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54" r:id="rId1"/>
  </p:sldMasterIdLst>
  <p:notesMasterIdLst>
    <p:notesMasterId r:id="rId11"/>
  </p:notesMasterIdLst>
  <p:handoutMasterIdLst>
    <p:handoutMasterId r:id="rId12"/>
  </p:handoutMasterIdLst>
  <p:sldIdLst>
    <p:sldId id="262" r:id="rId2"/>
    <p:sldId id="278" r:id="rId3"/>
    <p:sldId id="277" r:id="rId4"/>
    <p:sldId id="285" r:id="rId5"/>
    <p:sldId id="271" r:id="rId6"/>
    <p:sldId id="286" r:id="rId7"/>
    <p:sldId id="269" r:id="rId8"/>
    <p:sldId id="267" r:id="rId9"/>
    <p:sldId id="287" r:id="rId1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Tahoma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Tahoma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Tahoma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Tahoma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Tahoma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Tahoma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Tahoma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Tahoma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Tahom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BA13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6814D-DC0D-EC41-849D-8A33F1437B6B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B8F6D-BD33-D44E-8601-FF95575FE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07130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741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 smtClean="0"/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06D5E19-91E3-4E5C-A451-7AAD71499F9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576221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5ED4C5-D226-4F41-8D7B-F7EA11EEAFF1}" type="datetime1">
              <a:rPr lang="pl-PL" smtClean="0"/>
              <a:pPr>
                <a:defRPr/>
              </a:pPr>
              <a:t>2018-11-26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225F1-097E-4726-9960-BA65379CF3A6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76030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8F7F60-0B99-554A-97A8-7E68558788A7}" type="datetime1">
              <a:rPr lang="pl-PL" smtClean="0"/>
              <a:pPr>
                <a:defRPr/>
              </a:pPr>
              <a:t>2018-11-26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477C6-64D0-4D73-8D5C-EC3E47B02442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74098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7748D-41F2-CA46-A755-F254D88C6DD8}" type="datetime1">
              <a:rPr lang="pl-PL" smtClean="0"/>
              <a:pPr>
                <a:defRPr/>
              </a:pPr>
              <a:t>2018-11-26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B2D0E-B610-4C1A-B9A2-7C98BDA703AC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52406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8949AE-A830-A544-BFBB-78668F308CC5}" type="datetime1">
              <a:rPr lang="pl-PL" smtClean="0"/>
              <a:pPr>
                <a:defRPr/>
              </a:pPr>
              <a:t>2018-11-26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6113F-9960-4406-8005-4F5099C4F0D8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3946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615EC2-F123-3A42-AED9-6041AD969132}" type="datetime1">
              <a:rPr lang="pl-PL" smtClean="0"/>
              <a:pPr>
                <a:defRPr/>
              </a:pPr>
              <a:t>2018-11-26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49679-5067-4042-B6F8-3B216C583C4B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0131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89633D-C144-494C-9830-C7D4C99F7D9E}" type="datetime1">
              <a:rPr lang="pl-PL" smtClean="0"/>
              <a:pPr>
                <a:defRPr/>
              </a:pPr>
              <a:t>2018-11-26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96C5A-60A1-4BB8-9342-F8F437C4C442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08464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DCA7A-9FB9-6648-9303-58453899E3DD}" type="datetime1">
              <a:rPr lang="pl-PL" smtClean="0"/>
              <a:pPr>
                <a:defRPr/>
              </a:pPr>
              <a:t>2018-11-26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B5DAA-63A2-47D0-A5A6-107CEDBEC671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12894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399EC-8E63-AA4A-9E8E-8A810463C618}" type="datetime1">
              <a:rPr lang="pl-PL" smtClean="0"/>
              <a:pPr>
                <a:defRPr/>
              </a:pPr>
              <a:t>2018-11-26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3887A-FC19-46B4-A3F8-7ED77FC57164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85673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2B23CC-9FDE-0044-9A52-471CE13FA85B}" type="datetime1">
              <a:rPr lang="pl-PL" smtClean="0"/>
              <a:pPr>
                <a:defRPr/>
              </a:pPr>
              <a:t>2018-11-26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15654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FCE26A-BF3E-2146-883C-A2D20A47FFD2}" type="datetime1">
              <a:rPr lang="pl-PL" smtClean="0"/>
              <a:pPr>
                <a:defRPr/>
              </a:pPr>
              <a:t>2018-11-26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109A8-30E6-4970-8CB3-0A4D9E5BF2A6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69691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E7CE7D-9DC2-D04F-8D6B-A30431F820A8}" type="datetime1">
              <a:rPr lang="pl-PL" smtClean="0"/>
              <a:pPr>
                <a:defRPr/>
              </a:pPr>
              <a:t>2018-11-26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7F32D-58D0-4C28-A9CF-8A208BC9A7D0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96917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51C40C-5664-A740-89ED-22B234059DFE}" type="datetime1">
              <a:rPr lang="pl-PL" smtClean="0"/>
              <a:pPr>
                <a:defRPr/>
              </a:pPr>
              <a:t>2018-11-26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097636-A90F-4A32-9767-CC0449FFA2EF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64848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31800" y="1124744"/>
            <a:ext cx="5292328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pl-PL" sz="32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MARIA</a:t>
            </a:r>
            <a:endParaRPr lang="pl-PL" altLang="pl-PL" sz="3200" b="1" dirty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GB" altLang="pl-PL" sz="280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charset="0"/>
              </a:rPr>
              <a:t>The </a:t>
            </a:r>
            <a:r>
              <a:rPr lang="en-GB" altLang="pl-PL" sz="280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charset="0"/>
              </a:rPr>
              <a:t>Nuclear Research Reactor</a:t>
            </a:r>
            <a:endParaRPr lang="pl-PL" altLang="pl-PL" sz="2800" dirty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Arial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140968" y="5373216"/>
            <a:ext cx="5039544" cy="114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9pPr>
          </a:lstStyle>
          <a:p>
            <a:pPr algn="ctr" eaLnBrk="1" hangingPunct="1">
              <a:lnSpc>
                <a:spcPct val="110000"/>
              </a:lnSpc>
              <a:buClrTx/>
              <a:buFontTx/>
              <a:buNone/>
            </a:pPr>
            <a:r>
              <a:rPr lang="pl-PL" altLang="pl-PL" sz="200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Michał </a:t>
            </a:r>
            <a:r>
              <a:rPr lang="pl-PL" altLang="pl-PL" sz="2000" dirty="0" err="1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Gryziński</a:t>
            </a:r>
            <a:r>
              <a:rPr lang="pl-PL" altLang="pl-PL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, </a:t>
            </a:r>
            <a:r>
              <a:rPr lang="pl-PL" altLang="pl-PL" dirty="0" err="1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PhD</a:t>
            </a:r>
            <a:endParaRPr lang="pl-PL" altLang="pl-PL" sz="2000" dirty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 eaLnBrk="1" hangingPunct="1">
              <a:lnSpc>
                <a:spcPct val="110000"/>
              </a:lnSpc>
              <a:buClrTx/>
              <a:buSzTx/>
              <a:buFontTx/>
              <a:buNone/>
            </a:pPr>
            <a:r>
              <a:rPr lang="en-GB" altLang="pl-PL" sz="140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charset="0"/>
              </a:rPr>
              <a:t>Nuclear </a:t>
            </a:r>
            <a:r>
              <a:rPr lang="en-GB" altLang="pl-PL" sz="140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charset="0"/>
              </a:rPr>
              <a:t>Facility Operation Department</a:t>
            </a:r>
          </a:p>
          <a:p>
            <a:pPr algn="ctr" eaLnBrk="1" hangingPunct="1">
              <a:lnSpc>
                <a:spcPct val="110000"/>
              </a:lnSpc>
              <a:buClrTx/>
              <a:buSzTx/>
              <a:buFontTx/>
              <a:buNone/>
            </a:pPr>
            <a:r>
              <a:rPr lang="en-GB" altLang="pl-PL" sz="140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charset="0"/>
              </a:rPr>
              <a:t>National Centre for Nuclear Research</a:t>
            </a:r>
          </a:p>
          <a:p>
            <a:pPr algn="ctr" eaLnBrk="1" hangingPunct="1">
              <a:lnSpc>
                <a:spcPct val="110000"/>
              </a:lnSpc>
              <a:buClrTx/>
              <a:buSzTx/>
              <a:buFontTx/>
              <a:buNone/>
            </a:pPr>
            <a:r>
              <a:rPr lang="en-GB" altLang="pl-PL" sz="1400" dirty="0" err="1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charset="0"/>
              </a:rPr>
              <a:t>Świerk</a:t>
            </a:r>
            <a:r>
              <a:rPr lang="en-GB" altLang="pl-PL" sz="140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charset="0"/>
              </a:rPr>
              <a:t>, Poland</a:t>
            </a:r>
          </a:p>
        </p:txBody>
      </p:sp>
    </p:spTree>
    <p:extLst>
      <p:ext uri="{BB962C8B-B14F-4D97-AF65-F5344CB8AC3E}">
        <p14:creationId xmlns:p14="http://schemas.microsoft.com/office/powerpoint/2010/main" xmlns="" val="15925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32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68313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pl-PL" altLang="pl-PL" sz="3600" dirty="0" smtClean="0"/>
              <a:t>The MARIA </a:t>
            </a:r>
            <a:r>
              <a:rPr lang="pl-PL" altLang="pl-PL" sz="3600" dirty="0" err="1" smtClean="0"/>
              <a:t>Research</a:t>
            </a:r>
            <a:r>
              <a:rPr lang="pl-PL" altLang="pl-PL" sz="3600" dirty="0" smtClean="0"/>
              <a:t> </a:t>
            </a:r>
            <a:r>
              <a:rPr lang="pl-PL" altLang="pl-PL" sz="3600" dirty="0" err="1" smtClean="0"/>
              <a:t>Reactor</a:t>
            </a:r>
            <a:endParaRPr lang="en-GB" altLang="pl-PL" sz="3600" dirty="0" smtClean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50825" y="1700808"/>
            <a:ext cx="6203950" cy="48958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pl-PL" altLang="pl-PL" sz="2000" dirty="0" smtClean="0"/>
              <a:t>h</a:t>
            </a:r>
            <a:r>
              <a:rPr lang="en-GB" altLang="pl-PL" sz="2000" dirty="0" err="1" smtClean="0"/>
              <a:t>igh</a:t>
            </a:r>
            <a:r>
              <a:rPr lang="pl-PL" altLang="pl-PL" sz="2000" dirty="0" smtClean="0"/>
              <a:t> neutron </a:t>
            </a:r>
            <a:r>
              <a:rPr lang="en-GB" altLang="pl-PL" sz="2000" dirty="0" smtClean="0"/>
              <a:t>flux </a:t>
            </a:r>
            <a:r>
              <a:rPr lang="pl-PL" altLang="pl-PL" sz="2000" dirty="0" err="1" smtClean="0"/>
              <a:t>density</a:t>
            </a:r>
            <a:r>
              <a:rPr lang="pl-PL" altLang="pl-PL" sz="2000" dirty="0" smtClean="0"/>
              <a:t> </a:t>
            </a:r>
            <a:r>
              <a:rPr lang="en-GB" altLang="pl-PL" sz="2000" dirty="0" smtClean="0"/>
              <a:t>research reactor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GB" altLang="pl-PL" sz="2000" dirty="0" smtClean="0"/>
              <a:t>water and beryllium moderated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GB" altLang="pl-PL" sz="2000" dirty="0" smtClean="0"/>
              <a:t>pool-type reactor with pressurized fuel channels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GB" altLang="pl-PL" sz="2000" dirty="0" smtClean="0"/>
              <a:t>concentric t</a:t>
            </a:r>
            <a:r>
              <a:rPr lang="pl-PL" altLang="pl-PL" sz="2000" dirty="0" smtClean="0"/>
              <a:t>u</a:t>
            </a:r>
            <a:r>
              <a:rPr lang="en-GB" altLang="pl-PL" sz="2000" dirty="0" smtClean="0"/>
              <a:t>be assemblies of fuel elements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GB" altLang="pl-PL" sz="2000" dirty="0" smtClean="0"/>
              <a:t>fuel channels in conical matrix of beryllium blocks </a:t>
            </a:r>
          </a:p>
          <a:p>
            <a:pPr marL="176213" indent="0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pl-PL" altLang="pl-PL" sz="2000" dirty="0" smtClean="0"/>
              <a:t>   </a:t>
            </a:r>
            <a:r>
              <a:rPr lang="en-GB" altLang="pl-PL" sz="2000" dirty="0" smtClean="0"/>
              <a:t>surrounded by graphite reflector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GB" altLang="pl-PL" sz="2000" dirty="0" smtClean="0"/>
              <a:t>30 MW of nominal thermal power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GB" altLang="pl-PL" sz="2000" dirty="0" smtClean="0"/>
              <a:t>thermal neutron flux density up to </a:t>
            </a:r>
            <a:r>
              <a:rPr lang="pl-PL" altLang="pl-PL" sz="2000" dirty="0" smtClean="0"/>
              <a:t>2·1</a:t>
            </a:r>
            <a:r>
              <a:rPr lang="en-GB" altLang="pl-PL" sz="2000" dirty="0" smtClean="0"/>
              <a:t>0</a:t>
            </a:r>
            <a:r>
              <a:rPr lang="en-GB" altLang="pl-PL" sz="2000" baseline="30000" dirty="0" smtClean="0"/>
              <a:t>14</a:t>
            </a:r>
            <a:r>
              <a:rPr lang="en-GB" altLang="pl-PL" sz="2000" dirty="0" smtClean="0"/>
              <a:t> cm</a:t>
            </a:r>
            <a:r>
              <a:rPr lang="en-GB" altLang="pl-PL" sz="2000" baseline="30000" dirty="0" smtClean="0"/>
              <a:t>-2</a:t>
            </a:r>
            <a:r>
              <a:rPr lang="en-GB" altLang="pl-PL" sz="2000" dirty="0" smtClean="0"/>
              <a:t> s</a:t>
            </a:r>
            <a:r>
              <a:rPr lang="en-GB" altLang="pl-PL" sz="2000" baseline="30000" dirty="0" smtClean="0"/>
              <a:t>-1</a:t>
            </a:r>
            <a:r>
              <a:rPr lang="en-GB" altLang="pl-PL" sz="2000" dirty="0" smtClean="0"/>
              <a:t>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GB" altLang="pl-PL" sz="2000" dirty="0" smtClean="0"/>
              <a:t>fast neutron flux density up to </a:t>
            </a:r>
            <a:r>
              <a:rPr lang="pl-PL" altLang="pl-PL" sz="2000" dirty="0" smtClean="0"/>
              <a:t>1</a:t>
            </a:r>
            <a:r>
              <a:rPr lang="en-GB" altLang="pl-PL" sz="2000" dirty="0" smtClean="0"/>
              <a:t>·10</a:t>
            </a:r>
            <a:r>
              <a:rPr lang="en-GB" altLang="pl-PL" sz="2000" baseline="30000" dirty="0" smtClean="0"/>
              <a:t>1</a:t>
            </a:r>
            <a:r>
              <a:rPr lang="pl-PL" altLang="pl-PL" sz="2000" baseline="30000" dirty="0" smtClean="0"/>
              <a:t>4</a:t>
            </a:r>
            <a:r>
              <a:rPr lang="en-GB" altLang="pl-PL" sz="2000" dirty="0" smtClean="0"/>
              <a:t> cm</a:t>
            </a:r>
            <a:r>
              <a:rPr lang="en-GB" altLang="pl-PL" sz="2000" baseline="30000" dirty="0" smtClean="0"/>
              <a:t>-2</a:t>
            </a:r>
            <a:r>
              <a:rPr lang="en-GB" altLang="pl-PL" sz="2000" dirty="0" smtClean="0"/>
              <a:t> s</a:t>
            </a:r>
            <a:r>
              <a:rPr lang="en-GB" altLang="pl-PL" sz="2000" baseline="30000" dirty="0" smtClean="0"/>
              <a:t>-1</a:t>
            </a:r>
            <a:r>
              <a:rPr lang="en-GB" altLang="pl-PL" sz="2000" dirty="0" smtClean="0"/>
              <a:t>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GB" altLang="pl-PL" sz="2000" dirty="0" smtClean="0"/>
              <a:t>over 4</a:t>
            </a:r>
            <a:r>
              <a:rPr lang="pl-PL" altLang="pl-PL" sz="2000" dirty="0" smtClean="0"/>
              <a:t>5</a:t>
            </a:r>
            <a:r>
              <a:rPr lang="en-GB" altLang="pl-PL" sz="2000" dirty="0" smtClean="0"/>
              <a:t>00 hours operation per year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GB" altLang="pl-PL" sz="2000" dirty="0" smtClean="0"/>
              <a:t>radioisotope production 600 </a:t>
            </a:r>
            <a:r>
              <a:rPr lang="en-GB" altLang="pl-PL" sz="2000" dirty="0" err="1" smtClean="0"/>
              <a:t>TBq</a:t>
            </a:r>
            <a:r>
              <a:rPr lang="en-GB" altLang="pl-PL" sz="2000" dirty="0" smtClean="0"/>
              <a:t>/year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GB" altLang="pl-PL" sz="2000" dirty="0" smtClean="0"/>
              <a:t>Mo-99 production 6000 </a:t>
            </a:r>
            <a:r>
              <a:rPr lang="en-GB" altLang="pl-PL" sz="2000" dirty="0" err="1" smtClean="0"/>
              <a:t>TBq</a:t>
            </a:r>
            <a:r>
              <a:rPr lang="en-GB" altLang="pl-PL" sz="2000" dirty="0" smtClean="0"/>
              <a:t>/year</a:t>
            </a:r>
          </a:p>
          <a:p>
            <a:pPr>
              <a:defRPr/>
            </a:pPr>
            <a:endParaRPr lang="en-GB" sz="2000" dirty="0"/>
          </a:p>
        </p:txBody>
      </p:sp>
      <p:pic>
        <p:nvPicPr>
          <p:cNvPr id="7" name="Picture 6" descr="Z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0190" y="1736827"/>
            <a:ext cx="2925248" cy="2195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E:\A]NCBJ\LOGO\logo-maria_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52"/>
          <a:stretch>
            <a:fillRect/>
          </a:stretch>
        </p:blipFill>
        <p:spPr bwMode="auto">
          <a:xfrm>
            <a:off x="3173413" y="5144219"/>
            <a:ext cx="25511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E:\A_NCBJ_ZDJECIA\MARIA\DSC_21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8092" y="4001804"/>
            <a:ext cx="2966396" cy="2379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224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32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5877495"/>
            <a:ext cx="4824536" cy="41215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  <p:grpSp>
        <p:nvGrpSpPr>
          <p:cNvPr id="2894" name="Group 2"/>
          <p:cNvGrpSpPr>
            <a:grpSpLocks/>
          </p:cNvGrpSpPr>
          <p:nvPr/>
        </p:nvGrpSpPr>
        <p:grpSpPr bwMode="auto">
          <a:xfrm>
            <a:off x="727075" y="1628750"/>
            <a:ext cx="7210425" cy="4321175"/>
            <a:chOff x="458" y="1298"/>
            <a:chExt cx="4542" cy="2722"/>
          </a:xfrm>
        </p:grpSpPr>
        <p:sp>
          <p:nvSpPr>
            <p:cNvPr id="2895" name="Rectangle 3"/>
            <p:cNvSpPr>
              <a:spLocks noChangeArrowheads="1"/>
            </p:cNvSpPr>
            <p:nvPr/>
          </p:nvSpPr>
          <p:spPr bwMode="auto">
            <a:xfrm>
              <a:off x="2696" y="1916"/>
              <a:ext cx="677" cy="34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2896" name="Freeform 4"/>
            <p:cNvSpPr>
              <a:spLocks/>
            </p:cNvSpPr>
            <p:nvPr/>
          </p:nvSpPr>
          <p:spPr bwMode="auto">
            <a:xfrm>
              <a:off x="458" y="2829"/>
              <a:ext cx="60" cy="145"/>
            </a:xfrm>
            <a:custGeom>
              <a:avLst/>
              <a:gdLst>
                <a:gd name="T0" fmla="*/ 0 w 120"/>
                <a:gd name="T1" fmla="*/ 0 h 290"/>
                <a:gd name="T2" fmla="*/ 1 w 120"/>
                <a:gd name="T3" fmla="*/ 0 h 290"/>
                <a:gd name="T4" fmla="*/ 1 w 120"/>
                <a:gd name="T5" fmla="*/ 1 h 290"/>
                <a:gd name="T6" fmla="*/ 1 w 120"/>
                <a:gd name="T7" fmla="*/ 1 h 290"/>
                <a:gd name="T8" fmla="*/ 1 w 120"/>
                <a:gd name="T9" fmla="*/ 1 h 290"/>
                <a:gd name="T10" fmla="*/ 1 w 120"/>
                <a:gd name="T11" fmla="*/ 1 h 290"/>
                <a:gd name="T12" fmla="*/ 1 w 120"/>
                <a:gd name="T13" fmla="*/ 0 h 290"/>
                <a:gd name="T14" fmla="*/ 0 w 120"/>
                <a:gd name="T15" fmla="*/ 0 h 2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290"/>
                <a:gd name="T26" fmla="*/ 120 w 120"/>
                <a:gd name="T27" fmla="*/ 290 h 2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290">
                  <a:moveTo>
                    <a:pt x="0" y="0"/>
                  </a:moveTo>
                  <a:lnTo>
                    <a:pt x="14" y="0"/>
                  </a:lnTo>
                  <a:lnTo>
                    <a:pt x="120" y="91"/>
                  </a:lnTo>
                  <a:lnTo>
                    <a:pt x="120" y="290"/>
                  </a:lnTo>
                  <a:lnTo>
                    <a:pt x="109" y="290"/>
                  </a:lnTo>
                  <a:lnTo>
                    <a:pt x="109" y="9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97" name="Rectangle 5"/>
            <p:cNvSpPr>
              <a:spLocks noChangeArrowheads="1"/>
            </p:cNvSpPr>
            <p:nvPr/>
          </p:nvSpPr>
          <p:spPr bwMode="auto">
            <a:xfrm>
              <a:off x="3616" y="2209"/>
              <a:ext cx="14" cy="5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2898" name="Line 6"/>
            <p:cNvSpPr>
              <a:spLocks noChangeShapeType="1"/>
            </p:cNvSpPr>
            <p:nvPr/>
          </p:nvSpPr>
          <p:spPr bwMode="auto">
            <a:xfrm flipV="1">
              <a:off x="2620" y="2325"/>
              <a:ext cx="1" cy="8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99" name="Line 7"/>
            <p:cNvSpPr>
              <a:spLocks noChangeShapeType="1"/>
            </p:cNvSpPr>
            <p:nvPr/>
          </p:nvSpPr>
          <p:spPr bwMode="auto">
            <a:xfrm flipV="1">
              <a:off x="2568" y="2325"/>
              <a:ext cx="1" cy="8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00" name="Freeform 8"/>
            <p:cNvSpPr>
              <a:spLocks/>
            </p:cNvSpPr>
            <p:nvPr/>
          </p:nvSpPr>
          <p:spPr bwMode="auto">
            <a:xfrm>
              <a:off x="2393" y="2341"/>
              <a:ext cx="35" cy="832"/>
            </a:xfrm>
            <a:custGeom>
              <a:avLst/>
              <a:gdLst>
                <a:gd name="T0" fmla="*/ 1 w 69"/>
                <a:gd name="T1" fmla="*/ 1 h 1664"/>
                <a:gd name="T2" fmla="*/ 0 w 69"/>
                <a:gd name="T3" fmla="*/ 1 h 1664"/>
                <a:gd name="T4" fmla="*/ 0 w 69"/>
                <a:gd name="T5" fmla="*/ 0 h 1664"/>
                <a:gd name="T6" fmla="*/ 0 60000 65536"/>
                <a:gd name="T7" fmla="*/ 0 60000 65536"/>
                <a:gd name="T8" fmla="*/ 0 60000 65536"/>
                <a:gd name="T9" fmla="*/ 0 w 69"/>
                <a:gd name="T10" fmla="*/ 0 h 1664"/>
                <a:gd name="T11" fmla="*/ 69 w 69"/>
                <a:gd name="T12" fmla="*/ 1664 h 16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1664">
                  <a:moveTo>
                    <a:pt x="69" y="1664"/>
                  </a:moveTo>
                  <a:lnTo>
                    <a:pt x="0" y="150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01" name="Freeform 9"/>
            <p:cNvSpPr>
              <a:spLocks/>
            </p:cNvSpPr>
            <p:nvPr/>
          </p:nvSpPr>
          <p:spPr bwMode="auto">
            <a:xfrm>
              <a:off x="2405" y="2341"/>
              <a:ext cx="35" cy="832"/>
            </a:xfrm>
            <a:custGeom>
              <a:avLst/>
              <a:gdLst>
                <a:gd name="T0" fmla="*/ 1 w 69"/>
                <a:gd name="T1" fmla="*/ 1 h 1664"/>
                <a:gd name="T2" fmla="*/ 0 w 69"/>
                <a:gd name="T3" fmla="*/ 1 h 1664"/>
                <a:gd name="T4" fmla="*/ 0 w 69"/>
                <a:gd name="T5" fmla="*/ 0 h 1664"/>
                <a:gd name="T6" fmla="*/ 0 60000 65536"/>
                <a:gd name="T7" fmla="*/ 0 60000 65536"/>
                <a:gd name="T8" fmla="*/ 0 60000 65536"/>
                <a:gd name="T9" fmla="*/ 0 w 69"/>
                <a:gd name="T10" fmla="*/ 0 h 1664"/>
                <a:gd name="T11" fmla="*/ 69 w 69"/>
                <a:gd name="T12" fmla="*/ 1664 h 16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1664">
                  <a:moveTo>
                    <a:pt x="69" y="1664"/>
                  </a:moveTo>
                  <a:lnTo>
                    <a:pt x="0" y="150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02" name="Rectangle 10"/>
            <p:cNvSpPr>
              <a:spLocks noChangeArrowheads="1"/>
            </p:cNvSpPr>
            <p:nvPr/>
          </p:nvSpPr>
          <p:spPr bwMode="auto">
            <a:xfrm>
              <a:off x="1254" y="4016"/>
              <a:ext cx="28" cy="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2903" name="Line 11"/>
            <p:cNvSpPr>
              <a:spLocks noChangeShapeType="1"/>
            </p:cNvSpPr>
            <p:nvPr/>
          </p:nvSpPr>
          <p:spPr bwMode="auto">
            <a:xfrm>
              <a:off x="1379" y="3913"/>
              <a:ext cx="2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04" name="Line 12"/>
            <p:cNvSpPr>
              <a:spLocks noChangeShapeType="1"/>
            </p:cNvSpPr>
            <p:nvPr/>
          </p:nvSpPr>
          <p:spPr bwMode="auto">
            <a:xfrm>
              <a:off x="1379" y="3900"/>
              <a:ext cx="2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05" name="Line 13"/>
            <p:cNvSpPr>
              <a:spLocks noChangeShapeType="1"/>
            </p:cNvSpPr>
            <p:nvPr/>
          </p:nvSpPr>
          <p:spPr bwMode="auto">
            <a:xfrm>
              <a:off x="1364" y="3868"/>
              <a:ext cx="2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06" name="Line 14"/>
            <p:cNvSpPr>
              <a:spLocks noChangeShapeType="1"/>
            </p:cNvSpPr>
            <p:nvPr/>
          </p:nvSpPr>
          <p:spPr bwMode="auto">
            <a:xfrm>
              <a:off x="1414" y="3853"/>
              <a:ext cx="1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07" name="Rectangle 15"/>
            <p:cNvSpPr>
              <a:spLocks noChangeArrowheads="1"/>
            </p:cNvSpPr>
            <p:nvPr/>
          </p:nvSpPr>
          <p:spPr bwMode="auto">
            <a:xfrm>
              <a:off x="985" y="3797"/>
              <a:ext cx="757" cy="7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2908" name="Rectangle 16"/>
            <p:cNvSpPr>
              <a:spLocks noChangeArrowheads="1"/>
            </p:cNvSpPr>
            <p:nvPr/>
          </p:nvSpPr>
          <p:spPr bwMode="auto">
            <a:xfrm>
              <a:off x="984" y="3502"/>
              <a:ext cx="758" cy="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2909" name="Freeform 17"/>
            <p:cNvSpPr>
              <a:spLocks/>
            </p:cNvSpPr>
            <p:nvPr/>
          </p:nvSpPr>
          <p:spPr bwMode="auto">
            <a:xfrm>
              <a:off x="792" y="2311"/>
              <a:ext cx="78" cy="5"/>
            </a:xfrm>
            <a:custGeom>
              <a:avLst/>
              <a:gdLst>
                <a:gd name="T0" fmla="*/ 0 w 156"/>
                <a:gd name="T1" fmla="*/ 0 h 9"/>
                <a:gd name="T2" fmla="*/ 1 w 156"/>
                <a:gd name="T3" fmla="*/ 0 h 9"/>
                <a:gd name="T4" fmla="*/ 1 w 156"/>
                <a:gd name="T5" fmla="*/ 1 h 9"/>
                <a:gd name="T6" fmla="*/ 1 w 156"/>
                <a:gd name="T7" fmla="*/ 1 h 9"/>
                <a:gd name="T8" fmla="*/ 0 w 156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9"/>
                <a:gd name="T17" fmla="*/ 156 w 15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9">
                  <a:moveTo>
                    <a:pt x="0" y="0"/>
                  </a:moveTo>
                  <a:lnTo>
                    <a:pt x="156" y="0"/>
                  </a:lnTo>
                  <a:lnTo>
                    <a:pt x="156" y="9"/>
                  </a:lnTo>
                  <a:lnTo>
                    <a:pt x="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10" name="Rectangle 18"/>
            <p:cNvSpPr>
              <a:spLocks noChangeArrowheads="1"/>
            </p:cNvSpPr>
            <p:nvPr/>
          </p:nvSpPr>
          <p:spPr bwMode="auto">
            <a:xfrm>
              <a:off x="835" y="2293"/>
              <a:ext cx="11" cy="75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2911" name="Freeform 19"/>
            <p:cNvSpPr>
              <a:spLocks/>
            </p:cNvSpPr>
            <p:nvPr/>
          </p:nvSpPr>
          <p:spPr bwMode="auto">
            <a:xfrm>
              <a:off x="1118" y="3036"/>
              <a:ext cx="279" cy="32"/>
            </a:xfrm>
            <a:custGeom>
              <a:avLst/>
              <a:gdLst>
                <a:gd name="T0" fmla="*/ 1 w 558"/>
                <a:gd name="T1" fmla="*/ 0 h 65"/>
                <a:gd name="T2" fmla="*/ 1 w 558"/>
                <a:gd name="T3" fmla="*/ 0 h 65"/>
                <a:gd name="T4" fmla="*/ 1 w 558"/>
                <a:gd name="T5" fmla="*/ 0 h 65"/>
                <a:gd name="T6" fmla="*/ 0 w 558"/>
                <a:gd name="T7" fmla="*/ 0 h 65"/>
                <a:gd name="T8" fmla="*/ 1 w 558"/>
                <a:gd name="T9" fmla="*/ 0 h 65"/>
                <a:gd name="T10" fmla="*/ 1 w 558"/>
                <a:gd name="T11" fmla="*/ 0 h 65"/>
                <a:gd name="T12" fmla="*/ 1 w 558"/>
                <a:gd name="T13" fmla="*/ 0 h 65"/>
                <a:gd name="T14" fmla="*/ 1 w 558"/>
                <a:gd name="T15" fmla="*/ 0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8"/>
                <a:gd name="T25" fmla="*/ 0 h 65"/>
                <a:gd name="T26" fmla="*/ 558 w 558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8" h="65">
                  <a:moveTo>
                    <a:pt x="558" y="51"/>
                  </a:moveTo>
                  <a:lnTo>
                    <a:pt x="556" y="65"/>
                  </a:lnTo>
                  <a:lnTo>
                    <a:pt x="197" y="65"/>
                  </a:lnTo>
                  <a:lnTo>
                    <a:pt x="0" y="0"/>
                  </a:lnTo>
                  <a:lnTo>
                    <a:pt x="46" y="5"/>
                  </a:lnTo>
                  <a:lnTo>
                    <a:pt x="200" y="53"/>
                  </a:lnTo>
                  <a:lnTo>
                    <a:pt x="558" y="53"/>
                  </a:lnTo>
                  <a:lnTo>
                    <a:pt x="558" y="5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12" name="Freeform 20"/>
            <p:cNvSpPr>
              <a:spLocks/>
            </p:cNvSpPr>
            <p:nvPr/>
          </p:nvSpPr>
          <p:spPr bwMode="auto">
            <a:xfrm>
              <a:off x="1007" y="2984"/>
              <a:ext cx="391" cy="104"/>
            </a:xfrm>
            <a:custGeom>
              <a:avLst/>
              <a:gdLst>
                <a:gd name="T0" fmla="*/ 1 w 782"/>
                <a:gd name="T1" fmla="*/ 1 h 207"/>
                <a:gd name="T2" fmla="*/ 1 w 782"/>
                <a:gd name="T3" fmla="*/ 1 h 207"/>
                <a:gd name="T4" fmla="*/ 1 w 782"/>
                <a:gd name="T5" fmla="*/ 1 h 207"/>
                <a:gd name="T6" fmla="*/ 1 w 782"/>
                <a:gd name="T7" fmla="*/ 1 h 207"/>
                <a:gd name="T8" fmla="*/ 0 w 782"/>
                <a:gd name="T9" fmla="*/ 1 h 207"/>
                <a:gd name="T10" fmla="*/ 0 w 782"/>
                <a:gd name="T11" fmla="*/ 0 h 207"/>
                <a:gd name="T12" fmla="*/ 1 w 782"/>
                <a:gd name="T13" fmla="*/ 1 h 207"/>
                <a:gd name="T14" fmla="*/ 1 w 782"/>
                <a:gd name="T15" fmla="*/ 1 h 207"/>
                <a:gd name="T16" fmla="*/ 1 w 782"/>
                <a:gd name="T17" fmla="*/ 1 h 207"/>
                <a:gd name="T18" fmla="*/ 1 w 782"/>
                <a:gd name="T19" fmla="*/ 1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2"/>
                <a:gd name="T31" fmla="*/ 0 h 207"/>
                <a:gd name="T32" fmla="*/ 782 w 782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2" h="207">
                  <a:moveTo>
                    <a:pt x="782" y="190"/>
                  </a:moveTo>
                  <a:lnTo>
                    <a:pt x="782" y="207"/>
                  </a:lnTo>
                  <a:lnTo>
                    <a:pt x="419" y="207"/>
                  </a:lnTo>
                  <a:lnTo>
                    <a:pt x="102" y="159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13" y="141"/>
                  </a:lnTo>
                  <a:lnTo>
                    <a:pt x="424" y="194"/>
                  </a:lnTo>
                  <a:lnTo>
                    <a:pt x="780" y="194"/>
                  </a:lnTo>
                  <a:lnTo>
                    <a:pt x="782" y="19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13" name="Line 21"/>
            <p:cNvSpPr>
              <a:spLocks noChangeShapeType="1"/>
            </p:cNvSpPr>
            <p:nvPr/>
          </p:nvSpPr>
          <p:spPr bwMode="auto">
            <a:xfrm>
              <a:off x="984" y="3183"/>
              <a:ext cx="7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14" name="Line 22"/>
            <p:cNvSpPr>
              <a:spLocks noChangeShapeType="1"/>
            </p:cNvSpPr>
            <p:nvPr/>
          </p:nvSpPr>
          <p:spPr bwMode="auto">
            <a:xfrm>
              <a:off x="984" y="3194"/>
              <a:ext cx="7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15" name="Line 23"/>
            <p:cNvSpPr>
              <a:spLocks noChangeShapeType="1"/>
            </p:cNvSpPr>
            <p:nvPr/>
          </p:nvSpPr>
          <p:spPr bwMode="auto">
            <a:xfrm>
              <a:off x="922" y="3093"/>
              <a:ext cx="8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16" name="Line 24"/>
            <p:cNvSpPr>
              <a:spLocks noChangeShapeType="1"/>
            </p:cNvSpPr>
            <p:nvPr/>
          </p:nvSpPr>
          <p:spPr bwMode="auto">
            <a:xfrm>
              <a:off x="922" y="3029"/>
              <a:ext cx="9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17" name="Line 25"/>
            <p:cNvSpPr>
              <a:spLocks noChangeShapeType="1"/>
            </p:cNvSpPr>
            <p:nvPr/>
          </p:nvSpPr>
          <p:spPr bwMode="auto">
            <a:xfrm>
              <a:off x="1384" y="3018"/>
              <a:ext cx="13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18" name="Rectangle 26"/>
            <p:cNvSpPr>
              <a:spLocks noChangeArrowheads="1"/>
            </p:cNvSpPr>
            <p:nvPr/>
          </p:nvSpPr>
          <p:spPr bwMode="auto">
            <a:xfrm>
              <a:off x="1463" y="2965"/>
              <a:ext cx="4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2919" name="Rectangle 27"/>
            <p:cNvSpPr>
              <a:spLocks noChangeArrowheads="1"/>
            </p:cNvSpPr>
            <p:nvPr/>
          </p:nvSpPr>
          <p:spPr bwMode="auto">
            <a:xfrm>
              <a:off x="1410" y="2965"/>
              <a:ext cx="5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2920" name="Rectangle 28"/>
            <p:cNvSpPr>
              <a:spLocks noChangeArrowheads="1"/>
            </p:cNvSpPr>
            <p:nvPr/>
          </p:nvSpPr>
          <p:spPr bwMode="auto">
            <a:xfrm>
              <a:off x="1364" y="2965"/>
              <a:ext cx="5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2921" name="Rectangle 29"/>
            <p:cNvSpPr>
              <a:spLocks noChangeArrowheads="1"/>
            </p:cNvSpPr>
            <p:nvPr/>
          </p:nvSpPr>
          <p:spPr bwMode="auto">
            <a:xfrm>
              <a:off x="1488" y="2965"/>
              <a:ext cx="3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2922" name="Rectangle 30"/>
            <p:cNvSpPr>
              <a:spLocks noChangeArrowheads="1"/>
            </p:cNvSpPr>
            <p:nvPr/>
          </p:nvSpPr>
          <p:spPr bwMode="auto">
            <a:xfrm>
              <a:off x="1363" y="2861"/>
              <a:ext cx="9" cy="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2923" name="Freeform 31"/>
            <p:cNvSpPr>
              <a:spLocks/>
            </p:cNvSpPr>
            <p:nvPr/>
          </p:nvSpPr>
          <p:spPr bwMode="auto">
            <a:xfrm>
              <a:off x="1358" y="2856"/>
              <a:ext cx="17" cy="5"/>
            </a:xfrm>
            <a:custGeom>
              <a:avLst/>
              <a:gdLst>
                <a:gd name="T0" fmla="*/ 1 w 33"/>
                <a:gd name="T1" fmla="*/ 1 h 9"/>
                <a:gd name="T2" fmla="*/ 0 w 33"/>
                <a:gd name="T3" fmla="*/ 0 h 9"/>
                <a:gd name="T4" fmla="*/ 1 w 33"/>
                <a:gd name="T5" fmla="*/ 0 h 9"/>
                <a:gd name="T6" fmla="*/ 1 w 33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9"/>
                <a:gd name="T14" fmla="*/ 33 w 3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9">
                  <a:moveTo>
                    <a:pt x="9" y="9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26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24" name="Rectangle 32"/>
            <p:cNvSpPr>
              <a:spLocks noChangeArrowheads="1"/>
            </p:cNvSpPr>
            <p:nvPr/>
          </p:nvSpPr>
          <p:spPr bwMode="auto">
            <a:xfrm>
              <a:off x="1386" y="2861"/>
              <a:ext cx="9" cy="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2925" name="Freeform 33"/>
            <p:cNvSpPr>
              <a:spLocks/>
            </p:cNvSpPr>
            <p:nvPr/>
          </p:nvSpPr>
          <p:spPr bwMode="auto">
            <a:xfrm>
              <a:off x="1381" y="2856"/>
              <a:ext cx="17" cy="5"/>
            </a:xfrm>
            <a:custGeom>
              <a:avLst/>
              <a:gdLst>
                <a:gd name="T0" fmla="*/ 1 w 33"/>
                <a:gd name="T1" fmla="*/ 1 h 9"/>
                <a:gd name="T2" fmla="*/ 0 w 33"/>
                <a:gd name="T3" fmla="*/ 0 h 9"/>
                <a:gd name="T4" fmla="*/ 1 w 33"/>
                <a:gd name="T5" fmla="*/ 0 h 9"/>
                <a:gd name="T6" fmla="*/ 1 w 33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9"/>
                <a:gd name="T14" fmla="*/ 33 w 3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9">
                  <a:moveTo>
                    <a:pt x="9" y="9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26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26" name="Rectangle 34"/>
            <p:cNvSpPr>
              <a:spLocks noChangeArrowheads="1"/>
            </p:cNvSpPr>
            <p:nvPr/>
          </p:nvSpPr>
          <p:spPr bwMode="auto">
            <a:xfrm>
              <a:off x="1409" y="2861"/>
              <a:ext cx="8" cy="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2927" name="Freeform 35"/>
            <p:cNvSpPr>
              <a:spLocks/>
            </p:cNvSpPr>
            <p:nvPr/>
          </p:nvSpPr>
          <p:spPr bwMode="auto">
            <a:xfrm>
              <a:off x="1404" y="2856"/>
              <a:ext cx="17" cy="5"/>
            </a:xfrm>
            <a:custGeom>
              <a:avLst/>
              <a:gdLst>
                <a:gd name="T0" fmla="*/ 1 w 33"/>
                <a:gd name="T1" fmla="*/ 1 h 9"/>
                <a:gd name="T2" fmla="*/ 0 w 33"/>
                <a:gd name="T3" fmla="*/ 0 h 9"/>
                <a:gd name="T4" fmla="*/ 1 w 33"/>
                <a:gd name="T5" fmla="*/ 0 h 9"/>
                <a:gd name="T6" fmla="*/ 1 w 33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9"/>
                <a:gd name="T14" fmla="*/ 33 w 3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9">
                  <a:moveTo>
                    <a:pt x="10" y="9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26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28" name="Rectangle 36"/>
            <p:cNvSpPr>
              <a:spLocks noChangeArrowheads="1"/>
            </p:cNvSpPr>
            <p:nvPr/>
          </p:nvSpPr>
          <p:spPr bwMode="auto">
            <a:xfrm>
              <a:off x="1433" y="2861"/>
              <a:ext cx="8" cy="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2929" name="Freeform 37"/>
            <p:cNvSpPr>
              <a:spLocks/>
            </p:cNvSpPr>
            <p:nvPr/>
          </p:nvSpPr>
          <p:spPr bwMode="auto">
            <a:xfrm>
              <a:off x="1428" y="2856"/>
              <a:ext cx="17" cy="5"/>
            </a:xfrm>
            <a:custGeom>
              <a:avLst/>
              <a:gdLst>
                <a:gd name="T0" fmla="*/ 1 w 34"/>
                <a:gd name="T1" fmla="*/ 1 h 9"/>
                <a:gd name="T2" fmla="*/ 0 w 34"/>
                <a:gd name="T3" fmla="*/ 0 h 9"/>
                <a:gd name="T4" fmla="*/ 1 w 34"/>
                <a:gd name="T5" fmla="*/ 0 h 9"/>
                <a:gd name="T6" fmla="*/ 1 w 34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9"/>
                <a:gd name="T14" fmla="*/ 34 w 3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9">
                  <a:moveTo>
                    <a:pt x="9" y="9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27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0" name="Rectangle 38"/>
            <p:cNvSpPr>
              <a:spLocks noChangeArrowheads="1"/>
            </p:cNvSpPr>
            <p:nvPr/>
          </p:nvSpPr>
          <p:spPr bwMode="auto">
            <a:xfrm>
              <a:off x="1459" y="2861"/>
              <a:ext cx="9" cy="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2931" name="Freeform 39"/>
            <p:cNvSpPr>
              <a:spLocks/>
            </p:cNvSpPr>
            <p:nvPr/>
          </p:nvSpPr>
          <p:spPr bwMode="auto">
            <a:xfrm>
              <a:off x="1455" y="2856"/>
              <a:ext cx="16" cy="5"/>
            </a:xfrm>
            <a:custGeom>
              <a:avLst/>
              <a:gdLst>
                <a:gd name="T0" fmla="*/ 0 w 34"/>
                <a:gd name="T1" fmla="*/ 1 h 9"/>
                <a:gd name="T2" fmla="*/ 0 w 34"/>
                <a:gd name="T3" fmla="*/ 0 h 9"/>
                <a:gd name="T4" fmla="*/ 0 w 34"/>
                <a:gd name="T5" fmla="*/ 0 h 9"/>
                <a:gd name="T6" fmla="*/ 0 w 34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9"/>
                <a:gd name="T14" fmla="*/ 34 w 3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9">
                  <a:moveTo>
                    <a:pt x="9" y="9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27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2" name="Rectangle 40"/>
            <p:cNvSpPr>
              <a:spLocks noChangeArrowheads="1"/>
            </p:cNvSpPr>
            <p:nvPr/>
          </p:nvSpPr>
          <p:spPr bwMode="auto">
            <a:xfrm>
              <a:off x="1486" y="2861"/>
              <a:ext cx="8" cy="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2933" name="Freeform 41"/>
            <p:cNvSpPr>
              <a:spLocks/>
            </p:cNvSpPr>
            <p:nvPr/>
          </p:nvSpPr>
          <p:spPr bwMode="auto">
            <a:xfrm>
              <a:off x="1482" y="2856"/>
              <a:ext cx="16" cy="5"/>
            </a:xfrm>
            <a:custGeom>
              <a:avLst/>
              <a:gdLst>
                <a:gd name="T0" fmla="*/ 1 w 31"/>
                <a:gd name="T1" fmla="*/ 1 h 9"/>
                <a:gd name="T2" fmla="*/ 0 w 31"/>
                <a:gd name="T3" fmla="*/ 0 h 9"/>
                <a:gd name="T4" fmla="*/ 1 w 31"/>
                <a:gd name="T5" fmla="*/ 0 h 9"/>
                <a:gd name="T6" fmla="*/ 1 w 31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9"/>
                <a:gd name="T14" fmla="*/ 31 w 3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9">
                  <a:moveTo>
                    <a:pt x="6" y="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2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4" name="Rectangle 42"/>
            <p:cNvSpPr>
              <a:spLocks noChangeArrowheads="1"/>
            </p:cNvSpPr>
            <p:nvPr/>
          </p:nvSpPr>
          <p:spPr bwMode="auto">
            <a:xfrm>
              <a:off x="1510" y="2861"/>
              <a:ext cx="8" cy="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2935" name="Freeform 43"/>
            <p:cNvSpPr>
              <a:spLocks/>
            </p:cNvSpPr>
            <p:nvPr/>
          </p:nvSpPr>
          <p:spPr bwMode="auto">
            <a:xfrm>
              <a:off x="1505" y="2856"/>
              <a:ext cx="16" cy="5"/>
            </a:xfrm>
            <a:custGeom>
              <a:avLst/>
              <a:gdLst>
                <a:gd name="T0" fmla="*/ 0 w 34"/>
                <a:gd name="T1" fmla="*/ 1 h 9"/>
                <a:gd name="T2" fmla="*/ 0 w 34"/>
                <a:gd name="T3" fmla="*/ 0 h 9"/>
                <a:gd name="T4" fmla="*/ 0 w 34"/>
                <a:gd name="T5" fmla="*/ 0 h 9"/>
                <a:gd name="T6" fmla="*/ 0 w 34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9"/>
                <a:gd name="T14" fmla="*/ 34 w 3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9">
                  <a:moveTo>
                    <a:pt x="11" y="9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27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" name="Rectangle 44"/>
            <p:cNvSpPr>
              <a:spLocks noChangeArrowheads="1"/>
            </p:cNvSpPr>
            <p:nvPr/>
          </p:nvSpPr>
          <p:spPr bwMode="auto">
            <a:xfrm>
              <a:off x="1532" y="2861"/>
              <a:ext cx="10" cy="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2937" name="Freeform 45"/>
            <p:cNvSpPr>
              <a:spLocks/>
            </p:cNvSpPr>
            <p:nvPr/>
          </p:nvSpPr>
          <p:spPr bwMode="auto">
            <a:xfrm>
              <a:off x="1529" y="2856"/>
              <a:ext cx="17" cy="5"/>
            </a:xfrm>
            <a:custGeom>
              <a:avLst/>
              <a:gdLst>
                <a:gd name="T0" fmla="*/ 1 w 33"/>
                <a:gd name="T1" fmla="*/ 1 h 9"/>
                <a:gd name="T2" fmla="*/ 0 w 33"/>
                <a:gd name="T3" fmla="*/ 0 h 9"/>
                <a:gd name="T4" fmla="*/ 1 w 33"/>
                <a:gd name="T5" fmla="*/ 0 h 9"/>
                <a:gd name="T6" fmla="*/ 1 w 33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9"/>
                <a:gd name="T14" fmla="*/ 33 w 3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9">
                  <a:moveTo>
                    <a:pt x="7" y="9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26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8" name="Rectangle 46"/>
            <p:cNvSpPr>
              <a:spLocks noChangeArrowheads="1"/>
            </p:cNvSpPr>
            <p:nvPr/>
          </p:nvSpPr>
          <p:spPr bwMode="auto">
            <a:xfrm>
              <a:off x="1554" y="2861"/>
              <a:ext cx="8" cy="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2939" name="Freeform 47"/>
            <p:cNvSpPr>
              <a:spLocks/>
            </p:cNvSpPr>
            <p:nvPr/>
          </p:nvSpPr>
          <p:spPr bwMode="auto">
            <a:xfrm>
              <a:off x="1549" y="2856"/>
              <a:ext cx="17" cy="5"/>
            </a:xfrm>
            <a:custGeom>
              <a:avLst/>
              <a:gdLst>
                <a:gd name="T0" fmla="*/ 1 w 34"/>
                <a:gd name="T1" fmla="*/ 1 h 9"/>
                <a:gd name="T2" fmla="*/ 0 w 34"/>
                <a:gd name="T3" fmla="*/ 0 h 9"/>
                <a:gd name="T4" fmla="*/ 1 w 34"/>
                <a:gd name="T5" fmla="*/ 0 h 9"/>
                <a:gd name="T6" fmla="*/ 1 w 34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9"/>
                <a:gd name="T14" fmla="*/ 34 w 3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9">
                  <a:moveTo>
                    <a:pt x="11" y="9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27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40" name="Rectangle 48"/>
            <p:cNvSpPr>
              <a:spLocks noChangeArrowheads="1"/>
            </p:cNvSpPr>
            <p:nvPr/>
          </p:nvSpPr>
          <p:spPr bwMode="auto">
            <a:xfrm>
              <a:off x="1574" y="2861"/>
              <a:ext cx="9" cy="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2941" name="Freeform 49"/>
            <p:cNvSpPr>
              <a:spLocks/>
            </p:cNvSpPr>
            <p:nvPr/>
          </p:nvSpPr>
          <p:spPr bwMode="auto">
            <a:xfrm>
              <a:off x="1570" y="2856"/>
              <a:ext cx="17" cy="5"/>
            </a:xfrm>
            <a:custGeom>
              <a:avLst/>
              <a:gdLst>
                <a:gd name="T0" fmla="*/ 1 w 33"/>
                <a:gd name="T1" fmla="*/ 1 h 9"/>
                <a:gd name="T2" fmla="*/ 0 w 33"/>
                <a:gd name="T3" fmla="*/ 0 h 9"/>
                <a:gd name="T4" fmla="*/ 1 w 33"/>
                <a:gd name="T5" fmla="*/ 0 h 9"/>
                <a:gd name="T6" fmla="*/ 1 w 33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9"/>
                <a:gd name="T14" fmla="*/ 33 w 3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9">
                  <a:moveTo>
                    <a:pt x="9" y="9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26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42" name="Rectangle 50"/>
            <p:cNvSpPr>
              <a:spLocks noChangeArrowheads="1"/>
            </p:cNvSpPr>
            <p:nvPr/>
          </p:nvSpPr>
          <p:spPr bwMode="auto">
            <a:xfrm>
              <a:off x="1614" y="2861"/>
              <a:ext cx="8" cy="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2943" name="Freeform 51"/>
            <p:cNvSpPr>
              <a:spLocks/>
            </p:cNvSpPr>
            <p:nvPr/>
          </p:nvSpPr>
          <p:spPr bwMode="auto">
            <a:xfrm>
              <a:off x="1610" y="2856"/>
              <a:ext cx="16" cy="5"/>
            </a:xfrm>
            <a:custGeom>
              <a:avLst/>
              <a:gdLst>
                <a:gd name="T0" fmla="*/ 0 w 34"/>
                <a:gd name="T1" fmla="*/ 1 h 9"/>
                <a:gd name="T2" fmla="*/ 0 w 34"/>
                <a:gd name="T3" fmla="*/ 0 h 9"/>
                <a:gd name="T4" fmla="*/ 0 w 34"/>
                <a:gd name="T5" fmla="*/ 0 h 9"/>
                <a:gd name="T6" fmla="*/ 0 w 34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9"/>
                <a:gd name="T14" fmla="*/ 34 w 3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9">
                  <a:moveTo>
                    <a:pt x="9" y="9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26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44" name="Rectangle 52"/>
            <p:cNvSpPr>
              <a:spLocks noChangeArrowheads="1"/>
            </p:cNvSpPr>
            <p:nvPr/>
          </p:nvSpPr>
          <p:spPr bwMode="auto">
            <a:xfrm>
              <a:off x="1638" y="2861"/>
              <a:ext cx="10" cy="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2945" name="Freeform 53"/>
            <p:cNvSpPr>
              <a:spLocks/>
            </p:cNvSpPr>
            <p:nvPr/>
          </p:nvSpPr>
          <p:spPr bwMode="auto">
            <a:xfrm>
              <a:off x="1634" y="2856"/>
              <a:ext cx="16" cy="5"/>
            </a:xfrm>
            <a:custGeom>
              <a:avLst/>
              <a:gdLst>
                <a:gd name="T0" fmla="*/ 1 w 31"/>
                <a:gd name="T1" fmla="*/ 1 h 9"/>
                <a:gd name="T2" fmla="*/ 0 w 31"/>
                <a:gd name="T3" fmla="*/ 0 h 9"/>
                <a:gd name="T4" fmla="*/ 1 w 31"/>
                <a:gd name="T5" fmla="*/ 0 h 9"/>
                <a:gd name="T6" fmla="*/ 1 w 31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9"/>
                <a:gd name="T14" fmla="*/ 31 w 3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9">
                  <a:moveTo>
                    <a:pt x="7" y="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26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46" name="Rectangle 54"/>
            <p:cNvSpPr>
              <a:spLocks noChangeArrowheads="1"/>
            </p:cNvSpPr>
            <p:nvPr/>
          </p:nvSpPr>
          <p:spPr bwMode="auto">
            <a:xfrm>
              <a:off x="1321" y="3107"/>
              <a:ext cx="287" cy="10"/>
            </a:xfrm>
            <a:prstGeom prst="rect">
              <a:avLst/>
            </a:prstGeom>
            <a:solidFill>
              <a:srgbClr val="999999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2947" name="Freeform 55"/>
            <p:cNvSpPr>
              <a:spLocks/>
            </p:cNvSpPr>
            <p:nvPr/>
          </p:nvSpPr>
          <p:spPr bwMode="auto">
            <a:xfrm>
              <a:off x="1334" y="3117"/>
              <a:ext cx="430" cy="44"/>
            </a:xfrm>
            <a:custGeom>
              <a:avLst/>
              <a:gdLst>
                <a:gd name="T0" fmla="*/ 1 w 860"/>
                <a:gd name="T1" fmla="*/ 0 h 88"/>
                <a:gd name="T2" fmla="*/ 0 w 860"/>
                <a:gd name="T3" fmla="*/ 0 h 88"/>
                <a:gd name="T4" fmla="*/ 0 w 860"/>
                <a:gd name="T5" fmla="*/ 1 h 88"/>
                <a:gd name="T6" fmla="*/ 1 w 860"/>
                <a:gd name="T7" fmla="*/ 1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0"/>
                <a:gd name="T13" fmla="*/ 0 h 88"/>
                <a:gd name="T14" fmla="*/ 860 w 860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0" h="88">
                  <a:moveTo>
                    <a:pt x="860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815" y="8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48" name="Freeform 56"/>
            <p:cNvSpPr>
              <a:spLocks/>
            </p:cNvSpPr>
            <p:nvPr/>
          </p:nvSpPr>
          <p:spPr bwMode="auto">
            <a:xfrm>
              <a:off x="2631" y="3375"/>
              <a:ext cx="618" cy="164"/>
            </a:xfrm>
            <a:custGeom>
              <a:avLst/>
              <a:gdLst>
                <a:gd name="T0" fmla="*/ 1 w 1236"/>
                <a:gd name="T1" fmla="*/ 0 h 328"/>
                <a:gd name="T2" fmla="*/ 1 w 1236"/>
                <a:gd name="T3" fmla="*/ 1 h 328"/>
                <a:gd name="T4" fmla="*/ 1 w 1236"/>
                <a:gd name="T5" fmla="*/ 1 h 328"/>
                <a:gd name="T6" fmla="*/ 1 w 1236"/>
                <a:gd name="T7" fmla="*/ 1 h 328"/>
                <a:gd name="T8" fmla="*/ 0 w 1236"/>
                <a:gd name="T9" fmla="*/ 1 h 328"/>
                <a:gd name="T10" fmla="*/ 0 w 1236"/>
                <a:gd name="T11" fmla="*/ 0 h 328"/>
                <a:gd name="T12" fmla="*/ 1 w 1236"/>
                <a:gd name="T13" fmla="*/ 0 h 328"/>
                <a:gd name="T14" fmla="*/ 1 w 1236"/>
                <a:gd name="T15" fmla="*/ 0 h 3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36"/>
                <a:gd name="T25" fmla="*/ 0 h 328"/>
                <a:gd name="T26" fmla="*/ 1236 w 1236"/>
                <a:gd name="T27" fmla="*/ 328 h 3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36" h="328">
                  <a:moveTo>
                    <a:pt x="80" y="0"/>
                  </a:moveTo>
                  <a:lnTo>
                    <a:pt x="80" y="23"/>
                  </a:lnTo>
                  <a:lnTo>
                    <a:pt x="1236" y="23"/>
                  </a:lnTo>
                  <a:lnTo>
                    <a:pt x="1236" y="328"/>
                  </a:lnTo>
                  <a:lnTo>
                    <a:pt x="0" y="328"/>
                  </a:lnTo>
                  <a:lnTo>
                    <a:pt x="0" y="0"/>
                  </a:lnTo>
                  <a:lnTo>
                    <a:pt x="77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49" name="Freeform 57"/>
            <p:cNvSpPr>
              <a:spLocks/>
            </p:cNvSpPr>
            <p:nvPr/>
          </p:nvSpPr>
          <p:spPr bwMode="auto">
            <a:xfrm>
              <a:off x="2436" y="3156"/>
              <a:ext cx="196" cy="383"/>
            </a:xfrm>
            <a:custGeom>
              <a:avLst/>
              <a:gdLst>
                <a:gd name="T0" fmla="*/ 1 w 390"/>
                <a:gd name="T1" fmla="*/ 1 h 766"/>
                <a:gd name="T2" fmla="*/ 1 w 390"/>
                <a:gd name="T3" fmla="*/ 1 h 766"/>
                <a:gd name="T4" fmla="*/ 1 w 390"/>
                <a:gd name="T5" fmla="*/ 1 h 766"/>
                <a:gd name="T6" fmla="*/ 1 w 390"/>
                <a:gd name="T7" fmla="*/ 0 h 766"/>
                <a:gd name="T8" fmla="*/ 1 w 390"/>
                <a:gd name="T9" fmla="*/ 0 h 766"/>
                <a:gd name="T10" fmla="*/ 1 w 390"/>
                <a:gd name="T11" fmla="*/ 1 h 766"/>
                <a:gd name="T12" fmla="*/ 1 w 390"/>
                <a:gd name="T13" fmla="*/ 1 h 766"/>
                <a:gd name="T14" fmla="*/ 1 w 390"/>
                <a:gd name="T15" fmla="*/ 1 h 766"/>
                <a:gd name="T16" fmla="*/ 1 w 390"/>
                <a:gd name="T17" fmla="*/ 1 h 766"/>
                <a:gd name="T18" fmla="*/ 0 w 390"/>
                <a:gd name="T19" fmla="*/ 1 h 766"/>
                <a:gd name="T20" fmla="*/ 0 w 390"/>
                <a:gd name="T21" fmla="*/ 1 h 766"/>
                <a:gd name="T22" fmla="*/ 1 w 390"/>
                <a:gd name="T23" fmla="*/ 1 h 766"/>
                <a:gd name="T24" fmla="*/ 1 w 390"/>
                <a:gd name="T25" fmla="*/ 1 h 7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0"/>
                <a:gd name="T40" fmla="*/ 0 h 766"/>
                <a:gd name="T41" fmla="*/ 390 w 390"/>
                <a:gd name="T42" fmla="*/ 766 h 7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0" h="766">
                  <a:moveTo>
                    <a:pt x="390" y="766"/>
                  </a:moveTo>
                  <a:lnTo>
                    <a:pt x="390" y="22"/>
                  </a:lnTo>
                  <a:lnTo>
                    <a:pt x="367" y="22"/>
                  </a:lnTo>
                  <a:lnTo>
                    <a:pt x="367" y="0"/>
                  </a:lnTo>
                  <a:lnTo>
                    <a:pt x="264" y="0"/>
                  </a:lnTo>
                  <a:lnTo>
                    <a:pt x="264" y="22"/>
                  </a:lnTo>
                  <a:lnTo>
                    <a:pt x="244" y="22"/>
                  </a:lnTo>
                  <a:lnTo>
                    <a:pt x="244" y="414"/>
                  </a:lnTo>
                  <a:lnTo>
                    <a:pt x="221" y="440"/>
                  </a:lnTo>
                  <a:lnTo>
                    <a:pt x="0" y="440"/>
                  </a:lnTo>
                  <a:lnTo>
                    <a:pt x="0" y="766"/>
                  </a:lnTo>
                  <a:lnTo>
                    <a:pt x="388" y="766"/>
                  </a:lnTo>
                  <a:lnTo>
                    <a:pt x="390" y="766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50" name="Freeform 58"/>
            <p:cNvSpPr>
              <a:spLocks/>
            </p:cNvSpPr>
            <p:nvPr/>
          </p:nvSpPr>
          <p:spPr bwMode="auto">
            <a:xfrm>
              <a:off x="4417" y="1299"/>
              <a:ext cx="501" cy="237"/>
            </a:xfrm>
            <a:custGeom>
              <a:avLst/>
              <a:gdLst>
                <a:gd name="T0" fmla="*/ 0 w 1004"/>
                <a:gd name="T1" fmla="*/ 0 h 474"/>
                <a:gd name="T2" fmla="*/ 0 w 1004"/>
                <a:gd name="T3" fmla="*/ 1 h 474"/>
                <a:gd name="T4" fmla="*/ 0 w 1004"/>
                <a:gd name="T5" fmla="*/ 1 h 474"/>
                <a:gd name="T6" fmla="*/ 0 w 1004"/>
                <a:gd name="T7" fmla="*/ 1 h 474"/>
                <a:gd name="T8" fmla="*/ 0 w 1004"/>
                <a:gd name="T9" fmla="*/ 1 h 474"/>
                <a:gd name="T10" fmla="*/ 0 w 1004"/>
                <a:gd name="T11" fmla="*/ 1 h 474"/>
                <a:gd name="T12" fmla="*/ 0 w 1004"/>
                <a:gd name="T13" fmla="*/ 1 h 474"/>
                <a:gd name="T14" fmla="*/ 0 w 1004"/>
                <a:gd name="T15" fmla="*/ 0 h 474"/>
                <a:gd name="T16" fmla="*/ 0 w 1004"/>
                <a:gd name="T17" fmla="*/ 0 h 4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4"/>
                <a:gd name="T28" fmla="*/ 0 h 474"/>
                <a:gd name="T29" fmla="*/ 1004 w 1004"/>
                <a:gd name="T30" fmla="*/ 474 h 4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4" h="474">
                  <a:moveTo>
                    <a:pt x="951" y="0"/>
                  </a:moveTo>
                  <a:lnTo>
                    <a:pt x="951" y="241"/>
                  </a:lnTo>
                  <a:lnTo>
                    <a:pt x="1004" y="241"/>
                  </a:lnTo>
                  <a:lnTo>
                    <a:pt x="1004" y="474"/>
                  </a:lnTo>
                  <a:lnTo>
                    <a:pt x="534" y="474"/>
                  </a:lnTo>
                  <a:lnTo>
                    <a:pt x="534" y="328"/>
                  </a:lnTo>
                  <a:lnTo>
                    <a:pt x="0" y="328"/>
                  </a:lnTo>
                  <a:lnTo>
                    <a:pt x="0" y="0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51" name="Freeform 59"/>
            <p:cNvSpPr>
              <a:spLocks/>
            </p:cNvSpPr>
            <p:nvPr/>
          </p:nvSpPr>
          <p:spPr bwMode="auto">
            <a:xfrm>
              <a:off x="4899" y="1298"/>
              <a:ext cx="101" cy="236"/>
            </a:xfrm>
            <a:custGeom>
              <a:avLst/>
              <a:gdLst>
                <a:gd name="T0" fmla="*/ 0 w 201"/>
                <a:gd name="T1" fmla="*/ 0 h 471"/>
                <a:gd name="T2" fmla="*/ 0 w 201"/>
                <a:gd name="T3" fmla="*/ 1 h 471"/>
                <a:gd name="T4" fmla="*/ 1 w 201"/>
                <a:gd name="T5" fmla="*/ 1 h 471"/>
                <a:gd name="T6" fmla="*/ 1 w 201"/>
                <a:gd name="T7" fmla="*/ 1 h 471"/>
                <a:gd name="T8" fmla="*/ 1 w 201"/>
                <a:gd name="T9" fmla="*/ 1 h 471"/>
                <a:gd name="T10" fmla="*/ 1 w 201"/>
                <a:gd name="T11" fmla="*/ 1 h 471"/>
                <a:gd name="T12" fmla="*/ 1 w 201"/>
                <a:gd name="T13" fmla="*/ 1 h 471"/>
                <a:gd name="T14" fmla="*/ 1 w 201"/>
                <a:gd name="T15" fmla="*/ 0 h 471"/>
                <a:gd name="T16" fmla="*/ 0 w 201"/>
                <a:gd name="T17" fmla="*/ 0 h 4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1"/>
                <a:gd name="T28" fmla="*/ 0 h 471"/>
                <a:gd name="T29" fmla="*/ 201 w 201"/>
                <a:gd name="T30" fmla="*/ 471 h 4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1" h="471">
                  <a:moveTo>
                    <a:pt x="0" y="0"/>
                  </a:moveTo>
                  <a:lnTo>
                    <a:pt x="0" y="221"/>
                  </a:lnTo>
                  <a:lnTo>
                    <a:pt x="57" y="221"/>
                  </a:lnTo>
                  <a:lnTo>
                    <a:pt x="57" y="471"/>
                  </a:lnTo>
                  <a:lnTo>
                    <a:pt x="158" y="471"/>
                  </a:lnTo>
                  <a:lnTo>
                    <a:pt x="158" y="221"/>
                  </a:lnTo>
                  <a:lnTo>
                    <a:pt x="201" y="221"/>
                  </a:lnTo>
                  <a:lnTo>
                    <a:pt x="2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52" name="Freeform 60"/>
            <p:cNvSpPr>
              <a:spLocks/>
            </p:cNvSpPr>
            <p:nvPr/>
          </p:nvSpPr>
          <p:spPr bwMode="auto">
            <a:xfrm>
              <a:off x="1252" y="3557"/>
              <a:ext cx="56" cy="217"/>
            </a:xfrm>
            <a:custGeom>
              <a:avLst/>
              <a:gdLst>
                <a:gd name="T0" fmla="*/ 0 w 113"/>
                <a:gd name="T1" fmla="*/ 0 h 435"/>
                <a:gd name="T2" fmla="*/ 0 w 113"/>
                <a:gd name="T3" fmla="*/ 0 h 435"/>
                <a:gd name="T4" fmla="*/ 0 w 113"/>
                <a:gd name="T5" fmla="*/ 0 h 435"/>
                <a:gd name="T6" fmla="*/ 0 w 113"/>
                <a:gd name="T7" fmla="*/ 0 h 435"/>
                <a:gd name="T8" fmla="*/ 0 w 113"/>
                <a:gd name="T9" fmla="*/ 0 h 435"/>
                <a:gd name="T10" fmla="*/ 0 w 113"/>
                <a:gd name="T11" fmla="*/ 0 h 4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"/>
                <a:gd name="T19" fmla="*/ 0 h 435"/>
                <a:gd name="T20" fmla="*/ 113 w 113"/>
                <a:gd name="T21" fmla="*/ 435 h 4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" h="435">
                  <a:moveTo>
                    <a:pt x="53" y="0"/>
                  </a:moveTo>
                  <a:lnTo>
                    <a:pt x="0" y="13"/>
                  </a:lnTo>
                  <a:lnTo>
                    <a:pt x="69" y="435"/>
                  </a:lnTo>
                  <a:lnTo>
                    <a:pt x="113" y="435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53" name="Freeform 61"/>
            <p:cNvSpPr>
              <a:spLocks/>
            </p:cNvSpPr>
            <p:nvPr/>
          </p:nvSpPr>
          <p:spPr bwMode="auto">
            <a:xfrm>
              <a:off x="1670" y="3557"/>
              <a:ext cx="56" cy="217"/>
            </a:xfrm>
            <a:custGeom>
              <a:avLst/>
              <a:gdLst>
                <a:gd name="T0" fmla="*/ 0 w 113"/>
                <a:gd name="T1" fmla="*/ 0 h 435"/>
                <a:gd name="T2" fmla="*/ 0 w 113"/>
                <a:gd name="T3" fmla="*/ 0 h 435"/>
                <a:gd name="T4" fmla="*/ 0 w 113"/>
                <a:gd name="T5" fmla="*/ 0 h 435"/>
                <a:gd name="T6" fmla="*/ 0 w 113"/>
                <a:gd name="T7" fmla="*/ 0 h 435"/>
                <a:gd name="T8" fmla="*/ 0 w 113"/>
                <a:gd name="T9" fmla="*/ 0 h 435"/>
                <a:gd name="T10" fmla="*/ 0 w 113"/>
                <a:gd name="T11" fmla="*/ 0 h 4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"/>
                <a:gd name="T19" fmla="*/ 0 h 435"/>
                <a:gd name="T20" fmla="*/ 113 w 113"/>
                <a:gd name="T21" fmla="*/ 435 h 4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" h="435">
                  <a:moveTo>
                    <a:pt x="60" y="0"/>
                  </a:moveTo>
                  <a:lnTo>
                    <a:pt x="113" y="13"/>
                  </a:lnTo>
                  <a:lnTo>
                    <a:pt x="43" y="435"/>
                  </a:lnTo>
                  <a:lnTo>
                    <a:pt x="0" y="435"/>
                  </a:lnTo>
                  <a:lnTo>
                    <a:pt x="65" y="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54" name="Line 62"/>
            <p:cNvSpPr>
              <a:spLocks noChangeShapeType="1"/>
            </p:cNvSpPr>
            <p:nvPr/>
          </p:nvSpPr>
          <p:spPr bwMode="auto">
            <a:xfrm>
              <a:off x="1346" y="3775"/>
              <a:ext cx="3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55" name="Freeform 63"/>
            <p:cNvSpPr>
              <a:spLocks/>
            </p:cNvSpPr>
            <p:nvPr/>
          </p:nvSpPr>
          <p:spPr bwMode="auto">
            <a:xfrm>
              <a:off x="1319" y="3728"/>
              <a:ext cx="16" cy="42"/>
            </a:xfrm>
            <a:custGeom>
              <a:avLst/>
              <a:gdLst>
                <a:gd name="T0" fmla="*/ 0 w 34"/>
                <a:gd name="T1" fmla="*/ 1 h 84"/>
                <a:gd name="T2" fmla="*/ 0 w 34"/>
                <a:gd name="T3" fmla="*/ 1 h 84"/>
                <a:gd name="T4" fmla="*/ 0 w 34"/>
                <a:gd name="T5" fmla="*/ 1 h 84"/>
                <a:gd name="T6" fmla="*/ 0 w 34"/>
                <a:gd name="T7" fmla="*/ 0 h 84"/>
                <a:gd name="T8" fmla="*/ 0 w 34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84"/>
                <a:gd name="T17" fmla="*/ 34 w 3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84">
                  <a:moveTo>
                    <a:pt x="0" y="2"/>
                  </a:moveTo>
                  <a:lnTo>
                    <a:pt x="15" y="84"/>
                  </a:lnTo>
                  <a:lnTo>
                    <a:pt x="34" y="80"/>
                  </a:lnTo>
                  <a:lnTo>
                    <a:pt x="2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56" name="Freeform 64"/>
            <p:cNvSpPr>
              <a:spLocks/>
            </p:cNvSpPr>
            <p:nvPr/>
          </p:nvSpPr>
          <p:spPr bwMode="auto">
            <a:xfrm>
              <a:off x="1320" y="3766"/>
              <a:ext cx="21" cy="9"/>
            </a:xfrm>
            <a:custGeom>
              <a:avLst/>
              <a:gdLst>
                <a:gd name="T0" fmla="*/ 0 w 41"/>
                <a:gd name="T1" fmla="*/ 0 h 19"/>
                <a:gd name="T2" fmla="*/ 1 w 41"/>
                <a:gd name="T3" fmla="*/ 0 h 19"/>
                <a:gd name="T4" fmla="*/ 1 w 41"/>
                <a:gd name="T5" fmla="*/ 0 h 19"/>
                <a:gd name="T6" fmla="*/ 1 w 41"/>
                <a:gd name="T7" fmla="*/ 0 h 19"/>
                <a:gd name="T8" fmla="*/ 0 w 4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"/>
                <a:gd name="T17" fmla="*/ 41 w 4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">
                  <a:moveTo>
                    <a:pt x="0" y="7"/>
                  </a:moveTo>
                  <a:lnTo>
                    <a:pt x="2" y="19"/>
                  </a:lnTo>
                  <a:lnTo>
                    <a:pt x="41" y="12"/>
                  </a:lnTo>
                  <a:lnTo>
                    <a:pt x="3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57" name="Freeform 65"/>
            <p:cNvSpPr>
              <a:spLocks/>
            </p:cNvSpPr>
            <p:nvPr/>
          </p:nvSpPr>
          <p:spPr bwMode="auto">
            <a:xfrm>
              <a:off x="1284" y="3535"/>
              <a:ext cx="6" cy="20"/>
            </a:xfrm>
            <a:custGeom>
              <a:avLst/>
              <a:gdLst>
                <a:gd name="T0" fmla="*/ 1 w 12"/>
                <a:gd name="T1" fmla="*/ 1 h 40"/>
                <a:gd name="T2" fmla="*/ 1 w 12"/>
                <a:gd name="T3" fmla="*/ 1 h 40"/>
                <a:gd name="T4" fmla="*/ 1 w 12"/>
                <a:gd name="T5" fmla="*/ 1 h 40"/>
                <a:gd name="T6" fmla="*/ 1 w 12"/>
                <a:gd name="T7" fmla="*/ 1 h 40"/>
                <a:gd name="T8" fmla="*/ 0 w 12"/>
                <a:gd name="T9" fmla="*/ 1 h 40"/>
                <a:gd name="T10" fmla="*/ 1 w 12"/>
                <a:gd name="T11" fmla="*/ 1 h 40"/>
                <a:gd name="T12" fmla="*/ 1 w 12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40"/>
                <a:gd name="T23" fmla="*/ 12 w 12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40">
                  <a:moveTo>
                    <a:pt x="12" y="40"/>
                  </a:moveTo>
                  <a:lnTo>
                    <a:pt x="9" y="29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5" y="6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58" name="Freeform 66"/>
            <p:cNvSpPr>
              <a:spLocks/>
            </p:cNvSpPr>
            <p:nvPr/>
          </p:nvSpPr>
          <p:spPr bwMode="auto">
            <a:xfrm>
              <a:off x="1290" y="3535"/>
              <a:ext cx="9" cy="17"/>
            </a:xfrm>
            <a:custGeom>
              <a:avLst/>
              <a:gdLst>
                <a:gd name="T0" fmla="*/ 1 w 18"/>
                <a:gd name="T1" fmla="*/ 0 h 36"/>
                <a:gd name="T2" fmla="*/ 1 w 18"/>
                <a:gd name="T3" fmla="*/ 0 h 36"/>
                <a:gd name="T4" fmla="*/ 1 w 18"/>
                <a:gd name="T5" fmla="*/ 0 h 36"/>
                <a:gd name="T6" fmla="*/ 1 w 18"/>
                <a:gd name="T7" fmla="*/ 0 h 36"/>
                <a:gd name="T8" fmla="*/ 1 w 18"/>
                <a:gd name="T9" fmla="*/ 0 h 36"/>
                <a:gd name="T10" fmla="*/ 1 w 18"/>
                <a:gd name="T11" fmla="*/ 0 h 36"/>
                <a:gd name="T12" fmla="*/ 1 w 18"/>
                <a:gd name="T13" fmla="*/ 0 h 36"/>
                <a:gd name="T14" fmla="*/ 0 w 18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36"/>
                <a:gd name="T26" fmla="*/ 18 w 1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36">
                  <a:moveTo>
                    <a:pt x="15" y="36"/>
                  </a:moveTo>
                  <a:lnTo>
                    <a:pt x="15" y="27"/>
                  </a:lnTo>
                  <a:lnTo>
                    <a:pt x="17" y="20"/>
                  </a:lnTo>
                  <a:lnTo>
                    <a:pt x="18" y="16"/>
                  </a:lnTo>
                  <a:lnTo>
                    <a:pt x="17" y="9"/>
                  </a:lnTo>
                  <a:lnTo>
                    <a:pt x="11" y="4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59" name="Line 67"/>
            <p:cNvSpPr>
              <a:spLocks noChangeShapeType="1"/>
            </p:cNvSpPr>
            <p:nvPr/>
          </p:nvSpPr>
          <p:spPr bwMode="auto">
            <a:xfrm flipV="1">
              <a:off x="1282" y="3556"/>
              <a:ext cx="25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60" name="Line 68"/>
            <p:cNvSpPr>
              <a:spLocks noChangeShapeType="1"/>
            </p:cNvSpPr>
            <p:nvPr/>
          </p:nvSpPr>
          <p:spPr bwMode="auto">
            <a:xfrm flipV="1">
              <a:off x="1312" y="3722"/>
              <a:ext cx="2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61" name="Freeform 69"/>
            <p:cNvSpPr>
              <a:spLocks/>
            </p:cNvSpPr>
            <p:nvPr/>
          </p:nvSpPr>
          <p:spPr bwMode="auto">
            <a:xfrm>
              <a:off x="1281" y="3551"/>
              <a:ext cx="53" cy="179"/>
            </a:xfrm>
            <a:custGeom>
              <a:avLst/>
              <a:gdLst>
                <a:gd name="T0" fmla="*/ 0 w 107"/>
                <a:gd name="T1" fmla="*/ 1 h 357"/>
                <a:gd name="T2" fmla="*/ 0 w 107"/>
                <a:gd name="T3" fmla="*/ 1 h 357"/>
                <a:gd name="T4" fmla="*/ 0 w 107"/>
                <a:gd name="T5" fmla="*/ 1 h 357"/>
                <a:gd name="T6" fmla="*/ 0 w 107"/>
                <a:gd name="T7" fmla="*/ 0 h 357"/>
                <a:gd name="T8" fmla="*/ 0 w 107"/>
                <a:gd name="T9" fmla="*/ 1 h 3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357"/>
                <a:gd name="T17" fmla="*/ 107 w 107"/>
                <a:gd name="T18" fmla="*/ 357 h 3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357">
                  <a:moveTo>
                    <a:pt x="0" y="9"/>
                  </a:moveTo>
                  <a:lnTo>
                    <a:pt x="65" y="357"/>
                  </a:lnTo>
                  <a:lnTo>
                    <a:pt x="107" y="350"/>
                  </a:lnTo>
                  <a:lnTo>
                    <a:pt x="5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62" name="Freeform 70"/>
            <p:cNvSpPr>
              <a:spLocks/>
            </p:cNvSpPr>
            <p:nvPr/>
          </p:nvSpPr>
          <p:spPr bwMode="auto">
            <a:xfrm>
              <a:off x="1341" y="3728"/>
              <a:ext cx="15" cy="42"/>
            </a:xfrm>
            <a:custGeom>
              <a:avLst/>
              <a:gdLst>
                <a:gd name="T0" fmla="*/ 0 w 31"/>
                <a:gd name="T1" fmla="*/ 1 h 84"/>
                <a:gd name="T2" fmla="*/ 0 w 31"/>
                <a:gd name="T3" fmla="*/ 1 h 84"/>
                <a:gd name="T4" fmla="*/ 0 w 31"/>
                <a:gd name="T5" fmla="*/ 1 h 84"/>
                <a:gd name="T6" fmla="*/ 0 w 31"/>
                <a:gd name="T7" fmla="*/ 0 h 84"/>
                <a:gd name="T8" fmla="*/ 0 w 31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84"/>
                <a:gd name="T17" fmla="*/ 31 w 31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84">
                  <a:moveTo>
                    <a:pt x="0" y="2"/>
                  </a:moveTo>
                  <a:lnTo>
                    <a:pt x="12" y="84"/>
                  </a:lnTo>
                  <a:lnTo>
                    <a:pt x="31" y="82"/>
                  </a:lnTo>
                  <a:lnTo>
                    <a:pt x="1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63" name="Freeform 71"/>
            <p:cNvSpPr>
              <a:spLocks/>
            </p:cNvSpPr>
            <p:nvPr/>
          </p:nvSpPr>
          <p:spPr bwMode="auto">
            <a:xfrm>
              <a:off x="1342" y="3767"/>
              <a:ext cx="20" cy="8"/>
            </a:xfrm>
            <a:custGeom>
              <a:avLst/>
              <a:gdLst>
                <a:gd name="T0" fmla="*/ 0 w 41"/>
                <a:gd name="T1" fmla="*/ 1 h 16"/>
                <a:gd name="T2" fmla="*/ 0 w 41"/>
                <a:gd name="T3" fmla="*/ 1 h 16"/>
                <a:gd name="T4" fmla="*/ 0 w 41"/>
                <a:gd name="T5" fmla="*/ 1 h 16"/>
                <a:gd name="T6" fmla="*/ 0 w 41"/>
                <a:gd name="T7" fmla="*/ 0 h 16"/>
                <a:gd name="T8" fmla="*/ 0 w 41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6"/>
                <a:gd name="T17" fmla="*/ 41 w 4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6">
                  <a:moveTo>
                    <a:pt x="0" y="4"/>
                  </a:moveTo>
                  <a:lnTo>
                    <a:pt x="0" y="16"/>
                  </a:lnTo>
                  <a:lnTo>
                    <a:pt x="41" y="11"/>
                  </a:lnTo>
                  <a:lnTo>
                    <a:pt x="3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64" name="Freeform 72"/>
            <p:cNvSpPr>
              <a:spLocks/>
            </p:cNvSpPr>
            <p:nvPr/>
          </p:nvSpPr>
          <p:spPr bwMode="auto">
            <a:xfrm>
              <a:off x="1312" y="3535"/>
              <a:ext cx="5" cy="19"/>
            </a:xfrm>
            <a:custGeom>
              <a:avLst/>
              <a:gdLst>
                <a:gd name="T0" fmla="*/ 0 w 12"/>
                <a:gd name="T1" fmla="*/ 1 h 38"/>
                <a:gd name="T2" fmla="*/ 0 w 12"/>
                <a:gd name="T3" fmla="*/ 1 h 38"/>
                <a:gd name="T4" fmla="*/ 0 w 12"/>
                <a:gd name="T5" fmla="*/ 1 h 38"/>
                <a:gd name="T6" fmla="*/ 0 w 12"/>
                <a:gd name="T7" fmla="*/ 1 h 38"/>
                <a:gd name="T8" fmla="*/ 0 w 12"/>
                <a:gd name="T9" fmla="*/ 1 h 38"/>
                <a:gd name="T10" fmla="*/ 0 w 12"/>
                <a:gd name="T11" fmla="*/ 1 h 38"/>
                <a:gd name="T12" fmla="*/ 0 w 12"/>
                <a:gd name="T13" fmla="*/ 1 h 38"/>
                <a:gd name="T14" fmla="*/ 0 w 12"/>
                <a:gd name="T15" fmla="*/ 1 h 38"/>
                <a:gd name="T16" fmla="*/ 0 w 12"/>
                <a:gd name="T17" fmla="*/ 1 h 38"/>
                <a:gd name="T18" fmla="*/ 0 w 12"/>
                <a:gd name="T19" fmla="*/ 0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38"/>
                <a:gd name="T32" fmla="*/ 12 w 12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38">
                  <a:moveTo>
                    <a:pt x="7" y="38"/>
                  </a:moveTo>
                  <a:lnTo>
                    <a:pt x="7" y="29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6"/>
                  </a:lnTo>
                  <a:lnTo>
                    <a:pt x="7" y="4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65" name="Freeform 73"/>
            <p:cNvSpPr>
              <a:spLocks/>
            </p:cNvSpPr>
            <p:nvPr/>
          </p:nvSpPr>
          <p:spPr bwMode="auto">
            <a:xfrm>
              <a:off x="1317" y="3535"/>
              <a:ext cx="9" cy="17"/>
            </a:xfrm>
            <a:custGeom>
              <a:avLst/>
              <a:gdLst>
                <a:gd name="T0" fmla="*/ 1 w 16"/>
                <a:gd name="T1" fmla="*/ 0 h 36"/>
                <a:gd name="T2" fmla="*/ 1 w 16"/>
                <a:gd name="T3" fmla="*/ 0 h 36"/>
                <a:gd name="T4" fmla="*/ 1 w 16"/>
                <a:gd name="T5" fmla="*/ 0 h 36"/>
                <a:gd name="T6" fmla="*/ 1 w 16"/>
                <a:gd name="T7" fmla="*/ 0 h 36"/>
                <a:gd name="T8" fmla="*/ 1 w 16"/>
                <a:gd name="T9" fmla="*/ 0 h 36"/>
                <a:gd name="T10" fmla="*/ 1 w 16"/>
                <a:gd name="T11" fmla="*/ 0 h 36"/>
                <a:gd name="T12" fmla="*/ 1 w 16"/>
                <a:gd name="T13" fmla="*/ 0 h 36"/>
                <a:gd name="T14" fmla="*/ 0 w 16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36"/>
                <a:gd name="T26" fmla="*/ 16 w 16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36">
                  <a:moveTo>
                    <a:pt x="15" y="36"/>
                  </a:moveTo>
                  <a:lnTo>
                    <a:pt x="13" y="27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15" y="9"/>
                  </a:lnTo>
                  <a:lnTo>
                    <a:pt x="14" y="6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66" name="Line 74"/>
            <p:cNvSpPr>
              <a:spLocks noChangeShapeType="1"/>
            </p:cNvSpPr>
            <p:nvPr/>
          </p:nvSpPr>
          <p:spPr bwMode="auto">
            <a:xfrm flipV="1">
              <a:off x="1308" y="3556"/>
              <a:ext cx="2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67" name="Line 75"/>
            <p:cNvSpPr>
              <a:spLocks noChangeShapeType="1"/>
            </p:cNvSpPr>
            <p:nvPr/>
          </p:nvSpPr>
          <p:spPr bwMode="auto">
            <a:xfrm flipV="1">
              <a:off x="1334" y="3722"/>
              <a:ext cx="2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68" name="Freeform 76"/>
            <p:cNvSpPr>
              <a:spLocks/>
            </p:cNvSpPr>
            <p:nvPr/>
          </p:nvSpPr>
          <p:spPr bwMode="auto">
            <a:xfrm>
              <a:off x="1307" y="3551"/>
              <a:ext cx="49" cy="179"/>
            </a:xfrm>
            <a:custGeom>
              <a:avLst/>
              <a:gdLst>
                <a:gd name="T0" fmla="*/ 0 w 99"/>
                <a:gd name="T1" fmla="*/ 1 h 357"/>
                <a:gd name="T2" fmla="*/ 0 w 99"/>
                <a:gd name="T3" fmla="*/ 1 h 357"/>
                <a:gd name="T4" fmla="*/ 0 w 99"/>
                <a:gd name="T5" fmla="*/ 1 h 357"/>
                <a:gd name="T6" fmla="*/ 0 w 99"/>
                <a:gd name="T7" fmla="*/ 0 h 357"/>
                <a:gd name="T8" fmla="*/ 0 w 99"/>
                <a:gd name="T9" fmla="*/ 1 h 3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357"/>
                <a:gd name="T17" fmla="*/ 99 w 99"/>
                <a:gd name="T18" fmla="*/ 357 h 3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357">
                  <a:moveTo>
                    <a:pt x="0" y="6"/>
                  </a:moveTo>
                  <a:lnTo>
                    <a:pt x="58" y="357"/>
                  </a:lnTo>
                  <a:lnTo>
                    <a:pt x="99" y="350"/>
                  </a:lnTo>
                  <a:lnTo>
                    <a:pt x="5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69" name="Freeform 77"/>
            <p:cNvSpPr>
              <a:spLocks/>
            </p:cNvSpPr>
            <p:nvPr/>
          </p:nvSpPr>
          <p:spPr bwMode="auto">
            <a:xfrm>
              <a:off x="1363" y="3728"/>
              <a:ext cx="14" cy="42"/>
            </a:xfrm>
            <a:custGeom>
              <a:avLst/>
              <a:gdLst>
                <a:gd name="T0" fmla="*/ 0 w 29"/>
                <a:gd name="T1" fmla="*/ 1 h 84"/>
                <a:gd name="T2" fmla="*/ 0 w 29"/>
                <a:gd name="T3" fmla="*/ 1 h 84"/>
                <a:gd name="T4" fmla="*/ 0 w 29"/>
                <a:gd name="T5" fmla="*/ 1 h 84"/>
                <a:gd name="T6" fmla="*/ 0 w 29"/>
                <a:gd name="T7" fmla="*/ 0 h 84"/>
                <a:gd name="T8" fmla="*/ 0 w 29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84"/>
                <a:gd name="T17" fmla="*/ 29 w 29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84">
                  <a:moveTo>
                    <a:pt x="0" y="2"/>
                  </a:moveTo>
                  <a:lnTo>
                    <a:pt x="10" y="84"/>
                  </a:lnTo>
                  <a:lnTo>
                    <a:pt x="29" y="82"/>
                  </a:lnTo>
                  <a:lnTo>
                    <a:pt x="2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" name="Freeform 78"/>
            <p:cNvSpPr>
              <a:spLocks/>
            </p:cNvSpPr>
            <p:nvPr/>
          </p:nvSpPr>
          <p:spPr bwMode="auto">
            <a:xfrm>
              <a:off x="1362" y="3767"/>
              <a:ext cx="21" cy="8"/>
            </a:xfrm>
            <a:custGeom>
              <a:avLst/>
              <a:gdLst>
                <a:gd name="T0" fmla="*/ 0 w 41"/>
                <a:gd name="T1" fmla="*/ 1 h 16"/>
                <a:gd name="T2" fmla="*/ 1 w 41"/>
                <a:gd name="T3" fmla="*/ 1 h 16"/>
                <a:gd name="T4" fmla="*/ 1 w 41"/>
                <a:gd name="T5" fmla="*/ 1 h 16"/>
                <a:gd name="T6" fmla="*/ 1 w 41"/>
                <a:gd name="T7" fmla="*/ 0 h 16"/>
                <a:gd name="T8" fmla="*/ 0 w 41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6"/>
                <a:gd name="T17" fmla="*/ 41 w 4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6">
                  <a:moveTo>
                    <a:pt x="0" y="4"/>
                  </a:moveTo>
                  <a:lnTo>
                    <a:pt x="2" y="16"/>
                  </a:lnTo>
                  <a:lnTo>
                    <a:pt x="41" y="14"/>
                  </a:lnTo>
                  <a:lnTo>
                    <a:pt x="4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1" name="Freeform 79"/>
            <p:cNvSpPr>
              <a:spLocks/>
            </p:cNvSpPr>
            <p:nvPr/>
          </p:nvSpPr>
          <p:spPr bwMode="auto">
            <a:xfrm>
              <a:off x="1337" y="3533"/>
              <a:ext cx="7" cy="21"/>
            </a:xfrm>
            <a:custGeom>
              <a:avLst/>
              <a:gdLst>
                <a:gd name="T0" fmla="*/ 1 w 14"/>
                <a:gd name="T1" fmla="*/ 1 h 40"/>
                <a:gd name="T2" fmla="*/ 1 w 14"/>
                <a:gd name="T3" fmla="*/ 1 h 40"/>
                <a:gd name="T4" fmla="*/ 1 w 14"/>
                <a:gd name="T5" fmla="*/ 1 h 40"/>
                <a:gd name="T6" fmla="*/ 0 w 14"/>
                <a:gd name="T7" fmla="*/ 1 h 40"/>
                <a:gd name="T8" fmla="*/ 1 w 14"/>
                <a:gd name="T9" fmla="*/ 1 h 40"/>
                <a:gd name="T10" fmla="*/ 1 w 14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40"/>
                <a:gd name="T20" fmla="*/ 14 w 14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40">
                  <a:moveTo>
                    <a:pt x="9" y="40"/>
                  </a:moveTo>
                  <a:lnTo>
                    <a:pt x="9" y="31"/>
                  </a:lnTo>
                  <a:lnTo>
                    <a:pt x="4" y="21"/>
                  </a:lnTo>
                  <a:lnTo>
                    <a:pt x="0" y="14"/>
                  </a:lnTo>
                  <a:lnTo>
                    <a:pt x="6" y="7"/>
                  </a:lnTo>
                  <a:lnTo>
                    <a:pt x="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2" name="Freeform 80"/>
            <p:cNvSpPr>
              <a:spLocks/>
            </p:cNvSpPr>
            <p:nvPr/>
          </p:nvSpPr>
          <p:spPr bwMode="auto">
            <a:xfrm>
              <a:off x="1344" y="3533"/>
              <a:ext cx="8" cy="19"/>
            </a:xfrm>
            <a:custGeom>
              <a:avLst/>
              <a:gdLst>
                <a:gd name="T0" fmla="*/ 1 w 16"/>
                <a:gd name="T1" fmla="*/ 1 h 38"/>
                <a:gd name="T2" fmla="*/ 1 w 16"/>
                <a:gd name="T3" fmla="*/ 1 h 38"/>
                <a:gd name="T4" fmla="*/ 1 w 16"/>
                <a:gd name="T5" fmla="*/ 1 h 38"/>
                <a:gd name="T6" fmla="*/ 1 w 16"/>
                <a:gd name="T7" fmla="*/ 1 h 38"/>
                <a:gd name="T8" fmla="*/ 1 w 16"/>
                <a:gd name="T9" fmla="*/ 1 h 38"/>
                <a:gd name="T10" fmla="*/ 1 w 16"/>
                <a:gd name="T11" fmla="*/ 1 h 38"/>
                <a:gd name="T12" fmla="*/ 1 w 16"/>
                <a:gd name="T13" fmla="*/ 1 h 38"/>
                <a:gd name="T14" fmla="*/ 0 w 16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38"/>
                <a:gd name="T26" fmla="*/ 16 w 16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38">
                  <a:moveTo>
                    <a:pt x="13" y="38"/>
                  </a:moveTo>
                  <a:lnTo>
                    <a:pt x="13" y="29"/>
                  </a:lnTo>
                  <a:lnTo>
                    <a:pt x="15" y="22"/>
                  </a:lnTo>
                  <a:lnTo>
                    <a:pt x="16" y="17"/>
                  </a:lnTo>
                  <a:lnTo>
                    <a:pt x="15" y="11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3" name="Line 81"/>
            <p:cNvSpPr>
              <a:spLocks noChangeShapeType="1"/>
            </p:cNvSpPr>
            <p:nvPr/>
          </p:nvSpPr>
          <p:spPr bwMode="auto">
            <a:xfrm flipV="1">
              <a:off x="1334" y="3556"/>
              <a:ext cx="2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4" name="Line 82"/>
            <p:cNvSpPr>
              <a:spLocks noChangeShapeType="1"/>
            </p:cNvSpPr>
            <p:nvPr/>
          </p:nvSpPr>
          <p:spPr bwMode="auto">
            <a:xfrm flipV="1">
              <a:off x="1356" y="3723"/>
              <a:ext cx="2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5" name="Freeform 83"/>
            <p:cNvSpPr>
              <a:spLocks/>
            </p:cNvSpPr>
            <p:nvPr/>
          </p:nvSpPr>
          <p:spPr bwMode="auto">
            <a:xfrm>
              <a:off x="1333" y="3551"/>
              <a:ext cx="46" cy="179"/>
            </a:xfrm>
            <a:custGeom>
              <a:avLst/>
              <a:gdLst>
                <a:gd name="T0" fmla="*/ 0 w 91"/>
                <a:gd name="T1" fmla="*/ 1 h 357"/>
                <a:gd name="T2" fmla="*/ 1 w 91"/>
                <a:gd name="T3" fmla="*/ 1 h 357"/>
                <a:gd name="T4" fmla="*/ 1 w 91"/>
                <a:gd name="T5" fmla="*/ 1 h 357"/>
                <a:gd name="T6" fmla="*/ 1 w 91"/>
                <a:gd name="T7" fmla="*/ 0 h 357"/>
                <a:gd name="T8" fmla="*/ 0 w 91"/>
                <a:gd name="T9" fmla="*/ 1 h 3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357"/>
                <a:gd name="T17" fmla="*/ 91 w 91"/>
                <a:gd name="T18" fmla="*/ 357 h 3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357">
                  <a:moveTo>
                    <a:pt x="0" y="6"/>
                  </a:moveTo>
                  <a:lnTo>
                    <a:pt x="49" y="357"/>
                  </a:lnTo>
                  <a:lnTo>
                    <a:pt x="91" y="352"/>
                  </a:lnTo>
                  <a:lnTo>
                    <a:pt x="5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6" name="Freeform 84"/>
            <p:cNvSpPr>
              <a:spLocks/>
            </p:cNvSpPr>
            <p:nvPr/>
          </p:nvSpPr>
          <p:spPr bwMode="auto">
            <a:xfrm>
              <a:off x="1385" y="3729"/>
              <a:ext cx="13" cy="41"/>
            </a:xfrm>
            <a:custGeom>
              <a:avLst/>
              <a:gdLst>
                <a:gd name="T0" fmla="*/ 0 w 26"/>
                <a:gd name="T1" fmla="*/ 0 h 82"/>
                <a:gd name="T2" fmla="*/ 1 w 26"/>
                <a:gd name="T3" fmla="*/ 1 h 82"/>
                <a:gd name="T4" fmla="*/ 1 w 26"/>
                <a:gd name="T5" fmla="*/ 1 h 82"/>
                <a:gd name="T6" fmla="*/ 1 w 26"/>
                <a:gd name="T7" fmla="*/ 0 h 82"/>
                <a:gd name="T8" fmla="*/ 0 w 26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82"/>
                <a:gd name="T17" fmla="*/ 26 w 26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82">
                  <a:moveTo>
                    <a:pt x="0" y="0"/>
                  </a:moveTo>
                  <a:lnTo>
                    <a:pt x="7" y="82"/>
                  </a:lnTo>
                  <a:lnTo>
                    <a:pt x="26" y="80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7" name="Freeform 85"/>
            <p:cNvSpPr>
              <a:spLocks/>
            </p:cNvSpPr>
            <p:nvPr/>
          </p:nvSpPr>
          <p:spPr bwMode="auto">
            <a:xfrm>
              <a:off x="1384" y="3767"/>
              <a:ext cx="20" cy="8"/>
            </a:xfrm>
            <a:custGeom>
              <a:avLst/>
              <a:gdLst>
                <a:gd name="T0" fmla="*/ 0 w 40"/>
                <a:gd name="T1" fmla="*/ 1 h 16"/>
                <a:gd name="T2" fmla="*/ 0 w 40"/>
                <a:gd name="T3" fmla="*/ 1 h 16"/>
                <a:gd name="T4" fmla="*/ 1 w 40"/>
                <a:gd name="T5" fmla="*/ 1 h 16"/>
                <a:gd name="T6" fmla="*/ 1 w 40"/>
                <a:gd name="T7" fmla="*/ 0 h 16"/>
                <a:gd name="T8" fmla="*/ 0 w 40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6"/>
                <a:gd name="T17" fmla="*/ 40 w 40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6">
                  <a:moveTo>
                    <a:pt x="0" y="4"/>
                  </a:moveTo>
                  <a:lnTo>
                    <a:pt x="0" y="16"/>
                  </a:lnTo>
                  <a:lnTo>
                    <a:pt x="40" y="14"/>
                  </a:lnTo>
                  <a:lnTo>
                    <a:pt x="3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8" name="Freeform 86"/>
            <p:cNvSpPr>
              <a:spLocks/>
            </p:cNvSpPr>
            <p:nvPr/>
          </p:nvSpPr>
          <p:spPr bwMode="auto">
            <a:xfrm>
              <a:off x="1364" y="3533"/>
              <a:ext cx="7" cy="21"/>
            </a:xfrm>
            <a:custGeom>
              <a:avLst/>
              <a:gdLst>
                <a:gd name="T0" fmla="*/ 1 w 13"/>
                <a:gd name="T1" fmla="*/ 1 h 40"/>
                <a:gd name="T2" fmla="*/ 1 w 13"/>
                <a:gd name="T3" fmla="*/ 1 h 40"/>
                <a:gd name="T4" fmla="*/ 1 w 13"/>
                <a:gd name="T5" fmla="*/ 1 h 40"/>
                <a:gd name="T6" fmla="*/ 0 w 13"/>
                <a:gd name="T7" fmla="*/ 1 h 40"/>
                <a:gd name="T8" fmla="*/ 1 w 13"/>
                <a:gd name="T9" fmla="*/ 1 h 40"/>
                <a:gd name="T10" fmla="*/ 1 w 13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0"/>
                <a:gd name="T20" fmla="*/ 13 w 13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0">
                  <a:moveTo>
                    <a:pt x="11" y="40"/>
                  </a:moveTo>
                  <a:lnTo>
                    <a:pt x="8" y="31"/>
                  </a:lnTo>
                  <a:lnTo>
                    <a:pt x="3" y="21"/>
                  </a:lnTo>
                  <a:lnTo>
                    <a:pt x="0" y="14"/>
                  </a:lnTo>
                  <a:lnTo>
                    <a:pt x="4" y="7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9" name="Freeform 87"/>
            <p:cNvSpPr>
              <a:spLocks/>
            </p:cNvSpPr>
            <p:nvPr/>
          </p:nvSpPr>
          <p:spPr bwMode="auto">
            <a:xfrm>
              <a:off x="1371" y="3533"/>
              <a:ext cx="8" cy="21"/>
            </a:xfrm>
            <a:custGeom>
              <a:avLst/>
              <a:gdLst>
                <a:gd name="T0" fmla="*/ 1 w 16"/>
                <a:gd name="T1" fmla="*/ 1 h 40"/>
                <a:gd name="T2" fmla="*/ 1 w 16"/>
                <a:gd name="T3" fmla="*/ 1 h 40"/>
                <a:gd name="T4" fmla="*/ 1 w 16"/>
                <a:gd name="T5" fmla="*/ 1 h 40"/>
                <a:gd name="T6" fmla="*/ 1 w 16"/>
                <a:gd name="T7" fmla="*/ 1 h 40"/>
                <a:gd name="T8" fmla="*/ 1 w 16"/>
                <a:gd name="T9" fmla="*/ 1 h 40"/>
                <a:gd name="T10" fmla="*/ 1 w 16"/>
                <a:gd name="T11" fmla="*/ 1 h 40"/>
                <a:gd name="T12" fmla="*/ 1 w 16"/>
                <a:gd name="T13" fmla="*/ 1 h 40"/>
                <a:gd name="T14" fmla="*/ 0 w 16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0"/>
                <a:gd name="T26" fmla="*/ 16 w 16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0">
                  <a:moveTo>
                    <a:pt x="14" y="40"/>
                  </a:moveTo>
                  <a:lnTo>
                    <a:pt x="12" y="29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6" y="11"/>
                  </a:lnTo>
                  <a:lnTo>
                    <a:pt x="14" y="7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80" name="Line 88"/>
            <p:cNvSpPr>
              <a:spLocks noChangeShapeType="1"/>
            </p:cNvSpPr>
            <p:nvPr/>
          </p:nvSpPr>
          <p:spPr bwMode="auto">
            <a:xfrm flipV="1">
              <a:off x="1360" y="3556"/>
              <a:ext cx="2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81" name="Line 89"/>
            <p:cNvSpPr>
              <a:spLocks noChangeShapeType="1"/>
            </p:cNvSpPr>
            <p:nvPr/>
          </p:nvSpPr>
          <p:spPr bwMode="auto">
            <a:xfrm flipV="1">
              <a:off x="1377" y="3723"/>
              <a:ext cx="2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82" name="Freeform 90"/>
            <p:cNvSpPr>
              <a:spLocks/>
            </p:cNvSpPr>
            <p:nvPr/>
          </p:nvSpPr>
          <p:spPr bwMode="auto">
            <a:xfrm>
              <a:off x="1360" y="3551"/>
              <a:ext cx="40" cy="179"/>
            </a:xfrm>
            <a:custGeom>
              <a:avLst/>
              <a:gdLst>
                <a:gd name="T0" fmla="*/ 0 w 82"/>
                <a:gd name="T1" fmla="*/ 1 h 357"/>
                <a:gd name="T2" fmla="*/ 0 w 82"/>
                <a:gd name="T3" fmla="*/ 1 h 357"/>
                <a:gd name="T4" fmla="*/ 0 w 82"/>
                <a:gd name="T5" fmla="*/ 1 h 357"/>
                <a:gd name="T6" fmla="*/ 0 w 82"/>
                <a:gd name="T7" fmla="*/ 0 h 357"/>
                <a:gd name="T8" fmla="*/ 0 w 82"/>
                <a:gd name="T9" fmla="*/ 1 h 3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57"/>
                <a:gd name="T17" fmla="*/ 82 w 82"/>
                <a:gd name="T18" fmla="*/ 357 h 3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57">
                  <a:moveTo>
                    <a:pt x="0" y="4"/>
                  </a:moveTo>
                  <a:lnTo>
                    <a:pt x="38" y="357"/>
                  </a:lnTo>
                  <a:lnTo>
                    <a:pt x="82" y="352"/>
                  </a:lnTo>
                  <a:lnTo>
                    <a:pt x="5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83" name="Freeform 91"/>
            <p:cNvSpPr>
              <a:spLocks/>
            </p:cNvSpPr>
            <p:nvPr/>
          </p:nvSpPr>
          <p:spPr bwMode="auto">
            <a:xfrm>
              <a:off x="1406" y="3729"/>
              <a:ext cx="13" cy="41"/>
            </a:xfrm>
            <a:custGeom>
              <a:avLst/>
              <a:gdLst>
                <a:gd name="T0" fmla="*/ 0 w 27"/>
                <a:gd name="T1" fmla="*/ 0 h 82"/>
                <a:gd name="T2" fmla="*/ 0 w 27"/>
                <a:gd name="T3" fmla="*/ 1 h 82"/>
                <a:gd name="T4" fmla="*/ 0 w 27"/>
                <a:gd name="T5" fmla="*/ 1 h 82"/>
                <a:gd name="T6" fmla="*/ 0 w 27"/>
                <a:gd name="T7" fmla="*/ 0 h 82"/>
                <a:gd name="T8" fmla="*/ 0 w 2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82"/>
                <a:gd name="T17" fmla="*/ 27 w 2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82">
                  <a:moveTo>
                    <a:pt x="0" y="0"/>
                  </a:moveTo>
                  <a:lnTo>
                    <a:pt x="9" y="82"/>
                  </a:lnTo>
                  <a:lnTo>
                    <a:pt x="27" y="82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84" name="Freeform 92"/>
            <p:cNvSpPr>
              <a:spLocks/>
            </p:cNvSpPr>
            <p:nvPr/>
          </p:nvSpPr>
          <p:spPr bwMode="auto">
            <a:xfrm>
              <a:off x="1404" y="3768"/>
              <a:ext cx="21" cy="9"/>
            </a:xfrm>
            <a:custGeom>
              <a:avLst/>
              <a:gdLst>
                <a:gd name="T0" fmla="*/ 0 w 41"/>
                <a:gd name="T1" fmla="*/ 1 h 16"/>
                <a:gd name="T2" fmla="*/ 0 w 41"/>
                <a:gd name="T3" fmla="*/ 1 h 16"/>
                <a:gd name="T4" fmla="*/ 1 w 41"/>
                <a:gd name="T5" fmla="*/ 1 h 16"/>
                <a:gd name="T6" fmla="*/ 1 w 41"/>
                <a:gd name="T7" fmla="*/ 0 h 16"/>
                <a:gd name="T8" fmla="*/ 0 w 41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6"/>
                <a:gd name="T17" fmla="*/ 41 w 4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6">
                  <a:moveTo>
                    <a:pt x="0" y="5"/>
                  </a:moveTo>
                  <a:lnTo>
                    <a:pt x="0" y="16"/>
                  </a:lnTo>
                  <a:lnTo>
                    <a:pt x="41" y="12"/>
                  </a:lnTo>
                  <a:lnTo>
                    <a:pt x="4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85" name="Freeform 93"/>
            <p:cNvSpPr>
              <a:spLocks/>
            </p:cNvSpPr>
            <p:nvPr/>
          </p:nvSpPr>
          <p:spPr bwMode="auto">
            <a:xfrm>
              <a:off x="1391" y="3533"/>
              <a:ext cx="6" cy="19"/>
            </a:xfrm>
            <a:custGeom>
              <a:avLst/>
              <a:gdLst>
                <a:gd name="T0" fmla="*/ 0 w 13"/>
                <a:gd name="T1" fmla="*/ 1 h 38"/>
                <a:gd name="T2" fmla="*/ 0 w 13"/>
                <a:gd name="T3" fmla="*/ 1 h 38"/>
                <a:gd name="T4" fmla="*/ 0 w 13"/>
                <a:gd name="T5" fmla="*/ 1 h 38"/>
                <a:gd name="T6" fmla="*/ 0 w 13"/>
                <a:gd name="T7" fmla="*/ 1 h 38"/>
                <a:gd name="T8" fmla="*/ 0 w 13"/>
                <a:gd name="T9" fmla="*/ 1 h 38"/>
                <a:gd name="T10" fmla="*/ 0 w 13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8"/>
                <a:gd name="T20" fmla="*/ 13 w 13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8">
                  <a:moveTo>
                    <a:pt x="8" y="38"/>
                  </a:moveTo>
                  <a:lnTo>
                    <a:pt x="8" y="29"/>
                  </a:lnTo>
                  <a:lnTo>
                    <a:pt x="3" y="18"/>
                  </a:lnTo>
                  <a:lnTo>
                    <a:pt x="0" y="11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86" name="Freeform 94"/>
            <p:cNvSpPr>
              <a:spLocks/>
            </p:cNvSpPr>
            <p:nvPr/>
          </p:nvSpPr>
          <p:spPr bwMode="auto">
            <a:xfrm>
              <a:off x="1397" y="3533"/>
              <a:ext cx="9" cy="19"/>
            </a:xfrm>
            <a:custGeom>
              <a:avLst/>
              <a:gdLst>
                <a:gd name="T0" fmla="*/ 1 w 17"/>
                <a:gd name="T1" fmla="*/ 1 h 38"/>
                <a:gd name="T2" fmla="*/ 1 w 17"/>
                <a:gd name="T3" fmla="*/ 1 h 38"/>
                <a:gd name="T4" fmla="*/ 1 w 17"/>
                <a:gd name="T5" fmla="*/ 1 h 38"/>
                <a:gd name="T6" fmla="*/ 1 w 17"/>
                <a:gd name="T7" fmla="*/ 1 h 38"/>
                <a:gd name="T8" fmla="*/ 1 w 17"/>
                <a:gd name="T9" fmla="*/ 1 h 38"/>
                <a:gd name="T10" fmla="*/ 1 w 17"/>
                <a:gd name="T11" fmla="*/ 1 h 38"/>
                <a:gd name="T12" fmla="*/ 1 w 17"/>
                <a:gd name="T13" fmla="*/ 1 h 38"/>
                <a:gd name="T14" fmla="*/ 1 w 17"/>
                <a:gd name="T15" fmla="*/ 1 h 38"/>
                <a:gd name="T16" fmla="*/ 1 w 17"/>
                <a:gd name="T17" fmla="*/ 1 h 38"/>
                <a:gd name="T18" fmla="*/ 1 w 17"/>
                <a:gd name="T19" fmla="*/ 1 h 38"/>
                <a:gd name="T20" fmla="*/ 0 w 17"/>
                <a:gd name="T21" fmla="*/ 0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38"/>
                <a:gd name="T35" fmla="*/ 17 w 17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38">
                  <a:moveTo>
                    <a:pt x="12" y="38"/>
                  </a:moveTo>
                  <a:lnTo>
                    <a:pt x="12" y="29"/>
                  </a:lnTo>
                  <a:lnTo>
                    <a:pt x="15" y="22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7" y="14"/>
                  </a:lnTo>
                  <a:lnTo>
                    <a:pt x="16" y="11"/>
                  </a:lnTo>
                  <a:lnTo>
                    <a:pt x="15" y="7"/>
                  </a:lnTo>
                  <a:lnTo>
                    <a:pt x="12" y="4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87" name="Line 95"/>
            <p:cNvSpPr>
              <a:spLocks noChangeShapeType="1"/>
            </p:cNvSpPr>
            <p:nvPr/>
          </p:nvSpPr>
          <p:spPr bwMode="auto">
            <a:xfrm flipV="1">
              <a:off x="1386" y="3556"/>
              <a:ext cx="2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88" name="Line 96"/>
            <p:cNvSpPr>
              <a:spLocks noChangeShapeType="1"/>
            </p:cNvSpPr>
            <p:nvPr/>
          </p:nvSpPr>
          <p:spPr bwMode="auto">
            <a:xfrm flipV="1">
              <a:off x="1400" y="3723"/>
              <a:ext cx="2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89" name="Freeform 97"/>
            <p:cNvSpPr>
              <a:spLocks/>
            </p:cNvSpPr>
            <p:nvPr/>
          </p:nvSpPr>
          <p:spPr bwMode="auto">
            <a:xfrm>
              <a:off x="1386" y="3551"/>
              <a:ext cx="36" cy="179"/>
            </a:xfrm>
            <a:custGeom>
              <a:avLst/>
              <a:gdLst>
                <a:gd name="T0" fmla="*/ 0 w 72"/>
                <a:gd name="T1" fmla="*/ 1 h 357"/>
                <a:gd name="T2" fmla="*/ 1 w 72"/>
                <a:gd name="T3" fmla="*/ 1 h 357"/>
                <a:gd name="T4" fmla="*/ 1 w 72"/>
                <a:gd name="T5" fmla="*/ 1 h 357"/>
                <a:gd name="T6" fmla="*/ 1 w 72"/>
                <a:gd name="T7" fmla="*/ 0 h 357"/>
                <a:gd name="T8" fmla="*/ 0 w 72"/>
                <a:gd name="T9" fmla="*/ 1 h 3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357"/>
                <a:gd name="T17" fmla="*/ 72 w 72"/>
                <a:gd name="T18" fmla="*/ 357 h 3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357">
                  <a:moveTo>
                    <a:pt x="0" y="4"/>
                  </a:moveTo>
                  <a:lnTo>
                    <a:pt x="29" y="357"/>
                  </a:lnTo>
                  <a:lnTo>
                    <a:pt x="72" y="354"/>
                  </a:lnTo>
                  <a:lnTo>
                    <a:pt x="5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0" name="Freeform 98"/>
            <p:cNvSpPr>
              <a:spLocks/>
            </p:cNvSpPr>
            <p:nvPr/>
          </p:nvSpPr>
          <p:spPr bwMode="auto">
            <a:xfrm>
              <a:off x="1428" y="3729"/>
              <a:ext cx="12" cy="41"/>
            </a:xfrm>
            <a:custGeom>
              <a:avLst/>
              <a:gdLst>
                <a:gd name="T0" fmla="*/ 0 w 24"/>
                <a:gd name="T1" fmla="*/ 0 h 82"/>
                <a:gd name="T2" fmla="*/ 1 w 24"/>
                <a:gd name="T3" fmla="*/ 1 h 82"/>
                <a:gd name="T4" fmla="*/ 1 w 24"/>
                <a:gd name="T5" fmla="*/ 1 h 82"/>
                <a:gd name="T6" fmla="*/ 1 w 24"/>
                <a:gd name="T7" fmla="*/ 0 h 82"/>
                <a:gd name="T8" fmla="*/ 0 w 24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82"/>
                <a:gd name="T17" fmla="*/ 24 w 24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82">
                  <a:moveTo>
                    <a:pt x="0" y="0"/>
                  </a:moveTo>
                  <a:lnTo>
                    <a:pt x="5" y="82"/>
                  </a:lnTo>
                  <a:lnTo>
                    <a:pt x="24" y="82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1" name="Freeform 99"/>
            <p:cNvSpPr>
              <a:spLocks/>
            </p:cNvSpPr>
            <p:nvPr/>
          </p:nvSpPr>
          <p:spPr bwMode="auto">
            <a:xfrm>
              <a:off x="1426" y="3770"/>
              <a:ext cx="19" cy="7"/>
            </a:xfrm>
            <a:custGeom>
              <a:avLst/>
              <a:gdLst>
                <a:gd name="T0" fmla="*/ 0 w 38"/>
                <a:gd name="T1" fmla="*/ 1 h 14"/>
                <a:gd name="T2" fmla="*/ 0 w 38"/>
                <a:gd name="T3" fmla="*/ 1 h 14"/>
                <a:gd name="T4" fmla="*/ 1 w 38"/>
                <a:gd name="T5" fmla="*/ 1 h 14"/>
                <a:gd name="T6" fmla="*/ 1 w 38"/>
                <a:gd name="T7" fmla="*/ 0 h 14"/>
                <a:gd name="T8" fmla="*/ 0 w 38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4"/>
                <a:gd name="T17" fmla="*/ 38 w 3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4">
                  <a:moveTo>
                    <a:pt x="0" y="3"/>
                  </a:moveTo>
                  <a:lnTo>
                    <a:pt x="0" y="14"/>
                  </a:lnTo>
                  <a:lnTo>
                    <a:pt x="38" y="12"/>
                  </a:lnTo>
                  <a:lnTo>
                    <a:pt x="3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2" name="Freeform 100"/>
            <p:cNvSpPr>
              <a:spLocks/>
            </p:cNvSpPr>
            <p:nvPr/>
          </p:nvSpPr>
          <p:spPr bwMode="auto">
            <a:xfrm>
              <a:off x="1417" y="3533"/>
              <a:ext cx="8" cy="19"/>
            </a:xfrm>
            <a:custGeom>
              <a:avLst/>
              <a:gdLst>
                <a:gd name="T0" fmla="*/ 1 w 15"/>
                <a:gd name="T1" fmla="*/ 1 h 38"/>
                <a:gd name="T2" fmla="*/ 1 w 15"/>
                <a:gd name="T3" fmla="*/ 1 h 38"/>
                <a:gd name="T4" fmla="*/ 1 w 15"/>
                <a:gd name="T5" fmla="*/ 1 h 38"/>
                <a:gd name="T6" fmla="*/ 0 w 15"/>
                <a:gd name="T7" fmla="*/ 1 h 38"/>
                <a:gd name="T8" fmla="*/ 0 w 15"/>
                <a:gd name="T9" fmla="*/ 1 h 38"/>
                <a:gd name="T10" fmla="*/ 1 w 15"/>
                <a:gd name="T11" fmla="*/ 1 h 38"/>
                <a:gd name="T12" fmla="*/ 1 w 15"/>
                <a:gd name="T13" fmla="*/ 1 h 38"/>
                <a:gd name="T14" fmla="*/ 1 w 15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38"/>
                <a:gd name="T26" fmla="*/ 15 w 15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38">
                  <a:moveTo>
                    <a:pt x="7" y="38"/>
                  </a:moveTo>
                  <a:lnTo>
                    <a:pt x="7" y="29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" y="6"/>
                  </a:lnTo>
                  <a:lnTo>
                    <a:pt x="8" y="3"/>
                  </a:lnTo>
                  <a:lnTo>
                    <a:pt x="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93" name="Freeform 101"/>
            <p:cNvSpPr>
              <a:spLocks/>
            </p:cNvSpPr>
            <p:nvPr/>
          </p:nvSpPr>
          <p:spPr bwMode="auto">
            <a:xfrm>
              <a:off x="1425" y="3533"/>
              <a:ext cx="7" cy="19"/>
            </a:xfrm>
            <a:custGeom>
              <a:avLst/>
              <a:gdLst>
                <a:gd name="T0" fmla="*/ 1 w 14"/>
                <a:gd name="T1" fmla="*/ 1 h 38"/>
                <a:gd name="T2" fmla="*/ 1 w 14"/>
                <a:gd name="T3" fmla="*/ 1 h 38"/>
                <a:gd name="T4" fmla="*/ 1 w 14"/>
                <a:gd name="T5" fmla="*/ 1 h 38"/>
                <a:gd name="T6" fmla="*/ 1 w 14"/>
                <a:gd name="T7" fmla="*/ 1 h 38"/>
                <a:gd name="T8" fmla="*/ 1 w 14"/>
                <a:gd name="T9" fmla="*/ 1 h 38"/>
                <a:gd name="T10" fmla="*/ 1 w 14"/>
                <a:gd name="T11" fmla="*/ 1 h 38"/>
                <a:gd name="T12" fmla="*/ 0 w 14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38"/>
                <a:gd name="T23" fmla="*/ 14 w 14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38">
                  <a:moveTo>
                    <a:pt x="10" y="38"/>
                  </a:moveTo>
                  <a:lnTo>
                    <a:pt x="10" y="25"/>
                  </a:lnTo>
                  <a:lnTo>
                    <a:pt x="12" y="21"/>
                  </a:lnTo>
                  <a:lnTo>
                    <a:pt x="14" y="17"/>
                  </a:lnTo>
                  <a:lnTo>
                    <a:pt x="14" y="11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94" name="Line 102"/>
            <p:cNvSpPr>
              <a:spLocks noChangeShapeType="1"/>
            </p:cNvSpPr>
            <p:nvPr/>
          </p:nvSpPr>
          <p:spPr bwMode="auto">
            <a:xfrm flipV="1">
              <a:off x="1413" y="3556"/>
              <a:ext cx="2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95" name="Line 103"/>
            <p:cNvSpPr>
              <a:spLocks noChangeShapeType="1"/>
            </p:cNvSpPr>
            <p:nvPr/>
          </p:nvSpPr>
          <p:spPr bwMode="auto">
            <a:xfrm flipV="1">
              <a:off x="1422" y="3724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96" name="Freeform 104"/>
            <p:cNvSpPr>
              <a:spLocks/>
            </p:cNvSpPr>
            <p:nvPr/>
          </p:nvSpPr>
          <p:spPr bwMode="auto">
            <a:xfrm>
              <a:off x="1411" y="3551"/>
              <a:ext cx="33" cy="179"/>
            </a:xfrm>
            <a:custGeom>
              <a:avLst/>
              <a:gdLst>
                <a:gd name="T0" fmla="*/ 0 w 64"/>
                <a:gd name="T1" fmla="*/ 1 h 357"/>
                <a:gd name="T2" fmla="*/ 1 w 64"/>
                <a:gd name="T3" fmla="*/ 1 h 357"/>
                <a:gd name="T4" fmla="*/ 1 w 64"/>
                <a:gd name="T5" fmla="*/ 1 h 357"/>
                <a:gd name="T6" fmla="*/ 1 w 64"/>
                <a:gd name="T7" fmla="*/ 0 h 357"/>
                <a:gd name="T8" fmla="*/ 0 w 64"/>
                <a:gd name="T9" fmla="*/ 1 h 3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357"/>
                <a:gd name="T17" fmla="*/ 64 w 64"/>
                <a:gd name="T18" fmla="*/ 357 h 3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357">
                  <a:moveTo>
                    <a:pt x="0" y="4"/>
                  </a:moveTo>
                  <a:lnTo>
                    <a:pt x="21" y="357"/>
                  </a:lnTo>
                  <a:lnTo>
                    <a:pt x="64" y="354"/>
                  </a:lnTo>
                  <a:lnTo>
                    <a:pt x="5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7" name="Freeform 105"/>
            <p:cNvSpPr>
              <a:spLocks/>
            </p:cNvSpPr>
            <p:nvPr/>
          </p:nvSpPr>
          <p:spPr bwMode="auto">
            <a:xfrm>
              <a:off x="1449" y="3729"/>
              <a:ext cx="11" cy="42"/>
            </a:xfrm>
            <a:custGeom>
              <a:avLst/>
              <a:gdLst>
                <a:gd name="T0" fmla="*/ 0 w 22"/>
                <a:gd name="T1" fmla="*/ 0 h 85"/>
                <a:gd name="T2" fmla="*/ 1 w 22"/>
                <a:gd name="T3" fmla="*/ 0 h 85"/>
                <a:gd name="T4" fmla="*/ 1 w 22"/>
                <a:gd name="T5" fmla="*/ 0 h 85"/>
                <a:gd name="T6" fmla="*/ 1 w 22"/>
                <a:gd name="T7" fmla="*/ 0 h 85"/>
                <a:gd name="T8" fmla="*/ 0 w 22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85"/>
                <a:gd name="T17" fmla="*/ 22 w 22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85">
                  <a:moveTo>
                    <a:pt x="0" y="0"/>
                  </a:moveTo>
                  <a:lnTo>
                    <a:pt x="2" y="85"/>
                  </a:lnTo>
                  <a:lnTo>
                    <a:pt x="22" y="82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98" name="Rectangle 106"/>
            <p:cNvSpPr>
              <a:spLocks noChangeArrowheads="1"/>
            </p:cNvSpPr>
            <p:nvPr/>
          </p:nvSpPr>
          <p:spPr bwMode="auto">
            <a:xfrm>
              <a:off x="1445" y="3770"/>
              <a:ext cx="20" cy="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2999" name="Freeform 107"/>
            <p:cNvSpPr>
              <a:spLocks/>
            </p:cNvSpPr>
            <p:nvPr/>
          </p:nvSpPr>
          <p:spPr bwMode="auto">
            <a:xfrm>
              <a:off x="1443" y="3532"/>
              <a:ext cx="6" cy="20"/>
            </a:xfrm>
            <a:custGeom>
              <a:avLst/>
              <a:gdLst>
                <a:gd name="T0" fmla="*/ 0 w 14"/>
                <a:gd name="T1" fmla="*/ 0 h 42"/>
                <a:gd name="T2" fmla="*/ 0 w 14"/>
                <a:gd name="T3" fmla="*/ 0 h 42"/>
                <a:gd name="T4" fmla="*/ 0 w 14"/>
                <a:gd name="T5" fmla="*/ 0 h 42"/>
                <a:gd name="T6" fmla="*/ 0 w 14"/>
                <a:gd name="T7" fmla="*/ 0 h 42"/>
                <a:gd name="T8" fmla="*/ 0 w 14"/>
                <a:gd name="T9" fmla="*/ 0 h 42"/>
                <a:gd name="T10" fmla="*/ 0 w 14"/>
                <a:gd name="T11" fmla="*/ 0 h 42"/>
                <a:gd name="T12" fmla="*/ 0 w 14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42"/>
                <a:gd name="T23" fmla="*/ 14 w 14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42">
                  <a:moveTo>
                    <a:pt x="9" y="42"/>
                  </a:moveTo>
                  <a:lnTo>
                    <a:pt x="7" y="33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6" y="8"/>
                  </a:lnTo>
                  <a:lnTo>
                    <a:pt x="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00" name="Freeform 108"/>
            <p:cNvSpPr>
              <a:spLocks/>
            </p:cNvSpPr>
            <p:nvPr/>
          </p:nvSpPr>
          <p:spPr bwMode="auto">
            <a:xfrm>
              <a:off x="1449" y="3532"/>
              <a:ext cx="9" cy="20"/>
            </a:xfrm>
            <a:custGeom>
              <a:avLst/>
              <a:gdLst>
                <a:gd name="T0" fmla="*/ 1 w 17"/>
                <a:gd name="T1" fmla="*/ 0 h 42"/>
                <a:gd name="T2" fmla="*/ 1 w 17"/>
                <a:gd name="T3" fmla="*/ 0 h 42"/>
                <a:gd name="T4" fmla="*/ 1 w 17"/>
                <a:gd name="T5" fmla="*/ 0 h 42"/>
                <a:gd name="T6" fmla="*/ 1 w 17"/>
                <a:gd name="T7" fmla="*/ 0 h 42"/>
                <a:gd name="T8" fmla="*/ 1 w 17"/>
                <a:gd name="T9" fmla="*/ 0 h 42"/>
                <a:gd name="T10" fmla="*/ 1 w 17"/>
                <a:gd name="T11" fmla="*/ 0 h 42"/>
                <a:gd name="T12" fmla="*/ 1 w 17"/>
                <a:gd name="T13" fmla="*/ 0 h 42"/>
                <a:gd name="T14" fmla="*/ 0 w 17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42"/>
                <a:gd name="T26" fmla="*/ 17 w 17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42">
                  <a:moveTo>
                    <a:pt x="10" y="42"/>
                  </a:moveTo>
                  <a:lnTo>
                    <a:pt x="10" y="29"/>
                  </a:lnTo>
                  <a:lnTo>
                    <a:pt x="14" y="25"/>
                  </a:lnTo>
                  <a:lnTo>
                    <a:pt x="16" y="21"/>
                  </a:lnTo>
                  <a:lnTo>
                    <a:pt x="17" y="19"/>
                  </a:lnTo>
                  <a:lnTo>
                    <a:pt x="17" y="15"/>
                  </a:lnTo>
                  <a:lnTo>
                    <a:pt x="10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01" name="Line 109"/>
            <p:cNvSpPr>
              <a:spLocks noChangeShapeType="1"/>
            </p:cNvSpPr>
            <p:nvPr/>
          </p:nvSpPr>
          <p:spPr bwMode="auto">
            <a:xfrm flipV="1">
              <a:off x="1438" y="3556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02" name="Line 110"/>
            <p:cNvSpPr>
              <a:spLocks noChangeShapeType="1"/>
            </p:cNvSpPr>
            <p:nvPr/>
          </p:nvSpPr>
          <p:spPr bwMode="auto">
            <a:xfrm flipV="1">
              <a:off x="1444" y="3724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03" name="Freeform 111"/>
            <p:cNvSpPr>
              <a:spLocks/>
            </p:cNvSpPr>
            <p:nvPr/>
          </p:nvSpPr>
          <p:spPr bwMode="auto">
            <a:xfrm>
              <a:off x="1438" y="3552"/>
              <a:ext cx="26" cy="178"/>
            </a:xfrm>
            <a:custGeom>
              <a:avLst/>
              <a:gdLst>
                <a:gd name="T0" fmla="*/ 0 w 52"/>
                <a:gd name="T1" fmla="*/ 0 h 355"/>
                <a:gd name="T2" fmla="*/ 1 w 52"/>
                <a:gd name="T3" fmla="*/ 1 h 355"/>
                <a:gd name="T4" fmla="*/ 1 w 52"/>
                <a:gd name="T5" fmla="*/ 1 h 355"/>
                <a:gd name="T6" fmla="*/ 1 w 52"/>
                <a:gd name="T7" fmla="*/ 0 h 355"/>
                <a:gd name="T8" fmla="*/ 0 w 52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55"/>
                <a:gd name="T17" fmla="*/ 52 w 52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55">
                  <a:moveTo>
                    <a:pt x="0" y="0"/>
                  </a:moveTo>
                  <a:lnTo>
                    <a:pt x="11" y="355"/>
                  </a:lnTo>
                  <a:lnTo>
                    <a:pt x="52" y="352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04" name="Rectangle 112"/>
            <p:cNvSpPr>
              <a:spLocks noChangeArrowheads="1"/>
            </p:cNvSpPr>
            <p:nvPr/>
          </p:nvSpPr>
          <p:spPr bwMode="auto">
            <a:xfrm>
              <a:off x="1471" y="3729"/>
              <a:ext cx="10" cy="4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005" name="Rectangle 113"/>
            <p:cNvSpPr>
              <a:spLocks noChangeArrowheads="1"/>
            </p:cNvSpPr>
            <p:nvPr/>
          </p:nvSpPr>
          <p:spPr bwMode="auto">
            <a:xfrm>
              <a:off x="1465" y="3770"/>
              <a:ext cx="21" cy="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006" name="Freeform 114"/>
            <p:cNvSpPr>
              <a:spLocks/>
            </p:cNvSpPr>
            <p:nvPr/>
          </p:nvSpPr>
          <p:spPr bwMode="auto">
            <a:xfrm>
              <a:off x="1469" y="3533"/>
              <a:ext cx="7" cy="18"/>
            </a:xfrm>
            <a:custGeom>
              <a:avLst/>
              <a:gdLst>
                <a:gd name="T0" fmla="*/ 1 w 14"/>
                <a:gd name="T1" fmla="*/ 1 h 36"/>
                <a:gd name="T2" fmla="*/ 1 w 14"/>
                <a:gd name="T3" fmla="*/ 1 h 36"/>
                <a:gd name="T4" fmla="*/ 0 w 14"/>
                <a:gd name="T5" fmla="*/ 1 h 36"/>
                <a:gd name="T6" fmla="*/ 0 w 14"/>
                <a:gd name="T7" fmla="*/ 1 h 36"/>
                <a:gd name="T8" fmla="*/ 1 w 14"/>
                <a:gd name="T9" fmla="*/ 1 h 36"/>
                <a:gd name="T10" fmla="*/ 1 w 14"/>
                <a:gd name="T11" fmla="*/ 1 h 36"/>
                <a:gd name="T12" fmla="*/ 1 w 14"/>
                <a:gd name="T13" fmla="*/ 1 h 36"/>
                <a:gd name="T14" fmla="*/ 1 w 14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36"/>
                <a:gd name="T26" fmla="*/ 14 w 14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36">
                  <a:moveTo>
                    <a:pt x="5" y="36"/>
                  </a:moveTo>
                  <a:lnTo>
                    <a:pt x="5" y="25"/>
                  </a:lnTo>
                  <a:lnTo>
                    <a:pt x="0" y="16"/>
                  </a:lnTo>
                  <a:lnTo>
                    <a:pt x="0" y="9"/>
                  </a:lnTo>
                  <a:lnTo>
                    <a:pt x="1" y="6"/>
                  </a:lnTo>
                  <a:lnTo>
                    <a:pt x="4" y="3"/>
                  </a:lnTo>
                  <a:lnTo>
                    <a:pt x="8" y="2"/>
                  </a:lnTo>
                  <a:lnTo>
                    <a:pt x="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07" name="Freeform 115"/>
            <p:cNvSpPr>
              <a:spLocks/>
            </p:cNvSpPr>
            <p:nvPr/>
          </p:nvSpPr>
          <p:spPr bwMode="auto">
            <a:xfrm>
              <a:off x="1476" y="3533"/>
              <a:ext cx="7" cy="18"/>
            </a:xfrm>
            <a:custGeom>
              <a:avLst/>
              <a:gdLst>
                <a:gd name="T0" fmla="*/ 0 w 15"/>
                <a:gd name="T1" fmla="*/ 1 h 36"/>
                <a:gd name="T2" fmla="*/ 0 w 15"/>
                <a:gd name="T3" fmla="*/ 1 h 36"/>
                <a:gd name="T4" fmla="*/ 0 w 15"/>
                <a:gd name="T5" fmla="*/ 1 h 36"/>
                <a:gd name="T6" fmla="*/ 0 w 15"/>
                <a:gd name="T7" fmla="*/ 1 h 36"/>
                <a:gd name="T8" fmla="*/ 0 w 15"/>
                <a:gd name="T9" fmla="*/ 1 h 36"/>
                <a:gd name="T10" fmla="*/ 0 w 15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6"/>
                <a:gd name="T20" fmla="*/ 15 w 1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6">
                  <a:moveTo>
                    <a:pt x="7" y="36"/>
                  </a:moveTo>
                  <a:lnTo>
                    <a:pt x="7" y="25"/>
                  </a:lnTo>
                  <a:lnTo>
                    <a:pt x="13" y="16"/>
                  </a:lnTo>
                  <a:lnTo>
                    <a:pt x="15" y="9"/>
                  </a:lnTo>
                  <a:lnTo>
                    <a:pt x="9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08" name="Line 116"/>
            <p:cNvSpPr>
              <a:spLocks noChangeShapeType="1"/>
            </p:cNvSpPr>
            <p:nvPr/>
          </p:nvSpPr>
          <p:spPr bwMode="auto">
            <a:xfrm>
              <a:off x="1463" y="3556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09" name="Line 117"/>
            <p:cNvSpPr>
              <a:spLocks noChangeShapeType="1"/>
            </p:cNvSpPr>
            <p:nvPr/>
          </p:nvSpPr>
          <p:spPr bwMode="auto">
            <a:xfrm>
              <a:off x="1465" y="3724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10" name="Freeform 118"/>
            <p:cNvSpPr>
              <a:spLocks/>
            </p:cNvSpPr>
            <p:nvPr/>
          </p:nvSpPr>
          <p:spPr bwMode="auto">
            <a:xfrm>
              <a:off x="1463" y="3552"/>
              <a:ext cx="25" cy="177"/>
            </a:xfrm>
            <a:custGeom>
              <a:avLst/>
              <a:gdLst>
                <a:gd name="T0" fmla="*/ 0 w 51"/>
                <a:gd name="T1" fmla="*/ 0 h 352"/>
                <a:gd name="T2" fmla="*/ 0 w 51"/>
                <a:gd name="T3" fmla="*/ 1 h 352"/>
                <a:gd name="T4" fmla="*/ 0 w 51"/>
                <a:gd name="T5" fmla="*/ 1 h 352"/>
                <a:gd name="T6" fmla="*/ 0 w 51"/>
                <a:gd name="T7" fmla="*/ 0 h 352"/>
                <a:gd name="T8" fmla="*/ 0 w 51"/>
                <a:gd name="T9" fmla="*/ 0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52"/>
                <a:gd name="T17" fmla="*/ 51 w 51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52">
                  <a:moveTo>
                    <a:pt x="0" y="0"/>
                  </a:moveTo>
                  <a:lnTo>
                    <a:pt x="3" y="352"/>
                  </a:lnTo>
                  <a:lnTo>
                    <a:pt x="46" y="352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11" name="Freeform 119"/>
            <p:cNvSpPr>
              <a:spLocks/>
            </p:cNvSpPr>
            <p:nvPr/>
          </p:nvSpPr>
          <p:spPr bwMode="auto">
            <a:xfrm>
              <a:off x="1491" y="3729"/>
              <a:ext cx="11" cy="41"/>
            </a:xfrm>
            <a:custGeom>
              <a:avLst/>
              <a:gdLst>
                <a:gd name="T0" fmla="*/ 1 w 22"/>
                <a:gd name="T1" fmla="*/ 0 h 82"/>
                <a:gd name="T2" fmla="*/ 0 w 22"/>
                <a:gd name="T3" fmla="*/ 1 h 82"/>
                <a:gd name="T4" fmla="*/ 1 w 22"/>
                <a:gd name="T5" fmla="*/ 1 h 82"/>
                <a:gd name="T6" fmla="*/ 1 w 22"/>
                <a:gd name="T7" fmla="*/ 0 h 82"/>
                <a:gd name="T8" fmla="*/ 1 w 22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82"/>
                <a:gd name="T17" fmla="*/ 22 w 22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82">
                  <a:moveTo>
                    <a:pt x="2" y="0"/>
                  </a:moveTo>
                  <a:lnTo>
                    <a:pt x="0" y="82"/>
                  </a:lnTo>
                  <a:lnTo>
                    <a:pt x="20" y="82"/>
                  </a:lnTo>
                  <a:lnTo>
                    <a:pt x="2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12" name="Freeform 120"/>
            <p:cNvSpPr>
              <a:spLocks/>
            </p:cNvSpPr>
            <p:nvPr/>
          </p:nvSpPr>
          <p:spPr bwMode="auto">
            <a:xfrm>
              <a:off x="1486" y="3768"/>
              <a:ext cx="20" cy="7"/>
            </a:xfrm>
            <a:custGeom>
              <a:avLst/>
              <a:gdLst>
                <a:gd name="T0" fmla="*/ 0 w 41"/>
                <a:gd name="T1" fmla="*/ 0 h 14"/>
                <a:gd name="T2" fmla="*/ 0 w 41"/>
                <a:gd name="T3" fmla="*/ 1 h 14"/>
                <a:gd name="T4" fmla="*/ 0 w 41"/>
                <a:gd name="T5" fmla="*/ 1 h 14"/>
                <a:gd name="T6" fmla="*/ 0 w 41"/>
                <a:gd name="T7" fmla="*/ 1 h 14"/>
                <a:gd name="T8" fmla="*/ 0 w 4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4"/>
                <a:gd name="T17" fmla="*/ 41 w 4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4">
                  <a:moveTo>
                    <a:pt x="0" y="0"/>
                  </a:moveTo>
                  <a:lnTo>
                    <a:pt x="0" y="14"/>
                  </a:lnTo>
                  <a:lnTo>
                    <a:pt x="41" y="14"/>
                  </a:lnTo>
                  <a:lnTo>
                    <a:pt x="4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13" name="Freeform 121"/>
            <p:cNvSpPr>
              <a:spLocks/>
            </p:cNvSpPr>
            <p:nvPr/>
          </p:nvSpPr>
          <p:spPr bwMode="auto">
            <a:xfrm>
              <a:off x="1495" y="3533"/>
              <a:ext cx="7" cy="18"/>
            </a:xfrm>
            <a:custGeom>
              <a:avLst/>
              <a:gdLst>
                <a:gd name="T0" fmla="*/ 0 w 15"/>
                <a:gd name="T1" fmla="*/ 1 h 36"/>
                <a:gd name="T2" fmla="*/ 0 w 15"/>
                <a:gd name="T3" fmla="*/ 1 h 36"/>
                <a:gd name="T4" fmla="*/ 0 w 15"/>
                <a:gd name="T5" fmla="*/ 1 h 36"/>
                <a:gd name="T6" fmla="*/ 0 w 15"/>
                <a:gd name="T7" fmla="*/ 1 h 36"/>
                <a:gd name="T8" fmla="*/ 0 w 15"/>
                <a:gd name="T9" fmla="*/ 1 h 36"/>
                <a:gd name="T10" fmla="*/ 0 w 15"/>
                <a:gd name="T11" fmla="*/ 1 h 36"/>
                <a:gd name="T12" fmla="*/ 0 w 15"/>
                <a:gd name="T13" fmla="*/ 1 h 36"/>
                <a:gd name="T14" fmla="*/ 0 w 15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36"/>
                <a:gd name="T26" fmla="*/ 15 w 15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36">
                  <a:moveTo>
                    <a:pt x="6" y="36"/>
                  </a:moveTo>
                  <a:lnTo>
                    <a:pt x="6" y="25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9"/>
                  </a:lnTo>
                  <a:lnTo>
                    <a:pt x="7" y="3"/>
                  </a:lnTo>
                  <a:lnTo>
                    <a:pt x="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14" name="Freeform 122"/>
            <p:cNvSpPr>
              <a:spLocks/>
            </p:cNvSpPr>
            <p:nvPr/>
          </p:nvSpPr>
          <p:spPr bwMode="auto">
            <a:xfrm>
              <a:off x="1502" y="3533"/>
              <a:ext cx="8" cy="18"/>
            </a:xfrm>
            <a:custGeom>
              <a:avLst/>
              <a:gdLst>
                <a:gd name="T0" fmla="*/ 1 w 15"/>
                <a:gd name="T1" fmla="*/ 1 h 36"/>
                <a:gd name="T2" fmla="*/ 1 w 15"/>
                <a:gd name="T3" fmla="*/ 1 h 36"/>
                <a:gd name="T4" fmla="*/ 1 w 15"/>
                <a:gd name="T5" fmla="*/ 1 h 36"/>
                <a:gd name="T6" fmla="*/ 1 w 15"/>
                <a:gd name="T7" fmla="*/ 1 h 36"/>
                <a:gd name="T8" fmla="*/ 1 w 15"/>
                <a:gd name="T9" fmla="*/ 1 h 36"/>
                <a:gd name="T10" fmla="*/ 1 w 15"/>
                <a:gd name="T11" fmla="*/ 1 h 36"/>
                <a:gd name="T12" fmla="*/ 0 w 15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36"/>
                <a:gd name="T23" fmla="*/ 15 w 15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36">
                  <a:moveTo>
                    <a:pt x="7" y="36"/>
                  </a:moveTo>
                  <a:lnTo>
                    <a:pt x="7" y="25"/>
                  </a:lnTo>
                  <a:lnTo>
                    <a:pt x="11" y="21"/>
                  </a:lnTo>
                  <a:lnTo>
                    <a:pt x="14" y="17"/>
                  </a:lnTo>
                  <a:lnTo>
                    <a:pt x="15" y="11"/>
                  </a:lnTo>
                  <a:lnTo>
                    <a:pt x="9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15" name="Line 123"/>
            <p:cNvSpPr>
              <a:spLocks noChangeShapeType="1"/>
            </p:cNvSpPr>
            <p:nvPr/>
          </p:nvSpPr>
          <p:spPr bwMode="auto">
            <a:xfrm>
              <a:off x="1488" y="3556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16" name="Line 124"/>
            <p:cNvSpPr>
              <a:spLocks noChangeShapeType="1"/>
            </p:cNvSpPr>
            <p:nvPr/>
          </p:nvSpPr>
          <p:spPr bwMode="auto">
            <a:xfrm>
              <a:off x="1487" y="3724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17" name="Freeform 125"/>
            <p:cNvSpPr>
              <a:spLocks/>
            </p:cNvSpPr>
            <p:nvPr/>
          </p:nvSpPr>
          <p:spPr bwMode="auto">
            <a:xfrm>
              <a:off x="1486" y="3551"/>
              <a:ext cx="29" cy="178"/>
            </a:xfrm>
            <a:custGeom>
              <a:avLst/>
              <a:gdLst>
                <a:gd name="T0" fmla="*/ 1 w 58"/>
                <a:gd name="T1" fmla="*/ 0 h 354"/>
                <a:gd name="T2" fmla="*/ 0 w 58"/>
                <a:gd name="T3" fmla="*/ 1 h 354"/>
                <a:gd name="T4" fmla="*/ 1 w 58"/>
                <a:gd name="T5" fmla="*/ 1 h 354"/>
                <a:gd name="T6" fmla="*/ 1 w 58"/>
                <a:gd name="T7" fmla="*/ 1 h 354"/>
                <a:gd name="T8" fmla="*/ 1 w 58"/>
                <a:gd name="T9" fmla="*/ 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354"/>
                <a:gd name="T17" fmla="*/ 58 w 58"/>
                <a:gd name="T18" fmla="*/ 354 h 3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354">
                  <a:moveTo>
                    <a:pt x="7" y="0"/>
                  </a:moveTo>
                  <a:lnTo>
                    <a:pt x="0" y="354"/>
                  </a:lnTo>
                  <a:lnTo>
                    <a:pt x="45" y="354"/>
                  </a:lnTo>
                  <a:lnTo>
                    <a:pt x="58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18" name="Freeform 126"/>
            <p:cNvSpPr>
              <a:spLocks/>
            </p:cNvSpPr>
            <p:nvPr/>
          </p:nvSpPr>
          <p:spPr bwMode="auto">
            <a:xfrm>
              <a:off x="1512" y="3729"/>
              <a:ext cx="12" cy="41"/>
            </a:xfrm>
            <a:custGeom>
              <a:avLst/>
              <a:gdLst>
                <a:gd name="T0" fmla="*/ 0 w 25"/>
                <a:gd name="T1" fmla="*/ 0 h 82"/>
                <a:gd name="T2" fmla="*/ 0 w 25"/>
                <a:gd name="T3" fmla="*/ 1 h 82"/>
                <a:gd name="T4" fmla="*/ 0 w 25"/>
                <a:gd name="T5" fmla="*/ 1 h 82"/>
                <a:gd name="T6" fmla="*/ 0 w 25"/>
                <a:gd name="T7" fmla="*/ 0 h 82"/>
                <a:gd name="T8" fmla="*/ 0 w 25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82"/>
                <a:gd name="T17" fmla="*/ 25 w 25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82">
                  <a:moveTo>
                    <a:pt x="5" y="0"/>
                  </a:moveTo>
                  <a:lnTo>
                    <a:pt x="0" y="80"/>
                  </a:lnTo>
                  <a:lnTo>
                    <a:pt x="19" y="82"/>
                  </a:lnTo>
                  <a:lnTo>
                    <a:pt x="2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19" name="Freeform 127"/>
            <p:cNvSpPr>
              <a:spLocks/>
            </p:cNvSpPr>
            <p:nvPr/>
          </p:nvSpPr>
          <p:spPr bwMode="auto">
            <a:xfrm>
              <a:off x="1506" y="3768"/>
              <a:ext cx="22" cy="7"/>
            </a:xfrm>
            <a:custGeom>
              <a:avLst/>
              <a:gdLst>
                <a:gd name="T0" fmla="*/ 1 w 44"/>
                <a:gd name="T1" fmla="*/ 0 h 14"/>
                <a:gd name="T2" fmla="*/ 0 w 44"/>
                <a:gd name="T3" fmla="*/ 1 h 14"/>
                <a:gd name="T4" fmla="*/ 1 w 44"/>
                <a:gd name="T5" fmla="*/ 1 h 14"/>
                <a:gd name="T6" fmla="*/ 1 w 44"/>
                <a:gd name="T7" fmla="*/ 1 h 14"/>
                <a:gd name="T8" fmla="*/ 1 w 4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4"/>
                <a:gd name="T17" fmla="*/ 44 w 4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4">
                  <a:moveTo>
                    <a:pt x="2" y="0"/>
                  </a:moveTo>
                  <a:lnTo>
                    <a:pt x="0" y="12"/>
                  </a:lnTo>
                  <a:lnTo>
                    <a:pt x="41" y="14"/>
                  </a:lnTo>
                  <a:lnTo>
                    <a:pt x="4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20" name="Freeform 128"/>
            <p:cNvSpPr>
              <a:spLocks/>
            </p:cNvSpPr>
            <p:nvPr/>
          </p:nvSpPr>
          <p:spPr bwMode="auto">
            <a:xfrm>
              <a:off x="1521" y="3532"/>
              <a:ext cx="8" cy="19"/>
            </a:xfrm>
            <a:custGeom>
              <a:avLst/>
              <a:gdLst>
                <a:gd name="T0" fmla="*/ 1 w 15"/>
                <a:gd name="T1" fmla="*/ 0 h 40"/>
                <a:gd name="T2" fmla="*/ 1 w 15"/>
                <a:gd name="T3" fmla="*/ 0 h 40"/>
                <a:gd name="T4" fmla="*/ 0 w 15"/>
                <a:gd name="T5" fmla="*/ 0 h 40"/>
                <a:gd name="T6" fmla="*/ 0 w 15"/>
                <a:gd name="T7" fmla="*/ 0 h 40"/>
                <a:gd name="T8" fmla="*/ 1 w 15"/>
                <a:gd name="T9" fmla="*/ 0 h 40"/>
                <a:gd name="T10" fmla="*/ 1 w 15"/>
                <a:gd name="T11" fmla="*/ 0 h 40"/>
                <a:gd name="T12" fmla="*/ 1 w 15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40"/>
                <a:gd name="T23" fmla="*/ 15 w 15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40">
                  <a:moveTo>
                    <a:pt x="6" y="40"/>
                  </a:moveTo>
                  <a:lnTo>
                    <a:pt x="6" y="29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21" name="Freeform 129"/>
            <p:cNvSpPr>
              <a:spLocks/>
            </p:cNvSpPr>
            <p:nvPr/>
          </p:nvSpPr>
          <p:spPr bwMode="auto">
            <a:xfrm>
              <a:off x="1529" y="3532"/>
              <a:ext cx="7" cy="19"/>
            </a:xfrm>
            <a:custGeom>
              <a:avLst/>
              <a:gdLst>
                <a:gd name="T0" fmla="*/ 1 w 14"/>
                <a:gd name="T1" fmla="*/ 0 h 40"/>
                <a:gd name="T2" fmla="*/ 1 w 14"/>
                <a:gd name="T3" fmla="*/ 0 h 40"/>
                <a:gd name="T4" fmla="*/ 1 w 14"/>
                <a:gd name="T5" fmla="*/ 0 h 40"/>
                <a:gd name="T6" fmla="*/ 1 w 14"/>
                <a:gd name="T7" fmla="*/ 0 h 40"/>
                <a:gd name="T8" fmla="*/ 1 w 14"/>
                <a:gd name="T9" fmla="*/ 0 h 40"/>
                <a:gd name="T10" fmla="*/ 1 w 14"/>
                <a:gd name="T11" fmla="*/ 0 h 40"/>
                <a:gd name="T12" fmla="*/ 1 w 14"/>
                <a:gd name="T13" fmla="*/ 0 h 40"/>
                <a:gd name="T14" fmla="*/ 1 w 14"/>
                <a:gd name="T15" fmla="*/ 0 h 40"/>
                <a:gd name="T16" fmla="*/ 0 w 14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40"/>
                <a:gd name="T29" fmla="*/ 14 w 1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40">
                  <a:moveTo>
                    <a:pt x="7" y="40"/>
                  </a:moveTo>
                  <a:lnTo>
                    <a:pt x="7" y="29"/>
                  </a:lnTo>
                  <a:lnTo>
                    <a:pt x="10" y="25"/>
                  </a:lnTo>
                  <a:lnTo>
                    <a:pt x="13" y="21"/>
                  </a:lnTo>
                  <a:lnTo>
                    <a:pt x="14" y="15"/>
                  </a:lnTo>
                  <a:lnTo>
                    <a:pt x="13" y="12"/>
                  </a:lnTo>
                  <a:lnTo>
                    <a:pt x="10" y="8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22" name="Line 130"/>
            <p:cNvSpPr>
              <a:spLocks noChangeShapeType="1"/>
            </p:cNvSpPr>
            <p:nvPr/>
          </p:nvSpPr>
          <p:spPr bwMode="auto">
            <a:xfrm>
              <a:off x="1515" y="3556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23" name="Line 131"/>
            <p:cNvSpPr>
              <a:spLocks noChangeShapeType="1"/>
            </p:cNvSpPr>
            <p:nvPr/>
          </p:nvSpPr>
          <p:spPr bwMode="auto">
            <a:xfrm>
              <a:off x="1508" y="3724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24" name="Freeform 132"/>
            <p:cNvSpPr>
              <a:spLocks/>
            </p:cNvSpPr>
            <p:nvPr/>
          </p:nvSpPr>
          <p:spPr bwMode="auto">
            <a:xfrm>
              <a:off x="1508" y="3551"/>
              <a:ext cx="33" cy="178"/>
            </a:xfrm>
            <a:custGeom>
              <a:avLst/>
              <a:gdLst>
                <a:gd name="T0" fmla="*/ 1 w 66"/>
                <a:gd name="T1" fmla="*/ 0 h 354"/>
                <a:gd name="T2" fmla="*/ 0 w 66"/>
                <a:gd name="T3" fmla="*/ 1 h 354"/>
                <a:gd name="T4" fmla="*/ 1 w 66"/>
                <a:gd name="T5" fmla="*/ 1 h 354"/>
                <a:gd name="T6" fmla="*/ 1 w 66"/>
                <a:gd name="T7" fmla="*/ 1 h 354"/>
                <a:gd name="T8" fmla="*/ 1 w 66"/>
                <a:gd name="T9" fmla="*/ 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354"/>
                <a:gd name="T17" fmla="*/ 66 w 66"/>
                <a:gd name="T18" fmla="*/ 354 h 3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354">
                  <a:moveTo>
                    <a:pt x="15" y="0"/>
                  </a:moveTo>
                  <a:lnTo>
                    <a:pt x="0" y="352"/>
                  </a:lnTo>
                  <a:lnTo>
                    <a:pt x="44" y="354"/>
                  </a:lnTo>
                  <a:lnTo>
                    <a:pt x="66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25" name="Freeform 133"/>
            <p:cNvSpPr>
              <a:spLocks/>
            </p:cNvSpPr>
            <p:nvPr/>
          </p:nvSpPr>
          <p:spPr bwMode="auto">
            <a:xfrm>
              <a:off x="1532" y="3728"/>
              <a:ext cx="14" cy="40"/>
            </a:xfrm>
            <a:custGeom>
              <a:avLst/>
              <a:gdLst>
                <a:gd name="T0" fmla="*/ 1 w 26"/>
                <a:gd name="T1" fmla="*/ 0 h 82"/>
                <a:gd name="T2" fmla="*/ 0 w 26"/>
                <a:gd name="T3" fmla="*/ 0 h 82"/>
                <a:gd name="T4" fmla="*/ 1 w 26"/>
                <a:gd name="T5" fmla="*/ 0 h 82"/>
                <a:gd name="T6" fmla="*/ 1 w 26"/>
                <a:gd name="T7" fmla="*/ 0 h 82"/>
                <a:gd name="T8" fmla="*/ 1 w 26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82"/>
                <a:gd name="T17" fmla="*/ 26 w 26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82">
                  <a:moveTo>
                    <a:pt x="7" y="0"/>
                  </a:moveTo>
                  <a:lnTo>
                    <a:pt x="0" y="82"/>
                  </a:lnTo>
                  <a:lnTo>
                    <a:pt x="19" y="82"/>
                  </a:lnTo>
                  <a:lnTo>
                    <a:pt x="26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26" name="Freeform 134"/>
            <p:cNvSpPr>
              <a:spLocks/>
            </p:cNvSpPr>
            <p:nvPr/>
          </p:nvSpPr>
          <p:spPr bwMode="auto">
            <a:xfrm>
              <a:off x="1527" y="3767"/>
              <a:ext cx="21" cy="8"/>
            </a:xfrm>
            <a:custGeom>
              <a:avLst/>
              <a:gdLst>
                <a:gd name="T0" fmla="*/ 0 w 43"/>
                <a:gd name="T1" fmla="*/ 0 h 16"/>
                <a:gd name="T2" fmla="*/ 0 w 43"/>
                <a:gd name="T3" fmla="*/ 1 h 16"/>
                <a:gd name="T4" fmla="*/ 0 w 43"/>
                <a:gd name="T5" fmla="*/ 1 h 16"/>
                <a:gd name="T6" fmla="*/ 0 w 43"/>
                <a:gd name="T7" fmla="*/ 1 h 16"/>
                <a:gd name="T8" fmla="*/ 0 w 43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6"/>
                <a:gd name="T17" fmla="*/ 43 w 43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6">
                  <a:moveTo>
                    <a:pt x="3" y="0"/>
                  </a:moveTo>
                  <a:lnTo>
                    <a:pt x="0" y="14"/>
                  </a:lnTo>
                  <a:lnTo>
                    <a:pt x="43" y="16"/>
                  </a:lnTo>
                  <a:lnTo>
                    <a:pt x="43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27" name="Freeform 135"/>
            <p:cNvSpPr>
              <a:spLocks/>
            </p:cNvSpPr>
            <p:nvPr/>
          </p:nvSpPr>
          <p:spPr bwMode="auto">
            <a:xfrm>
              <a:off x="1548" y="3533"/>
              <a:ext cx="7" cy="18"/>
            </a:xfrm>
            <a:custGeom>
              <a:avLst/>
              <a:gdLst>
                <a:gd name="T0" fmla="*/ 0 w 15"/>
                <a:gd name="T1" fmla="*/ 1 h 36"/>
                <a:gd name="T2" fmla="*/ 0 w 15"/>
                <a:gd name="T3" fmla="*/ 1 h 36"/>
                <a:gd name="T4" fmla="*/ 0 w 15"/>
                <a:gd name="T5" fmla="*/ 1 h 36"/>
                <a:gd name="T6" fmla="*/ 0 w 15"/>
                <a:gd name="T7" fmla="*/ 1 h 36"/>
                <a:gd name="T8" fmla="*/ 0 w 15"/>
                <a:gd name="T9" fmla="*/ 1 h 36"/>
                <a:gd name="T10" fmla="*/ 0 w 15"/>
                <a:gd name="T11" fmla="*/ 1 h 36"/>
                <a:gd name="T12" fmla="*/ 0 w 15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36"/>
                <a:gd name="T23" fmla="*/ 15 w 15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36">
                  <a:moveTo>
                    <a:pt x="5" y="36"/>
                  </a:moveTo>
                  <a:lnTo>
                    <a:pt x="5" y="25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9"/>
                  </a:lnTo>
                  <a:lnTo>
                    <a:pt x="6" y="3"/>
                  </a:lnTo>
                  <a:lnTo>
                    <a:pt x="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28" name="Freeform 136"/>
            <p:cNvSpPr>
              <a:spLocks/>
            </p:cNvSpPr>
            <p:nvPr/>
          </p:nvSpPr>
          <p:spPr bwMode="auto">
            <a:xfrm>
              <a:off x="1555" y="3533"/>
              <a:ext cx="7" cy="19"/>
            </a:xfrm>
            <a:custGeom>
              <a:avLst/>
              <a:gdLst>
                <a:gd name="T0" fmla="*/ 1 w 14"/>
                <a:gd name="T1" fmla="*/ 1 h 38"/>
                <a:gd name="T2" fmla="*/ 1 w 14"/>
                <a:gd name="T3" fmla="*/ 1 h 38"/>
                <a:gd name="T4" fmla="*/ 1 w 14"/>
                <a:gd name="T5" fmla="*/ 1 h 38"/>
                <a:gd name="T6" fmla="*/ 1 w 14"/>
                <a:gd name="T7" fmla="*/ 1 h 38"/>
                <a:gd name="T8" fmla="*/ 1 w 14"/>
                <a:gd name="T9" fmla="*/ 1 h 38"/>
                <a:gd name="T10" fmla="*/ 1 w 14"/>
                <a:gd name="T11" fmla="*/ 1 h 38"/>
                <a:gd name="T12" fmla="*/ 0 w 14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38"/>
                <a:gd name="T23" fmla="*/ 14 w 14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38">
                  <a:moveTo>
                    <a:pt x="5" y="38"/>
                  </a:moveTo>
                  <a:lnTo>
                    <a:pt x="5" y="25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4" y="11"/>
                  </a:lnTo>
                  <a:lnTo>
                    <a:pt x="9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29" name="Line 137"/>
            <p:cNvSpPr>
              <a:spLocks noChangeShapeType="1"/>
            </p:cNvSpPr>
            <p:nvPr/>
          </p:nvSpPr>
          <p:spPr bwMode="auto">
            <a:xfrm>
              <a:off x="1541" y="3556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30" name="Line 138"/>
            <p:cNvSpPr>
              <a:spLocks noChangeShapeType="1"/>
            </p:cNvSpPr>
            <p:nvPr/>
          </p:nvSpPr>
          <p:spPr bwMode="auto">
            <a:xfrm>
              <a:off x="1530" y="372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31" name="Freeform 139"/>
            <p:cNvSpPr>
              <a:spLocks/>
            </p:cNvSpPr>
            <p:nvPr/>
          </p:nvSpPr>
          <p:spPr bwMode="auto">
            <a:xfrm>
              <a:off x="1530" y="3551"/>
              <a:ext cx="38" cy="178"/>
            </a:xfrm>
            <a:custGeom>
              <a:avLst/>
              <a:gdLst>
                <a:gd name="T0" fmla="*/ 1 w 75"/>
                <a:gd name="T1" fmla="*/ 0 h 354"/>
                <a:gd name="T2" fmla="*/ 0 w 75"/>
                <a:gd name="T3" fmla="*/ 1 h 354"/>
                <a:gd name="T4" fmla="*/ 1 w 75"/>
                <a:gd name="T5" fmla="*/ 1 h 354"/>
                <a:gd name="T6" fmla="*/ 1 w 75"/>
                <a:gd name="T7" fmla="*/ 1 h 354"/>
                <a:gd name="T8" fmla="*/ 1 w 75"/>
                <a:gd name="T9" fmla="*/ 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354"/>
                <a:gd name="T17" fmla="*/ 75 w 75"/>
                <a:gd name="T18" fmla="*/ 354 h 3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354">
                  <a:moveTo>
                    <a:pt x="22" y="0"/>
                  </a:moveTo>
                  <a:lnTo>
                    <a:pt x="0" y="352"/>
                  </a:lnTo>
                  <a:lnTo>
                    <a:pt x="44" y="354"/>
                  </a:lnTo>
                  <a:lnTo>
                    <a:pt x="75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32" name="Freeform 140"/>
            <p:cNvSpPr>
              <a:spLocks/>
            </p:cNvSpPr>
            <p:nvPr/>
          </p:nvSpPr>
          <p:spPr bwMode="auto">
            <a:xfrm>
              <a:off x="1554" y="3728"/>
              <a:ext cx="14" cy="42"/>
            </a:xfrm>
            <a:custGeom>
              <a:avLst/>
              <a:gdLst>
                <a:gd name="T0" fmla="*/ 1 w 26"/>
                <a:gd name="T1" fmla="*/ 0 h 84"/>
                <a:gd name="T2" fmla="*/ 0 w 26"/>
                <a:gd name="T3" fmla="*/ 1 h 84"/>
                <a:gd name="T4" fmla="*/ 1 w 26"/>
                <a:gd name="T5" fmla="*/ 1 h 84"/>
                <a:gd name="T6" fmla="*/ 1 w 26"/>
                <a:gd name="T7" fmla="*/ 1 h 84"/>
                <a:gd name="T8" fmla="*/ 1 w 2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84"/>
                <a:gd name="T17" fmla="*/ 26 w 2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84">
                  <a:moveTo>
                    <a:pt x="7" y="0"/>
                  </a:moveTo>
                  <a:lnTo>
                    <a:pt x="0" y="82"/>
                  </a:lnTo>
                  <a:lnTo>
                    <a:pt x="18" y="84"/>
                  </a:lnTo>
                  <a:lnTo>
                    <a:pt x="26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33" name="Freeform 141"/>
            <p:cNvSpPr>
              <a:spLocks/>
            </p:cNvSpPr>
            <p:nvPr/>
          </p:nvSpPr>
          <p:spPr bwMode="auto">
            <a:xfrm>
              <a:off x="1548" y="3767"/>
              <a:ext cx="22" cy="8"/>
            </a:xfrm>
            <a:custGeom>
              <a:avLst/>
              <a:gdLst>
                <a:gd name="T0" fmla="*/ 1 w 44"/>
                <a:gd name="T1" fmla="*/ 0 h 16"/>
                <a:gd name="T2" fmla="*/ 0 w 44"/>
                <a:gd name="T3" fmla="*/ 1 h 16"/>
                <a:gd name="T4" fmla="*/ 1 w 44"/>
                <a:gd name="T5" fmla="*/ 1 h 16"/>
                <a:gd name="T6" fmla="*/ 1 w 44"/>
                <a:gd name="T7" fmla="*/ 1 h 16"/>
                <a:gd name="T8" fmla="*/ 1 w 44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6"/>
                <a:gd name="T17" fmla="*/ 44 w 4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6">
                  <a:moveTo>
                    <a:pt x="2" y="0"/>
                  </a:moveTo>
                  <a:lnTo>
                    <a:pt x="0" y="11"/>
                  </a:lnTo>
                  <a:lnTo>
                    <a:pt x="41" y="16"/>
                  </a:lnTo>
                  <a:lnTo>
                    <a:pt x="44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34" name="Freeform 142"/>
            <p:cNvSpPr>
              <a:spLocks/>
            </p:cNvSpPr>
            <p:nvPr/>
          </p:nvSpPr>
          <p:spPr bwMode="auto">
            <a:xfrm>
              <a:off x="1574" y="3533"/>
              <a:ext cx="8" cy="18"/>
            </a:xfrm>
            <a:custGeom>
              <a:avLst/>
              <a:gdLst>
                <a:gd name="T0" fmla="*/ 1 w 15"/>
                <a:gd name="T1" fmla="*/ 1 h 36"/>
                <a:gd name="T2" fmla="*/ 1 w 15"/>
                <a:gd name="T3" fmla="*/ 1 h 36"/>
                <a:gd name="T4" fmla="*/ 0 w 15"/>
                <a:gd name="T5" fmla="*/ 1 h 36"/>
                <a:gd name="T6" fmla="*/ 0 w 15"/>
                <a:gd name="T7" fmla="*/ 1 h 36"/>
                <a:gd name="T8" fmla="*/ 1 w 15"/>
                <a:gd name="T9" fmla="*/ 1 h 36"/>
                <a:gd name="T10" fmla="*/ 1 w 15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6"/>
                <a:gd name="T20" fmla="*/ 15 w 1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6">
                  <a:moveTo>
                    <a:pt x="5" y="36"/>
                  </a:moveTo>
                  <a:lnTo>
                    <a:pt x="5" y="25"/>
                  </a:lnTo>
                  <a:lnTo>
                    <a:pt x="0" y="16"/>
                  </a:lnTo>
                  <a:lnTo>
                    <a:pt x="0" y="9"/>
                  </a:lnTo>
                  <a:lnTo>
                    <a:pt x="6" y="3"/>
                  </a:lnTo>
                  <a:lnTo>
                    <a:pt x="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35" name="Freeform 143"/>
            <p:cNvSpPr>
              <a:spLocks/>
            </p:cNvSpPr>
            <p:nvPr/>
          </p:nvSpPr>
          <p:spPr bwMode="auto">
            <a:xfrm>
              <a:off x="1582" y="3533"/>
              <a:ext cx="7" cy="19"/>
            </a:xfrm>
            <a:custGeom>
              <a:avLst/>
              <a:gdLst>
                <a:gd name="T0" fmla="*/ 1 w 14"/>
                <a:gd name="T1" fmla="*/ 1 h 38"/>
                <a:gd name="T2" fmla="*/ 1 w 14"/>
                <a:gd name="T3" fmla="*/ 1 h 38"/>
                <a:gd name="T4" fmla="*/ 1 w 14"/>
                <a:gd name="T5" fmla="*/ 1 h 38"/>
                <a:gd name="T6" fmla="*/ 1 w 14"/>
                <a:gd name="T7" fmla="*/ 1 h 38"/>
                <a:gd name="T8" fmla="*/ 1 w 14"/>
                <a:gd name="T9" fmla="*/ 1 h 38"/>
                <a:gd name="T10" fmla="*/ 1 w 14"/>
                <a:gd name="T11" fmla="*/ 1 h 38"/>
                <a:gd name="T12" fmla="*/ 1 w 14"/>
                <a:gd name="T13" fmla="*/ 1 h 38"/>
                <a:gd name="T14" fmla="*/ 1 w 14"/>
                <a:gd name="T15" fmla="*/ 1 h 38"/>
                <a:gd name="T16" fmla="*/ 0 w 14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38"/>
                <a:gd name="T29" fmla="*/ 14 w 14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38">
                  <a:moveTo>
                    <a:pt x="7" y="38"/>
                  </a:moveTo>
                  <a:lnTo>
                    <a:pt x="7" y="25"/>
                  </a:lnTo>
                  <a:lnTo>
                    <a:pt x="10" y="22"/>
                  </a:lnTo>
                  <a:lnTo>
                    <a:pt x="13" y="18"/>
                  </a:lnTo>
                  <a:lnTo>
                    <a:pt x="14" y="11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36" name="Line 144"/>
            <p:cNvSpPr>
              <a:spLocks noChangeShapeType="1"/>
            </p:cNvSpPr>
            <p:nvPr/>
          </p:nvSpPr>
          <p:spPr bwMode="auto">
            <a:xfrm>
              <a:off x="1566" y="3556"/>
              <a:ext cx="2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37" name="Line 145"/>
            <p:cNvSpPr>
              <a:spLocks noChangeShapeType="1"/>
            </p:cNvSpPr>
            <p:nvPr/>
          </p:nvSpPr>
          <p:spPr bwMode="auto">
            <a:xfrm>
              <a:off x="1553" y="372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38" name="Freeform 146"/>
            <p:cNvSpPr>
              <a:spLocks/>
            </p:cNvSpPr>
            <p:nvPr/>
          </p:nvSpPr>
          <p:spPr bwMode="auto">
            <a:xfrm>
              <a:off x="1551" y="3551"/>
              <a:ext cx="42" cy="178"/>
            </a:xfrm>
            <a:custGeom>
              <a:avLst/>
              <a:gdLst>
                <a:gd name="T0" fmla="*/ 1 w 84"/>
                <a:gd name="T1" fmla="*/ 0 h 354"/>
                <a:gd name="T2" fmla="*/ 0 w 84"/>
                <a:gd name="T3" fmla="*/ 1 h 354"/>
                <a:gd name="T4" fmla="*/ 1 w 84"/>
                <a:gd name="T5" fmla="*/ 1 h 354"/>
                <a:gd name="T6" fmla="*/ 1 w 84"/>
                <a:gd name="T7" fmla="*/ 1 h 354"/>
                <a:gd name="T8" fmla="*/ 1 w 84"/>
                <a:gd name="T9" fmla="*/ 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54"/>
                <a:gd name="T17" fmla="*/ 84 w 84"/>
                <a:gd name="T18" fmla="*/ 354 h 3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54">
                  <a:moveTo>
                    <a:pt x="32" y="0"/>
                  </a:moveTo>
                  <a:lnTo>
                    <a:pt x="0" y="352"/>
                  </a:lnTo>
                  <a:lnTo>
                    <a:pt x="44" y="354"/>
                  </a:lnTo>
                  <a:lnTo>
                    <a:pt x="8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39" name="Freeform 147"/>
            <p:cNvSpPr>
              <a:spLocks/>
            </p:cNvSpPr>
            <p:nvPr/>
          </p:nvSpPr>
          <p:spPr bwMode="auto">
            <a:xfrm>
              <a:off x="1596" y="3726"/>
              <a:ext cx="16" cy="42"/>
            </a:xfrm>
            <a:custGeom>
              <a:avLst/>
              <a:gdLst>
                <a:gd name="T0" fmla="*/ 1 w 31"/>
                <a:gd name="T1" fmla="*/ 0 h 84"/>
                <a:gd name="T2" fmla="*/ 0 w 31"/>
                <a:gd name="T3" fmla="*/ 1 h 84"/>
                <a:gd name="T4" fmla="*/ 1 w 31"/>
                <a:gd name="T5" fmla="*/ 1 h 84"/>
                <a:gd name="T6" fmla="*/ 1 w 31"/>
                <a:gd name="T7" fmla="*/ 1 h 84"/>
                <a:gd name="T8" fmla="*/ 1 w 31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84"/>
                <a:gd name="T17" fmla="*/ 31 w 31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84">
                  <a:moveTo>
                    <a:pt x="11" y="0"/>
                  </a:moveTo>
                  <a:lnTo>
                    <a:pt x="0" y="82"/>
                  </a:lnTo>
                  <a:lnTo>
                    <a:pt x="18" y="84"/>
                  </a:lnTo>
                  <a:lnTo>
                    <a:pt x="31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40" name="Freeform 148"/>
            <p:cNvSpPr>
              <a:spLocks/>
            </p:cNvSpPr>
            <p:nvPr/>
          </p:nvSpPr>
          <p:spPr bwMode="auto">
            <a:xfrm>
              <a:off x="1590" y="3766"/>
              <a:ext cx="21" cy="9"/>
            </a:xfrm>
            <a:custGeom>
              <a:avLst/>
              <a:gdLst>
                <a:gd name="T0" fmla="*/ 1 w 42"/>
                <a:gd name="T1" fmla="*/ 0 h 19"/>
                <a:gd name="T2" fmla="*/ 0 w 42"/>
                <a:gd name="T3" fmla="*/ 0 h 19"/>
                <a:gd name="T4" fmla="*/ 1 w 42"/>
                <a:gd name="T5" fmla="*/ 0 h 19"/>
                <a:gd name="T6" fmla="*/ 1 w 42"/>
                <a:gd name="T7" fmla="*/ 0 h 19"/>
                <a:gd name="T8" fmla="*/ 1 w 4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9"/>
                <a:gd name="T17" fmla="*/ 42 w 4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9">
                  <a:moveTo>
                    <a:pt x="2" y="0"/>
                  </a:moveTo>
                  <a:lnTo>
                    <a:pt x="0" y="12"/>
                  </a:lnTo>
                  <a:lnTo>
                    <a:pt x="42" y="19"/>
                  </a:lnTo>
                  <a:lnTo>
                    <a:pt x="42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41" name="Freeform 149"/>
            <p:cNvSpPr>
              <a:spLocks/>
            </p:cNvSpPr>
            <p:nvPr/>
          </p:nvSpPr>
          <p:spPr bwMode="auto">
            <a:xfrm>
              <a:off x="1627" y="3533"/>
              <a:ext cx="9" cy="18"/>
            </a:xfrm>
            <a:custGeom>
              <a:avLst/>
              <a:gdLst>
                <a:gd name="T0" fmla="*/ 1 w 16"/>
                <a:gd name="T1" fmla="*/ 1 h 36"/>
                <a:gd name="T2" fmla="*/ 1 w 16"/>
                <a:gd name="T3" fmla="*/ 1 h 36"/>
                <a:gd name="T4" fmla="*/ 0 w 16"/>
                <a:gd name="T5" fmla="*/ 1 h 36"/>
                <a:gd name="T6" fmla="*/ 0 w 16"/>
                <a:gd name="T7" fmla="*/ 1 h 36"/>
                <a:gd name="T8" fmla="*/ 1 w 16"/>
                <a:gd name="T9" fmla="*/ 1 h 36"/>
                <a:gd name="T10" fmla="*/ 1 w 16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6"/>
                <a:gd name="T20" fmla="*/ 16 w 16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6">
                  <a:moveTo>
                    <a:pt x="2" y="36"/>
                  </a:moveTo>
                  <a:lnTo>
                    <a:pt x="5" y="25"/>
                  </a:lnTo>
                  <a:lnTo>
                    <a:pt x="0" y="16"/>
                  </a:lnTo>
                  <a:lnTo>
                    <a:pt x="0" y="9"/>
                  </a:lnTo>
                  <a:lnTo>
                    <a:pt x="7" y="3"/>
                  </a:lnTo>
                  <a:lnTo>
                    <a:pt x="1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42" name="Freeform 150"/>
            <p:cNvSpPr>
              <a:spLocks/>
            </p:cNvSpPr>
            <p:nvPr/>
          </p:nvSpPr>
          <p:spPr bwMode="auto">
            <a:xfrm>
              <a:off x="1636" y="3533"/>
              <a:ext cx="6" cy="19"/>
            </a:xfrm>
            <a:custGeom>
              <a:avLst/>
              <a:gdLst>
                <a:gd name="T0" fmla="*/ 0 w 13"/>
                <a:gd name="T1" fmla="*/ 1 h 38"/>
                <a:gd name="T2" fmla="*/ 0 w 13"/>
                <a:gd name="T3" fmla="*/ 1 h 38"/>
                <a:gd name="T4" fmla="*/ 0 w 13"/>
                <a:gd name="T5" fmla="*/ 1 h 38"/>
                <a:gd name="T6" fmla="*/ 0 w 13"/>
                <a:gd name="T7" fmla="*/ 1 h 38"/>
                <a:gd name="T8" fmla="*/ 0 w 13"/>
                <a:gd name="T9" fmla="*/ 1 h 38"/>
                <a:gd name="T10" fmla="*/ 0 w 13"/>
                <a:gd name="T11" fmla="*/ 1 h 38"/>
                <a:gd name="T12" fmla="*/ 0 w 13"/>
                <a:gd name="T13" fmla="*/ 1 h 38"/>
                <a:gd name="T14" fmla="*/ 0 w 13"/>
                <a:gd name="T15" fmla="*/ 1 h 38"/>
                <a:gd name="T16" fmla="*/ 0 w 13"/>
                <a:gd name="T17" fmla="*/ 1 h 38"/>
                <a:gd name="T18" fmla="*/ 0 w 13"/>
                <a:gd name="T19" fmla="*/ 0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8"/>
                <a:gd name="T32" fmla="*/ 13 w 13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8">
                  <a:moveTo>
                    <a:pt x="2" y="38"/>
                  </a:moveTo>
                  <a:lnTo>
                    <a:pt x="5" y="29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3" y="17"/>
                  </a:lnTo>
                  <a:lnTo>
                    <a:pt x="13" y="14"/>
                  </a:lnTo>
                  <a:lnTo>
                    <a:pt x="12" y="9"/>
                  </a:lnTo>
                  <a:lnTo>
                    <a:pt x="9" y="6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43" name="Line 151"/>
            <p:cNvSpPr>
              <a:spLocks noChangeShapeType="1"/>
            </p:cNvSpPr>
            <p:nvPr/>
          </p:nvSpPr>
          <p:spPr bwMode="auto">
            <a:xfrm>
              <a:off x="1619" y="3555"/>
              <a:ext cx="2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44" name="Line 152"/>
            <p:cNvSpPr>
              <a:spLocks noChangeShapeType="1"/>
            </p:cNvSpPr>
            <p:nvPr/>
          </p:nvSpPr>
          <p:spPr bwMode="auto">
            <a:xfrm>
              <a:off x="1598" y="3722"/>
              <a:ext cx="2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45" name="Freeform 153"/>
            <p:cNvSpPr>
              <a:spLocks/>
            </p:cNvSpPr>
            <p:nvPr/>
          </p:nvSpPr>
          <p:spPr bwMode="auto">
            <a:xfrm>
              <a:off x="1596" y="3550"/>
              <a:ext cx="49" cy="179"/>
            </a:xfrm>
            <a:custGeom>
              <a:avLst/>
              <a:gdLst>
                <a:gd name="T0" fmla="*/ 1 w 98"/>
                <a:gd name="T1" fmla="*/ 0 h 357"/>
                <a:gd name="T2" fmla="*/ 0 w 98"/>
                <a:gd name="T3" fmla="*/ 1 h 357"/>
                <a:gd name="T4" fmla="*/ 1 w 98"/>
                <a:gd name="T5" fmla="*/ 1 h 357"/>
                <a:gd name="T6" fmla="*/ 1 w 98"/>
                <a:gd name="T7" fmla="*/ 1 h 357"/>
                <a:gd name="T8" fmla="*/ 1 w 98"/>
                <a:gd name="T9" fmla="*/ 0 h 3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357"/>
                <a:gd name="T17" fmla="*/ 98 w 98"/>
                <a:gd name="T18" fmla="*/ 357 h 3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357">
                  <a:moveTo>
                    <a:pt x="47" y="0"/>
                  </a:moveTo>
                  <a:lnTo>
                    <a:pt x="0" y="351"/>
                  </a:lnTo>
                  <a:lnTo>
                    <a:pt x="40" y="357"/>
                  </a:lnTo>
                  <a:lnTo>
                    <a:pt x="98" y="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46" name="Freeform 154"/>
            <p:cNvSpPr>
              <a:spLocks/>
            </p:cNvSpPr>
            <p:nvPr/>
          </p:nvSpPr>
          <p:spPr bwMode="auto">
            <a:xfrm>
              <a:off x="1574" y="3728"/>
              <a:ext cx="15" cy="40"/>
            </a:xfrm>
            <a:custGeom>
              <a:avLst/>
              <a:gdLst>
                <a:gd name="T0" fmla="*/ 1 w 29"/>
                <a:gd name="T1" fmla="*/ 0 h 82"/>
                <a:gd name="T2" fmla="*/ 0 w 29"/>
                <a:gd name="T3" fmla="*/ 0 h 82"/>
                <a:gd name="T4" fmla="*/ 1 w 29"/>
                <a:gd name="T5" fmla="*/ 0 h 82"/>
                <a:gd name="T6" fmla="*/ 1 w 29"/>
                <a:gd name="T7" fmla="*/ 0 h 82"/>
                <a:gd name="T8" fmla="*/ 1 w 29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82"/>
                <a:gd name="T17" fmla="*/ 29 w 29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82">
                  <a:moveTo>
                    <a:pt x="11" y="0"/>
                  </a:moveTo>
                  <a:lnTo>
                    <a:pt x="0" y="80"/>
                  </a:lnTo>
                  <a:lnTo>
                    <a:pt x="20" y="82"/>
                  </a:lnTo>
                  <a:lnTo>
                    <a:pt x="29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47" name="Freeform 155"/>
            <p:cNvSpPr>
              <a:spLocks/>
            </p:cNvSpPr>
            <p:nvPr/>
          </p:nvSpPr>
          <p:spPr bwMode="auto">
            <a:xfrm>
              <a:off x="1569" y="3767"/>
              <a:ext cx="21" cy="8"/>
            </a:xfrm>
            <a:custGeom>
              <a:avLst/>
              <a:gdLst>
                <a:gd name="T0" fmla="*/ 0 w 43"/>
                <a:gd name="T1" fmla="*/ 0 h 16"/>
                <a:gd name="T2" fmla="*/ 0 w 43"/>
                <a:gd name="T3" fmla="*/ 1 h 16"/>
                <a:gd name="T4" fmla="*/ 0 w 43"/>
                <a:gd name="T5" fmla="*/ 1 h 16"/>
                <a:gd name="T6" fmla="*/ 0 w 43"/>
                <a:gd name="T7" fmla="*/ 1 h 16"/>
                <a:gd name="T8" fmla="*/ 0 w 43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6"/>
                <a:gd name="T17" fmla="*/ 43 w 43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6">
                  <a:moveTo>
                    <a:pt x="3" y="0"/>
                  </a:moveTo>
                  <a:lnTo>
                    <a:pt x="0" y="9"/>
                  </a:lnTo>
                  <a:lnTo>
                    <a:pt x="43" y="16"/>
                  </a:lnTo>
                  <a:lnTo>
                    <a:pt x="43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48" name="Freeform 156"/>
            <p:cNvSpPr>
              <a:spLocks/>
            </p:cNvSpPr>
            <p:nvPr/>
          </p:nvSpPr>
          <p:spPr bwMode="auto">
            <a:xfrm>
              <a:off x="1601" y="3533"/>
              <a:ext cx="8" cy="18"/>
            </a:xfrm>
            <a:custGeom>
              <a:avLst/>
              <a:gdLst>
                <a:gd name="T0" fmla="*/ 1 w 16"/>
                <a:gd name="T1" fmla="*/ 1 h 36"/>
                <a:gd name="T2" fmla="*/ 1 w 16"/>
                <a:gd name="T3" fmla="*/ 1 h 36"/>
                <a:gd name="T4" fmla="*/ 0 w 16"/>
                <a:gd name="T5" fmla="*/ 1 h 36"/>
                <a:gd name="T6" fmla="*/ 0 w 16"/>
                <a:gd name="T7" fmla="*/ 1 h 36"/>
                <a:gd name="T8" fmla="*/ 1 w 16"/>
                <a:gd name="T9" fmla="*/ 1 h 36"/>
                <a:gd name="T10" fmla="*/ 1 w 16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6"/>
                <a:gd name="T20" fmla="*/ 16 w 16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6">
                  <a:moveTo>
                    <a:pt x="2" y="36"/>
                  </a:moveTo>
                  <a:lnTo>
                    <a:pt x="5" y="25"/>
                  </a:lnTo>
                  <a:lnTo>
                    <a:pt x="0" y="16"/>
                  </a:lnTo>
                  <a:lnTo>
                    <a:pt x="0" y="9"/>
                  </a:lnTo>
                  <a:lnTo>
                    <a:pt x="6" y="3"/>
                  </a:lnTo>
                  <a:lnTo>
                    <a:pt x="1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49" name="Freeform 157"/>
            <p:cNvSpPr>
              <a:spLocks/>
            </p:cNvSpPr>
            <p:nvPr/>
          </p:nvSpPr>
          <p:spPr bwMode="auto">
            <a:xfrm>
              <a:off x="1609" y="3533"/>
              <a:ext cx="6" cy="19"/>
            </a:xfrm>
            <a:custGeom>
              <a:avLst/>
              <a:gdLst>
                <a:gd name="T0" fmla="*/ 0 w 13"/>
                <a:gd name="T1" fmla="*/ 1 h 38"/>
                <a:gd name="T2" fmla="*/ 0 w 13"/>
                <a:gd name="T3" fmla="*/ 1 h 38"/>
                <a:gd name="T4" fmla="*/ 0 w 13"/>
                <a:gd name="T5" fmla="*/ 1 h 38"/>
                <a:gd name="T6" fmla="*/ 0 w 13"/>
                <a:gd name="T7" fmla="*/ 1 h 38"/>
                <a:gd name="T8" fmla="*/ 0 w 13"/>
                <a:gd name="T9" fmla="*/ 1 h 38"/>
                <a:gd name="T10" fmla="*/ 0 w 13"/>
                <a:gd name="T11" fmla="*/ 1 h 38"/>
                <a:gd name="T12" fmla="*/ 0 w 13"/>
                <a:gd name="T13" fmla="*/ 1 h 38"/>
                <a:gd name="T14" fmla="*/ 0 w 13"/>
                <a:gd name="T15" fmla="*/ 1 h 38"/>
                <a:gd name="T16" fmla="*/ 0 w 13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38"/>
                <a:gd name="T29" fmla="*/ 13 w 13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38">
                  <a:moveTo>
                    <a:pt x="4" y="38"/>
                  </a:moveTo>
                  <a:lnTo>
                    <a:pt x="4" y="29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3" y="11"/>
                  </a:lnTo>
                  <a:lnTo>
                    <a:pt x="12" y="8"/>
                  </a:lnTo>
                  <a:lnTo>
                    <a:pt x="9" y="6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50" name="Line 158"/>
            <p:cNvSpPr>
              <a:spLocks noChangeShapeType="1"/>
            </p:cNvSpPr>
            <p:nvPr/>
          </p:nvSpPr>
          <p:spPr bwMode="auto">
            <a:xfrm>
              <a:off x="1592" y="3556"/>
              <a:ext cx="2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51" name="Line 159"/>
            <p:cNvSpPr>
              <a:spLocks noChangeShapeType="1"/>
            </p:cNvSpPr>
            <p:nvPr/>
          </p:nvSpPr>
          <p:spPr bwMode="auto">
            <a:xfrm>
              <a:off x="1574" y="3722"/>
              <a:ext cx="2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52" name="Freeform 160"/>
            <p:cNvSpPr>
              <a:spLocks/>
            </p:cNvSpPr>
            <p:nvPr/>
          </p:nvSpPr>
          <p:spPr bwMode="auto">
            <a:xfrm>
              <a:off x="1574" y="3551"/>
              <a:ext cx="45" cy="178"/>
            </a:xfrm>
            <a:custGeom>
              <a:avLst/>
              <a:gdLst>
                <a:gd name="T0" fmla="*/ 1 w 89"/>
                <a:gd name="T1" fmla="*/ 0 h 354"/>
                <a:gd name="T2" fmla="*/ 0 w 89"/>
                <a:gd name="T3" fmla="*/ 1 h 354"/>
                <a:gd name="T4" fmla="*/ 1 w 89"/>
                <a:gd name="T5" fmla="*/ 1 h 354"/>
                <a:gd name="T6" fmla="*/ 1 w 89"/>
                <a:gd name="T7" fmla="*/ 1 h 354"/>
                <a:gd name="T8" fmla="*/ 1 w 89"/>
                <a:gd name="T9" fmla="*/ 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354"/>
                <a:gd name="T17" fmla="*/ 89 w 89"/>
                <a:gd name="T18" fmla="*/ 354 h 3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354">
                  <a:moveTo>
                    <a:pt x="38" y="0"/>
                  </a:moveTo>
                  <a:lnTo>
                    <a:pt x="0" y="350"/>
                  </a:lnTo>
                  <a:lnTo>
                    <a:pt x="44" y="354"/>
                  </a:lnTo>
                  <a:lnTo>
                    <a:pt x="89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53" name="Freeform 161"/>
            <p:cNvSpPr>
              <a:spLocks/>
            </p:cNvSpPr>
            <p:nvPr/>
          </p:nvSpPr>
          <p:spPr bwMode="auto">
            <a:xfrm>
              <a:off x="1638" y="3725"/>
              <a:ext cx="17" cy="42"/>
            </a:xfrm>
            <a:custGeom>
              <a:avLst/>
              <a:gdLst>
                <a:gd name="T0" fmla="*/ 1 w 33"/>
                <a:gd name="T1" fmla="*/ 0 h 84"/>
                <a:gd name="T2" fmla="*/ 0 w 33"/>
                <a:gd name="T3" fmla="*/ 1 h 84"/>
                <a:gd name="T4" fmla="*/ 1 w 33"/>
                <a:gd name="T5" fmla="*/ 1 h 84"/>
                <a:gd name="T6" fmla="*/ 1 w 33"/>
                <a:gd name="T7" fmla="*/ 1 h 84"/>
                <a:gd name="T8" fmla="*/ 1 w 33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4"/>
                <a:gd name="T17" fmla="*/ 33 w 33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4">
                  <a:moveTo>
                    <a:pt x="16" y="0"/>
                  </a:moveTo>
                  <a:lnTo>
                    <a:pt x="0" y="79"/>
                  </a:lnTo>
                  <a:lnTo>
                    <a:pt x="18" y="84"/>
                  </a:lnTo>
                  <a:lnTo>
                    <a:pt x="33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54" name="Freeform 162"/>
            <p:cNvSpPr>
              <a:spLocks/>
            </p:cNvSpPr>
            <p:nvPr/>
          </p:nvSpPr>
          <p:spPr bwMode="auto">
            <a:xfrm>
              <a:off x="1632" y="3765"/>
              <a:ext cx="20" cy="9"/>
            </a:xfrm>
            <a:custGeom>
              <a:avLst/>
              <a:gdLst>
                <a:gd name="T0" fmla="*/ 1 w 40"/>
                <a:gd name="T1" fmla="*/ 0 h 19"/>
                <a:gd name="T2" fmla="*/ 0 w 40"/>
                <a:gd name="T3" fmla="*/ 0 h 19"/>
                <a:gd name="T4" fmla="*/ 1 w 40"/>
                <a:gd name="T5" fmla="*/ 0 h 19"/>
                <a:gd name="T6" fmla="*/ 1 w 40"/>
                <a:gd name="T7" fmla="*/ 0 h 19"/>
                <a:gd name="T8" fmla="*/ 1 w 4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9"/>
                <a:gd name="T17" fmla="*/ 40 w 4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9">
                  <a:moveTo>
                    <a:pt x="2" y="0"/>
                  </a:moveTo>
                  <a:lnTo>
                    <a:pt x="0" y="12"/>
                  </a:lnTo>
                  <a:lnTo>
                    <a:pt x="38" y="19"/>
                  </a:lnTo>
                  <a:lnTo>
                    <a:pt x="4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55" name="Freeform 163"/>
            <p:cNvSpPr>
              <a:spLocks/>
            </p:cNvSpPr>
            <p:nvPr/>
          </p:nvSpPr>
          <p:spPr bwMode="auto">
            <a:xfrm>
              <a:off x="1680" y="3535"/>
              <a:ext cx="10" cy="17"/>
            </a:xfrm>
            <a:custGeom>
              <a:avLst/>
              <a:gdLst>
                <a:gd name="T0" fmla="*/ 1 w 19"/>
                <a:gd name="T1" fmla="*/ 0 h 36"/>
                <a:gd name="T2" fmla="*/ 1 w 19"/>
                <a:gd name="T3" fmla="*/ 0 h 36"/>
                <a:gd name="T4" fmla="*/ 1 w 19"/>
                <a:gd name="T5" fmla="*/ 0 h 36"/>
                <a:gd name="T6" fmla="*/ 1 w 19"/>
                <a:gd name="T7" fmla="*/ 0 h 36"/>
                <a:gd name="T8" fmla="*/ 0 w 19"/>
                <a:gd name="T9" fmla="*/ 0 h 36"/>
                <a:gd name="T10" fmla="*/ 1 w 19"/>
                <a:gd name="T11" fmla="*/ 0 h 36"/>
                <a:gd name="T12" fmla="*/ 1 w 19"/>
                <a:gd name="T13" fmla="*/ 0 h 36"/>
                <a:gd name="T14" fmla="*/ 1 w 19"/>
                <a:gd name="T15" fmla="*/ 0 h 36"/>
                <a:gd name="T16" fmla="*/ 1 w 19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36"/>
                <a:gd name="T29" fmla="*/ 19 w 19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36">
                  <a:moveTo>
                    <a:pt x="2" y="36"/>
                  </a:moveTo>
                  <a:lnTo>
                    <a:pt x="6" y="27"/>
                  </a:lnTo>
                  <a:lnTo>
                    <a:pt x="2" y="20"/>
                  </a:lnTo>
                  <a:lnTo>
                    <a:pt x="1" y="16"/>
                  </a:lnTo>
                  <a:lnTo>
                    <a:pt x="0" y="9"/>
                  </a:lnTo>
                  <a:lnTo>
                    <a:pt x="4" y="6"/>
                  </a:lnTo>
                  <a:lnTo>
                    <a:pt x="8" y="4"/>
                  </a:lnTo>
                  <a:lnTo>
                    <a:pt x="14" y="1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56" name="Freeform 164"/>
            <p:cNvSpPr>
              <a:spLocks/>
            </p:cNvSpPr>
            <p:nvPr/>
          </p:nvSpPr>
          <p:spPr bwMode="auto">
            <a:xfrm>
              <a:off x="1690" y="3535"/>
              <a:ext cx="4" cy="20"/>
            </a:xfrm>
            <a:custGeom>
              <a:avLst/>
              <a:gdLst>
                <a:gd name="T0" fmla="*/ 0 w 10"/>
                <a:gd name="T1" fmla="*/ 1 h 40"/>
                <a:gd name="T2" fmla="*/ 0 w 10"/>
                <a:gd name="T3" fmla="*/ 1 h 40"/>
                <a:gd name="T4" fmla="*/ 0 w 10"/>
                <a:gd name="T5" fmla="*/ 1 h 40"/>
                <a:gd name="T6" fmla="*/ 0 w 10"/>
                <a:gd name="T7" fmla="*/ 1 h 40"/>
                <a:gd name="T8" fmla="*/ 0 w 10"/>
                <a:gd name="T9" fmla="*/ 1 h 40"/>
                <a:gd name="T10" fmla="*/ 0 w 10"/>
                <a:gd name="T11" fmla="*/ 1 h 40"/>
                <a:gd name="T12" fmla="*/ 0 w 10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40"/>
                <a:gd name="T23" fmla="*/ 10 w 1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40">
                  <a:moveTo>
                    <a:pt x="0" y="40"/>
                  </a:moveTo>
                  <a:lnTo>
                    <a:pt x="3" y="29"/>
                  </a:lnTo>
                  <a:lnTo>
                    <a:pt x="8" y="21"/>
                  </a:lnTo>
                  <a:lnTo>
                    <a:pt x="10" y="17"/>
                  </a:lnTo>
                  <a:lnTo>
                    <a:pt x="10" y="14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57" name="Line 165"/>
            <p:cNvSpPr>
              <a:spLocks noChangeShapeType="1"/>
            </p:cNvSpPr>
            <p:nvPr/>
          </p:nvSpPr>
          <p:spPr bwMode="auto">
            <a:xfrm>
              <a:off x="1672" y="3555"/>
              <a:ext cx="25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58" name="Line 166"/>
            <p:cNvSpPr>
              <a:spLocks noChangeShapeType="1"/>
            </p:cNvSpPr>
            <p:nvPr/>
          </p:nvSpPr>
          <p:spPr bwMode="auto">
            <a:xfrm>
              <a:off x="1641" y="3721"/>
              <a:ext cx="2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59" name="Freeform 167"/>
            <p:cNvSpPr>
              <a:spLocks/>
            </p:cNvSpPr>
            <p:nvPr/>
          </p:nvSpPr>
          <p:spPr bwMode="auto">
            <a:xfrm>
              <a:off x="1640" y="3551"/>
              <a:ext cx="58" cy="178"/>
            </a:xfrm>
            <a:custGeom>
              <a:avLst/>
              <a:gdLst>
                <a:gd name="T0" fmla="*/ 0 w 118"/>
                <a:gd name="T1" fmla="*/ 0 h 354"/>
                <a:gd name="T2" fmla="*/ 0 w 118"/>
                <a:gd name="T3" fmla="*/ 1 h 354"/>
                <a:gd name="T4" fmla="*/ 0 w 118"/>
                <a:gd name="T5" fmla="*/ 1 h 354"/>
                <a:gd name="T6" fmla="*/ 0 w 118"/>
                <a:gd name="T7" fmla="*/ 1 h 354"/>
                <a:gd name="T8" fmla="*/ 0 w 118"/>
                <a:gd name="T9" fmla="*/ 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354"/>
                <a:gd name="T17" fmla="*/ 118 w 118"/>
                <a:gd name="T18" fmla="*/ 354 h 3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354">
                  <a:moveTo>
                    <a:pt x="67" y="0"/>
                  </a:moveTo>
                  <a:lnTo>
                    <a:pt x="0" y="348"/>
                  </a:lnTo>
                  <a:lnTo>
                    <a:pt x="43" y="354"/>
                  </a:lnTo>
                  <a:lnTo>
                    <a:pt x="118" y="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60" name="Freeform 168"/>
            <p:cNvSpPr>
              <a:spLocks/>
            </p:cNvSpPr>
            <p:nvPr/>
          </p:nvSpPr>
          <p:spPr bwMode="auto">
            <a:xfrm>
              <a:off x="1617" y="3726"/>
              <a:ext cx="16" cy="41"/>
            </a:xfrm>
            <a:custGeom>
              <a:avLst/>
              <a:gdLst>
                <a:gd name="T0" fmla="*/ 0 w 33"/>
                <a:gd name="T1" fmla="*/ 0 h 82"/>
                <a:gd name="T2" fmla="*/ 0 w 33"/>
                <a:gd name="T3" fmla="*/ 1 h 82"/>
                <a:gd name="T4" fmla="*/ 0 w 33"/>
                <a:gd name="T5" fmla="*/ 1 h 82"/>
                <a:gd name="T6" fmla="*/ 0 w 33"/>
                <a:gd name="T7" fmla="*/ 1 h 82"/>
                <a:gd name="T8" fmla="*/ 0 w 33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2"/>
                <a:gd name="T17" fmla="*/ 33 w 3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2">
                  <a:moveTo>
                    <a:pt x="14" y="0"/>
                  </a:moveTo>
                  <a:lnTo>
                    <a:pt x="0" y="79"/>
                  </a:lnTo>
                  <a:lnTo>
                    <a:pt x="20" y="82"/>
                  </a:lnTo>
                  <a:lnTo>
                    <a:pt x="33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61" name="Freeform 169"/>
            <p:cNvSpPr>
              <a:spLocks/>
            </p:cNvSpPr>
            <p:nvPr/>
          </p:nvSpPr>
          <p:spPr bwMode="auto">
            <a:xfrm>
              <a:off x="1612" y="3765"/>
              <a:ext cx="20" cy="9"/>
            </a:xfrm>
            <a:custGeom>
              <a:avLst/>
              <a:gdLst>
                <a:gd name="T0" fmla="*/ 1 w 40"/>
                <a:gd name="T1" fmla="*/ 0 h 19"/>
                <a:gd name="T2" fmla="*/ 0 w 40"/>
                <a:gd name="T3" fmla="*/ 0 h 19"/>
                <a:gd name="T4" fmla="*/ 1 w 40"/>
                <a:gd name="T5" fmla="*/ 0 h 19"/>
                <a:gd name="T6" fmla="*/ 1 w 40"/>
                <a:gd name="T7" fmla="*/ 0 h 19"/>
                <a:gd name="T8" fmla="*/ 1 w 4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9"/>
                <a:gd name="T17" fmla="*/ 40 w 4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9">
                  <a:moveTo>
                    <a:pt x="2" y="0"/>
                  </a:moveTo>
                  <a:lnTo>
                    <a:pt x="0" y="12"/>
                  </a:lnTo>
                  <a:lnTo>
                    <a:pt x="38" y="19"/>
                  </a:lnTo>
                  <a:lnTo>
                    <a:pt x="4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62" name="Freeform 170"/>
            <p:cNvSpPr>
              <a:spLocks/>
            </p:cNvSpPr>
            <p:nvPr/>
          </p:nvSpPr>
          <p:spPr bwMode="auto">
            <a:xfrm>
              <a:off x="1654" y="3535"/>
              <a:ext cx="8" cy="17"/>
            </a:xfrm>
            <a:custGeom>
              <a:avLst/>
              <a:gdLst>
                <a:gd name="T0" fmla="*/ 1 w 16"/>
                <a:gd name="T1" fmla="*/ 0 h 36"/>
                <a:gd name="T2" fmla="*/ 1 w 16"/>
                <a:gd name="T3" fmla="*/ 0 h 36"/>
                <a:gd name="T4" fmla="*/ 1 w 16"/>
                <a:gd name="T5" fmla="*/ 0 h 36"/>
                <a:gd name="T6" fmla="*/ 1 w 16"/>
                <a:gd name="T7" fmla="*/ 0 h 36"/>
                <a:gd name="T8" fmla="*/ 0 w 16"/>
                <a:gd name="T9" fmla="*/ 0 h 36"/>
                <a:gd name="T10" fmla="*/ 1 w 16"/>
                <a:gd name="T11" fmla="*/ 0 h 36"/>
                <a:gd name="T12" fmla="*/ 1 w 16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6"/>
                <a:gd name="T23" fmla="*/ 16 w 16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6">
                  <a:moveTo>
                    <a:pt x="2" y="36"/>
                  </a:moveTo>
                  <a:lnTo>
                    <a:pt x="5" y="27"/>
                  </a:lnTo>
                  <a:lnTo>
                    <a:pt x="2" y="20"/>
                  </a:lnTo>
                  <a:lnTo>
                    <a:pt x="1" y="15"/>
                  </a:lnTo>
                  <a:lnTo>
                    <a:pt x="0" y="7"/>
                  </a:lnTo>
                  <a:lnTo>
                    <a:pt x="7" y="2"/>
                  </a:lnTo>
                  <a:lnTo>
                    <a:pt x="1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63" name="Freeform 171"/>
            <p:cNvSpPr>
              <a:spLocks/>
            </p:cNvSpPr>
            <p:nvPr/>
          </p:nvSpPr>
          <p:spPr bwMode="auto">
            <a:xfrm>
              <a:off x="1662" y="3535"/>
              <a:ext cx="6" cy="19"/>
            </a:xfrm>
            <a:custGeom>
              <a:avLst/>
              <a:gdLst>
                <a:gd name="T0" fmla="*/ 0 w 13"/>
                <a:gd name="T1" fmla="*/ 1 h 38"/>
                <a:gd name="T2" fmla="*/ 0 w 13"/>
                <a:gd name="T3" fmla="*/ 1 h 38"/>
                <a:gd name="T4" fmla="*/ 0 w 13"/>
                <a:gd name="T5" fmla="*/ 1 h 38"/>
                <a:gd name="T6" fmla="*/ 0 w 13"/>
                <a:gd name="T7" fmla="*/ 1 h 38"/>
                <a:gd name="T8" fmla="*/ 0 w 13"/>
                <a:gd name="T9" fmla="*/ 1 h 38"/>
                <a:gd name="T10" fmla="*/ 0 w 13"/>
                <a:gd name="T11" fmla="*/ 1 h 38"/>
                <a:gd name="T12" fmla="*/ 0 w 13"/>
                <a:gd name="T13" fmla="*/ 1 h 38"/>
                <a:gd name="T14" fmla="*/ 0 w 13"/>
                <a:gd name="T15" fmla="*/ 1 h 38"/>
                <a:gd name="T16" fmla="*/ 0 w 13"/>
                <a:gd name="T17" fmla="*/ 1 h 38"/>
                <a:gd name="T18" fmla="*/ 0 w 13"/>
                <a:gd name="T19" fmla="*/ 0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8"/>
                <a:gd name="T32" fmla="*/ 13 w 13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8">
                  <a:moveTo>
                    <a:pt x="2" y="38"/>
                  </a:moveTo>
                  <a:lnTo>
                    <a:pt x="2" y="29"/>
                  </a:lnTo>
                  <a:lnTo>
                    <a:pt x="5" y="27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3" y="16"/>
                  </a:lnTo>
                  <a:lnTo>
                    <a:pt x="13" y="12"/>
                  </a:lnTo>
                  <a:lnTo>
                    <a:pt x="10" y="5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64" name="Line 172"/>
            <p:cNvSpPr>
              <a:spLocks noChangeShapeType="1"/>
            </p:cNvSpPr>
            <p:nvPr/>
          </p:nvSpPr>
          <p:spPr bwMode="auto">
            <a:xfrm>
              <a:off x="1645" y="3555"/>
              <a:ext cx="26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65" name="Line 173"/>
            <p:cNvSpPr>
              <a:spLocks noChangeShapeType="1"/>
            </p:cNvSpPr>
            <p:nvPr/>
          </p:nvSpPr>
          <p:spPr bwMode="auto">
            <a:xfrm>
              <a:off x="1619" y="3721"/>
              <a:ext cx="2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66" name="Freeform 174"/>
            <p:cNvSpPr>
              <a:spLocks/>
            </p:cNvSpPr>
            <p:nvPr/>
          </p:nvSpPr>
          <p:spPr bwMode="auto">
            <a:xfrm>
              <a:off x="1618" y="3550"/>
              <a:ext cx="54" cy="179"/>
            </a:xfrm>
            <a:custGeom>
              <a:avLst/>
              <a:gdLst>
                <a:gd name="T0" fmla="*/ 0 w 109"/>
                <a:gd name="T1" fmla="*/ 0 h 357"/>
                <a:gd name="T2" fmla="*/ 0 w 109"/>
                <a:gd name="T3" fmla="*/ 1 h 357"/>
                <a:gd name="T4" fmla="*/ 0 w 109"/>
                <a:gd name="T5" fmla="*/ 1 h 357"/>
                <a:gd name="T6" fmla="*/ 0 w 109"/>
                <a:gd name="T7" fmla="*/ 1 h 357"/>
                <a:gd name="T8" fmla="*/ 0 w 109"/>
                <a:gd name="T9" fmla="*/ 0 h 3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357"/>
                <a:gd name="T17" fmla="*/ 109 w 109"/>
                <a:gd name="T18" fmla="*/ 357 h 3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357">
                  <a:moveTo>
                    <a:pt x="58" y="0"/>
                  </a:moveTo>
                  <a:lnTo>
                    <a:pt x="0" y="351"/>
                  </a:lnTo>
                  <a:lnTo>
                    <a:pt x="44" y="357"/>
                  </a:lnTo>
                  <a:lnTo>
                    <a:pt x="109" y="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67" name="Freeform 175"/>
            <p:cNvSpPr>
              <a:spLocks/>
            </p:cNvSpPr>
            <p:nvPr/>
          </p:nvSpPr>
          <p:spPr bwMode="auto">
            <a:xfrm>
              <a:off x="1632" y="3764"/>
              <a:ext cx="20" cy="10"/>
            </a:xfrm>
            <a:custGeom>
              <a:avLst/>
              <a:gdLst>
                <a:gd name="T0" fmla="*/ 1 w 40"/>
                <a:gd name="T1" fmla="*/ 0 h 21"/>
                <a:gd name="T2" fmla="*/ 0 w 40"/>
                <a:gd name="T3" fmla="*/ 0 h 21"/>
                <a:gd name="T4" fmla="*/ 1 w 40"/>
                <a:gd name="T5" fmla="*/ 0 h 21"/>
                <a:gd name="T6" fmla="*/ 1 w 40"/>
                <a:gd name="T7" fmla="*/ 0 h 21"/>
                <a:gd name="T8" fmla="*/ 1 w 40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1"/>
                <a:gd name="T17" fmla="*/ 40 w 4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1">
                  <a:moveTo>
                    <a:pt x="2" y="0"/>
                  </a:moveTo>
                  <a:lnTo>
                    <a:pt x="0" y="11"/>
                  </a:lnTo>
                  <a:lnTo>
                    <a:pt x="38" y="21"/>
                  </a:lnTo>
                  <a:lnTo>
                    <a:pt x="4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68" name="Rectangle 176"/>
            <p:cNvSpPr>
              <a:spLocks noChangeArrowheads="1"/>
            </p:cNvSpPr>
            <p:nvPr/>
          </p:nvSpPr>
          <p:spPr bwMode="auto">
            <a:xfrm>
              <a:off x="1286" y="3774"/>
              <a:ext cx="405" cy="2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069" name="Freeform 177"/>
            <p:cNvSpPr>
              <a:spLocks/>
            </p:cNvSpPr>
            <p:nvPr/>
          </p:nvSpPr>
          <p:spPr bwMode="auto">
            <a:xfrm>
              <a:off x="1444" y="3000"/>
              <a:ext cx="27" cy="978"/>
            </a:xfrm>
            <a:custGeom>
              <a:avLst/>
              <a:gdLst>
                <a:gd name="T0" fmla="*/ 0 w 56"/>
                <a:gd name="T1" fmla="*/ 1 h 1955"/>
                <a:gd name="T2" fmla="*/ 0 w 56"/>
                <a:gd name="T3" fmla="*/ 1 h 1955"/>
                <a:gd name="T4" fmla="*/ 0 w 56"/>
                <a:gd name="T5" fmla="*/ 1 h 1955"/>
                <a:gd name="T6" fmla="*/ 0 w 56"/>
                <a:gd name="T7" fmla="*/ 0 h 1955"/>
                <a:gd name="T8" fmla="*/ 0 w 56"/>
                <a:gd name="T9" fmla="*/ 0 h 1955"/>
                <a:gd name="T10" fmla="*/ 0 w 56"/>
                <a:gd name="T11" fmla="*/ 1 h 19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1955"/>
                <a:gd name="T20" fmla="*/ 56 w 56"/>
                <a:gd name="T21" fmla="*/ 1955 h 19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1955">
                  <a:moveTo>
                    <a:pt x="38" y="1951"/>
                  </a:moveTo>
                  <a:lnTo>
                    <a:pt x="49" y="1955"/>
                  </a:lnTo>
                  <a:lnTo>
                    <a:pt x="56" y="1949"/>
                  </a:lnTo>
                  <a:lnTo>
                    <a:pt x="29" y="0"/>
                  </a:lnTo>
                  <a:lnTo>
                    <a:pt x="0" y="0"/>
                  </a:lnTo>
                  <a:lnTo>
                    <a:pt x="38" y="195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0" name="Freeform 178"/>
            <p:cNvSpPr>
              <a:spLocks/>
            </p:cNvSpPr>
            <p:nvPr/>
          </p:nvSpPr>
          <p:spPr bwMode="auto">
            <a:xfrm>
              <a:off x="1400" y="3000"/>
              <a:ext cx="47" cy="752"/>
            </a:xfrm>
            <a:custGeom>
              <a:avLst/>
              <a:gdLst>
                <a:gd name="T0" fmla="*/ 1 w 93"/>
                <a:gd name="T1" fmla="*/ 1 h 1503"/>
                <a:gd name="T2" fmla="*/ 1 w 93"/>
                <a:gd name="T3" fmla="*/ 1 h 1503"/>
                <a:gd name="T4" fmla="*/ 1 w 93"/>
                <a:gd name="T5" fmla="*/ 1 h 1503"/>
                <a:gd name="T6" fmla="*/ 1 w 93"/>
                <a:gd name="T7" fmla="*/ 0 h 1503"/>
                <a:gd name="T8" fmla="*/ 0 w 93"/>
                <a:gd name="T9" fmla="*/ 0 h 1503"/>
                <a:gd name="T10" fmla="*/ 1 w 93"/>
                <a:gd name="T11" fmla="*/ 1 h 15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1503"/>
                <a:gd name="T20" fmla="*/ 93 w 93"/>
                <a:gd name="T21" fmla="*/ 1503 h 15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1503">
                  <a:moveTo>
                    <a:pt x="77" y="1498"/>
                  </a:moveTo>
                  <a:lnTo>
                    <a:pt x="89" y="1503"/>
                  </a:lnTo>
                  <a:lnTo>
                    <a:pt x="93" y="1498"/>
                  </a:lnTo>
                  <a:lnTo>
                    <a:pt x="29" y="0"/>
                  </a:lnTo>
                  <a:lnTo>
                    <a:pt x="0" y="0"/>
                  </a:lnTo>
                  <a:lnTo>
                    <a:pt x="77" y="149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1" name="Freeform 179"/>
            <p:cNvSpPr>
              <a:spLocks/>
            </p:cNvSpPr>
            <p:nvPr/>
          </p:nvSpPr>
          <p:spPr bwMode="auto">
            <a:xfrm>
              <a:off x="1481" y="2999"/>
              <a:ext cx="21" cy="753"/>
            </a:xfrm>
            <a:custGeom>
              <a:avLst/>
              <a:gdLst>
                <a:gd name="T0" fmla="*/ 0 w 43"/>
                <a:gd name="T1" fmla="*/ 1 h 1506"/>
                <a:gd name="T2" fmla="*/ 0 w 43"/>
                <a:gd name="T3" fmla="*/ 1 h 1506"/>
                <a:gd name="T4" fmla="*/ 0 w 43"/>
                <a:gd name="T5" fmla="*/ 1 h 1506"/>
                <a:gd name="T6" fmla="*/ 0 w 43"/>
                <a:gd name="T7" fmla="*/ 1 h 1506"/>
                <a:gd name="T8" fmla="*/ 0 w 43"/>
                <a:gd name="T9" fmla="*/ 0 h 1506"/>
                <a:gd name="T10" fmla="*/ 0 w 43"/>
                <a:gd name="T11" fmla="*/ 1 h 1506"/>
                <a:gd name="T12" fmla="*/ 0 w 43"/>
                <a:gd name="T13" fmla="*/ 1 h 15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1506"/>
                <a:gd name="T23" fmla="*/ 43 w 43"/>
                <a:gd name="T24" fmla="*/ 1506 h 15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1506">
                  <a:moveTo>
                    <a:pt x="16" y="1501"/>
                  </a:moveTo>
                  <a:lnTo>
                    <a:pt x="7" y="1506"/>
                  </a:lnTo>
                  <a:lnTo>
                    <a:pt x="0" y="1501"/>
                  </a:lnTo>
                  <a:lnTo>
                    <a:pt x="14" y="3"/>
                  </a:lnTo>
                  <a:lnTo>
                    <a:pt x="43" y="0"/>
                  </a:lnTo>
                  <a:lnTo>
                    <a:pt x="19" y="1501"/>
                  </a:lnTo>
                  <a:lnTo>
                    <a:pt x="16" y="150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" name="Freeform 180"/>
            <p:cNvSpPr>
              <a:spLocks/>
            </p:cNvSpPr>
            <p:nvPr/>
          </p:nvSpPr>
          <p:spPr bwMode="auto">
            <a:xfrm>
              <a:off x="1435" y="2998"/>
              <a:ext cx="11" cy="109"/>
            </a:xfrm>
            <a:custGeom>
              <a:avLst/>
              <a:gdLst>
                <a:gd name="T0" fmla="*/ 1 w 22"/>
                <a:gd name="T1" fmla="*/ 0 h 219"/>
                <a:gd name="T2" fmla="*/ 1 w 22"/>
                <a:gd name="T3" fmla="*/ 0 h 219"/>
                <a:gd name="T4" fmla="*/ 1 w 22"/>
                <a:gd name="T5" fmla="*/ 0 h 219"/>
                <a:gd name="T6" fmla="*/ 1 w 22"/>
                <a:gd name="T7" fmla="*/ 0 h 219"/>
                <a:gd name="T8" fmla="*/ 1 w 22"/>
                <a:gd name="T9" fmla="*/ 0 h 219"/>
                <a:gd name="T10" fmla="*/ 1 w 22"/>
                <a:gd name="T11" fmla="*/ 0 h 219"/>
                <a:gd name="T12" fmla="*/ 0 w 22"/>
                <a:gd name="T13" fmla="*/ 0 h 219"/>
                <a:gd name="T14" fmla="*/ 0 w 22"/>
                <a:gd name="T15" fmla="*/ 0 h 219"/>
                <a:gd name="T16" fmla="*/ 1 w 22"/>
                <a:gd name="T17" fmla="*/ 0 h 219"/>
                <a:gd name="T18" fmla="*/ 1 w 22"/>
                <a:gd name="T19" fmla="*/ 0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19"/>
                <a:gd name="T32" fmla="*/ 22 w 22"/>
                <a:gd name="T33" fmla="*/ 219 h 2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19">
                  <a:moveTo>
                    <a:pt x="17" y="6"/>
                  </a:moveTo>
                  <a:lnTo>
                    <a:pt x="13" y="0"/>
                  </a:lnTo>
                  <a:lnTo>
                    <a:pt x="6" y="0"/>
                  </a:lnTo>
                  <a:lnTo>
                    <a:pt x="6" y="44"/>
                  </a:lnTo>
                  <a:lnTo>
                    <a:pt x="13" y="44"/>
                  </a:lnTo>
                  <a:lnTo>
                    <a:pt x="13" y="208"/>
                  </a:lnTo>
                  <a:lnTo>
                    <a:pt x="0" y="208"/>
                  </a:lnTo>
                  <a:lnTo>
                    <a:pt x="0" y="219"/>
                  </a:lnTo>
                  <a:lnTo>
                    <a:pt x="22" y="219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" name="Freeform 181"/>
            <p:cNvSpPr>
              <a:spLocks/>
            </p:cNvSpPr>
            <p:nvPr/>
          </p:nvSpPr>
          <p:spPr bwMode="auto">
            <a:xfrm>
              <a:off x="1458" y="2998"/>
              <a:ext cx="11" cy="109"/>
            </a:xfrm>
            <a:custGeom>
              <a:avLst/>
              <a:gdLst>
                <a:gd name="T0" fmla="*/ 0 w 22"/>
                <a:gd name="T1" fmla="*/ 0 h 219"/>
                <a:gd name="T2" fmla="*/ 1 w 22"/>
                <a:gd name="T3" fmla="*/ 0 h 219"/>
                <a:gd name="T4" fmla="*/ 1 w 22"/>
                <a:gd name="T5" fmla="*/ 0 h 219"/>
                <a:gd name="T6" fmla="*/ 1 w 22"/>
                <a:gd name="T7" fmla="*/ 0 h 219"/>
                <a:gd name="T8" fmla="*/ 1 w 22"/>
                <a:gd name="T9" fmla="*/ 0 h 219"/>
                <a:gd name="T10" fmla="*/ 1 w 22"/>
                <a:gd name="T11" fmla="*/ 0 h 219"/>
                <a:gd name="T12" fmla="*/ 1 w 22"/>
                <a:gd name="T13" fmla="*/ 0 h 219"/>
                <a:gd name="T14" fmla="*/ 1 w 22"/>
                <a:gd name="T15" fmla="*/ 0 h 219"/>
                <a:gd name="T16" fmla="*/ 1 w 22"/>
                <a:gd name="T17" fmla="*/ 0 h 219"/>
                <a:gd name="T18" fmla="*/ 1 w 22"/>
                <a:gd name="T19" fmla="*/ 0 h 219"/>
                <a:gd name="T20" fmla="*/ 0 w 22"/>
                <a:gd name="T21" fmla="*/ 0 h 2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219"/>
                <a:gd name="T35" fmla="*/ 22 w 22"/>
                <a:gd name="T36" fmla="*/ 219 h 2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219">
                  <a:moveTo>
                    <a:pt x="0" y="6"/>
                  </a:moveTo>
                  <a:lnTo>
                    <a:pt x="5" y="3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44"/>
                  </a:lnTo>
                  <a:lnTo>
                    <a:pt x="9" y="44"/>
                  </a:lnTo>
                  <a:lnTo>
                    <a:pt x="12" y="208"/>
                  </a:lnTo>
                  <a:lnTo>
                    <a:pt x="22" y="208"/>
                  </a:lnTo>
                  <a:lnTo>
                    <a:pt x="22" y="219"/>
                  </a:lnTo>
                  <a:lnTo>
                    <a:pt x="5" y="21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" name="Line 182"/>
            <p:cNvSpPr>
              <a:spLocks noChangeShapeType="1"/>
            </p:cNvSpPr>
            <p:nvPr/>
          </p:nvSpPr>
          <p:spPr bwMode="auto">
            <a:xfrm>
              <a:off x="1537" y="3000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" name="Freeform 183"/>
            <p:cNvSpPr>
              <a:spLocks/>
            </p:cNvSpPr>
            <p:nvPr/>
          </p:nvSpPr>
          <p:spPr bwMode="auto">
            <a:xfrm>
              <a:off x="1527" y="2998"/>
              <a:ext cx="10" cy="109"/>
            </a:xfrm>
            <a:custGeom>
              <a:avLst/>
              <a:gdLst>
                <a:gd name="T0" fmla="*/ 0 w 21"/>
                <a:gd name="T1" fmla="*/ 0 h 219"/>
                <a:gd name="T2" fmla="*/ 0 w 21"/>
                <a:gd name="T3" fmla="*/ 0 h 219"/>
                <a:gd name="T4" fmla="*/ 0 w 21"/>
                <a:gd name="T5" fmla="*/ 0 h 219"/>
                <a:gd name="T6" fmla="*/ 0 w 21"/>
                <a:gd name="T7" fmla="*/ 0 h 219"/>
                <a:gd name="T8" fmla="*/ 0 w 21"/>
                <a:gd name="T9" fmla="*/ 0 h 219"/>
                <a:gd name="T10" fmla="*/ 0 w 21"/>
                <a:gd name="T11" fmla="*/ 0 h 219"/>
                <a:gd name="T12" fmla="*/ 0 w 21"/>
                <a:gd name="T13" fmla="*/ 0 h 219"/>
                <a:gd name="T14" fmla="*/ 0 w 21"/>
                <a:gd name="T15" fmla="*/ 0 h 219"/>
                <a:gd name="T16" fmla="*/ 0 w 21"/>
                <a:gd name="T17" fmla="*/ 0 h 219"/>
                <a:gd name="T18" fmla="*/ 0 w 21"/>
                <a:gd name="T19" fmla="*/ 0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19"/>
                <a:gd name="T32" fmla="*/ 21 w 21"/>
                <a:gd name="T33" fmla="*/ 219 h 2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19">
                  <a:moveTo>
                    <a:pt x="21" y="6"/>
                  </a:moveTo>
                  <a:lnTo>
                    <a:pt x="16" y="0"/>
                  </a:lnTo>
                  <a:lnTo>
                    <a:pt x="7" y="0"/>
                  </a:lnTo>
                  <a:lnTo>
                    <a:pt x="7" y="44"/>
                  </a:lnTo>
                  <a:lnTo>
                    <a:pt x="14" y="44"/>
                  </a:lnTo>
                  <a:lnTo>
                    <a:pt x="12" y="208"/>
                  </a:lnTo>
                  <a:lnTo>
                    <a:pt x="0" y="208"/>
                  </a:lnTo>
                  <a:lnTo>
                    <a:pt x="0" y="219"/>
                  </a:lnTo>
                  <a:lnTo>
                    <a:pt x="21" y="219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6" name="Freeform 184"/>
            <p:cNvSpPr>
              <a:spLocks/>
            </p:cNvSpPr>
            <p:nvPr/>
          </p:nvSpPr>
          <p:spPr bwMode="auto">
            <a:xfrm>
              <a:off x="1551" y="2998"/>
              <a:ext cx="10" cy="109"/>
            </a:xfrm>
            <a:custGeom>
              <a:avLst/>
              <a:gdLst>
                <a:gd name="T0" fmla="*/ 0 w 19"/>
                <a:gd name="T1" fmla="*/ 0 h 219"/>
                <a:gd name="T2" fmla="*/ 1 w 19"/>
                <a:gd name="T3" fmla="*/ 0 h 219"/>
                <a:gd name="T4" fmla="*/ 1 w 19"/>
                <a:gd name="T5" fmla="*/ 0 h 219"/>
                <a:gd name="T6" fmla="*/ 1 w 19"/>
                <a:gd name="T7" fmla="*/ 0 h 219"/>
                <a:gd name="T8" fmla="*/ 1 w 19"/>
                <a:gd name="T9" fmla="*/ 0 h 219"/>
                <a:gd name="T10" fmla="*/ 1 w 19"/>
                <a:gd name="T11" fmla="*/ 0 h 219"/>
                <a:gd name="T12" fmla="*/ 1 w 19"/>
                <a:gd name="T13" fmla="*/ 0 h 219"/>
                <a:gd name="T14" fmla="*/ 1 w 19"/>
                <a:gd name="T15" fmla="*/ 0 h 219"/>
                <a:gd name="T16" fmla="*/ 1 w 19"/>
                <a:gd name="T17" fmla="*/ 0 h 219"/>
                <a:gd name="T18" fmla="*/ 0 w 19"/>
                <a:gd name="T19" fmla="*/ 0 h 219"/>
                <a:gd name="T20" fmla="*/ 0 w 19"/>
                <a:gd name="T21" fmla="*/ 0 h 2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219"/>
                <a:gd name="T35" fmla="*/ 19 w 19"/>
                <a:gd name="T36" fmla="*/ 219 h 2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219">
                  <a:moveTo>
                    <a:pt x="0" y="6"/>
                  </a:moveTo>
                  <a:lnTo>
                    <a:pt x="3" y="3"/>
                  </a:lnTo>
                  <a:lnTo>
                    <a:pt x="8" y="0"/>
                  </a:lnTo>
                  <a:lnTo>
                    <a:pt x="15" y="3"/>
                  </a:lnTo>
                  <a:lnTo>
                    <a:pt x="13" y="44"/>
                  </a:lnTo>
                  <a:lnTo>
                    <a:pt x="8" y="44"/>
                  </a:lnTo>
                  <a:lnTo>
                    <a:pt x="8" y="208"/>
                  </a:lnTo>
                  <a:lnTo>
                    <a:pt x="19" y="208"/>
                  </a:lnTo>
                  <a:lnTo>
                    <a:pt x="19" y="219"/>
                  </a:lnTo>
                  <a:lnTo>
                    <a:pt x="0" y="21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7" name="Freeform 185"/>
            <p:cNvSpPr>
              <a:spLocks/>
            </p:cNvSpPr>
            <p:nvPr/>
          </p:nvSpPr>
          <p:spPr bwMode="auto">
            <a:xfrm>
              <a:off x="1500" y="2998"/>
              <a:ext cx="10" cy="109"/>
            </a:xfrm>
            <a:custGeom>
              <a:avLst/>
              <a:gdLst>
                <a:gd name="T0" fmla="*/ 1 w 20"/>
                <a:gd name="T1" fmla="*/ 0 h 219"/>
                <a:gd name="T2" fmla="*/ 1 w 20"/>
                <a:gd name="T3" fmla="*/ 0 h 219"/>
                <a:gd name="T4" fmla="*/ 1 w 20"/>
                <a:gd name="T5" fmla="*/ 0 h 219"/>
                <a:gd name="T6" fmla="*/ 1 w 20"/>
                <a:gd name="T7" fmla="*/ 0 h 219"/>
                <a:gd name="T8" fmla="*/ 1 w 20"/>
                <a:gd name="T9" fmla="*/ 0 h 219"/>
                <a:gd name="T10" fmla="*/ 1 w 20"/>
                <a:gd name="T11" fmla="*/ 0 h 219"/>
                <a:gd name="T12" fmla="*/ 1 w 20"/>
                <a:gd name="T13" fmla="*/ 0 h 219"/>
                <a:gd name="T14" fmla="*/ 1 w 20"/>
                <a:gd name="T15" fmla="*/ 0 h 219"/>
                <a:gd name="T16" fmla="*/ 1 w 20"/>
                <a:gd name="T17" fmla="*/ 0 h 219"/>
                <a:gd name="T18" fmla="*/ 0 w 20"/>
                <a:gd name="T19" fmla="*/ 0 h 219"/>
                <a:gd name="T20" fmla="*/ 1 w 20"/>
                <a:gd name="T21" fmla="*/ 0 h 2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19"/>
                <a:gd name="T35" fmla="*/ 20 w 20"/>
                <a:gd name="T36" fmla="*/ 219 h 2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19">
                  <a:moveTo>
                    <a:pt x="3" y="3"/>
                  </a:moveTo>
                  <a:lnTo>
                    <a:pt x="7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4" y="183"/>
                  </a:lnTo>
                  <a:lnTo>
                    <a:pt x="9" y="183"/>
                  </a:lnTo>
                  <a:lnTo>
                    <a:pt x="9" y="208"/>
                  </a:lnTo>
                  <a:lnTo>
                    <a:pt x="20" y="208"/>
                  </a:lnTo>
                  <a:lnTo>
                    <a:pt x="20" y="219"/>
                  </a:lnTo>
                  <a:lnTo>
                    <a:pt x="0" y="21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8" name="Freeform 186"/>
            <p:cNvSpPr>
              <a:spLocks/>
            </p:cNvSpPr>
            <p:nvPr/>
          </p:nvSpPr>
          <p:spPr bwMode="auto">
            <a:xfrm>
              <a:off x="1475" y="2998"/>
              <a:ext cx="12" cy="109"/>
            </a:xfrm>
            <a:custGeom>
              <a:avLst/>
              <a:gdLst>
                <a:gd name="T0" fmla="*/ 1 w 24"/>
                <a:gd name="T1" fmla="*/ 0 h 219"/>
                <a:gd name="T2" fmla="*/ 1 w 24"/>
                <a:gd name="T3" fmla="*/ 0 h 219"/>
                <a:gd name="T4" fmla="*/ 1 w 24"/>
                <a:gd name="T5" fmla="*/ 0 h 219"/>
                <a:gd name="T6" fmla="*/ 1 w 24"/>
                <a:gd name="T7" fmla="*/ 0 h 219"/>
                <a:gd name="T8" fmla="*/ 1 w 24"/>
                <a:gd name="T9" fmla="*/ 0 h 219"/>
                <a:gd name="T10" fmla="*/ 1 w 24"/>
                <a:gd name="T11" fmla="*/ 0 h 219"/>
                <a:gd name="T12" fmla="*/ 1 w 24"/>
                <a:gd name="T13" fmla="*/ 0 h 219"/>
                <a:gd name="T14" fmla="*/ 0 w 24"/>
                <a:gd name="T15" fmla="*/ 0 h 219"/>
                <a:gd name="T16" fmla="*/ 1 w 24"/>
                <a:gd name="T17" fmla="*/ 0 h 219"/>
                <a:gd name="T18" fmla="*/ 1 w 24"/>
                <a:gd name="T19" fmla="*/ 0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219"/>
                <a:gd name="T32" fmla="*/ 24 w 24"/>
                <a:gd name="T33" fmla="*/ 219 h 2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219">
                  <a:moveTo>
                    <a:pt x="24" y="6"/>
                  </a:moveTo>
                  <a:lnTo>
                    <a:pt x="21" y="3"/>
                  </a:lnTo>
                  <a:lnTo>
                    <a:pt x="12" y="0"/>
                  </a:lnTo>
                  <a:lnTo>
                    <a:pt x="6" y="181"/>
                  </a:lnTo>
                  <a:lnTo>
                    <a:pt x="15" y="181"/>
                  </a:lnTo>
                  <a:lnTo>
                    <a:pt x="15" y="208"/>
                  </a:lnTo>
                  <a:lnTo>
                    <a:pt x="2" y="208"/>
                  </a:lnTo>
                  <a:lnTo>
                    <a:pt x="0" y="219"/>
                  </a:lnTo>
                  <a:lnTo>
                    <a:pt x="24" y="219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9" name="Freeform 187"/>
            <p:cNvSpPr>
              <a:spLocks/>
            </p:cNvSpPr>
            <p:nvPr/>
          </p:nvSpPr>
          <p:spPr bwMode="auto">
            <a:xfrm>
              <a:off x="1415" y="2996"/>
              <a:ext cx="15" cy="111"/>
            </a:xfrm>
            <a:custGeom>
              <a:avLst/>
              <a:gdLst>
                <a:gd name="T0" fmla="*/ 0 w 31"/>
                <a:gd name="T1" fmla="*/ 1 h 221"/>
                <a:gd name="T2" fmla="*/ 0 w 31"/>
                <a:gd name="T3" fmla="*/ 1 h 221"/>
                <a:gd name="T4" fmla="*/ 0 w 31"/>
                <a:gd name="T5" fmla="*/ 1 h 221"/>
                <a:gd name="T6" fmla="*/ 0 w 31"/>
                <a:gd name="T7" fmla="*/ 0 h 221"/>
                <a:gd name="T8" fmla="*/ 0 w 31"/>
                <a:gd name="T9" fmla="*/ 1 h 221"/>
                <a:gd name="T10" fmla="*/ 0 w 31"/>
                <a:gd name="T11" fmla="*/ 1 h 221"/>
                <a:gd name="T12" fmla="*/ 0 w 31"/>
                <a:gd name="T13" fmla="*/ 1 h 221"/>
                <a:gd name="T14" fmla="*/ 0 w 31"/>
                <a:gd name="T15" fmla="*/ 1 h 221"/>
                <a:gd name="T16" fmla="*/ 0 w 31"/>
                <a:gd name="T17" fmla="*/ 1 h 221"/>
                <a:gd name="T18" fmla="*/ 0 w 31"/>
                <a:gd name="T19" fmla="*/ 1 h 221"/>
                <a:gd name="T20" fmla="*/ 0 w 31"/>
                <a:gd name="T21" fmla="*/ 1 h 2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"/>
                <a:gd name="T34" fmla="*/ 0 h 221"/>
                <a:gd name="T35" fmla="*/ 31 w 31"/>
                <a:gd name="T36" fmla="*/ 221 h 2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" h="221">
                  <a:moveTo>
                    <a:pt x="0" y="5"/>
                  </a:moveTo>
                  <a:lnTo>
                    <a:pt x="4" y="2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2" y="185"/>
                  </a:lnTo>
                  <a:lnTo>
                    <a:pt x="17" y="185"/>
                  </a:lnTo>
                  <a:lnTo>
                    <a:pt x="19" y="210"/>
                  </a:lnTo>
                  <a:lnTo>
                    <a:pt x="31" y="210"/>
                  </a:lnTo>
                  <a:lnTo>
                    <a:pt x="31" y="221"/>
                  </a:lnTo>
                  <a:lnTo>
                    <a:pt x="11" y="2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0" name="Freeform 188"/>
            <p:cNvSpPr>
              <a:spLocks/>
            </p:cNvSpPr>
            <p:nvPr/>
          </p:nvSpPr>
          <p:spPr bwMode="auto">
            <a:xfrm>
              <a:off x="1393" y="2999"/>
              <a:ext cx="13" cy="109"/>
            </a:xfrm>
            <a:custGeom>
              <a:avLst/>
              <a:gdLst>
                <a:gd name="T0" fmla="*/ 1 w 26"/>
                <a:gd name="T1" fmla="*/ 1 h 218"/>
                <a:gd name="T2" fmla="*/ 1 w 26"/>
                <a:gd name="T3" fmla="*/ 0 h 218"/>
                <a:gd name="T4" fmla="*/ 0 w 26"/>
                <a:gd name="T5" fmla="*/ 0 h 218"/>
                <a:gd name="T6" fmla="*/ 1 w 26"/>
                <a:gd name="T7" fmla="*/ 1 h 218"/>
                <a:gd name="T8" fmla="*/ 1 w 26"/>
                <a:gd name="T9" fmla="*/ 1 h 218"/>
                <a:gd name="T10" fmla="*/ 1 w 26"/>
                <a:gd name="T11" fmla="*/ 1 h 218"/>
                <a:gd name="T12" fmla="*/ 1 w 26"/>
                <a:gd name="T13" fmla="*/ 1 h 218"/>
                <a:gd name="T14" fmla="*/ 1 w 26"/>
                <a:gd name="T15" fmla="*/ 1 h 218"/>
                <a:gd name="T16" fmla="*/ 1 w 26"/>
                <a:gd name="T17" fmla="*/ 1 h 218"/>
                <a:gd name="T18" fmla="*/ 1 w 26"/>
                <a:gd name="T19" fmla="*/ 1 h 2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18"/>
                <a:gd name="T32" fmla="*/ 26 w 26"/>
                <a:gd name="T33" fmla="*/ 218 h 2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18">
                  <a:moveTo>
                    <a:pt x="15" y="3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180"/>
                  </a:lnTo>
                  <a:lnTo>
                    <a:pt x="15" y="180"/>
                  </a:lnTo>
                  <a:lnTo>
                    <a:pt x="17" y="207"/>
                  </a:lnTo>
                  <a:lnTo>
                    <a:pt x="6" y="207"/>
                  </a:lnTo>
                  <a:lnTo>
                    <a:pt x="6" y="218"/>
                  </a:lnTo>
                  <a:lnTo>
                    <a:pt x="26" y="21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1" name="Freeform 189"/>
            <p:cNvSpPr>
              <a:spLocks/>
            </p:cNvSpPr>
            <p:nvPr/>
          </p:nvSpPr>
          <p:spPr bwMode="auto">
            <a:xfrm>
              <a:off x="1742" y="3028"/>
              <a:ext cx="386" cy="816"/>
            </a:xfrm>
            <a:custGeom>
              <a:avLst/>
              <a:gdLst>
                <a:gd name="T0" fmla="*/ 0 w 772"/>
                <a:gd name="T1" fmla="*/ 0 h 1633"/>
                <a:gd name="T2" fmla="*/ 1 w 772"/>
                <a:gd name="T3" fmla="*/ 0 h 1633"/>
                <a:gd name="T4" fmla="*/ 1 w 772"/>
                <a:gd name="T5" fmla="*/ 0 h 1633"/>
                <a:gd name="T6" fmla="*/ 1 w 772"/>
                <a:gd name="T7" fmla="*/ 0 h 1633"/>
                <a:gd name="T8" fmla="*/ 1 w 772"/>
                <a:gd name="T9" fmla="*/ 0 h 1633"/>
                <a:gd name="T10" fmla="*/ 1 w 772"/>
                <a:gd name="T11" fmla="*/ 0 h 1633"/>
                <a:gd name="T12" fmla="*/ 1 w 772"/>
                <a:gd name="T13" fmla="*/ 0 h 1633"/>
                <a:gd name="T14" fmla="*/ 1 w 772"/>
                <a:gd name="T15" fmla="*/ 0 h 1633"/>
                <a:gd name="T16" fmla="*/ 1 w 772"/>
                <a:gd name="T17" fmla="*/ 0 h 1633"/>
                <a:gd name="T18" fmla="*/ 1 w 772"/>
                <a:gd name="T19" fmla="*/ 0 h 1633"/>
                <a:gd name="T20" fmla="*/ 1 w 772"/>
                <a:gd name="T21" fmla="*/ 0 h 1633"/>
                <a:gd name="T22" fmla="*/ 1 w 772"/>
                <a:gd name="T23" fmla="*/ 0 h 1633"/>
                <a:gd name="T24" fmla="*/ 1 w 772"/>
                <a:gd name="T25" fmla="*/ 0 h 1633"/>
                <a:gd name="T26" fmla="*/ 1 w 772"/>
                <a:gd name="T27" fmla="*/ 0 h 1633"/>
                <a:gd name="T28" fmla="*/ 1 w 772"/>
                <a:gd name="T29" fmla="*/ 0 h 1633"/>
                <a:gd name="T30" fmla="*/ 1 w 772"/>
                <a:gd name="T31" fmla="*/ 0 h 1633"/>
                <a:gd name="T32" fmla="*/ 1 w 772"/>
                <a:gd name="T33" fmla="*/ 0 h 1633"/>
                <a:gd name="T34" fmla="*/ 0 w 772"/>
                <a:gd name="T35" fmla="*/ 0 h 1633"/>
                <a:gd name="T36" fmla="*/ 0 w 772"/>
                <a:gd name="T37" fmla="*/ 0 h 1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2"/>
                <a:gd name="T58" fmla="*/ 0 h 1633"/>
                <a:gd name="T59" fmla="*/ 772 w 772"/>
                <a:gd name="T60" fmla="*/ 1633 h 1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2" h="1633">
                  <a:moveTo>
                    <a:pt x="0" y="1633"/>
                  </a:moveTo>
                  <a:lnTo>
                    <a:pt x="182" y="1633"/>
                  </a:lnTo>
                  <a:lnTo>
                    <a:pt x="182" y="267"/>
                  </a:lnTo>
                  <a:lnTo>
                    <a:pt x="231" y="205"/>
                  </a:lnTo>
                  <a:lnTo>
                    <a:pt x="307" y="150"/>
                  </a:lnTo>
                  <a:lnTo>
                    <a:pt x="432" y="150"/>
                  </a:lnTo>
                  <a:lnTo>
                    <a:pt x="501" y="195"/>
                  </a:lnTo>
                  <a:lnTo>
                    <a:pt x="572" y="263"/>
                  </a:lnTo>
                  <a:lnTo>
                    <a:pt x="572" y="1374"/>
                  </a:lnTo>
                  <a:lnTo>
                    <a:pt x="597" y="1398"/>
                  </a:lnTo>
                  <a:lnTo>
                    <a:pt x="744" y="1398"/>
                  </a:lnTo>
                  <a:lnTo>
                    <a:pt x="772" y="1369"/>
                  </a:lnTo>
                  <a:lnTo>
                    <a:pt x="772" y="217"/>
                  </a:lnTo>
                  <a:lnTo>
                    <a:pt x="660" y="90"/>
                  </a:lnTo>
                  <a:lnTo>
                    <a:pt x="479" y="0"/>
                  </a:lnTo>
                  <a:lnTo>
                    <a:pt x="255" y="0"/>
                  </a:lnTo>
                  <a:lnTo>
                    <a:pt x="105" y="92"/>
                  </a:lnTo>
                  <a:lnTo>
                    <a:pt x="0" y="241"/>
                  </a:lnTo>
                  <a:lnTo>
                    <a:pt x="0" y="1633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2" name="Line 190"/>
            <p:cNvSpPr>
              <a:spLocks noChangeShapeType="1"/>
            </p:cNvSpPr>
            <p:nvPr/>
          </p:nvSpPr>
          <p:spPr bwMode="auto">
            <a:xfrm flipH="1" flipV="1">
              <a:off x="1742" y="3148"/>
              <a:ext cx="9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3" name="Line 191"/>
            <p:cNvSpPr>
              <a:spLocks noChangeShapeType="1"/>
            </p:cNvSpPr>
            <p:nvPr/>
          </p:nvSpPr>
          <p:spPr bwMode="auto">
            <a:xfrm flipH="1" flipV="1">
              <a:off x="1793" y="3075"/>
              <a:ext cx="64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4" name="Line 192"/>
            <p:cNvSpPr>
              <a:spLocks noChangeShapeType="1"/>
            </p:cNvSpPr>
            <p:nvPr/>
          </p:nvSpPr>
          <p:spPr bwMode="auto">
            <a:xfrm flipH="1" flipV="1">
              <a:off x="1870" y="3028"/>
              <a:ext cx="24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5" name="Line 193"/>
            <p:cNvSpPr>
              <a:spLocks noChangeShapeType="1"/>
            </p:cNvSpPr>
            <p:nvPr/>
          </p:nvSpPr>
          <p:spPr bwMode="auto">
            <a:xfrm flipV="1">
              <a:off x="1956" y="3028"/>
              <a:ext cx="25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6" name="Line 194"/>
            <p:cNvSpPr>
              <a:spLocks noChangeShapeType="1"/>
            </p:cNvSpPr>
            <p:nvPr/>
          </p:nvSpPr>
          <p:spPr bwMode="auto">
            <a:xfrm flipV="1">
              <a:off x="1992" y="3074"/>
              <a:ext cx="8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7" name="Line 195"/>
            <p:cNvSpPr>
              <a:spLocks noChangeShapeType="1"/>
            </p:cNvSpPr>
            <p:nvPr/>
          </p:nvSpPr>
          <p:spPr bwMode="auto">
            <a:xfrm flipV="1">
              <a:off x="2027" y="3137"/>
              <a:ext cx="10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8" name="Line 196"/>
            <p:cNvSpPr>
              <a:spLocks noChangeShapeType="1"/>
            </p:cNvSpPr>
            <p:nvPr/>
          </p:nvSpPr>
          <p:spPr bwMode="auto">
            <a:xfrm>
              <a:off x="2027" y="3713"/>
              <a:ext cx="1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Rectangle 197"/>
            <p:cNvSpPr>
              <a:spLocks noChangeArrowheads="1"/>
            </p:cNvSpPr>
            <p:nvPr/>
          </p:nvSpPr>
          <p:spPr bwMode="auto">
            <a:xfrm>
              <a:off x="1321" y="3117"/>
              <a:ext cx="13" cy="44"/>
            </a:xfrm>
            <a:prstGeom prst="rect">
              <a:avLst/>
            </a:prstGeom>
            <a:solidFill>
              <a:srgbClr val="999999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090" name="Line 198"/>
            <p:cNvSpPr>
              <a:spLocks noChangeShapeType="1"/>
            </p:cNvSpPr>
            <p:nvPr/>
          </p:nvSpPr>
          <p:spPr bwMode="auto">
            <a:xfrm>
              <a:off x="1569" y="3117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1" name="Line 199"/>
            <p:cNvSpPr>
              <a:spLocks noChangeShapeType="1"/>
            </p:cNvSpPr>
            <p:nvPr/>
          </p:nvSpPr>
          <p:spPr bwMode="auto">
            <a:xfrm>
              <a:off x="1578" y="3117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Line 200"/>
            <p:cNvSpPr>
              <a:spLocks noChangeShapeType="1"/>
            </p:cNvSpPr>
            <p:nvPr/>
          </p:nvSpPr>
          <p:spPr bwMode="auto">
            <a:xfrm>
              <a:off x="1596" y="3117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3" name="Line 201"/>
            <p:cNvSpPr>
              <a:spLocks noChangeShapeType="1"/>
            </p:cNvSpPr>
            <p:nvPr/>
          </p:nvSpPr>
          <p:spPr bwMode="auto">
            <a:xfrm>
              <a:off x="1606" y="3117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4" name="Freeform 202"/>
            <p:cNvSpPr>
              <a:spLocks/>
            </p:cNvSpPr>
            <p:nvPr/>
          </p:nvSpPr>
          <p:spPr bwMode="auto">
            <a:xfrm>
              <a:off x="1943" y="2892"/>
              <a:ext cx="126" cy="179"/>
            </a:xfrm>
            <a:custGeom>
              <a:avLst/>
              <a:gdLst>
                <a:gd name="T0" fmla="*/ 1 w 252"/>
                <a:gd name="T1" fmla="*/ 1 h 358"/>
                <a:gd name="T2" fmla="*/ 1 w 252"/>
                <a:gd name="T3" fmla="*/ 1 h 358"/>
                <a:gd name="T4" fmla="*/ 1 w 252"/>
                <a:gd name="T5" fmla="*/ 1 h 358"/>
                <a:gd name="T6" fmla="*/ 0 w 252"/>
                <a:gd name="T7" fmla="*/ 1 h 358"/>
                <a:gd name="T8" fmla="*/ 0 w 252"/>
                <a:gd name="T9" fmla="*/ 0 h 358"/>
                <a:gd name="T10" fmla="*/ 1 w 252"/>
                <a:gd name="T11" fmla="*/ 0 h 358"/>
                <a:gd name="T12" fmla="*/ 1 w 252"/>
                <a:gd name="T13" fmla="*/ 1 h 358"/>
                <a:gd name="T14" fmla="*/ 1 w 252"/>
                <a:gd name="T15" fmla="*/ 1 h 358"/>
                <a:gd name="T16" fmla="*/ 1 w 252"/>
                <a:gd name="T17" fmla="*/ 1 h 358"/>
                <a:gd name="T18" fmla="*/ 1 w 252"/>
                <a:gd name="T19" fmla="*/ 1 h 358"/>
                <a:gd name="T20" fmla="*/ 1 w 252"/>
                <a:gd name="T21" fmla="*/ 1 h 3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2"/>
                <a:gd name="T34" fmla="*/ 0 h 358"/>
                <a:gd name="T35" fmla="*/ 252 w 252"/>
                <a:gd name="T36" fmla="*/ 358 h 3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2" h="358">
                  <a:moveTo>
                    <a:pt x="74" y="271"/>
                  </a:moveTo>
                  <a:lnTo>
                    <a:pt x="74" y="171"/>
                  </a:lnTo>
                  <a:lnTo>
                    <a:pt x="43" y="156"/>
                  </a:lnTo>
                  <a:lnTo>
                    <a:pt x="0" y="156"/>
                  </a:lnTo>
                  <a:lnTo>
                    <a:pt x="0" y="0"/>
                  </a:lnTo>
                  <a:lnTo>
                    <a:pt x="74" y="0"/>
                  </a:lnTo>
                  <a:lnTo>
                    <a:pt x="142" y="29"/>
                  </a:lnTo>
                  <a:lnTo>
                    <a:pt x="180" y="58"/>
                  </a:lnTo>
                  <a:lnTo>
                    <a:pt x="220" y="102"/>
                  </a:lnTo>
                  <a:lnTo>
                    <a:pt x="252" y="133"/>
                  </a:lnTo>
                  <a:lnTo>
                    <a:pt x="252" y="35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95" name="Group 203"/>
          <p:cNvGrpSpPr>
            <a:grpSpLocks/>
          </p:cNvGrpSpPr>
          <p:nvPr/>
        </p:nvGrpSpPr>
        <p:grpSpPr bwMode="auto">
          <a:xfrm>
            <a:off x="1268413" y="2441550"/>
            <a:ext cx="2530475" cy="3509963"/>
            <a:chOff x="799" y="1810"/>
            <a:chExt cx="1594" cy="2211"/>
          </a:xfrm>
        </p:grpSpPr>
        <p:sp>
          <p:nvSpPr>
            <p:cNvPr id="3096" name="Freeform 204"/>
            <p:cNvSpPr>
              <a:spLocks/>
            </p:cNvSpPr>
            <p:nvPr/>
          </p:nvSpPr>
          <p:spPr bwMode="auto">
            <a:xfrm>
              <a:off x="1933" y="2886"/>
              <a:ext cx="45" cy="91"/>
            </a:xfrm>
            <a:custGeom>
              <a:avLst/>
              <a:gdLst>
                <a:gd name="T0" fmla="*/ 1 w 89"/>
                <a:gd name="T1" fmla="*/ 1 h 182"/>
                <a:gd name="T2" fmla="*/ 1 w 89"/>
                <a:gd name="T3" fmla="*/ 0 h 182"/>
                <a:gd name="T4" fmla="*/ 0 w 89"/>
                <a:gd name="T5" fmla="*/ 0 h 182"/>
                <a:gd name="T6" fmla="*/ 0 w 89"/>
                <a:gd name="T7" fmla="*/ 1 h 182"/>
                <a:gd name="T8" fmla="*/ 1 w 89"/>
                <a:gd name="T9" fmla="*/ 1 h 182"/>
                <a:gd name="T10" fmla="*/ 1 w 89"/>
                <a:gd name="T11" fmla="*/ 1 h 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182"/>
                <a:gd name="T20" fmla="*/ 89 w 89"/>
                <a:gd name="T21" fmla="*/ 182 h 1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182">
                  <a:moveTo>
                    <a:pt x="89" y="11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182"/>
                  </a:lnTo>
                  <a:lnTo>
                    <a:pt x="48" y="182"/>
                  </a:lnTo>
                  <a:lnTo>
                    <a:pt x="48" y="16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7" name="Freeform 205"/>
            <p:cNvSpPr>
              <a:spLocks/>
            </p:cNvSpPr>
            <p:nvPr/>
          </p:nvSpPr>
          <p:spPr bwMode="auto">
            <a:xfrm>
              <a:off x="1554" y="2886"/>
              <a:ext cx="44" cy="91"/>
            </a:xfrm>
            <a:custGeom>
              <a:avLst/>
              <a:gdLst>
                <a:gd name="T0" fmla="*/ 1 w 86"/>
                <a:gd name="T1" fmla="*/ 1 h 182"/>
                <a:gd name="T2" fmla="*/ 1 w 86"/>
                <a:gd name="T3" fmla="*/ 0 h 182"/>
                <a:gd name="T4" fmla="*/ 0 w 86"/>
                <a:gd name="T5" fmla="*/ 0 h 182"/>
                <a:gd name="T6" fmla="*/ 0 w 86"/>
                <a:gd name="T7" fmla="*/ 1 h 182"/>
                <a:gd name="T8" fmla="*/ 1 w 86"/>
                <a:gd name="T9" fmla="*/ 1 h 182"/>
                <a:gd name="T10" fmla="*/ 1 w 86"/>
                <a:gd name="T11" fmla="*/ 1 h 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182"/>
                <a:gd name="T20" fmla="*/ 86 w 86"/>
                <a:gd name="T21" fmla="*/ 182 h 1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182">
                  <a:moveTo>
                    <a:pt x="86" y="11"/>
                  </a:moveTo>
                  <a:lnTo>
                    <a:pt x="86" y="0"/>
                  </a:lnTo>
                  <a:lnTo>
                    <a:pt x="0" y="0"/>
                  </a:lnTo>
                  <a:lnTo>
                    <a:pt x="0" y="182"/>
                  </a:lnTo>
                  <a:lnTo>
                    <a:pt x="47" y="182"/>
                  </a:lnTo>
                  <a:lnTo>
                    <a:pt x="47" y="16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8" name="Rectangle 206"/>
            <p:cNvSpPr>
              <a:spLocks noChangeArrowheads="1"/>
            </p:cNvSpPr>
            <p:nvPr/>
          </p:nvSpPr>
          <p:spPr bwMode="auto">
            <a:xfrm>
              <a:off x="1566" y="2892"/>
              <a:ext cx="367" cy="7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099" name="Freeform 207"/>
            <p:cNvSpPr>
              <a:spLocks/>
            </p:cNvSpPr>
            <p:nvPr/>
          </p:nvSpPr>
          <p:spPr bwMode="auto">
            <a:xfrm>
              <a:off x="1345" y="2892"/>
              <a:ext cx="209" cy="36"/>
            </a:xfrm>
            <a:custGeom>
              <a:avLst/>
              <a:gdLst>
                <a:gd name="T0" fmla="*/ 0 w 419"/>
                <a:gd name="T1" fmla="*/ 0 h 73"/>
                <a:gd name="T2" fmla="*/ 0 w 419"/>
                <a:gd name="T3" fmla="*/ 0 h 73"/>
                <a:gd name="T4" fmla="*/ 0 w 419"/>
                <a:gd name="T5" fmla="*/ 0 h 73"/>
                <a:gd name="T6" fmla="*/ 0 60000 65536"/>
                <a:gd name="T7" fmla="*/ 0 60000 65536"/>
                <a:gd name="T8" fmla="*/ 0 60000 65536"/>
                <a:gd name="T9" fmla="*/ 0 w 419"/>
                <a:gd name="T10" fmla="*/ 0 h 73"/>
                <a:gd name="T11" fmla="*/ 419 w 419"/>
                <a:gd name="T12" fmla="*/ 73 h 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9" h="73">
                  <a:moveTo>
                    <a:pt x="419" y="0"/>
                  </a:moveTo>
                  <a:lnTo>
                    <a:pt x="361" y="0"/>
                  </a:lnTo>
                  <a:lnTo>
                    <a:pt x="0" y="7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0" name="Line 208"/>
            <p:cNvSpPr>
              <a:spLocks noChangeShapeType="1"/>
            </p:cNvSpPr>
            <p:nvPr/>
          </p:nvSpPr>
          <p:spPr bwMode="auto">
            <a:xfrm flipH="1">
              <a:off x="1347" y="2970"/>
              <a:ext cx="20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1" name="Freeform 209"/>
            <p:cNvSpPr>
              <a:spLocks/>
            </p:cNvSpPr>
            <p:nvPr/>
          </p:nvSpPr>
          <p:spPr bwMode="auto">
            <a:xfrm>
              <a:off x="991" y="2918"/>
              <a:ext cx="33" cy="59"/>
            </a:xfrm>
            <a:custGeom>
              <a:avLst/>
              <a:gdLst>
                <a:gd name="T0" fmla="*/ 0 w 64"/>
                <a:gd name="T1" fmla="*/ 0 h 120"/>
                <a:gd name="T2" fmla="*/ 1 w 64"/>
                <a:gd name="T3" fmla="*/ 0 h 120"/>
                <a:gd name="T4" fmla="*/ 1 w 64"/>
                <a:gd name="T5" fmla="*/ 0 h 120"/>
                <a:gd name="T6" fmla="*/ 1 w 64"/>
                <a:gd name="T7" fmla="*/ 0 h 120"/>
                <a:gd name="T8" fmla="*/ 1 w 64"/>
                <a:gd name="T9" fmla="*/ 0 h 120"/>
                <a:gd name="T10" fmla="*/ 1 w 64"/>
                <a:gd name="T11" fmla="*/ 0 h 120"/>
                <a:gd name="T12" fmla="*/ 1 w 64"/>
                <a:gd name="T13" fmla="*/ 0 h 120"/>
                <a:gd name="T14" fmla="*/ 1 w 64"/>
                <a:gd name="T15" fmla="*/ 0 h 120"/>
                <a:gd name="T16" fmla="*/ 1 w 64"/>
                <a:gd name="T17" fmla="*/ 0 h 120"/>
                <a:gd name="T18" fmla="*/ 0 w 64"/>
                <a:gd name="T19" fmla="*/ 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120"/>
                <a:gd name="T32" fmla="*/ 64 w 64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120">
                  <a:moveTo>
                    <a:pt x="0" y="0"/>
                  </a:moveTo>
                  <a:lnTo>
                    <a:pt x="64" y="0"/>
                  </a:lnTo>
                  <a:lnTo>
                    <a:pt x="64" y="120"/>
                  </a:lnTo>
                  <a:lnTo>
                    <a:pt x="7" y="120"/>
                  </a:lnTo>
                  <a:lnTo>
                    <a:pt x="7" y="105"/>
                  </a:lnTo>
                  <a:lnTo>
                    <a:pt x="33" y="105"/>
                  </a:lnTo>
                  <a:lnTo>
                    <a:pt x="33" y="18"/>
                  </a:lnTo>
                  <a:lnTo>
                    <a:pt x="4" y="18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" name="Line 210"/>
            <p:cNvSpPr>
              <a:spLocks noChangeShapeType="1"/>
            </p:cNvSpPr>
            <p:nvPr/>
          </p:nvSpPr>
          <p:spPr bwMode="auto">
            <a:xfrm flipH="1">
              <a:off x="1024" y="2970"/>
              <a:ext cx="29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Line 211"/>
            <p:cNvSpPr>
              <a:spLocks noChangeShapeType="1"/>
            </p:cNvSpPr>
            <p:nvPr/>
          </p:nvSpPr>
          <p:spPr bwMode="auto">
            <a:xfrm flipH="1">
              <a:off x="1024" y="2927"/>
              <a:ext cx="2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4" name="Line 212"/>
            <p:cNvSpPr>
              <a:spLocks noChangeShapeType="1"/>
            </p:cNvSpPr>
            <p:nvPr/>
          </p:nvSpPr>
          <p:spPr bwMode="auto">
            <a:xfrm flipH="1">
              <a:off x="1024" y="2965"/>
              <a:ext cx="30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5" name="Line 213"/>
            <p:cNvSpPr>
              <a:spLocks noChangeShapeType="1"/>
            </p:cNvSpPr>
            <p:nvPr/>
          </p:nvSpPr>
          <p:spPr bwMode="auto">
            <a:xfrm flipH="1">
              <a:off x="1347" y="2965"/>
              <a:ext cx="20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6" name="Line 214"/>
            <p:cNvSpPr>
              <a:spLocks noChangeShapeType="1"/>
            </p:cNvSpPr>
            <p:nvPr/>
          </p:nvSpPr>
          <p:spPr bwMode="auto">
            <a:xfrm>
              <a:off x="1566" y="2965"/>
              <a:ext cx="3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7" name="Rectangle 215"/>
            <p:cNvSpPr>
              <a:spLocks noChangeArrowheads="1"/>
            </p:cNvSpPr>
            <p:nvPr/>
          </p:nvSpPr>
          <p:spPr bwMode="auto">
            <a:xfrm>
              <a:off x="1341" y="2863"/>
              <a:ext cx="333" cy="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108" name="Line 216"/>
            <p:cNvSpPr>
              <a:spLocks noChangeShapeType="1"/>
            </p:cNvSpPr>
            <p:nvPr/>
          </p:nvSpPr>
          <p:spPr bwMode="auto">
            <a:xfrm flipH="1">
              <a:off x="1347" y="2962"/>
              <a:ext cx="20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9" name="Rectangle 217"/>
            <p:cNvSpPr>
              <a:spLocks noChangeArrowheads="1"/>
            </p:cNvSpPr>
            <p:nvPr/>
          </p:nvSpPr>
          <p:spPr bwMode="auto">
            <a:xfrm>
              <a:off x="1385" y="2874"/>
              <a:ext cx="10" cy="8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110" name="Rectangle 218"/>
            <p:cNvSpPr>
              <a:spLocks noChangeArrowheads="1"/>
            </p:cNvSpPr>
            <p:nvPr/>
          </p:nvSpPr>
          <p:spPr bwMode="auto">
            <a:xfrm>
              <a:off x="1433" y="2874"/>
              <a:ext cx="8" cy="8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111" name="Rectangle 219"/>
            <p:cNvSpPr>
              <a:spLocks noChangeArrowheads="1"/>
            </p:cNvSpPr>
            <p:nvPr/>
          </p:nvSpPr>
          <p:spPr bwMode="auto">
            <a:xfrm>
              <a:off x="1486" y="2874"/>
              <a:ext cx="8" cy="8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112" name="Line 220"/>
            <p:cNvSpPr>
              <a:spLocks noChangeShapeType="1"/>
            </p:cNvSpPr>
            <p:nvPr/>
          </p:nvSpPr>
          <p:spPr bwMode="auto">
            <a:xfrm>
              <a:off x="1385" y="2954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3" name="Line 221"/>
            <p:cNvSpPr>
              <a:spLocks noChangeShapeType="1"/>
            </p:cNvSpPr>
            <p:nvPr/>
          </p:nvSpPr>
          <p:spPr bwMode="auto">
            <a:xfrm>
              <a:off x="1433" y="2954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4" name="Line 222"/>
            <p:cNvSpPr>
              <a:spLocks noChangeShapeType="1"/>
            </p:cNvSpPr>
            <p:nvPr/>
          </p:nvSpPr>
          <p:spPr bwMode="auto">
            <a:xfrm>
              <a:off x="1486" y="2954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5" name="Rectangle 223"/>
            <p:cNvSpPr>
              <a:spLocks noChangeArrowheads="1"/>
            </p:cNvSpPr>
            <p:nvPr/>
          </p:nvSpPr>
          <p:spPr bwMode="auto">
            <a:xfrm>
              <a:off x="1387" y="2965"/>
              <a:ext cx="5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116" name="Rectangle 224"/>
            <p:cNvSpPr>
              <a:spLocks noChangeArrowheads="1"/>
            </p:cNvSpPr>
            <p:nvPr/>
          </p:nvSpPr>
          <p:spPr bwMode="auto">
            <a:xfrm>
              <a:off x="1433" y="2965"/>
              <a:ext cx="5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117" name="Rectangle 225"/>
            <p:cNvSpPr>
              <a:spLocks noChangeArrowheads="1"/>
            </p:cNvSpPr>
            <p:nvPr/>
          </p:nvSpPr>
          <p:spPr bwMode="auto">
            <a:xfrm>
              <a:off x="1512" y="2965"/>
              <a:ext cx="5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118" name="Line 226"/>
            <p:cNvSpPr>
              <a:spLocks noChangeShapeType="1"/>
            </p:cNvSpPr>
            <p:nvPr/>
          </p:nvSpPr>
          <p:spPr bwMode="auto">
            <a:xfrm>
              <a:off x="1388" y="301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9" name="Line 227"/>
            <p:cNvSpPr>
              <a:spLocks noChangeShapeType="1"/>
            </p:cNvSpPr>
            <p:nvPr/>
          </p:nvSpPr>
          <p:spPr bwMode="auto">
            <a:xfrm>
              <a:off x="1391" y="301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0" name="Line 228"/>
            <p:cNvSpPr>
              <a:spLocks noChangeShapeType="1"/>
            </p:cNvSpPr>
            <p:nvPr/>
          </p:nvSpPr>
          <p:spPr bwMode="auto">
            <a:xfrm>
              <a:off x="1435" y="3016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1" name="Line 229"/>
            <p:cNvSpPr>
              <a:spLocks noChangeShapeType="1"/>
            </p:cNvSpPr>
            <p:nvPr/>
          </p:nvSpPr>
          <p:spPr bwMode="auto">
            <a:xfrm>
              <a:off x="1465" y="3016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2" name="Line 230"/>
            <p:cNvSpPr>
              <a:spLocks noChangeShapeType="1"/>
            </p:cNvSpPr>
            <p:nvPr/>
          </p:nvSpPr>
          <p:spPr bwMode="auto">
            <a:xfrm>
              <a:off x="1516" y="3016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3" name="Line 231"/>
            <p:cNvSpPr>
              <a:spLocks noChangeShapeType="1"/>
            </p:cNvSpPr>
            <p:nvPr/>
          </p:nvSpPr>
          <p:spPr bwMode="auto">
            <a:xfrm flipV="1">
              <a:off x="1513" y="3016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4" name="Line 232"/>
            <p:cNvSpPr>
              <a:spLocks noChangeShapeType="1"/>
            </p:cNvSpPr>
            <p:nvPr/>
          </p:nvSpPr>
          <p:spPr bwMode="auto">
            <a:xfrm>
              <a:off x="922" y="3026"/>
              <a:ext cx="1" cy="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5" name="Line 233"/>
            <p:cNvSpPr>
              <a:spLocks noChangeShapeType="1"/>
            </p:cNvSpPr>
            <p:nvPr/>
          </p:nvSpPr>
          <p:spPr bwMode="auto">
            <a:xfrm>
              <a:off x="885" y="3062"/>
              <a:ext cx="6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6" name="Freeform 234"/>
            <p:cNvSpPr>
              <a:spLocks/>
            </p:cNvSpPr>
            <p:nvPr/>
          </p:nvSpPr>
          <p:spPr bwMode="auto">
            <a:xfrm>
              <a:off x="891" y="3030"/>
              <a:ext cx="63" cy="63"/>
            </a:xfrm>
            <a:custGeom>
              <a:avLst/>
              <a:gdLst>
                <a:gd name="T0" fmla="*/ 0 w 127"/>
                <a:gd name="T1" fmla="*/ 1 h 124"/>
                <a:gd name="T2" fmla="*/ 0 w 127"/>
                <a:gd name="T3" fmla="*/ 1 h 124"/>
                <a:gd name="T4" fmla="*/ 0 w 127"/>
                <a:gd name="T5" fmla="*/ 1 h 124"/>
                <a:gd name="T6" fmla="*/ 0 w 127"/>
                <a:gd name="T7" fmla="*/ 1 h 124"/>
                <a:gd name="T8" fmla="*/ 0 w 127"/>
                <a:gd name="T9" fmla="*/ 1 h 124"/>
                <a:gd name="T10" fmla="*/ 0 w 127"/>
                <a:gd name="T11" fmla="*/ 1 h 124"/>
                <a:gd name="T12" fmla="*/ 0 w 127"/>
                <a:gd name="T13" fmla="*/ 1 h 124"/>
                <a:gd name="T14" fmla="*/ 0 w 127"/>
                <a:gd name="T15" fmla="*/ 1 h 124"/>
                <a:gd name="T16" fmla="*/ 0 w 127"/>
                <a:gd name="T17" fmla="*/ 1 h 124"/>
                <a:gd name="T18" fmla="*/ 0 w 127"/>
                <a:gd name="T19" fmla="*/ 1 h 124"/>
                <a:gd name="T20" fmla="*/ 0 w 127"/>
                <a:gd name="T21" fmla="*/ 1 h 124"/>
                <a:gd name="T22" fmla="*/ 0 w 127"/>
                <a:gd name="T23" fmla="*/ 1 h 124"/>
                <a:gd name="T24" fmla="*/ 0 w 127"/>
                <a:gd name="T25" fmla="*/ 1 h 124"/>
                <a:gd name="T26" fmla="*/ 0 w 127"/>
                <a:gd name="T27" fmla="*/ 1 h 124"/>
                <a:gd name="T28" fmla="*/ 0 w 127"/>
                <a:gd name="T29" fmla="*/ 1 h 124"/>
                <a:gd name="T30" fmla="*/ 0 w 127"/>
                <a:gd name="T31" fmla="*/ 1 h 124"/>
                <a:gd name="T32" fmla="*/ 0 w 127"/>
                <a:gd name="T33" fmla="*/ 1 h 124"/>
                <a:gd name="T34" fmla="*/ 0 w 127"/>
                <a:gd name="T35" fmla="*/ 1 h 124"/>
                <a:gd name="T36" fmla="*/ 0 w 127"/>
                <a:gd name="T37" fmla="*/ 1 h 124"/>
                <a:gd name="T38" fmla="*/ 0 w 127"/>
                <a:gd name="T39" fmla="*/ 1 h 124"/>
                <a:gd name="T40" fmla="*/ 0 w 127"/>
                <a:gd name="T41" fmla="*/ 1 h 124"/>
                <a:gd name="T42" fmla="*/ 0 w 127"/>
                <a:gd name="T43" fmla="*/ 1 h 124"/>
                <a:gd name="T44" fmla="*/ 0 w 127"/>
                <a:gd name="T45" fmla="*/ 1 h 124"/>
                <a:gd name="T46" fmla="*/ 0 w 127"/>
                <a:gd name="T47" fmla="*/ 1 h 124"/>
                <a:gd name="T48" fmla="*/ 0 w 127"/>
                <a:gd name="T49" fmla="*/ 0 h 124"/>
                <a:gd name="T50" fmla="*/ 0 w 127"/>
                <a:gd name="T51" fmla="*/ 1 h 124"/>
                <a:gd name="T52" fmla="*/ 0 w 127"/>
                <a:gd name="T53" fmla="*/ 1 h 124"/>
                <a:gd name="T54" fmla="*/ 0 w 127"/>
                <a:gd name="T55" fmla="*/ 1 h 124"/>
                <a:gd name="T56" fmla="*/ 0 w 127"/>
                <a:gd name="T57" fmla="*/ 1 h 124"/>
                <a:gd name="T58" fmla="*/ 0 w 127"/>
                <a:gd name="T59" fmla="*/ 1 h 124"/>
                <a:gd name="T60" fmla="*/ 0 w 127"/>
                <a:gd name="T61" fmla="*/ 1 h 124"/>
                <a:gd name="T62" fmla="*/ 0 w 127"/>
                <a:gd name="T63" fmla="*/ 1 h 124"/>
                <a:gd name="T64" fmla="*/ 0 w 127"/>
                <a:gd name="T65" fmla="*/ 1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"/>
                <a:gd name="T100" fmla="*/ 0 h 124"/>
                <a:gd name="T101" fmla="*/ 127 w 127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" h="124">
                  <a:moveTo>
                    <a:pt x="0" y="62"/>
                  </a:moveTo>
                  <a:lnTo>
                    <a:pt x="1" y="75"/>
                  </a:lnTo>
                  <a:lnTo>
                    <a:pt x="5" y="86"/>
                  </a:lnTo>
                  <a:lnTo>
                    <a:pt x="11" y="97"/>
                  </a:lnTo>
                  <a:lnTo>
                    <a:pt x="19" y="106"/>
                  </a:lnTo>
                  <a:lnTo>
                    <a:pt x="28" y="114"/>
                  </a:lnTo>
                  <a:lnTo>
                    <a:pt x="38" y="120"/>
                  </a:lnTo>
                  <a:lnTo>
                    <a:pt x="50" y="123"/>
                  </a:lnTo>
                  <a:lnTo>
                    <a:pt x="62" y="124"/>
                  </a:lnTo>
                  <a:lnTo>
                    <a:pt x="75" y="123"/>
                  </a:lnTo>
                  <a:lnTo>
                    <a:pt x="88" y="120"/>
                  </a:lnTo>
                  <a:lnTo>
                    <a:pt x="98" y="114"/>
                  </a:lnTo>
                  <a:lnTo>
                    <a:pt x="108" y="106"/>
                  </a:lnTo>
                  <a:lnTo>
                    <a:pt x="115" y="97"/>
                  </a:lnTo>
                  <a:lnTo>
                    <a:pt x="122" y="86"/>
                  </a:lnTo>
                  <a:lnTo>
                    <a:pt x="126" y="75"/>
                  </a:lnTo>
                  <a:lnTo>
                    <a:pt x="127" y="62"/>
                  </a:lnTo>
                  <a:lnTo>
                    <a:pt x="126" y="49"/>
                  </a:lnTo>
                  <a:lnTo>
                    <a:pt x="122" y="37"/>
                  </a:lnTo>
                  <a:lnTo>
                    <a:pt x="115" y="26"/>
                  </a:lnTo>
                  <a:lnTo>
                    <a:pt x="108" y="17"/>
                  </a:lnTo>
                  <a:lnTo>
                    <a:pt x="98" y="10"/>
                  </a:lnTo>
                  <a:lnTo>
                    <a:pt x="88" y="5"/>
                  </a:lnTo>
                  <a:lnTo>
                    <a:pt x="75" y="1"/>
                  </a:lnTo>
                  <a:lnTo>
                    <a:pt x="62" y="0"/>
                  </a:lnTo>
                  <a:lnTo>
                    <a:pt x="50" y="1"/>
                  </a:lnTo>
                  <a:lnTo>
                    <a:pt x="38" y="5"/>
                  </a:lnTo>
                  <a:lnTo>
                    <a:pt x="28" y="10"/>
                  </a:lnTo>
                  <a:lnTo>
                    <a:pt x="19" y="17"/>
                  </a:lnTo>
                  <a:lnTo>
                    <a:pt x="11" y="26"/>
                  </a:lnTo>
                  <a:lnTo>
                    <a:pt x="5" y="37"/>
                  </a:lnTo>
                  <a:lnTo>
                    <a:pt x="1" y="49"/>
                  </a:lnTo>
                  <a:lnTo>
                    <a:pt x="0" y="6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7" name="Freeform 235"/>
            <p:cNvSpPr>
              <a:spLocks/>
            </p:cNvSpPr>
            <p:nvPr/>
          </p:nvSpPr>
          <p:spPr bwMode="auto">
            <a:xfrm>
              <a:off x="897" y="3037"/>
              <a:ext cx="48" cy="47"/>
            </a:xfrm>
            <a:custGeom>
              <a:avLst/>
              <a:gdLst>
                <a:gd name="T0" fmla="*/ 0 w 96"/>
                <a:gd name="T1" fmla="*/ 1 h 93"/>
                <a:gd name="T2" fmla="*/ 1 w 96"/>
                <a:gd name="T3" fmla="*/ 1 h 93"/>
                <a:gd name="T4" fmla="*/ 1 w 96"/>
                <a:gd name="T5" fmla="*/ 1 h 93"/>
                <a:gd name="T6" fmla="*/ 1 w 96"/>
                <a:gd name="T7" fmla="*/ 1 h 93"/>
                <a:gd name="T8" fmla="*/ 1 w 96"/>
                <a:gd name="T9" fmla="*/ 1 h 93"/>
                <a:gd name="T10" fmla="*/ 1 w 96"/>
                <a:gd name="T11" fmla="*/ 1 h 93"/>
                <a:gd name="T12" fmla="*/ 1 w 96"/>
                <a:gd name="T13" fmla="*/ 1 h 93"/>
                <a:gd name="T14" fmla="*/ 1 w 96"/>
                <a:gd name="T15" fmla="*/ 1 h 93"/>
                <a:gd name="T16" fmla="*/ 1 w 96"/>
                <a:gd name="T17" fmla="*/ 1 h 93"/>
                <a:gd name="T18" fmla="*/ 1 w 96"/>
                <a:gd name="T19" fmla="*/ 1 h 93"/>
                <a:gd name="T20" fmla="*/ 1 w 96"/>
                <a:gd name="T21" fmla="*/ 1 h 93"/>
                <a:gd name="T22" fmla="*/ 1 w 96"/>
                <a:gd name="T23" fmla="*/ 1 h 93"/>
                <a:gd name="T24" fmla="*/ 1 w 96"/>
                <a:gd name="T25" fmla="*/ 1 h 93"/>
                <a:gd name="T26" fmla="*/ 1 w 96"/>
                <a:gd name="T27" fmla="*/ 1 h 93"/>
                <a:gd name="T28" fmla="*/ 1 w 96"/>
                <a:gd name="T29" fmla="*/ 1 h 93"/>
                <a:gd name="T30" fmla="*/ 1 w 96"/>
                <a:gd name="T31" fmla="*/ 1 h 93"/>
                <a:gd name="T32" fmla="*/ 1 w 96"/>
                <a:gd name="T33" fmla="*/ 1 h 93"/>
                <a:gd name="T34" fmla="*/ 1 w 96"/>
                <a:gd name="T35" fmla="*/ 1 h 93"/>
                <a:gd name="T36" fmla="*/ 1 w 96"/>
                <a:gd name="T37" fmla="*/ 1 h 93"/>
                <a:gd name="T38" fmla="*/ 1 w 96"/>
                <a:gd name="T39" fmla="*/ 1 h 93"/>
                <a:gd name="T40" fmla="*/ 1 w 96"/>
                <a:gd name="T41" fmla="*/ 1 h 93"/>
                <a:gd name="T42" fmla="*/ 1 w 96"/>
                <a:gd name="T43" fmla="*/ 1 h 93"/>
                <a:gd name="T44" fmla="*/ 1 w 96"/>
                <a:gd name="T45" fmla="*/ 1 h 93"/>
                <a:gd name="T46" fmla="*/ 1 w 96"/>
                <a:gd name="T47" fmla="*/ 1 h 93"/>
                <a:gd name="T48" fmla="*/ 1 w 96"/>
                <a:gd name="T49" fmla="*/ 0 h 93"/>
                <a:gd name="T50" fmla="*/ 1 w 96"/>
                <a:gd name="T51" fmla="*/ 1 h 93"/>
                <a:gd name="T52" fmla="*/ 1 w 96"/>
                <a:gd name="T53" fmla="*/ 1 h 93"/>
                <a:gd name="T54" fmla="*/ 1 w 96"/>
                <a:gd name="T55" fmla="*/ 1 h 93"/>
                <a:gd name="T56" fmla="*/ 1 w 96"/>
                <a:gd name="T57" fmla="*/ 1 h 93"/>
                <a:gd name="T58" fmla="*/ 1 w 96"/>
                <a:gd name="T59" fmla="*/ 1 h 93"/>
                <a:gd name="T60" fmla="*/ 1 w 96"/>
                <a:gd name="T61" fmla="*/ 1 h 93"/>
                <a:gd name="T62" fmla="*/ 1 w 96"/>
                <a:gd name="T63" fmla="*/ 1 h 93"/>
                <a:gd name="T64" fmla="*/ 0 w 96"/>
                <a:gd name="T65" fmla="*/ 1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"/>
                <a:gd name="T100" fmla="*/ 0 h 93"/>
                <a:gd name="T101" fmla="*/ 96 w 96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" h="93">
                  <a:moveTo>
                    <a:pt x="0" y="48"/>
                  </a:moveTo>
                  <a:lnTo>
                    <a:pt x="1" y="57"/>
                  </a:lnTo>
                  <a:lnTo>
                    <a:pt x="3" y="67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2" y="86"/>
                  </a:lnTo>
                  <a:lnTo>
                    <a:pt x="30" y="90"/>
                  </a:lnTo>
                  <a:lnTo>
                    <a:pt x="39" y="92"/>
                  </a:lnTo>
                  <a:lnTo>
                    <a:pt x="48" y="93"/>
                  </a:lnTo>
                  <a:lnTo>
                    <a:pt x="58" y="92"/>
                  </a:lnTo>
                  <a:lnTo>
                    <a:pt x="67" y="90"/>
                  </a:lnTo>
                  <a:lnTo>
                    <a:pt x="75" y="86"/>
                  </a:lnTo>
                  <a:lnTo>
                    <a:pt x="82" y="80"/>
                  </a:lnTo>
                  <a:lnTo>
                    <a:pt x="88" y="73"/>
                  </a:lnTo>
                  <a:lnTo>
                    <a:pt x="92" y="67"/>
                  </a:lnTo>
                  <a:lnTo>
                    <a:pt x="94" y="57"/>
                  </a:lnTo>
                  <a:lnTo>
                    <a:pt x="96" y="48"/>
                  </a:lnTo>
                  <a:lnTo>
                    <a:pt x="94" y="39"/>
                  </a:lnTo>
                  <a:lnTo>
                    <a:pt x="92" y="30"/>
                  </a:lnTo>
                  <a:lnTo>
                    <a:pt x="88" y="22"/>
                  </a:lnTo>
                  <a:lnTo>
                    <a:pt x="82" y="14"/>
                  </a:lnTo>
                  <a:lnTo>
                    <a:pt x="75" y="8"/>
                  </a:lnTo>
                  <a:lnTo>
                    <a:pt x="67" y="3"/>
                  </a:lnTo>
                  <a:lnTo>
                    <a:pt x="58" y="1"/>
                  </a:lnTo>
                  <a:lnTo>
                    <a:pt x="48" y="0"/>
                  </a:lnTo>
                  <a:lnTo>
                    <a:pt x="39" y="1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3" y="30"/>
                  </a:lnTo>
                  <a:lnTo>
                    <a:pt x="1" y="39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8" name="Line 236"/>
            <p:cNvSpPr>
              <a:spLocks noChangeShapeType="1"/>
            </p:cNvSpPr>
            <p:nvPr/>
          </p:nvSpPr>
          <p:spPr bwMode="auto">
            <a:xfrm>
              <a:off x="995" y="3026"/>
              <a:ext cx="1" cy="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9" name="Line 237"/>
            <p:cNvSpPr>
              <a:spLocks noChangeShapeType="1"/>
            </p:cNvSpPr>
            <p:nvPr/>
          </p:nvSpPr>
          <p:spPr bwMode="auto">
            <a:xfrm>
              <a:off x="957" y="3062"/>
              <a:ext cx="7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30" name="Freeform 238"/>
            <p:cNvSpPr>
              <a:spLocks/>
            </p:cNvSpPr>
            <p:nvPr/>
          </p:nvSpPr>
          <p:spPr bwMode="auto">
            <a:xfrm>
              <a:off x="964" y="3030"/>
              <a:ext cx="62" cy="63"/>
            </a:xfrm>
            <a:custGeom>
              <a:avLst/>
              <a:gdLst>
                <a:gd name="T0" fmla="*/ 0 w 125"/>
                <a:gd name="T1" fmla="*/ 1 h 124"/>
                <a:gd name="T2" fmla="*/ 0 w 125"/>
                <a:gd name="T3" fmla="*/ 1 h 124"/>
                <a:gd name="T4" fmla="*/ 0 w 125"/>
                <a:gd name="T5" fmla="*/ 1 h 124"/>
                <a:gd name="T6" fmla="*/ 0 w 125"/>
                <a:gd name="T7" fmla="*/ 1 h 124"/>
                <a:gd name="T8" fmla="*/ 0 w 125"/>
                <a:gd name="T9" fmla="*/ 1 h 124"/>
                <a:gd name="T10" fmla="*/ 0 w 125"/>
                <a:gd name="T11" fmla="*/ 1 h 124"/>
                <a:gd name="T12" fmla="*/ 0 w 125"/>
                <a:gd name="T13" fmla="*/ 1 h 124"/>
                <a:gd name="T14" fmla="*/ 0 w 125"/>
                <a:gd name="T15" fmla="*/ 1 h 124"/>
                <a:gd name="T16" fmla="*/ 0 w 125"/>
                <a:gd name="T17" fmla="*/ 1 h 124"/>
                <a:gd name="T18" fmla="*/ 0 w 125"/>
                <a:gd name="T19" fmla="*/ 1 h 124"/>
                <a:gd name="T20" fmla="*/ 0 w 125"/>
                <a:gd name="T21" fmla="*/ 1 h 124"/>
                <a:gd name="T22" fmla="*/ 0 w 125"/>
                <a:gd name="T23" fmla="*/ 1 h 124"/>
                <a:gd name="T24" fmla="*/ 0 w 125"/>
                <a:gd name="T25" fmla="*/ 1 h 124"/>
                <a:gd name="T26" fmla="*/ 0 w 125"/>
                <a:gd name="T27" fmla="*/ 1 h 124"/>
                <a:gd name="T28" fmla="*/ 0 w 125"/>
                <a:gd name="T29" fmla="*/ 1 h 124"/>
                <a:gd name="T30" fmla="*/ 0 w 125"/>
                <a:gd name="T31" fmla="*/ 1 h 124"/>
                <a:gd name="T32" fmla="*/ 0 w 125"/>
                <a:gd name="T33" fmla="*/ 1 h 124"/>
                <a:gd name="T34" fmla="*/ 0 w 125"/>
                <a:gd name="T35" fmla="*/ 1 h 124"/>
                <a:gd name="T36" fmla="*/ 0 w 125"/>
                <a:gd name="T37" fmla="*/ 1 h 124"/>
                <a:gd name="T38" fmla="*/ 0 w 125"/>
                <a:gd name="T39" fmla="*/ 1 h 124"/>
                <a:gd name="T40" fmla="*/ 0 w 125"/>
                <a:gd name="T41" fmla="*/ 1 h 124"/>
                <a:gd name="T42" fmla="*/ 0 w 125"/>
                <a:gd name="T43" fmla="*/ 1 h 124"/>
                <a:gd name="T44" fmla="*/ 0 w 125"/>
                <a:gd name="T45" fmla="*/ 1 h 124"/>
                <a:gd name="T46" fmla="*/ 0 w 125"/>
                <a:gd name="T47" fmla="*/ 1 h 124"/>
                <a:gd name="T48" fmla="*/ 0 w 125"/>
                <a:gd name="T49" fmla="*/ 0 h 124"/>
                <a:gd name="T50" fmla="*/ 0 w 125"/>
                <a:gd name="T51" fmla="*/ 1 h 124"/>
                <a:gd name="T52" fmla="*/ 0 w 125"/>
                <a:gd name="T53" fmla="*/ 1 h 124"/>
                <a:gd name="T54" fmla="*/ 0 w 125"/>
                <a:gd name="T55" fmla="*/ 1 h 124"/>
                <a:gd name="T56" fmla="*/ 0 w 125"/>
                <a:gd name="T57" fmla="*/ 1 h 124"/>
                <a:gd name="T58" fmla="*/ 0 w 125"/>
                <a:gd name="T59" fmla="*/ 1 h 124"/>
                <a:gd name="T60" fmla="*/ 0 w 125"/>
                <a:gd name="T61" fmla="*/ 1 h 124"/>
                <a:gd name="T62" fmla="*/ 0 w 125"/>
                <a:gd name="T63" fmla="*/ 1 h 124"/>
                <a:gd name="T64" fmla="*/ 0 w 125"/>
                <a:gd name="T65" fmla="*/ 1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"/>
                <a:gd name="T100" fmla="*/ 0 h 124"/>
                <a:gd name="T101" fmla="*/ 125 w 12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" h="124">
                  <a:moveTo>
                    <a:pt x="0" y="62"/>
                  </a:moveTo>
                  <a:lnTo>
                    <a:pt x="2" y="75"/>
                  </a:lnTo>
                  <a:lnTo>
                    <a:pt x="5" y="86"/>
                  </a:lnTo>
                  <a:lnTo>
                    <a:pt x="11" y="97"/>
                  </a:lnTo>
                  <a:lnTo>
                    <a:pt x="19" y="106"/>
                  </a:lnTo>
                  <a:lnTo>
                    <a:pt x="28" y="114"/>
                  </a:lnTo>
                  <a:lnTo>
                    <a:pt x="39" y="120"/>
                  </a:lnTo>
                  <a:lnTo>
                    <a:pt x="50" y="123"/>
                  </a:lnTo>
                  <a:lnTo>
                    <a:pt x="63" y="124"/>
                  </a:lnTo>
                  <a:lnTo>
                    <a:pt x="75" y="123"/>
                  </a:lnTo>
                  <a:lnTo>
                    <a:pt x="88" y="120"/>
                  </a:lnTo>
                  <a:lnTo>
                    <a:pt x="98" y="114"/>
                  </a:lnTo>
                  <a:lnTo>
                    <a:pt x="108" y="106"/>
                  </a:lnTo>
                  <a:lnTo>
                    <a:pt x="115" y="97"/>
                  </a:lnTo>
                  <a:lnTo>
                    <a:pt x="120" y="86"/>
                  </a:lnTo>
                  <a:lnTo>
                    <a:pt x="124" y="75"/>
                  </a:lnTo>
                  <a:lnTo>
                    <a:pt x="125" y="62"/>
                  </a:lnTo>
                  <a:lnTo>
                    <a:pt x="124" y="49"/>
                  </a:lnTo>
                  <a:lnTo>
                    <a:pt x="120" y="37"/>
                  </a:lnTo>
                  <a:lnTo>
                    <a:pt x="115" y="26"/>
                  </a:lnTo>
                  <a:lnTo>
                    <a:pt x="108" y="17"/>
                  </a:lnTo>
                  <a:lnTo>
                    <a:pt x="98" y="10"/>
                  </a:lnTo>
                  <a:lnTo>
                    <a:pt x="88" y="5"/>
                  </a:lnTo>
                  <a:lnTo>
                    <a:pt x="75" y="1"/>
                  </a:lnTo>
                  <a:lnTo>
                    <a:pt x="63" y="0"/>
                  </a:lnTo>
                  <a:lnTo>
                    <a:pt x="50" y="1"/>
                  </a:lnTo>
                  <a:lnTo>
                    <a:pt x="39" y="5"/>
                  </a:lnTo>
                  <a:lnTo>
                    <a:pt x="28" y="10"/>
                  </a:lnTo>
                  <a:lnTo>
                    <a:pt x="19" y="17"/>
                  </a:lnTo>
                  <a:lnTo>
                    <a:pt x="11" y="26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0" y="6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31" name="Freeform 239"/>
            <p:cNvSpPr>
              <a:spLocks/>
            </p:cNvSpPr>
            <p:nvPr/>
          </p:nvSpPr>
          <p:spPr bwMode="auto">
            <a:xfrm>
              <a:off x="971" y="3037"/>
              <a:ext cx="47" cy="47"/>
            </a:xfrm>
            <a:custGeom>
              <a:avLst/>
              <a:gdLst>
                <a:gd name="T0" fmla="*/ 0 w 96"/>
                <a:gd name="T1" fmla="*/ 1 h 93"/>
                <a:gd name="T2" fmla="*/ 0 w 96"/>
                <a:gd name="T3" fmla="*/ 1 h 93"/>
                <a:gd name="T4" fmla="*/ 0 w 96"/>
                <a:gd name="T5" fmla="*/ 1 h 93"/>
                <a:gd name="T6" fmla="*/ 0 w 96"/>
                <a:gd name="T7" fmla="*/ 1 h 93"/>
                <a:gd name="T8" fmla="*/ 0 w 96"/>
                <a:gd name="T9" fmla="*/ 1 h 93"/>
                <a:gd name="T10" fmla="*/ 0 w 96"/>
                <a:gd name="T11" fmla="*/ 1 h 93"/>
                <a:gd name="T12" fmla="*/ 0 w 96"/>
                <a:gd name="T13" fmla="*/ 1 h 93"/>
                <a:gd name="T14" fmla="*/ 0 w 96"/>
                <a:gd name="T15" fmla="*/ 1 h 93"/>
                <a:gd name="T16" fmla="*/ 0 w 96"/>
                <a:gd name="T17" fmla="*/ 1 h 93"/>
                <a:gd name="T18" fmla="*/ 0 w 96"/>
                <a:gd name="T19" fmla="*/ 1 h 93"/>
                <a:gd name="T20" fmla="*/ 0 w 96"/>
                <a:gd name="T21" fmla="*/ 1 h 93"/>
                <a:gd name="T22" fmla="*/ 0 w 96"/>
                <a:gd name="T23" fmla="*/ 1 h 93"/>
                <a:gd name="T24" fmla="*/ 0 w 96"/>
                <a:gd name="T25" fmla="*/ 1 h 93"/>
                <a:gd name="T26" fmla="*/ 0 w 96"/>
                <a:gd name="T27" fmla="*/ 1 h 93"/>
                <a:gd name="T28" fmla="*/ 0 w 96"/>
                <a:gd name="T29" fmla="*/ 1 h 93"/>
                <a:gd name="T30" fmla="*/ 0 w 96"/>
                <a:gd name="T31" fmla="*/ 1 h 93"/>
                <a:gd name="T32" fmla="*/ 0 w 96"/>
                <a:gd name="T33" fmla="*/ 1 h 93"/>
                <a:gd name="T34" fmla="*/ 0 w 96"/>
                <a:gd name="T35" fmla="*/ 1 h 93"/>
                <a:gd name="T36" fmla="*/ 0 w 96"/>
                <a:gd name="T37" fmla="*/ 1 h 93"/>
                <a:gd name="T38" fmla="*/ 0 w 96"/>
                <a:gd name="T39" fmla="*/ 1 h 93"/>
                <a:gd name="T40" fmla="*/ 0 w 96"/>
                <a:gd name="T41" fmla="*/ 1 h 93"/>
                <a:gd name="T42" fmla="*/ 0 w 96"/>
                <a:gd name="T43" fmla="*/ 1 h 93"/>
                <a:gd name="T44" fmla="*/ 0 w 96"/>
                <a:gd name="T45" fmla="*/ 1 h 93"/>
                <a:gd name="T46" fmla="*/ 0 w 96"/>
                <a:gd name="T47" fmla="*/ 1 h 93"/>
                <a:gd name="T48" fmla="*/ 0 w 96"/>
                <a:gd name="T49" fmla="*/ 0 h 93"/>
                <a:gd name="T50" fmla="*/ 0 w 96"/>
                <a:gd name="T51" fmla="*/ 1 h 93"/>
                <a:gd name="T52" fmla="*/ 0 w 96"/>
                <a:gd name="T53" fmla="*/ 1 h 93"/>
                <a:gd name="T54" fmla="*/ 0 w 96"/>
                <a:gd name="T55" fmla="*/ 1 h 93"/>
                <a:gd name="T56" fmla="*/ 0 w 96"/>
                <a:gd name="T57" fmla="*/ 1 h 93"/>
                <a:gd name="T58" fmla="*/ 0 w 96"/>
                <a:gd name="T59" fmla="*/ 1 h 93"/>
                <a:gd name="T60" fmla="*/ 0 w 96"/>
                <a:gd name="T61" fmla="*/ 1 h 93"/>
                <a:gd name="T62" fmla="*/ 0 w 96"/>
                <a:gd name="T63" fmla="*/ 1 h 93"/>
                <a:gd name="T64" fmla="*/ 0 w 96"/>
                <a:gd name="T65" fmla="*/ 1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"/>
                <a:gd name="T100" fmla="*/ 0 h 93"/>
                <a:gd name="T101" fmla="*/ 96 w 96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" h="93">
                  <a:moveTo>
                    <a:pt x="0" y="48"/>
                  </a:moveTo>
                  <a:lnTo>
                    <a:pt x="1" y="57"/>
                  </a:lnTo>
                  <a:lnTo>
                    <a:pt x="4" y="67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2" y="86"/>
                  </a:lnTo>
                  <a:lnTo>
                    <a:pt x="30" y="90"/>
                  </a:lnTo>
                  <a:lnTo>
                    <a:pt x="39" y="92"/>
                  </a:lnTo>
                  <a:lnTo>
                    <a:pt x="49" y="93"/>
                  </a:lnTo>
                  <a:lnTo>
                    <a:pt x="58" y="92"/>
                  </a:lnTo>
                  <a:lnTo>
                    <a:pt x="67" y="90"/>
                  </a:lnTo>
                  <a:lnTo>
                    <a:pt x="75" y="86"/>
                  </a:lnTo>
                  <a:lnTo>
                    <a:pt x="82" y="80"/>
                  </a:lnTo>
                  <a:lnTo>
                    <a:pt x="88" y="73"/>
                  </a:lnTo>
                  <a:lnTo>
                    <a:pt x="93" y="67"/>
                  </a:lnTo>
                  <a:lnTo>
                    <a:pt x="95" y="57"/>
                  </a:lnTo>
                  <a:lnTo>
                    <a:pt x="96" y="48"/>
                  </a:lnTo>
                  <a:lnTo>
                    <a:pt x="95" y="39"/>
                  </a:lnTo>
                  <a:lnTo>
                    <a:pt x="93" y="30"/>
                  </a:lnTo>
                  <a:lnTo>
                    <a:pt x="88" y="22"/>
                  </a:lnTo>
                  <a:lnTo>
                    <a:pt x="82" y="14"/>
                  </a:lnTo>
                  <a:lnTo>
                    <a:pt x="75" y="8"/>
                  </a:lnTo>
                  <a:lnTo>
                    <a:pt x="67" y="3"/>
                  </a:lnTo>
                  <a:lnTo>
                    <a:pt x="58" y="1"/>
                  </a:lnTo>
                  <a:lnTo>
                    <a:pt x="49" y="0"/>
                  </a:lnTo>
                  <a:lnTo>
                    <a:pt x="39" y="1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32" name="Rectangle 240"/>
            <p:cNvSpPr>
              <a:spLocks noChangeArrowheads="1"/>
            </p:cNvSpPr>
            <p:nvPr/>
          </p:nvSpPr>
          <p:spPr bwMode="auto">
            <a:xfrm>
              <a:off x="889" y="3105"/>
              <a:ext cx="139" cy="6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133" name="Line 241"/>
            <p:cNvSpPr>
              <a:spLocks noChangeShapeType="1"/>
            </p:cNvSpPr>
            <p:nvPr/>
          </p:nvSpPr>
          <p:spPr bwMode="auto">
            <a:xfrm>
              <a:off x="889" y="3174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34" name="Line 242"/>
            <p:cNvSpPr>
              <a:spLocks noChangeShapeType="1"/>
            </p:cNvSpPr>
            <p:nvPr/>
          </p:nvSpPr>
          <p:spPr bwMode="auto">
            <a:xfrm>
              <a:off x="1028" y="3174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35" name="Line 243"/>
            <p:cNvSpPr>
              <a:spLocks noChangeShapeType="1"/>
            </p:cNvSpPr>
            <p:nvPr/>
          </p:nvSpPr>
          <p:spPr bwMode="auto">
            <a:xfrm>
              <a:off x="897" y="308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36" name="Line 244"/>
            <p:cNvSpPr>
              <a:spLocks noChangeShapeType="1"/>
            </p:cNvSpPr>
            <p:nvPr/>
          </p:nvSpPr>
          <p:spPr bwMode="auto">
            <a:xfrm>
              <a:off x="946" y="308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37" name="Line 245"/>
            <p:cNvSpPr>
              <a:spLocks noChangeShapeType="1"/>
            </p:cNvSpPr>
            <p:nvPr/>
          </p:nvSpPr>
          <p:spPr bwMode="auto">
            <a:xfrm>
              <a:off x="971" y="308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38" name="Line 246"/>
            <p:cNvSpPr>
              <a:spLocks noChangeShapeType="1"/>
            </p:cNvSpPr>
            <p:nvPr/>
          </p:nvSpPr>
          <p:spPr bwMode="auto">
            <a:xfrm>
              <a:off x="1018" y="308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39" name="Rectangle 247"/>
            <p:cNvSpPr>
              <a:spLocks noChangeArrowheads="1"/>
            </p:cNvSpPr>
            <p:nvPr/>
          </p:nvSpPr>
          <p:spPr bwMode="auto">
            <a:xfrm>
              <a:off x="901" y="3084"/>
              <a:ext cx="42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140" name="Rectangle 248"/>
            <p:cNvSpPr>
              <a:spLocks noChangeArrowheads="1"/>
            </p:cNvSpPr>
            <p:nvPr/>
          </p:nvSpPr>
          <p:spPr bwMode="auto">
            <a:xfrm>
              <a:off x="974" y="3084"/>
              <a:ext cx="41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141" name="Rectangle 249"/>
            <p:cNvSpPr>
              <a:spLocks noChangeArrowheads="1"/>
            </p:cNvSpPr>
            <p:nvPr/>
          </p:nvSpPr>
          <p:spPr bwMode="auto">
            <a:xfrm>
              <a:off x="852" y="2927"/>
              <a:ext cx="37" cy="4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142" name="Line 250"/>
            <p:cNvSpPr>
              <a:spLocks noChangeShapeType="1"/>
            </p:cNvSpPr>
            <p:nvPr/>
          </p:nvSpPr>
          <p:spPr bwMode="auto">
            <a:xfrm flipH="1">
              <a:off x="1024" y="2962"/>
              <a:ext cx="30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43" name="Line 251"/>
            <p:cNvSpPr>
              <a:spLocks noChangeShapeType="1"/>
            </p:cNvSpPr>
            <p:nvPr/>
          </p:nvSpPr>
          <p:spPr bwMode="auto">
            <a:xfrm>
              <a:off x="1566" y="2962"/>
              <a:ext cx="3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44" name="Rectangle 252"/>
            <p:cNvSpPr>
              <a:spLocks noChangeArrowheads="1"/>
            </p:cNvSpPr>
            <p:nvPr/>
          </p:nvSpPr>
          <p:spPr bwMode="auto">
            <a:xfrm>
              <a:off x="846" y="2919"/>
              <a:ext cx="49" cy="5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145" name="Line 253"/>
            <p:cNvSpPr>
              <a:spLocks noChangeShapeType="1"/>
            </p:cNvSpPr>
            <p:nvPr/>
          </p:nvSpPr>
          <p:spPr bwMode="auto">
            <a:xfrm flipH="1">
              <a:off x="895" y="2927"/>
              <a:ext cx="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46" name="Line 254"/>
            <p:cNvSpPr>
              <a:spLocks noChangeShapeType="1"/>
            </p:cNvSpPr>
            <p:nvPr/>
          </p:nvSpPr>
          <p:spPr bwMode="auto">
            <a:xfrm flipH="1">
              <a:off x="891" y="2961"/>
              <a:ext cx="1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47" name="Line 255"/>
            <p:cNvSpPr>
              <a:spLocks noChangeShapeType="1"/>
            </p:cNvSpPr>
            <p:nvPr/>
          </p:nvSpPr>
          <p:spPr bwMode="auto">
            <a:xfrm flipH="1">
              <a:off x="891" y="2965"/>
              <a:ext cx="1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48" name="Line 256"/>
            <p:cNvSpPr>
              <a:spLocks noChangeShapeType="1"/>
            </p:cNvSpPr>
            <p:nvPr/>
          </p:nvSpPr>
          <p:spPr bwMode="auto">
            <a:xfrm flipH="1">
              <a:off x="895" y="2970"/>
              <a:ext cx="1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49" name="Rectangle 257"/>
            <p:cNvSpPr>
              <a:spLocks noChangeArrowheads="1"/>
            </p:cNvSpPr>
            <p:nvPr/>
          </p:nvSpPr>
          <p:spPr bwMode="auto">
            <a:xfrm>
              <a:off x="991" y="2947"/>
              <a:ext cx="16" cy="6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150" name="Rectangle 258"/>
            <p:cNvSpPr>
              <a:spLocks noChangeArrowheads="1"/>
            </p:cNvSpPr>
            <p:nvPr/>
          </p:nvSpPr>
          <p:spPr bwMode="auto">
            <a:xfrm>
              <a:off x="919" y="2952"/>
              <a:ext cx="10" cy="3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151" name="Line 259"/>
            <p:cNvSpPr>
              <a:spLocks noChangeShapeType="1"/>
            </p:cNvSpPr>
            <p:nvPr/>
          </p:nvSpPr>
          <p:spPr bwMode="auto">
            <a:xfrm>
              <a:off x="924" y="2927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52" name="Line 260"/>
            <p:cNvSpPr>
              <a:spLocks noChangeShapeType="1"/>
            </p:cNvSpPr>
            <p:nvPr/>
          </p:nvSpPr>
          <p:spPr bwMode="auto">
            <a:xfrm flipV="1">
              <a:off x="998" y="2927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53" name="Freeform 261"/>
            <p:cNvSpPr>
              <a:spLocks/>
            </p:cNvSpPr>
            <p:nvPr/>
          </p:nvSpPr>
          <p:spPr bwMode="auto">
            <a:xfrm>
              <a:off x="1355" y="2999"/>
              <a:ext cx="14" cy="109"/>
            </a:xfrm>
            <a:custGeom>
              <a:avLst/>
              <a:gdLst>
                <a:gd name="T0" fmla="*/ 0 w 29"/>
                <a:gd name="T1" fmla="*/ 1 h 218"/>
                <a:gd name="T2" fmla="*/ 0 w 29"/>
                <a:gd name="T3" fmla="*/ 0 h 218"/>
                <a:gd name="T4" fmla="*/ 0 w 29"/>
                <a:gd name="T5" fmla="*/ 0 h 218"/>
                <a:gd name="T6" fmla="*/ 0 w 29"/>
                <a:gd name="T7" fmla="*/ 1 h 218"/>
                <a:gd name="T8" fmla="*/ 0 w 29"/>
                <a:gd name="T9" fmla="*/ 1 h 218"/>
                <a:gd name="T10" fmla="*/ 0 w 29"/>
                <a:gd name="T11" fmla="*/ 1 h 218"/>
                <a:gd name="T12" fmla="*/ 0 w 29"/>
                <a:gd name="T13" fmla="*/ 1 h 218"/>
                <a:gd name="T14" fmla="*/ 0 w 29"/>
                <a:gd name="T15" fmla="*/ 1 h 218"/>
                <a:gd name="T16" fmla="*/ 0 w 29"/>
                <a:gd name="T17" fmla="*/ 1 h 218"/>
                <a:gd name="T18" fmla="*/ 0 w 29"/>
                <a:gd name="T19" fmla="*/ 1 h 2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18"/>
                <a:gd name="T32" fmla="*/ 29 w 29"/>
                <a:gd name="T33" fmla="*/ 218 h 2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18">
                  <a:moveTo>
                    <a:pt x="14" y="3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" y="43"/>
                  </a:lnTo>
                  <a:lnTo>
                    <a:pt x="9" y="43"/>
                  </a:lnTo>
                  <a:lnTo>
                    <a:pt x="18" y="207"/>
                  </a:lnTo>
                  <a:lnTo>
                    <a:pt x="7" y="207"/>
                  </a:lnTo>
                  <a:lnTo>
                    <a:pt x="7" y="218"/>
                  </a:lnTo>
                  <a:lnTo>
                    <a:pt x="29" y="216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4" name="Freeform 262"/>
            <p:cNvSpPr>
              <a:spLocks/>
            </p:cNvSpPr>
            <p:nvPr/>
          </p:nvSpPr>
          <p:spPr bwMode="auto">
            <a:xfrm>
              <a:off x="1376" y="2998"/>
              <a:ext cx="17" cy="109"/>
            </a:xfrm>
            <a:custGeom>
              <a:avLst/>
              <a:gdLst>
                <a:gd name="T0" fmla="*/ 0 w 33"/>
                <a:gd name="T1" fmla="*/ 0 h 219"/>
                <a:gd name="T2" fmla="*/ 1 w 33"/>
                <a:gd name="T3" fmla="*/ 0 h 219"/>
                <a:gd name="T4" fmla="*/ 1 w 33"/>
                <a:gd name="T5" fmla="*/ 0 h 219"/>
                <a:gd name="T6" fmla="*/ 1 w 33"/>
                <a:gd name="T7" fmla="*/ 0 h 219"/>
                <a:gd name="T8" fmla="*/ 1 w 33"/>
                <a:gd name="T9" fmla="*/ 0 h 219"/>
                <a:gd name="T10" fmla="*/ 1 w 33"/>
                <a:gd name="T11" fmla="*/ 0 h 219"/>
                <a:gd name="T12" fmla="*/ 1 w 33"/>
                <a:gd name="T13" fmla="*/ 0 h 219"/>
                <a:gd name="T14" fmla="*/ 1 w 33"/>
                <a:gd name="T15" fmla="*/ 0 h 219"/>
                <a:gd name="T16" fmla="*/ 1 w 33"/>
                <a:gd name="T17" fmla="*/ 0 h 219"/>
                <a:gd name="T18" fmla="*/ 1 w 33"/>
                <a:gd name="T19" fmla="*/ 0 h 219"/>
                <a:gd name="T20" fmla="*/ 0 w 33"/>
                <a:gd name="T21" fmla="*/ 0 h 219"/>
                <a:gd name="T22" fmla="*/ 0 w 33"/>
                <a:gd name="T23" fmla="*/ 0 h 2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219"/>
                <a:gd name="T38" fmla="*/ 33 w 33"/>
                <a:gd name="T39" fmla="*/ 219 h 2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219">
                  <a:moveTo>
                    <a:pt x="0" y="6"/>
                  </a:moveTo>
                  <a:lnTo>
                    <a:pt x="2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42"/>
                  </a:lnTo>
                  <a:lnTo>
                    <a:pt x="10" y="44"/>
                  </a:lnTo>
                  <a:lnTo>
                    <a:pt x="21" y="204"/>
                  </a:lnTo>
                  <a:lnTo>
                    <a:pt x="33" y="204"/>
                  </a:lnTo>
                  <a:lnTo>
                    <a:pt x="33" y="219"/>
                  </a:lnTo>
                  <a:lnTo>
                    <a:pt x="12" y="219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5" name="Freeform 263"/>
            <p:cNvSpPr>
              <a:spLocks/>
            </p:cNvSpPr>
            <p:nvPr/>
          </p:nvSpPr>
          <p:spPr bwMode="auto">
            <a:xfrm>
              <a:off x="1362" y="3000"/>
              <a:ext cx="60" cy="751"/>
            </a:xfrm>
            <a:custGeom>
              <a:avLst/>
              <a:gdLst>
                <a:gd name="T0" fmla="*/ 1 w 120"/>
                <a:gd name="T1" fmla="*/ 1 h 1500"/>
                <a:gd name="T2" fmla="*/ 1 w 120"/>
                <a:gd name="T3" fmla="*/ 1 h 1500"/>
                <a:gd name="T4" fmla="*/ 1 w 120"/>
                <a:gd name="T5" fmla="*/ 1 h 1500"/>
                <a:gd name="T6" fmla="*/ 1 w 120"/>
                <a:gd name="T7" fmla="*/ 0 h 1500"/>
                <a:gd name="T8" fmla="*/ 0 w 120"/>
                <a:gd name="T9" fmla="*/ 0 h 1500"/>
                <a:gd name="T10" fmla="*/ 1 w 120"/>
                <a:gd name="T11" fmla="*/ 1 h 15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1500"/>
                <a:gd name="T20" fmla="*/ 120 w 120"/>
                <a:gd name="T21" fmla="*/ 1500 h 15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1500">
                  <a:moveTo>
                    <a:pt x="103" y="1498"/>
                  </a:moveTo>
                  <a:lnTo>
                    <a:pt x="113" y="1500"/>
                  </a:lnTo>
                  <a:lnTo>
                    <a:pt x="120" y="149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103" y="149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6" name="Rectangle 264"/>
            <p:cNvSpPr>
              <a:spLocks noChangeArrowheads="1"/>
            </p:cNvSpPr>
            <p:nvPr/>
          </p:nvSpPr>
          <p:spPr bwMode="auto">
            <a:xfrm>
              <a:off x="1258" y="2254"/>
              <a:ext cx="499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157" name="Line 265"/>
            <p:cNvSpPr>
              <a:spLocks noChangeShapeType="1"/>
            </p:cNvSpPr>
            <p:nvPr/>
          </p:nvSpPr>
          <p:spPr bwMode="auto">
            <a:xfrm flipH="1" flipV="1">
              <a:off x="1486" y="2275"/>
              <a:ext cx="11" cy="5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58" name="Line 266"/>
            <p:cNvSpPr>
              <a:spLocks noChangeShapeType="1"/>
            </p:cNvSpPr>
            <p:nvPr/>
          </p:nvSpPr>
          <p:spPr bwMode="auto">
            <a:xfrm flipH="1" flipV="1">
              <a:off x="1472" y="2274"/>
              <a:ext cx="11" cy="5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59" name="Line 267"/>
            <p:cNvSpPr>
              <a:spLocks noChangeShapeType="1"/>
            </p:cNvSpPr>
            <p:nvPr/>
          </p:nvSpPr>
          <p:spPr bwMode="auto">
            <a:xfrm flipH="1" flipV="1">
              <a:off x="1444" y="2275"/>
              <a:ext cx="26" cy="5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60" name="Line 268"/>
            <p:cNvSpPr>
              <a:spLocks noChangeShapeType="1"/>
            </p:cNvSpPr>
            <p:nvPr/>
          </p:nvSpPr>
          <p:spPr bwMode="auto">
            <a:xfrm flipH="1" flipV="1">
              <a:off x="1432" y="2275"/>
              <a:ext cx="25" cy="5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61" name="Line 269"/>
            <p:cNvSpPr>
              <a:spLocks noChangeShapeType="1"/>
            </p:cNvSpPr>
            <p:nvPr/>
          </p:nvSpPr>
          <p:spPr bwMode="auto">
            <a:xfrm flipH="1" flipV="1">
              <a:off x="1422" y="2274"/>
              <a:ext cx="21" cy="5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62" name="Line 270"/>
            <p:cNvSpPr>
              <a:spLocks noChangeShapeType="1"/>
            </p:cNvSpPr>
            <p:nvPr/>
          </p:nvSpPr>
          <p:spPr bwMode="auto">
            <a:xfrm flipH="1" flipV="1">
              <a:off x="1410" y="2275"/>
              <a:ext cx="20" cy="5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63" name="Line 271"/>
            <p:cNvSpPr>
              <a:spLocks noChangeShapeType="1"/>
            </p:cNvSpPr>
            <p:nvPr/>
          </p:nvSpPr>
          <p:spPr bwMode="auto">
            <a:xfrm flipH="1" flipV="1">
              <a:off x="1393" y="2275"/>
              <a:ext cx="25" cy="5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64" name="Line 272"/>
            <p:cNvSpPr>
              <a:spLocks noChangeShapeType="1"/>
            </p:cNvSpPr>
            <p:nvPr/>
          </p:nvSpPr>
          <p:spPr bwMode="auto">
            <a:xfrm flipH="1" flipV="1">
              <a:off x="1380" y="2275"/>
              <a:ext cx="26" cy="5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65" name="Line 273"/>
            <p:cNvSpPr>
              <a:spLocks noChangeShapeType="1"/>
            </p:cNvSpPr>
            <p:nvPr/>
          </p:nvSpPr>
          <p:spPr bwMode="auto">
            <a:xfrm flipH="1" flipV="1">
              <a:off x="1365" y="2275"/>
              <a:ext cx="30" cy="5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66" name="Line 274"/>
            <p:cNvSpPr>
              <a:spLocks noChangeShapeType="1"/>
            </p:cNvSpPr>
            <p:nvPr/>
          </p:nvSpPr>
          <p:spPr bwMode="auto">
            <a:xfrm flipH="1" flipV="1">
              <a:off x="1353" y="2275"/>
              <a:ext cx="30" cy="5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67" name="Line 275"/>
            <p:cNvSpPr>
              <a:spLocks noChangeShapeType="1"/>
            </p:cNvSpPr>
            <p:nvPr/>
          </p:nvSpPr>
          <p:spPr bwMode="auto">
            <a:xfrm flipV="1">
              <a:off x="1623" y="2275"/>
              <a:ext cx="1" cy="5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68" name="Line 276"/>
            <p:cNvSpPr>
              <a:spLocks noChangeShapeType="1"/>
            </p:cNvSpPr>
            <p:nvPr/>
          </p:nvSpPr>
          <p:spPr bwMode="auto">
            <a:xfrm flipV="1">
              <a:off x="1612" y="2274"/>
              <a:ext cx="1" cy="5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69" name="Line 277"/>
            <p:cNvSpPr>
              <a:spLocks noChangeShapeType="1"/>
            </p:cNvSpPr>
            <p:nvPr/>
          </p:nvSpPr>
          <p:spPr bwMode="auto">
            <a:xfrm flipV="1">
              <a:off x="1664" y="2275"/>
              <a:ext cx="1" cy="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0" name="Line 278"/>
            <p:cNvSpPr>
              <a:spLocks noChangeShapeType="1"/>
            </p:cNvSpPr>
            <p:nvPr/>
          </p:nvSpPr>
          <p:spPr bwMode="auto">
            <a:xfrm flipV="1">
              <a:off x="1652" y="2274"/>
              <a:ext cx="1" cy="5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1" name="Rectangle 279"/>
            <p:cNvSpPr>
              <a:spLocks noChangeArrowheads="1"/>
            </p:cNvSpPr>
            <p:nvPr/>
          </p:nvSpPr>
          <p:spPr bwMode="auto">
            <a:xfrm>
              <a:off x="799" y="2326"/>
              <a:ext cx="56" cy="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172" name="Line 280"/>
            <p:cNvSpPr>
              <a:spLocks noChangeShapeType="1"/>
            </p:cNvSpPr>
            <p:nvPr/>
          </p:nvSpPr>
          <p:spPr bwMode="auto">
            <a:xfrm flipV="1">
              <a:off x="1356" y="2359"/>
              <a:ext cx="1" cy="5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3" name="Line 281"/>
            <p:cNvSpPr>
              <a:spLocks noChangeShapeType="1"/>
            </p:cNvSpPr>
            <p:nvPr/>
          </p:nvSpPr>
          <p:spPr bwMode="auto">
            <a:xfrm flipV="1">
              <a:off x="1367" y="2571"/>
              <a:ext cx="1" cy="2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4" name="Line 282"/>
            <p:cNvSpPr>
              <a:spLocks noChangeShapeType="1"/>
            </p:cNvSpPr>
            <p:nvPr/>
          </p:nvSpPr>
          <p:spPr bwMode="auto">
            <a:xfrm>
              <a:off x="799" y="2401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5" name="Line 283"/>
            <p:cNvSpPr>
              <a:spLocks noChangeShapeType="1"/>
            </p:cNvSpPr>
            <p:nvPr/>
          </p:nvSpPr>
          <p:spPr bwMode="auto">
            <a:xfrm>
              <a:off x="846" y="2401"/>
              <a:ext cx="5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6" name="Line 284"/>
            <p:cNvSpPr>
              <a:spLocks noChangeShapeType="1"/>
            </p:cNvSpPr>
            <p:nvPr/>
          </p:nvSpPr>
          <p:spPr bwMode="auto">
            <a:xfrm>
              <a:off x="1371" y="2401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7" name="Line 285"/>
            <p:cNvSpPr>
              <a:spLocks noChangeShapeType="1"/>
            </p:cNvSpPr>
            <p:nvPr/>
          </p:nvSpPr>
          <p:spPr bwMode="auto">
            <a:xfrm>
              <a:off x="1399" y="2401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8" name="Line 286"/>
            <p:cNvSpPr>
              <a:spLocks noChangeShapeType="1"/>
            </p:cNvSpPr>
            <p:nvPr/>
          </p:nvSpPr>
          <p:spPr bwMode="auto">
            <a:xfrm>
              <a:off x="1427" y="2401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9" name="Line 287"/>
            <p:cNvSpPr>
              <a:spLocks noChangeShapeType="1"/>
            </p:cNvSpPr>
            <p:nvPr/>
          </p:nvSpPr>
          <p:spPr bwMode="auto">
            <a:xfrm>
              <a:off x="1449" y="2401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0" name="Line 288"/>
            <p:cNvSpPr>
              <a:spLocks noChangeShapeType="1"/>
            </p:cNvSpPr>
            <p:nvPr/>
          </p:nvSpPr>
          <p:spPr bwMode="auto">
            <a:xfrm>
              <a:off x="1488" y="2401"/>
              <a:ext cx="1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1" name="Line 289"/>
            <p:cNvSpPr>
              <a:spLocks noChangeShapeType="1"/>
            </p:cNvSpPr>
            <p:nvPr/>
          </p:nvSpPr>
          <p:spPr bwMode="auto">
            <a:xfrm>
              <a:off x="1623" y="2401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2" name="Line 290"/>
            <p:cNvSpPr>
              <a:spLocks noChangeShapeType="1"/>
            </p:cNvSpPr>
            <p:nvPr/>
          </p:nvSpPr>
          <p:spPr bwMode="auto">
            <a:xfrm>
              <a:off x="1664" y="2401"/>
              <a:ext cx="7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3" name="Line 291"/>
            <p:cNvSpPr>
              <a:spLocks noChangeShapeType="1"/>
            </p:cNvSpPr>
            <p:nvPr/>
          </p:nvSpPr>
          <p:spPr bwMode="auto">
            <a:xfrm>
              <a:off x="1332" y="252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4" name="Freeform 292"/>
            <p:cNvSpPr>
              <a:spLocks/>
            </p:cNvSpPr>
            <p:nvPr/>
          </p:nvSpPr>
          <p:spPr bwMode="auto">
            <a:xfrm>
              <a:off x="1337" y="2511"/>
              <a:ext cx="19" cy="35"/>
            </a:xfrm>
            <a:custGeom>
              <a:avLst/>
              <a:gdLst>
                <a:gd name="T0" fmla="*/ 1 w 38"/>
                <a:gd name="T1" fmla="*/ 0 h 71"/>
                <a:gd name="T2" fmla="*/ 1 w 38"/>
                <a:gd name="T3" fmla="*/ 0 h 71"/>
                <a:gd name="T4" fmla="*/ 1 w 38"/>
                <a:gd name="T5" fmla="*/ 0 h 71"/>
                <a:gd name="T6" fmla="*/ 1 w 38"/>
                <a:gd name="T7" fmla="*/ 0 h 71"/>
                <a:gd name="T8" fmla="*/ 1 w 38"/>
                <a:gd name="T9" fmla="*/ 0 h 71"/>
                <a:gd name="T10" fmla="*/ 0 w 38"/>
                <a:gd name="T11" fmla="*/ 0 h 71"/>
                <a:gd name="T12" fmla="*/ 1 w 38"/>
                <a:gd name="T13" fmla="*/ 0 h 71"/>
                <a:gd name="T14" fmla="*/ 1 w 38"/>
                <a:gd name="T15" fmla="*/ 0 h 71"/>
                <a:gd name="T16" fmla="*/ 1 w 38"/>
                <a:gd name="T17" fmla="*/ 0 h 71"/>
                <a:gd name="T18" fmla="*/ 1 w 38"/>
                <a:gd name="T19" fmla="*/ 0 h 71"/>
                <a:gd name="T20" fmla="*/ 1 w 38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71"/>
                <a:gd name="T35" fmla="*/ 38 w 38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71">
                  <a:moveTo>
                    <a:pt x="38" y="0"/>
                  </a:moveTo>
                  <a:lnTo>
                    <a:pt x="36" y="0"/>
                  </a:lnTo>
                  <a:lnTo>
                    <a:pt x="22" y="2"/>
                  </a:lnTo>
                  <a:lnTo>
                    <a:pt x="11" y="9"/>
                  </a:lnTo>
                  <a:lnTo>
                    <a:pt x="2" y="20"/>
                  </a:lnTo>
                  <a:lnTo>
                    <a:pt x="0" y="35"/>
                  </a:lnTo>
                  <a:lnTo>
                    <a:pt x="2" y="49"/>
                  </a:lnTo>
                  <a:lnTo>
                    <a:pt x="11" y="61"/>
                  </a:lnTo>
                  <a:lnTo>
                    <a:pt x="22" y="68"/>
                  </a:lnTo>
                  <a:lnTo>
                    <a:pt x="36" y="71"/>
                  </a:lnTo>
                  <a:lnTo>
                    <a:pt x="38" y="6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5" name="Line 293"/>
            <p:cNvSpPr>
              <a:spLocks noChangeShapeType="1"/>
            </p:cNvSpPr>
            <p:nvPr/>
          </p:nvSpPr>
          <p:spPr bwMode="auto">
            <a:xfrm>
              <a:off x="1160" y="2529"/>
              <a:ext cx="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6" name="Line 294"/>
            <p:cNvSpPr>
              <a:spLocks noChangeShapeType="1"/>
            </p:cNvSpPr>
            <p:nvPr/>
          </p:nvSpPr>
          <p:spPr bwMode="auto">
            <a:xfrm>
              <a:off x="1189" y="2499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7" name="Freeform 295"/>
            <p:cNvSpPr>
              <a:spLocks/>
            </p:cNvSpPr>
            <p:nvPr/>
          </p:nvSpPr>
          <p:spPr bwMode="auto">
            <a:xfrm>
              <a:off x="1171" y="2511"/>
              <a:ext cx="36" cy="35"/>
            </a:xfrm>
            <a:custGeom>
              <a:avLst/>
              <a:gdLst>
                <a:gd name="T0" fmla="*/ 0 w 73"/>
                <a:gd name="T1" fmla="*/ 0 h 71"/>
                <a:gd name="T2" fmla="*/ 0 w 73"/>
                <a:gd name="T3" fmla="*/ 0 h 71"/>
                <a:gd name="T4" fmla="*/ 0 w 73"/>
                <a:gd name="T5" fmla="*/ 0 h 71"/>
                <a:gd name="T6" fmla="*/ 0 w 73"/>
                <a:gd name="T7" fmla="*/ 0 h 71"/>
                <a:gd name="T8" fmla="*/ 0 w 73"/>
                <a:gd name="T9" fmla="*/ 0 h 71"/>
                <a:gd name="T10" fmla="*/ 0 w 73"/>
                <a:gd name="T11" fmla="*/ 0 h 71"/>
                <a:gd name="T12" fmla="*/ 0 w 73"/>
                <a:gd name="T13" fmla="*/ 0 h 71"/>
                <a:gd name="T14" fmla="*/ 0 w 73"/>
                <a:gd name="T15" fmla="*/ 0 h 71"/>
                <a:gd name="T16" fmla="*/ 0 w 73"/>
                <a:gd name="T17" fmla="*/ 0 h 71"/>
                <a:gd name="T18" fmla="*/ 0 w 73"/>
                <a:gd name="T19" fmla="*/ 0 h 71"/>
                <a:gd name="T20" fmla="*/ 0 w 73"/>
                <a:gd name="T21" fmla="*/ 0 h 71"/>
                <a:gd name="T22" fmla="*/ 0 w 73"/>
                <a:gd name="T23" fmla="*/ 0 h 71"/>
                <a:gd name="T24" fmla="*/ 0 w 73"/>
                <a:gd name="T25" fmla="*/ 0 h 71"/>
                <a:gd name="T26" fmla="*/ 0 w 73"/>
                <a:gd name="T27" fmla="*/ 0 h 71"/>
                <a:gd name="T28" fmla="*/ 0 w 73"/>
                <a:gd name="T29" fmla="*/ 0 h 71"/>
                <a:gd name="T30" fmla="*/ 0 w 73"/>
                <a:gd name="T31" fmla="*/ 0 h 71"/>
                <a:gd name="T32" fmla="*/ 0 w 73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71"/>
                <a:gd name="T53" fmla="*/ 73 w 73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71">
                  <a:moveTo>
                    <a:pt x="0" y="35"/>
                  </a:moveTo>
                  <a:lnTo>
                    <a:pt x="4" y="49"/>
                  </a:lnTo>
                  <a:lnTo>
                    <a:pt x="12" y="61"/>
                  </a:lnTo>
                  <a:lnTo>
                    <a:pt x="22" y="68"/>
                  </a:lnTo>
                  <a:lnTo>
                    <a:pt x="36" y="71"/>
                  </a:lnTo>
                  <a:lnTo>
                    <a:pt x="50" y="68"/>
                  </a:lnTo>
                  <a:lnTo>
                    <a:pt x="61" y="61"/>
                  </a:lnTo>
                  <a:lnTo>
                    <a:pt x="69" y="49"/>
                  </a:lnTo>
                  <a:lnTo>
                    <a:pt x="73" y="35"/>
                  </a:lnTo>
                  <a:lnTo>
                    <a:pt x="69" y="21"/>
                  </a:lnTo>
                  <a:lnTo>
                    <a:pt x="61" y="10"/>
                  </a:lnTo>
                  <a:lnTo>
                    <a:pt x="50" y="2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2" y="10"/>
                  </a:lnTo>
                  <a:lnTo>
                    <a:pt x="4" y="21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8" name="Line 296"/>
            <p:cNvSpPr>
              <a:spLocks noChangeShapeType="1"/>
            </p:cNvSpPr>
            <p:nvPr/>
          </p:nvSpPr>
          <p:spPr bwMode="auto">
            <a:xfrm>
              <a:off x="1004" y="2529"/>
              <a:ext cx="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9" name="Line 297"/>
            <p:cNvSpPr>
              <a:spLocks noChangeShapeType="1"/>
            </p:cNvSpPr>
            <p:nvPr/>
          </p:nvSpPr>
          <p:spPr bwMode="auto">
            <a:xfrm>
              <a:off x="1033" y="2499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90" name="Freeform 298"/>
            <p:cNvSpPr>
              <a:spLocks/>
            </p:cNvSpPr>
            <p:nvPr/>
          </p:nvSpPr>
          <p:spPr bwMode="auto">
            <a:xfrm>
              <a:off x="1015" y="2511"/>
              <a:ext cx="35" cy="35"/>
            </a:xfrm>
            <a:custGeom>
              <a:avLst/>
              <a:gdLst>
                <a:gd name="T0" fmla="*/ 0 w 70"/>
                <a:gd name="T1" fmla="*/ 0 h 71"/>
                <a:gd name="T2" fmla="*/ 1 w 70"/>
                <a:gd name="T3" fmla="*/ 0 h 71"/>
                <a:gd name="T4" fmla="*/ 1 w 70"/>
                <a:gd name="T5" fmla="*/ 0 h 71"/>
                <a:gd name="T6" fmla="*/ 1 w 70"/>
                <a:gd name="T7" fmla="*/ 0 h 71"/>
                <a:gd name="T8" fmla="*/ 1 w 70"/>
                <a:gd name="T9" fmla="*/ 0 h 71"/>
                <a:gd name="T10" fmla="*/ 1 w 70"/>
                <a:gd name="T11" fmla="*/ 0 h 71"/>
                <a:gd name="T12" fmla="*/ 1 w 70"/>
                <a:gd name="T13" fmla="*/ 0 h 71"/>
                <a:gd name="T14" fmla="*/ 1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1 w 70"/>
                <a:gd name="T25" fmla="*/ 0 h 71"/>
                <a:gd name="T26" fmla="*/ 1 w 70"/>
                <a:gd name="T27" fmla="*/ 0 h 71"/>
                <a:gd name="T28" fmla="*/ 1 w 70"/>
                <a:gd name="T29" fmla="*/ 0 h 71"/>
                <a:gd name="T30" fmla="*/ 1 w 70"/>
                <a:gd name="T31" fmla="*/ 0 h 71"/>
                <a:gd name="T32" fmla="*/ 0 w 70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71"/>
                <a:gd name="T53" fmla="*/ 70 w 70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71">
                  <a:moveTo>
                    <a:pt x="0" y="35"/>
                  </a:moveTo>
                  <a:lnTo>
                    <a:pt x="4" y="49"/>
                  </a:lnTo>
                  <a:lnTo>
                    <a:pt x="12" y="61"/>
                  </a:lnTo>
                  <a:lnTo>
                    <a:pt x="23" y="68"/>
                  </a:lnTo>
                  <a:lnTo>
                    <a:pt x="37" y="71"/>
                  </a:lnTo>
                  <a:lnTo>
                    <a:pt x="50" y="68"/>
                  </a:lnTo>
                  <a:lnTo>
                    <a:pt x="61" y="61"/>
                  </a:lnTo>
                  <a:lnTo>
                    <a:pt x="68" y="49"/>
                  </a:lnTo>
                  <a:lnTo>
                    <a:pt x="70" y="35"/>
                  </a:lnTo>
                  <a:lnTo>
                    <a:pt x="68" y="21"/>
                  </a:lnTo>
                  <a:lnTo>
                    <a:pt x="61" y="10"/>
                  </a:lnTo>
                  <a:lnTo>
                    <a:pt x="50" y="2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0"/>
                  </a:lnTo>
                  <a:lnTo>
                    <a:pt x="4" y="21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91" name="Line 299"/>
            <p:cNvSpPr>
              <a:spLocks noChangeShapeType="1"/>
            </p:cNvSpPr>
            <p:nvPr/>
          </p:nvSpPr>
          <p:spPr bwMode="auto">
            <a:xfrm>
              <a:off x="915" y="2529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92" name="Line 300"/>
            <p:cNvSpPr>
              <a:spLocks noChangeShapeType="1"/>
            </p:cNvSpPr>
            <p:nvPr/>
          </p:nvSpPr>
          <p:spPr bwMode="auto">
            <a:xfrm>
              <a:off x="938" y="2499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93" name="Freeform 301"/>
            <p:cNvSpPr>
              <a:spLocks/>
            </p:cNvSpPr>
            <p:nvPr/>
          </p:nvSpPr>
          <p:spPr bwMode="auto">
            <a:xfrm>
              <a:off x="924" y="2511"/>
              <a:ext cx="28" cy="35"/>
            </a:xfrm>
            <a:custGeom>
              <a:avLst/>
              <a:gdLst>
                <a:gd name="T0" fmla="*/ 0 w 55"/>
                <a:gd name="T1" fmla="*/ 0 h 71"/>
                <a:gd name="T2" fmla="*/ 1 w 55"/>
                <a:gd name="T3" fmla="*/ 0 h 71"/>
                <a:gd name="T4" fmla="*/ 1 w 55"/>
                <a:gd name="T5" fmla="*/ 0 h 71"/>
                <a:gd name="T6" fmla="*/ 1 w 55"/>
                <a:gd name="T7" fmla="*/ 0 h 71"/>
                <a:gd name="T8" fmla="*/ 1 w 55"/>
                <a:gd name="T9" fmla="*/ 0 h 71"/>
                <a:gd name="T10" fmla="*/ 1 w 55"/>
                <a:gd name="T11" fmla="*/ 0 h 71"/>
                <a:gd name="T12" fmla="*/ 1 w 55"/>
                <a:gd name="T13" fmla="*/ 0 h 71"/>
                <a:gd name="T14" fmla="*/ 1 w 55"/>
                <a:gd name="T15" fmla="*/ 0 h 71"/>
                <a:gd name="T16" fmla="*/ 1 w 55"/>
                <a:gd name="T17" fmla="*/ 0 h 71"/>
                <a:gd name="T18" fmla="*/ 1 w 55"/>
                <a:gd name="T19" fmla="*/ 0 h 71"/>
                <a:gd name="T20" fmla="*/ 1 w 55"/>
                <a:gd name="T21" fmla="*/ 0 h 71"/>
                <a:gd name="T22" fmla="*/ 1 w 55"/>
                <a:gd name="T23" fmla="*/ 0 h 71"/>
                <a:gd name="T24" fmla="*/ 1 w 55"/>
                <a:gd name="T25" fmla="*/ 0 h 71"/>
                <a:gd name="T26" fmla="*/ 1 w 55"/>
                <a:gd name="T27" fmla="*/ 0 h 71"/>
                <a:gd name="T28" fmla="*/ 1 w 55"/>
                <a:gd name="T29" fmla="*/ 0 h 71"/>
                <a:gd name="T30" fmla="*/ 1 w 55"/>
                <a:gd name="T31" fmla="*/ 0 h 71"/>
                <a:gd name="T32" fmla="*/ 0 w 55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71"/>
                <a:gd name="T53" fmla="*/ 55 w 55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71">
                  <a:moveTo>
                    <a:pt x="0" y="35"/>
                  </a:moveTo>
                  <a:lnTo>
                    <a:pt x="2" y="49"/>
                  </a:lnTo>
                  <a:lnTo>
                    <a:pt x="9" y="61"/>
                  </a:lnTo>
                  <a:lnTo>
                    <a:pt x="18" y="68"/>
                  </a:lnTo>
                  <a:lnTo>
                    <a:pt x="29" y="71"/>
                  </a:lnTo>
                  <a:lnTo>
                    <a:pt x="39" y="68"/>
                  </a:lnTo>
                  <a:lnTo>
                    <a:pt x="47" y="61"/>
                  </a:lnTo>
                  <a:lnTo>
                    <a:pt x="53" y="49"/>
                  </a:lnTo>
                  <a:lnTo>
                    <a:pt x="55" y="35"/>
                  </a:lnTo>
                  <a:lnTo>
                    <a:pt x="53" y="21"/>
                  </a:lnTo>
                  <a:lnTo>
                    <a:pt x="47" y="10"/>
                  </a:lnTo>
                  <a:lnTo>
                    <a:pt x="39" y="2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9" y="10"/>
                  </a:lnTo>
                  <a:lnTo>
                    <a:pt x="2" y="21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94" name="Freeform 302"/>
            <p:cNvSpPr>
              <a:spLocks/>
            </p:cNvSpPr>
            <p:nvPr/>
          </p:nvSpPr>
          <p:spPr bwMode="auto">
            <a:xfrm>
              <a:off x="844" y="2511"/>
              <a:ext cx="15" cy="35"/>
            </a:xfrm>
            <a:custGeom>
              <a:avLst/>
              <a:gdLst>
                <a:gd name="T0" fmla="*/ 0 w 29"/>
                <a:gd name="T1" fmla="*/ 0 h 71"/>
                <a:gd name="T2" fmla="*/ 1 w 29"/>
                <a:gd name="T3" fmla="*/ 0 h 71"/>
                <a:gd name="T4" fmla="*/ 1 w 29"/>
                <a:gd name="T5" fmla="*/ 0 h 71"/>
                <a:gd name="T6" fmla="*/ 1 w 29"/>
                <a:gd name="T7" fmla="*/ 0 h 71"/>
                <a:gd name="T8" fmla="*/ 1 w 29"/>
                <a:gd name="T9" fmla="*/ 0 h 71"/>
                <a:gd name="T10" fmla="*/ 1 w 29"/>
                <a:gd name="T11" fmla="*/ 0 h 71"/>
                <a:gd name="T12" fmla="*/ 1 w 29"/>
                <a:gd name="T13" fmla="*/ 0 h 71"/>
                <a:gd name="T14" fmla="*/ 1 w 29"/>
                <a:gd name="T15" fmla="*/ 0 h 71"/>
                <a:gd name="T16" fmla="*/ 1 w 29"/>
                <a:gd name="T17" fmla="*/ 0 h 71"/>
                <a:gd name="T18" fmla="*/ 1 w 29"/>
                <a:gd name="T19" fmla="*/ 0 h 71"/>
                <a:gd name="T20" fmla="*/ 0 w 29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71"/>
                <a:gd name="T35" fmla="*/ 29 w 29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71">
                  <a:moveTo>
                    <a:pt x="0" y="71"/>
                  </a:moveTo>
                  <a:lnTo>
                    <a:pt x="2" y="71"/>
                  </a:lnTo>
                  <a:lnTo>
                    <a:pt x="13" y="68"/>
                  </a:lnTo>
                  <a:lnTo>
                    <a:pt x="21" y="61"/>
                  </a:lnTo>
                  <a:lnTo>
                    <a:pt x="26" y="49"/>
                  </a:lnTo>
                  <a:lnTo>
                    <a:pt x="29" y="35"/>
                  </a:lnTo>
                  <a:lnTo>
                    <a:pt x="26" y="21"/>
                  </a:lnTo>
                  <a:lnTo>
                    <a:pt x="21" y="10"/>
                  </a:lnTo>
                  <a:lnTo>
                    <a:pt x="1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95" name="Line 303"/>
            <p:cNvSpPr>
              <a:spLocks noChangeShapeType="1"/>
            </p:cNvSpPr>
            <p:nvPr/>
          </p:nvSpPr>
          <p:spPr bwMode="auto">
            <a:xfrm>
              <a:off x="823" y="2529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96" name="Line 304"/>
            <p:cNvSpPr>
              <a:spLocks noChangeShapeType="1"/>
            </p:cNvSpPr>
            <p:nvPr/>
          </p:nvSpPr>
          <p:spPr bwMode="auto">
            <a:xfrm>
              <a:off x="1323" y="2885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97" name="Line 305"/>
            <p:cNvSpPr>
              <a:spLocks noChangeShapeType="1"/>
            </p:cNvSpPr>
            <p:nvPr/>
          </p:nvSpPr>
          <p:spPr bwMode="auto">
            <a:xfrm>
              <a:off x="1300" y="2909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98" name="Freeform 306"/>
            <p:cNvSpPr>
              <a:spLocks/>
            </p:cNvSpPr>
            <p:nvPr/>
          </p:nvSpPr>
          <p:spPr bwMode="auto">
            <a:xfrm>
              <a:off x="1304" y="2891"/>
              <a:ext cx="37" cy="36"/>
            </a:xfrm>
            <a:custGeom>
              <a:avLst/>
              <a:gdLst>
                <a:gd name="T0" fmla="*/ 0 w 73"/>
                <a:gd name="T1" fmla="*/ 1 h 71"/>
                <a:gd name="T2" fmla="*/ 1 w 73"/>
                <a:gd name="T3" fmla="*/ 1 h 71"/>
                <a:gd name="T4" fmla="*/ 1 w 73"/>
                <a:gd name="T5" fmla="*/ 1 h 71"/>
                <a:gd name="T6" fmla="*/ 1 w 73"/>
                <a:gd name="T7" fmla="*/ 1 h 71"/>
                <a:gd name="T8" fmla="*/ 1 w 73"/>
                <a:gd name="T9" fmla="*/ 1 h 71"/>
                <a:gd name="T10" fmla="*/ 1 w 73"/>
                <a:gd name="T11" fmla="*/ 1 h 71"/>
                <a:gd name="T12" fmla="*/ 1 w 73"/>
                <a:gd name="T13" fmla="*/ 1 h 71"/>
                <a:gd name="T14" fmla="*/ 1 w 73"/>
                <a:gd name="T15" fmla="*/ 1 h 71"/>
                <a:gd name="T16" fmla="*/ 1 w 73"/>
                <a:gd name="T17" fmla="*/ 1 h 71"/>
                <a:gd name="T18" fmla="*/ 1 w 73"/>
                <a:gd name="T19" fmla="*/ 1 h 71"/>
                <a:gd name="T20" fmla="*/ 1 w 73"/>
                <a:gd name="T21" fmla="*/ 1 h 71"/>
                <a:gd name="T22" fmla="*/ 1 w 73"/>
                <a:gd name="T23" fmla="*/ 1 h 71"/>
                <a:gd name="T24" fmla="*/ 1 w 73"/>
                <a:gd name="T25" fmla="*/ 0 h 71"/>
                <a:gd name="T26" fmla="*/ 1 w 73"/>
                <a:gd name="T27" fmla="*/ 1 h 71"/>
                <a:gd name="T28" fmla="*/ 1 w 73"/>
                <a:gd name="T29" fmla="*/ 1 h 71"/>
                <a:gd name="T30" fmla="*/ 1 w 73"/>
                <a:gd name="T31" fmla="*/ 1 h 71"/>
                <a:gd name="T32" fmla="*/ 0 w 73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71"/>
                <a:gd name="T53" fmla="*/ 73 w 73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71">
                  <a:moveTo>
                    <a:pt x="0" y="36"/>
                  </a:moveTo>
                  <a:lnTo>
                    <a:pt x="4" y="50"/>
                  </a:lnTo>
                  <a:lnTo>
                    <a:pt x="12" y="61"/>
                  </a:lnTo>
                  <a:lnTo>
                    <a:pt x="24" y="69"/>
                  </a:lnTo>
                  <a:lnTo>
                    <a:pt x="37" y="71"/>
                  </a:lnTo>
                  <a:lnTo>
                    <a:pt x="51" y="69"/>
                  </a:lnTo>
                  <a:lnTo>
                    <a:pt x="63" y="61"/>
                  </a:lnTo>
                  <a:lnTo>
                    <a:pt x="70" y="50"/>
                  </a:lnTo>
                  <a:lnTo>
                    <a:pt x="73" y="36"/>
                  </a:lnTo>
                  <a:lnTo>
                    <a:pt x="70" y="22"/>
                  </a:lnTo>
                  <a:lnTo>
                    <a:pt x="63" y="12"/>
                  </a:lnTo>
                  <a:lnTo>
                    <a:pt x="51" y="4"/>
                  </a:lnTo>
                  <a:lnTo>
                    <a:pt x="37" y="0"/>
                  </a:lnTo>
                  <a:lnTo>
                    <a:pt x="24" y="4"/>
                  </a:lnTo>
                  <a:lnTo>
                    <a:pt x="12" y="12"/>
                  </a:lnTo>
                  <a:lnTo>
                    <a:pt x="4" y="22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99" name="Freeform 307"/>
            <p:cNvSpPr>
              <a:spLocks/>
            </p:cNvSpPr>
            <p:nvPr/>
          </p:nvSpPr>
          <p:spPr bwMode="auto">
            <a:xfrm>
              <a:off x="1315" y="2918"/>
              <a:ext cx="32" cy="59"/>
            </a:xfrm>
            <a:custGeom>
              <a:avLst/>
              <a:gdLst>
                <a:gd name="T0" fmla="*/ 0 w 65"/>
                <a:gd name="T1" fmla="*/ 0 h 120"/>
                <a:gd name="T2" fmla="*/ 0 w 65"/>
                <a:gd name="T3" fmla="*/ 0 h 120"/>
                <a:gd name="T4" fmla="*/ 0 w 65"/>
                <a:gd name="T5" fmla="*/ 0 h 120"/>
                <a:gd name="T6" fmla="*/ 0 w 65"/>
                <a:gd name="T7" fmla="*/ 0 h 120"/>
                <a:gd name="T8" fmla="*/ 0 w 65"/>
                <a:gd name="T9" fmla="*/ 0 h 120"/>
                <a:gd name="T10" fmla="*/ 0 w 65"/>
                <a:gd name="T11" fmla="*/ 0 h 120"/>
                <a:gd name="T12" fmla="*/ 0 w 65"/>
                <a:gd name="T13" fmla="*/ 0 h 120"/>
                <a:gd name="T14" fmla="*/ 0 w 65"/>
                <a:gd name="T15" fmla="*/ 0 h 120"/>
                <a:gd name="T16" fmla="*/ 0 w 65"/>
                <a:gd name="T17" fmla="*/ 0 h 120"/>
                <a:gd name="T18" fmla="*/ 0 w 65"/>
                <a:gd name="T19" fmla="*/ 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120"/>
                <a:gd name="T32" fmla="*/ 65 w 65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120">
                  <a:moveTo>
                    <a:pt x="0" y="0"/>
                  </a:moveTo>
                  <a:lnTo>
                    <a:pt x="65" y="0"/>
                  </a:lnTo>
                  <a:lnTo>
                    <a:pt x="65" y="120"/>
                  </a:lnTo>
                  <a:lnTo>
                    <a:pt x="7" y="120"/>
                  </a:lnTo>
                  <a:lnTo>
                    <a:pt x="7" y="105"/>
                  </a:lnTo>
                  <a:lnTo>
                    <a:pt x="31" y="105"/>
                  </a:lnTo>
                  <a:lnTo>
                    <a:pt x="31" y="18"/>
                  </a:lnTo>
                  <a:lnTo>
                    <a:pt x="3" y="1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00" name="Line 308"/>
            <p:cNvSpPr>
              <a:spLocks noChangeShapeType="1"/>
            </p:cNvSpPr>
            <p:nvPr/>
          </p:nvSpPr>
          <p:spPr bwMode="auto">
            <a:xfrm>
              <a:off x="1188" y="2885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01" name="Line 309"/>
            <p:cNvSpPr>
              <a:spLocks noChangeShapeType="1"/>
            </p:cNvSpPr>
            <p:nvPr/>
          </p:nvSpPr>
          <p:spPr bwMode="auto">
            <a:xfrm>
              <a:off x="1165" y="2909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02" name="Freeform 310"/>
            <p:cNvSpPr>
              <a:spLocks/>
            </p:cNvSpPr>
            <p:nvPr/>
          </p:nvSpPr>
          <p:spPr bwMode="auto">
            <a:xfrm>
              <a:off x="1170" y="2891"/>
              <a:ext cx="36" cy="36"/>
            </a:xfrm>
            <a:custGeom>
              <a:avLst/>
              <a:gdLst>
                <a:gd name="T0" fmla="*/ 0 w 71"/>
                <a:gd name="T1" fmla="*/ 1 h 71"/>
                <a:gd name="T2" fmla="*/ 1 w 71"/>
                <a:gd name="T3" fmla="*/ 1 h 71"/>
                <a:gd name="T4" fmla="*/ 1 w 71"/>
                <a:gd name="T5" fmla="*/ 1 h 71"/>
                <a:gd name="T6" fmla="*/ 1 w 71"/>
                <a:gd name="T7" fmla="*/ 1 h 71"/>
                <a:gd name="T8" fmla="*/ 1 w 71"/>
                <a:gd name="T9" fmla="*/ 1 h 71"/>
                <a:gd name="T10" fmla="*/ 1 w 71"/>
                <a:gd name="T11" fmla="*/ 1 h 71"/>
                <a:gd name="T12" fmla="*/ 1 w 71"/>
                <a:gd name="T13" fmla="*/ 1 h 71"/>
                <a:gd name="T14" fmla="*/ 1 w 71"/>
                <a:gd name="T15" fmla="*/ 1 h 71"/>
                <a:gd name="T16" fmla="*/ 1 w 71"/>
                <a:gd name="T17" fmla="*/ 1 h 71"/>
                <a:gd name="T18" fmla="*/ 1 w 71"/>
                <a:gd name="T19" fmla="*/ 1 h 71"/>
                <a:gd name="T20" fmla="*/ 1 w 71"/>
                <a:gd name="T21" fmla="*/ 1 h 71"/>
                <a:gd name="T22" fmla="*/ 1 w 71"/>
                <a:gd name="T23" fmla="*/ 1 h 71"/>
                <a:gd name="T24" fmla="*/ 1 w 71"/>
                <a:gd name="T25" fmla="*/ 0 h 71"/>
                <a:gd name="T26" fmla="*/ 1 w 71"/>
                <a:gd name="T27" fmla="*/ 1 h 71"/>
                <a:gd name="T28" fmla="*/ 1 w 71"/>
                <a:gd name="T29" fmla="*/ 1 h 71"/>
                <a:gd name="T30" fmla="*/ 1 w 71"/>
                <a:gd name="T31" fmla="*/ 1 h 71"/>
                <a:gd name="T32" fmla="*/ 0 w 71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71"/>
                <a:gd name="T53" fmla="*/ 71 w 7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71">
                  <a:moveTo>
                    <a:pt x="0" y="36"/>
                  </a:moveTo>
                  <a:lnTo>
                    <a:pt x="3" y="50"/>
                  </a:lnTo>
                  <a:lnTo>
                    <a:pt x="12" y="61"/>
                  </a:lnTo>
                  <a:lnTo>
                    <a:pt x="22" y="69"/>
                  </a:lnTo>
                  <a:lnTo>
                    <a:pt x="36" y="71"/>
                  </a:lnTo>
                  <a:lnTo>
                    <a:pt x="50" y="69"/>
                  </a:lnTo>
                  <a:lnTo>
                    <a:pt x="61" y="61"/>
                  </a:lnTo>
                  <a:lnTo>
                    <a:pt x="69" y="50"/>
                  </a:lnTo>
                  <a:lnTo>
                    <a:pt x="71" y="36"/>
                  </a:lnTo>
                  <a:lnTo>
                    <a:pt x="69" y="22"/>
                  </a:lnTo>
                  <a:lnTo>
                    <a:pt x="61" y="12"/>
                  </a:lnTo>
                  <a:lnTo>
                    <a:pt x="50" y="4"/>
                  </a:lnTo>
                  <a:lnTo>
                    <a:pt x="36" y="0"/>
                  </a:lnTo>
                  <a:lnTo>
                    <a:pt x="22" y="4"/>
                  </a:lnTo>
                  <a:lnTo>
                    <a:pt x="12" y="12"/>
                  </a:lnTo>
                  <a:lnTo>
                    <a:pt x="3" y="22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03" name="Line 311"/>
            <p:cNvSpPr>
              <a:spLocks noChangeShapeType="1"/>
            </p:cNvSpPr>
            <p:nvPr/>
          </p:nvSpPr>
          <p:spPr bwMode="auto">
            <a:xfrm>
              <a:off x="1055" y="2885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04" name="Line 312"/>
            <p:cNvSpPr>
              <a:spLocks noChangeShapeType="1"/>
            </p:cNvSpPr>
            <p:nvPr/>
          </p:nvSpPr>
          <p:spPr bwMode="auto">
            <a:xfrm>
              <a:off x="1032" y="2909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05" name="Freeform 313"/>
            <p:cNvSpPr>
              <a:spLocks/>
            </p:cNvSpPr>
            <p:nvPr/>
          </p:nvSpPr>
          <p:spPr bwMode="auto">
            <a:xfrm>
              <a:off x="1037" y="2891"/>
              <a:ext cx="36" cy="36"/>
            </a:xfrm>
            <a:custGeom>
              <a:avLst/>
              <a:gdLst>
                <a:gd name="T0" fmla="*/ 0 w 71"/>
                <a:gd name="T1" fmla="*/ 1 h 71"/>
                <a:gd name="T2" fmla="*/ 1 w 71"/>
                <a:gd name="T3" fmla="*/ 1 h 71"/>
                <a:gd name="T4" fmla="*/ 1 w 71"/>
                <a:gd name="T5" fmla="*/ 1 h 71"/>
                <a:gd name="T6" fmla="*/ 1 w 71"/>
                <a:gd name="T7" fmla="*/ 1 h 71"/>
                <a:gd name="T8" fmla="*/ 1 w 71"/>
                <a:gd name="T9" fmla="*/ 1 h 71"/>
                <a:gd name="T10" fmla="*/ 1 w 71"/>
                <a:gd name="T11" fmla="*/ 1 h 71"/>
                <a:gd name="T12" fmla="*/ 1 w 71"/>
                <a:gd name="T13" fmla="*/ 1 h 71"/>
                <a:gd name="T14" fmla="*/ 1 w 71"/>
                <a:gd name="T15" fmla="*/ 1 h 71"/>
                <a:gd name="T16" fmla="*/ 1 w 71"/>
                <a:gd name="T17" fmla="*/ 1 h 71"/>
                <a:gd name="T18" fmla="*/ 1 w 71"/>
                <a:gd name="T19" fmla="*/ 1 h 71"/>
                <a:gd name="T20" fmla="*/ 1 w 71"/>
                <a:gd name="T21" fmla="*/ 1 h 71"/>
                <a:gd name="T22" fmla="*/ 1 w 71"/>
                <a:gd name="T23" fmla="*/ 1 h 71"/>
                <a:gd name="T24" fmla="*/ 1 w 71"/>
                <a:gd name="T25" fmla="*/ 0 h 71"/>
                <a:gd name="T26" fmla="*/ 1 w 71"/>
                <a:gd name="T27" fmla="*/ 1 h 71"/>
                <a:gd name="T28" fmla="*/ 1 w 71"/>
                <a:gd name="T29" fmla="*/ 1 h 71"/>
                <a:gd name="T30" fmla="*/ 1 w 71"/>
                <a:gd name="T31" fmla="*/ 1 h 71"/>
                <a:gd name="T32" fmla="*/ 0 w 71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71"/>
                <a:gd name="T53" fmla="*/ 71 w 7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71">
                  <a:moveTo>
                    <a:pt x="0" y="36"/>
                  </a:moveTo>
                  <a:lnTo>
                    <a:pt x="2" y="50"/>
                  </a:lnTo>
                  <a:lnTo>
                    <a:pt x="10" y="61"/>
                  </a:lnTo>
                  <a:lnTo>
                    <a:pt x="22" y="69"/>
                  </a:lnTo>
                  <a:lnTo>
                    <a:pt x="36" y="71"/>
                  </a:lnTo>
                  <a:lnTo>
                    <a:pt x="49" y="69"/>
                  </a:lnTo>
                  <a:lnTo>
                    <a:pt x="61" y="61"/>
                  </a:lnTo>
                  <a:lnTo>
                    <a:pt x="69" y="50"/>
                  </a:lnTo>
                  <a:lnTo>
                    <a:pt x="71" y="36"/>
                  </a:lnTo>
                  <a:lnTo>
                    <a:pt x="69" y="22"/>
                  </a:lnTo>
                  <a:lnTo>
                    <a:pt x="61" y="12"/>
                  </a:lnTo>
                  <a:lnTo>
                    <a:pt x="49" y="4"/>
                  </a:lnTo>
                  <a:lnTo>
                    <a:pt x="36" y="0"/>
                  </a:lnTo>
                  <a:lnTo>
                    <a:pt x="22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06" name="Line 314"/>
            <p:cNvSpPr>
              <a:spLocks noChangeShapeType="1"/>
            </p:cNvSpPr>
            <p:nvPr/>
          </p:nvSpPr>
          <p:spPr bwMode="auto">
            <a:xfrm>
              <a:off x="877" y="2430"/>
              <a:ext cx="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07" name="Line 315"/>
            <p:cNvSpPr>
              <a:spLocks noChangeShapeType="1"/>
            </p:cNvSpPr>
            <p:nvPr/>
          </p:nvSpPr>
          <p:spPr bwMode="auto">
            <a:xfrm>
              <a:off x="985" y="2430"/>
              <a:ext cx="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08" name="Line 316"/>
            <p:cNvSpPr>
              <a:spLocks noChangeShapeType="1"/>
            </p:cNvSpPr>
            <p:nvPr/>
          </p:nvSpPr>
          <p:spPr bwMode="auto">
            <a:xfrm>
              <a:off x="917" y="2451"/>
              <a:ext cx="1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09" name="Line 317"/>
            <p:cNvSpPr>
              <a:spLocks noChangeShapeType="1"/>
            </p:cNvSpPr>
            <p:nvPr/>
          </p:nvSpPr>
          <p:spPr bwMode="auto">
            <a:xfrm>
              <a:off x="871" y="2466"/>
              <a:ext cx="5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10" name="Freeform 318"/>
            <p:cNvSpPr>
              <a:spLocks/>
            </p:cNvSpPr>
            <p:nvPr/>
          </p:nvSpPr>
          <p:spPr bwMode="auto">
            <a:xfrm>
              <a:off x="1316" y="1927"/>
              <a:ext cx="37" cy="54"/>
            </a:xfrm>
            <a:custGeom>
              <a:avLst/>
              <a:gdLst>
                <a:gd name="T0" fmla="*/ 0 w 72"/>
                <a:gd name="T1" fmla="*/ 0 h 109"/>
                <a:gd name="T2" fmla="*/ 1 w 72"/>
                <a:gd name="T3" fmla="*/ 0 h 109"/>
                <a:gd name="T4" fmla="*/ 1 w 72"/>
                <a:gd name="T5" fmla="*/ 0 h 109"/>
                <a:gd name="T6" fmla="*/ 1 w 72"/>
                <a:gd name="T7" fmla="*/ 0 h 109"/>
                <a:gd name="T8" fmla="*/ 0 w 72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09"/>
                <a:gd name="T17" fmla="*/ 72 w 7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09">
                  <a:moveTo>
                    <a:pt x="0" y="5"/>
                  </a:moveTo>
                  <a:lnTo>
                    <a:pt x="7" y="109"/>
                  </a:lnTo>
                  <a:lnTo>
                    <a:pt x="72" y="104"/>
                  </a:lnTo>
                  <a:lnTo>
                    <a:pt x="64" y="0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11" name="Freeform 319"/>
            <p:cNvSpPr>
              <a:spLocks/>
            </p:cNvSpPr>
            <p:nvPr/>
          </p:nvSpPr>
          <p:spPr bwMode="auto">
            <a:xfrm>
              <a:off x="1327" y="1979"/>
              <a:ext cx="36" cy="274"/>
            </a:xfrm>
            <a:custGeom>
              <a:avLst/>
              <a:gdLst>
                <a:gd name="T0" fmla="*/ 0 w 71"/>
                <a:gd name="T1" fmla="*/ 1 h 547"/>
                <a:gd name="T2" fmla="*/ 1 w 71"/>
                <a:gd name="T3" fmla="*/ 1 h 547"/>
                <a:gd name="T4" fmla="*/ 1 w 71"/>
                <a:gd name="T5" fmla="*/ 1 h 547"/>
                <a:gd name="T6" fmla="*/ 1 w 71"/>
                <a:gd name="T7" fmla="*/ 0 h 547"/>
                <a:gd name="T8" fmla="*/ 0 w 71"/>
                <a:gd name="T9" fmla="*/ 1 h 5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547"/>
                <a:gd name="T17" fmla="*/ 71 w 71"/>
                <a:gd name="T18" fmla="*/ 547 h 5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547">
                  <a:moveTo>
                    <a:pt x="0" y="2"/>
                  </a:moveTo>
                  <a:lnTo>
                    <a:pt x="38" y="547"/>
                  </a:lnTo>
                  <a:lnTo>
                    <a:pt x="71" y="545"/>
                  </a:lnTo>
                  <a:lnTo>
                    <a:pt x="33" y="0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12" name="Line 320"/>
            <p:cNvSpPr>
              <a:spLocks noChangeShapeType="1"/>
            </p:cNvSpPr>
            <p:nvPr/>
          </p:nvSpPr>
          <p:spPr bwMode="auto">
            <a:xfrm flipV="1">
              <a:off x="1319" y="1975"/>
              <a:ext cx="3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13" name="Freeform 321"/>
            <p:cNvSpPr>
              <a:spLocks/>
            </p:cNvSpPr>
            <p:nvPr/>
          </p:nvSpPr>
          <p:spPr bwMode="auto">
            <a:xfrm>
              <a:off x="1350" y="1958"/>
              <a:ext cx="6" cy="5"/>
            </a:xfrm>
            <a:custGeom>
              <a:avLst/>
              <a:gdLst>
                <a:gd name="T0" fmla="*/ 0 w 12"/>
                <a:gd name="T1" fmla="*/ 0 h 11"/>
                <a:gd name="T2" fmla="*/ 1 w 12"/>
                <a:gd name="T3" fmla="*/ 0 h 11"/>
                <a:gd name="T4" fmla="*/ 1 w 12"/>
                <a:gd name="T5" fmla="*/ 0 h 11"/>
                <a:gd name="T6" fmla="*/ 1 w 12"/>
                <a:gd name="T7" fmla="*/ 0 h 11"/>
                <a:gd name="T8" fmla="*/ 0 w 1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1"/>
                <a:gd name="T17" fmla="*/ 12 w 1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1">
                  <a:moveTo>
                    <a:pt x="0" y="0"/>
                  </a:moveTo>
                  <a:lnTo>
                    <a:pt x="3" y="11"/>
                  </a:lnTo>
                  <a:lnTo>
                    <a:pt x="12" y="11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14" name="Freeform 322"/>
            <p:cNvSpPr>
              <a:spLocks/>
            </p:cNvSpPr>
            <p:nvPr/>
          </p:nvSpPr>
          <p:spPr bwMode="auto">
            <a:xfrm>
              <a:off x="1346" y="1958"/>
              <a:ext cx="29" cy="56"/>
            </a:xfrm>
            <a:custGeom>
              <a:avLst/>
              <a:gdLst>
                <a:gd name="T0" fmla="*/ 1 w 56"/>
                <a:gd name="T1" fmla="*/ 1 h 111"/>
                <a:gd name="T2" fmla="*/ 1 w 56"/>
                <a:gd name="T3" fmla="*/ 1 h 111"/>
                <a:gd name="T4" fmla="*/ 1 w 56"/>
                <a:gd name="T5" fmla="*/ 1 h 111"/>
                <a:gd name="T6" fmla="*/ 1 w 56"/>
                <a:gd name="T7" fmla="*/ 1 h 111"/>
                <a:gd name="T8" fmla="*/ 1 w 56"/>
                <a:gd name="T9" fmla="*/ 1 h 111"/>
                <a:gd name="T10" fmla="*/ 1 w 56"/>
                <a:gd name="T11" fmla="*/ 1 h 111"/>
                <a:gd name="T12" fmla="*/ 1 w 56"/>
                <a:gd name="T13" fmla="*/ 1 h 111"/>
                <a:gd name="T14" fmla="*/ 1 w 56"/>
                <a:gd name="T15" fmla="*/ 1 h 111"/>
                <a:gd name="T16" fmla="*/ 1 w 56"/>
                <a:gd name="T17" fmla="*/ 0 h 111"/>
                <a:gd name="T18" fmla="*/ 1 w 56"/>
                <a:gd name="T19" fmla="*/ 0 h 111"/>
                <a:gd name="T20" fmla="*/ 1 w 56"/>
                <a:gd name="T21" fmla="*/ 1 h 111"/>
                <a:gd name="T22" fmla="*/ 1 w 56"/>
                <a:gd name="T23" fmla="*/ 1 h 111"/>
                <a:gd name="T24" fmla="*/ 1 w 56"/>
                <a:gd name="T25" fmla="*/ 1 h 111"/>
                <a:gd name="T26" fmla="*/ 1 w 56"/>
                <a:gd name="T27" fmla="*/ 1 h 111"/>
                <a:gd name="T28" fmla="*/ 1 w 56"/>
                <a:gd name="T29" fmla="*/ 1 h 111"/>
                <a:gd name="T30" fmla="*/ 1 w 56"/>
                <a:gd name="T31" fmla="*/ 1 h 111"/>
                <a:gd name="T32" fmla="*/ 1 w 56"/>
                <a:gd name="T33" fmla="*/ 1 h 111"/>
                <a:gd name="T34" fmla="*/ 1 w 56"/>
                <a:gd name="T35" fmla="*/ 1 h 111"/>
                <a:gd name="T36" fmla="*/ 1 w 56"/>
                <a:gd name="T37" fmla="*/ 1 h 111"/>
                <a:gd name="T38" fmla="*/ 1 w 56"/>
                <a:gd name="T39" fmla="*/ 1 h 111"/>
                <a:gd name="T40" fmla="*/ 1 w 56"/>
                <a:gd name="T41" fmla="*/ 1 h 111"/>
                <a:gd name="T42" fmla="*/ 1 w 56"/>
                <a:gd name="T43" fmla="*/ 1 h 111"/>
                <a:gd name="T44" fmla="*/ 1 w 56"/>
                <a:gd name="T45" fmla="*/ 1 h 111"/>
                <a:gd name="T46" fmla="*/ 1 w 56"/>
                <a:gd name="T47" fmla="*/ 1 h 111"/>
                <a:gd name="T48" fmla="*/ 1 w 56"/>
                <a:gd name="T49" fmla="*/ 1 h 111"/>
                <a:gd name="T50" fmla="*/ 1 w 56"/>
                <a:gd name="T51" fmla="*/ 1 h 111"/>
                <a:gd name="T52" fmla="*/ 1 w 56"/>
                <a:gd name="T53" fmla="*/ 1 h 111"/>
                <a:gd name="T54" fmla="*/ 1 w 56"/>
                <a:gd name="T55" fmla="*/ 1 h 111"/>
                <a:gd name="T56" fmla="*/ 1 w 56"/>
                <a:gd name="T57" fmla="*/ 1 h 111"/>
                <a:gd name="T58" fmla="*/ 1 w 56"/>
                <a:gd name="T59" fmla="*/ 1 h 111"/>
                <a:gd name="T60" fmla="*/ 1 w 56"/>
                <a:gd name="T61" fmla="*/ 1 h 111"/>
                <a:gd name="T62" fmla="*/ 1 w 56"/>
                <a:gd name="T63" fmla="*/ 1 h 111"/>
                <a:gd name="T64" fmla="*/ 1 w 56"/>
                <a:gd name="T65" fmla="*/ 1 h 111"/>
                <a:gd name="T66" fmla="*/ 1 w 56"/>
                <a:gd name="T67" fmla="*/ 1 h 111"/>
                <a:gd name="T68" fmla="*/ 1 w 56"/>
                <a:gd name="T69" fmla="*/ 1 h 111"/>
                <a:gd name="T70" fmla="*/ 1 w 56"/>
                <a:gd name="T71" fmla="*/ 1 h 111"/>
                <a:gd name="T72" fmla="*/ 1 w 56"/>
                <a:gd name="T73" fmla="*/ 1 h 111"/>
                <a:gd name="T74" fmla="*/ 1 w 56"/>
                <a:gd name="T75" fmla="*/ 1 h 111"/>
                <a:gd name="T76" fmla="*/ 1 w 56"/>
                <a:gd name="T77" fmla="*/ 1 h 111"/>
                <a:gd name="T78" fmla="*/ 1 w 56"/>
                <a:gd name="T79" fmla="*/ 1 h 111"/>
                <a:gd name="T80" fmla="*/ 1 w 56"/>
                <a:gd name="T81" fmla="*/ 1 h 111"/>
                <a:gd name="T82" fmla="*/ 1 w 56"/>
                <a:gd name="T83" fmla="*/ 1 h 111"/>
                <a:gd name="T84" fmla="*/ 1 w 56"/>
                <a:gd name="T85" fmla="*/ 1 h 111"/>
                <a:gd name="T86" fmla="*/ 1 w 56"/>
                <a:gd name="T87" fmla="*/ 1 h 111"/>
                <a:gd name="T88" fmla="*/ 1 w 56"/>
                <a:gd name="T89" fmla="*/ 1 h 111"/>
                <a:gd name="T90" fmla="*/ 1 w 56"/>
                <a:gd name="T91" fmla="*/ 1 h 111"/>
                <a:gd name="T92" fmla="*/ 1 w 56"/>
                <a:gd name="T93" fmla="*/ 1 h 111"/>
                <a:gd name="T94" fmla="*/ 1 w 56"/>
                <a:gd name="T95" fmla="*/ 1 h 111"/>
                <a:gd name="T96" fmla="*/ 1 w 56"/>
                <a:gd name="T97" fmla="*/ 1 h 111"/>
                <a:gd name="T98" fmla="*/ 1 w 56"/>
                <a:gd name="T99" fmla="*/ 1 h 111"/>
                <a:gd name="T100" fmla="*/ 1 w 56"/>
                <a:gd name="T101" fmla="*/ 1 h 111"/>
                <a:gd name="T102" fmla="*/ 1 w 56"/>
                <a:gd name="T103" fmla="*/ 1 h 111"/>
                <a:gd name="T104" fmla="*/ 1 w 56"/>
                <a:gd name="T105" fmla="*/ 1 h 111"/>
                <a:gd name="T106" fmla="*/ 1 w 56"/>
                <a:gd name="T107" fmla="*/ 1 h 111"/>
                <a:gd name="T108" fmla="*/ 1 w 56"/>
                <a:gd name="T109" fmla="*/ 1 h 111"/>
                <a:gd name="T110" fmla="*/ 1 w 56"/>
                <a:gd name="T111" fmla="*/ 1 h 111"/>
                <a:gd name="T112" fmla="*/ 1 w 56"/>
                <a:gd name="T113" fmla="*/ 1 h 111"/>
                <a:gd name="T114" fmla="*/ 1 w 56"/>
                <a:gd name="T115" fmla="*/ 1 h 111"/>
                <a:gd name="T116" fmla="*/ 1 w 56"/>
                <a:gd name="T117" fmla="*/ 1 h 111"/>
                <a:gd name="T118" fmla="*/ 0 w 56"/>
                <a:gd name="T119" fmla="*/ 1 h 1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"/>
                <a:gd name="T181" fmla="*/ 0 h 111"/>
                <a:gd name="T182" fmla="*/ 56 w 56"/>
                <a:gd name="T183" fmla="*/ 111 h 11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" h="111">
                  <a:moveTo>
                    <a:pt x="22" y="5"/>
                  </a:moveTo>
                  <a:lnTo>
                    <a:pt x="23" y="5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6"/>
                  </a:lnTo>
                  <a:lnTo>
                    <a:pt x="54" y="9"/>
                  </a:lnTo>
                  <a:lnTo>
                    <a:pt x="54" y="10"/>
                  </a:lnTo>
                  <a:lnTo>
                    <a:pt x="55" y="11"/>
                  </a:lnTo>
                  <a:lnTo>
                    <a:pt x="55" y="15"/>
                  </a:lnTo>
                  <a:lnTo>
                    <a:pt x="56" y="17"/>
                  </a:lnTo>
                  <a:lnTo>
                    <a:pt x="56" y="19"/>
                  </a:lnTo>
                  <a:lnTo>
                    <a:pt x="55" y="20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4" y="28"/>
                  </a:lnTo>
                  <a:lnTo>
                    <a:pt x="53" y="29"/>
                  </a:lnTo>
                  <a:lnTo>
                    <a:pt x="53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0" y="37"/>
                  </a:lnTo>
                  <a:lnTo>
                    <a:pt x="49" y="39"/>
                  </a:lnTo>
                  <a:lnTo>
                    <a:pt x="48" y="41"/>
                  </a:lnTo>
                  <a:lnTo>
                    <a:pt x="47" y="43"/>
                  </a:lnTo>
                  <a:lnTo>
                    <a:pt x="46" y="44"/>
                  </a:lnTo>
                  <a:lnTo>
                    <a:pt x="45" y="47"/>
                  </a:lnTo>
                  <a:lnTo>
                    <a:pt x="43" y="49"/>
                  </a:lnTo>
                  <a:lnTo>
                    <a:pt x="42" y="51"/>
                  </a:lnTo>
                  <a:lnTo>
                    <a:pt x="41" y="53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0"/>
                  </a:lnTo>
                  <a:lnTo>
                    <a:pt x="35" y="63"/>
                  </a:lnTo>
                  <a:lnTo>
                    <a:pt x="33" y="65"/>
                  </a:lnTo>
                  <a:lnTo>
                    <a:pt x="32" y="67"/>
                  </a:lnTo>
                  <a:lnTo>
                    <a:pt x="30" y="70"/>
                  </a:lnTo>
                  <a:lnTo>
                    <a:pt x="28" y="73"/>
                  </a:lnTo>
                  <a:lnTo>
                    <a:pt x="24" y="78"/>
                  </a:lnTo>
                  <a:lnTo>
                    <a:pt x="23" y="81"/>
                  </a:lnTo>
                  <a:lnTo>
                    <a:pt x="20" y="83"/>
                  </a:lnTo>
                  <a:lnTo>
                    <a:pt x="18" y="87"/>
                  </a:lnTo>
                  <a:lnTo>
                    <a:pt x="16" y="89"/>
                  </a:lnTo>
                  <a:lnTo>
                    <a:pt x="13" y="93"/>
                  </a:lnTo>
                  <a:lnTo>
                    <a:pt x="11" y="95"/>
                  </a:lnTo>
                  <a:lnTo>
                    <a:pt x="9" y="98"/>
                  </a:lnTo>
                  <a:lnTo>
                    <a:pt x="7" y="102"/>
                  </a:lnTo>
                  <a:lnTo>
                    <a:pt x="4" y="104"/>
                  </a:lnTo>
                  <a:lnTo>
                    <a:pt x="2" y="108"/>
                  </a:lnTo>
                  <a:lnTo>
                    <a:pt x="0" y="1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15" name="Rectangle 323"/>
            <p:cNvSpPr>
              <a:spLocks noChangeArrowheads="1"/>
            </p:cNvSpPr>
            <p:nvPr/>
          </p:nvSpPr>
          <p:spPr bwMode="auto">
            <a:xfrm>
              <a:off x="1339" y="2250"/>
              <a:ext cx="33" cy="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16" name="Freeform 324"/>
            <p:cNvSpPr>
              <a:spLocks/>
            </p:cNvSpPr>
            <p:nvPr/>
          </p:nvSpPr>
          <p:spPr bwMode="auto">
            <a:xfrm>
              <a:off x="1387" y="1927"/>
              <a:ext cx="35" cy="53"/>
            </a:xfrm>
            <a:custGeom>
              <a:avLst/>
              <a:gdLst>
                <a:gd name="T0" fmla="*/ 0 w 70"/>
                <a:gd name="T1" fmla="*/ 1 h 106"/>
                <a:gd name="T2" fmla="*/ 1 w 70"/>
                <a:gd name="T3" fmla="*/ 1 h 106"/>
                <a:gd name="T4" fmla="*/ 1 w 70"/>
                <a:gd name="T5" fmla="*/ 1 h 106"/>
                <a:gd name="T6" fmla="*/ 1 w 70"/>
                <a:gd name="T7" fmla="*/ 0 h 106"/>
                <a:gd name="T8" fmla="*/ 0 w 70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106"/>
                <a:gd name="T17" fmla="*/ 70 w 70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106">
                  <a:moveTo>
                    <a:pt x="0" y="3"/>
                  </a:moveTo>
                  <a:lnTo>
                    <a:pt x="5" y="106"/>
                  </a:lnTo>
                  <a:lnTo>
                    <a:pt x="70" y="104"/>
                  </a:lnTo>
                  <a:lnTo>
                    <a:pt x="65" y="0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17" name="Freeform 325"/>
            <p:cNvSpPr>
              <a:spLocks/>
            </p:cNvSpPr>
            <p:nvPr/>
          </p:nvSpPr>
          <p:spPr bwMode="auto">
            <a:xfrm>
              <a:off x="1397" y="1979"/>
              <a:ext cx="27" cy="273"/>
            </a:xfrm>
            <a:custGeom>
              <a:avLst/>
              <a:gdLst>
                <a:gd name="T0" fmla="*/ 0 w 53"/>
                <a:gd name="T1" fmla="*/ 0 h 545"/>
                <a:gd name="T2" fmla="*/ 1 w 53"/>
                <a:gd name="T3" fmla="*/ 1 h 545"/>
                <a:gd name="T4" fmla="*/ 1 w 53"/>
                <a:gd name="T5" fmla="*/ 1 h 545"/>
                <a:gd name="T6" fmla="*/ 1 w 53"/>
                <a:gd name="T7" fmla="*/ 0 h 545"/>
                <a:gd name="T8" fmla="*/ 0 w 53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545"/>
                <a:gd name="T17" fmla="*/ 53 w 53"/>
                <a:gd name="T18" fmla="*/ 545 h 5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545">
                  <a:moveTo>
                    <a:pt x="0" y="0"/>
                  </a:moveTo>
                  <a:lnTo>
                    <a:pt x="18" y="545"/>
                  </a:lnTo>
                  <a:lnTo>
                    <a:pt x="53" y="545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18" name="Line 326"/>
            <p:cNvSpPr>
              <a:spLocks noChangeShapeType="1"/>
            </p:cNvSpPr>
            <p:nvPr/>
          </p:nvSpPr>
          <p:spPr bwMode="auto">
            <a:xfrm flipV="1">
              <a:off x="1390" y="1974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19" name="Rectangle 327"/>
            <p:cNvSpPr>
              <a:spLocks noChangeArrowheads="1"/>
            </p:cNvSpPr>
            <p:nvPr/>
          </p:nvSpPr>
          <p:spPr bwMode="auto">
            <a:xfrm>
              <a:off x="1421" y="1958"/>
              <a:ext cx="5" cy="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20" name="Freeform 328"/>
            <p:cNvSpPr>
              <a:spLocks/>
            </p:cNvSpPr>
            <p:nvPr/>
          </p:nvSpPr>
          <p:spPr bwMode="auto">
            <a:xfrm>
              <a:off x="1415" y="1958"/>
              <a:ext cx="29" cy="54"/>
            </a:xfrm>
            <a:custGeom>
              <a:avLst/>
              <a:gdLst>
                <a:gd name="T0" fmla="*/ 1 w 58"/>
                <a:gd name="T1" fmla="*/ 0 h 109"/>
                <a:gd name="T2" fmla="*/ 1 w 58"/>
                <a:gd name="T3" fmla="*/ 0 h 109"/>
                <a:gd name="T4" fmla="*/ 1 w 58"/>
                <a:gd name="T5" fmla="*/ 0 h 109"/>
                <a:gd name="T6" fmla="*/ 1 w 58"/>
                <a:gd name="T7" fmla="*/ 0 h 109"/>
                <a:gd name="T8" fmla="*/ 1 w 58"/>
                <a:gd name="T9" fmla="*/ 0 h 109"/>
                <a:gd name="T10" fmla="*/ 1 w 58"/>
                <a:gd name="T11" fmla="*/ 0 h 109"/>
                <a:gd name="T12" fmla="*/ 1 w 58"/>
                <a:gd name="T13" fmla="*/ 0 h 109"/>
                <a:gd name="T14" fmla="*/ 1 w 58"/>
                <a:gd name="T15" fmla="*/ 0 h 109"/>
                <a:gd name="T16" fmla="*/ 1 w 58"/>
                <a:gd name="T17" fmla="*/ 0 h 109"/>
                <a:gd name="T18" fmla="*/ 1 w 58"/>
                <a:gd name="T19" fmla="*/ 0 h 109"/>
                <a:gd name="T20" fmla="*/ 1 w 58"/>
                <a:gd name="T21" fmla="*/ 0 h 109"/>
                <a:gd name="T22" fmla="*/ 1 w 58"/>
                <a:gd name="T23" fmla="*/ 0 h 109"/>
                <a:gd name="T24" fmla="*/ 1 w 58"/>
                <a:gd name="T25" fmla="*/ 0 h 109"/>
                <a:gd name="T26" fmla="*/ 1 w 58"/>
                <a:gd name="T27" fmla="*/ 0 h 109"/>
                <a:gd name="T28" fmla="*/ 1 w 58"/>
                <a:gd name="T29" fmla="*/ 0 h 109"/>
                <a:gd name="T30" fmla="*/ 1 w 58"/>
                <a:gd name="T31" fmla="*/ 0 h 109"/>
                <a:gd name="T32" fmla="*/ 1 w 58"/>
                <a:gd name="T33" fmla="*/ 0 h 109"/>
                <a:gd name="T34" fmla="*/ 1 w 58"/>
                <a:gd name="T35" fmla="*/ 0 h 109"/>
                <a:gd name="T36" fmla="*/ 1 w 58"/>
                <a:gd name="T37" fmla="*/ 0 h 109"/>
                <a:gd name="T38" fmla="*/ 1 w 58"/>
                <a:gd name="T39" fmla="*/ 0 h 109"/>
                <a:gd name="T40" fmla="*/ 1 w 58"/>
                <a:gd name="T41" fmla="*/ 0 h 109"/>
                <a:gd name="T42" fmla="*/ 1 w 58"/>
                <a:gd name="T43" fmla="*/ 0 h 109"/>
                <a:gd name="T44" fmla="*/ 1 w 58"/>
                <a:gd name="T45" fmla="*/ 0 h 109"/>
                <a:gd name="T46" fmla="*/ 1 w 58"/>
                <a:gd name="T47" fmla="*/ 0 h 109"/>
                <a:gd name="T48" fmla="*/ 1 w 58"/>
                <a:gd name="T49" fmla="*/ 0 h 109"/>
                <a:gd name="T50" fmla="*/ 1 w 58"/>
                <a:gd name="T51" fmla="*/ 0 h 109"/>
                <a:gd name="T52" fmla="*/ 1 w 58"/>
                <a:gd name="T53" fmla="*/ 0 h 109"/>
                <a:gd name="T54" fmla="*/ 1 w 58"/>
                <a:gd name="T55" fmla="*/ 0 h 109"/>
                <a:gd name="T56" fmla="*/ 1 w 58"/>
                <a:gd name="T57" fmla="*/ 0 h 109"/>
                <a:gd name="T58" fmla="*/ 1 w 58"/>
                <a:gd name="T59" fmla="*/ 0 h 109"/>
                <a:gd name="T60" fmla="*/ 1 w 58"/>
                <a:gd name="T61" fmla="*/ 0 h 109"/>
                <a:gd name="T62" fmla="*/ 1 w 58"/>
                <a:gd name="T63" fmla="*/ 0 h 109"/>
                <a:gd name="T64" fmla="*/ 1 w 58"/>
                <a:gd name="T65" fmla="*/ 0 h 109"/>
                <a:gd name="T66" fmla="*/ 1 w 58"/>
                <a:gd name="T67" fmla="*/ 0 h 109"/>
                <a:gd name="T68" fmla="*/ 1 w 58"/>
                <a:gd name="T69" fmla="*/ 0 h 109"/>
                <a:gd name="T70" fmla="*/ 1 w 58"/>
                <a:gd name="T71" fmla="*/ 0 h 109"/>
                <a:gd name="T72" fmla="*/ 1 w 58"/>
                <a:gd name="T73" fmla="*/ 0 h 109"/>
                <a:gd name="T74" fmla="*/ 1 w 58"/>
                <a:gd name="T75" fmla="*/ 0 h 109"/>
                <a:gd name="T76" fmla="*/ 1 w 58"/>
                <a:gd name="T77" fmla="*/ 0 h 109"/>
                <a:gd name="T78" fmla="*/ 1 w 58"/>
                <a:gd name="T79" fmla="*/ 0 h 109"/>
                <a:gd name="T80" fmla="*/ 1 w 58"/>
                <a:gd name="T81" fmla="*/ 0 h 109"/>
                <a:gd name="T82" fmla="*/ 1 w 58"/>
                <a:gd name="T83" fmla="*/ 0 h 109"/>
                <a:gd name="T84" fmla="*/ 1 w 58"/>
                <a:gd name="T85" fmla="*/ 0 h 109"/>
                <a:gd name="T86" fmla="*/ 1 w 58"/>
                <a:gd name="T87" fmla="*/ 0 h 109"/>
                <a:gd name="T88" fmla="*/ 1 w 58"/>
                <a:gd name="T89" fmla="*/ 0 h 109"/>
                <a:gd name="T90" fmla="*/ 1 w 58"/>
                <a:gd name="T91" fmla="*/ 0 h 109"/>
                <a:gd name="T92" fmla="*/ 1 w 58"/>
                <a:gd name="T93" fmla="*/ 0 h 109"/>
                <a:gd name="T94" fmla="*/ 1 w 58"/>
                <a:gd name="T95" fmla="*/ 0 h 109"/>
                <a:gd name="T96" fmla="*/ 1 w 58"/>
                <a:gd name="T97" fmla="*/ 0 h 109"/>
                <a:gd name="T98" fmla="*/ 1 w 58"/>
                <a:gd name="T99" fmla="*/ 0 h 109"/>
                <a:gd name="T100" fmla="*/ 1 w 58"/>
                <a:gd name="T101" fmla="*/ 0 h 109"/>
                <a:gd name="T102" fmla="*/ 1 w 58"/>
                <a:gd name="T103" fmla="*/ 0 h 109"/>
                <a:gd name="T104" fmla="*/ 1 w 58"/>
                <a:gd name="T105" fmla="*/ 0 h 109"/>
                <a:gd name="T106" fmla="*/ 1 w 58"/>
                <a:gd name="T107" fmla="*/ 0 h 109"/>
                <a:gd name="T108" fmla="*/ 1 w 58"/>
                <a:gd name="T109" fmla="*/ 0 h 109"/>
                <a:gd name="T110" fmla="*/ 1 w 58"/>
                <a:gd name="T111" fmla="*/ 0 h 109"/>
                <a:gd name="T112" fmla="*/ 1 w 58"/>
                <a:gd name="T113" fmla="*/ 0 h 109"/>
                <a:gd name="T114" fmla="*/ 0 w 58"/>
                <a:gd name="T115" fmla="*/ 0 h 1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"/>
                <a:gd name="T175" fmla="*/ 0 h 109"/>
                <a:gd name="T176" fmla="*/ 58 w 58"/>
                <a:gd name="T177" fmla="*/ 109 h 10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" h="109">
                  <a:moveTo>
                    <a:pt x="24" y="5"/>
                  </a:moveTo>
                  <a:lnTo>
                    <a:pt x="25" y="5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4" y="0"/>
                  </a:lnTo>
                  <a:lnTo>
                    <a:pt x="47" y="0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6" y="9"/>
                  </a:lnTo>
                  <a:lnTo>
                    <a:pt x="56" y="10"/>
                  </a:lnTo>
                  <a:lnTo>
                    <a:pt x="57" y="11"/>
                  </a:lnTo>
                  <a:lnTo>
                    <a:pt x="57" y="13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57" y="21"/>
                  </a:lnTo>
                  <a:lnTo>
                    <a:pt x="57" y="25"/>
                  </a:lnTo>
                  <a:lnTo>
                    <a:pt x="56" y="26"/>
                  </a:lnTo>
                  <a:lnTo>
                    <a:pt x="56" y="28"/>
                  </a:lnTo>
                  <a:lnTo>
                    <a:pt x="55" y="29"/>
                  </a:lnTo>
                  <a:lnTo>
                    <a:pt x="55" y="32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3" y="36"/>
                  </a:lnTo>
                  <a:lnTo>
                    <a:pt x="52" y="39"/>
                  </a:lnTo>
                  <a:lnTo>
                    <a:pt x="50" y="41"/>
                  </a:lnTo>
                  <a:lnTo>
                    <a:pt x="49" y="42"/>
                  </a:lnTo>
                  <a:lnTo>
                    <a:pt x="48" y="44"/>
                  </a:lnTo>
                  <a:lnTo>
                    <a:pt x="47" y="47"/>
                  </a:lnTo>
                  <a:lnTo>
                    <a:pt x="46" y="49"/>
                  </a:lnTo>
                  <a:lnTo>
                    <a:pt x="42" y="52"/>
                  </a:lnTo>
                  <a:lnTo>
                    <a:pt x="41" y="55"/>
                  </a:lnTo>
                  <a:lnTo>
                    <a:pt x="40" y="57"/>
                  </a:lnTo>
                  <a:lnTo>
                    <a:pt x="38" y="59"/>
                  </a:lnTo>
                  <a:lnTo>
                    <a:pt x="37" y="62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1" y="70"/>
                  </a:lnTo>
                  <a:lnTo>
                    <a:pt x="30" y="72"/>
                  </a:lnTo>
                  <a:lnTo>
                    <a:pt x="25" y="77"/>
                  </a:lnTo>
                  <a:lnTo>
                    <a:pt x="24" y="80"/>
                  </a:lnTo>
                  <a:lnTo>
                    <a:pt x="19" y="85"/>
                  </a:lnTo>
                  <a:lnTo>
                    <a:pt x="17" y="88"/>
                  </a:lnTo>
                  <a:lnTo>
                    <a:pt x="15" y="90"/>
                  </a:lnTo>
                  <a:lnTo>
                    <a:pt x="12" y="94"/>
                  </a:lnTo>
                  <a:lnTo>
                    <a:pt x="10" y="96"/>
                  </a:lnTo>
                  <a:lnTo>
                    <a:pt x="8" y="100"/>
                  </a:lnTo>
                  <a:lnTo>
                    <a:pt x="5" y="103"/>
                  </a:lnTo>
                  <a:lnTo>
                    <a:pt x="2" y="105"/>
                  </a:lnTo>
                  <a:lnTo>
                    <a:pt x="0" y="10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21" name="Freeform 329"/>
            <p:cNvSpPr>
              <a:spLocks/>
            </p:cNvSpPr>
            <p:nvPr/>
          </p:nvSpPr>
          <p:spPr bwMode="auto">
            <a:xfrm>
              <a:off x="1456" y="1927"/>
              <a:ext cx="33" cy="52"/>
            </a:xfrm>
            <a:custGeom>
              <a:avLst/>
              <a:gdLst>
                <a:gd name="T0" fmla="*/ 0 w 66"/>
                <a:gd name="T1" fmla="*/ 0 h 104"/>
                <a:gd name="T2" fmla="*/ 1 w 66"/>
                <a:gd name="T3" fmla="*/ 1 h 104"/>
                <a:gd name="T4" fmla="*/ 1 w 66"/>
                <a:gd name="T5" fmla="*/ 1 h 104"/>
                <a:gd name="T6" fmla="*/ 1 w 66"/>
                <a:gd name="T7" fmla="*/ 0 h 104"/>
                <a:gd name="T8" fmla="*/ 0 w 66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04"/>
                <a:gd name="T17" fmla="*/ 66 w 66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04">
                  <a:moveTo>
                    <a:pt x="0" y="0"/>
                  </a:moveTo>
                  <a:lnTo>
                    <a:pt x="2" y="104"/>
                  </a:lnTo>
                  <a:lnTo>
                    <a:pt x="66" y="104"/>
                  </a:lnTo>
                  <a:lnTo>
                    <a:pt x="6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22" name="Freeform 330"/>
            <p:cNvSpPr>
              <a:spLocks/>
            </p:cNvSpPr>
            <p:nvPr/>
          </p:nvSpPr>
          <p:spPr bwMode="auto">
            <a:xfrm>
              <a:off x="1464" y="1979"/>
              <a:ext cx="22" cy="273"/>
            </a:xfrm>
            <a:custGeom>
              <a:avLst/>
              <a:gdLst>
                <a:gd name="T0" fmla="*/ 0 w 43"/>
                <a:gd name="T1" fmla="*/ 0 h 545"/>
                <a:gd name="T2" fmla="*/ 1 w 43"/>
                <a:gd name="T3" fmla="*/ 1 h 545"/>
                <a:gd name="T4" fmla="*/ 1 w 43"/>
                <a:gd name="T5" fmla="*/ 1 h 545"/>
                <a:gd name="T6" fmla="*/ 1 w 43"/>
                <a:gd name="T7" fmla="*/ 0 h 545"/>
                <a:gd name="T8" fmla="*/ 0 w 43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45"/>
                <a:gd name="T17" fmla="*/ 43 w 43"/>
                <a:gd name="T18" fmla="*/ 545 h 5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45">
                  <a:moveTo>
                    <a:pt x="0" y="0"/>
                  </a:moveTo>
                  <a:lnTo>
                    <a:pt x="10" y="545"/>
                  </a:lnTo>
                  <a:lnTo>
                    <a:pt x="43" y="542"/>
                  </a:lnTo>
                  <a:lnTo>
                    <a:pt x="3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23" name="Line 331"/>
            <p:cNvSpPr>
              <a:spLocks noChangeShapeType="1"/>
            </p:cNvSpPr>
            <p:nvPr/>
          </p:nvSpPr>
          <p:spPr bwMode="auto">
            <a:xfrm flipV="1">
              <a:off x="1457" y="1974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24" name="Rectangle 332"/>
            <p:cNvSpPr>
              <a:spLocks noChangeArrowheads="1"/>
            </p:cNvSpPr>
            <p:nvPr/>
          </p:nvSpPr>
          <p:spPr bwMode="auto">
            <a:xfrm>
              <a:off x="1489" y="1958"/>
              <a:ext cx="5" cy="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25" name="Freeform 333"/>
            <p:cNvSpPr>
              <a:spLocks/>
            </p:cNvSpPr>
            <p:nvPr/>
          </p:nvSpPr>
          <p:spPr bwMode="auto">
            <a:xfrm>
              <a:off x="1481" y="1959"/>
              <a:ext cx="31" cy="53"/>
            </a:xfrm>
            <a:custGeom>
              <a:avLst/>
              <a:gdLst>
                <a:gd name="T0" fmla="*/ 1 w 61"/>
                <a:gd name="T1" fmla="*/ 0 h 107"/>
                <a:gd name="T2" fmla="*/ 1 w 61"/>
                <a:gd name="T3" fmla="*/ 0 h 107"/>
                <a:gd name="T4" fmla="*/ 1 w 61"/>
                <a:gd name="T5" fmla="*/ 0 h 107"/>
                <a:gd name="T6" fmla="*/ 1 w 61"/>
                <a:gd name="T7" fmla="*/ 0 h 107"/>
                <a:gd name="T8" fmla="*/ 1 w 61"/>
                <a:gd name="T9" fmla="*/ 0 h 107"/>
                <a:gd name="T10" fmla="*/ 1 w 61"/>
                <a:gd name="T11" fmla="*/ 0 h 107"/>
                <a:gd name="T12" fmla="*/ 1 w 61"/>
                <a:gd name="T13" fmla="*/ 0 h 107"/>
                <a:gd name="T14" fmla="*/ 1 w 61"/>
                <a:gd name="T15" fmla="*/ 0 h 107"/>
                <a:gd name="T16" fmla="*/ 1 w 61"/>
                <a:gd name="T17" fmla="*/ 0 h 107"/>
                <a:gd name="T18" fmla="*/ 1 w 61"/>
                <a:gd name="T19" fmla="*/ 0 h 107"/>
                <a:gd name="T20" fmla="*/ 1 w 61"/>
                <a:gd name="T21" fmla="*/ 0 h 107"/>
                <a:gd name="T22" fmla="*/ 1 w 61"/>
                <a:gd name="T23" fmla="*/ 0 h 107"/>
                <a:gd name="T24" fmla="*/ 1 w 61"/>
                <a:gd name="T25" fmla="*/ 0 h 107"/>
                <a:gd name="T26" fmla="*/ 1 w 61"/>
                <a:gd name="T27" fmla="*/ 0 h 107"/>
                <a:gd name="T28" fmla="*/ 1 w 61"/>
                <a:gd name="T29" fmla="*/ 0 h 107"/>
                <a:gd name="T30" fmla="*/ 1 w 61"/>
                <a:gd name="T31" fmla="*/ 0 h 107"/>
                <a:gd name="T32" fmla="*/ 1 w 61"/>
                <a:gd name="T33" fmla="*/ 0 h 107"/>
                <a:gd name="T34" fmla="*/ 1 w 61"/>
                <a:gd name="T35" fmla="*/ 0 h 107"/>
                <a:gd name="T36" fmla="*/ 1 w 61"/>
                <a:gd name="T37" fmla="*/ 0 h 107"/>
                <a:gd name="T38" fmla="*/ 1 w 61"/>
                <a:gd name="T39" fmla="*/ 0 h 107"/>
                <a:gd name="T40" fmla="*/ 1 w 61"/>
                <a:gd name="T41" fmla="*/ 0 h 107"/>
                <a:gd name="T42" fmla="*/ 1 w 61"/>
                <a:gd name="T43" fmla="*/ 0 h 107"/>
                <a:gd name="T44" fmla="*/ 1 w 61"/>
                <a:gd name="T45" fmla="*/ 0 h 107"/>
                <a:gd name="T46" fmla="*/ 1 w 61"/>
                <a:gd name="T47" fmla="*/ 0 h 107"/>
                <a:gd name="T48" fmla="*/ 1 w 61"/>
                <a:gd name="T49" fmla="*/ 0 h 107"/>
                <a:gd name="T50" fmla="*/ 1 w 61"/>
                <a:gd name="T51" fmla="*/ 0 h 107"/>
                <a:gd name="T52" fmla="*/ 1 w 61"/>
                <a:gd name="T53" fmla="*/ 0 h 107"/>
                <a:gd name="T54" fmla="*/ 1 w 61"/>
                <a:gd name="T55" fmla="*/ 0 h 107"/>
                <a:gd name="T56" fmla="*/ 1 w 61"/>
                <a:gd name="T57" fmla="*/ 0 h 107"/>
                <a:gd name="T58" fmla="*/ 1 w 61"/>
                <a:gd name="T59" fmla="*/ 0 h 107"/>
                <a:gd name="T60" fmla="*/ 1 w 61"/>
                <a:gd name="T61" fmla="*/ 0 h 107"/>
                <a:gd name="T62" fmla="*/ 1 w 61"/>
                <a:gd name="T63" fmla="*/ 0 h 107"/>
                <a:gd name="T64" fmla="*/ 1 w 61"/>
                <a:gd name="T65" fmla="*/ 0 h 107"/>
                <a:gd name="T66" fmla="*/ 1 w 61"/>
                <a:gd name="T67" fmla="*/ 0 h 107"/>
                <a:gd name="T68" fmla="*/ 1 w 61"/>
                <a:gd name="T69" fmla="*/ 0 h 107"/>
                <a:gd name="T70" fmla="*/ 1 w 61"/>
                <a:gd name="T71" fmla="*/ 0 h 107"/>
                <a:gd name="T72" fmla="*/ 1 w 61"/>
                <a:gd name="T73" fmla="*/ 0 h 107"/>
                <a:gd name="T74" fmla="*/ 1 w 61"/>
                <a:gd name="T75" fmla="*/ 0 h 107"/>
                <a:gd name="T76" fmla="*/ 1 w 61"/>
                <a:gd name="T77" fmla="*/ 0 h 107"/>
                <a:gd name="T78" fmla="*/ 1 w 61"/>
                <a:gd name="T79" fmla="*/ 0 h 107"/>
                <a:gd name="T80" fmla="*/ 1 w 61"/>
                <a:gd name="T81" fmla="*/ 0 h 107"/>
                <a:gd name="T82" fmla="*/ 1 w 61"/>
                <a:gd name="T83" fmla="*/ 0 h 107"/>
                <a:gd name="T84" fmla="*/ 1 w 61"/>
                <a:gd name="T85" fmla="*/ 0 h 107"/>
                <a:gd name="T86" fmla="*/ 1 w 61"/>
                <a:gd name="T87" fmla="*/ 0 h 107"/>
                <a:gd name="T88" fmla="*/ 1 w 61"/>
                <a:gd name="T89" fmla="*/ 0 h 107"/>
                <a:gd name="T90" fmla="*/ 1 w 61"/>
                <a:gd name="T91" fmla="*/ 0 h 107"/>
                <a:gd name="T92" fmla="*/ 1 w 61"/>
                <a:gd name="T93" fmla="*/ 0 h 107"/>
                <a:gd name="T94" fmla="*/ 1 w 61"/>
                <a:gd name="T95" fmla="*/ 0 h 107"/>
                <a:gd name="T96" fmla="*/ 1 w 61"/>
                <a:gd name="T97" fmla="*/ 0 h 107"/>
                <a:gd name="T98" fmla="*/ 1 w 61"/>
                <a:gd name="T99" fmla="*/ 0 h 107"/>
                <a:gd name="T100" fmla="*/ 1 w 61"/>
                <a:gd name="T101" fmla="*/ 0 h 107"/>
                <a:gd name="T102" fmla="*/ 1 w 61"/>
                <a:gd name="T103" fmla="*/ 0 h 107"/>
                <a:gd name="T104" fmla="*/ 1 w 61"/>
                <a:gd name="T105" fmla="*/ 0 h 107"/>
                <a:gd name="T106" fmla="*/ 1 w 61"/>
                <a:gd name="T107" fmla="*/ 0 h 107"/>
                <a:gd name="T108" fmla="*/ 1 w 61"/>
                <a:gd name="T109" fmla="*/ 0 h 107"/>
                <a:gd name="T110" fmla="*/ 0 w 61"/>
                <a:gd name="T111" fmla="*/ 0 h 1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1"/>
                <a:gd name="T169" fmla="*/ 0 h 107"/>
                <a:gd name="T170" fmla="*/ 61 w 61"/>
                <a:gd name="T171" fmla="*/ 107 h 1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1" h="107">
                  <a:moveTo>
                    <a:pt x="26" y="3"/>
                  </a:moveTo>
                  <a:lnTo>
                    <a:pt x="27" y="3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8" y="7"/>
                  </a:lnTo>
                  <a:lnTo>
                    <a:pt x="60" y="9"/>
                  </a:lnTo>
                  <a:lnTo>
                    <a:pt x="60" y="10"/>
                  </a:lnTo>
                  <a:lnTo>
                    <a:pt x="61" y="11"/>
                  </a:lnTo>
                  <a:lnTo>
                    <a:pt x="61" y="20"/>
                  </a:lnTo>
                  <a:lnTo>
                    <a:pt x="60" y="22"/>
                  </a:lnTo>
                  <a:lnTo>
                    <a:pt x="60" y="23"/>
                  </a:lnTo>
                  <a:lnTo>
                    <a:pt x="59" y="25"/>
                  </a:lnTo>
                  <a:lnTo>
                    <a:pt x="59" y="26"/>
                  </a:lnTo>
                  <a:lnTo>
                    <a:pt x="58" y="27"/>
                  </a:lnTo>
                  <a:lnTo>
                    <a:pt x="58" y="30"/>
                  </a:lnTo>
                  <a:lnTo>
                    <a:pt x="57" y="31"/>
                  </a:lnTo>
                  <a:lnTo>
                    <a:pt x="56" y="33"/>
                  </a:lnTo>
                  <a:lnTo>
                    <a:pt x="56" y="34"/>
                  </a:lnTo>
                  <a:lnTo>
                    <a:pt x="54" y="37"/>
                  </a:lnTo>
                  <a:lnTo>
                    <a:pt x="53" y="39"/>
                  </a:lnTo>
                  <a:lnTo>
                    <a:pt x="52" y="40"/>
                  </a:lnTo>
                  <a:lnTo>
                    <a:pt x="51" y="42"/>
                  </a:lnTo>
                  <a:lnTo>
                    <a:pt x="47" y="46"/>
                  </a:lnTo>
                  <a:lnTo>
                    <a:pt x="46" y="48"/>
                  </a:lnTo>
                  <a:lnTo>
                    <a:pt x="45" y="50"/>
                  </a:lnTo>
                  <a:lnTo>
                    <a:pt x="43" y="53"/>
                  </a:lnTo>
                  <a:lnTo>
                    <a:pt x="42" y="55"/>
                  </a:lnTo>
                  <a:lnTo>
                    <a:pt x="41" y="57"/>
                  </a:lnTo>
                  <a:lnTo>
                    <a:pt x="38" y="60"/>
                  </a:lnTo>
                  <a:lnTo>
                    <a:pt x="37" y="62"/>
                  </a:lnTo>
                  <a:lnTo>
                    <a:pt x="33" y="66"/>
                  </a:lnTo>
                  <a:lnTo>
                    <a:pt x="31" y="69"/>
                  </a:lnTo>
                  <a:lnTo>
                    <a:pt x="29" y="72"/>
                  </a:lnTo>
                  <a:lnTo>
                    <a:pt x="24" y="77"/>
                  </a:lnTo>
                  <a:lnTo>
                    <a:pt x="22" y="80"/>
                  </a:lnTo>
                  <a:lnTo>
                    <a:pt x="20" y="83"/>
                  </a:lnTo>
                  <a:lnTo>
                    <a:pt x="18" y="86"/>
                  </a:lnTo>
                  <a:lnTo>
                    <a:pt x="15" y="88"/>
                  </a:lnTo>
                  <a:lnTo>
                    <a:pt x="13" y="92"/>
                  </a:lnTo>
                  <a:lnTo>
                    <a:pt x="11" y="94"/>
                  </a:lnTo>
                  <a:lnTo>
                    <a:pt x="8" y="98"/>
                  </a:lnTo>
                  <a:lnTo>
                    <a:pt x="6" y="101"/>
                  </a:lnTo>
                  <a:lnTo>
                    <a:pt x="3" y="103"/>
                  </a:lnTo>
                  <a:lnTo>
                    <a:pt x="0" y="1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26" name="Rectangle 334"/>
            <p:cNvSpPr>
              <a:spLocks noChangeArrowheads="1"/>
            </p:cNvSpPr>
            <p:nvPr/>
          </p:nvSpPr>
          <p:spPr bwMode="auto">
            <a:xfrm>
              <a:off x="1406" y="2088"/>
              <a:ext cx="69" cy="3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27" name="Rectangle 335"/>
            <p:cNvSpPr>
              <a:spLocks noChangeArrowheads="1"/>
            </p:cNvSpPr>
            <p:nvPr/>
          </p:nvSpPr>
          <p:spPr bwMode="auto">
            <a:xfrm>
              <a:off x="1430" y="2082"/>
              <a:ext cx="21" cy="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28" name="Freeform 336"/>
            <p:cNvSpPr>
              <a:spLocks/>
            </p:cNvSpPr>
            <p:nvPr/>
          </p:nvSpPr>
          <p:spPr bwMode="auto">
            <a:xfrm>
              <a:off x="1428" y="1810"/>
              <a:ext cx="24" cy="272"/>
            </a:xfrm>
            <a:custGeom>
              <a:avLst/>
              <a:gdLst>
                <a:gd name="T0" fmla="*/ 0 w 49"/>
                <a:gd name="T1" fmla="*/ 0 h 545"/>
                <a:gd name="T2" fmla="*/ 0 w 49"/>
                <a:gd name="T3" fmla="*/ 0 h 545"/>
                <a:gd name="T4" fmla="*/ 0 w 49"/>
                <a:gd name="T5" fmla="*/ 0 h 545"/>
                <a:gd name="T6" fmla="*/ 0 w 49"/>
                <a:gd name="T7" fmla="*/ 0 h 545"/>
                <a:gd name="T8" fmla="*/ 0 w 49"/>
                <a:gd name="T9" fmla="*/ 0 h 545"/>
                <a:gd name="T10" fmla="*/ 0 w 49"/>
                <a:gd name="T11" fmla="*/ 0 h 5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545"/>
                <a:gd name="T20" fmla="*/ 49 w 49"/>
                <a:gd name="T21" fmla="*/ 545 h 5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545">
                  <a:moveTo>
                    <a:pt x="49" y="545"/>
                  </a:moveTo>
                  <a:lnTo>
                    <a:pt x="36" y="53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12" y="530"/>
                  </a:lnTo>
                  <a:lnTo>
                    <a:pt x="3" y="54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29" name="Rectangle 337"/>
            <p:cNvSpPr>
              <a:spLocks noChangeArrowheads="1"/>
            </p:cNvSpPr>
            <p:nvPr/>
          </p:nvSpPr>
          <p:spPr bwMode="auto">
            <a:xfrm>
              <a:off x="1399" y="2250"/>
              <a:ext cx="33" cy="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30" name="Rectangle 338"/>
            <p:cNvSpPr>
              <a:spLocks noChangeArrowheads="1"/>
            </p:cNvSpPr>
            <p:nvPr/>
          </p:nvSpPr>
          <p:spPr bwMode="auto">
            <a:xfrm>
              <a:off x="1429" y="2122"/>
              <a:ext cx="22" cy="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31" name="Line 339"/>
            <p:cNvSpPr>
              <a:spLocks noChangeShapeType="1"/>
            </p:cNvSpPr>
            <p:nvPr/>
          </p:nvSpPr>
          <p:spPr bwMode="auto">
            <a:xfrm>
              <a:off x="1447" y="2125"/>
              <a:ext cx="6" cy="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32" name="Line 340"/>
            <p:cNvSpPr>
              <a:spLocks noChangeShapeType="1"/>
            </p:cNvSpPr>
            <p:nvPr/>
          </p:nvSpPr>
          <p:spPr bwMode="auto">
            <a:xfrm>
              <a:off x="1436" y="2126"/>
              <a:ext cx="5" cy="1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33" name="Rectangle 341"/>
            <p:cNvSpPr>
              <a:spLocks noChangeArrowheads="1"/>
            </p:cNvSpPr>
            <p:nvPr/>
          </p:nvSpPr>
          <p:spPr bwMode="auto">
            <a:xfrm>
              <a:off x="1435" y="2250"/>
              <a:ext cx="23" cy="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34" name="Rectangle 342"/>
            <p:cNvSpPr>
              <a:spLocks noChangeArrowheads="1"/>
            </p:cNvSpPr>
            <p:nvPr/>
          </p:nvSpPr>
          <p:spPr bwMode="auto">
            <a:xfrm>
              <a:off x="1462" y="2250"/>
              <a:ext cx="32" cy="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35" name="Line 343"/>
            <p:cNvSpPr>
              <a:spLocks noChangeShapeType="1"/>
            </p:cNvSpPr>
            <p:nvPr/>
          </p:nvSpPr>
          <p:spPr bwMode="auto">
            <a:xfrm flipH="1">
              <a:off x="1664" y="2378"/>
              <a:ext cx="50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36" name="Line 344"/>
            <p:cNvSpPr>
              <a:spLocks noChangeShapeType="1"/>
            </p:cNvSpPr>
            <p:nvPr/>
          </p:nvSpPr>
          <p:spPr bwMode="auto">
            <a:xfrm flipH="1">
              <a:off x="1625" y="2378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37" name="Rectangle 345"/>
            <p:cNvSpPr>
              <a:spLocks noChangeArrowheads="1"/>
            </p:cNvSpPr>
            <p:nvPr/>
          </p:nvSpPr>
          <p:spPr bwMode="auto">
            <a:xfrm>
              <a:off x="1572" y="2378"/>
              <a:ext cx="40" cy="26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38" name="Line 346"/>
            <p:cNvSpPr>
              <a:spLocks noChangeShapeType="1"/>
            </p:cNvSpPr>
            <p:nvPr/>
          </p:nvSpPr>
          <p:spPr bwMode="auto">
            <a:xfrm>
              <a:off x="1625" y="2642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39" name="Line 347"/>
            <p:cNvSpPr>
              <a:spLocks noChangeShapeType="1"/>
            </p:cNvSpPr>
            <p:nvPr/>
          </p:nvSpPr>
          <p:spPr bwMode="auto">
            <a:xfrm>
              <a:off x="1665" y="2642"/>
              <a:ext cx="50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40" name="Rectangle 348"/>
            <p:cNvSpPr>
              <a:spLocks noChangeArrowheads="1"/>
            </p:cNvSpPr>
            <p:nvPr/>
          </p:nvSpPr>
          <p:spPr bwMode="auto">
            <a:xfrm>
              <a:off x="984" y="3510"/>
              <a:ext cx="25" cy="2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41" name="Rectangle 349"/>
            <p:cNvSpPr>
              <a:spLocks noChangeArrowheads="1"/>
            </p:cNvSpPr>
            <p:nvPr/>
          </p:nvSpPr>
          <p:spPr bwMode="auto">
            <a:xfrm>
              <a:off x="1717" y="3510"/>
              <a:ext cx="26" cy="2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42" name="Rectangle 350"/>
            <p:cNvSpPr>
              <a:spLocks noChangeArrowheads="1"/>
            </p:cNvSpPr>
            <p:nvPr/>
          </p:nvSpPr>
          <p:spPr bwMode="auto">
            <a:xfrm>
              <a:off x="1223" y="3651"/>
              <a:ext cx="22" cy="4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43" name="Rectangle 351"/>
            <p:cNvSpPr>
              <a:spLocks noChangeArrowheads="1"/>
            </p:cNvSpPr>
            <p:nvPr/>
          </p:nvSpPr>
          <p:spPr bwMode="auto">
            <a:xfrm>
              <a:off x="1066" y="3651"/>
              <a:ext cx="21" cy="4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44" name="Rectangle 352"/>
            <p:cNvSpPr>
              <a:spLocks noChangeArrowheads="1"/>
            </p:cNvSpPr>
            <p:nvPr/>
          </p:nvSpPr>
          <p:spPr bwMode="auto">
            <a:xfrm>
              <a:off x="1123" y="3658"/>
              <a:ext cx="38" cy="3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45" name="Line 353"/>
            <p:cNvSpPr>
              <a:spLocks noChangeShapeType="1"/>
            </p:cNvSpPr>
            <p:nvPr/>
          </p:nvSpPr>
          <p:spPr bwMode="auto">
            <a:xfrm flipH="1">
              <a:off x="1245" y="3661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46" name="Line 354"/>
            <p:cNvSpPr>
              <a:spLocks noChangeShapeType="1"/>
            </p:cNvSpPr>
            <p:nvPr/>
          </p:nvSpPr>
          <p:spPr bwMode="auto">
            <a:xfrm flipH="1">
              <a:off x="1245" y="3689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47" name="Line 355"/>
            <p:cNvSpPr>
              <a:spLocks noChangeShapeType="1"/>
            </p:cNvSpPr>
            <p:nvPr/>
          </p:nvSpPr>
          <p:spPr bwMode="auto">
            <a:xfrm flipH="1">
              <a:off x="1161" y="3661"/>
              <a:ext cx="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48" name="Line 356"/>
            <p:cNvSpPr>
              <a:spLocks noChangeShapeType="1"/>
            </p:cNvSpPr>
            <p:nvPr/>
          </p:nvSpPr>
          <p:spPr bwMode="auto">
            <a:xfrm flipH="1">
              <a:off x="1161" y="3689"/>
              <a:ext cx="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49" name="Line 357"/>
            <p:cNvSpPr>
              <a:spLocks noChangeShapeType="1"/>
            </p:cNvSpPr>
            <p:nvPr/>
          </p:nvSpPr>
          <p:spPr bwMode="auto">
            <a:xfrm flipH="1">
              <a:off x="1088" y="3661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50" name="Line 358"/>
            <p:cNvSpPr>
              <a:spLocks noChangeShapeType="1"/>
            </p:cNvSpPr>
            <p:nvPr/>
          </p:nvSpPr>
          <p:spPr bwMode="auto">
            <a:xfrm flipH="1">
              <a:off x="1088" y="3689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51" name="Line 359"/>
            <p:cNvSpPr>
              <a:spLocks noChangeShapeType="1"/>
            </p:cNvSpPr>
            <p:nvPr/>
          </p:nvSpPr>
          <p:spPr bwMode="auto">
            <a:xfrm flipH="1">
              <a:off x="984" y="3661"/>
              <a:ext cx="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52" name="Line 360"/>
            <p:cNvSpPr>
              <a:spLocks noChangeShapeType="1"/>
            </p:cNvSpPr>
            <p:nvPr/>
          </p:nvSpPr>
          <p:spPr bwMode="auto">
            <a:xfrm flipH="1">
              <a:off x="984" y="3689"/>
              <a:ext cx="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53" name="Rectangle 361"/>
            <p:cNvSpPr>
              <a:spLocks noChangeArrowheads="1"/>
            </p:cNvSpPr>
            <p:nvPr/>
          </p:nvSpPr>
          <p:spPr bwMode="auto">
            <a:xfrm>
              <a:off x="1834" y="3797"/>
              <a:ext cx="49" cy="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54" name="Rectangle 362"/>
            <p:cNvSpPr>
              <a:spLocks noChangeArrowheads="1"/>
            </p:cNvSpPr>
            <p:nvPr/>
          </p:nvSpPr>
          <p:spPr bwMode="auto">
            <a:xfrm>
              <a:off x="1402" y="3804"/>
              <a:ext cx="12" cy="4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55" name="Rectangle 363"/>
            <p:cNvSpPr>
              <a:spLocks noChangeArrowheads="1"/>
            </p:cNvSpPr>
            <p:nvPr/>
          </p:nvSpPr>
          <p:spPr bwMode="auto">
            <a:xfrm>
              <a:off x="1488" y="3804"/>
              <a:ext cx="12" cy="4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56" name="Rectangle 364"/>
            <p:cNvSpPr>
              <a:spLocks noChangeArrowheads="1"/>
            </p:cNvSpPr>
            <p:nvPr/>
          </p:nvSpPr>
          <p:spPr bwMode="auto">
            <a:xfrm>
              <a:off x="1571" y="3804"/>
              <a:ext cx="12" cy="4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57" name="Rectangle 365"/>
            <p:cNvSpPr>
              <a:spLocks noChangeArrowheads="1"/>
            </p:cNvSpPr>
            <p:nvPr/>
          </p:nvSpPr>
          <p:spPr bwMode="auto">
            <a:xfrm>
              <a:off x="1282" y="3834"/>
              <a:ext cx="120" cy="1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58" name="Rectangle 366"/>
            <p:cNvSpPr>
              <a:spLocks noChangeArrowheads="1"/>
            </p:cNvSpPr>
            <p:nvPr/>
          </p:nvSpPr>
          <p:spPr bwMode="auto">
            <a:xfrm>
              <a:off x="1583" y="3834"/>
              <a:ext cx="120" cy="1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59" name="Rectangle 367"/>
            <p:cNvSpPr>
              <a:spLocks noChangeArrowheads="1"/>
            </p:cNvSpPr>
            <p:nvPr/>
          </p:nvSpPr>
          <p:spPr bwMode="auto">
            <a:xfrm>
              <a:off x="1294" y="3804"/>
              <a:ext cx="13" cy="21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60" name="Rectangle 368"/>
            <p:cNvSpPr>
              <a:spLocks noChangeArrowheads="1"/>
            </p:cNvSpPr>
            <p:nvPr/>
          </p:nvSpPr>
          <p:spPr bwMode="auto">
            <a:xfrm>
              <a:off x="1282" y="3853"/>
              <a:ext cx="82" cy="1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61" name="Line 369"/>
            <p:cNvSpPr>
              <a:spLocks noChangeShapeType="1"/>
            </p:cNvSpPr>
            <p:nvPr/>
          </p:nvSpPr>
          <p:spPr bwMode="auto">
            <a:xfrm>
              <a:off x="1286" y="3827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62" name="Rectangle 370"/>
            <p:cNvSpPr>
              <a:spLocks noChangeArrowheads="1"/>
            </p:cNvSpPr>
            <p:nvPr/>
          </p:nvSpPr>
          <p:spPr bwMode="auto">
            <a:xfrm>
              <a:off x="1307" y="3900"/>
              <a:ext cx="72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63" name="Rectangle 371"/>
            <p:cNvSpPr>
              <a:spLocks noChangeArrowheads="1"/>
            </p:cNvSpPr>
            <p:nvPr/>
          </p:nvSpPr>
          <p:spPr bwMode="auto">
            <a:xfrm>
              <a:off x="1363" y="3913"/>
              <a:ext cx="16" cy="9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64" name="Line 372"/>
            <p:cNvSpPr>
              <a:spLocks noChangeShapeType="1"/>
            </p:cNvSpPr>
            <p:nvPr/>
          </p:nvSpPr>
          <p:spPr bwMode="auto">
            <a:xfrm>
              <a:off x="1364" y="3868"/>
              <a:ext cx="15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65" name="Rectangle 373"/>
            <p:cNvSpPr>
              <a:spLocks noChangeArrowheads="1"/>
            </p:cNvSpPr>
            <p:nvPr/>
          </p:nvSpPr>
          <p:spPr bwMode="auto">
            <a:xfrm>
              <a:off x="1621" y="3853"/>
              <a:ext cx="83" cy="1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66" name="Rectangle 374"/>
            <p:cNvSpPr>
              <a:spLocks noChangeArrowheads="1"/>
            </p:cNvSpPr>
            <p:nvPr/>
          </p:nvSpPr>
          <p:spPr bwMode="auto">
            <a:xfrm>
              <a:off x="1668" y="3804"/>
              <a:ext cx="15" cy="4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67" name="Line 375"/>
            <p:cNvSpPr>
              <a:spLocks noChangeShapeType="1"/>
            </p:cNvSpPr>
            <p:nvPr/>
          </p:nvSpPr>
          <p:spPr bwMode="auto">
            <a:xfrm flipV="1">
              <a:off x="1373" y="3868"/>
              <a:ext cx="23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68" name="Line 376"/>
            <p:cNvSpPr>
              <a:spLocks noChangeShapeType="1"/>
            </p:cNvSpPr>
            <p:nvPr/>
          </p:nvSpPr>
          <p:spPr bwMode="auto">
            <a:xfrm flipV="1">
              <a:off x="1375" y="3868"/>
              <a:ext cx="3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69" name="Line 377"/>
            <p:cNvSpPr>
              <a:spLocks noChangeShapeType="1"/>
            </p:cNvSpPr>
            <p:nvPr/>
          </p:nvSpPr>
          <p:spPr bwMode="auto">
            <a:xfrm>
              <a:off x="1694" y="3817"/>
              <a:ext cx="1" cy="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0" name="Line 378"/>
            <p:cNvSpPr>
              <a:spLocks noChangeShapeType="1"/>
            </p:cNvSpPr>
            <p:nvPr/>
          </p:nvSpPr>
          <p:spPr bwMode="auto">
            <a:xfrm flipH="1">
              <a:off x="1592" y="3868"/>
              <a:ext cx="29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1" name="Line 379"/>
            <p:cNvSpPr>
              <a:spLocks noChangeShapeType="1"/>
            </p:cNvSpPr>
            <p:nvPr/>
          </p:nvSpPr>
          <p:spPr bwMode="auto">
            <a:xfrm flipH="1" flipV="1">
              <a:off x="1582" y="3868"/>
              <a:ext cx="2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2" name="Line 380"/>
            <p:cNvSpPr>
              <a:spLocks noChangeShapeType="1"/>
            </p:cNvSpPr>
            <p:nvPr/>
          </p:nvSpPr>
          <p:spPr bwMode="auto">
            <a:xfrm flipH="1" flipV="1">
              <a:off x="1572" y="3868"/>
              <a:ext cx="28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3" name="Rectangle 381"/>
            <p:cNvSpPr>
              <a:spLocks noChangeArrowheads="1"/>
            </p:cNvSpPr>
            <p:nvPr/>
          </p:nvSpPr>
          <p:spPr bwMode="auto">
            <a:xfrm>
              <a:off x="1592" y="3900"/>
              <a:ext cx="131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74" name="Rectangle 382"/>
            <p:cNvSpPr>
              <a:spLocks noChangeArrowheads="1"/>
            </p:cNvSpPr>
            <p:nvPr/>
          </p:nvSpPr>
          <p:spPr bwMode="auto">
            <a:xfrm>
              <a:off x="1592" y="3913"/>
              <a:ext cx="15" cy="9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75" name="Rectangle 383"/>
            <p:cNvSpPr>
              <a:spLocks noChangeArrowheads="1"/>
            </p:cNvSpPr>
            <p:nvPr/>
          </p:nvSpPr>
          <p:spPr bwMode="auto">
            <a:xfrm>
              <a:off x="1668" y="3868"/>
              <a:ext cx="15" cy="4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76" name="Freeform 384"/>
            <p:cNvSpPr>
              <a:spLocks/>
            </p:cNvSpPr>
            <p:nvPr/>
          </p:nvSpPr>
          <p:spPr bwMode="auto">
            <a:xfrm>
              <a:off x="1662" y="3914"/>
              <a:ext cx="6" cy="72"/>
            </a:xfrm>
            <a:custGeom>
              <a:avLst/>
              <a:gdLst>
                <a:gd name="T0" fmla="*/ 0 w 13"/>
                <a:gd name="T1" fmla="*/ 0 h 144"/>
                <a:gd name="T2" fmla="*/ 0 w 13"/>
                <a:gd name="T3" fmla="*/ 1 h 144"/>
                <a:gd name="T4" fmla="*/ 0 w 13"/>
                <a:gd name="T5" fmla="*/ 1 h 144"/>
                <a:gd name="T6" fmla="*/ 0 w 13"/>
                <a:gd name="T7" fmla="*/ 1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44"/>
                <a:gd name="T14" fmla="*/ 13 w 13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44">
                  <a:moveTo>
                    <a:pt x="13" y="0"/>
                  </a:moveTo>
                  <a:lnTo>
                    <a:pt x="0" y="12"/>
                  </a:lnTo>
                  <a:lnTo>
                    <a:pt x="0" y="133"/>
                  </a:lnTo>
                  <a:lnTo>
                    <a:pt x="13" y="14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7" name="Freeform 385"/>
            <p:cNvSpPr>
              <a:spLocks/>
            </p:cNvSpPr>
            <p:nvPr/>
          </p:nvSpPr>
          <p:spPr bwMode="auto">
            <a:xfrm>
              <a:off x="1676" y="3914"/>
              <a:ext cx="7" cy="72"/>
            </a:xfrm>
            <a:custGeom>
              <a:avLst/>
              <a:gdLst>
                <a:gd name="T0" fmla="*/ 1 w 13"/>
                <a:gd name="T1" fmla="*/ 0 h 144"/>
                <a:gd name="T2" fmla="*/ 0 w 13"/>
                <a:gd name="T3" fmla="*/ 1 h 144"/>
                <a:gd name="T4" fmla="*/ 0 w 13"/>
                <a:gd name="T5" fmla="*/ 1 h 144"/>
                <a:gd name="T6" fmla="*/ 1 w 13"/>
                <a:gd name="T7" fmla="*/ 1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44"/>
                <a:gd name="T14" fmla="*/ 13 w 13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44">
                  <a:moveTo>
                    <a:pt x="13" y="0"/>
                  </a:moveTo>
                  <a:lnTo>
                    <a:pt x="0" y="12"/>
                  </a:lnTo>
                  <a:lnTo>
                    <a:pt x="0" y="133"/>
                  </a:lnTo>
                  <a:lnTo>
                    <a:pt x="13" y="14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8" name="Rectangle 386"/>
            <p:cNvSpPr>
              <a:spLocks noChangeArrowheads="1"/>
            </p:cNvSpPr>
            <p:nvPr/>
          </p:nvSpPr>
          <p:spPr bwMode="auto">
            <a:xfrm>
              <a:off x="1668" y="4013"/>
              <a:ext cx="37" cy="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79" name="Rectangle 387"/>
            <p:cNvSpPr>
              <a:spLocks noChangeArrowheads="1"/>
            </p:cNvSpPr>
            <p:nvPr/>
          </p:nvSpPr>
          <p:spPr bwMode="auto">
            <a:xfrm>
              <a:off x="1668" y="3986"/>
              <a:ext cx="15" cy="2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80" name="Rectangle 388"/>
            <p:cNvSpPr>
              <a:spLocks noChangeArrowheads="1"/>
            </p:cNvSpPr>
            <p:nvPr/>
          </p:nvSpPr>
          <p:spPr bwMode="auto">
            <a:xfrm>
              <a:off x="1683" y="3986"/>
              <a:ext cx="165" cy="1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81" name="Rectangle 389"/>
            <p:cNvSpPr>
              <a:spLocks noChangeArrowheads="1"/>
            </p:cNvSpPr>
            <p:nvPr/>
          </p:nvSpPr>
          <p:spPr bwMode="auto">
            <a:xfrm>
              <a:off x="1835" y="3804"/>
              <a:ext cx="13" cy="18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82" name="Freeform 390"/>
            <p:cNvSpPr>
              <a:spLocks/>
            </p:cNvSpPr>
            <p:nvPr/>
          </p:nvSpPr>
          <p:spPr bwMode="auto">
            <a:xfrm>
              <a:off x="1691" y="3820"/>
              <a:ext cx="51" cy="82"/>
            </a:xfrm>
            <a:custGeom>
              <a:avLst/>
              <a:gdLst>
                <a:gd name="T0" fmla="*/ 1 w 101"/>
                <a:gd name="T1" fmla="*/ 1 h 163"/>
                <a:gd name="T2" fmla="*/ 1 w 101"/>
                <a:gd name="T3" fmla="*/ 1 h 163"/>
                <a:gd name="T4" fmla="*/ 1 w 101"/>
                <a:gd name="T5" fmla="*/ 1 h 163"/>
                <a:gd name="T6" fmla="*/ 0 w 101"/>
                <a:gd name="T7" fmla="*/ 1 h 163"/>
                <a:gd name="T8" fmla="*/ 1 w 101"/>
                <a:gd name="T9" fmla="*/ 0 h 163"/>
                <a:gd name="T10" fmla="*/ 1 w 101"/>
                <a:gd name="T11" fmla="*/ 1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163"/>
                <a:gd name="T20" fmla="*/ 101 w 101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163">
                  <a:moveTo>
                    <a:pt x="101" y="10"/>
                  </a:moveTo>
                  <a:lnTo>
                    <a:pt x="101" y="34"/>
                  </a:lnTo>
                  <a:lnTo>
                    <a:pt x="26" y="163"/>
                  </a:lnTo>
                  <a:lnTo>
                    <a:pt x="0" y="163"/>
                  </a:lnTo>
                  <a:lnTo>
                    <a:pt x="101" y="0"/>
                  </a:lnTo>
                  <a:lnTo>
                    <a:pt x="101" y="1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3" name="Line 391"/>
            <p:cNvSpPr>
              <a:spLocks noChangeShapeType="1"/>
            </p:cNvSpPr>
            <p:nvPr/>
          </p:nvSpPr>
          <p:spPr bwMode="auto">
            <a:xfrm>
              <a:off x="1723" y="3900"/>
              <a:ext cx="1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4" name="Line 392"/>
            <p:cNvSpPr>
              <a:spLocks noChangeShapeType="1"/>
            </p:cNvSpPr>
            <p:nvPr/>
          </p:nvSpPr>
          <p:spPr bwMode="auto">
            <a:xfrm>
              <a:off x="1723" y="3913"/>
              <a:ext cx="1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5" name="Line 393"/>
            <p:cNvSpPr>
              <a:spLocks noChangeShapeType="1"/>
            </p:cNvSpPr>
            <p:nvPr/>
          </p:nvSpPr>
          <p:spPr bwMode="auto">
            <a:xfrm flipH="1">
              <a:off x="1683" y="3868"/>
              <a:ext cx="19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6" name="Line 394"/>
            <p:cNvSpPr>
              <a:spLocks noChangeShapeType="1"/>
            </p:cNvSpPr>
            <p:nvPr/>
          </p:nvSpPr>
          <p:spPr bwMode="auto">
            <a:xfrm>
              <a:off x="1283" y="3868"/>
              <a:ext cx="1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7" name="Rectangle 395"/>
            <p:cNvSpPr>
              <a:spLocks noChangeArrowheads="1"/>
            </p:cNvSpPr>
            <p:nvPr/>
          </p:nvSpPr>
          <p:spPr bwMode="auto">
            <a:xfrm>
              <a:off x="1271" y="4013"/>
              <a:ext cx="38" cy="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88" name="Line 396"/>
            <p:cNvSpPr>
              <a:spLocks noChangeShapeType="1"/>
            </p:cNvSpPr>
            <p:nvPr/>
          </p:nvSpPr>
          <p:spPr bwMode="auto">
            <a:xfrm>
              <a:off x="1375" y="4005"/>
              <a:ext cx="2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9" name="Rectangle 397"/>
            <p:cNvSpPr>
              <a:spLocks noChangeArrowheads="1"/>
            </p:cNvSpPr>
            <p:nvPr/>
          </p:nvSpPr>
          <p:spPr bwMode="auto">
            <a:xfrm>
              <a:off x="985" y="3805"/>
              <a:ext cx="22" cy="2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90" name="Rectangle 398"/>
            <p:cNvSpPr>
              <a:spLocks noChangeArrowheads="1"/>
            </p:cNvSpPr>
            <p:nvPr/>
          </p:nvSpPr>
          <p:spPr bwMode="auto">
            <a:xfrm>
              <a:off x="1861" y="3805"/>
              <a:ext cx="22" cy="2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91" name="Rectangle 399"/>
            <p:cNvSpPr>
              <a:spLocks noChangeArrowheads="1"/>
            </p:cNvSpPr>
            <p:nvPr/>
          </p:nvSpPr>
          <p:spPr bwMode="auto">
            <a:xfrm>
              <a:off x="1052" y="3804"/>
              <a:ext cx="223" cy="1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292" name="Line 400"/>
            <p:cNvSpPr>
              <a:spLocks noChangeShapeType="1"/>
            </p:cNvSpPr>
            <p:nvPr/>
          </p:nvSpPr>
          <p:spPr bwMode="auto">
            <a:xfrm>
              <a:off x="1068" y="3850"/>
              <a:ext cx="1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93" name="Line 401"/>
            <p:cNvSpPr>
              <a:spLocks noChangeShapeType="1"/>
            </p:cNvSpPr>
            <p:nvPr/>
          </p:nvSpPr>
          <p:spPr bwMode="auto">
            <a:xfrm>
              <a:off x="1068" y="3866"/>
              <a:ext cx="1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94" name="Freeform 402"/>
            <p:cNvSpPr>
              <a:spLocks/>
            </p:cNvSpPr>
            <p:nvPr/>
          </p:nvSpPr>
          <p:spPr bwMode="auto">
            <a:xfrm>
              <a:off x="1063" y="3850"/>
              <a:ext cx="6" cy="16"/>
            </a:xfrm>
            <a:custGeom>
              <a:avLst/>
              <a:gdLst>
                <a:gd name="T0" fmla="*/ 1 w 11"/>
                <a:gd name="T1" fmla="*/ 0 h 31"/>
                <a:gd name="T2" fmla="*/ 1 w 11"/>
                <a:gd name="T3" fmla="*/ 1 h 31"/>
                <a:gd name="T4" fmla="*/ 1 w 11"/>
                <a:gd name="T5" fmla="*/ 1 h 31"/>
                <a:gd name="T6" fmla="*/ 1 w 11"/>
                <a:gd name="T7" fmla="*/ 1 h 31"/>
                <a:gd name="T8" fmla="*/ 1 w 11"/>
                <a:gd name="T9" fmla="*/ 1 h 31"/>
                <a:gd name="T10" fmla="*/ 1 w 11"/>
                <a:gd name="T11" fmla="*/ 1 h 31"/>
                <a:gd name="T12" fmla="*/ 1 w 11"/>
                <a:gd name="T13" fmla="*/ 1 h 31"/>
                <a:gd name="T14" fmla="*/ 1 w 11"/>
                <a:gd name="T15" fmla="*/ 1 h 31"/>
                <a:gd name="T16" fmla="*/ 1 w 11"/>
                <a:gd name="T17" fmla="*/ 1 h 31"/>
                <a:gd name="T18" fmla="*/ 1 w 11"/>
                <a:gd name="T19" fmla="*/ 1 h 31"/>
                <a:gd name="T20" fmla="*/ 1 w 11"/>
                <a:gd name="T21" fmla="*/ 1 h 31"/>
                <a:gd name="T22" fmla="*/ 1 w 11"/>
                <a:gd name="T23" fmla="*/ 1 h 31"/>
                <a:gd name="T24" fmla="*/ 1 w 11"/>
                <a:gd name="T25" fmla="*/ 1 h 31"/>
                <a:gd name="T26" fmla="*/ 0 w 11"/>
                <a:gd name="T27" fmla="*/ 1 h 31"/>
                <a:gd name="T28" fmla="*/ 0 w 11"/>
                <a:gd name="T29" fmla="*/ 1 h 31"/>
                <a:gd name="T30" fmla="*/ 1 w 11"/>
                <a:gd name="T31" fmla="*/ 1 h 31"/>
                <a:gd name="T32" fmla="*/ 1 w 11"/>
                <a:gd name="T33" fmla="*/ 1 h 31"/>
                <a:gd name="T34" fmla="*/ 1 w 11"/>
                <a:gd name="T35" fmla="*/ 1 h 31"/>
                <a:gd name="T36" fmla="*/ 1 w 11"/>
                <a:gd name="T37" fmla="*/ 1 h 31"/>
                <a:gd name="T38" fmla="*/ 1 w 11"/>
                <a:gd name="T39" fmla="*/ 1 h 31"/>
                <a:gd name="T40" fmla="*/ 1 w 11"/>
                <a:gd name="T41" fmla="*/ 1 h 31"/>
                <a:gd name="T42" fmla="*/ 1 w 11"/>
                <a:gd name="T43" fmla="*/ 1 h 31"/>
                <a:gd name="T44" fmla="*/ 1 w 11"/>
                <a:gd name="T45" fmla="*/ 1 h 31"/>
                <a:gd name="T46" fmla="*/ 1 w 11"/>
                <a:gd name="T47" fmla="*/ 1 h 31"/>
                <a:gd name="T48" fmla="*/ 1 w 11"/>
                <a:gd name="T49" fmla="*/ 1 h 31"/>
                <a:gd name="T50" fmla="*/ 1 w 11"/>
                <a:gd name="T51" fmla="*/ 1 h 31"/>
                <a:gd name="T52" fmla="*/ 1 w 11"/>
                <a:gd name="T53" fmla="*/ 1 h 31"/>
                <a:gd name="T54" fmla="*/ 1 w 11"/>
                <a:gd name="T55" fmla="*/ 1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"/>
                <a:gd name="T85" fmla="*/ 0 h 31"/>
                <a:gd name="T86" fmla="*/ 11 w 11"/>
                <a:gd name="T87" fmla="*/ 31 h 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" h="31">
                  <a:moveTo>
                    <a:pt x="9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11" y="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95" name="Freeform 403"/>
            <p:cNvSpPr>
              <a:spLocks/>
            </p:cNvSpPr>
            <p:nvPr/>
          </p:nvSpPr>
          <p:spPr bwMode="auto">
            <a:xfrm>
              <a:off x="1263" y="3850"/>
              <a:ext cx="7" cy="16"/>
            </a:xfrm>
            <a:custGeom>
              <a:avLst/>
              <a:gdLst>
                <a:gd name="T0" fmla="*/ 1 w 12"/>
                <a:gd name="T1" fmla="*/ 1 h 31"/>
                <a:gd name="T2" fmla="*/ 1 w 12"/>
                <a:gd name="T3" fmla="*/ 1 h 31"/>
                <a:gd name="T4" fmla="*/ 1 w 12"/>
                <a:gd name="T5" fmla="*/ 1 h 31"/>
                <a:gd name="T6" fmla="*/ 1 w 12"/>
                <a:gd name="T7" fmla="*/ 1 h 31"/>
                <a:gd name="T8" fmla="*/ 1 w 12"/>
                <a:gd name="T9" fmla="*/ 1 h 31"/>
                <a:gd name="T10" fmla="*/ 1 w 12"/>
                <a:gd name="T11" fmla="*/ 1 h 31"/>
                <a:gd name="T12" fmla="*/ 1 w 12"/>
                <a:gd name="T13" fmla="*/ 1 h 31"/>
                <a:gd name="T14" fmla="*/ 1 w 12"/>
                <a:gd name="T15" fmla="*/ 1 h 31"/>
                <a:gd name="T16" fmla="*/ 1 w 12"/>
                <a:gd name="T17" fmla="*/ 1 h 31"/>
                <a:gd name="T18" fmla="*/ 1 w 12"/>
                <a:gd name="T19" fmla="*/ 1 h 31"/>
                <a:gd name="T20" fmla="*/ 1 w 12"/>
                <a:gd name="T21" fmla="*/ 1 h 31"/>
                <a:gd name="T22" fmla="*/ 1 w 12"/>
                <a:gd name="T23" fmla="*/ 1 h 31"/>
                <a:gd name="T24" fmla="*/ 1 w 12"/>
                <a:gd name="T25" fmla="*/ 1 h 31"/>
                <a:gd name="T26" fmla="*/ 1 w 12"/>
                <a:gd name="T27" fmla="*/ 1 h 31"/>
                <a:gd name="T28" fmla="*/ 1 w 12"/>
                <a:gd name="T29" fmla="*/ 1 h 31"/>
                <a:gd name="T30" fmla="*/ 1 w 12"/>
                <a:gd name="T31" fmla="*/ 1 h 31"/>
                <a:gd name="T32" fmla="*/ 1 w 12"/>
                <a:gd name="T33" fmla="*/ 1 h 31"/>
                <a:gd name="T34" fmla="*/ 1 w 12"/>
                <a:gd name="T35" fmla="*/ 1 h 31"/>
                <a:gd name="T36" fmla="*/ 1 w 12"/>
                <a:gd name="T37" fmla="*/ 1 h 31"/>
                <a:gd name="T38" fmla="*/ 1 w 12"/>
                <a:gd name="T39" fmla="*/ 1 h 31"/>
                <a:gd name="T40" fmla="*/ 1 w 12"/>
                <a:gd name="T41" fmla="*/ 1 h 31"/>
                <a:gd name="T42" fmla="*/ 1 w 12"/>
                <a:gd name="T43" fmla="*/ 1 h 31"/>
                <a:gd name="T44" fmla="*/ 1 w 12"/>
                <a:gd name="T45" fmla="*/ 1 h 31"/>
                <a:gd name="T46" fmla="*/ 1 w 12"/>
                <a:gd name="T47" fmla="*/ 1 h 31"/>
                <a:gd name="T48" fmla="*/ 1 w 12"/>
                <a:gd name="T49" fmla="*/ 0 h 31"/>
                <a:gd name="T50" fmla="*/ 0 w 12"/>
                <a:gd name="T51" fmla="*/ 0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31"/>
                <a:gd name="T80" fmla="*/ 12 w 12"/>
                <a:gd name="T81" fmla="*/ 31 h 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31">
                  <a:moveTo>
                    <a:pt x="3" y="31"/>
                  </a:moveTo>
                  <a:lnTo>
                    <a:pt x="7" y="27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8" y="5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296" name="Group 404"/>
          <p:cNvGrpSpPr>
            <a:grpSpLocks/>
          </p:cNvGrpSpPr>
          <p:nvPr/>
        </p:nvGrpSpPr>
        <p:grpSpPr bwMode="auto">
          <a:xfrm>
            <a:off x="490538" y="1890688"/>
            <a:ext cx="7135812" cy="4059237"/>
            <a:chOff x="309" y="1463"/>
            <a:chExt cx="4495" cy="2557"/>
          </a:xfrm>
        </p:grpSpPr>
        <p:sp>
          <p:nvSpPr>
            <p:cNvPr id="3297" name="Line 405"/>
            <p:cNvSpPr>
              <a:spLocks noChangeShapeType="1"/>
            </p:cNvSpPr>
            <p:nvPr/>
          </p:nvSpPr>
          <p:spPr bwMode="auto">
            <a:xfrm>
              <a:off x="1068" y="3917"/>
              <a:ext cx="1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98" name="Line 406"/>
            <p:cNvSpPr>
              <a:spLocks noChangeShapeType="1"/>
            </p:cNvSpPr>
            <p:nvPr/>
          </p:nvSpPr>
          <p:spPr bwMode="auto">
            <a:xfrm>
              <a:off x="1068" y="3933"/>
              <a:ext cx="1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99" name="Freeform 407"/>
            <p:cNvSpPr>
              <a:spLocks/>
            </p:cNvSpPr>
            <p:nvPr/>
          </p:nvSpPr>
          <p:spPr bwMode="auto">
            <a:xfrm>
              <a:off x="1063" y="3917"/>
              <a:ext cx="6" cy="16"/>
            </a:xfrm>
            <a:custGeom>
              <a:avLst/>
              <a:gdLst>
                <a:gd name="T0" fmla="*/ 1 w 11"/>
                <a:gd name="T1" fmla="*/ 0 h 31"/>
                <a:gd name="T2" fmla="*/ 1 w 11"/>
                <a:gd name="T3" fmla="*/ 1 h 31"/>
                <a:gd name="T4" fmla="*/ 1 w 11"/>
                <a:gd name="T5" fmla="*/ 1 h 31"/>
                <a:gd name="T6" fmla="*/ 1 w 11"/>
                <a:gd name="T7" fmla="*/ 1 h 31"/>
                <a:gd name="T8" fmla="*/ 1 w 11"/>
                <a:gd name="T9" fmla="*/ 1 h 31"/>
                <a:gd name="T10" fmla="*/ 1 w 11"/>
                <a:gd name="T11" fmla="*/ 1 h 31"/>
                <a:gd name="T12" fmla="*/ 1 w 11"/>
                <a:gd name="T13" fmla="*/ 1 h 31"/>
                <a:gd name="T14" fmla="*/ 1 w 11"/>
                <a:gd name="T15" fmla="*/ 1 h 31"/>
                <a:gd name="T16" fmla="*/ 1 w 11"/>
                <a:gd name="T17" fmla="*/ 1 h 31"/>
                <a:gd name="T18" fmla="*/ 1 w 11"/>
                <a:gd name="T19" fmla="*/ 1 h 31"/>
                <a:gd name="T20" fmla="*/ 1 w 11"/>
                <a:gd name="T21" fmla="*/ 1 h 31"/>
                <a:gd name="T22" fmla="*/ 1 w 11"/>
                <a:gd name="T23" fmla="*/ 1 h 31"/>
                <a:gd name="T24" fmla="*/ 1 w 11"/>
                <a:gd name="T25" fmla="*/ 1 h 31"/>
                <a:gd name="T26" fmla="*/ 0 w 11"/>
                <a:gd name="T27" fmla="*/ 1 h 31"/>
                <a:gd name="T28" fmla="*/ 0 w 11"/>
                <a:gd name="T29" fmla="*/ 1 h 31"/>
                <a:gd name="T30" fmla="*/ 1 w 11"/>
                <a:gd name="T31" fmla="*/ 1 h 31"/>
                <a:gd name="T32" fmla="*/ 1 w 11"/>
                <a:gd name="T33" fmla="*/ 1 h 31"/>
                <a:gd name="T34" fmla="*/ 1 w 11"/>
                <a:gd name="T35" fmla="*/ 1 h 31"/>
                <a:gd name="T36" fmla="*/ 1 w 11"/>
                <a:gd name="T37" fmla="*/ 1 h 31"/>
                <a:gd name="T38" fmla="*/ 1 w 11"/>
                <a:gd name="T39" fmla="*/ 1 h 31"/>
                <a:gd name="T40" fmla="*/ 1 w 11"/>
                <a:gd name="T41" fmla="*/ 1 h 31"/>
                <a:gd name="T42" fmla="*/ 1 w 11"/>
                <a:gd name="T43" fmla="*/ 1 h 31"/>
                <a:gd name="T44" fmla="*/ 1 w 11"/>
                <a:gd name="T45" fmla="*/ 1 h 31"/>
                <a:gd name="T46" fmla="*/ 1 w 11"/>
                <a:gd name="T47" fmla="*/ 1 h 31"/>
                <a:gd name="T48" fmla="*/ 1 w 11"/>
                <a:gd name="T49" fmla="*/ 1 h 31"/>
                <a:gd name="T50" fmla="*/ 1 w 11"/>
                <a:gd name="T51" fmla="*/ 1 h 31"/>
                <a:gd name="T52" fmla="*/ 1 w 11"/>
                <a:gd name="T53" fmla="*/ 1 h 31"/>
                <a:gd name="T54" fmla="*/ 1 w 11"/>
                <a:gd name="T55" fmla="*/ 1 h 31"/>
                <a:gd name="T56" fmla="*/ 1 w 11"/>
                <a:gd name="T57" fmla="*/ 1 h 31"/>
                <a:gd name="T58" fmla="*/ 1 w 11"/>
                <a:gd name="T59" fmla="*/ 1 h 31"/>
                <a:gd name="T60" fmla="*/ 1 w 11"/>
                <a:gd name="T61" fmla="*/ 1 h 31"/>
                <a:gd name="T62" fmla="*/ 1 w 11"/>
                <a:gd name="T63" fmla="*/ 1 h 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"/>
                <a:gd name="T97" fmla="*/ 0 h 31"/>
                <a:gd name="T98" fmla="*/ 11 w 11"/>
                <a:gd name="T99" fmla="*/ 31 h 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" h="31">
                  <a:moveTo>
                    <a:pt x="9" y="0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11" y="31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00" name="Freeform 408"/>
            <p:cNvSpPr>
              <a:spLocks/>
            </p:cNvSpPr>
            <p:nvPr/>
          </p:nvSpPr>
          <p:spPr bwMode="auto">
            <a:xfrm>
              <a:off x="1263" y="3917"/>
              <a:ext cx="7" cy="16"/>
            </a:xfrm>
            <a:custGeom>
              <a:avLst/>
              <a:gdLst>
                <a:gd name="T0" fmla="*/ 1 w 12"/>
                <a:gd name="T1" fmla="*/ 1 h 31"/>
                <a:gd name="T2" fmla="*/ 1 w 12"/>
                <a:gd name="T3" fmla="*/ 1 h 31"/>
                <a:gd name="T4" fmla="*/ 1 w 12"/>
                <a:gd name="T5" fmla="*/ 1 h 31"/>
                <a:gd name="T6" fmla="*/ 1 w 12"/>
                <a:gd name="T7" fmla="*/ 1 h 31"/>
                <a:gd name="T8" fmla="*/ 1 w 12"/>
                <a:gd name="T9" fmla="*/ 1 h 31"/>
                <a:gd name="T10" fmla="*/ 1 w 12"/>
                <a:gd name="T11" fmla="*/ 1 h 31"/>
                <a:gd name="T12" fmla="*/ 1 w 12"/>
                <a:gd name="T13" fmla="*/ 1 h 31"/>
                <a:gd name="T14" fmla="*/ 1 w 12"/>
                <a:gd name="T15" fmla="*/ 1 h 31"/>
                <a:gd name="T16" fmla="*/ 1 w 12"/>
                <a:gd name="T17" fmla="*/ 1 h 31"/>
                <a:gd name="T18" fmla="*/ 1 w 12"/>
                <a:gd name="T19" fmla="*/ 1 h 31"/>
                <a:gd name="T20" fmla="*/ 1 w 12"/>
                <a:gd name="T21" fmla="*/ 1 h 31"/>
                <a:gd name="T22" fmla="*/ 1 w 12"/>
                <a:gd name="T23" fmla="*/ 1 h 31"/>
                <a:gd name="T24" fmla="*/ 1 w 12"/>
                <a:gd name="T25" fmla="*/ 1 h 31"/>
                <a:gd name="T26" fmla="*/ 1 w 12"/>
                <a:gd name="T27" fmla="*/ 1 h 31"/>
                <a:gd name="T28" fmla="*/ 1 w 12"/>
                <a:gd name="T29" fmla="*/ 1 h 31"/>
                <a:gd name="T30" fmla="*/ 1 w 12"/>
                <a:gd name="T31" fmla="*/ 1 h 31"/>
                <a:gd name="T32" fmla="*/ 1 w 12"/>
                <a:gd name="T33" fmla="*/ 1 h 31"/>
                <a:gd name="T34" fmla="*/ 1 w 12"/>
                <a:gd name="T35" fmla="*/ 1 h 31"/>
                <a:gd name="T36" fmla="*/ 1 w 12"/>
                <a:gd name="T37" fmla="*/ 1 h 31"/>
                <a:gd name="T38" fmla="*/ 1 w 12"/>
                <a:gd name="T39" fmla="*/ 1 h 31"/>
                <a:gd name="T40" fmla="*/ 1 w 12"/>
                <a:gd name="T41" fmla="*/ 1 h 31"/>
                <a:gd name="T42" fmla="*/ 1 w 12"/>
                <a:gd name="T43" fmla="*/ 1 h 31"/>
                <a:gd name="T44" fmla="*/ 1 w 12"/>
                <a:gd name="T45" fmla="*/ 1 h 31"/>
                <a:gd name="T46" fmla="*/ 1 w 12"/>
                <a:gd name="T47" fmla="*/ 1 h 31"/>
                <a:gd name="T48" fmla="*/ 1 w 12"/>
                <a:gd name="T49" fmla="*/ 1 h 31"/>
                <a:gd name="T50" fmla="*/ 1 w 12"/>
                <a:gd name="T51" fmla="*/ 1 h 31"/>
                <a:gd name="T52" fmla="*/ 1 w 12"/>
                <a:gd name="T53" fmla="*/ 1 h 31"/>
                <a:gd name="T54" fmla="*/ 1 w 12"/>
                <a:gd name="T55" fmla="*/ 1 h 31"/>
                <a:gd name="T56" fmla="*/ 1 w 12"/>
                <a:gd name="T57" fmla="*/ 1 h 31"/>
                <a:gd name="T58" fmla="*/ 1 w 12"/>
                <a:gd name="T59" fmla="*/ 1 h 31"/>
                <a:gd name="T60" fmla="*/ 1 w 12"/>
                <a:gd name="T61" fmla="*/ 1 h 31"/>
                <a:gd name="T62" fmla="*/ 1 w 12"/>
                <a:gd name="T63" fmla="*/ 1 h 31"/>
                <a:gd name="T64" fmla="*/ 1 w 12"/>
                <a:gd name="T65" fmla="*/ 1 h 31"/>
                <a:gd name="T66" fmla="*/ 1 w 12"/>
                <a:gd name="T67" fmla="*/ 0 h 31"/>
                <a:gd name="T68" fmla="*/ 0 w 12"/>
                <a:gd name="T69" fmla="*/ 0 h 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"/>
                <a:gd name="T106" fmla="*/ 0 h 31"/>
                <a:gd name="T107" fmla="*/ 12 w 12"/>
                <a:gd name="T108" fmla="*/ 31 h 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" h="31">
                  <a:moveTo>
                    <a:pt x="3" y="31"/>
                  </a:moveTo>
                  <a:lnTo>
                    <a:pt x="4" y="31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01" name="Line 409"/>
            <p:cNvSpPr>
              <a:spLocks noChangeShapeType="1"/>
            </p:cNvSpPr>
            <p:nvPr/>
          </p:nvSpPr>
          <p:spPr bwMode="auto">
            <a:xfrm>
              <a:off x="1073" y="382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2" name="Line 410"/>
            <p:cNvSpPr>
              <a:spLocks noChangeShapeType="1"/>
            </p:cNvSpPr>
            <p:nvPr/>
          </p:nvSpPr>
          <p:spPr bwMode="auto">
            <a:xfrm>
              <a:off x="1260" y="382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3" name="Line 411"/>
            <p:cNvSpPr>
              <a:spLocks noChangeShapeType="1"/>
            </p:cNvSpPr>
            <p:nvPr/>
          </p:nvSpPr>
          <p:spPr bwMode="auto">
            <a:xfrm>
              <a:off x="1073" y="3866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4" name="Line 412"/>
            <p:cNvSpPr>
              <a:spLocks noChangeShapeType="1"/>
            </p:cNvSpPr>
            <p:nvPr/>
          </p:nvSpPr>
          <p:spPr bwMode="auto">
            <a:xfrm>
              <a:off x="1260" y="3866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5" name="Rectangle 413"/>
            <p:cNvSpPr>
              <a:spLocks noChangeArrowheads="1"/>
            </p:cNvSpPr>
            <p:nvPr/>
          </p:nvSpPr>
          <p:spPr bwMode="auto">
            <a:xfrm>
              <a:off x="1051" y="4016"/>
              <a:ext cx="28" cy="4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06" name="Line 414"/>
            <p:cNvSpPr>
              <a:spLocks noChangeShapeType="1"/>
            </p:cNvSpPr>
            <p:nvPr/>
          </p:nvSpPr>
          <p:spPr bwMode="auto">
            <a:xfrm>
              <a:off x="1260" y="3933"/>
              <a:ext cx="1" cy="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7" name="Line 415"/>
            <p:cNvSpPr>
              <a:spLocks noChangeShapeType="1"/>
            </p:cNvSpPr>
            <p:nvPr/>
          </p:nvSpPr>
          <p:spPr bwMode="auto">
            <a:xfrm flipV="1">
              <a:off x="1274" y="3823"/>
              <a:ext cx="1" cy="1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8" name="Line 416"/>
            <p:cNvSpPr>
              <a:spLocks noChangeShapeType="1"/>
            </p:cNvSpPr>
            <p:nvPr/>
          </p:nvSpPr>
          <p:spPr bwMode="auto">
            <a:xfrm>
              <a:off x="1073" y="3933"/>
              <a:ext cx="1" cy="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9" name="Line 417"/>
            <p:cNvSpPr>
              <a:spLocks noChangeShapeType="1"/>
            </p:cNvSpPr>
            <p:nvPr/>
          </p:nvSpPr>
          <p:spPr bwMode="auto">
            <a:xfrm>
              <a:off x="1057" y="3823"/>
              <a:ext cx="1" cy="1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10" name="Freeform 418"/>
            <p:cNvSpPr>
              <a:spLocks/>
            </p:cNvSpPr>
            <p:nvPr/>
          </p:nvSpPr>
          <p:spPr bwMode="auto">
            <a:xfrm>
              <a:off x="534" y="2309"/>
              <a:ext cx="450" cy="1711"/>
            </a:xfrm>
            <a:custGeom>
              <a:avLst/>
              <a:gdLst>
                <a:gd name="T0" fmla="*/ 1 w 900"/>
                <a:gd name="T1" fmla="*/ 0 h 3423"/>
                <a:gd name="T2" fmla="*/ 1 w 900"/>
                <a:gd name="T3" fmla="*/ 0 h 3423"/>
                <a:gd name="T4" fmla="*/ 1 w 900"/>
                <a:gd name="T5" fmla="*/ 0 h 3423"/>
                <a:gd name="T6" fmla="*/ 1 w 900"/>
                <a:gd name="T7" fmla="*/ 0 h 3423"/>
                <a:gd name="T8" fmla="*/ 1 w 900"/>
                <a:gd name="T9" fmla="*/ 0 h 3423"/>
                <a:gd name="T10" fmla="*/ 1 w 900"/>
                <a:gd name="T11" fmla="*/ 0 h 3423"/>
                <a:gd name="T12" fmla="*/ 1 w 900"/>
                <a:gd name="T13" fmla="*/ 0 h 3423"/>
                <a:gd name="T14" fmla="*/ 0 w 900"/>
                <a:gd name="T15" fmla="*/ 0 h 34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0"/>
                <a:gd name="T25" fmla="*/ 0 h 3423"/>
                <a:gd name="T26" fmla="*/ 900 w 900"/>
                <a:gd name="T27" fmla="*/ 3423 h 34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0" h="3423">
                  <a:moveTo>
                    <a:pt x="900" y="3423"/>
                  </a:moveTo>
                  <a:lnTo>
                    <a:pt x="900" y="1747"/>
                  </a:lnTo>
                  <a:lnTo>
                    <a:pt x="530" y="1747"/>
                  </a:lnTo>
                  <a:lnTo>
                    <a:pt x="530" y="19"/>
                  </a:lnTo>
                  <a:lnTo>
                    <a:pt x="511" y="0"/>
                  </a:lnTo>
                  <a:lnTo>
                    <a:pt x="191" y="0"/>
                  </a:lnTo>
                  <a:lnTo>
                    <a:pt x="158" y="34"/>
                  </a:lnTo>
                  <a:lnTo>
                    <a:pt x="0" y="34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11" name="Rectangle 419"/>
            <p:cNvSpPr>
              <a:spLocks noChangeArrowheads="1"/>
            </p:cNvSpPr>
            <p:nvPr/>
          </p:nvSpPr>
          <p:spPr bwMode="auto">
            <a:xfrm>
              <a:off x="1258" y="2218"/>
              <a:ext cx="56" cy="36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12" name="Freeform 420"/>
            <p:cNvSpPr>
              <a:spLocks/>
            </p:cNvSpPr>
            <p:nvPr/>
          </p:nvSpPr>
          <p:spPr bwMode="auto">
            <a:xfrm>
              <a:off x="1283" y="2233"/>
              <a:ext cx="6" cy="6"/>
            </a:xfrm>
            <a:custGeom>
              <a:avLst/>
              <a:gdLst>
                <a:gd name="T0" fmla="*/ 0 w 11"/>
                <a:gd name="T1" fmla="*/ 0 h 13"/>
                <a:gd name="T2" fmla="*/ 1 w 11"/>
                <a:gd name="T3" fmla="*/ 0 h 13"/>
                <a:gd name="T4" fmla="*/ 1 w 11"/>
                <a:gd name="T5" fmla="*/ 0 h 13"/>
                <a:gd name="T6" fmla="*/ 1 w 11"/>
                <a:gd name="T7" fmla="*/ 0 h 13"/>
                <a:gd name="T8" fmla="*/ 1 w 11"/>
                <a:gd name="T9" fmla="*/ 0 h 13"/>
                <a:gd name="T10" fmla="*/ 1 w 11"/>
                <a:gd name="T11" fmla="*/ 0 h 13"/>
                <a:gd name="T12" fmla="*/ 1 w 11"/>
                <a:gd name="T13" fmla="*/ 0 h 13"/>
                <a:gd name="T14" fmla="*/ 1 w 11"/>
                <a:gd name="T15" fmla="*/ 0 h 13"/>
                <a:gd name="T16" fmla="*/ 0 w 11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3"/>
                <a:gd name="T29" fmla="*/ 11 w 11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3">
                  <a:moveTo>
                    <a:pt x="0" y="5"/>
                  </a:moveTo>
                  <a:lnTo>
                    <a:pt x="1" y="11"/>
                  </a:lnTo>
                  <a:lnTo>
                    <a:pt x="4" y="13"/>
                  </a:lnTo>
                  <a:lnTo>
                    <a:pt x="10" y="11"/>
                  </a:lnTo>
                  <a:lnTo>
                    <a:pt x="11" y="5"/>
                  </a:lnTo>
                  <a:lnTo>
                    <a:pt x="10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5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13" name="Freeform 421"/>
            <p:cNvSpPr>
              <a:spLocks/>
            </p:cNvSpPr>
            <p:nvPr/>
          </p:nvSpPr>
          <p:spPr bwMode="auto">
            <a:xfrm>
              <a:off x="1278" y="2228"/>
              <a:ext cx="16" cy="16"/>
            </a:xfrm>
            <a:custGeom>
              <a:avLst/>
              <a:gdLst>
                <a:gd name="T0" fmla="*/ 0 w 31"/>
                <a:gd name="T1" fmla="*/ 1 h 31"/>
                <a:gd name="T2" fmla="*/ 1 w 31"/>
                <a:gd name="T3" fmla="*/ 1 h 31"/>
                <a:gd name="T4" fmla="*/ 1 w 31"/>
                <a:gd name="T5" fmla="*/ 1 h 31"/>
                <a:gd name="T6" fmla="*/ 1 w 31"/>
                <a:gd name="T7" fmla="*/ 1 h 31"/>
                <a:gd name="T8" fmla="*/ 1 w 31"/>
                <a:gd name="T9" fmla="*/ 1 h 31"/>
                <a:gd name="T10" fmla="*/ 1 w 31"/>
                <a:gd name="T11" fmla="*/ 1 h 31"/>
                <a:gd name="T12" fmla="*/ 1 w 31"/>
                <a:gd name="T13" fmla="*/ 1 h 31"/>
                <a:gd name="T14" fmla="*/ 1 w 31"/>
                <a:gd name="T15" fmla="*/ 1 h 31"/>
                <a:gd name="T16" fmla="*/ 1 w 31"/>
                <a:gd name="T17" fmla="*/ 1 h 31"/>
                <a:gd name="T18" fmla="*/ 1 w 31"/>
                <a:gd name="T19" fmla="*/ 1 h 31"/>
                <a:gd name="T20" fmla="*/ 1 w 31"/>
                <a:gd name="T21" fmla="*/ 1 h 31"/>
                <a:gd name="T22" fmla="*/ 1 w 31"/>
                <a:gd name="T23" fmla="*/ 1 h 31"/>
                <a:gd name="T24" fmla="*/ 1 w 31"/>
                <a:gd name="T25" fmla="*/ 0 h 31"/>
                <a:gd name="T26" fmla="*/ 1 w 31"/>
                <a:gd name="T27" fmla="*/ 1 h 31"/>
                <a:gd name="T28" fmla="*/ 1 w 31"/>
                <a:gd name="T29" fmla="*/ 1 h 31"/>
                <a:gd name="T30" fmla="*/ 1 w 31"/>
                <a:gd name="T31" fmla="*/ 1 h 31"/>
                <a:gd name="T32" fmla="*/ 0 w 31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1"/>
                <a:gd name="T53" fmla="*/ 31 w 3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1">
                  <a:moveTo>
                    <a:pt x="0" y="14"/>
                  </a:moveTo>
                  <a:lnTo>
                    <a:pt x="1" y="21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3" y="31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30" y="21"/>
                  </a:lnTo>
                  <a:lnTo>
                    <a:pt x="31" y="14"/>
                  </a:lnTo>
                  <a:lnTo>
                    <a:pt x="30" y="9"/>
                  </a:lnTo>
                  <a:lnTo>
                    <a:pt x="26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4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14" name="Freeform 422"/>
            <p:cNvSpPr>
              <a:spLocks/>
            </p:cNvSpPr>
            <p:nvPr/>
          </p:nvSpPr>
          <p:spPr bwMode="auto">
            <a:xfrm>
              <a:off x="1273" y="2223"/>
              <a:ext cx="25" cy="26"/>
            </a:xfrm>
            <a:custGeom>
              <a:avLst/>
              <a:gdLst>
                <a:gd name="T0" fmla="*/ 0 w 51"/>
                <a:gd name="T1" fmla="*/ 1 h 52"/>
                <a:gd name="T2" fmla="*/ 0 w 51"/>
                <a:gd name="T3" fmla="*/ 1 h 52"/>
                <a:gd name="T4" fmla="*/ 0 w 51"/>
                <a:gd name="T5" fmla="*/ 1 h 52"/>
                <a:gd name="T6" fmla="*/ 0 w 51"/>
                <a:gd name="T7" fmla="*/ 1 h 52"/>
                <a:gd name="T8" fmla="*/ 0 w 51"/>
                <a:gd name="T9" fmla="*/ 1 h 52"/>
                <a:gd name="T10" fmla="*/ 0 w 51"/>
                <a:gd name="T11" fmla="*/ 1 h 52"/>
                <a:gd name="T12" fmla="*/ 0 w 51"/>
                <a:gd name="T13" fmla="*/ 1 h 52"/>
                <a:gd name="T14" fmla="*/ 0 w 51"/>
                <a:gd name="T15" fmla="*/ 1 h 52"/>
                <a:gd name="T16" fmla="*/ 0 w 51"/>
                <a:gd name="T17" fmla="*/ 1 h 52"/>
                <a:gd name="T18" fmla="*/ 0 w 51"/>
                <a:gd name="T19" fmla="*/ 1 h 52"/>
                <a:gd name="T20" fmla="*/ 0 w 51"/>
                <a:gd name="T21" fmla="*/ 1 h 52"/>
                <a:gd name="T22" fmla="*/ 0 w 51"/>
                <a:gd name="T23" fmla="*/ 1 h 52"/>
                <a:gd name="T24" fmla="*/ 0 w 51"/>
                <a:gd name="T25" fmla="*/ 0 h 52"/>
                <a:gd name="T26" fmla="*/ 0 w 51"/>
                <a:gd name="T27" fmla="*/ 1 h 52"/>
                <a:gd name="T28" fmla="*/ 0 w 51"/>
                <a:gd name="T29" fmla="*/ 1 h 52"/>
                <a:gd name="T30" fmla="*/ 0 w 51"/>
                <a:gd name="T31" fmla="*/ 1 h 52"/>
                <a:gd name="T32" fmla="*/ 0 w 51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52"/>
                <a:gd name="T53" fmla="*/ 51 w 51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52">
                  <a:moveTo>
                    <a:pt x="0" y="26"/>
                  </a:moveTo>
                  <a:lnTo>
                    <a:pt x="1" y="36"/>
                  </a:lnTo>
                  <a:lnTo>
                    <a:pt x="7" y="44"/>
                  </a:lnTo>
                  <a:lnTo>
                    <a:pt x="14" y="50"/>
                  </a:lnTo>
                  <a:lnTo>
                    <a:pt x="24" y="52"/>
                  </a:lnTo>
                  <a:lnTo>
                    <a:pt x="35" y="50"/>
                  </a:lnTo>
                  <a:lnTo>
                    <a:pt x="43" y="44"/>
                  </a:lnTo>
                  <a:lnTo>
                    <a:pt x="49" y="36"/>
                  </a:lnTo>
                  <a:lnTo>
                    <a:pt x="51" y="26"/>
                  </a:lnTo>
                  <a:lnTo>
                    <a:pt x="49" y="17"/>
                  </a:lnTo>
                  <a:lnTo>
                    <a:pt x="43" y="8"/>
                  </a:lnTo>
                  <a:lnTo>
                    <a:pt x="35" y="3"/>
                  </a:lnTo>
                  <a:lnTo>
                    <a:pt x="24" y="0"/>
                  </a:lnTo>
                  <a:lnTo>
                    <a:pt x="14" y="3"/>
                  </a:lnTo>
                  <a:lnTo>
                    <a:pt x="7" y="8"/>
                  </a:lnTo>
                  <a:lnTo>
                    <a:pt x="1" y="17"/>
                  </a:lnTo>
                  <a:lnTo>
                    <a:pt x="0" y="26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15" name="Freeform 423"/>
            <p:cNvSpPr>
              <a:spLocks/>
            </p:cNvSpPr>
            <p:nvPr/>
          </p:nvSpPr>
          <p:spPr bwMode="auto">
            <a:xfrm>
              <a:off x="1245" y="2190"/>
              <a:ext cx="97" cy="85"/>
            </a:xfrm>
            <a:custGeom>
              <a:avLst/>
              <a:gdLst>
                <a:gd name="T0" fmla="*/ 1 w 192"/>
                <a:gd name="T1" fmla="*/ 1 h 170"/>
                <a:gd name="T2" fmla="*/ 1 w 192"/>
                <a:gd name="T3" fmla="*/ 1 h 170"/>
                <a:gd name="T4" fmla="*/ 0 w 192"/>
                <a:gd name="T5" fmla="*/ 1 h 170"/>
                <a:gd name="T6" fmla="*/ 0 w 192"/>
                <a:gd name="T7" fmla="*/ 0 h 170"/>
                <a:gd name="T8" fmla="*/ 1 w 192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70"/>
                <a:gd name="T17" fmla="*/ 192 w 192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70">
                  <a:moveTo>
                    <a:pt x="31" y="168"/>
                  </a:moveTo>
                  <a:lnTo>
                    <a:pt x="31" y="170"/>
                  </a:lnTo>
                  <a:lnTo>
                    <a:pt x="0" y="170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16" name="Line 424"/>
            <p:cNvSpPr>
              <a:spLocks noChangeShapeType="1"/>
            </p:cNvSpPr>
            <p:nvPr/>
          </p:nvSpPr>
          <p:spPr bwMode="auto">
            <a:xfrm>
              <a:off x="1358" y="2190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17" name="Line 425"/>
            <p:cNvSpPr>
              <a:spLocks noChangeShapeType="1"/>
            </p:cNvSpPr>
            <p:nvPr/>
          </p:nvSpPr>
          <p:spPr bwMode="auto">
            <a:xfrm>
              <a:off x="1422" y="2190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18" name="Line 426"/>
            <p:cNvSpPr>
              <a:spLocks noChangeShapeType="1"/>
            </p:cNvSpPr>
            <p:nvPr/>
          </p:nvSpPr>
          <p:spPr bwMode="auto">
            <a:xfrm>
              <a:off x="1449" y="219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19" name="Freeform 427"/>
            <p:cNvSpPr>
              <a:spLocks/>
            </p:cNvSpPr>
            <p:nvPr/>
          </p:nvSpPr>
          <p:spPr bwMode="auto">
            <a:xfrm>
              <a:off x="1485" y="2190"/>
              <a:ext cx="278" cy="84"/>
            </a:xfrm>
            <a:custGeom>
              <a:avLst/>
              <a:gdLst>
                <a:gd name="T0" fmla="*/ 0 w 557"/>
                <a:gd name="T1" fmla="*/ 0 h 168"/>
                <a:gd name="T2" fmla="*/ 0 w 557"/>
                <a:gd name="T3" fmla="*/ 0 h 168"/>
                <a:gd name="T4" fmla="*/ 0 w 557"/>
                <a:gd name="T5" fmla="*/ 1 h 168"/>
                <a:gd name="T6" fmla="*/ 0 w 557"/>
                <a:gd name="T7" fmla="*/ 1 h 168"/>
                <a:gd name="T8" fmla="*/ 0 w 557"/>
                <a:gd name="T9" fmla="*/ 1 h 168"/>
                <a:gd name="T10" fmla="*/ 0 w 557"/>
                <a:gd name="T11" fmla="*/ 1 h 168"/>
                <a:gd name="T12" fmla="*/ 0 w 557"/>
                <a:gd name="T13" fmla="*/ 1 h 168"/>
                <a:gd name="T14" fmla="*/ 0 w 557"/>
                <a:gd name="T15" fmla="*/ 1 h 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7"/>
                <a:gd name="T25" fmla="*/ 0 h 168"/>
                <a:gd name="T26" fmla="*/ 557 w 557"/>
                <a:gd name="T27" fmla="*/ 168 h 1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7" h="168">
                  <a:moveTo>
                    <a:pt x="0" y="0"/>
                  </a:moveTo>
                  <a:lnTo>
                    <a:pt x="557" y="0"/>
                  </a:lnTo>
                  <a:lnTo>
                    <a:pt x="557" y="168"/>
                  </a:lnTo>
                  <a:lnTo>
                    <a:pt x="547" y="168"/>
                  </a:lnTo>
                  <a:lnTo>
                    <a:pt x="547" y="161"/>
                  </a:lnTo>
                  <a:lnTo>
                    <a:pt x="550" y="161"/>
                  </a:lnTo>
                  <a:lnTo>
                    <a:pt x="550" y="22"/>
                  </a:lnTo>
                  <a:lnTo>
                    <a:pt x="2" y="22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20" name="Line 428"/>
            <p:cNvSpPr>
              <a:spLocks noChangeShapeType="1"/>
            </p:cNvSpPr>
            <p:nvPr/>
          </p:nvSpPr>
          <p:spPr bwMode="auto">
            <a:xfrm flipH="1">
              <a:off x="1451" y="2201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21" name="Line 429"/>
            <p:cNvSpPr>
              <a:spLocks noChangeShapeType="1"/>
            </p:cNvSpPr>
            <p:nvPr/>
          </p:nvSpPr>
          <p:spPr bwMode="auto">
            <a:xfrm flipH="1">
              <a:off x="1422" y="2201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22" name="Line 430"/>
            <p:cNvSpPr>
              <a:spLocks noChangeShapeType="1"/>
            </p:cNvSpPr>
            <p:nvPr/>
          </p:nvSpPr>
          <p:spPr bwMode="auto">
            <a:xfrm flipH="1">
              <a:off x="1360" y="2201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23" name="Freeform 431"/>
            <p:cNvSpPr>
              <a:spLocks/>
            </p:cNvSpPr>
            <p:nvPr/>
          </p:nvSpPr>
          <p:spPr bwMode="auto">
            <a:xfrm>
              <a:off x="1254" y="2201"/>
              <a:ext cx="89" cy="73"/>
            </a:xfrm>
            <a:custGeom>
              <a:avLst/>
              <a:gdLst>
                <a:gd name="T0" fmla="*/ 1 w 178"/>
                <a:gd name="T1" fmla="*/ 0 h 146"/>
                <a:gd name="T2" fmla="*/ 0 w 178"/>
                <a:gd name="T3" fmla="*/ 0 h 146"/>
                <a:gd name="T4" fmla="*/ 0 w 178"/>
                <a:gd name="T5" fmla="*/ 1 h 146"/>
                <a:gd name="T6" fmla="*/ 1 w 178"/>
                <a:gd name="T7" fmla="*/ 1 h 1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8"/>
                <a:gd name="T13" fmla="*/ 0 h 146"/>
                <a:gd name="T14" fmla="*/ 178 w 178"/>
                <a:gd name="T15" fmla="*/ 146 h 1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8" h="146">
                  <a:moveTo>
                    <a:pt x="178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7" y="146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24" name="Line 432"/>
            <p:cNvSpPr>
              <a:spLocks noChangeShapeType="1"/>
            </p:cNvSpPr>
            <p:nvPr/>
          </p:nvSpPr>
          <p:spPr bwMode="auto">
            <a:xfrm>
              <a:off x="1254" y="2219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25" name="Line 433"/>
            <p:cNvSpPr>
              <a:spLocks noChangeShapeType="1"/>
            </p:cNvSpPr>
            <p:nvPr/>
          </p:nvSpPr>
          <p:spPr bwMode="auto">
            <a:xfrm>
              <a:off x="1254" y="2228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26" name="Line 434"/>
            <p:cNvSpPr>
              <a:spLocks noChangeShapeType="1"/>
            </p:cNvSpPr>
            <p:nvPr/>
          </p:nvSpPr>
          <p:spPr bwMode="auto">
            <a:xfrm>
              <a:off x="1314" y="2219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27" name="Line 435"/>
            <p:cNvSpPr>
              <a:spLocks noChangeShapeType="1"/>
            </p:cNvSpPr>
            <p:nvPr/>
          </p:nvSpPr>
          <p:spPr bwMode="auto">
            <a:xfrm>
              <a:off x="1314" y="2228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28" name="Line 436"/>
            <p:cNvSpPr>
              <a:spLocks noChangeShapeType="1"/>
            </p:cNvSpPr>
            <p:nvPr/>
          </p:nvSpPr>
          <p:spPr bwMode="auto">
            <a:xfrm>
              <a:off x="1361" y="2219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29" name="Line 437"/>
            <p:cNvSpPr>
              <a:spLocks noChangeShapeType="1"/>
            </p:cNvSpPr>
            <p:nvPr/>
          </p:nvSpPr>
          <p:spPr bwMode="auto">
            <a:xfrm>
              <a:off x="1361" y="2228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30" name="Line 438"/>
            <p:cNvSpPr>
              <a:spLocks noChangeShapeType="1"/>
            </p:cNvSpPr>
            <p:nvPr/>
          </p:nvSpPr>
          <p:spPr bwMode="auto">
            <a:xfrm>
              <a:off x="1422" y="221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31" name="Line 439"/>
            <p:cNvSpPr>
              <a:spLocks noChangeShapeType="1"/>
            </p:cNvSpPr>
            <p:nvPr/>
          </p:nvSpPr>
          <p:spPr bwMode="auto">
            <a:xfrm>
              <a:off x="1424" y="222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32" name="Line 440"/>
            <p:cNvSpPr>
              <a:spLocks noChangeShapeType="1"/>
            </p:cNvSpPr>
            <p:nvPr/>
          </p:nvSpPr>
          <p:spPr bwMode="auto">
            <a:xfrm>
              <a:off x="1451" y="221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33" name="Line 441"/>
            <p:cNvSpPr>
              <a:spLocks noChangeShapeType="1"/>
            </p:cNvSpPr>
            <p:nvPr/>
          </p:nvSpPr>
          <p:spPr bwMode="auto">
            <a:xfrm>
              <a:off x="1452" y="222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34" name="Line 442"/>
            <p:cNvSpPr>
              <a:spLocks noChangeShapeType="1"/>
            </p:cNvSpPr>
            <p:nvPr/>
          </p:nvSpPr>
          <p:spPr bwMode="auto">
            <a:xfrm>
              <a:off x="1486" y="2219"/>
              <a:ext cx="2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35" name="Line 443"/>
            <p:cNvSpPr>
              <a:spLocks noChangeShapeType="1"/>
            </p:cNvSpPr>
            <p:nvPr/>
          </p:nvSpPr>
          <p:spPr bwMode="auto">
            <a:xfrm>
              <a:off x="1486" y="2228"/>
              <a:ext cx="2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36" name="Rectangle 444"/>
            <p:cNvSpPr>
              <a:spLocks noChangeArrowheads="1"/>
            </p:cNvSpPr>
            <p:nvPr/>
          </p:nvSpPr>
          <p:spPr bwMode="auto">
            <a:xfrm>
              <a:off x="313" y="2192"/>
              <a:ext cx="932" cy="16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37" name="Line 445"/>
            <p:cNvSpPr>
              <a:spLocks noChangeShapeType="1"/>
            </p:cNvSpPr>
            <p:nvPr/>
          </p:nvSpPr>
          <p:spPr bwMode="auto">
            <a:xfrm>
              <a:off x="1763" y="2194"/>
              <a:ext cx="2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38" name="Freeform 446"/>
            <p:cNvSpPr>
              <a:spLocks/>
            </p:cNvSpPr>
            <p:nvPr/>
          </p:nvSpPr>
          <p:spPr bwMode="auto">
            <a:xfrm>
              <a:off x="1763" y="2194"/>
              <a:ext cx="219" cy="13"/>
            </a:xfrm>
            <a:custGeom>
              <a:avLst/>
              <a:gdLst>
                <a:gd name="T0" fmla="*/ 0 w 439"/>
                <a:gd name="T1" fmla="*/ 1 h 25"/>
                <a:gd name="T2" fmla="*/ 0 w 439"/>
                <a:gd name="T3" fmla="*/ 1 h 25"/>
                <a:gd name="T4" fmla="*/ 0 w 439"/>
                <a:gd name="T5" fmla="*/ 0 h 25"/>
                <a:gd name="T6" fmla="*/ 0 60000 65536"/>
                <a:gd name="T7" fmla="*/ 0 60000 65536"/>
                <a:gd name="T8" fmla="*/ 0 60000 65536"/>
                <a:gd name="T9" fmla="*/ 0 w 439"/>
                <a:gd name="T10" fmla="*/ 0 h 25"/>
                <a:gd name="T11" fmla="*/ 439 w 439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9" h="25">
                  <a:moveTo>
                    <a:pt x="0" y="25"/>
                  </a:moveTo>
                  <a:lnTo>
                    <a:pt x="439" y="25"/>
                  </a:lnTo>
                  <a:lnTo>
                    <a:pt x="439" y="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39" name="Freeform 447"/>
            <p:cNvSpPr>
              <a:spLocks/>
            </p:cNvSpPr>
            <p:nvPr/>
          </p:nvSpPr>
          <p:spPr bwMode="auto">
            <a:xfrm>
              <a:off x="1929" y="3142"/>
              <a:ext cx="98" cy="28"/>
            </a:xfrm>
            <a:custGeom>
              <a:avLst/>
              <a:gdLst>
                <a:gd name="T0" fmla="*/ 1 w 195"/>
                <a:gd name="T1" fmla="*/ 0 h 58"/>
                <a:gd name="T2" fmla="*/ 0 w 195"/>
                <a:gd name="T3" fmla="*/ 0 h 58"/>
                <a:gd name="T4" fmla="*/ 0 w 195"/>
                <a:gd name="T5" fmla="*/ 0 h 58"/>
                <a:gd name="T6" fmla="*/ 1 w 195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8"/>
                <a:gd name="T14" fmla="*/ 195 w 195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8">
                  <a:moveTo>
                    <a:pt x="195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162" y="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40" name="Freeform 448"/>
            <p:cNvSpPr>
              <a:spLocks/>
            </p:cNvSpPr>
            <p:nvPr/>
          </p:nvSpPr>
          <p:spPr bwMode="auto">
            <a:xfrm>
              <a:off x="1963" y="3117"/>
              <a:ext cx="18" cy="25"/>
            </a:xfrm>
            <a:custGeom>
              <a:avLst/>
              <a:gdLst>
                <a:gd name="T0" fmla="*/ 1 w 34"/>
                <a:gd name="T1" fmla="*/ 0 h 49"/>
                <a:gd name="T2" fmla="*/ 1 w 34"/>
                <a:gd name="T3" fmla="*/ 1 h 49"/>
                <a:gd name="T4" fmla="*/ 1 w 34"/>
                <a:gd name="T5" fmla="*/ 1 h 49"/>
                <a:gd name="T6" fmla="*/ 1 w 34"/>
                <a:gd name="T7" fmla="*/ 1 h 49"/>
                <a:gd name="T8" fmla="*/ 1 w 34"/>
                <a:gd name="T9" fmla="*/ 1 h 49"/>
                <a:gd name="T10" fmla="*/ 1 w 34"/>
                <a:gd name="T11" fmla="*/ 1 h 49"/>
                <a:gd name="T12" fmla="*/ 1 w 34"/>
                <a:gd name="T13" fmla="*/ 1 h 49"/>
                <a:gd name="T14" fmla="*/ 1 w 34"/>
                <a:gd name="T15" fmla="*/ 1 h 49"/>
                <a:gd name="T16" fmla="*/ 1 w 34"/>
                <a:gd name="T17" fmla="*/ 1 h 49"/>
                <a:gd name="T18" fmla="*/ 1 w 34"/>
                <a:gd name="T19" fmla="*/ 1 h 49"/>
                <a:gd name="T20" fmla="*/ 1 w 34"/>
                <a:gd name="T21" fmla="*/ 1 h 49"/>
                <a:gd name="T22" fmla="*/ 1 w 34"/>
                <a:gd name="T23" fmla="*/ 1 h 49"/>
                <a:gd name="T24" fmla="*/ 1 w 34"/>
                <a:gd name="T25" fmla="*/ 1 h 49"/>
                <a:gd name="T26" fmla="*/ 1 w 34"/>
                <a:gd name="T27" fmla="*/ 1 h 49"/>
                <a:gd name="T28" fmla="*/ 1 w 34"/>
                <a:gd name="T29" fmla="*/ 1 h 49"/>
                <a:gd name="T30" fmla="*/ 1 w 34"/>
                <a:gd name="T31" fmla="*/ 1 h 49"/>
                <a:gd name="T32" fmla="*/ 1 w 34"/>
                <a:gd name="T33" fmla="*/ 1 h 49"/>
                <a:gd name="T34" fmla="*/ 1 w 34"/>
                <a:gd name="T35" fmla="*/ 1 h 49"/>
                <a:gd name="T36" fmla="*/ 1 w 34"/>
                <a:gd name="T37" fmla="*/ 1 h 49"/>
                <a:gd name="T38" fmla="*/ 1 w 34"/>
                <a:gd name="T39" fmla="*/ 1 h 49"/>
                <a:gd name="T40" fmla="*/ 1 w 34"/>
                <a:gd name="T41" fmla="*/ 1 h 49"/>
                <a:gd name="T42" fmla="*/ 1 w 34"/>
                <a:gd name="T43" fmla="*/ 1 h 49"/>
                <a:gd name="T44" fmla="*/ 1 w 34"/>
                <a:gd name="T45" fmla="*/ 1 h 49"/>
                <a:gd name="T46" fmla="*/ 1 w 34"/>
                <a:gd name="T47" fmla="*/ 1 h 49"/>
                <a:gd name="T48" fmla="*/ 1 w 34"/>
                <a:gd name="T49" fmla="*/ 1 h 49"/>
                <a:gd name="T50" fmla="*/ 1 w 34"/>
                <a:gd name="T51" fmla="*/ 1 h 49"/>
                <a:gd name="T52" fmla="*/ 1 w 34"/>
                <a:gd name="T53" fmla="*/ 1 h 49"/>
                <a:gd name="T54" fmla="*/ 1 w 34"/>
                <a:gd name="T55" fmla="*/ 1 h 49"/>
                <a:gd name="T56" fmla="*/ 1 w 34"/>
                <a:gd name="T57" fmla="*/ 1 h 49"/>
                <a:gd name="T58" fmla="*/ 1 w 34"/>
                <a:gd name="T59" fmla="*/ 1 h 49"/>
                <a:gd name="T60" fmla="*/ 1 w 34"/>
                <a:gd name="T61" fmla="*/ 1 h 49"/>
                <a:gd name="T62" fmla="*/ 1 w 34"/>
                <a:gd name="T63" fmla="*/ 1 h 49"/>
                <a:gd name="T64" fmla="*/ 1 w 34"/>
                <a:gd name="T65" fmla="*/ 1 h 49"/>
                <a:gd name="T66" fmla="*/ 1 w 34"/>
                <a:gd name="T67" fmla="*/ 1 h 49"/>
                <a:gd name="T68" fmla="*/ 1 w 34"/>
                <a:gd name="T69" fmla="*/ 1 h 49"/>
                <a:gd name="T70" fmla="*/ 1 w 34"/>
                <a:gd name="T71" fmla="*/ 1 h 49"/>
                <a:gd name="T72" fmla="*/ 1 w 34"/>
                <a:gd name="T73" fmla="*/ 1 h 49"/>
                <a:gd name="T74" fmla="*/ 1 w 34"/>
                <a:gd name="T75" fmla="*/ 1 h 49"/>
                <a:gd name="T76" fmla="*/ 0 w 34"/>
                <a:gd name="T77" fmla="*/ 1 h 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4"/>
                <a:gd name="T118" fmla="*/ 0 h 49"/>
                <a:gd name="T119" fmla="*/ 34 w 34"/>
                <a:gd name="T120" fmla="*/ 49 h 4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4" h="49">
                  <a:moveTo>
                    <a:pt x="33" y="0"/>
                  </a:moveTo>
                  <a:lnTo>
                    <a:pt x="33" y="2"/>
                  </a:lnTo>
                  <a:lnTo>
                    <a:pt x="34" y="3"/>
                  </a:lnTo>
                  <a:lnTo>
                    <a:pt x="34" y="17"/>
                  </a:lnTo>
                  <a:lnTo>
                    <a:pt x="33" y="18"/>
                  </a:lnTo>
                  <a:lnTo>
                    <a:pt x="33" y="23"/>
                  </a:lnTo>
                  <a:lnTo>
                    <a:pt x="32" y="24"/>
                  </a:lnTo>
                  <a:lnTo>
                    <a:pt x="32" y="25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30" y="30"/>
                  </a:lnTo>
                  <a:lnTo>
                    <a:pt x="29" y="30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6" y="34"/>
                  </a:lnTo>
                  <a:lnTo>
                    <a:pt x="25" y="34"/>
                  </a:lnTo>
                  <a:lnTo>
                    <a:pt x="25" y="35"/>
                  </a:lnTo>
                  <a:lnTo>
                    <a:pt x="24" y="35"/>
                  </a:lnTo>
                  <a:lnTo>
                    <a:pt x="24" y="37"/>
                  </a:lnTo>
                  <a:lnTo>
                    <a:pt x="23" y="38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0" y="39"/>
                  </a:lnTo>
                  <a:lnTo>
                    <a:pt x="18" y="41"/>
                  </a:lnTo>
                  <a:lnTo>
                    <a:pt x="17" y="41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1" y="49"/>
                  </a:lnTo>
                  <a:lnTo>
                    <a:pt x="0" y="49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41" name="Rectangle 449"/>
            <p:cNvSpPr>
              <a:spLocks noChangeArrowheads="1"/>
            </p:cNvSpPr>
            <p:nvPr/>
          </p:nvSpPr>
          <p:spPr bwMode="auto">
            <a:xfrm>
              <a:off x="2391" y="3241"/>
              <a:ext cx="157" cy="70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42" name="Rectangle 450"/>
            <p:cNvSpPr>
              <a:spLocks noChangeArrowheads="1"/>
            </p:cNvSpPr>
            <p:nvPr/>
          </p:nvSpPr>
          <p:spPr bwMode="auto">
            <a:xfrm>
              <a:off x="2435" y="3311"/>
              <a:ext cx="66" cy="25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43" name="Rectangle 451"/>
            <p:cNvSpPr>
              <a:spLocks noChangeArrowheads="1"/>
            </p:cNvSpPr>
            <p:nvPr/>
          </p:nvSpPr>
          <p:spPr bwMode="auto">
            <a:xfrm>
              <a:off x="2412" y="3172"/>
              <a:ext cx="81" cy="57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44" name="Rectangle 452"/>
            <p:cNvSpPr>
              <a:spLocks noChangeArrowheads="1"/>
            </p:cNvSpPr>
            <p:nvPr/>
          </p:nvSpPr>
          <p:spPr bwMode="auto">
            <a:xfrm>
              <a:off x="2399" y="3200"/>
              <a:ext cx="102" cy="18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45" name="Line 453"/>
            <p:cNvSpPr>
              <a:spLocks noChangeShapeType="1"/>
            </p:cNvSpPr>
            <p:nvPr/>
          </p:nvSpPr>
          <p:spPr bwMode="auto">
            <a:xfrm>
              <a:off x="2482" y="322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46" name="Line 454"/>
            <p:cNvSpPr>
              <a:spLocks noChangeShapeType="1"/>
            </p:cNvSpPr>
            <p:nvPr/>
          </p:nvSpPr>
          <p:spPr bwMode="auto">
            <a:xfrm>
              <a:off x="2432" y="322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47" name="Line 455"/>
            <p:cNvSpPr>
              <a:spLocks noChangeShapeType="1"/>
            </p:cNvSpPr>
            <p:nvPr/>
          </p:nvSpPr>
          <p:spPr bwMode="auto">
            <a:xfrm flipV="1">
              <a:off x="2484" y="2348"/>
              <a:ext cx="1" cy="8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48" name="Rectangle 456"/>
            <p:cNvSpPr>
              <a:spLocks noChangeArrowheads="1"/>
            </p:cNvSpPr>
            <p:nvPr/>
          </p:nvSpPr>
          <p:spPr bwMode="auto">
            <a:xfrm>
              <a:off x="2440" y="2302"/>
              <a:ext cx="51" cy="46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49" name="Line 457"/>
            <p:cNvSpPr>
              <a:spLocks noChangeShapeType="1"/>
            </p:cNvSpPr>
            <p:nvPr/>
          </p:nvSpPr>
          <p:spPr bwMode="auto">
            <a:xfrm>
              <a:off x="2452" y="2348"/>
              <a:ext cx="1" cy="8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50" name="Rectangle 458"/>
            <p:cNvSpPr>
              <a:spLocks noChangeArrowheads="1"/>
            </p:cNvSpPr>
            <p:nvPr/>
          </p:nvSpPr>
          <p:spPr bwMode="auto">
            <a:xfrm>
              <a:off x="2385" y="3068"/>
              <a:ext cx="28" cy="10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51" name="Rectangle 459"/>
            <p:cNvSpPr>
              <a:spLocks noChangeArrowheads="1"/>
            </p:cNvSpPr>
            <p:nvPr/>
          </p:nvSpPr>
          <p:spPr bwMode="auto">
            <a:xfrm>
              <a:off x="2412" y="3062"/>
              <a:ext cx="81" cy="27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52" name="Rectangle 460"/>
            <p:cNvSpPr>
              <a:spLocks noChangeArrowheads="1"/>
            </p:cNvSpPr>
            <p:nvPr/>
          </p:nvSpPr>
          <p:spPr bwMode="auto">
            <a:xfrm>
              <a:off x="2385" y="2835"/>
              <a:ext cx="28" cy="9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53" name="Rectangle 461"/>
            <p:cNvSpPr>
              <a:spLocks noChangeArrowheads="1"/>
            </p:cNvSpPr>
            <p:nvPr/>
          </p:nvSpPr>
          <p:spPr bwMode="auto">
            <a:xfrm>
              <a:off x="2412" y="2826"/>
              <a:ext cx="81" cy="29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54" name="Rectangle 462"/>
            <p:cNvSpPr>
              <a:spLocks noChangeArrowheads="1"/>
            </p:cNvSpPr>
            <p:nvPr/>
          </p:nvSpPr>
          <p:spPr bwMode="auto">
            <a:xfrm>
              <a:off x="2385" y="2608"/>
              <a:ext cx="28" cy="9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55" name="Rectangle 463"/>
            <p:cNvSpPr>
              <a:spLocks noChangeArrowheads="1"/>
            </p:cNvSpPr>
            <p:nvPr/>
          </p:nvSpPr>
          <p:spPr bwMode="auto">
            <a:xfrm>
              <a:off x="2412" y="2599"/>
              <a:ext cx="81" cy="28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56" name="Rectangle 464"/>
            <p:cNvSpPr>
              <a:spLocks noChangeArrowheads="1"/>
            </p:cNvSpPr>
            <p:nvPr/>
          </p:nvSpPr>
          <p:spPr bwMode="auto">
            <a:xfrm>
              <a:off x="2385" y="2375"/>
              <a:ext cx="67" cy="10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57" name="Rectangle 465"/>
            <p:cNvSpPr>
              <a:spLocks noChangeArrowheads="1"/>
            </p:cNvSpPr>
            <p:nvPr/>
          </p:nvSpPr>
          <p:spPr bwMode="auto">
            <a:xfrm>
              <a:off x="2440" y="2368"/>
              <a:ext cx="59" cy="28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58" name="Rectangle 466"/>
            <p:cNvSpPr>
              <a:spLocks noChangeArrowheads="1"/>
            </p:cNvSpPr>
            <p:nvPr/>
          </p:nvSpPr>
          <p:spPr bwMode="auto">
            <a:xfrm>
              <a:off x="2362" y="2249"/>
              <a:ext cx="62" cy="80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59" name="Freeform 467"/>
            <p:cNvSpPr>
              <a:spLocks/>
            </p:cNvSpPr>
            <p:nvPr/>
          </p:nvSpPr>
          <p:spPr bwMode="auto">
            <a:xfrm>
              <a:off x="2362" y="2329"/>
              <a:ext cx="62" cy="12"/>
            </a:xfrm>
            <a:custGeom>
              <a:avLst/>
              <a:gdLst>
                <a:gd name="T0" fmla="*/ 0 w 125"/>
                <a:gd name="T1" fmla="*/ 0 h 24"/>
                <a:gd name="T2" fmla="*/ 0 w 125"/>
                <a:gd name="T3" fmla="*/ 1 h 24"/>
                <a:gd name="T4" fmla="*/ 0 w 125"/>
                <a:gd name="T5" fmla="*/ 1 h 24"/>
                <a:gd name="T6" fmla="*/ 0 w 125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24"/>
                <a:gd name="T14" fmla="*/ 125 w 125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24">
                  <a:moveTo>
                    <a:pt x="0" y="0"/>
                  </a:moveTo>
                  <a:lnTo>
                    <a:pt x="19" y="24"/>
                  </a:lnTo>
                  <a:lnTo>
                    <a:pt x="105" y="24"/>
                  </a:lnTo>
                  <a:lnTo>
                    <a:pt x="125" y="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60" name="Freeform 468"/>
            <p:cNvSpPr>
              <a:spLocks/>
            </p:cNvSpPr>
            <p:nvPr/>
          </p:nvSpPr>
          <p:spPr bwMode="auto">
            <a:xfrm>
              <a:off x="2424" y="2249"/>
              <a:ext cx="67" cy="51"/>
            </a:xfrm>
            <a:custGeom>
              <a:avLst/>
              <a:gdLst>
                <a:gd name="T0" fmla="*/ 0 w 132"/>
                <a:gd name="T1" fmla="*/ 0 h 104"/>
                <a:gd name="T2" fmla="*/ 1 w 132"/>
                <a:gd name="T3" fmla="*/ 0 h 104"/>
                <a:gd name="T4" fmla="*/ 1 w 132"/>
                <a:gd name="T5" fmla="*/ 0 h 104"/>
                <a:gd name="T6" fmla="*/ 0 60000 65536"/>
                <a:gd name="T7" fmla="*/ 0 60000 65536"/>
                <a:gd name="T8" fmla="*/ 0 60000 65536"/>
                <a:gd name="T9" fmla="*/ 0 w 132"/>
                <a:gd name="T10" fmla="*/ 0 h 104"/>
                <a:gd name="T11" fmla="*/ 132 w 132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104">
                  <a:moveTo>
                    <a:pt x="0" y="0"/>
                  </a:moveTo>
                  <a:lnTo>
                    <a:pt x="132" y="0"/>
                  </a:lnTo>
                  <a:lnTo>
                    <a:pt x="132" y="104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61" name="Line 469"/>
            <p:cNvSpPr>
              <a:spLocks noChangeShapeType="1"/>
            </p:cNvSpPr>
            <p:nvPr/>
          </p:nvSpPr>
          <p:spPr bwMode="auto">
            <a:xfrm flipV="1">
              <a:off x="2424" y="2322"/>
              <a:ext cx="16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62" name="Line 470"/>
            <p:cNvSpPr>
              <a:spLocks noChangeShapeType="1"/>
            </p:cNvSpPr>
            <p:nvPr/>
          </p:nvSpPr>
          <p:spPr bwMode="auto">
            <a:xfrm>
              <a:off x="2440" y="2249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63" name="Line 471"/>
            <p:cNvSpPr>
              <a:spLocks noChangeShapeType="1"/>
            </p:cNvSpPr>
            <p:nvPr/>
          </p:nvSpPr>
          <p:spPr bwMode="auto">
            <a:xfrm>
              <a:off x="2446" y="2249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64" name="Line 472"/>
            <p:cNvSpPr>
              <a:spLocks noChangeShapeType="1"/>
            </p:cNvSpPr>
            <p:nvPr/>
          </p:nvSpPr>
          <p:spPr bwMode="auto">
            <a:xfrm>
              <a:off x="2403" y="2401"/>
              <a:ext cx="4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65" name="Line 473"/>
            <p:cNvSpPr>
              <a:spLocks noChangeShapeType="1"/>
            </p:cNvSpPr>
            <p:nvPr/>
          </p:nvSpPr>
          <p:spPr bwMode="auto">
            <a:xfrm>
              <a:off x="2483" y="2401"/>
              <a:ext cx="19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66" name="Rectangle 474"/>
            <p:cNvSpPr>
              <a:spLocks noChangeArrowheads="1"/>
            </p:cNvSpPr>
            <p:nvPr/>
          </p:nvSpPr>
          <p:spPr bwMode="auto">
            <a:xfrm>
              <a:off x="2450" y="3336"/>
              <a:ext cx="39" cy="46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67" name="Freeform 475"/>
            <p:cNvSpPr>
              <a:spLocks/>
            </p:cNvSpPr>
            <p:nvPr/>
          </p:nvSpPr>
          <p:spPr bwMode="auto">
            <a:xfrm>
              <a:off x="2171" y="2266"/>
              <a:ext cx="191" cy="59"/>
            </a:xfrm>
            <a:custGeom>
              <a:avLst/>
              <a:gdLst>
                <a:gd name="T0" fmla="*/ 0 w 382"/>
                <a:gd name="T1" fmla="*/ 0 h 117"/>
                <a:gd name="T2" fmla="*/ 0 w 382"/>
                <a:gd name="T3" fmla="*/ 1 h 117"/>
                <a:gd name="T4" fmla="*/ 1 w 382"/>
                <a:gd name="T5" fmla="*/ 1 h 117"/>
                <a:gd name="T6" fmla="*/ 0 60000 65536"/>
                <a:gd name="T7" fmla="*/ 0 60000 65536"/>
                <a:gd name="T8" fmla="*/ 0 60000 65536"/>
                <a:gd name="T9" fmla="*/ 0 w 382"/>
                <a:gd name="T10" fmla="*/ 0 h 117"/>
                <a:gd name="T11" fmla="*/ 382 w 382"/>
                <a:gd name="T12" fmla="*/ 117 h 1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2" h="117">
                  <a:moveTo>
                    <a:pt x="0" y="0"/>
                  </a:moveTo>
                  <a:lnTo>
                    <a:pt x="0" y="117"/>
                  </a:lnTo>
                  <a:lnTo>
                    <a:pt x="382" y="117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68" name="Rectangle 476"/>
            <p:cNvSpPr>
              <a:spLocks noChangeArrowheads="1"/>
            </p:cNvSpPr>
            <p:nvPr/>
          </p:nvSpPr>
          <p:spPr bwMode="auto">
            <a:xfrm>
              <a:off x="2491" y="2274"/>
              <a:ext cx="1634" cy="51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69" name="Line 477"/>
            <p:cNvSpPr>
              <a:spLocks noChangeShapeType="1"/>
            </p:cNvSpPr>
            <p:nvPr/>
          </p:nvSpPr>
          <p:spPr bwMode="auto">
            <a:xfrm flipV="1">
              <a:off x="2171" y="2306"/>
              <a:ext cx="1" cy="8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70" name="Line 478"/>
            <p:cNvSpPr>
              <a:spLocks noChangeShapeType="1"/>
            </p:cNvSpPr>
            <p:nvPr/>
          </p:nvSpPr>
          <p:spPr bwMode="auto">
            <a:xfrm flipV="1">
              <a:off x="2183" y="2325"/>
              <a:ext cx="1" cy="8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71" name="Line 479"/>
            <p:cNvSpPr>
              <a:spLocks noChangeShapeType="1"/>
            </p:cNvSpPr>
            <p:nvPr/>
          </p:nvSpPr>
          <p:spPr bwMode="auto">
            <a:xfrm flipV="1">
              <a:off x="2235" y="2325"/>
              <a:ext cx="1" cy="8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72" name="Freeform 480"/>
            <p:cNvSpPr>
              <a:spLocks/>
            </p:cNvSpPr>
            <p:nvPr/>
          </p:nvSpPr>
          <p:spPr bwMode="auto">
            <a:xfrm>
              <a:off x="2171" y="3156"/>
              <a:ext cx="219" cy="383"/>
            </a:xfrm>
            <a:custGeom>
              <a:avLst/>
              <a:gdLst>
                <a:gd name="T0" fmla="*/ 0 w 436"/>
                <a:gd name="T1" fmla="*/ 1 h 766"/>
                <a:gd name="T2" fmla="*/ 0 w 436"/>
                <a:gd name="T3" fmla="*/ 1 h 766"/>
                <a:gd name="T4" fmla="*/ 1 w 436"/>
                <a:gd name="T5" fmla="*/ 1 h 766"/>
                <a:gd name="T6" fmla="*/ 1 w 436"/>
                <a:gd name="T7" fmla="*/ 0 h 766"/>
                <a:gd name="T8" fmla="*/ 1 w 436"/>
                <a:gd name="T9" fmla="*/ 0 h 766"/>
                <a:gd name="T10" fmla="*/ 1 w 436"/>
                <a:gd name="T11" fmla="*/ 1 h 766"/>
                <a:gd name="T12" fmla="*/ 1 w 436"/>
                <a:gd name="T13" fmla="*/ 1 h 766"/>
                <a:gd name="T14" fmla="*/ 1 w 436"/>
                <a:gd name="T15" fmla="*/ 1 h 766"/>
                <a:gd name="T16" fmla="*/ 1 w 436"/>
                <a:gd name="T17" fmla="*/ 1 h 766"/>
                <a:gd name="T18" fmla="*/ 1 w 436"/>
                <a:gd name="T19" fmla="*/ 1 h 766"/>
                <a:gd name="T20" fmla="*/ 1 w 436"/>
                <a:gd name="T21" fmla="*/ 1 h 766"/>
                <a:gd name="T22" fmla="*/ 1 w 436"/>
                <a:gd name="T23" fmla="*/ 1 h 766"/>
                <a:gd name="T24" fmla="*/ 0 w 436"/>
                <a:gd name="T25" fmla="*/ 1 h 7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6"/>
                <a:gd name="T40" fmla="*/ 0 h 766"/>
                <a:gd name="T41" fmla="*/ 436 w 436"/>
                <a:gd name="T42" fmla="*/ 766 h 7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6" h="766">
                  <a:moveTo>
                    <a:pt x="0" y="766"/>
                  </a:moveTo>
                  <a:lnTo>
                    <a:pt x="0" y="22"/>
                  </a:lnTo>
                  <a:lnTo>
                    <a:pt x="23" y="22"/>
                  </a:lnTo>
                  <a:lnTo>
                    <a:pt x="23" y="0"/>
                  </a:lnTo>
                  <a:lnTo>
                    <a:pt x="126" y="0"/>
                  </a:lnTo>
                  <a:lnTo>
                    <a:pt x="126" y="22"/>
                  </a:lnTo>
                  <a:lnTo>
                    <a:pt x="144" y="22"/>
                  </a:lnTo>
                  <a:lnTo>
                    <a:pt x="144" y="414"/>
                  </a:lnTo>
                  <a:lnTo>
                    <a:pt x="167" y="440"/>
                  </a:lnTo>
                  <a:lnTo>
                    <a:pt x="436" y="440"/>
                  </a:lnTo>
                  <a:lnTo>
                    <a:pt x="436" y="766"/>
                  </a:lnTo>
                  <a:lnTo>
                    <a:pt x="2" y="766"/>
                  </a:lnTo>
                  <a:lnTo>
                    <a:pt x="0" y="766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73" name="Rectangle 481"/>
            <p:cNvSpPr>
              <a:spLocks noChangeArrowheads="1"/>
            </p:cNvSpPr>
            <p:nvPr/>
          </p:nvSpPr>
          <p:spPr bwMode="auto">
            <a:xfrm>
              <a:off x="2394" y="3373"/>
              <a:ext cx="36" cy="476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74" name="Freeform 482"/>
            <p:cNvSpPr>
              <a:spLocks/>
            </p:cNvSpPr>
            <p:nvPr/>
          </p:nvSpPr>
          <p:spPr bwMode="auto">
            <a:xfrm>
              <a:off x="2390" y="3538"/>
              <a:ext cx="46" cy="316"/>
            </a:xfrm>
            <a:custGeom>
              <a:avLst/>
              <a:gdLst>
                <a:gd name="T0" fmla="*/ 0 w 94"/>
                <a:gd name="T1" fmla="*/ 1 h 632"/>
                <a:gd name="T2" fmla="*/ 0 w 94"/>
                <a:gd name="T3" fmla="*/ 1 h 632"/>
                <a:gd name="T4" fmla="*/ 0 w 94"/>
                <a:gd name="T5" fmla="*/ 1 h 632"/>
                <a:gd name="T6" fmla="*/ 0 w 94"/>
                <a:gd name="T7" fmla="*/ 0 h 6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632"/>
                <a:gd name="T14" fmla="*/ 94 w 94"/>
                <a:gd name="T15" fmla="*/ 632 h 6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632">
                  <a:moveTo>
                    <a:pt x="0" y="2"/>
                  </a:moveTo>
                  <a:lnTo>
                    <a:pt x="0" y="632"/>
                  </a:lnTo>
                  <a:lnTo>
                    <a:pt x="94" y="632"/>
                  </a:lnTo>
                  <a:lnTo>
                    <a:pt x="94" y="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75" name="Rectangle 483"/>
            <p:cNvSpPr>
              <a:spLocks noChangeArrowheads="1"/>
            </p:cNvSpPr>
            <p:nvPr/>
          </p:nvSpPr>
          <p:spPr bwMode="auto">
            <a:xfrm>
              <a:off x="2668" y="2292"/>
              <a:ext cx="91" cy="21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76" name="Rectangle 484"/>
            <p:cNvSpPr>
              <a:spLocks noChangeArrowheads="1"/>
            </p:cNvSpPr>
            <p:nvPr/>
          </p:nvSpPr>
          <p:spPr bwMode="auto">
            <a:xfrm>
              <a:off x="2985" y="2292"/>
              <a:ext cx="91" cy="21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77" name="Rectangle 485"/>
            <p:cNvSpPr>
              <a:spLocks noChangeArrowheads="1"/>
            </p:cNvSpPr>
            <p:nvPr/>
          </p:nvSpPr>
          <p:spPr bwMode="auto">
            <a:xfrm>
              <a:off x="3286" y="2292"/>
              <a:ext cx="91" cy="21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78" name="Rectangle 486"/>
            <p:cNvSpPr>
              <a:spLocks noChangeArrowheads="1"/>
            </p:cNvSpPr>
            <p:nvPr/>
          </p:nvSpPr>
          <p:spPr bwMode="auto">
            <a:xfrm>
              <a:off x="3598" y="2292"/>
              <a:ext cx="91" cy="21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79" name="Rectangle 487"/>
            <p:cNvSpPr>
              <a:spLocks noChangeArrowheads="1"/>
            </p:cNvSpPr>
            <p:nvPr/>
          </p:nvSpPr>
          <p:spPr bwMode="auto">
            <a:xfrm>
              <a:off x="3909" y="2292"/>
              <a:ext cx="90" cy="21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80" name="Line 488"/>
            <p:cNvSpPr>
              <a:spLocks noChangeShapeType="1"/>
            </p:cNvSpPr>
            <p:nvPr/>
          </p:nvSpPr>
          <p:spPr bwMode="auto">
            <a:xfrm flipV="1">
              <a:off x="2632" y="2325"/>
              <a:ext cx="1" cy="8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1" name="Line 489"/>
            <p:cNvSpPr>
              <a:spLocks noChangeShapeType="1"/>
            </p:cNvSpPr>
            <p:nvPr/>
          </p:nvSpPr>
          <p:spPr bwMode="auto">
            <a:xfrm>
              <a:off x="2183" y="3149"/>
              <a:ext cx="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" name="Rectangle 490"/>
            <p:cNvSpPr>
              <a:spLocks noChangeArrowheads="1"/>
            </p:cNvSpPr>
            <p:nvPr/>
          </p:nvSpPr>
          <p:spPr bwMode="auto">
            <a:xfrm>
              <a:off x="2195" y="2343"/>
              <a:ext cx="21" cy="789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83" name="Freeform 491"/>
            <p:cNvSpPr>
              <a:spLocks/>
            </p:cNvSpPr>
            <p:nvPr/>
          </p:nvSpPr>
          <p:spPr bwMode="auto">
            <a:xfrm>
              <a:off x="2197" y="3132"/>
              <a:ext cx="17" cy="17"/>
            </a:xfrm>
            <a:custGeom>
              <a:avLst/>
              <a:gdLst>
                <a:gd name="T0" fmla="*/ 0 w 33"/>
                <a:gd name="T1" fmla="*/ 1 h 33"/>
                <a:gd name="T2" fmla="*/ 1 w 33"/>
                <a:gd name="T3" fmla="*/ 1 h 33"/>
                <a:gd name="T4" fmla="*/ 1 w 33"/>
                <a:gd name="T5" fmla="*/ 1 h 33"/>
                <a:gd name="T6" fmla="*/ 1 w 33"/>
                <a:gd name="T7" fmla="*/ 1 h 33"/>
                <a:gd name="T8" fmla="*/ 1 w 33"/>
                <a:gd name="T9" fmla="*/ 1 h 33"/>
                <a:gd name="T10" fmla="*/ 1 w 33"/>
                <a:gd name="T11" fmla="*/ 1 h 33"/>
                <a:gd name="T12" fmla="*/ 1 w 33"/>
                <a:gd name="T13" fmla="*/ 1 h 33"/>
                <a:gd name="T14" fmla="*/ 1 w 33"/>
                <a:gd name="T15" fmla="*/ 1 h 33"/>
                <a:gd name="T16" fmla="*/ 1 w 33"/>
                <a:gd name="T17" fmla="*/ 1 h 33"/>
                <a:gd name="T18" fmla="*/ 1 w 33"/>
                <a:gd name="T19" fmla="*/ 1 h 33"/>
                <a:gd name="T20" fmla="*/ 1 w 33"/>
                <a:gd name="T21" fmla="*/ 1 h 33"/>
                <a:gd name="T22" fmla="*/ 1 w 33"/>
                <a:gd name="T23" fmla="*/ 1 h 33"/>
                <a:gd name="T24" fmla="*/ 1 w 33"/>
                <a:gd name="T25" fmla="*/ 0 h 33"/>
                <a:gd name="T26" fmla="*/ 1 w 33"/>
                <a:gd name="T27" fmla="*/ 1 h 33"/>
                <a:gd name="T28" fmla="*/ 1 w 33"/>
                <a:gd name="T29" fmla="*/ 1 h 33"/>
                <a:gd name="T30" fmla="*/ 1 w 33"/>
                <a:gd name="T31" fmla="*/ 1 h 33"/>
                <a:gd name="T32" fmla="*/ 0 w 33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0" y="16"/>
                  </a:moveTo>
                  <a:lnTo>
                    <a:pt x="1" y="23"/>
                  </a:lnTo>
                  <a:lnTo>
                    <a:pt x="5" y="29"/>
                  </a:lnTo>
                  <a:lnTo>
                    <a:pt x="10" y="32"/>
                  </a:lnTo>
                  <a:lnTo>
                    <a:pt x="17" y="33"/>
                  </a:lnTo>
                  <a:lnTo>
                    <a:pt x="24" y="32"/>
                  </a:lnTo>
                  <a:lnTo>
                    <a:pt x="28" y="29"/>
                  </a:lnTo>
                  <a:lnTo>
                    <a:pt x="32" y="23"/>
                  </a:lnTo>
                  <a:lnTo>
                    <a:pt x="33" y="16"/>
                  </a:lnTo>
                  <a:lnTo>
                    <a:pt x="32" y="9"/>
                  </a:lnTo>
                  <a:lnTo>
                    <a:pt x="28" y="4"/>
                  </a:lnTo>
                  <a:lnTo>
                    <a:pt x="24" y="1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6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4" name="Rectangle 492"/>
            <p:cNvSpPr>
              <a:spLocks noChangeArrowheads="1"/>
            </p:cNvSpPr>
            <p:nvPr/>
          </p:nvSpPr>
          <p:spPr bwMode="auto">
            <a:xfrm>
              <a:off x="2583" y="2343"/>
              <a:ext cx="20" cy="791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85" name="Freeform 493"/>
            <p:cNvSpPr>
              <a:spLocks/>
            </p:cNvSpPr>
            <p:nvPr/>
          </p:nvSpPr>
          <p:spPr bwMode="auto">
            <a:xfrm>
              <a:off x="2585" y="3134"/>
              <a:ext cx="17" cy="15"/>
            </a:xfrm>
            <a:custGeom>
              <a:avLst/>
              <a:gdLst>
                <a:gd name="T0" fmla="*/ 0 w 33"/>
                <a:gd name="T1" fmla="*/ 0 h 31"/>
                <a:gd name="T2" fmla="*/ 1 w 33"/>
                <a:gd name="T3" fmla="*/ 0 h 31"/>
                <a:gd name="T4" fmla="*/ 1 w 33"/>
                <a:gd name="T5" fmla="*/ 0 h 31"/>
                <a:gd name="T6" fmla="*/ 1 w 33"/>
                <a:gd name="T7" fmla="*/ 0 h 31"/>
                <a:gd name="T8" fmla="*/ 1 w 33"/>
                <a:gd name="T9" fmla="*/ 0 h 31"/>
                <a:gd name="T10" fmla="*/ 1 w 33"/>
                <a:gd name="T11" fmla="*/ 0 h 31"/>
                <a:gd name="T12" fmla="*/ 1 w 33"/>
                <a:gd name="T13" fmla="*/ 0 h 31"/>
                <a:gd name="T14" fmla="*/ 1 w 33"/>
                <a:gd name="T15" fmla="*/ 0 h 31"/>
                <a:gd name="T16" fmla="*/ 1 w 33"/>
                <a:gd name="T17" fmla="*/ 0 h 31"/>
                <a:gd name="T18" fmla="*/ 1 w 33"/>
                <a:gd name="T19" fmla="*/ 0 h 31"/>
                <a:gd name="T20" fmla="*/ 1 w 33"/>
                <a:gd name="T21" fmla="*/ 0 h 31"/>
                <a:gd name="T22" fmla="*/ 1 w 33"/>
                <a:gd name="T23" fmla="*/ 0 h 31"/>
                <a:gd name="T24" fmla="*/ 1 w 33"/>
                <a:gd name="T25" fmla="*/ 0 h 31"/>
                <a:gd name="T26" fmla="*/ 1 w 33"/>
                <a:gd name="T27" fmla="*/ 0 h 31"/>
                <a:gd name="T28" fmla="*/ 1 w 33"/>
                <a:gd name="T29" fmla="*/ 0 h 31"/>
                <a:gd name="T30" fmla="*/ 1 w 33"/>
                <a:gd name="T31" fmla="*/ 0 h 31"/>
                <a:gd name="T32" fmla="*/ 0 w 33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1"/>
                <a:gd name="T53" fmla="*/ 33 w 33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1">
                  <a:moveTo>
                    <a:pt x="0" y="14"/>
                  </a:moveTo>
                  <a:lnTo>
                    <a:pt x="1" y="21"/>
                  </a:lnTo>
                  <a:lnTo>
                    <a:pt x="5" y="27"/>
                  </a:lnTo>
                  <a:lnTo>
                    <a:pt x="10" y="30"/>
                  </a:lnTo>
                  <a:lnTo>
                    <a:pt x="17" y="31"/>
                  </a:lnTo>
                  <a:lnTo>
                    <a:pt x="24" y="30"/>
                  </a:lnTo>
                  <a:lnTo>
                    <a:pt x="29" y="27"/>
                  </a:lnTo>
                  <a:lnTo>
                    <a:pt x="32" y="21"/>
                  </a:lnTo>
                  <a:lnTo>
                    <a:pt x="33" y="14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4" y="1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4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6" name="Line 494"/>
            <p:cNvSpPr>
              <a:spLocks noChangeShapeType="1"/>
            </p:cNvSpPr>
            <p:nvPr/>
          </p:nvSpPr>
          <p:spPr bwMode="auto">
            <a:xfrm>
              <a:off x="2568" y="3149"/>
              <a:ext cx="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7" name="Line 495"/>
            <p:cNvSpPr>
              <a:spLocks noChangeShapeType="1"/>
            </p:cNvSpPr>
            <p:nvPr/>
          </p:nvSpPr>
          <p:spPr bwMode="auto">
            <a:xfrm>
              <a:off x="2491" y="2260"/>
              <a:ext cx="16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8" name="Freeform 496"/>
            <p:cNvSpPr>
              <a:spLocks/>
            </p:cNvSpPr>
            <p:nvPr/>
          </p:nvSpPr>
          <p:spPr bwMode="auto">
            <a:xfrm>
              <a:off x="3532" y="2218"/>
              <a:ext cx="42" cy="42"/>
            </a:xfrm>
            <a:custGeom>
              <a:avLst/>
              <a:gdLst>
                <a:gd name="T0" fmla="*/ 0 w 85"/>
                <a:gd name="T1" fmla="*/ 1 h 84"/>
                <a:gd name="T2" fmla="*/ 0 w 85"/>
                <a:gd name="T3" fmla="*/ 1 h 84"/>
                <a:gd name="T4" fmla="*/ 0 w 85"/>
                <a:gd name="T5" fmla="*/ 1 h 84"/>
                <a:gd name="T6" fmla="*/ 0 w 85"/>
                <a:gd name="T7" fmla="*/ 1 h 84"/>
                <a:gd name="T8" fmla="*/ 0 w 85"/>
                <a:gd name="T9" fmla="*/ 1 h 84"/>
                <a:gd name="T10" fmla="*/ 0 w 85"/>
                <a:gd name="T11" fmla="*/ 1 h 84"/>
                <a:gd name="T12" fmla="*/ 0 w 85"/>
                <a:gd name="T13" fmla="*/ 1 h 84"/>
                <a:gd name="T14" fmla="*/ 0 w 85"/>
                <a:gd name="T15" fmla="*/ 1 h 84"/>
                <a:gd name="T16" fmla="*/ 0 w 85"/>
                <a:gd name="T17" fmla="*/ 1 h 84"/>
                <a:gd name="T18" fmla="*/ 0 w 85"/>
                <a:gd name="T19" fmla="*/ 1 h 84"/>
                <a:gd name="T20" fmla="*/ 0 w 85"/>
                <a:gd name="T21" fmla="*/ 1 h 84"/>
                <a:gd name="T22" fmla="*/ 0 w 85"/>
                <a:gd name="T23" fmla="*/ 1 h 84"/>
                <a:gd name="T24" fmla="*/ 0 w 85"/>
                <a:gd name="T25" fmla="*/ 1 h 84"/>
                <a:gd name="T26" fmla="*/ 0 w 85"/>
                <a:gd name="T27" fmla="*/ 1 h 84"/>
                <a:gd name="T28" fmla="*/ 0 w 85"/>
                <a:gd name="T29" fmla="*/ 1 h 84"/>
                <a:gd name="T30" fmla="*/ 0 w 85"/>
                <a:gd name="T31" fmla="*/ 1 h 84"/>
                <a:gd name="T32" fmla="*/ 0 w 85"/>
                <a:gd name="T33" fmla="*/ 1 h 84"/>
                <a:gd name="T34" fmla="*/ 0 w 85"/>
                <a:gd name="T35" fmla="*/ 1 h 84"/>
                <a:gd name="T36" fmla="*/ 0 w 85"/>
                <a:gd name="T37" fmla="*/ 1 h 84"/>
                <a:gd name="T38" fmla="*/ 0 w 85"/>
                <a:gd name="T39" fmla="*/ 0 h 84"/>
                <a:gd name="T40" fmla="*/ 0 w 85"/>
                <a:gd name="T41" fmla="*/ 1 h 84"/>
                <a:gd name="T42" fmla="*/ 0 w 85"/>
                <a:gd name="T43" fmla="*/ 1 h 84"/>
                <a:gd name="T44" fmla="*/ 0 w 85"/>
                <a:gd name="T45" fmla="*/ 1 h 84"/>
                <a:gd name="T46" fmla="*/ 0 w 85"/>
                <a:gd name="T47" fmla="*/ 1 h 84"/>
                <a:gd name="T48" fmla="*/ 0 w 85"/>
                <a:gd name="T49" fmla="*/ 1 h 84"/>
                <a:gd name="T50" fmla="*/ 0 w 85"/>
                <a:gd name="T51" fmla="*/ 1 h 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5"/>
                <a:gd name="T79" fmla="*/ 0 h 84"/>
                <a:gd name="T80" fmla="*/ 85 w 85"/>
                <a:gd name="T81" fmla="*/ 84 h 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5" h="84">
                  <a:moveTo>
                    <a:pt x="0" y="44"/>
                  </a:moveTo>
                  <a:lnTo>
                    <a:pt x="2" y="53"/>
                  </a:lnTo>
                  <a:lnTo>
                    <a:pt x="4" y="60"/>
                  </a:lnTo>
                  <a:lnTo>
                    <a:pt x="13" y="73"/>
                  </a:lnTo>
                  <a:lnTo>
                    <a:pt x="26" y="81"/>
                  </a:lnTo>
                  <a:lnTo>
                    <a:pt x="41" y="84"/>
                  </a:lnTo>
                  <a:lnTo>
                    <a:pt x="58" y="81"/>
                  </a:lnTo>
                  <a:lnTo>
                    <a:pt x="72" y="73"/>
                  </a:lnTo>
                  <a:lnTo>
                    <a:pt x="78" y="67"/>
                  </a:lnTo>
                  <a:lnTo>
                    <a:pt x="81" y="60"/>
                  </a:lnTo>
                  <a:lnTo>
                    <a:pt x="83" y="53"/>
                  </a:lnTo>
                  <a:lnTo>
                    <a:pt x="85" y="44"/>
                  </a:lnTo>
                  <a:lnTo>
                    <a:pt x="83" y="35"/>
                  </a:lnTo>
                  <a:lnTo>
                    <a:pt x="81" y="27"/>
                  </a:lnTo>
                  <a:lnTo>
                    <a:pt x="78" y="20"/>
                  </a:lnTo>
                  <a:lnTo>
                    <a:pt x="72" y="13"/>
                  </a:lnTo>
                  <a:lnTo>
                    <a:pt x="65" y="7"/>
                  </a:lnTo>
                  <a:lnTo>
                    <a:pt x="58" y="3"/>
                  </a:lnTo>
                  <a:lnTo>
                    <a:pt x="50" y="1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13" y="13"/>
                  </a:lnTo>
                  <a:lnTo>
                    <a:pt x="4" y="27"/>
                  </a:lnTo>
                  <a:lnTo>
                    <a:pt x="2" y="35"/>
                  </a:lnTo>
                  <a:lnTo>
                    <a:pt x="0" y="44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9" name="Freeform 497"/>
            <p:cNvSpPr>
              <a:spLocks/>
            </p:cNvSpPr>
            <p:nvPr/>
          </p:nvSpPr>
          <p:spPr bwMode="auto">
            <a:xfrm>
              <a:off x="3829" y="2218"/>
              <a:ext cx="41" cy="42"/>
            </a:xfrm>
            <a:custGeom>
              <a:avLst/>
              <a:gdLst>
                <a:gd name="T0" fmla="*/ 0 w 83"/>
                <a:gd name="T1" fmla="*/ 1 h 84"/>
                <a:gd name="T2" fmla="*/ 0 w 83"/>
                <a:gd name="T3" fmla="*/ 1 h 84"/>
                <a:gd name="T4" fmla="*/ 0 w 83"/>
                <a:gd name="T5" fmla="*/ 1 h 84"/>
                <a:gd name="T6" fmla="*/ 0 w 83"/>
                <a:gd name="T7" fmla="*/ 1 h 84"/>
                <a:gd name="T8" fmla="*/ 0 w 83"/>
                <a:gd name="T9" fmla="*/ 1 h 84"/>
                <a:gd name="T10" fmla="*/ 0 w 83"/>
                <a:gd name="T11" fmla="*/ 1 h 84"/>
                <a:gd name="T12" fmla="*/ 0 w 83"/>
                <a:gd name="T13" fmla="*/ 1 h 84"/>
                <a:gd name="T14" fmla="*/ 0 w 83"/>
                <a:gd name="T15" fmla="*/ 1 h 84"/>
                <a:gd name="T16" fmla="*/ 0 w 83"/>
                <a:gd name="T17" fmla="*/ 1 h 84"/>
                <a:gd name="T18" fmla="*/ 0 w 83"/>
                <a:gd name="T19" fmla="*/ 1 h 84"/>
                <a:gd name="T20" fmla="*/ 0 w 83"/>
                <a:gd name="T21" fmla="*/ 1 h 84"/>
                <a:gd name="T22" fmla="*/ 0 w 83"/>
                <a:gd name="T23" fmla="*/ 1 h 84"/>
                <a:gd name="T24" fmla="*/ 0 w 83"/>
                <a:gd name="T25" fmla="*/ 1 h 84"/>
                <a:gd name="T26" fmla="*/ 0 w 83"/>
                <a:gd name="T27" fmla="*/ 1 h 84"/>
                <a:gd name="T28" fmla="*/ 0 w 83"/>
                <a:gd name="T29" fmla="*/ 1 h 84"/>
                <a:gd name="T30" fmla="*/ 0 w 83"/>
                <a:gd name="T31" fmla="*/ 1 h 84"/>
                <a:gd name="T32" fmla="*/ 0 w 83"/>
                <a:gd name="T33" fmla="*/ 1 h 84"/>
                <a:gd name="T34" fmla="*/ 0 w 83"/>
                <a:gd name="T35" fmla="*/ 1 h 84"/>
                <a:gd name="T36" fmla="*/ 0 w 83"/>
                <a:gd name="T37" fmla="*/ 0 h 84"/>
                <a:gd name="T38" fmla="*/ 0 w 83"/>
                <a:gd name="T39" fmla="*/ 1 h 84"/>
                <a:gd name="T40" fmla="*/ 0 w 83"/>
                <a:gd name="T41" fmla="*/ 1 h 84"/>
                <a:gd name="T42" fmla="*/ 0 w 83"/>
                <a:gd name="T43" fmla="*/ 1 h 84"/>
                <a:gd name="T44" fmla="*/ 0 w 83"/>
                <a:gd name="T45" fmla="*/ 1 h 84"/>
                <a:gd name="T46" fmla="*/ 0 w 83"/>
                <a:gd name="T47" fmla="*/ 1 h 84"/>
                <a:gd name="T48" fmla="*/ 0 w 83"/>
                <a:gd name="T49" fmla="*/ 1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84"/>
                <a:gd name="T77" fmla="*/ 83 w 83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84">
                  <a:moveTo>
                    <a:pt x="0" y="44"/>
                  </a:moveTo>
                  <a:lnTo>
                    <a:pt x="1" y="53"/>
                  </a:lnTo>
                  <a:lnTo>
                    <a:pt x="3" y="60"/>
                  </a:lnTo>
                  <a:lnTo>
                    <a:pt x="11" y="73"/>
                  </a:lnTo>
                  <a:lnTo>
                    <a:pt x="25" y="81"/>
                  </a:lnTo>
                  <a:lnTo>
                    <a:pt x="40" y="84"/>
                  </a:lnTo>
                  <a:lnTo>
                    <a:pt x="57" y="81"/>
                  </a:lnTo>
                  <a:lnTo>
                    <a:pt x="70" y="73"/>
                  </a:lnTo>
                  <a:lnTo>
                    <a:pt x="76" y="67"/>
                  </a:lnTo>
                  <a:lnTo>
                    <a:pt x="79" y="60"/>
                  </a:lnTo>
                  <a:lnTo>
                    <a:pt x="82" y="53"/>
                  </a:lnTo>
                  <a:lnTo>
                    <a:pt x="83" y="44"/>
                  </a:lnTo>
                  <a:lnTo>
                    <a:pt x="82" y="35"/>
                  </a:lnTo>
                  <a:lnTo>
                    <a:pt x="79" y="27"/>
                  </a:lnTo>
                  <a:lnTo>
                    <a:pt x="70" y="13"/>
                  </a:lnTo>
                  <a:lnTo>
                    <a:pt x="64" y="7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1" y="13"/>
                  </a:lnTo>
                  <a:lnTo>
                    <a:pt x="3" y="27"/>
                  </a:lnTo>
                  <a:lnTo>
                    <a:pt x="1" y="35"/>
                  </a:lnTo>
                  <a:lnTo>
                    <a:pt x="0" y="44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0" name="Rectangle 498"/>
            <p:cNvSpPr>
              <a:spLocks noChangeArrowheads="1"/>
            </p:cNvSpPr>
            <p:nvPr/>
          </p:nvSpPr>
          <p:spPr bwMode="auto">
            <a:xfrm>
              <a:off x="3547" y="2228"/>
              <a:ext cx="308" cy="19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391" name="Freeform 499"/>
            <p:cNvSpPr>
              <a:spLocks/>
            </p:cNvSpPr>
            <p:nvPr/>
          </p:nvSpPr>
          <p:spPr bwMode="auto">
            <a:xfrm>
              <a:off x="2682" y="2198"/>
              <a:ext cx="1447" cy="11"/>
            </a:xfrm>
            <a:custGeom>
              <a:avLst/>
              <a:gdLst>
                <a:gd name="T0" fmla="*/ 0 w 2892"/>
                <a:gd name="T1" fmla="*/ 0 h 22"/>
                <a:gd name="T2" fmla="*/ 1 w 2892"/>
                <a:gd name="T3" fmla="*/ 0 h 22"/>
                <a:gd name="T4" fmla="*/ 1 w 2892"/>
                <a:gd name="T5" fmla="*/ 0 h 22"/>
                <a:gd name="T6" fmla="*/ 1 w 2892"/>
                <a:gd name="T7" fmla="*/ 0 h 22"/>
                <a:gd name="T8" fmla="*/ 1 w 2892"/>
                <a:gd name="T9" fmla="*/ 1 h 22"/>
                <a:gd name="T10" fmla="*/ 1 w 2892"/>
                <a:gd name="T11" fmla="*/ 1 h 22"/>
                <a:gd name="T12" fmla="*/ 1 w 2892"/>
                <a:gd name="T13" fmla="*/ 1 h 22"/>
                <a:gd name="T14" fmla="*/ 0 w 2892"/>
                <a:gd name="T15" fmla="*/ 1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92"/>
                <a:gd name="T25" fmla="*/ 0 h 22"/>
                <a:gd name="T26" fmla="*/ 2892 w 2892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92" h="22">
                  <a:moveTo>
                    <a:pt x="0" y="0"/>
                  </a:moveTo>
                  <a:lnTo>
                    <a:pt x="276" y="0"/>
                  </a:lnTo>
                  <a:lnTo>
                    <a:pt x="1380" y="0"/>
                  </a:lnTo>
                  <a:lnTo>
                    <a:pt x="2892" y="0"/>
                  </a:lnTo>
                  <a:lnTo>
                    <a:pt x="2892" y="22"/>
                  </a:lnTo>
                  <a:lnTo>
                    <a:pt x="1380" y="22"/>
                  </a:lnTo>
                  <a:lnTo>
                    <a:pt x="259" y="22"/>
                  </a:lnTo>
                  <a:lnTo>
                    <a:pt x="0" y="22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2" name="Line 500"/>
            <p:cNvSpPr>
              <a:spLocks noChangeShapeType="1"/>
            </p:cNvSpPr>
            <p:nvPr/>
          </p:nvSpPr>
          <p:spPr bwMode="auto">
            <a:xfrm flipV="1">
              <a:off x="3537" y="2209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93" name="Line 501"/>
            <p:cNvSpPr>
              <a:spLocks noChangeShapeType="1"/>
            </p:cNvSpPr>
            <p:nvPr/>
          </p:nvSpPr>
          <p:spPr bwMode="auto">
            <a:xfrm flipV="1">
              <a:off x="3570" y="2209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94" name="Line 502"/>
            <p:cNvSpPr>
              <a:spLocks noChangeShapeType="1"/>
            </p:cNvSpPr>
            <p:nvPr/>
          </p:nvSpPr>
          <p:spPr bwMode="auto">
            <a:xfrm flipV="1">
              <a:off x="3537" y="2175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95" name="Line 503"/>
            <p:cNvSpPr>
              <a:spLocks noChangeShapeType="1"/>
            </p:cNvSpPr>
            <p:nvPr/>
          </p:nvSpPr>
          <p:spPr bwMode="auto">
            <a:xfrm flipV="1">
              <a:off x="3570" y="2175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96" name="Freeform 504"/>
            <p:cNvSpPr>
              <a:spLocks/>
            </p:cNvSpPr>
            <p:nvPr/>
          </p:nvSpPr>
          <p:spPr bwMode="auto">
            <a:xfrm>
              <a:off x="3537" y="2166"/>
              <a:ext cx="33" cy="9"/>
            </a:xfrm>
            <a:custGeom>
              <a:avLst/>
              <a:gdLst>
                <a:gd name="T0" fmla="*/ 0 w 65"/>
                <a:gd name="T1" fmla="*/ 0 h 19"/>
                <a:gd name="T2" fmla="*/ 1 w 65"/>
                <a:gd name="T3" fmla="*/ 0 h 19"/>
                <a:gd name="T4" fmla="*/ 1 w 65"/>
                <a:gd name="T5" fmla="*/ 0 h 19"/>
                <a:gd name="T6" fmla="*/ 1 w 65"/>
                <a:gd name="T7" fmla="*/ 0 h 19"/>
                <a:gd name="T8" fmla="*/ 1 w 65"/>
                <a:gd name="T9" fmla="*/ 0 h 19"/>
                <a:gd name="T10" fmla="*/ 1 w 65"/>
                <a:gd name="T11" fmla="*/ 0 h 19"/>
                <a:gd name="T12" fmla="*/ 1 w 65"/>
                <a:gd name="T13" fmla="*/ 0 h 19"/>
                <a:gd name="T14" fmla="*/ 1 w 65"/>
                <a:gd name="T15" fmla="*/ 0 h 19"/>
                <a:gd name="T16" fmla="*/ 1 w 65"/>
                <a:gd name="T17" fmla="*/ 0 h 19"/>
                <a:gd name="T18" fmla="*/ 1 w 65"/>
                <a:gd name="T19" fmla="*/ 0 h 19"/>
                <a:gd name="T20" fmla="*/ 1 w 65"/>
                <a:gd name="T21" fmla="*/ 0 h 19"/>
                <a:gd name="T22" fmla="*/ 1 w 65"/>
                <a:gd name="T23" fmla="*/ 0 h 19"/>
                <a:gd name="T24" fmla="*/ 1 w 65"/>
                <a:gd name="T25" fmla="*/ 0 h 19"/>
                <a:gd name="T26" fmla="*/ 1 w 65"/>
                <a:gd name="T27" fmla="*/ 0 h 19"/>
                <a:gd name="T28" fmla="*/ 1 w 65"/>
                <a:gd name="T29" fmla="*/ 0 h 19"/>
                <a:gd name="T30" fmla="*/ 1 w 65"/>
                <a:gd name="T31" fmla="*/ 0 h 19"/>
                <a:gd name="T32" fmla="*/ 1 w 65"/>
                <a:gd name="T33" fmla="*/ 0 h 19"/>
                <a:gd name="T34" fmla="*/ 1 w 65"/>
                <a:gd name="T35" fmla="*/ 0 h 19"/>
                <a:gd name="T36" fmla="*/ 1 w 65"/>
                <a:gd name="T37" fmla="*/ 0 h 19"/>
                <a:gd name="T38" fmla="*/ 1 w 65"/>
                <a:gd name="T39" fmla="*/ 0 h 19"/>
                <a:gd name="T40" fmla="*/ 1 w 65"/>
                <a:gd name="T41" fmla="*/ 0 h 19"/>
                <a:gd name="T42" fmla="*/ 1 w 65"/>
                <a:gd name="T43" fmla="*/ 0 h 19"/>
                <a:gd name="T44" fmla="*/ 1 w 65"/>
                <a:gd name="T45" fmla="*/ 0 h 19"/>
                <a:gd name="T46" fmla="*/ 1 w 65"/>
                <a:gd name="T47" fmla="*/ 0 h 19"/>
                <a:gd name="T48" fmla="*/ 1 w 65"/>
                <a:gd name="T49" fmla="*/ 0 h 19"/>
                <a:gd name="T50" fmla="*/ 1 w 65"/>
                <a:gd name="T51" fmla="*/ 0 h 19"/>
                <a:gd name="T52" fmla="*/ 1 w 65"/>
                <a:gd name="T53" fmla="*/ 0 h 19"/>
                <a:gd name="T54" fmla="*/ 1 w 65"/>
                <a:gd name="T55" fmla="*/ 0 h 19"/>
                <a:gd name="T56" fmla="*/ 1 w 65"/>
                <a:gd name="T57" fmla="*/ 0 h 19"/>
                <a:gd name="T58" fmla="*/ 1 w 65"/>
                <a:gd name="T59" fmla="*/ 0 h 19"/>
                <a:gd name="T60" fmla="*/ 1 w 65"/>
                <a:gd name="T61" fmla="*/ 0 h 19"/>
                <a:gd name="T62" fmla="*/ 1 w 65"/>
                <a:gd name="T63" fmla="*/ 0 h 19"/>
                <a:gd name="T64" fmla="*/ 1 w 65"/>
                <a:gd name="T65" fmla="*/ 0 h 19"/>
                <a:gd name="T66" fmla="*/ 1 w 65"/>
                <a:gd name="T67" fmla="*/ 0 h 19"/>
                <a:gd name="T68" fmla="*/ 1 w 65"/>
                <a:gd name="T69" fmla="*/ 0 h 19"/>
                <a:gd name="T70" fmla="*/ 1 w 65"/>
                <a:gd name="T71" fmla="*/ 0 h 19"/>
                <a:gd name="T72" fmla="*/ 1 w 65"/>
                <a:gd name="T73" fmla="*/ 0 h 19"/>
                <a:gd name="T74" fmla="*/ 1 w 65"/>
                <a:gd name="T75" fmla="*/ 0 h 19"/>
                <a:gd name="T76" fmla="*/ 1 w 65"/>
                <a:gd name="T77" fmla="*/ 0 h 19"/>
                <a:gd name="T78" fmla="*/ 1 w 65"/>
                <a:gd name="T79" fmla="*/ 0 h 1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5"/>
                <a:gd name="T121" fmla="*/ 0 h 19"/>
                <a:gd name="T122" fmla="*/ 65 w 65"/>
                <a:gd name="T123" fmla="*/ 19 h 1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5" h="19">
                  <a:moveTo>
                    <a:pt x="0" y="19"/>
                  </a:moveTo>
                  <a:lnTo>
                    <a:pt x="2" y="17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5" y="2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5"/>
                  </a:lnTo>
                  <a:lnTo>
                    <a:pt x="48" y="5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4" y="10"/>
                  </a:lnTo>
                  <a:lnTo>
                    <a:pt x="55" y="10"/>
                  </a:lnTo>
                  <a:lnTo>
                    <a:pt x="58" y="13"/>
                  </a:lnTo>
                  <a:lnTo>
                    <a:pt x="60" y="13"/>
                  </a:lnTo>
                  <a:lnTo>
                    <a:pt x="65" y="19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7" name="Freeform 505"/>
            <p:cNvSpPr>
              <a:spLocks/>
            </p:cNvSpPr>
            <p:nvPr/>
          </p:nvSpPr>
          <p:spPr bwMode="auto">
            <a:xfrm>
              <a:off x="2684" y="2130"/>
              <a:ext cx="1445" cy="15"/>
            </a:xfrm>
            <a:custGeom>
              <a:avLst/>
              <a:gdLst>
                <a:gd name="T0" fmla="*/ 1 w 2890"/>
                <a:gd name="T1" fmla="*/ 0 h 31"/>
                <a:gd name="T2" fmla="*/ 1 w 2890"/>
                <a:gd name="T3" fmla="*/ 0 h 31"/>
                <a:gd name="T4" fmla="*/ 1 w 2890"/>
                <a:gd name="T5" fmla="*/ 0 h 31"/>
                <a:gd name="T6" fmla="*/ 1 w 2890"/>
                <a:gd name="T7" fmla="*/ 0 h 31"/>
                <a:gd name="T8" fmla="*/ 1 w 2890"/>
                <a:gd name="T9" fmla="*/ 0 h 31"/>
                <a:gd name="T10" fmla="*/ 1 w 2890"/>
                <a:gd name="T11" fmla="*/ 0 h 31"/>
                <a:gd name="T12" fmla="*/ 1 w 2890"/>
                <a:gd name="T13" fmla="*/ 0 h 31"/>
                <a:gd name="T14" fmla="*/ 0 w 2890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90"/>
                <a:gd name="T25" fmla="*/ 0 h 31"/>
                <a:gd name="T26" fmla="*/ 2890 w 2890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90" h="31">
                  <a:moveTo>
                    <a:pt x="17" y="31"/>
                  </a:moveTo>
                  <a:lnTo>
                    <a:pt x="233" y="31"/>
                  </a:lnTo>
                  <a:lnTo>
                    <a:pt x="1378" y="31"/>
                  </a:lnTo>
                  <a:lnTo>
                    <a:pt x="2890" y="31"/>
                  </a:lnTo>
                  <a:lnTo>
                    <a:pt x="2890" y="0"/>
                  </a:lnTo>
                  <a:lnTo>
                    <a:pt x="1378" y="0"/>
                  </a:lnTo>
                  <a:lnTo>
                    <a:pt x="27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8" name="Line 506"/>
            <p:cNvSpPr>
              <a:spLocks noChangeShapeType="1"/>
            </p:cNvSpPr>
            <p:nvPr/>
          </p:nvSpPr>
          <p:spPr bwMode="auto">
            <a:xfrm>
              <a:off x="3623" y="1951"/>
              <a:ext cx="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99" name="Line 507"/>
            <p:cNvSpPr>
              <a:spLocks noChangeShapeType="1"/>
            </p:cNvSpPr>
            <p:nvPr/>
          </p:nvSpPr>
          <p:spPr bwMode="auto">
            <a:xfrm>
              <a:off x="3666" y="1916"/>
              <a:ext cx="1" cy="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00" name="Freeform 508"/>
            <p:cNvSpPr>
              <a:spLocks/>
            </p:cNvSpPr>
            <p:nvPr/>
          </p:nvSpPr>
          <p:spPr bwMode="auto">
            <a:xfrm>
              <a:off x="3640" y="1925"/>
              <a:ext cx="53" cy="53"/>
            </a:xfrm>
            <a:custGeom>
              <a:avLst/>
              <a:gdLst>
                <a:gd name="T0" fmla="*/ 0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1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1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0 h 106"/>
                <a:gd name="T50" fmla="*/ 1 w 106"/>
                <a:gd name="T51" fmla="*/ 1 h 106"/>
                <a:gd name="T52" fmla="*/ 1 w 106"/>
                <a:gd name="T53" fmla="*/ 1 h 106"/>
                <a:gd name="T54" fmla="*/ 1 w 106"/>
                <a:gd name="T55" fmla="*/ 1 h 106"/>
                <a:gd name="T56" fmla="*/ 1 w 106"/>
                <a:gd name="T57" fmla="*/ 1 h 106"/>
                <a:gd name="T58" fmla="*/ 1 w 106"/>
                <a:gd name="T59" fmla="*/ 1 h 106"/>
                <a:gd name="T60" fmla="*/ 1 w 106"/>
                <a:gd name="T61" fmla="*/ 1 h 106"/>
                <a:gd name="T62" fmla="*/ 1 w 106"/>
                <a:gd name="T63" fmla="*/ 1 h 106"/>
                <a:gd name="T64" fmla="*/ 0 w 106"/>
                <a:gd name="T65" fmla="*/ 1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0" y="53"/>
                  </a:moveTo>
                  <a:lnTo>
                    <a:pt x="1" y="63"/>
                  </a:lnTo>
                  <a:lnTo>
                    <a:pt x="4" y="73"/>
                  </a:lnTo>
                  <a:lnTo>
                    <a:pt x="9" y="83"/>
                  </a:lnTo>
                  <a:lnTo>
                    <a:pt x="16" y="90"/>
                  </a:lnTo>
                  <a:lnTo>
                    <a:pt x="23" y="96"/>
                  </a:lnTo>
                  <a:lnTo>
                    <a:pt x="32" y="101"/>
                  </a:lnTo>
                  <a:lnTo>
                    <a:pt x="43" y="105"/>
                  </a:lnTo>
                  <a:lnTo>
                    <a:pt x="53" y="106"/>
                  </a:lnTo>
                  <a:lnTo>
                    <a:pt x="63" y="105"/>
                  </a:lnTo>
                  <a:lnTo>
                    <a:pt x="74" y="101"/>
                  </a:lnTo>
                  <a:lnTo>
                    <a:pt x="83" y="96"/>
                  </a:lnTo>
                  <a:lnTo>
                    <a:pt x="90" y="90"/>
                  </a:lnTo>
                  <a:lnTo>
                    <a:pt x="97" y="83"/>
                  </a:lnTo>
                  <a:lnTo>
                    <a:pt x="101" y="73"/>
                  </a:lnTo>
                  <a:lnTo>
                    <a:pt x="105" y="63"/>
                  </a:lnTo>
                  <a:lnTo>
                    <a:pt x="106" y="53"/>
                  </a:lnTo>
                  <a:lnTo>
                    <a:pt x="105" y="42"/>
                  </a:lnTo>
                  <a:lnTo>
                    <a:pt x="101" y="32"/>
                  </a:lnTo>
                  <a:lnTo>
                    <a:pt x="97" y="23"/>
                  </a:lnTo>
                  <a:lnTo>
                    <a:pt x="90" y="16"/>
                  </a:lnTo>
                  <a:lnTo>
                    <a:pt x="83" y="9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3" y="1"/>
                  </a:lnTo>
                  <a:lnTo>
                    <a:pt x="32" y="4"/>
                  </a:lnTo>
                  <a:lnTo>
                    <a:pt x="23" y="9"/>
                  </a:lnTo>
                  <a:lnTo>
                    <a:pt x="16" y="16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3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01" name="Rectangle 509"/>
            <p:cNvSpPr>
              <a:spLocks noChangeArrowheads="1"/>
            </p:cNvSpPr>
            <p:nvPr/>
          </p:nvSpPr>
          <p:spPr bwMode="auto">
            <a:xfrm>
              <a:off x="3696" y="1924"/>
              <a:ext cx="9" cy="206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402" name="Rectangle 510"/>
            <p:cNvSpPr>
              <a:spLocks noChangeArrowheads="1"/>
            </p:cNvSpPr>
            <p:nvPr/>
          </p:nvSpPr>
          <p:spPr bwMode="auto">
            <a:xfrm>
              <a:off x="3779" y="1924"/>
              <a:ext cx="9" cy="206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403" name="Rectangle 511"/>
            <p:cNvSpPr>
              <a:spLocks noChangeArrowheads="1"/>
            </p:cNvSpPr>
            <p:nvPr/>
          </p:nvSpPr>
          <p:spPr bwMode="auto">
            <a:xfrm>
              <a:off x="3615" y="1979"/>
              <a:ext cx="81" cy="143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404" name="Rectangle 512"/>
            <p:cNvSpPr>
              <a:spLocks noChangeArrowheads="1"/>
            </p:cNvSpPr>
            <p:nvPr/>
          </p:nvSpPr>
          <p:spPr bwMode="auto">
            <a:xfrm>
              <a:off x="3628" y="1987"/>
              <a:ext cx="68" cy="125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405" name="Line 513"/>
            <p:cNvSpPr>
              <a:spLocks noChangeShapeType="1"/>
            </p:cNvSpPr>
            <p:nvPr/>
          </p:nvSpPr>
          <p:spPr bwMode="auto">
            <a:xfrm>
              <a:off x="3628" y="2052"/>
              <a:ext cx="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06" name="Line 514"/>
            <p:cNvSpPr>
              <a:spLocks noChangeShapeType="1"/>
            </p:cNvSpPr>
            <p:nvPr/>
          </p:nvSpPr>
          <p:spPr bwMode="auto">
            <a:xfrm>
              <a:off x="3628" y="2063"/>
              <a:ext cx="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07" name="Line 515"/>
            <p:cNvSpPr>
              <a:spLocks noChangeShapeType="1"/>
            </p:cNvSpPr>
            <p:nvPr/>
          </p:nvSpPr>
          <p:spPr bwMode="auto">
            <a:xfrm flipV="1">
              <a:off x="3538" y="2145"/>
              <a:ext cx="14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08" name="Line 516"/>
            <p:cNvSpPr>
              <a:spLocks noChangeShapeType="1"/>
            </p:cNvSpPr>
            <p:nvPr/>
          </p:nvSpPr>
          <p:spPr bwMode="auto">
            <a:xfrm flipV="1">
              <a:off x="3561" y="2023"/>
              <a:ext cx="54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09" name="Line 517"/>
            <p:cNvSpPr>
              <a:spLocks noChangeShapeType="1"/>
            </p:cNvSpPr>
            <p:nvPr/>
          </p:nvSpPr>
          <p:spPr bwMode="auto">
            <a:xfrm flipV="1">
              <a:off x="3628" y="1987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10" name="Line 518"/>
            <p:cNvSpPr>
              <a:spLocks noChangeShapeType="1"/>
            </p:cNvSpPr>
            <p:nvPr/>
          </p:nvSpPr>
          <p:spPr bwMode="auto">
            <a:xfrm flipV="1">
              <a:off x="3638" y="1966"/>
              <a:ext cx="7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11" name="Line 519"/>
            <p:cNvSpPr>
              <a:spLocks noChangeShapeType="1"/>
            </p:cNvSpPr>
            <p:nvPr/>
          </p:nvSpPr>
          <p:spPr bwMode="auto">
            <a:xfrm flipV="1">
              <a:off x="3568" y="2145"/>
              <a:ext cx="16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12" name="Line 520"/>
            <p:cNvSpPr>
              <a:spLocks noChangeShapeType="1"/>
            </p:cNvSpPr>
            <p:nvPr/>
          </p:nvSpPr>
          <p:spPr bwMode="auto">
            <a:xfrm flipV="1">
              <a:off x="3592" y="2084"/>
              <a:ext cx="23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13" name="Line 521"/>
            <p:cNvSpPr>
              <a:spLocks noChangeShapeType="1"/>
            </p:cNvSpPr>
            <p:nvPr/>
          </p:nvSpPr>
          <p:spPr bwMode="auto">
            <a:xfrm flipV="1">
              <a:off x="3632" y="1987"/>
              <a:ext cx="32" cy="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14" name="Rectangle 522"/>
            <p:cNvSpPr>
              <a:spLocks noChangeArrowheads="1"/>
            </p:cNvSpPr>
            <p:nvPr/>
          </p:nvSpPr>
          <p:spPr bwMode="auto">
            <a:xfrm>
              <a:off x="3617" y="2145"/>
              <a:ext cx="13" cy="53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415" name="Rectangle 523"/>
            <p:cNvSpPr>
              <a:spLocks noChangeArrowheads="1"/>
            </p:cNvSpPr>
            <p:nvPr/>
          </p:nvSpPr>
          <p:spPr bwMode="auto">
            <a:xfrm>
              <a:off x="3696" y="2145"/>
              <a:ext cx="9" cy="53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416" name="Rectangle 524"/>
            <p:cNvSpPr>
              <a:spLocks noChangeArrowheads="1"/>
            </p:cNvSpPr>
            <p:nvPr/>
          </p:nvSpPr>
          <p:spPr bwMode="auto">
            <a:xfrm>
              <a:off x="3779" y="2145"/>
              <a:ext cx="9" cy="55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417" name="Rectangle 525"/>
            <p:cNvSpPr>
              <a:spLocks noChangeArrowheads="1"/>
            </p:cNvSpPr>
            <p:nvPr/>
          </p:nvSpPr>
          <p:spPr bwMode="auto">
            <a:xfrm>
              <a:off x="3696" y="2209"/>
              <a:ext cx="9" cy="19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418" name="Rectangle 526"/>
            <p:cNvSpPr>
              <a:spLocks noChangeArrowheads="1"/>
            </p:cNvSpPr>
            <p:nvPr/>
          </p:nvSpPr>
          <p:spPr bwMode="auto">
            <a:xfrm>
              <a:off x="3779" y="2209"/>
              <a:ext cx="9" cy="19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419" name="Rectangle 527"/>
            <p:cNvSpPr>
              <a:spLocks noChangeArrowheads="1"/>
            </p:cNvSpPr>
            <p:nvPr/>
          </p:nvSpPr>
          <p:spPr bwMode="auto">
            <a:xfrm>
              <a:off x="3705" y="2170"/>
              <a:ext cx="74" cy="11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420" name="Rectangle 528"/>
            <p:cNvSpPr>
              <a:spLocks noChangeArrowheads="1"/>
            </p:cNvSpPr>
            <p:nvPr/>
          </p:nvSpPr>
          <p:spPr bwMode="auto">
            <a:xfrm>
              <a:off x="3705" y="2101"/>
              <a:ext cx="74" cy="11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421" name="Freeform 529"/>
            <p:cNvSpPr>
              <a:spLocks/>
            </p:cNvSpPr>
            <p:nvPr/>
          </p:nvSpPr>
          <p:spPr bwMode="auto">
            <a:xfrm>
              <a:off x="2170" y="2129"/>
              <a:ext cx="526" cy="138"/>
            </a:xfrm>
            <a:custGeom>
              <a:avLst/>
              <a:gdLst>
                <a:gd name="T0" fmla="*/ 1 w 1052"/>
                <a:gd name="T1" fmla="*/ 0 h 276"/>
                <a:gd name="T2" fmla="*/ 0 w 1052"/>
                <a:gd name="T3" fmla="*/ 0 h 276"/>
                <a:gd name="T4" fmla="*/ 0 w 1052"/>
                <a:gd name="T5" fmla="*/ 1 h 276"/>
                <a:gd name="T6" fmla="*/ 0 60000 65536"/>
                <a:gd name="T7" fmla="*/ 0 60000 65536"/>
                <a:gd name="T8" fmla="*/ 0 60000 65536"/>
                <a:gd name="T9" fmla="*/ 0 w 1052"/>
                <a:gd name="T10" fmla="*/ 0 h 276"/>
                <a:gd name="T11" fmla="*/ 1052 w 1052"/>
                <a:gd name="T12" fmla="*/ 276 h 2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2" h="276">
                  <a:moveTo>
                    <a:pt x="1052" y="0"/>
                  </a:move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22" name="Rectangle 530"/>
            <p:cNvSpPr>
              <a:spLocks noChangeArrowheads="1"/>
            </p:cNvSpPr>
            <p:nvPr/>
          </p:nvSpPr>
          <p:spPr bwMode="auto">
            <a:xfrm>
              <a:off x="2170" y="2200"/>
              <a:ext cx="526" cy="11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423" name="Freeform 531"/>
            <p:cNvSpPr>
              <a:spLocks/>
            </p:cNvSpPr>
            <p:nvPr/>
          </p:nvSpPr>
          <p:spPr bwMode="auto">
            <a:xfrm>
              <a:off x="2183" y="2145"/>
              <a:ext cx="513" cy="55"/>
            </a:xfrm>
            <a:custGeom>
              <a:avLst/>
              <a:gdLst>
                <a:gd name="T0" fmla="*/ 1 w 1025"/>
                <a:gd name="T1" fmla="*/ 0 h 108"/>
                <a:gd name="T2" fmla="*/ 0 w 1025"/>
                <a:gd name="T3" fmla="*/ 0 h 108"/>
                <a:gd name="T4" fmla="*/ 0 w 1025"/>
                <a:gd name="T5" fmla="*/ 1 h 108"/>
                <a:gd name="T6" fmla="*/ 0 60000 65536"/>
                <a:gd name="T7" fmla="*/ 0 60000 65536"/>
                <a:gd name="T8" fmla="*/ 0 60000 65536"/>
                <a:gd name="T9" fmla="*/ 0 w 1025"/>
                <a:gd name="T10" fmla="*/ 0 h 108"/>
                <a:gd name="T11" fmla="*/ 1025 w 1025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5" h="108">
                  <a:moveTo>
                    <a:pt x="1025" y="0"/>
                  </a:moveTo>
                  <a:lnTo>
                    <a:pt x="0" y="0"/>
                  </a:lnTo>
                  <a:lnTo>
                    <a:pt x="0" y="108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24" name="Line 532"/>
            <p:cNvSpPr>
              <a:spLocks noChangeShapeType="1"/>
            </p:cNvSpPr>
            <p:nvPr/>
          </p:nvSpPr>
          <p:spPr bwMode="auto">
            <a:xfrm flipH="1">
              <a:off x="1764" y="2260"/>
              <a:ext cx="5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25" name="Line 533"/>
            <p:cNvSpPr>
              <a:spLocks noChangeShapeType="1"/>
            </p:cNvSpPr>
            <p:nvPr/>
          </p:nvSpPr>
          <p:spPr bwMode="auto">
            <a:xfrm flipH="1">
              <a:off x="1756" y="2274"/>
              <a:ext cx="60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26" name="Line 534"/>
            <p:cNvSpPr>
              <a:spLocks noChangeShapeType="1"/>
            </p:cNvSpPr>
            <p:nvPr/>
          </p:nvSpPr>
          <p:spPr bwMode="auto">
            <a:xfrm>
              <a:off x="2183" y="2211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27" name="Freeform 535"/>
            <p:cNvSpPr>
              <a:spLocks/>
            </p:cNvSpPr>
            <p:nvPr/>
          </p:nvSpPr>
          <p:spPr bwMode="auto">
            <a:xfrm>
              <a:off x="2333" y="2211"/>
              <a:ext cx="119" cy="115"/>
            </a:xfrm>
            <a:custGeom>
              <a:avLst/>
              <a:gdLst>
                <a:gd name="T0" fmla="*/ 0 w 238"/>
                <a:gd name="T1" fmla="*/ 0 h 231"/>
                <a:gd name="T2" fmla="*/ 0 w 238"/>
                <a:gd name="T3" fmla="*/ 0 h 231"/>
                <a:gd name="T4" fmla="*/ 1 w 238"/>
                <a:gd name="T5" fmla="*/ 0 h 231"/>
                <a:gd name="T6" fmla="*/ 1 w 238"/>
                <a:gd name="T7" fmla="*/ 0 h 2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31"/>
                <a:gd name="T14" fmla="*/ 238 w 238"/>
                <a:gd name="T15" fmla="*/ 231 h 2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31">
                  <a:moveTo>
                    <a:pt x="0" y="231"/>
                  </a:moveTo>
                  <a:lnTo>
                    <a:pt x="0" y="38"/>
                  </a:lnTo>
                  <a:lnTo>
                    <a:pt x="238" y="38"/>
                  </a:lnTo>
                  <a:lnTo>
                    <a:pt x="238" y="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28" name="Line 536"/>
            <p:cNvSpPr>
              <a:spLocks noChangeShapeType="1"/>
            </p:cNvSpPr>
            <p:nvPr/>
          </p:nvSpPr>
          <p:spPr bwMode="auto">
            <a:xfrm flipH="1">
              <a:off x="2170" y="2133"/>
              <a:ext cx="5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29" name="Line 537"/>
            <p:cNvSpPr>
              <a:spLocks noChangeShapeType="1"/>
            </p:cNvSpPr>
            <p:nvPr/>
          </p:nvSpPr>
          <p:spPr bwMode="auto">
            <a:xfrm>
              <a:off x="2356" y="2211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30" name="Line 538"/>
            <p:cNvSpPr>
              <a:spLocks noChangeShapeType="1"/>
            </p:cNvSpPr>
            <p:nvPr/>
          </p:nvSpPr>
          <p:spPr bwMode="auto">
            <a:xfrm flipV="1">
              <a:off x="2438" y="2211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31" name="Line 539"/>
            <p:cNvSpPr>
              <a:spLocks noChangeShapeType="1"/>
            </p:cNvSpPr>
            <p:nvPr/>
          </p:nvSpPr>
          <p:spPr bwMode="auto">
            <a:xfrm>
              <a:off x="2438" y="2145"/>
              <a:ext cx="1" cy="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32" name="Line 540"/>
            <p:cNvSpPr>
              <a:spLocks noChangeShapeType="1"/>
            </p:cNvSpPr>
            <p:nvPr/>
          </p:nvSpPr>
          <p:spPr bwMode="auto">
            <a:xfrm>
              <a:off x="2452" y="2145"/>
              <a:ext cx="1" cy="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33" name="Rectangle 541"/>
            <p:cNvSpPr>
              <a:spLocks noChangeArrowheads="1"/>
            </p:cNvSpPr>
            <p:nvPr/>
          </p:nvSpPr>
          <p:spPr bwMode="auto">
            <a:xfrm>
              <a:off x="1697" y="2275"/>
              <a:ext cx="474" cy="18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434" name="Rectangle 542"/>
            <p:cNvSpPr>
              <a:spLocks noChangeArrowheads="1"/>
            </p:cNvSpPr>
            <p:nvPr/>
          </p:nvSpPr>
          <p:spPr bwMode="auto">
            <a:xfrm>
              <a:off x="546" y="2275"/>
              <a:ext cx="779" cy="18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435" name="Freeform 543"/>
            <p:cNvSpPr>
              <a:spLocks/>
            </p:cNvSpPr>
            <p:nvPr/>
          </p:nvSpPr>
          <p:spPr bwMode="auto">
            <a:xfrm>
              <a:off x="1483" y="2129"/>
              <a:ext cx="513" cy="131"/>
            </a:xfrm>
            <a:custGeom>
              <a:avLst/>
              <a:gdLst>
                <a:gd name="T0" fmla="*/ 1 w 1024"/>
                <a:gd name="T1" fmla="*/ 1 h 261"/>
                <a:gd name="T2" fmla="*/ 1 w 1024"/>
                <a:gd name="T3" fmla="*/ 0 h 261"/>
                <a:gd name="T4" fmla="*/ 0 w 1024"/>
                <a:gd name="T5" fmla="*/ 0 h 261"/>
                <a:gd name="T6" fmla="*/ 0 60000 65536"/>
                <a:gd name="T7" fmla="*/ 0 60000 65536"/>
                <a:gd name="T8" fmla="*/ 0 60000 65536"/>
                <a:gd name="T9" fmla="*/ 0 w 1024"/>
                <a:gd name="T10" fmla="*/ 0 h 261"/>
                <a:gd name="T11" fmla="*/ 1024 w 1024"/>
                <a:gd name="T12" fmla="*/ 261 h 2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4" h="261">
                  <a:moveTo>
                    <a:pt x="1024" y="261"/>
                  </a:moveTo>
                  <a:lnTo>
                    <a:pt x="1024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36" name="Freeform 544"/>
            <p:cNvSpPr>
              <a:spLocks/>
            </p:cNvSpPr>
            <p:nvPr/>
          </p:nvSpPr>
          <p:spPr bwMode="auto">
            <a:xfrm>
              <a:off x="1483" y="2145"/>
              <a:ext cx="499" cy="115"/>
            </a:xfrm>
            <a:custGeom>
              <a:avLst/>
              <a:gdLst>
                <a:gd name="T0" fmla="*/ 1 w 998"/>
                <a:gd name="T1" fmla="*/ 1 h 228"/>
                <a:gd name="T2" fmla="*/ 1 w 998"/>
                <a:gd name="T3" fmla="*/ 0 h 228"/>
                <a:gd name="T4" fmla="*/ 0 w 998"/>
                <a:gd name="T5" fmla="*/ 0 h 228"/>
                <a:gd name="T6" fmla="*/ 0 60000 65536"/>
                <a:gd name="T7" fmla="*/ 0 60000 65536"/>
                <a:gd name="T8" fmla="*/ 0 60000 65536"/>
                <a:gd name="T9" fmla="*/ 0 w 998"/>
                <a:gd name="T10" fmla="*/ 0 h 228"/>
                <a:gd name="T11" fmla="*/ 998 w 998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228">
                  <a:moveTo>
                    <a:pt x="998" y="228"/>
                  </a:moveTo>
                  <a:lnTo>
                    <a:pt x="998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37" name="Line 545"/>
            <p:cNvSpPr>
              <a:spLocks noChangeShapeType="1"/>
            </p:cNvSpPr>
            <p:nvPr/>
          </p:nvSpPr>
          <p:spPr bwMode="auto">
            <a:xfrm flipH="1">
              <a:off x="1483" y="2133"/>
              <a:ext cx="5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38" name="Line 546"/>
            <p:cNvSpPr>
              <a:spLocks noChangeShapeType="1"/>
            </p:cNvSpPr>
            <p:nvPr/>
          </p:nvSpPr>
          <p:spPr bwMode="auto">
            <a:xfrm flipH="1">
              <a:off x="309" y="2135"/>
              <a:ext cx="10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39" name="Line 547"/>
            <p:cNvSpPr>
              <a:spLocks noChangeShapeType="1"/>
            </p:cNvSpPr>
            <p:nvPr/>
          </p:nvSpPr>
          <p:spPr bwMode="auto">
            <a:xfrm>
              <a:off x="366" y="2145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0" name="Line 548"/>
            <p:cNvSpPr>
              <a:spLocks noChangeShapeType="1"/>
            </p:cNvSpPr>
            <p:nvPr/>
          </p:nvSpPr>
          <p:spPr bwMode="auto">
            <a:xfrm>
              <a:off x="366" y="2208"/>
              <a:ext cx="1" cy="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1" name="Line 549"/>
            <p:cNvSpPr>
              <a:spLocks noChangeShapeType="1"/>
            </p:cNvSpPr>
            <p:nvPr/>
          </p:nvSpPr>
          <p:spPr bwMode="auto">
            <a:xfrm>
              <a:off x="398" y="2145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2" name="Line 550"/>
            <p:cNvSpPr>
              <a:spLocks noChangeShapeType="1"/>
            </p:cNvSpPr>
            <p:nvPr/>
          </p:nvSpPr>
          <p:spPr bwMode="auto">
            <a:xfrm>
              <a:off x="398" y="2208"/>
              <a:ext cx="1" cy="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3" name="Line 551"/>
            <p:cNvSpPr>
              <a:spLocks noChangeShapeType="1"/>
            </p:cNvSpPr>
            <p:nvPr/>
          </p:nvSpPr>
          <p:spPr bwMode="auto">
            <a:xfrm>
              <a:off x="514" y="2145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4" name="Line 552"/>
            <p:cNvSpPr>
              <a:spLocks noChangeShapeType="1"/>
            </p:cNvSpPr>
            <p:nvPr/>
          </p:nvSpPr>
          <p:spPr bwMode="auto">
            <a:xfrm>
              <a:off x="547" y="2145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5" name="Line 553"/>
            <p:cNvSpPr>
              <a:spLocks noChangeShapeType="1"/>
            </p:cNvSpPr>
            <p:nvPr/>
          </p:nvSpPr>
          <p:spPr bwMode="auto">
            <a:xfrm>
              <a:off x="514" y="2208"/>
              <a:ext cx="1" cy="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6" name="Line 554"/>
            <p:cNvSpPr>
              <a:spLocks noChangeShapeType="1"/>
            </p:cNvSpPr>
            <p:nvPr/>
          </p:nvSpPr>
          <p:spPr bwMode="auto">
            <a:xfrm>
              <a:off x="547" y="2208"/>
              <a:ext cx="1" cy="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7" name="Line 555"/>
            <p:cNvSpPr>
              <a:spLocks noChangeShapeType="1"/>
            </p:cNvSpPr>
            <p:nvPr/>
          </p:nvSpPr>
          <p:spPr bwMode="auto">
            <a:xfrm>
              <a:off x="734" y="2145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8" name="Line 556"/>
            <p:cNvSpPr>
              <a:spLocks noChangeShapeType="1"/>
            </p:cNvSpPr>
            <p:nvPr/>
          </p:nvSpPr>
          <p:spPr bwMode="auto">
            <a:xfrm>
              <a:off x="767" y="2145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9" name="Freeform 557"/>
            <p:cNvSpPr>
              <a:spLocks/>
            </p:cNvSpPr>
            <p:nvPr/>
          </p:nvSpPr>
          <p:spPr bwMode="auto">
            <a:xfrm>
              <a:off x="643" y="2266"/>
              <a:ext cx="602" cy="9"/>
            </a:xfrm>
            <a:custGeom>
              <a:avLst/>
              <a:gdLst>
                <a:gd name="T0" fmla="*/ 0 w 1205"/>
                <a:gd name="T1" fmla="*/ 1 h 18"/>
                <a:gd name="T2" fmla="*/ 0 w 1205"/>
                <a:gd name="T3" fmla="*/ 0 h 18"/>
                <a:gd name="T4" fmla="*/ 0 w 1205"/>
                <a:gd name="T5" fmla="*/ 0 h 18"/>
                <a:gd name="T6" fmla="*/ 0 60000 65536"/>
                <a:gd name="T7" fmla="*/ 0 60000 65536"/>
                <a:gd name="T8" fmla="*/ 0 60000 65536"/>
                <a:gd name="T9" fmla="*/ 0 w 1205"/>
                <a:gd name="T10" fmla="*/ 0 h 18"/>
                <a:gd name="T11" fmla="*/ 1205 w 1205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5" h="18">
                  <a:moveTo>
                    <a:pt x="0" y="18"/>
                  </a:moveTo>
                  <a:lnTo>
                    <a:pt x="0" y="0"/>
                  </a:lnTo>
                  <a:lnTo>
                    <a:pt x="1205" y="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50" name="Line 558"/>
            <p:cNvSpPr>
              <a:spLocks noChangeShapeType="1"/>
            </p:cNvSpPr>
            <p:nvPr/>
          </p:nvSpPr>
          <p:spPr bwMode="auto">
            <a:xfrm>
              <a:off x="960" y="2145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51" name="Line 559"/>
            <p:cNvSpPr>
              <a:spLocks noChangeShapeType="1"/>
            </p:cNvSpPr>
            <p:nvPr/>
          </p:nvSpPr>
          <p:spPr bwMode="auto">
            <a:xfrm>
              <a:off x="991" y="2145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52" name="Line 560"/>
            <p:cNvSpPr>
              <a:spLocks noChangeShapeType="1"/>
            </p:cNvSpPr>
            <p:nvPr/>
          </p:nvSpPr>
          <p:spPr bwMode="auto">
            <a:xfrm>
              <a:off x="734" y="2208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53" name="Line 561"/>
            <p:cNvSpPr>
              <a:spLocks noChangeShapeType="1"/>
            </p:cNvSpPr>
            <p:nvPr/>
          </p:nvSpPr>
          <p:spPr bwMode="auto">
            <a:xfrm>
              <a:off x="767" y="2208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54" name="Line 562"/>
            <p:cNvSpPr>
              <a:spLocks noChangeShapeType="1"/>
            </p:cNvSpPr>
            <p:nvPr/>
          </p:nvSpPr>
          <p:spPr bwMode="auto">
            <a:xfrm>
              <a:off x="959" y="2208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55" name="Line 563"/>
            <p:cNvSpPr>
              <a:spLocks noChangeShapeType="1"/>
            </p:cNvSpPr>
            <p:nvPr/>
          </p:nvSpPr>
          <p:spPr bwMode="auto">
            <a:xfrm>
              <a:off x="991" y="2208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56" name="Freeform 564"/>
            <p:cNvSpPr>
              <a:spLocks/>
            </p:cNvSpPr>
            <p:nvPr/>
          </p:nvSpPr>
          <p:spPr bwMode="auto">
            <a:xfrm>
              <a:off x="2894" y="2333"/>
              <a:ext cx="21" cy="881"/>
            </a:xfrm>
            <a:custGeom>
              <a:avLst/>
              <a:gdLst>
                <a:gd name="T0" fmla="*/ 0 w 42"/>
                <a:gd name="T1" fmla="*/ 1 h 1762"/>
                <a:gd name="T2" fmla="*/ 0 w 42"/>
                <a:gd name="T3" fmla="*/ 0 h 1762"/>
                <a:gd name="T4" fmla="*/ 1 w 42"/>
                <a:gd name="T5" fmla="*/ 0 h 1762"/>
                <a:gd name="T6" fmla="*/ 1 w 42"/>
                <a:gd name="T7" fmla="*/ 1 h 1762"/>
                <a:gd name="T8" fmla="*/ 1 w 42"/>
                <a:gd name="T9" fmla="*/ 1 h 1762"/>
                <a:gd name="T10" fmla="*/ 1 w 42"/>
                <a:gd name="T11" fmla="*/ 1 h 1762"/>
                <a:gd name="T12" fmla="*/ 1 w 42"/>
                <a:gd name="T13" fmla="*/ 1 h 1762"/>
                <a:gd name="T14" fmla="*/ 1 w 42"/>
                <a:gd name="T15" fmla="*/ 1 h 1762"/>
                <a:gd name="T16" fmla="*/ 1 w 42"/>
                <a:gd name="T17" fmla="*/ 1 h 1762"/>
                <a:gd name="T18" fmla="*/ 1 w 42"/>
                <a:gd name="T19" fmla="*/ 1 h 1762"/>
                <a:gd name="T20" fmla="*/ 1 w 42"/>
                <a:gd name="T21" fmla="*/ 1 h 1762"/>
                <a:gd name="T22" fmla="*/ 1 w 42"/>
                <a:gd name="T23" fmla="*/ 1 h 1762"/>
                <a:gd name="T24" fmla="*/ 1 w 42"/>
                <a:gd name="T25" fmla="*/ 1 h 1762"/>
                <a:gd name="T26" fmla="*/ 1 w 42"/>
                <a:gd name="T27" fmla="*/ 1 h 1762"/>
                <a:gd name="T28" fmla="*/ 1 w 42"/>
                <a:gd name="T29" fmla="*/ 1 h 1762"/>
                <a:gd name="T30" fmla="*/ 1 w 42"/>
                <a:gd name="T31" fmla="*/ 1 h 1762"/>
                <a:gd name="T32" fmla="*/ 1 w 42"/>
                <a:gd name="T33" fmla="*/ 1 h 1762"/>
                <a:gd name="T34" fmla="*/ 1 w 42"/>
                <a:gd name="T35" fmla="*/ 1 h 1762"/>
                <a:gd name="T36" fmla="*/ 1 w 42"/>
                <a:gd name="T37" fmla="*/ 1 h 1762"/>
                <a:gd name="T38" fmla="*/ 1 w 42"/>
                <a:gd name="T39" fmla="*/ 1 h 1762"/>
                <a:gd name="T40" fmla="*/ 1 w 42"/>
                <a:gd name="T41" fmla="*/ 1 h 1762"/>
                <a:gd name="T42" fmla="*/ 1 w 42"/>
                <a:gd name="T43" fmla="*/ 1 h 1762"/>
                <a:gd name="T44" fmla="*/ 1 w 42"/>
                <a:gd name="T45" fmla="*/ 1 h 1762"/>
                <a:gd name="T46" fmla="*/ 1 w 42"/>
                <a:gd name="T47" fmla="*/ 1 h 1762"/>
                <a:gd name="T48" fmla="*/ 1 w 42"/>
                <a:gd name="T49" fmla="*/ 1 h 1762"/>
                <a:gd name="T50" fmla="*/ 1 w 42"/>
                <a:gd name="T51" fmla="*/ 1 h 1762"/>
                <a:gd name="T52" fmla="*/ 1 w 42"/>
                <a:gd name="T53" fmla="*/ 1 h 1762"/>
                <a:gd name="T54" fmla="*/ 1 w 42"/>
                <a:gd name="T55" fmla="*/ 1 h 1762"/>
                <a:gd name="T56" fmla="*/ 1 w 42"/>
                <a:gd name="T57" fmla="*/ 1 h 1762"/>
                <a:gd name="T58" fmla="*/ 1 w 42"/>
                <a:gd name="T59" fmla="*/ 1 h 1762"/>
                <a:gd name="T60" fmla="*/ 1 w 42"/>
                <a:gd name="T61" fmla="*/ 1 h 1762"/>
                <a:gd name="T62" fmla="*/ 1 w 42"/>
                <a:gd name="T63" fmla="*/ 1 h 1762"/>
                <a:gd name="T64" fmla="*/ 0 w 42"/>
                <a:gd name="T65" fmla="*/ 1 h 1762"/>
                <a:gd name="T66" fmla="*/ 0 w 42"/>
                <a:gd name="T67" fmla="*/ 1 h 17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"/>
                <a:gd name="T103" fmla="*/ 0 h 1762"/>
                <a:gd name="T104" fmla="*/ 42 w 42"/>
                <a:gd name="T105" fmla="*/ 1762 h 17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" h="1762">
                  <a:moveTo>
                    <a:pt x="0" y="1751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751"/>
                  </a:lnTo>
                  <a:lnTo>
                    <a:pt x="39" y="1754"/>
                  </a:lnTo>
                  <a:lnTo>
                    <a:pt x="38" y="1754"/>
                  </a:lnTo>
                  <a:lnTo>
                    <a:pt x="38" y="1755"/>
                  </a:lnTo>
                  <a:lnTo>
                    <a:pt x="37" y="1755"/>
                  </a:lnTo>
                  <a:lnTo>
                    <a:pt x="37" y="1757"/>
                  </a:lnTo>
                  <a:lnTo>
                    <a:pt x="34" y="1757"/>
                  </a:lnTo>
                  <a:lnTo>
                    <a:pt x="34" y="1758"/>
                  </a:lnTo>
                  <a:lnTo>
                    <a:pt x="33" y="1758"/>
                  </a:lnTo>
                  <a:lnTo>
                    <a:pt x="33" y="1759"/>
                  </a:lnTo>
                  <a:lnTo>
                    <a:pt x="31" y="1759"/>
                  </a:lnTo>
                  <a:lnTo>
                    <a:pt x="31" y="1760"/>
                  </a:lnTo>
                  <a:lnTo>
                    <a:pt x="28" y="1760"/>
                  </a:lnTo>
                  <a:lnTo>
                    <a:pt x="27" y="1761"/>
                  </a:lnTo>
                  <a:lnTo>
                    <a:pt x="24" y="1761"/>
                  </a:lnTo>
                  <a:lnTo>
                    <a:pt x="24" y="1762"/>
                  </a:lnTo>
                  <a:lnTo>
                    <a:pt x="15" y="1762"/>
                  </a:lnTo>
                  <a:lnTo>
                    <a:pt x="13" y="1761"/>
                  </a:lnTo>
                  <a:lnTo>
                    <a:pt x="11" y="1761"/>
                  </a:lnTo>
                  <a:lnTo>
                    <a:pt x="10" y="1760"/>
                  </a:lnTo>
                  <a:lnTo>
                    <a:pt x="9" y="1760"/>
                  </a:lnTo>
                  <a:lnTo>
                    <a:pt x="8" y="1759"/>
                  </a:lnTo>
                  <a:lnTo>
                    <a:pt x="7" y="1759"/>
                  </a:lnTo>
                  <a:lnTo>
                    <a:pt x="7" y="1758"/>
                  </a:lnTo>
                  <a:lnTo>
                    <a:pt x="4" y="1758"/>
                  </a:lnTo>
                  <a:lnTo>
                    <a:pt x="4" y="1757"/>
                  </a:lnTo>
                  <a:lnTo>
                    <a:pt x="3" y="1757"/>
                  </a:lnTo>
                  <a:lnTo>
                    <a:pt x="3" y="1755"/>
                  </a:lnTo>
                  <a:lnTo>
                    <a:pt x="2" y="1755"/>
                  </a:lnTo>
                  <a:lnTo>
                    <a:pt x="0" y="1753"/>
                  </a:lnTo>
                  <a:lnTo>
                    <a:pt x="0" y="1751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57" name="Rectangle 565"/>
            <p:cNvSpPr>
              <a:spLocks noChangeArrowheads="1"/>
            </p:cNvSpPr>
            <p:nvPr/>
          </p:nvSpPr>
          <p:spPr bwMode="auto">
            <a:xfrm>
              <a:off x="2874" y="2413"/>
              <a:ext cx="60" cy="15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458" name="Freeform 566"/>
            <p:cNvSpPr>
              <a:spLocks/>
            </p:cNvSpPr>
            <p:nvPr/>
          </p:nvSpPr>
          <p:spPr bwMode="auto">
            <a:xfrm>
              <a:off x="2880" y="2307"/>
              <a:ext cx="32" cy="26"/>
            </a:xfrm>
            <a:custGeom>
              <a:avLst/>
              <a:gdLst>
                <a:gd name="T0" fmla="*/ 1 w 63"/>
                <a:gd name="T1" fmla="*/ 1 h 51"/>
                <a:gd name="T2" fmla="*/ 1 w 63"/>
                <a:gd name="T3" fmla="*/ 1 h 51"/>
                <a:gd name="T4" fmla="*/ 1 w 63"/>
                <a:gd name="T5" fmla="*/ 1 h 51"/>
                <a:gd name="T6" fmla="*/ 1 w 63"/>
                <a:gd name="T7" fmla="*/ 1 h 51"/>
                <a:gd name="T8" fmla="*/ 1 w 63"/>
                <a:gd name="T9" fmla="*/ 1 h 51"/>
                <a:gd name="T10" fmla="*/ 1 w 63"/>
                <a:gd name="T11" fmla="*/ 1 h 51"/>
                <a:gd name="T12" fmla="*/ 1 w 63"/>
                <a:gd name="T13" fmla="*/ 1 h 51"/>
                <a:gd name="T14" fmla="*/ 1 w 63"/>
                <a:gd name="T15" fmla="*/ 1 h 51"/>
                <a:gd name="T16" fmla="*/ 1 w 63"/>
                <a:gd name="T17" fmla="*/ 1 h 51"/>
                <a:gd name="T18" fmla="*/ 1 w 63"/>
                <a:gd name="T19" fmla="*/ 1 h 51"/>
                <a:gd name="T20" fmla="*/ 1 w 63"/>
                <a:gd name="T21" fmla="*/ 1 h 51"/>
                <a:gd name="T22" fmla="*/ 1 w 63"/>
                <a:gd name="T23" fmla="*/ 1 h 51"/>
                <a:gd name="T24" fmla="*/ 1 w 63"/>
                <a:gd name="T25" fmla="*/ 1 h 51"/>
                <a:gd name="T26" fmla="*/ 1 w 63"/>
                <a:gd name="T27" fmla="*/ 1 h 51"/>
                <a:gd name="T28" fmla="*/ 1 w 63"/>
                <a:gd name="T29" fmla="*/ 1 h 51"/>
                <a:gd name="T30" fmla="*/ 1 w 63"/>
                <a:gd name="T31" fmla="*/ 1 h 51"/>
                <a:gd name="T32" fmla="*/ 1 w 63"/>
                <a:gd name="T33" fmla="*/ 1 h 51"/>
                <a:gd name="T34" fmla="*/ 1 w 63"/>
                <a:gd name="T35" fmla="*/ 1 h 51"/>
                <a:gd name="T36" fmla="*/ 1 w 63"/>
                <a:gd name="T37" fmla="*/ 1 h 51"/>
                <a:gd name="T38" fmla="*/ 1 w 63"/>
                <a:gd name="T39" fmla="*/ 0 h 51"/>
                <a:gd name="T40" fmla="*/ 1 w 63"/>
                <a:gd name="T41" fmla="*/ 1 h 51"/>
                <a:gd name="T42" fmla="*/ 1 w 63"/>
                <a:gd name="T43" fmla="*/ 1 h 51"/>
                <a:gd name="T44" fmla="*/ 1 w 63"/>
                <a:gd name="T45" fmla="*/ 1 h 51"/>
                <a:gd name="T46" fmla="*/ 1 w 63"/>
                <a:gd name="T47" fmla="*/ 1 h 51"/>
                <a:gd name="T48" fmla="*/ 1 w 63"/>
                <a:gd name="T49" fmla="*/ 1 h 51"/>
                <a:gd name="T50" fmla="*/ 1 w 63"/>
                <a:gd name="T51" fmla="*/ 1 h 51"/>
                <a:gd name="T52" fmla="*/ 1 w 63"/>
                <a:gd name="T53" fmla="*/ 1 h 51"/>
                <a:gd name="T54" fmla="*/ 1 w 63"/>
                <a:gd name="T55" fmla="*/ 1 h 51"/>
                <a:gd name="T56" fmla="*/ 1 w 63"/>
                <a:gd name="T57" fmla="*/ 1 h 51"/>
                <a:gd name="T58" fmla="*/ 1 w 63"/>
                <a:gd name="T59" fmla="*/ 1 h 51"/>
                <a:gd name="T60" fmla="*/ 1 w 63"/>
                <a:gd name="T61" fmla="*/ 1 h 51"/>
                <a:gd name="T62" fmla="*/ 1 w 63"/>
                <a:gd name="T63" fmla="*/ 1 h 51"/>
                <a:gd name="T64" fmla="*/ 1 w 63"/>
                <a:gd name="T65" fmla="*/ 1 h 51"/>
                <a:gd name="T66" fmla="*/ 1 w 63"/>
                <a:gd name="T67" fmla="*/ 1 h 51"/>
                <a:gd name="T68" fmla="*/ 1 w 63"/>
                <a:gd name="T69" fmla="*/ 1 h 51"/>
                <a:gd name="T70" fmla="*/ 1 w 63"/>
                <a:gd name="T71" fmla="*/ 1 h 51"/>
                <a:gd name="T72" fmla="*/ 1 w 63"/>
                <a:gd name="T73" fmla="*/ 1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3"/>
                <a:gd name="T112" fmla="*/ 0 h 51"/>
                <a:gd name="T113" fmla="*/ 63 w 63"/>
                <a:gd name="T114" fmla="*/ 51 h 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3" h="51">
                  <a:moveTo>
                    <a:pt x="59" y="51"/>
                  </a:moveTo>
                  <a:lnTo>
                    <a:pt x="59" y="50"/>
                  </a:lnTo>
                  <a:lnTo>
                    <a:pt x="60" y="49"/>
                  </a:lnTo>
                  <a:lnTo>
                    <a:pt x="60" y="47"/>
                  </a:lnTo>
                  <a:lnTo>
                    <a:pt x="61" y="46"/>
                  </a:lnTo>
                  <a:lnTo>
                    <a:pt x="61" y="42"/>
                  </a:lnTo>
                  <a:lnTo>
                    <a:pt x="62" y="41"/>
                  </a:lnTo>
                  <a:lnTo>
                    <a:pt x="62" y="34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7"/>
                  </a:lnTo>
                  <a:lnTo>
                    <a:pt x="62" y="23"/>
                  </a:lnTo>
                  <a:lnTo>
                    <a:pt x="61" y="22"/>
                  </a:lnTo>
                  <a:lnTo>
                    <a:pt x="61" y="19"/>
                  </a:lnTo>
                  <a:lnTo>
                    <a:pt x="60" y="18"/>
                  </a:lnTo>
                  <a:lnTo>
                    <a:pt x="60" y="17"/>
                  </a:lnTo>
                  <a:lnTo>
                    <a:pt x="59" y="17"/>
                  </a:lnTo>
                  <a:lnTo>
                    <a:pt x="59" y="16"/>
                  </a:lnTo>
                  <a:lnTo>
                    <a:pt x="56" y="13"/>
                  </a:lnTo>
                  <a:lnTo>
                    <a:pt x="56" y="12"/>
                  </a:lnTo>
                  <a:lnTo>
                    <a:pt x="55" y="12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31" y="25"/>
                  </a:lnTo>
                  <a:lnTo>
                    <a:pt x="32" y="26"/>
                  </a:lnTo>
                  <a:lnTo>
                    <a:pt x="33" y="26"/>
                  </a:lnTo>
                  <a:lnTo>
                    <a:pt x="37" y="30"/>
                  </a:lnTo>
                  <a:lnTo>
                    <a:pt x="37" y="31"/>
                  </a:lnTo>
                  <a:lnTo>
                    <a:pt x="38" y="31"/>
                  </a:lnTo>
                  <a:lnTo>
                    <a:pt x="38" y="32"/>
                  </a:lnTo>
                  <a:lnTo>
                    <a:pt x="39" y="33"/>
                  </a:lnTo>
                  <a:lnTo>
                    <a:pt x="39" y="46"/>
                  </a:lnTo>
                  <a:lnTo>
                    <a:pt x="38" y="47"/>
                  </a:lnTo>
                  <a:lnTo>
                    <a:pt x="38" y="49"/>
                  </a:lnTo>
                  <a:lnTo>
                    <a:pt x="37" y="50"/>
                  </a:lnTo>
                  <a:lnTo>
                    <a:pt x="37" y="51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59" name="Freeform 567"/>
            <p:cNvSpPr>
              <a:spLocks/>
            </p:cNvSpPr>
            <p:nvPr/>
          </p:nvSpPr>
          <p:spPr bwMode="auto">
            <a:xfrm>
              <a:off x="2969" y="2338"/>
              <a:ext cx="22" cy="1001"/>
            </a:xfrm>
            <a:custGeom>
              <a:avLst/>
              <a:gdLst>
                <a:gd name="T0" fmla="*/ 0 w 42"/>
                <a:gd name="T1" fmla="*/ 1 h 2001"/>
                <a:gd name="T2" fmla="*/ 0 w 42"/>
                <a:gd name="T3" fmla="*/ 0 h 2001"/>
                <a:gd name="T4" fmla="*/ 1 w 42"/>
                <a:gd name="T5" fmla="*/ 0 h 2001"/>
                <a:gd name="T6" fmla="*/ 1 w 42"/>
                <a:gd name="T7" fmla="*/ 1 h 2001"/>
                <a:gd name="T8" fmla="*/ 1 w 42"/>
                <a:gd name="T9" fmla="*/ 1 h 2001"/>
                <a:gd name="T10" fmla="*/ 1 w 42"/>
                <a:gd name="T11" fmla="*/ 1 h 2001"/>
                <a:gd name="T12" fmla="*/ 1 w 42"/>
                <a:gd name="T13" fmla="*/ 1 h 2001"/>
                <a:gd name="T14" fmla="*/ 1 w 42"/>
                <a:gd name="T15" fmla="*/ 1 h 2001"/>
                <a:gd name="T16" fmla="*/ 1 w 42"/>
                <a:gd name="T17" fmla="*/ 1 h 2001"/>
                <a:gd name="T18" fmla="*/ 1 w 42"/>
                <a:gd name="T19" fmla="*/ 1 h 2001"/>
                <a:gd name="T20" fmla="*/ 1 w 42"/>
                <a:gd name="T21" fmla="*/ 1 h 2001"/>
                <a:gd name="T22" fmla="*/ 1 w 42"/>
                <a:gd name="T23" fmla="*/ 1 h 2001"/>
                <a:gd name="T24" fmla="*/ 1 w 42"/>
                <a:gd name="T25" fmla="*/ 1 h 2001"/>
                <a:gd name="T26" fmla="*/ 1 w 42"/>
                <a:gd name="T27" fmla="*/ 1 h 2001"/>
                <a:gd name="T28" fmla="*/ 1 w 42"/>
                <a:gd name="T29" fmla="*/ 1 h 2001"/>
                <a:gd name="T30" fmla="*/ 1 w 42"/>
                <a:gd name="T31" fmla="*/ 1 h 2001"/>
                <a:gd name="T32" fmla="*/ 1 w 42"/>
                <a:gd name="T33" fmla="*/ 1 h 2001"/>
                <a:gd name="T34" fmla="*/ 1 w 42"/>
                <a:gd name="T35" fmla="*/ 1 h 2001"/>
                <a:gd name="T36" fmla="*/ 1 w 42"/>
                <a:gd name="T37" fmla="*/ 1 h 2001"/>
                <a:gd name="T38" fmla="*/ 1 w 42"/>
                <a:gd name="T39" fmla="*/ 1 h 2001"/>
                <a:gd name="T40" fmla="*/ 1 w 42"/>
                <a:gd name="T41" fmla="*/ 1 h 2001"/>
                <a:gd name="T42" fmla="*/ 1 w 42"/>
                <a:gd name="T43" fmla="*/ 1 h 2001"/>
                <a:gd name="T44" fmla="*/ 1 w 42"/>
                <a:gd name="T45" fmla="*/ 1 h 2001"/>
                <a:gd name="T46" fmla="*/ 1 w 42"/>
                <a:gd name="T47" fmla="*/ 1 h 2001"/>
                <a:gd name="T48" fmla="*/ 1 w 42"/>
                <a:gd name="T49" fmla="*/ 1 h 2001"/>
                <a:gd name="T50" fmla="*/ 1 w 42"/>
                <a:gd name="T51" fmla="*/ 1 h 2001"/>
                <a:gd name="T52" fmla="*/ 1 w 42"/>
                <a:gd name="T53" fmla="*/ 1 h 2001"/>
                <a:gd name="T54" fmla="*/ 1 w 42"/>
                <a:gd name="T55" fmla="*/ 1 h 2001"/>
                <a:gd name="T56" fmla="*/ 1 w 42"/>
                <a:gd name="T57" fmla="*/ 1 h 2001"/>
                <a:gd name="T58" fmla="*/ 1 w 42"/>
                <a:gd name="T59" fmla="*/ 1 h 2001"/>
                <a:gd name="T60" fmla="*/ 0 w 42"/>
                <a:gd name="T61" fmla="*/ 1 h 2001"/>
                <a:gd name="T62" fmla="*/ 0 w 42"/>
                <a:gd name="T63" fmla="*/ 1 h 20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01"/>
                <a:gd name="T98" fmla="*/ 42 w 42"/>
                <a:gd name="T99" fmla="*/ 2001 h 20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01">
                  <a:moveTo>
                    <a:pt x="0" y="1988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988"/>
                  </a:lnTo>
                  <a:lnTo>
                    <a:pt x="35" y="1994"/>
                  </a:lnTo>
                  <a:lnTo>
                    <a:pt x="34" y="1994"/>
                  </a:lnTo>
                  <a:lnTo>
                    <a:pt x="34" y="1996"/>
                  </a:lnTo>
                  <a:lnTo>
                    <a:pt x="33" y="1996"/>
                  </a:lnTo>
                  <a:lnTo>
                    <a:pt x="33" y="1997"/>
                  </a:lnTo>
                  <a:lnTo>
                    <a:pt x="31" y="1997"/>
                  </a:lnTo>
                  <a:lnTo>
                    <a:pt x="31" y="1998"/>
                  </a:lnTo>
                  <a:lnTo>
                    <a:pt x="28" y="1998"/>
                  </a:lnTo>
                  <a:lnTo>
                    <a:pt x="28" y="1999"/>
                  </a:lnTo>
                  <a:lnTo>
                    <a:pt x="27" y="1999"/>
                  </a:lnTo>
                  <a:lnTo>
                    <a:pt x="26" y="2000"/>
                  </a:lnTo>
                  <a:lnTo>
                    <a:pt x="24" y="2000"/>
                  </a:lnTo>
                  <a:lnTo>
                    <a:pt x="23" y="2001"/>
                  </a:lnTo>
                  <a:lnTo>
                    <a:pt x="13" y="2001"/>
                  </a:lnTo>
                  <a:lnTo>
                    <a:pt x="13" y="2000"/>
                  </a:lnTo>
                  <a:lnTo>
                    <a:pt x="11" y="2000"/>
                  </a:lnTo>
                  <a:lnTo>
                    <a:pt x="10" y="1999"/>
                  </a:lnTo>
                  <a:lnTo>
                    <a:pt x="9" y="1999"/>
                  </a:lnTo>
                  <a:lnTo>
                    <a:pt x="9" y="1998"/>
                  </a:lnTo>
                  <a:lnTo>
                    <a:pt x="8" y="1998"/>
                  </a:lnTo>
                  <a:lnTo>
                    <a:pt x="5" y="1996"/>
                  </a:lnTo>
                  <a:lnTo>
                    <a:pt x="4" y="1996"/>
                  </a:lnTo>
                  <a:lnTo>
                    <a:pt x="2" y="1993"/>
                  </a:lnTo>
                  <a:lnTo>
                    <a:pt x="2" y="1992"/>
                  </a:lnTo>
                  <a:lnTo>
                    <a:pt x="1" y="1992"/>
                  </a:lnTo>
                  <a:lnTo>
                    <a:pt x="1" y="1991"/>
                  </a:lnTo>
                  <a:lnTo>
                    <a:pt x="0" y="1991"/>
                  </a:lnTo>
                  <a:lnTo>
                    <a:pt x="0" y="1988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60" name="Rectangle 568"/>
            <p:cNvSpPr>
              <a:spLocks noChangeArrowheads="1"/>
            </p:cNvSpPr>
            <p:nvPr/>
          </p:nvSpPr>
          <p:spPr bwMode="auto">
            <a:xfrm>
              <a:off x="2950" y="2413"/>
              <a:ext cx="59" cy="15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461" name="Freeform 569"/>
            <p:cNvSpPr>
              <a:spLocks/>
            </p:cNvSpPr>
            <p:nvPr/>
          </p:nvSpPr>
          <p:spPr bwMode="auto">
            <a:xfrm>
              <a:off x="2954" y="2307"/>
              <a:ext cx="33" cy="31"/>
            </a:xfrm>
            <a:custGeom>
              <a:avLst/>
              <a:gdLst>
                <a:gd name="T0" fmla="*/ 1 w 65"/>
                <a:gd name="T1" fmla="*/ 1 h 62"/>
                <a:gd name="T2" fmla="*/ 1 w 65"/>
                <a:gd name="T3" fmla="*/ 1 h 62"/>
                <a:gd name="T4" fmla="*/ 1 w 65"/>
                <a:gd name="T5" fmla="*/ 1 h 62"/>
                <a:gd name="T6" fmla="*/ 1 w 65"/>
                <a:gd name="T7" fmla="*/ 1 h 62"/>
                <a:gd name="T8" fmla="*/ 1 w 65"/>
                <a:gd name="T9" fmla="*/ 1 h 62"/>
                <a:gd name="T10" fmla="*/ 1 w 65"/>
                <a:gd name="T11" fmla="*/ 1 h 62"/>
                <a:gd name="T12" fmla="*/ 1 w 65"/>
                <a:gd name="T13" fmla="*/ 1 h 62"/>
                <a:gd name="T14" fmla="*/ 1 w 65"/>
                <a:gd name="T15" fmla="*/ 1 h 62"/>
                <a:gd name="T16" fmla="*/ 1 w 65"/>
                <a:gd name="T17" fmla="*/ 1 h 62"/>
                <a:gd name="T18" fmla="*/ 1 w 65"/>
                <a:gd name="T19" fmla="*/ 1 h 62"/>
                <a:gd name="T20" fmla="*/ 1 w 65"/>
                <a:gd name="T21" fmla="*/ 1 h 62"/>
                <a:gd name="T22" fmla="*/ 1 w 65"/>
                <a:gd name="T23" fmla="*/ 1 h 62"/>
                <a:gd name="T24" fmla="*/ 1 w 65"/>
                <a:gd name="T25" fmla="*/ 1 h 62"/>
                <a:gd name="T26" fmla="*/ 1 w 65"/>
                <a:gd name="T27" fmla="*/ 1 h 62"/>
                <a:gd name="T28" fmla="*/ 1 w 65"/>
                <a:gd name="T29" fmla="*/ 1 h 62"/>
                <a:gd name="T30" fmla="*/ 1 w 65"/>
                <a:gd name="T31" fmla="*/ 1 h 62"/>
                <a:gd name="T32" fmla="*/ 1 w 65"/>
                <a:gd name="T33" fmla="*/ 1 h 62"/>
                <a:gd name="T34" fmla="*/ 1 w 65"/>
                <a:gd name="T35" fmla="*/ 1 h 62"/>
                <a:gd name="T36" fmla="*/ 1 w 65"/>
                <a:gd name="T37" fmla="*/ 0 h 62"/>
                <a:gd name="T38" fmla="*/ 1 w 65"/>
                <a:gd name="T39" fmla="*/ 1 h 62"/>
                <a:gd name="T40" fmla="*/ 1 w 65"/>
                <a:gd name="T41" fmla="*/ 1 h 62"/>
                <a:gd name="T42" fmla="*/ 1 w 65"/>
                <a:gd name="T43" fmla="*/ 1 h 62"/>
                <a:gd name="T44" fmla="*/ 1 w 65"/>
                <a:gd name="T45" fmla="*/ 1 h 62"/>
                <a:gd name="T46" fmla="*/ 1 w 65"/>
                <a:gd name="T47" fmla="*/ 1 h 62"/>
                <a:gd name="T48" fmla="*/ 1 w 65"/>
                <a:gd name="T49" fmla="*/ 1 h 62"/>
                <a:gd name="T50" fmla="*/ 1 w 65"/>
                <a:gd name="T51" fmla="*/ 1 h 62"/>
                <a:gd name="T52" fmla="*/ 1 w 65"/>
                <a:gd name="T53" fmla="*/ 1 h 62"/>
                <a:gd name="T54" fmla="*/ 1 w 65"/>
                <a:gd name="T55" fmla="*/ 1 h 62"/>
                <a:gd name="T56" fmla="*/ 0 w 65"/>
                <a:gd name="T57" fmla="*/ 1 h 62"/>
                <a:gd name="T58" fmla="*/ 1 w 65"/>
                <a:gd name="T59" fmla="*/ 1 h 62"/>
                <a:gd name="T60" fmla="*/ 1 w 65"/>
                <a:gd name="T61" fmla="*/ 1 h 62"/>
                <a:gd name="T62" fmla="*/ 1 w 65"/>
                <a:gd name="T63" fmla="*/ 1 h 62"/>
                <a:gd name="T64" fmla="*/ 1 w 65"/>
                <a:gd name="T65" fmla="*/ 1 h 62"/>
                <a:gd name="T66" fmla="*/ 1 w 65"/>
                <a:gd name="T67" fmla="*/ 1 h 62"/>
                <a:gd name="T68" fmla="*/ 1 w 65"/>
                <a:gd name="T69" fmla="*/ 1 h 62"/>
                <a:gd name="T70" fmla="*/ 1 w 65"/>
                <a:gd name="T71" fmla="*/ 1 h 62"/>
                <a:gd name="T72" fmla="*/ 1 w 65"/>
                <a:gd name="T73" fmla="*/ 1 h 62"/>
                <a:gd name="T74" fmla="*/ 1 w 65"/>
                <a:gd name="T75" fmla="*/ 1 h 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5"/>
                <a:gd name="T115" fmla="*/ 0 h 62"/>
                <a:gd name="T116" fmla="*/ 65 w 65"/>
                <a:gd name="T117" fmla="*/ 62 h 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5" h="62">
                  <a:moveTo>
                    <a:pt x="61" y="62"/>
                  </a:moveTo>
                  <a:lnTo>
                    <a:pt x="61" y="60"/>
                  </a:lnTo>
                  <a:lnTo>
                    <a:pt x="62" y="58"/>
                  </a:lnTo>
                  <a:lnTo>
                    <a:pt x="62" y="56"/>
                  </a:lnTo>
                  <a:lnTo>
                    <a:pt x="63" y="55"/>
                  </a:lnTo>
                  <a:lnTo>
                    <a:pt x="63" y="50"/>
                  </a:lnTo>
                  <a:lnTo>
                    <a:pt x="64" y="49"/>
                  </a:lnTo>
                  <a:lnTo>
                    <a:pt x="64" y="42"/>
                  </a:lnTo>
                  <a:lnTo>
                    <a:pt x="65" y="41"/>
                  </a:lnTo>
                  <a:lnTo>
                    <a:pt x="65" y="30"/>
                  </a:lnTo>
                  <a:lnTo>
                    <a:pt x="64" y="28"/>
                  </a:lnTo>
                  <a:lnTo>
                    <a:pt x="64" y="23"/>
                  </a:lnTo>
                  <a:lnTo>
                    <a:pt x="63" y="22"/>
                  </a:lnTo>
                  <a:lnTo>
                    <a:pt x="63" y="20"/>
                  </a:lnTo>
                  <a:lnTo>
                    <a:pt x="62" y="19"/>
                  </a:lnTo>
                  <a:lnTo>
                    <a:pt x="62" y="18"/>
                  </a:lnTo>
                  <a:lnTo>
                    <a:pt x="61" y="17"/>
                  </a:lnTo>
                  <a:lnTo>
                    <a:pt x="61" y="16"/>
                  </a:lnTo>
                  <a:lnTo>
                    <a:pt x="58" y="13"/>
                  </a:lnTo>
                  <a:lnTo>
                    <a:pt x="58" y="12"/>
                  </a:lnTo>
                  <a:lnTo>
                    <a:pt x="57" y="11"/>
                  </a:lnTo>
                  <a:lnTo>
                    <a:pt x="56" y="11"/>
                  </a:lnTo>
                  <a:lnTo>
                    <a:pt x="55" y="10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8" y="1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2" y="1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11" y="28"/>
                  </a:lnTo>
                  <a:lnTo>
                    <a:pt x="12" y="27"/>
                  </a:lnTo>
                  <a:lnTo>
                    <a:pt x="32" y="27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32"/>
                  </a:lnTo>
                  <a:lnTo>
                    <a:pt x="37" y="32"/>
                  </a:lnTo>
                  <a:lnTo>
                    <a:pt x="37" y="33"/>
                  </a:lnTo>
                  <a:lnTo>
                    <a:pt x="38" y="33"/>
                  </a:lnTo>
                  <a:lnTo>
                    <a:pt x="38" y="35"/>
                  </a:lnTo>
                  <a:lnTo>
                    <a:pt x="39" y="35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0" y="57"/>
                  </a:lnTo>
                  <a:lnTo>
                    <a:pt x="39" y="58"/>
                  </a:lnTo>
                  <a:lnTo>
                    <a:pt x="39" y="62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62" name="Freeform 570"/>
            <p:cNvSpPr>
              <a:spLocks/>
            </p:cNvSpPr>
            <p:nvPr/>
          </p:nvSpPr>
          <p:spPr bwMode="auto">
            <a:xfrm>
              <a:off x="2826" y="2338"/>
              <a:ext cx="19" cy="1002"/>
            </a:xfrm>
            <a:custGeom>
              <a:avLst/>
              <a:gdLst>
                <a:gd name="T0" fmla="*/ 0 w 38"/>
                <a:gd name="T1" fmla="*/ 1 h 2004"/>
                <a:gd name="T2" fmla="*/ 0 w 38"/>
                <a:gd name="T3" fmla="*/ 0 h 2004"/>
                <a:gd name="T4" fmla="*/ 1 w 38"/>
                <a:gd name="T5" fmla="*/ 0 h 2004"/>
                <a:gd name="T6" fmla="*/ 1 w 38"/>
                <a:gd name="T7" fmla="*/ 1 h 2004"/>
                <a:gd name="T8" fmla="*/ 1 w 38"/>
                <a:gd name="T9" fmla="*/ 1 h 2004"/>
                <a:gd name="T10" fmla="*/ 1 w 38"/>
                <a:gd name="T11" fmla="*/ 1 h 2004"/>
                <a:gd name="T12" fmla="*/ 1 w 38"/>
                <a:gd name="T13" fmla="*/ 1 h 2004"/>
                <a:gd name="T14" fmla="*/ 1 w 38"/>
                <a:gd name="T15" fmla="*/ 1 h 2004"/>
                <a:gd name="T16" fmla="*/ 1 w 38"/>
                <a:gd name="T17" fmla="*/ 1 h 2004"/>
                <a:gd name="T18" fmla="*/ 1 w 38"/>
                <a:gd name="T19" fmla="*/ 1 h 2004"/>
                <a:gd name="T20" fmla="*/ 1 w 38"/>
                <a:gd name="T21" fmla="*/ 1 h 2004"/>
                <a:gd name="T22" fmla="*/ 1 w 38"/>
                <a:gd name="T23" fmla="*/ 1 h 2004"/>
                <a:gd name="T24" fmla="*/ 1 w 38"/>
                <a:gd name="T25" fmla="*/ 1 h 2004"/>
                <a:gd name="T26" fmla="*/ 1 w 38"/>
                <a:gd name="T27" fmla="*/ 1 h 2004"/>
                <a:gd name="T28" fmla="*/ 1 w 38"/>
                <a:gd name="T29" fmla="*/ 1 h 2004"/>
                <a:gd name="T30" fmla="*/ 1 w 38"/>
                <a:gd name="T31" fmla="*/ 1 h 2004"/>
                <a:gd name="T32" fmla="*/ 1 w 38"/>
                <a:gd name="T33" fmla="*/ 1 h 2004"/>
                <a:gd name="T34" fmla="*/ 1 w 38"/>
                <a:gd name="T35" fmla="*/ 1 h 2004"/>
                <a:gd name="T36" fmla="*/ 1 w 38"/>
                <a:gd name="T37" fmla="*/ 1 h 2004"/>
                <a:gd name="T38" fmla="*/ 1 w 38"/>
                <a:gd name="T39" fmla="*/ 1 h 2004"/>
                <a:gd name="T40" fmla="*/ 1 w 38"/>
                <a:gd name="T41" fmla="*/ 1 h 2004"/>
                <a:gd name="T42" fmla="*/ 1 w 38"/>
                <a:gd name="T43" fmla="*/ 1 h 2004"/>
                <a:gd name="T44" fmla="*/ 1 w 38"/>
                <a:gd name="T45" fmla="*/ 1 h 2004"/>
                <a:gd name="T46" fmla="*/ 1 w 38"/>
                <a:gd name="T47" fmla="*/ 1 h 2004"/>
                <a:gd name="T48" fmla="*/ 1 w 38"/>
                <a:gd name="T49" fmla="*/ 1 h 2004"/>
                <a:gd name="T50" fmla="*/ 1 w 38"/>
                <a:gd name="T51" fmla="*/ 1 h 2004"/>
                <a:gd name="T52" fmla="*/ 1 w 38"/>
                <a:gd name="T53" fmla="*/ 1 h 2004"/>
                <a:gd name="T54" fmla="*/ 1 w 38"/>
                <a:gd name="T55" fmla="*/ 1 h 2004"/>
                <a:gd name="T56" fmla="*/ 1 w 38"/>
                <a:gd name="T57" fmla="*/ 1 h 2004"/>
                <a:gd name="T58" fmla="*/ 1 w 38"/>
                <a:gd name="T59" fmla="*/ 1 h 2004"/>
                <a:gd name="T60" fmla="*/ 1 w 38"/>
                <a:gd name="T61" fmla="*/ 1 h 2004"/>
                <a:gd name="T62" fmla="*/ 1 w 38"/>
                <a:gd name="T63" fmla="*/ 1 h 2004"/>
                <a:gd name="T64" fmla="*/ 1 w 38"/>
                <a:gd name="T65" fmla="*/ 1 h 2004"/>
                <a:gd name="T66" fmla="*/ 1 w 38"/>
                <a:gd name="T67" fmla="*/ 1 h 2004"/>
                <a:gd name="T68" fmla="*/ 1 w 38"/>
                <a:gd name="T69" fmla="*/ 1 h 2004"/>
                <a:gd name="T70" fmla="*/ 0 w 38"/>
                <a:gd name="T71" fmla="*/ 1 h 20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"/>
                <a:gd name="T109" fmla="*/ 0 h 2004"/>
                <a:gd name="T110" fmla="*/ 38 w 38"/>
                <a:gd name="T111" fmla="*/ 2004 h 200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" h="2004">
                  <a:moveTo>
                    <a:pt x="0" y="1990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38" y="1991"/>
                  </a:lnTo>
                  <a:lnTo>
                    <a:pt x="37" y="1991"/>
                  </a:lnTo>
                  <a:lnTo>
                    <a:pt x="37" y="1992"/>
                  </a:lnTo>
                  <a:lnTo>
                    <a:pt x="34" y="1994"/>
                  </a:lnTo>
                  <a:lnTo>
                    <a:pt x="34" y="1996"/>
                  </a:lnTo>
                  <a:lnTo>
                    <a:pt x="33" y="1996"/>
                  </a:lnTo>
                  <a:lnTo>
                    <a:pt x="33" y="1997"/>
                  </a:lnTo>
                  <a:lnTo>
                    <a:pt x="32" y="1997"/>
                  </a:lnTo>
                  <a:lnTo>
                    <a:pt x="32" y="1998"/>
                  </a:lnTo>
                  <a:lnTo>
                    <a:pt x="31" y="1998"/>
                  </a:lnTo>
                  <a:lnTo>
                    <a:pt x="31" y="1999"/>
                  </a:lnTo>
                  <a:lnTo>
                    <a:pt x="30" y="1999"/>
                  </a:lnTo>
                  <a:lnTo>
                    <a:pt x="30" y="2000"/>
                  </a:lnTo>
                  <a:lnTo>
                    <a:pt x="29" y="2000"/>
                  </a:lnTo>
                  <a:lnTo>
                    <a:pt x="27" y="2001"/>
                  </a:lnTo>
                  <a:lnTo>
                    <a:pt x="26" y="2001"/>
                  </a:lnTo>
                  <a:lnTo>
                    <a:pt x="26" y="2003"/>
                  </a:lnTo>
                  <a:lnTo>
                    <a:pt x="24" y="2003"/>
                  </a:lnTo>
                  <a:lnTo>
                    <a:pt x="23" y="2004"/>
                  </a:lnTo>
                  <a:lnTo>
                    <a:pt x="16" y="2004"/>
                  </a:lnTo>
                  <a:lnTo>
                    <a:pt x="15" y="2003"/>
                  </a:lnTo>
                  <a:lnTo>
                    <a:pt x="13" y="2003"/>
                  </a:lnTo>
                  <a:lnTo>
                    <a:pt x="13" y="2001"/>
                  </a:lnTo>
                  <a:lnTo>
                    <a:pt x="11" y="2001"/>
                  </a:lnTo>
                  <a:lnTo>
                    <a:pt x="10" y="2000"/>
                  </a:lnTo>
                  <a:lnTo>
                    <a:pt x="9" y="2000"/>
                  </a:lnTo>
                  <a:lnTo>
                    <a:pt x="9" y="1999"/>
                  </a:lnTo>
                  <a:lnTo>
                    <a:pt x="8" y="1999"/>
                  </a:lnTo>
                  <a:lnTo>
                    <a:pt x="3" y="1994"/>
                  </a:lnTo>
                  <a:lnTo>
                    <a:pt x="3" y="1993"/>
                  </a:lnTo>
                  <a:lnTo>
                    <a:pt x="2" y="1993"/>
                  </a:lnTo>
                  <a:lnTo>
                    <a:pt x="2" y="1992"/>
                  </a:lnTo>
                  <a:lnTo>
                    <a:pt x="0" y="1990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63" name="Rectangle 571"/>
            <p:cNvSpPr>
              <a:spLocks noChangeArrowheads="1"/>
            </p:cNvSpPr>
            <p:nvPr/>
          </p:nvSpPr>
          <p:spPr bwMode="auto">
            <a:xfrm>
              <a:off x="2810" y="2413"/>
              <a:ext cx="52" cy="15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464" name="Freeform 572"/>
            <p:cNvSpPr>
              <a:spLocks/>
            </p:cNvSpPr>
            <p:nvPr/>
          </p:nvSpPr>
          <p:spPr bwMode="auto">
            <a:xfrm>
              <a:off x="2814" y="2307"/>
              <a:ext cx="29" cy="31"/>
            </a:xfrm>
            <a:custGeom>
              <a:avLst/>
              <a:gdLst>
                <a:gd name="T0" fmla="*/ 1 w 58"/>
                <a:gd name="T1" fmla="*/ 1 h 62"/>
                <a:gd name="T2" fmla="*/ 1 w 58"/>
                <a:gd name="T3" fmla="*/ 1 h 62"/>
                <a:gd name="T4" fmla="*/ 1 w 58"/>
                <a:gd name="T5" fmla="*/ 1 h 62"/>
                <a:gd name="T6" fmla="*/ 1 w 58"/>
                <a:gd name="T7" fmla="*/ 1 h 62"/>
                <a:gd name="T8" fmla="*/ 1 w 58"/>
                <a:gd name="T9" fmla="*/ 1 h 62"/>
                <a:gd name="T10" fmla="*/ 1 w 58"/>
                <a:gd name="T11" fmla="*/ 1 h 62"/>
                <a:gd name="T12" fmla="*/ 1 w 58"/>
                <a:gd name="T13" fmla="*/ 1 h 62"/>
                <a:gd name="T14" fmla="*/ 1 w 58"/>
                <a:gd name="T15" fmla="*/ 1 h 62"/>
                <a:gd name="T16" fmla="*/ 1 w 58"/>
                <a:gd name="T17" fmla="*/ 1 h 62"/>
                <a:gd name="T18" fmla="*/ 1 w 58"/>
                <a:gd name="T19" fmla="*/ 1 h 62"/>
                <a:gd name="T20" fmla="*/ 1 w 58"/>
                <a:gd name="T21" fmla="*/ 1 h 62"/>
                <a:gd name="T22" fmla="*/ 1 w 58"/>
                <a:gd name="T23" fmla="*/ 1 h 62"/>
                <a:gd name="T24" fmla="*/ 1 w 58"/>
                <a:gd name="T25" fmla="*/ 1 h 62"/>
                <a:gd name="T26" fmla="*/ 1 w 58"/>
                <a:gd name="T27" fmla="*/ 1 h 62"/>
                <a:gd name="T28" fmla="*/ 1 w 58"/>
                <a:gd name="T29" fmla="*/ 1 h 62"/>
                <a:gd name="T30" fmla="*/ 1 w 58"/>
                <a:gd name="T31" fmla="*/ 0 h 62"/>
                <a:gd name="T32" fmla="*/ 1 w 58"/>
                <a:gd name="T33" fmla="*/ 1 h 62"/>
                <a:gd name="T34" fmla="*/ 1 w 58"/>
                <a:gd name="T35" fmla="*/ 1 h 62"/>
                <a:gd name="T36" fmla="*/ 1 w 58"/>
                <a:gd name="T37" fmla="*/ 1 h 62"/>
                <a:gd name="T38" fmla="*/ 1 w 58"/>
                <a:gd name="T39" fmla="*/ 1 h 62"/>
                <a:gd name="T40" fmla="*/ 1 w 58"/>
                <a:gd name="T41" fmla="*/ 1 h 62"/>
                <a:gd name="T42" fmla="*/ 1 w 58"/>
                <a:gd name="T43" fmla="*/ 1 h 62"/>
                <a:gd name="T44" fmla="*/ 1 w 58"/>
                <a:gd name="T45" fmla="*/ 1 h 62"/>
                <a:gd name="T46" fmla="*/ 1 w 58"/>
                <a:gd name="T47" fmla="*/ 1 h 62"/>
                <a:gd name="T48" fmla="*/ 0 w 58"/>
                <a:gd name="T49" fmla="*/ 1 h 62"/>
                <a:gd name="T50" fmla="*/ 1 w 58"/>
                <a:gd name="T51" fmla="*/ 1 h 62"/>
                <a:gd name="T52" fmla="*/ 1 w 58"/>
                <a:gd name="T53" fmla="*/ 1 h 62"/>
                <a:gd name="T54" fmla="*/ 1 w 58"/>
                <a:gd name="T55" fmla="*/ 1 h 62"/>
                <a:gd name="T56" fmla="*/ 1 w 58"/>
                <a:gd name="T57" fmla="*/ 1 h 62"/>
                <a:gd name="T58" fmla="*/ 1 w 58"/>
                <a:gd name="T59" fmla="*/ 1 h 62"/>
                <a:gd name="T60" fmla="*/ 1 w 58"/>
                <a:gd name="T61" fmla="*/ 1 h 62"/>
                <a:gd name="T62" fmla="*/ 1 w 58"/>
                <a:gd name="T63" fmla="*/ 1 h 62"/>
                <a:gd name="T64" fmla="*/ 1 w 58"/>
                <a:gd name="T65" fmla="*/ 1 h 62"/>
                <a:gd name="T66" fmla="*/ 1 w 58"/>
                <a:gd name="T67" fmla="*/ 1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8"/>
                <a:gd name="T103" fmla="*/ 0 h 62"/>
                <a:gd name="T104" fmla="*/ 58 w 58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8" h="62">
                  <a:moveTo>
                    <a:pt x="55" y="62"/>
                  </a:moveTo>
                  <a:lnTo>
                    <a:pt x="55" y="60"/>
                  </a:lnTo>
                  <a:lnTo>
                    <a:pt x="56" y="58"/>
                  </a:lnTo>
                  <a:lnTo>
                    <a:pt x="56" y="55"/>
                  </a:lnTo>
                  <a:lnTo>
                    <a:pt x="57" y="53"/>
                  </a:lnTo>
                  <a:lnTo>
                    <a:pt x="57" y="49"/>
                  </a:lnTo>
                  <a:lnTo>
                    <a:pt x="58" y="47"/>
                  </a:lnTo>
                  <a:lnTo>
                    <a:pt x="58" y="24"/>
                  </a:lnTo>
                  <a:lnTo>
                    <a:pt x="57" y="23"/>
                  </a:lnTo>
                  <a:lnTo>
                    <a:pt x="57" y="20"/>
                  </a:lnTo>
                  <a:lnTo>
                    <a:pt x="56" y="20"/>
                  </a:lnTo>
                  <a:lnTo>
                    <a:pt x="56" y="18"/>
                  </a:lnTo>
                  <a:lnTo>
                    <a:pt x="55" y="17"/>
                  </a:lnTo>
                  <a:lnTo>
                    <a:pt x="55" y="16"/>
                  </a:lnTo>
                  <a:lnTo>
                    <a:pt x="53" y="15"/>
                  </a:lnTo>
                  <a:lnTo>
                    <a:pt x="53" y="13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8" y="8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2" y="4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0" y="1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3" y="28"/>
                  </a:lnTo>
                  <a:lnTo>
                    <a:pt x="11" y="28"/>
                  </a:lnTo>
                  <a:lnTo>
                    <a:pt x="12" y="27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32" y="28"/>
                  </a:lnTo>
                  <a:lnTo>
                    <a:pt x="34" y="31"/>
                  </a:lnTo>
                  <a:lnTo>
                    <a:pt x="34" y="32"/>
                  </a:lnTo>
                  <a:lnTo>
                    <a:pt x="35" y="32"/>
                  </a:lnTo>
                  <a:lnTo>
                    <a:pt x="35" y="33"/>
                  </a:lnTo>
                  <a:lnTo>
                    <a:pt x="36" y="34"/>
                  </a:lnTo>
                  <a:lnTo>
                    <a:pt x="36" y="37"/>
                  </a:lnTo>
                  <a:lnTo>
                    <a:pt x="37" y="38"/>
                  </a:lnTo>
                  <a:lnTo>
                    <a:pt x="37" y="54"/>
                  </a:lnTo>
                  <a:lnTo>
                    <a:pt x="36" y="55"/>
                  </a:lnTo>
                  <a:lnTo>
                    <a:pt x="36" y="58"/>
                  </a:lnTo>
                  <a:lnTo>
                    <a:pt x="35" y="61"/>
                  </a:lnTo>
                  <a:lnTo>
                    <a:pt x="35" y="62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65" name="Freeform 573"/>
            <p:cNvSpPr>
              <a:spLocks/>
            </p:cNvSpPr>
            <p:nvPr/>
          </p:nvSpPr>
          <p:spPr bwMode="auto">
            <a:xfrm>
              <a:off x="4415" y="1463"/>
              <a:ext cx="273" cy="216"/>
            </a:xfrm>
            <a:custGeom>
              <a:avLst/>
              <a:gdLst>
                <a:gd name="T0" fmla="*/ 1 w 545"/>
                <a:gd name="T1" fmla="*/ 1 h 432"/>
                <a:gd name="T2" fmla="*/ 1 w 545"/>
                <a:gd name="T3" fmla="*/ 1 h 432"/>
                <a:gd name="T4" fmla="*/ 1 w 545"/>
                <a:gd name="T5" fmla="*/ 1 h 432"/>
                <a:gd name="T6" fmla="*/ 1 w 545"/>
                <a:gd name="T7" fmla="*/ 1 h 432"/>
                <a:gd name="T8" fmla="*/ 1 w 545"/>
                <a:gd name="T9" fmla="*/ 1 h 432"/>
                <a:gd name="T10" fmla="*/ 1 w 545"/>
                <a:gd name="T11" fmla="*/ 1 h 432"/>
                <a:gd name="T12" fmla="*/ 1 w 545"/>
                <a:gd name="T13" fmla="*/ 1 h 432"/>
                <a:gd name="T14" fmla="*/ 0 w 545"/>
                <a:gd name="T15" fmla="*/ 1 h 432"/>
                <a:gd name="T16" fmla="*/ 0 w 545"/>
                <a:gd name="T17" fmla="*/ 0 h 432"/>
                <a:gd name="T18" fmla="*/ 1 w 545"/>
                <a:gd name="T19" fmla="*/ 0 h 432"/>
                <a:gd name="T20" fmla="*/ 1 w 545"/>
                <a:gd name="T21" fmla="*/ 1 h 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5"/>
                <a:gd name="T34" fmla="*/ 0 h 432"/>
                <a:gd name="T35" fmla="*/ 545 w 545"/>
                <a:gd name="T36" fmla="*/ 432 h 4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5" h="432">
                  <a:moveTo>
                    <a:pt x="533" y="150"/>
                  </a:moveTo>
                  <a:lnTo>
                    <a:pt x="434" y="150"/>
                  </a:lnTo>
                  <a:lnTo>
                    <a:pt x="434" y="383"/>
                  </a:lnTo>
                  <a:lnTo>
                    <a:pt x="545" y="383"/>
                  </a:lnTo>
                  <a:lnTo>
                    <a:pt x="545" y="432"/>
                  </a:lnTo>
                  <a:lnTo>
                    <a:pt x="22" y="432"/>
                  </a:lnTo>
                  <a:lnTo>
                    <a:pt x="22" y="412"/>
                  </a:lnTo>
                  <a:lnTo>
                    <a:pt x="0" y="412"/>
                  </a:lnTo>
                  <a:lnTo>
                    <a:pt x="0" y="0"/>
                  </a:lnTo>
                  <a:lnTo>
                    <a:pt x="533" y="0"/>
                  </a:lnTo>
                  <a:lnTo>
                    <a:pt x="533" y="150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66" name="Rectangle 574"/>
            <p:cNvSpPr>
              <a:spLocks noChangeArrowheads="1"/>
            </p:cNvSpPr>
            <p:nvPr/>
          </p:nvSpPr>
          <p:spPr bwMode="auto">
            <a:xfrm>
              <a:off x="4415" y="1739"/>
              <a:ext cx="273" cy="92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467" name="Line 575"/>
            <p:cNvSpPr>
              <a:spLocks noChangeShapeType="1"/>
            </p:cNvSpPr>
            <p:nvPr/>
          </p:nvSpPr>
          <p:spPr bwMode="auto">
            <a:xfrm>
              <a:off x="4262" y="1706"/>
              <a:ext cx="5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68" name="Line 576"/>
            <p:cNvSpPr>
              <a:spLocks noChangeShapeType="1"/>
            </p:cNvSpPr>
            <p:nvPr/>
          </p:nvSpPr>
          <p:spPr bwMode="auto">
            <a:xfrm>
              <a:off x="4761" y="1716"/>
              <a:ext cx="1" cy="2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69" name="Line 577"/>
            <p:cNvSpPr>
              <a:spLocks noChangeShapeType="1"/>
            </p:cNvSpPr>
            <p:nvPr/>
          </p:nvSpPr>
          <p:spPr bwMode="auto">
            <a:xfrm>
              <a:off x="4795" y="1704"/>
              <a:ext cx="1" cy="2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70" name="Line 578"/>
            <p:cNvSpPr>
              <a:spLocks noChangeShapeType="1"/>
            </p:cNvSpPr>
            <p:nvPr/>
          </p:nvSpPr>
          <p:spPr bwMode="auto">
            <a:xfrm>
              <a:off x="4769" y="1974"/>
              <a:ext cx="1" cy="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71" name="Line 579"/>
            <p:cNvSpPr>
              <a:spLocks noChangeShapeType="1"/>
            </p:cNvSpPr>
            <p:nvPr/>
          </p:nvSpPr>
          <p:spPr bwMode="auto">
            <a:xfrm>
              <a:off x="4788" y="1974"/>
              <a:ext cx="1" cy="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72" name="Freeform 580"/>
            <p:cNvSpPr>
              <a:spLocks/>
            </p:cNvSpPr>
            <p:nvPr/>
          </p:nvSpPr>
          <p:spPr bwMode="auto">
            <a:xfrm>
              <a:off x="4761" y="1967"/>
              <a:ext cx="8" cy="7"/>
            </a:xfrm>
            <a:custGeom>
              <a:avLst/>
              <a:gdLst>
                <a:gd name="T0" fmla="*/ 0 w 15"/>
                <a:gd name="T1" fmla="*/ 0 h 14"/>
                <a:gd name="T2" fmla="*/ 1 w 15"/>
                <a:gd name="T3" fmla="*/ 1 h 14"/>
                <a:gd name="T4" fmla="*/ 1 w 15"/>
                <a:gd name="T5" fmla="*/ 1 h 14"/>
                <a:gd name="T6" fmla="*/ 1 w 15"/>
                <a:gd name="T7" fmla="*/ 1 h 14"/>
                <a:gd name="T8" fmla="*/ 1 w 15"/>
                <a:gd name="T9" fmla="*/ 1 h 14"/>
                <a:gd name="T10" fmla="*/ 1 w 15"/>
                <a:gd name="T11" fmla="*/ 1 h 14"/>
                <a:gd name="T12" fmla="*/ 1 w 15"/>
                <a:gd name="T13" fmla="*/ 1 h 14"/>
                <a:gd name="T14" fmla="*/ 1 w 15"/>
                <a:gd name="T15" fmla="*/ 1 h 14"/>
                <a:gd name="T16" fmla="*/ 1 w 15"/>
                <a:gd name="T17" fmla="*/ 1 h 14"/>
                <a:gd name="T18" fmla="*/ 1 w 15"/>
                <a:gd name="T19" fmla="*/ 1 h 14"/>
                <a:gd name="T20" fmla="*/ 1 w 15"/>
                <a:gd name="T21" fmla="*/ 1 h 14"/>
                <a:gd name="T22" fmla="*/ 1 w 15"/>
                <a:gd name="T23" fmla="*/ 1 h 14"/>
                <a:gd name="T24" fmla="*/ 1 w 15"/>
                <a:gd name="T25" fmla="*/ 1 h 14"/>
                <a:gd name="T26" fmla="*/ 1 w 15"/>
                <a:gd name="T27" fmla="*/ 1 h 14"/>
                <a:gd name="T28" fmla="*/ 1 w 15"/>
                <a:gd name="T29" fmla="*/ 1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14"/>
                <a:gd name="T47" fmla="*/ 15 w 15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14">
                  <a:moveTo>
                    <a:pt x="0" y="0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7" y="6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5" y="14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73" name="Freeform 581"/>
            <p:cNvSpPr>
              <a:spLocks/>
            </p:cNvSpPr>
            <p:nvPr/>
          </p:nvSpPr>
          <p:spPr bwMode="auto">
            <a:xfrm>
              <a:off x="4788" y="1967"/>
              <a:ext cx="7" cy="7"/>
            </a:xfrm>
            <a:custGeom>
              <a:avLst/>
              <a:gdLst>
                <a:gd name="T0" fmla="*/ 0 w 15"/>
                <a:gd name="T1" fmla="*/ 0 h 14"/>
                <a:gd name="T2" fmla="*/ 0 w 15"/>
                <a:gd name="T3" fmla="*/ 1 h 14"/>
                <a:gd name="T4" fmla="*/ 0 w 15"/>
                <a:gd name="T5" fmla="*/ 1 h 14"/>
                <a:gd name="T6" fmla="*/ 0 w 15"/>
                <a:gd name="T7" fmla="*/ 1 h 14"/>
                <a:gd name="T8" fmla="*/ 0 w 15"/>
                <a:gd name="T9" fmla="*/ 1 h 14"/>
                <a:gd name="T10" fmla="*/ 0 w 15"/>
                <a:gd name="T11" fmla="*/ 1 h 14"/>
                <a:gd name="T12" fmla="*/ 0 w 15"/>
                <a:gd name="T13" fmla="*/ 1 h 14"/>
                <a:gd name="T14" fmla="*/ 0 w 15"/>
                <a:gd name="T15" fmla="*/ 1 h 14"/>
                <a:gd name="T16" fmla="*/ 0 w 15"/>
                <a:gd name="T17" fmla="*/ 1 h 14"/>
                <a:gd name="T18" fmla="*/ 0 w 15"/>
                <a:gd name="T19" fmla="*/ 1 h 14"/>
                <a:gd name="T20" fmla="*/ 0 w 15"/>
                <a:gd name="T21" fmla="*/ 1 h 14"/>
                <a:gd name="T22" fmla="*/ 0 w 15"/>
                <a:gd name="T23" fmla="*/ 1 h 14"/>
                <a:gd name="T24" fmla="*/ 0 w 15"/>
                <a:gd name="T25" fmla="*/ 1 h 14"/>
                <a:gd name="T26" fmla="*/ 0 w 15"/>
                <a:gd name="T27" fmla="*/ 1 h 14"/>
                <a:gd name="T28" fmla="*/ 0 w 15"/>
                <a:gd name="T29" fmla="*/ 1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14"/>
                <a:gd name="T47" fmla="*/ 15 w 15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14">
                  <a:moveTo>
                    <a:pt x="15" y="0"/>
                  </a:moveTo>
                  <a:lnTo>
                    <a:pt x="14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0" y="14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74" name="Freeform 582"/>
            <p:cNvSpPr>
              <a:spLocks/>
            </p:cNvSpPr>
            <p:nvPr/>
          </p:nvSpPr>
          <p:spPr bwMode="auto">
            <a:xfrm>
              <a:off x="4769" y="2029"/>
              <a:ext cx="35" cy="19"/>
            </a:xfrm>
            <a:custGeom>
              <a:avLst/>
              <a:gdLst>
                <a:gd name="T0" fmla="*/ 0 w 72"/>
                <a:gd name="T1" fmla="*/ 0 h 37"/>
                <a:gd name="T2" fmla="*/ 0 w 72"/>
                <a:gd name="T3" fmla="*/ 1 h 37"/>
                <a:gd name="T4" fmla="*/ 0 w 72"/>
                <a:gd name="T5" fmla="*/ 1 h 37"/>
                <a:gd name="T6" fmla="*/ 0 w 72"/>
                <a:gd name="T7" fmla="*/ 1 h 37"/>
                <a:gd name="T8" fmla="*/ 0 w 72"/>
                <a:gd name="T9" fmla="*/ 1 h 37"/>
                <a:gd name="T10" fmla="*/ 0 w 72"/>
                <a:gd name="T11" fmla="*/ 1 h 37"/>
                <a:gd name="T12" fmla="*/ 0 w 72"/>
                <a:gd name="T13" fmla="*/ 1 h 37"/>
                <a:gd name="T14" fmla="*/ 0 w 72"/>
                <a:gd name="T15" fmla="*/ 1 h 37"/>
                <a:gd name="T16" fmla="*/ 0 w 72"/>
                <a:gd name="T17" fmla="*/ 1 h 37"/>
                <a:gd name="T18" fmla="*/ 0 w 72"/>
                <a:gd name="T19" fmla="*/ 1 h 37"/>
                <a:gd name="T20" fmla="*/ 0 w 72"/>
                <a:gd name="T21" fmla="*/ 1 h 37"/>
                <a:gd name="T22" fmla="*/ 0 w 72"/>
                <a:gd name="T23" fmla="*/ 1 h 37"/>
                <a:gd name="T24" fmla="*/ 0 w 72"/>
                <a:gd name="T25" fmla="*/ 1 h 37"/>
                <a:gd name="T26" fmla="*/ 0 w 72"/>
                <a:gd name="T27" fmla="*/ 1 h 37"/>
                <a:gd name="T28" fmla="*/ 0 w 72"/>
                <a:gd name="T29" fmla="*/ 1 h 37"/>
                <a:gd name="T30" fmla="*/ 0 w 72"/>
                <a:gd name="T31" fmla="*/ 1 h 37"/>
                <a:gd name="T32" fmla="*/ 0 w 72"/>
                <a:gd name="T33" fmla="*/ 1 h 37"/>
                <a:gd name="T34" fmla="*/ 0 w 72"/>
                <a:gd name="T35" fmla="*/ 1 h 37"/>
                <a:gd name="T36" fmla="*/ 0 w 72"/>
                <a:gd name="T37" fmla="*/ 1 h 37"/>
                <a:gd name="T38" fmla="*/ 0 w 72"/>
                <a:gd name="T39" fmla="*/ 1 h 37"/>
                <a:gd name="T40" fmla="*/ 0 w 72"/>
                <a:gd name="T41" fmla="*/ 1 h 37"/>
                <a:gd name="T42" fmla="*/ 0 w 72"/>
                <a:gd name="T43" fmla="*/ 1 h 37"/>
                <a:gd name="T44" fmla="*/ 0 w 72"/>
                <a:gd name="T45" fmla="*/ 1 h 37"/>
                <a:gd name="T46" fmla="*/ 0 w 72"/>
                <a:gd name="T47" fmla="*/ 1 h 37"/>
                <a:gd name="T48" fmla="*/ 0 w 72"/>
                <a:gd name="T49" fmla="*/ 1 h 37"/>
                <a:gd name="T50" fmla="*/ 0 w 72"/>
                <a:gd name="T51" fmla="*/ 1 h 37"/>
                <a:gd name="T52" fmla="*/ 0 w 72"/>
                <a:gd name="T53" fmla="*/ 1 h 37"/>
                <a:gd name="T54" fmla="*/ 0 w 72"/>
                <a:gd name="T55" fmla="*/ 1 h 37"/>
                <a:gd name="T56" fmla="*/ 0 w 72"/>
                <a:gd name="T57" fmla="*/ 1 h 37"/>
                <a:gd name="T58" fmla="*/ 0 w 72"/>
                <a:gd name="T59" fmla="*/ 1 h 37"/>
                <a:gd name="T60" fmla="*/ 0 w 72"/>
                <a:gd name="T61" fmla="*/ 1 h 37"/>
                <a:gd name="T62" fmla="*/ 0 w 72"/>
                <a:gd name="T63" fmla="*/ 1 h 37"/>
                <a:gd name="T64" fmla="*/ 0 w 72"/>
                <a:gd name="T65" fmla="*/ 1 h 37"/>
                <a:gd name="T66" fmla="*/ 0 w 72"/>
                <a:gd name="T67" fmla="*/ 1 h 37"/>
                <a:gd name="T68" fmla="*/ 0 w 72"/>
                <a:gd name="T69" fmla="*/ 1 h 37"/>
                <a:gd name="T70" fmla="*/ 0 w 72"/>
                <a:gd name="T71" fmla="*/ 1 h 37"/>
                <a:gd name="T72" fmla="*/ 0 w 72"/>
                <a:gd name="T73" fmla="*/ 1 h 37"/>
                <a:gd name="T74" fmla="*/ 0 w 72"/>
                <a:gd name="T75" fmla="*/ 1 h 37"/>
                <a:gd name="T76" fmla="*/ 0 w 72"/>
                <a:gd name="T77" fmla="*/ 1 h 37"/>
                <a:gd name="T78" fmla="*/ 0 w 72"/>
                <a:gd name="T79" fmla="*/ 1 h 37"/>
                <a:gd name="T80" fmla="*/ 0 w 72"/>
                <a:gd name="T81" fmla="*/ 1 h 37"/>
                <a:gd name="T82" fmla="*/ 0 w 72"/>
                <a:gd name="T83" fmla="*/ 1 h 37"/>
                <a:gd name="T84" fmla="*/ 0 w 72"/>
                <a:gd name="T85" fmla="*/ 1 h 37"/>
                <a:gd name="T86" fmla="*/ 0 w 72"/>
                <a:gd name="T87" fmla="*/ 1 h 37"/>
                <a:gd name="T88" fmla="*/ 0 w 72"/>
                <a:gd name="T89" fmla="*/ 1 h 37"/>
                <a:gd name="T90" fmla="*/ 0 w 72"/>
                <a:gd name="T91" fmla="*/ 1 h 37"/>
                <a:gd name="T92" fmla="*/ 0 w 72"/>
                <a:gd name="T93" fmla="*/ 1 h 37"/>
                <a:gd name="T94" fmla="*/ 0 w 72"/>
                <a:gd name="T95" fmla="*/ 1 h 37"/>
                <a:gd name="T96" fmla="*/ 0 w 72"/>
                <a:gd name="T97" fmla="*/ 1 h 37"/>
                <a:gd name="T98" fmla="*/ 0 w 72"/>
                <a:gd name="T99" fmla="*/ 1 h 37"/>
                <a:gd name="T100" fmla="*/ 0 w 72"/>
                <a:gd name="T101" fmla="*/ 1 h 37"/>
                <a:gd name="T102" fmla="*/ 0 w 72"/>
                <a:gd name="T103" fmla="*/ 1 h 37"/>
                <a:gd name="T104" fmla="*/ 0 w 72"/>
                <a:gd name="T105" fmla="*/ 1 h 37"/>
                <a:gd name="T106" fmla="*/ 0 w 72"/>
                <a:gd name="T107" fmla="*/ 0 h 37"/>
                <a:gd name="T108" fmla="*/ 0 w 72"/>
                <a:gd name="T109" fmla="*/ 0 h 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"/>
                <a:gd name="T166" fmla="*/ 0 h 37"/>
                <a:gd name="T167" fmla="*/ 72 w 72"/>
                <a:gd name="T168" fmla="*/ 37 h 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" h="37">
                  <a:moveTo>
                    <a:pt x="0" y="0"/>
                  </a:moveTo>
                  <a:lnTo>
                    <a:pt x="1" y="1"/>
                  </a:lnTo>
                  <a:lnTo>
                    <a:pt x="3" y="4"/>
                  </a:lnTo>
                  <a:lnTo>
                    <a:pt x="3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6" y="30"/>
                  </a:lnTo>
                  <a:lnTo>
                    <a:pt x="27" y="30"/>
                  </a:lnTo>
                  <a:lnTo>
                    <a:pt x="27" y="31"/>
                  </a:lnTo>
                  <a:lnTo>
                    <a:pt x="28" y="32"/>
                  </a:lnTo>
                  <a:lnTo>
                    <a:pt x="29" y="32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4" y="35"/>
                  </a:lnTo>
                  <a:lnTo>
                    <a:pt x="36" y="35"/>
                  </a:lnTo>
                  <a:lnTo>
                    <a:pt x="37" y="36"/>
                  </a:lnTo>
                  <a:lnTo>
                    <a:pt x="43" y="36"/>
                  </a:lnTo>
                  <a:lnTo>
                    <a:pt x="44" y="37"/>
                  </a:lnTo>
                  <a:lnTo>
                    <a:pt x="54" y="37"/>
                  </a:lnTo>
                  <a:lnTo>
                    <a:pt x="56" y="36"/>
                  </a:lnTo>
                  <a:lnTo>
                    <a:pt x="61" y="36"/>
                  </a:lnTo>
                  <a:lnTo>
                    <a:pt x="61" y="35"/>
                  </a:lnTo>
                  <a:lnTo>
                    <a:pt x="65" y="35"/>
                  </a:lnTo>
                  <a:lnTo>
                    <a:pt x="65" y="34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69" y="30"/>
                  </a:lnTo>
                  <a:lnTo>
                    <a:pt x="69" y="29"/>
                  </a:lnTo>
                  <a:lnTo>
                    <a:pt x="71" y="28"/>
                  </a:lnTo>
                  <a:lnTo>
                    <a:pt x="71" y="26"/>
                  </a:lnTo>
                  <a:lnTo>
                    <a:pt x="72" y="24"/>
                  </a:lnTo>
                  <a:lnTo>
                    <a:pt x="72" y="12"/>
                  </a:lnTo>
                  <a:lnTo>
                    <a:pt x="71" y="11"/>
                  </a:lnTo>
                  <a:lnTo>
                    <a:pt x="71" y="8"/>
                  </a:lnTo>
                  <a:lnTo>
                    <a:pt x="69" y="8"/>
                  </a:lnTo>
                  <a:lnTo>
                    <a:pt x="69" y="7"/>
                  </a:lnTo>
                  <a:lnTo>
                    <a:pt x="67" y="5"/>
                  </a:lnTo>
                  <a:lnTo>
                    <a:pt x="66" y="5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38" y="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75" name="Freeform 583"/>
            <p:cNvSpPr>
              <a:spLocks/>
            </p:cNvSpPr>
            <p:nvPr/>
          </p:nvSpPr>
          <p:spPr bwMode="auto">
            <a:xfrm>
              <a:off x="4764" y="1687"/>
              <a:ext cx="31" cy="17"/>
            </a:xfrm>
            <a:custGeom>
              <a:avLst/>
              <a:gdLst>
                <a:gd name="T0" fmla="*/ 1 w 62"/>
                <a:gd name="T1" fmla="*/ 1 h 34"/>
                <a:gd name="T2" fmla="*/ 1 w 62"/>
                <a:gd name="T3" fmla="*/ 1 h 34"/>
                <a:gd name="T4" fmla="*/ 1 w 62"/>
                <a:gd name="T5" fmla="*/ 1 h 34"/>
                <a:gd name="T6" fmla="*/ 1 w 62"/>
                <a:gd name="T7" fmla="*/ 1 h 34"/>
                <a:gd name="T8" fmla="*/ 1 w 62"/>
                <a:gd name="T9" fmla="*/ 1 h 34"/>
                <a:gd name="T10" fmla="*/ 1 w 62"/>
                <a:gd name="T11" fmla="*/ 1 h 34"/>
                <a:gd name="T12" fmla="*/ 1 w 62"/>
                <a:gd name="T13" fmla="*/ 1 h 34"/>
                <a:gd name="T14" fmla="*/ 1 w 62"/>
                <a:gd name="T15" fmla="*/ 1 h 34"/>
                <a:gd name="T16" fmla="*/ 1 w 62"/>
                <a:gd name="T17" fmla="*/ 1 h 34"/>
                <a:gd name="T18" fmla="*/ 1 w 62"/>
                <a:gd name="T19" fmla="*/ 1 h 34"/>
                <a:gd name="T20" fmla="*/ 1 w 62"/>
                <a:gd name="T21" fmla="*/ 1 h 34"/>
                <a:gd name="T22" fmla="*/ 1 w 62"/>
                <a:gd name="T23" fmla="*/ 1 h 34"/>
                <a:gd name="T24" fmla="*/ 1 w 62"/>
                <a:gd name="T25" fmla="*/ 1 h 34"/>
                <a:gd name="T26" fmla="*/ 1 w 62"/>
                <a:gd name="T27" fmla="*/ 1 h 34"/>
                <a:gd name="T28" fmla="*/ 1 w 62"/>
                <a:gd name="T29" fmla="*/ 1 h 34"/>
                <a:gd name="T30" fmla="*/ 1 w 62"/>
                <a:gd name="T31" fmla="*/ 1 h 34"/>
                <a:gd name="T32" fmla="*/ 1 w 62"/>
                <a:gd name="T33" fmla="*/ 0 h 34"/>
                <a:gd name="T34" fmla="*/ 1 w 62"/>
                <a:gd name="T35" fmla="*/ 0 h 34"/>
                <a:gd name="T36" fmla="*/ 1 w 62"/>
                <a:gd name="T37" fmla="*/ 1 h 34"/>
                <a:gd name="T38" fmla="*/ 1 w 62"/>
                <a:gd name="T39" fmla="*/ 1 h 34"/>
                <a:gd name="T40" fmla="*/ 1 w 62"/>
                <a:gd name="T41" fmla="*/ 1 h 34"/>
                <a:gd name="T42" fmla="*/ 1 w 62"/>
                <a:gd name="T43" fmla="*/ 1 h 34"/>
                <a:gd name="T44" fmla="*/ 1 w 62"/>
                <a:gd name="T45" fmla="*/ 1 h 34"/>
                <a:gd name="T46" fmla="*/ 1 w 62"/>
                <a:gd name="T47" fmla="*/ 1 h 34"/>
                <a:gd name="T48" fmla="*/ 1 w 62"/>
                <a:gd name="T49" fmla="*/ 1 h 34"/>
                <a:gd name="T50" fmla="*/ 1 w 62"/>
                <a:gd name="T51" fmla="*/ 1 h 34"/>
                <a:gd name="T52" fmla="*/ 1 w 62"/>
                <a:gd name="T53" fmla="*/ 1 h 34"/>
                <a:gd name="T54" fmla="*/ 1 w 62"/>
                <a:gd name="T55" fmla="*/ 1 h 34"/>
                <a:gd name="T56" fmla="*/ 1 w 62"/>
                <a:gd name="T57" fmla="*/ 1 h 34"/>
                <a:gd name="T58" fmla="*/ 1 w 62"/>
                <a:gd name="T59" fmla="*/ 1 h 34"/>
                <a:gd name="T60" fmla="*/ 1 w 62"/>
                <a:gd name="T61" fmla="*/ 1 h 34"/>
                <a:gd name="T62" fmla="*/ 0 w 62"/>
                <a:gd name="T63" fmla="*/ 1 h 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34"/>
                <a:gd name="T98" fmla="*/ 62 w 62"/>
                <a:gd name="T99" fmla="*/ 34 h 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34">
                  <a:moveTo>
                    <a:pt x="62" y="34"/>
                  </a:moveTo>
                  <a:lnTo>
                    <a:pt x="61" y="32"/>
                  </a:lnTo>
                  <a:lnTo>
                    <a:pt x="60" y="31"/>
                  </a:lnTo>
                  <a:lnTo>
                    <a:pt x="59" y="29"/>
                  </a:lnTo>
                  <a:lnTo>
                    <a:pt x="58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3" y="21"/>
                  </a:lnTo>
                  <a:lnTo>
                    <a:pt x="52" y="18"/>
                  </a:lnTo>
                  <a:lnTo>
                    <a:pt x="52" y="17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3" y="18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4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76" name="Line 584"/>
            <p:cNvSpPr>
              <a:spLocks noChangeShapeType="1"/>
            </p:cNvSpPr>
            <p:nvPr/>
          </p:nvSpPr>
          <p:spPr bwMode="auto">
            <a:xfrm>
              <a:off x="4688" y="167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77" name="Line 585"/>
            <p:cNvSpPr>
              <a:spLocks noChangeShapeType="1"/>
            </p:cNvSpPr>
            <p:nvPr/>
          </p:nvSpPr>
          <p:spPr bwMode="auto">
            <a:xfrm>
              <a:off x="4688" y="1734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78" name="Rectangle 586"/>
            <p:cNvSpPr>
              <a:spLocks noChangeArrowheads="1"/>
            </p:cNvSpPr>
            <p:nvPr/>
          </p:nvSpPr>
          <p:spPr bwMode="auto">
            <a:xfrm>
              <a:off x="4398" y="1670"/>
              <a:ext cx="17" cy="69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479" name="Rectangle 587"/>
            <p:cNvSpPr>
              <a:spLocks noChangeArrowheads="1"/>
            </p:cNvSpPr>
            <p:nvPr/>
          </p:nvSpPr>
          <p:spPr bwMode="auto">
            <a:xfrm>
              <a:off x="4415" y="1681"/>
              <a:ext cx="273" cy="55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480" name="Line 588"/>
            <p:cNvSpPr>
              <a:spLocks noChangeShapeType="1"/>
            </p:cNvSpPr>
            <p:nvPr/>
          </p:nvSpPr>
          <p:spPr bwMode="auto">
            <a:xfrm>
              <a:off x="4681" y="1681"/>
              <a:ext cx="1" cy="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1" name="Line 589"/>
            <p:cNvSpPr>
              <a:spLocks noChangeShapeType="1"/>
            </p:cNvSpPr>
            <p:nvPr/>
          </p:nvSpPr>
          <p:spPr bwMode="auto">
            <a:xfrm>
              <a:off x="4688" y="1681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2" name="Line 590"/>
            <p:cNvSpPr>
              <a:spLocks noChangeShapeType="1"/>
            </p:cNvSpPr>
            <p:nvPr/>
          </p:nvSpPr>
          <p:spPr bwMode="auto">
            <a:xfrm>
              <a:off x="4688" y="1735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3" name="Freeform 591"/>
            <p:cNvSpPr>
              <a:spLocks/>
            </p:cNvSpPr>
            <p:nvPr/>
          </p:nvSpPr>
          <p:spPr bwMode="auto">
            <a:xfrm>
              <a:off x="4732" y="1681"/>
              <a:ext cx="25" cy="21"/>
            </a:xfrm>
            <a:custGeom>
              <a:avLst/>
              <a:gdLst>
                <a:gd name="T0" fmla="*/ 0 w 48"/>
                <a:gd name="T1" fmla="*/ 0 h 43"/>
                <a:gd name="T2" fmla="*/ 1 w 48"/>
                <a:gd name="T3" fmla="*/ 0 h 43"/>
                <a:gd name="T4" fmla="*/ 1 w 48"/>
                <a:gd name="T5" fmla="*/ 0 h 43"/>
                <a:gd name="T6" fmla="*/ 1 w 48"/>
                <a:gd name="T7" fmla="*/ 0 h 43"/>
                <a:gd name="T8" fmla="*/ 1 w 48"/>
                <a:gd name="T9" fmla="*/ 0 h 43"/>
                <a:gd name="T10" fmla="*/ 1 w 48"/>
                <a:gd name="T11" fmla="*/ 0 h 43"/>
                <a:gd name="T12" fmla="*/ 1 w 48"/>
                <a:gd name="T13" fmla="*/ 0 h 43"/>
                <a:gd name="T14" fmla="*/ 1 w 48"/>
                <a:gd name="T15" fmla="*/ 0 h 43"/>
                <a:gd name="T16" fmla="*/ 1 w 48"/>
                <a:gd name="T17" fmla="*/ 0 h 43"/>
                <a:gd name="T18" fmla="*/ 1 w 48"/>
                <a:gd name="T19" fmla="*/ 0 h 43"/>
                <a:gd name="T20" fmla="*/ 1 w 48"/>
                <a:gd name="T21" fmla="*/ 0 h 43"/>
                <a:gd name="T22" fmla="*/ 1 w 48"/>
                <a:gd name="T23" fmla="*/ 0 h 43"/>
                <a:gd name="T24" fmla="*/ 1 w 48"/>
                <a:gd name="T25" fmla="*/ 0 h 43"/>
                <a:gd name="T26" fmla="*/ 1 w 48"/>
                <a:gd name="T27" fmla="*/ 0 h 43"/>
                <a:gd name="T28" fmla="*/ 1 w 48"/>
                <a:gd name="T29" fmla="*/ 0 h 43"/>
                <a:gd name="T30" fmla="*/ 1 w 48"/>
                <a:gd name="T31" fmla="*/ 0 h 43"/>
                <a:gd name="T32" fmla="*/ 1 w 48"/>
                <a:gd name="T33" fmla="*/ 0 h 43"/>
                <a:gd name="T34" fmla="*/ 1 w 48"/>
                <a:gd name="T35" fmla="*/ 0 h 43"/>
                <a:gd name="T36" fmla="*/ 1 w 48"/>
                <a:gd name="T37" fmla="*/ 0 h 43"/>
                <a:gd name="T38" fmla="*/ 1 w 48"/>
                <a:gd name="T39" fmla="*/ 0 h 43"/>
                <a:gd name="T40" fmla="*/ 1 w 48"/>
                <a:gd name="T41" fmla="*/ 0 h 43"/>
                <a:gd name="T42" fmla="*/ 1 w 48"/>
                <a:gd name="T43" fmla="*/ 0 h 43"/>
                <a:gd name="T44" fmla="*/ 1 w 48"/>
                <a:gd name="T45" fmla="*/ 0 h 43"/>
                <a:gd name="T46" fmla="*/ 1 w 48"/>
                <a:gd name="T47" fmla="*/ 0 h 43"/>
                <a:gd name="T48" fmla="*/ 1 w 48"/>
                <a:gd name="T49" fmla="*/ 0 h 43"/>
                <a:gd name="T50" fmla="*/ 1 w 48"/>
                <a:gd name="T51" fmla="*/ 0 h 43"/>
                <a:gd name="T52" fmla="*/ 1 w 48"/>
                <a:gd name="T53" fmla="*/ 0 h 43"/>
                <a:gd name="T54" fmla="*/ 1 w 48"/>
                <a:gd name="T55" fmla="*/ 0 h 43"/>
                <a:gd name="T56" fmla="*/ 1 w 48"/>
                <a:gd name="T57" fmla="*/ 0 h 43"/>
                <a:gd name="T58" fmla="*/ 1 w 48"/>
                <a:gd name="T59" fmla="*/ 0 h 43"/>
                <a:gd name="T60" fmla="*/ 1 w 48"/>
                <a:gd name="T61" fmla="*/ 0 h 43"/>
                <a:gd name="T62" fmla="*/ 1 w 48"/>
                <a:gd name="T63" fmla="*/ 0 h 43"/>
                <a:gd name="T64" fmla="*/ 1 w 48"/>
                <a:gd name="T65" fmla="*/ 0 h 43"/>
                <a:gd name="T66" fmla="*/ 1 w 48"/>
                <a:gd name="T67" fmla="*/ 0 h 43"/>
                <a:gd name="T68" fmla="*/ 1 w 48"/>
                <a:gd name="T69" fmla="*/ 0 h 43"/>
                <a:gd name="T70" fmla="*/ 1 w 48"/>
                <a:gd name="T71" fmla="*/ 0 h 43"/>
                <a:gd name="T72" fmla="*/ 1 w 48"/>
                <a:gd name="T73" fmla="*/ 0 h 43"/>
                <a:gd name="T74" fmla="*/ 1 w 48"/>
                <a:gd name="T75" fmla="*/ 0 h 43"/>
                <a:gd name="T76" fmla="*/ 1 w 48"/>
                <a:gd name="T77" fmla="*/ 0 h 43"/>
                <a:gd name="T78" fmla="*/ 1 w 48"/>
                <a:gd name="T79" fmla="*/ 0 h 43"/>
                <a:gd name="T80" fmla="*/ 1 w 48"/>
                <a:gd name="T81" fmla="*/ 0 h 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3"/>
                <a:gd name="T125" fmla="*/ 48 w 48"/>
                <a:gd name="T126" fmla="*/ 43 h 4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3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3" y="3"/>
                  </a:lnTo>
                  <a:lnTo>
                    <a:pt x="5" y="4"/>
                  </a:lnTo>
                  <a:lnTo>
                    <a:pt x="7" y="5"/>
                  </a:lnTo>
                  <a:lnTo>
                    <a:pt x="8" y="5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3" y="9"/>
                  </a:lnTo>
                  <a:lnTo>
                    <a:pt x="15" y="9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7" y="20"/>
                  </a:lnTo>
                  <a:lnTo>
                    <a:pt x="28" y="20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5" y="27"/>
                  </a:lnTo>
                  <a:lnTo>
                    <a:pt x="36" y="27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39" y="30"/>
                  </a:lnTo>
                  <a:lnTo>
                    <a:pt x="43" y="35"/>
                  </a:lnTo>
                  <a:lnTo>
                    <a:pt x="43" y="36"/>
                  </a:lnTo>
                  <a:lnTo>
                    <a:pt x="45" y="36"/>
                  </a:lnTo>
                  <a:lnTo>
                    <a:pt x="45" y="37"/>
                  </a:lnTo>
                  <a:lnTo>
                    <a:pt x="47" y="39"/>
                  </a:lnTo>
                  <a:lnTo>
                    <a:pt x="47" y="42"/>
                  </a:lnTo>
                  <a:lnTo>
                    <a:pt x="48" y="42"/>
                  </a:lnTo>
                  <a:lnTo>
                    <a:pt x="48" y="43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4" name="Freeform 592"/>
            <p:cNvSpPr>
              <a:spLocks/>
            </p:cNvSpPr>
            <p:nvPr/>
          </p:nvSpPr>
          <p:spPr bwMode="auto">
            <a:xfrm>
              <a:off x="4732" y="1713"/>
              <a:ext cx="25" cy="22"/>
            </a:xfrm>
            <a:custGeom>
              <a:avLst/>
              <a:gdLst>
                <a:gd name="T0" fmla="*/ 0 w 48"/>
                <a:gd name="T1" fmla="*/ 1 h 44"/>
                <a:gd name="T2" fmla="*/ 1 w 48"/>
                <a:gd name="T3" fmla="*/ 1 h 44"/>
                <a:gd name="T4" fmla="*/ 1 w 48"/>
                <a:gd name="T5" fmla="*/ 1 h 44"/>
                <a:gd name="T6" fmla="*/ 1 w 48"/>
                <a:gd name="T7" fmla="*/ 1 h 44"/>
                <a:gd name="T8" fmla="*/ 1 w 48"/>
                <a:gd name="T9" fmla="*/ 1 h 44"/>
                <a:gd name="T10" fmla="*/ 1 w 48"/>
                <a:gd name="T11" fmla="*/ 1 h 44"/>
                <a:gd name="T12" fmla="*/ 1 w 48"/>
                <a:gd name="T13" fmla="*/ 1 h 44"/>
                <a:gd name="T14" fmla="*/ 1 w 48"/>
                <a:gd name="T15" fmla="*/ 1 h 44"/>
                <a:gd name="T16" fmla="*/ 1 w 48"/>
                <a:gd name="T17" fmla="*/ 1 h 44"/>
                <a:gd name="T18" fmla="*/ 1 w 48"/>
                <a:gd name="T19" fmla="*/ 1 h 44"/>
                <a:gd name="T20" fmla="*/ 1 w 48"/>
                <a:gd name="T21" fmla="*/ 1 h 44"/>
                <a:gd name="T22" fmla="*/ 1 w 48"/>
                <a:gd name="T23" fmla="*/ 1 h 44"/>
                <a:gd name="T24" fmla="*/ 1 w 48"/>
                <a:gd name="T25" fmla="*/ 1 h 44"/>
                <a:gd name="T26" fmla="*/ 1 w 48"/>
                <a:gd name="T27" fmla="*/ 1 h 44"/>
                <a:gd name="T28" fmla="*/ 1 w 48"/>
                <a:gd name="T29" fmla="*/ 1 h 44"/>
                <a:gd name="T30" fmla="*/ 1 w 48"/>
                <a:gd name="T31" fmla="*/ 1 h 44"/>
                <a:gd name="T32" fmla="*/ 1 w 48"/>
                <a:gd name="T33" fmla="*/ 1 h 44"/>
                <a:gd name="T34" fmla="*/ 1 w 48"/>
                <a:gd name="T35" fmla="*/ 1 h 44"/>
                <a:gd name="T36" fmla="*/ 1 w 48"/>
                <a:gd name="T37" fmla="*/ 1 h 44"/>
                <a:gd name="T38" fmla="*/ 1 w 48"/>
                <a:gd name="T39" fmla="*/ 1 h 44"/>
                <a:gd name="T40" fmla="*/ 1 w 48"/>
                <a:gd name="T41" fmla="*/ 1 h 44"/>
                <a:gd name="T42" fmla="*/ 1 w 48"/>
                <a:gd name="T43" fmla="*/ 1 h 44"/>
                <a:gd name="T44" fmla="*/ 1 w 48"/>
                <a:gd name="T45" fmla="*/ 1 h 44"/>
                <a:gd name="T46" fmla="*/ 1 w 48"/>
                <a:gd name="T47" fmla="*/ 1 h 44"/>
                <a:gd name="T48" fmla="*/ 1 w 48"/>
                <a:gd name="T49" fmla="*/ 1 h 44"/>
                <a:gd name="T50" fmla="*/ 1 w 48"/>
                <a:gd name="T51" fmla="*/ 1 h 44"/>
                <a:gd name="T52" fmla="*/ 1 w 48"/>
                <a:gd name="T53" fmla="*/ 1 h 44"/>
                <a:gd name="T54" fmla="*/ 1 w 48"/>
                <a:gd name="T55" fmla="*/ 1 h 44"/>
                <a:gd name="T56" fmla="*/ 1 w 48"/>
                <a:gd name="T57" fmla="*/ 1 h 44"/>
                <a:gd name="T58" fmla="*/ 1 w 48"/>
                <a:gd name="T59" fmla="*/ 1 h 44"/>
                <a:gd name="T60" fmla="*/ 1 w 48"/>
                <a:gd name="T61" fmla="*/ 1 h 44"/>
                <a:gd name="T62" fmla="*/ 1 w 48"/>
                <a:gd name="T63" fmla="*/ 1 h 44"/>
                <a:gd name="T64" fmla="*/ 1 w 48"/>
                <a:gd name="T65" fmla="*/ 1 h 44"/>
                <a:gd name="T66" fmla="*/ 1 w 48"/>
                <a:gd name="T67" fmla="*/ 1 h 44"/>
                <a:gd name="T68" fmla="*/ 1 w 48"/>
                <a:gd name="T69" fmla="*/ 1 h 44"/>
                <a:gd name="T70" fmla="*/ 1 w 48"/>
                <a:gd name="T71" fmla="*/ 1 h 44"/>
                <a:gd name="T72" fmla="*/ 1 w 48"/>
                <a:gd name="T73" fmla="*/ 1 h 44"/>
                <a:gd name="T74" fmla="*/ 1 w 48"/>
                <a:gd name="T75" fmla="*/ 0 h 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"/>
                <a:gd name="T115" fmla="*/ 0 h 44"/>
                <a:gd name="T116" fmla="*/ 48 w 48"/>
                <a:gd name="T117" fmla="*/ 44 h 4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" h="44">
                  <a:moveTo>
                    <a:pt x="0" y="44"/>
                  </a:moveTo>
                  <a:lnTo>
                    <a:pt x="1" y="42"/>
                  </a:lnTo>
                  <a:lnTo>
                    <a:pt x="2" y="42"/>
                  </a:lnTo>
                  <a:lnTo>
                    <a:pt x="3" y="41"/>
                  </a:lnTo>
                  <a:lnTo>
                    <a:pt x="5" y="40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5" y="7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7" y="3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5" name="Freeform 593"/>
            <p:cNvSpPr>
              <a:spLocks/>
            </p:cNvSpPr>
            <p:nvPr/>
          </p:nvSpPr>
          <p:spPr bwMode="auto">
            <a:xfrm>
              <a:off x="4757" y="1699"/>
              <a:ext cx="21" cy="17"/>
            </a:xfrm>
            <a:custGeom>
              <a:avLst/>
              <a:gdLst>
                <a:gd name="T0" fmla="*/ 0 w 43"/>
                <a:gd name="T1" fmla="*/ 0 h 35"/>
                <a:gd name="T2" fmla="*/ 0 w 43"/>
                <a:gd name="T3" fmla="*/ 0 h 35"/>
                <a:gd name="T4" fmla="*/ 0 w 43"/>
                <a:gd name="T5" fmla="*/ 0 h 35"/>
                <a:gd name="T6" fmla="*/ 0 w 43"/>
                <a:gd name="T7" fmla="*/ 0 h 35"/>
                <a:gd name="T8" fmla="*/ 0 w 43"/>
                <a:gd name="T9" fmla="*/ 0 h 35"/>
                <a:gd name="T10" fmla="*/ 0 w 43"/>
                <a:gd name="T11" fmla="*/ 0 h 35"/>
                <a:gd name="T12" fmla="*/ 0 w 43"/>
                <a:gd name="T13" fmla="*/ 0 h 35"/>
                <a:gd name="T14" fmla="*/ 0 w 43"/>
                <a:gd name="T15" fmla="*/ 0 h 35"/>
                <a:gd name="T16" fmla="*/ 0 w 43"/>
                <a:gd name="T17" fmla="*/ 0 h 35"/>
                <a:gd name="T18" fmla="*/ 0 w 43"/>
                <a:gd name="T19" fmla="*/ 0 h 35"/>
                <a:gd name="T20" fmla="*/ 0 w 43"/>
                <a:gd name="T21" fmla="*/ 0 h 35"/>
                <a:gd name="T22" fmla="*/ 0 w 43"/>
                <a:gd name="T23" fmla="*/ 0 h 35"/>
                <a:gd name="T24" fmla="*/ 0 w 43"/>
                <a:gd name="T25" fmla="*/ 0 h 35"/>
                <a:gd name="T26" fmla="*/ 0 w 43"/>
                <a:gd name="T27" fmla="*/ 0 h 35"/>
                <a:gd name="T28" fmla="*/ 0 w 43"/>
                <a:gd name="T29" fmla="*/ 0 h 35"/>
                <a:gd name="T30" fmla="*/ 0 w 43"/>
                <a:gd name="T31" fmla="*/ 0 h 35"/>
                <a:gd name="T32" fmla="*/ 0 w 43"/>
                <a:gd name="T33" fmla="*/ 0 h 35"/>
                <a:gd name="T34" fmla="*/ 0 w 43"/>
                <a:gd name="T35" fmla="*/ 0 h 35"/>
                <a:gd name="T36" fmla="*/ 0 w 43"/>
                <a:gd name="T37" fmla="*/ 0 h 35"/>
                <a:gd name="T38" fmla="*/ 0 w 43"/>
                <a:gd name="T39" fmla="*/ 0 h 35"/>
                <a:gd name="T40" fmla="*/ 0 w 43"/>
                <a:gd name="T41" fmla="*/ 0 h 35"/>
                <a:gd name="T42" fmla="*/ 0 w 43"/>
                <a:gd name="T43" fmla="*/ 0 h 35"/>
                <a:gd name="T44" fmla="*/ 0 w 43"/>
                <a:gd name="T45" fmla="*/ 0 h 35"/>
                <a:gd name="T46" fmla="*/ 0 w 43"/>
                <a:gd name="T47" fmla="*/ 0 h 35"/>
                <a:gd name="T48" fmla="*/ 0 w 43"/>
                <a:gd name="T49" fmla="*/ 0 h 35"/>
                <a:gd name="T50" fmla="*/ 0 w 43"/>
                <a:gd name="T51" fmla="*/ 0 h 35"/>
                <a:gd name="T52" fmla="*/ 0 w 43"/>
                <a:gd name="T53" fmla="*/ 0 h 35"/>
                <a:gd name="T54" fmla="*/ 0 w 43"/>
                <a:gd name="T55" fmla="*/ 0 h 35"/>
                <a:gd name="T56" fmla="*/ 0 w 43"/>
                <a:gd name="T57" fmla="*/ 0 h 35"/>
                <a:gd name="T58" fmla="*/ 0 w 43"/>
                <a:gd name="T59" fmla="*/ 0 h 35"/>
                <a:gd name="T60" fmla="*/ 0 w 43"/>
                <a:gd name="T61" fmla="*/ 0 h 35"/>
                <a:gd name="T62" fmla="*/ 0 w 43"/>
                <a:gd name="T63" fmla="*/ 0 h 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"/>
                <a:gd name="T97" fmla="*/ 0 h 35"/>
                <a:gd name="T98" fmla="*/ 43 w 43"/>
                <a:gd name="T99" fmla="*/ 35 h 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" h="35">
                  <a:moveTo>
                    <a:pt x="0" y="7"/>
                  </a:moveTo>
                  <a:lnTo>
                    <a:pt x="1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3" y="15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38" y="21"/>
                  </a:lnTo>
                  <a:lnTo>
                    <a:pt x="38" y="22"/>
                  </a:lnTo>
                  <a:lnTo>
                    <a:pt x="37" y="22"/>
                  </a:lnTo>
                  <a:lnTo>
                    <a:pt x="36" y="23"/>
                  </a:lnTo>
                  <a:lnTo>
                    <a:pt x="35" y="23"/>
                  </a:lnTo>
                  <a:lnTo>
                    <a:pt x="35" y="24"/>
                  </a:lnTo>
                  <a:lnTo>
                    <a:pt x="33" y="25"/>
                  </a:lnTo>
                  <a:lnTo>
                    <a:pt x="32" y="25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25" y="30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2" y="31"/>
                  </a:lnTo>
                  <a:lnTo>
                    <a:pt x="21" y="32"/>
                  </a:lnTo>
                  <a:lnTo>
                    <a:pt x="20" y="32"/>
                  </a:lnTo>
                  <a:lnTo>
                    <a:pt x="20" y="33"/>
                  </a:lnTo>
                  <a:lnTo>
                    <a:pt x="17" y="33"/>
                  </a:lnTo>
                  <a:lnTo>
                    <a:pt x="17" y="35"/>
                  </a:lnTo>
                  <a:lnTo>
                    <a:pt x="9" y="35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6" y="32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2" y="31"/>
                  </a:lnTo>
                  <a:lnTo>
                    <a:pt x="0" y="29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6" name="Line 594"/>
            <p:cNvSpPr>
              <a:spLocks noChangeShapeType="1"/>
            </p:cNvSpPr>
            <p:nvPr/>
          </p:nvSpPr>
          <p:spPr bwMode="auto">
            <a:xfrm flipH="1">
              <a:off x="4278" y="1674"/>
              <a:ext cx="12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7" name="Line 595"/>
            <p:cNvSpPr>
              <a:spLocks noChangeShapeType="1"/>
            </p:cNvSpPr>
            <p:nvPr/>
          </p:nvSpPr>
          <p:spPr bwMode="auto">
            <a:xfrm flipH="1" flipV="1">
              <a:off x="4278" y="1713"/>
              <a:ext cx="12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8" name="Line 596"/>
            <p:cNvSpPr>
              <a:spLocks noChangeShapeType="1"/>
            </p:cNvSpPr>
            <p:nvPr/>
          </p:nvSpPr>
          <p:spPr bwMode="auto">
            <a:xfrm>
              <a:off x="4251" y="1717"/>
              <a:ext cx="1" cy="2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9" name="Line 597"/>
            <p:cNvSpPr>
              <a:spLocks noChangeShapeType="1"/>
            </p:cNvSpPr>
            <p:nvPr/>
          </p:nvSpPr>
          <p:spPr bwMode="auto">
            <a:xfrm>
              <a:off x="4283" y="1717"/>
              <a:ext cx="1" cy="2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90" name="Line 598"/>
            <p:cNvSpPr>
              <a:spLocks noChangeShapeType="1"/>
            </p:cNvSpPr>
            <p:nvPr/>
          </p:nvSpPr>
          <p:spPr bwMode="auto">
            <a:xfrm>
              <a:off x="4258" y="1974"/>
              <a:ext cx="1" cy="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91" name="Line 599"/>
            <p:cNvSpPr>
              <a:spLocks noChangeShapeType="1"/>
            </p:cNvSpPr>
            <p:nvPr/>
          </p:nvSpPr>
          <p:spPr bwMode="auto">
            <a:xfrm>
              <a:off x="4277" y="1974"/>
              <a:ext cx="1" cy="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92" name="Freeform 600"/>
            <p:cNvSpPr>
              <a:spLocks/>
            </p:cNvSpPr>
            <p:nvPr/>
          </p:nvSpPr>
          <p:spPr bwMode="auto">
            <a:xfrm>
              <a:off x="4251" y="1967"/>
              <a:ext cx="7" cy="7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1 h 14"/>
                <a:gd name="T4" fmla="*/ 1 w 14"/>
                <a:gd name="T5" fmla="*/ 1 h 14"/>
                <a:gd name="T6" fmla="*/ 1 w 14"/>
                <a:gd name="T7" fmla="*/ 1 h 14"/>
                <a:gd name="T8" fmla="*/ 1 w 14"/>
                <a:gd name="T9" fmla="*/ 1 h 14"/>
                <a:gd name="T10" fmla="*/ 1 w 14"/>
                <a:gd name="T11" fmla="*/ 1 h 14"/>
                <a:gd name="T12" fmla="*/ 1 w 14"/>
                <a:gd name="T13" fmla="*/ 1 h 14"/>
                <a:gd name="T14" fmla="*/ 1 w 14"/>
                <a:gd name="T15" fmla="*/ 1 h 14"/>
                <a:gd name="T16" fmla="*/ 1 w 14"/>
                <a:gd name="T17" fmla="*/ 1 h 14"/>
                <a:gd name="T18" fmla="*/ 1 w 14"/>
                <a:gd name="T19" fmla="*/ 1 h 14"/>
                <a:gd name="T20" fmla="*/ 1 w 14"/>
                <a:gd name="T21" fmla="*/ 1 h 14"/>
                <a:gd name="T22" fmla="*/ 1 w 14"/>
                <a:gd name="T23" fmla="*/ 1 h 14"/>
                <a:gd name="T24" fmla="*/ 1 w 14"/>
                <a:gd name="T25" fmla="*/ 1 h 14"/>
                <a:gd name="T26" fmla="*/ 1 w 14"/>
                <a:gd name="T27" fmla="*/ 1 h 14"/>
                <a:gd name="T28" fmla="*/ 1 w 14"/>
                <a:gd name="T29" fmla="*/ 1 h 14"/>
                <a:gd name="T30" fmla="*/ 1 w 14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4"/>
                <a:gd name="T50" fmla="*/ 14 w 14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4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4" y="14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3" name="Freeform 601"/>
            <p:cNvSpPr>
              <a:spLocks/>
            </p:cNvSpPr>
            <p:nvPr/>
          </p:nvSpPr>
          <p:spPr bwMode="auto">
            <a:xfrm>
              <a:off x="4277" y="1967"/>
              <a:ext cx="6" cy="7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1 h 14"/>
                <a:gd name="T4" fmla="*/ 0 w 14"/>
                <a:gd name="T5" fmla="*/ 1 h 14"/>
                <a:gd name="T6" fmla="*/ 0 w 14"/>
                <a:gd name="T7" fmla="*/ 1 h 14"/>
                <a:gd name="T8" fmla="*/ 0 w 14"/>
                <a:gd name="T9" fmla="*/ 1 h 14"/>
                <a:gd name="T10" fmla="*/ 0 w 14"/>
                <a:gd name="T11" fmla="*/ 1 h 14"/>
                <a:gd name="T12" fmla="*/ 0 w 14"/>
                <a:gd name="T13" fmla="*/ 1 h 14"/>
                <a:gd name="T14" fmla="*/ 0 w 14"/>
                <a:gd name="T15" fmla="*/ 1 h 14"/>
                <a:gd name="T16" fmla="*/ 0 w 14"/>
                <a:gd name="T17" fmla="*/ 1 h 14"/>
                <a:gd name="T18" fmla="*/ 0 w 14"/>
                <a:gd name="T19" fmla="*/ 1 h 14"/>
                <a:gd name="T20" fmla="*/ 0 w 14"/>
                <a:gd name="T21" fmla="*/ 1 h 14"/>
                <a:gd name="T22" fmla="*/ 0 w 14"/>
                <a:gd name="T23" fmla="*/ 1 h 14"/>
                <a:gd name="T24" fmla="*/ 0 w 14"/>
                <a:gd name="T25" fmla="*/ 1 h 14"/>
                <a:gd name="T26" fmla="*/ 0 w 14"/>
                <a:gd name="T27" fmla="*/ 1 h 14"/>
                <a:gd name="T28" fmla="*/ 0 w 14"/>
                <a:gd name="T29" fmla="*/ 1 h 14"/>
                <a:gd name="T30" fmla="*/ 0 w 14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4"/>
                <a:gd name="T50" fmla="*/ 14 w 14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4">
                  <a:moveTo>
                    <a:pt x="14" y="0"/>
                  </a:moveTo>
                  <a:lnTo>
                    <a:pt x="14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0" y="14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4" name="Freeform 602"/>
            <p:cNvSpPr>
              <a:spLocks/>
            </p:cNvSpPr>
            <p:nvPr/>
          </p:nvSpPr>
          <p:spPr bwMode="auto">
            <a:xfrm>
              <a:off x="4258" y="2029"/>
              <a:ext cx="36" cy="19"/>
            </a:xfrm>
            <a:custGeom>
              <a:avLst/>
              <a:gdLst>
                <a:gd name="T0" fmla="*/ 0 w 72"/>
                <a:gd name="T1" fmla="*/ 0 h 37"/>
                <a:gd name="T2" fmla="*/ 1 w 72"/>
                <a:gd name="T3" fmla="*/ 1 h 37"/>
                <a:gd name="T4" fmla="*/ 1 w 72"/>
                <a:gd name="T5" fmla="*/ 1 h 37"/>
                <a:gd name="T6" fmla="*/ 1 w 72"/>
                <a:gd name="T7" fmla="*/ 1 h 37"/>
                <a:gd name="T8" fmla="*/ 1 w 72"/>
                <a:gd name="T9" fmla="*/ 1 h 37"/>
                <a:gd name="T10" fmla="*/ 1 w 72"/>
                <a:gd name="T11" fmla="*/ 1 h 37"/>
                <a:gd name="T12" fmla="*/ 1 w 72"/>
                <a:gd name="T13" fmla="*/ 1 h 37"/>
                <a:gd name="T14" fmla="*/ 1 w 72"/>
                <a:gd name="T15" fmla="*/ 1 h 37"/>
                <a:gd name="T16" fmla="*/ 1 w 72"/>
                <a:gd name="T17" fmla="*/ 1 h 37"/>
                <a:gd name="T18" fmla="*/ 1 w 72"/>
                <a:gd name="T19" fmla="*/ 1 h 37"/>
                <a:gd name="T20" fmla="*/ 1 w 72"/>
                <a:gd name="T21" fmla="*/ 1 h 37"/>
                <a:gd name="T22" fmla="*/ 1 w 72"/>
                <a:gd name="T23" fmla="*/ 1 h 37"/>
                <a:gd name="T24" fmla="*/ 1 w 72"/>
                <a:gd name="T25" fmla="*/ 1 h 37"/>
                <a:gd name="T26" fmla="*/ 1 w 72"/>
                <a:gd name="T27" fmla="*/ 1 h 37"/>
                <a:gd name="T28" fmla="*/ 1 w 72"/>
                <a:gd name="T29" fmla="*/ 1 h 37"/>
                <a:gd name="T30" fmla="*/ 1 w 72"/>
                <a:gd name="T31" fmla="*/ 1 h 37"/>
                <a:gd name="T32" fmla="*/ 1 w 72"/>
                <a:gd name="T33" fmla="*/ 1 h 37"/>
                <a:gd name="T34" fmla="*/ 1 w 72"/>
                <a:gd name="T35" fmla="*/ 1 h 37"/>
                <a:gd name="T36" fmla="*/ 1 w 72"/>
                <a:gd name="T37" fmla="*/ 1 h 37"/>
                <a:gd name="T38" fmla="*/ 1 w 72"/>
                <a:gd name="T39" fmla="*/ 1 h 37"/>
                <a:gd name="T40" fmla="*/ 1 w 72"/>
                <a:gd name="T41" fmla="*/ 1 h 37"/>
                <a:gd name="T42" fmla="*/ 1 w 72"/>
                <a:gd name="T43" fmla="*/ 1 h 37"/>
                <a:gd name="T44" fmla="*/ 1 w 72"/>
                <a:gd name="T45" fmla="*/ 1 h 37"/>
                <a:gd name="T46" fmla="*/ 1 w 72"/>
                <a:gd name="T47" fmla="*/ 1 h 37"/>
                <a:gd name="T48" fmla="*/ 1 w 72"/>
                <a:gd name="T49" fmla="*/ 1 h 37"/>
                <a:gd name="T50" fmla="*/ 1 w 72"/>
                <a:gd name="T51" fmla="*/ 1 h 37"/>
                <a:gd name="T52" fmla="*/ 1 w 72"/>
                <a:gd name="T53" fmla="*/ 1 h 37"/>
                <a:gd name="T54" fmla="*/ 1 w 72"/>
                <a:gd name="T55" fmla="*/ 1 h 37"/>
                <a:gd name="T56" fmla="*/ 1 w 72"/>
                <a:gd name="T57" fmla="*/ 1 h 37"/>
                <a:gd name="T58" fmla="*/ 1 w 72"/>
                <a:gd name="T59" fmla="*/ 1 h 37"/>
                <a:gd name="T60" fmla="*/ 1 w 72"/>
                <a:gd name="T61" fmla="*/ 1 h 37"/>
                <a:gd name="T62" fmla="*/ 1 w 72"/>
                <a:gd name="T63" fmla="*/ 1 h 37"/>
                <a:gd name="T64" fmla="*/ 1 w 72"/>
                <a:gd name="T65" fmla="*/ 1 h 37"/>
                <a:gd name="T66" fmla="*/ 1 w 72"/>
                <a:gd name="T67" fmla="*/ 1 h 37"/>
                <a:gd name="T68" fmla="*/ 1 w 72"/>
                <a:gd name="T69" fmla="*/ 1 h 37"/>
                <a:gd name="T70" fmla="*/ 1 w 72"/>
                <a:gd name="T71" fmla="*/ 1 h 37"/>
                <a:gd name="T72" fmla="*/ 1 w 72"/>
                <a:gd name="T73" fmla="*/ 1 h 37"/>
                <a:gd name="T74" fmla="*/ 1 w 72"/>
                <a:gd name="T75" fmla="*/ 1 h 37"/>
                <a:gd name="T76" fmla="*/ 1 w 72"/>
                <a:gd name="T77" fmla="*/ 1 h 37"/>
                <a:gd name="T78" fmla="*/ 1 w 72"/>
                <a:gd name="T79" fmla="*/ 1 h 37"/>
                <a:gd name="T80" fmla="*/ 1 w 72"/>
                <a:gd name="T81" fmla="*/ 1 h 37"/>
                <a:gd name="T82" fmla="*/ 1 w 72"/>
                <a:gd name="T83" fmla="*/ 1 h 37"/>
                <a:gd name="T84" fmla="*/ 1 w 72"/>
                <a:gd name="T85" fmla="*/ 1 h 37"/>
                <a:gd name="T86" fmla="*/ 1 w 72"/>
                <a:gd name="T87" fmla="*/ 1 h 37"/>
                <a:gd name="T88" fmla="*/ 1 w 72"/>
                <a:gd name="T89" fmla="*/ 1 h 37"/>
                <a:gd name="T90" fmla="*/ 1 w 72"/>
                <a:gd name="T91" fmla="*/ 1 h 37"/>
                <a:gd name="T92" fmla="*/ 1 w 72"/>
                <a:gd name="T93" fmla="*/ 1 h 37"/>
                <a:gd name="T94" fmla="*/ 1 w 72"/>
                <a:gd name="T95" fmla="*/ 1 h 37"/>
                <a:gd name="T96" fmla="*/ 1 w 72"/>
                <a:gd name="T97" fmla="*/ 1 h 37"/>
                <a:gd name="T98" fmla="*/ 1 w 72"/>
                <a:gd name="T99" fmla="*/ 1 h 37"/>
                <a:gd name="T100" fmla="*/ 1 w 72"/>
                <a:gd name="T101" fmla="*/ 1 h 37"/>
                <a:gd name="T102" fmla="*/ 1 w 72"/>
                <a:gd name="T103" fmla="*/ 1 h 37"/>
                <a:gd name="T104" fmla="*/ 1 w 72"/>
                <a:gd name="T105" fmla="*/ 0 h 37"/>
                <a:gd name="T106" fmla="*/ 1 w 72"/>
                <a:gd name="T107" fmla="*/ 0 h 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2"/>
                <a:gd name="T163" fmla="*/ 0 h 37"/>
                <a:gd name="T164" fmla="*/ 72 w 72"/>
                <a:gd name="T165" fmla="*/ 37 h 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2" h="37">
                  <a:moveTo>
                    <a:pt x="0" y="0"/>
                  </a:moveTo>
                  <a:lnTo>
                    <a:pt x="1" y="1"/>
                  </a:lnTo>
                  <a:lnTo>
                    <a:pt x="1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5" y="9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20" y="28"/>
                  </a:lnTo>
                  <a:lnTo>
                    <a:pt x="21" y="28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6" y="32"/>
                  </a:lnTo>
                  <a:lnTo>
                    <a:pt x="27" y="32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31" y="35"/>
                  </a:lnTo>
                  <a:lnTo>
                    <a:pt x="35" y="35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3" y="37"/>
                  </a:lnTo>
                  <a:lnTo>
                    <a:pt x="54" y="37"/>
                  </a:lnTo>
                  <a:lnTo>
                    <a:pt x="56" y="36"/>
                  </a:lnTo>
                  <a:lnTo>
                    <a:pt x="61" y="36"/>
                  </a:lnTo>
                  <a:lnTo>
                    <a:pt x="63" y="35"/>
                  </a:lnTo>
                  <a:lnTo>
                    <a:pt x="66" y="35"/>
                  </a:lnTo>
                  <a:lnTo>
                    <a:pt x="66" y="34"/>
                  </a:lnTo>
                  <a:lnTo>
                    <a:pt x="68" y="34"/>
                  </a:lnTo>
                  <a:lnTo>
                    <a:pt x="68" y="32"/>
                  </a:lnTo>
                  <a:lnTo>
                    <a:pt x="71" y="30"/>
                  </a:lnTo>
                  <a:lnTo>
                    <a:pt x="71" y="29"/>
                  </a:lnTo>
                  <a:lnTo>
                    <a:pt x="72" y="28"/>
                  </a:lnTo>
                  <a:lnTo>
                    <a:pt x="72" y="14"/>
                  </a:lnTo>
                  <a:lnTo>
                    <a:pt x="71" y="13"/>
                  </a:lnTo>
                  <a:lnTo>
                    <a:pt x="71" y="11"/>
                  </a:lnTo>
                  <a:lnTo>
                    <a:pt x="69" y="9"/>
                  </a:lnTo>
                  <a:lnTo>
                    <a:pt x="69" y="8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66" y="5"/>
                  </a:lnTo>
                  <a:lnTo>
                    <a:pt x="65" y="5"/>
                  </a:lnTo>
                  <a:lnTo>
                    <a:pt x="64" y="4"/>
                  </a:lnTo>
                  <a:lnTo>
                    <a:pt x="63" y="4"/>
                  </a:lnTo>
                  <a:lnTo>
                    <a:pt x="61" y="3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4" y="1"/>
                  </a:lnTo>
                  <a:lnTo>
                    <a:pt x="53" y="0"/>
                  </a:lnTo>
                  <a:lnTo>
                    <a:pt x="37" y="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5" name="Freeform 603"/>
            <p:cNvSpPr>
              <a:spLocks/>
            </p:cNvSpPr>
            <p:nvPr/>
          </p:nvSpPr>
          <p:spPr bwMode="auto">
            <a:xfrm>
              <a:off x="4267" y="1699"/>
              <a:ext cx="10" cy="14"/>
            </a:xfrm>
            <a:custGeom>
              <a:avLst/>
              <a:gdLst>
                <a:gd name="T0" fmla="*/ 1 w 19"/>
                <a:gd name="T1" fmla="*/ 0 h 29"/>
                <a:gd name="T2" fmla="*/ 1 w 19"/>
                <a:gd name="T3" fmla="*/ 0 h 29"/>
                <a:gd name="T4" fmla="*/ 1 w 19"/>
                <a:gd name="T5" fmla="*/ 0 h 29"/>
                <a:gd name="T6" fmla="*/ 1 w 19"/>
                <a:gd name="T7" fmla="*/ 0 h 29"/>
                <a:gd name="T8" fmla="*/ 1 w 19"/>
                <a:gd name="T9" fmla="*/ 0 h 29"/>
                <a:gd name="T10" fmla="*/ 1 w 19"/>
                <a:gd name="T11" fmla="*/ 0 h 29"/>
                <a:gd name="T12" fmla="*/ 1 w 19"/>
                <a:gd name="T13" fmla="*/ 0 h 29"/>
                <a:gd name="T14" fmla="*/ 1 w 19"/>
                <a:gd name="T15" fmla="*/ 0 h 29"/>
                <a:gd name="T16" fmla="*/ 1 w 19"/>
                <a:gd name="T17" fmla="*/ 0 h 29"/>
                <a:gd name="T18" fmla="*/ 1 w 19"/>
                <a:gd name="T19" fmla="*/ 0 h 29"/>
                <a:gd name="T20" fmla="*/ 1 w 19"/>
                <a:gd name="T21" fmla="*/ 0 h 29"/>
                <a:gd name="T22" fmla="*/ 1 w 19"/>
                <a:gd name="T23" fmla="*/ 0 h 29"/>
                <a:gd name="T24" fmla="*/ 1 w 19"/>
                <a:gd name="T25" fmla="*/ 0 h 29"/>
                <a:gd name="T26" fmla="*/ 1 w 19"/>
                <a:gd name="T27" fmla="*/ 0 h 29"/>
                <a:gd name="T28" fmla="*/ 1 w 19"/>
                <a:gd name="T29" fmla="*/ 0 h 29"/>
                <a:gd name="T30" fmla="*/ 1 w 19"/>
                <a:gd name="T31" fmla="*/ 0 h 29"/>
                <a:gd name="T32" fmla="*/ 1 w 19"/>
                <a:gd name="T33" fmla="*/ 0 h 29"/>
                <a:gd name="T34" fmla="*/ 1 w 19"/>
                <a:gd name="T35" fmla="*/ 0 h 29"/>
                <a:gd name="T36" fmla="*/ 1 w 19"/>
                <a:gd name="T37" fmla="*/ 0 h 29"/>
                <a:gd name="T38" fmla="*/ 0 w 19"/>
                <a:gd name="T39" fmla="*/ 0 h 29"/>
                <a:gd name="T40" fmla="*/ 0 w 19"/>
                <a:gd name="T41" fmla="*/ 0 h 29"/>
                <a:gd name="T42" fmla="*/ 1 w 19"/>
                <a:gd name="T43" fmla="*/ 0 h 29"/>
                <a:gd name="T44" fmla="*/ 1 w 19"/>
                <a:gd name="T45" fmla="*/ 0 h 29"/>
                <a:gd name="T46" fmla="*/ 1 w 19"/>
                <a:gd name="T47" fmla="*/ 0 h 29"/>
                <a:gd name="T48" fmla="*/ 1 w 19"/>
                <a:gd name="T49" fmla="*/ 0 h 29"/>
                <a:gd name="T50" fmla="*/ 1 w 19"/>
                <a:gd name="T51" fmla="*/ 0 h 29"/>
                <a:gd name="T52" fmla="*/ 1 w 19"/>
                <a:gd name="T53" fmla="*/ 0 h 29"/>
                <a:gd name="T54" fmla="*/ 1 w 19"/>
                <a:gd name="T55" fmla="*/ 0 h 29"/>
                <a:gd name="T56" fmla="*/ 1 w 19"/>
                <a:gd name="T57" fmla="*/ 0 h 29"/>
                <a:gd name="T58" fmla="*/ 1 w 19"/>
                <a:gd name="T59" fmla="*/ 0 h 29"/>
                <a:gd name="T60" fmla="*/ 1 w 19"/>
                <a:gd name="T61" fmla="*/ 0 h 29"/>
                <a:gd name="T62" fmla="*/ 1 w 19"/>
                <a:gd name="T63" fmla="*/ 0 h 29"/>
                <a:gd name="T64" fmla="*/ 1 w 19"/>
                <a:gd name="T65" fmla="*/ 0 h 29"/>
                <a:gd name="T66" fmla="*/ 1 w 19"/>
                <a:gd name="T67" fmla="*/ 0 h 29"/>
                <a:gd name="T68" fmla="*/ 1 w 19"/>
                <a:gd name="T69" fmla="*/ 0 h 29"/>
                <a:gd name="T70" fmla="*/ 1 w 19"/>
                <a:gd name="T71" fmla="*/ 0 h 29"/>
                <a:gd name="T72" fmla="*/ 1 w 19"/>
                <a:gd name="T73" fmla="*/ 0 h 29"/>
                <a:gd name="T74" fmla="*/ 1 w 19"/>
                <a:gd name="T75" fmla="*/ 0 h 29"/>
                <a:gd name="T76" fmla="*/ 1 w 19"/>
                <a:gd name="T77" fmla="*/ 0 h 29"/>
                <a:gd name="T78" fmla="*/ 1 w 19"/>
                <a:gd name="T79" fmla="*/ 0 h 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"/>
                <a:gd name="T121" fmla="*/ 0 h 29"/>
                <a:gd name="T122" fmla="*/ 19 w 19"/>
                <a:gd name="T123" fmla="*/ 29 h 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" h="29">
                  <a:moveTo>
                    <a:pt x="19" y="0"/>
                  </a:move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18" y="29"/>
                  </a:lnTo>
                  <a:lnTo>
                    <a:pt x="19" y="29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6" name="Freeform 604"/>
            <p:cNvSpPr>
              <a:spLocks/>
            </p:cNvSpPr>
            <p:nvPr/>
          </p:nvSpPr>
          <p:spPr bwMode="auto">
            <a:xfrm>
              <a:off x="4248" y="1609"/>
              <a:ext cx="43" cy="108"/>
            </a:xfrm>
            <a:custGeom>
              <a:avLst/>
              <a:gdLst>
                <a:gd name="T0" fmla="*/ 1 w 86"/>
                <a:gd name="T1" fmla="*/ 1 h 216"/>
                <a:gd name="T2" fmla="*/ 0 w 86"/>
                <a:gd name="T3" fmla="*/ 1 h 216"/>
                <a:gd name="T4" fmla="*/ 0 w 86"/>
                <a:gd name="T5" fmla="*/ 0 h 216"/>
                <a:gd name="T6" fmla="*/ 1 w 86"/>
                <a:gd name="T7" fmla="*/ 0 h 216"/>
                <a:gd name="T8" fmla="*/ 1 w 86"/>
                <a:gd name="T9" fmla="*/ 1 h 216"/>
                <a:gd name="T10" fmla="*/ 1 w 86"/>
                <a:gd name="T11" fmla="*/ 1 h 216"/>
                <a:gd name="T12" fmla="*/ 1 w 86"/>
                <a:gd name="T13" fmla="*/ 1 h 216"/>
                <a:gd name="T14" fmla="*/ 1 w 86"/>
                <a:gd name="T15" fmla="*/ 1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216"/>
                <a:gd name="T26" fmla="*/ 86 w 86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216">
                  <a:moveTo>
                    <a:pt x="6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76" y="0"/>
                  </a:lnTo>
                  <a:lnTo>
                    <a:pt x="86" y="9"/>
                  </a:lnTo>
                  <a:lnTo>
                    <a:pt x="86" y="43"/>
                  </a:lnTo>
                  <a:lnTo>
                    <a:pt x="73" y="56"/>
                  </a:lnTo>
                  <a:lnTo>
                    <a:pt x="73" y="18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497" name="Group 605"/>
          <p:cNvGrpSpPr>
            <a:grpSpLocks/>
          </p:cNvGrpSpPr>
          <p:nvPr/>
        </p:nvGrpSpPr>
        <p:grpSpPr bwMode="auto">
          <a:xfrm>
            <a:off x="360363" y="1320775"/>
            <a:ext cx="8705850" cy="4951413"/>
            <a:chOff x="275" y="1077"/>
            <a:chExt cx="5484" cy="3119"/>
          </a:xfrm>
        </p:grpSpPr>
        <p:sp>
          <p:nvSpPr>
            <p:cNvPr id="3498" name="Freeform 606"/>
            <p:cNvSpPr>
              <a:spLocks/>
            </p:cNvSpPr>
            <p:nvPr/>
          </p:nvSpPr>
          <p:spPr bwMode="auto">
            <a:xfrm>
              <a:off x="4283" y="1715"/>
              <a:ext cx="2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0 w 2"/>
                <a:gd name="T5" fmla="*/ 0 h 5"/>
                <a:gd name="T6" fmla="*/ 0 60000 65536"/>
                <a:gd name="T7" fmla="*/ 0 60000 65536"/>
                <a:gd name="T8" fmla="*/ 0 60000 65536"/>
                <a:gd name="T9" fmla="*/ 0 w 2"/>
                <a:gd name="T10" fmla="*/ 0 h 5"/>
                <a:gd name="T11" fmla="*/ 2 w 2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5">
                  <a:moveTo>
                    <a:pt x="2" y="0"/>
                  </a:moveTo>
                  <a:lnTo>
                    <a:pt x="2" y="5"/>
                  </a:lnTo>
                  <a:lnTo>
                    <a:pt x="0" y="5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9" name="Line 607"/>
            <p:cNvSpPr>
              <a:spLocks noChangeShapeType="1"/>
            </p:cNvSpPr>
            <p:nvPr/>
          </p:nvSpPr>
          <p:spPr bwMode="auto">
            <a:xfrm flipH="1">
              <a:off x="4248" y="1637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00" name="Line 608"/>
            <p:cNvSpPr>
              <a:spLocks noChangeShapeType="1"/>
            </p:cNvSpPr>
            <p:nvPr/>
          </p:nvSpPr>
          <p:spPr bwMode="auto">
            <a:xfrm flipH="1">
              <a:off x="4248" y="1662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01" name="Line 609"/>
            <p:cNvSpPr>
              <a:spLocks noChangeShapeType="1"/>
            </p:cNvSpPr>
            <p:nvPr/>
          </p:nvSpPr>
          <p:spPr bwMode="auto">
            <a:xfrm flipH="1">
              <a:off x="4248" y="1717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02" name="Line 610"/>
            <p:cNvSpPr>
              <a:spLocks noChangeShapeType="1"/>
            </p:cNvSpPr>
            <p:nvPr/>
          </p:nvSpPr>
          <p:spPr bwMode="auto">
            <a:xfrm>
              <a:off x="4335" y="1614"/>
              <a:ext cx="1" cy="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03" name="Line 611"/>
            <p:cNvSpPr>
              <a:spLocks noChangeShapeType="1"/>
            </p:cNvSpPr>
            <p:nvPr/>
          </p:nvSpPr>
          <p:spPr bwMode="auto">
            <a:xfrm>
              <a:off x="4308" y="1639"/>
              <a:ext cx="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04" name="Freeform 612"/>
            <p:cNvSpPr>
              <a:spLocks/>
            </p:cNvSpPr>
            <p:nvPr/>
          </p:nvSpPr>
          <p:spPr bwMode="auto">
            <a:xfrm>
              <a:off x="4315" y="1619"/>
              <a:ext cx="39" cy="40"/>
            </a:xfrm>
            <a:custGeom>
              <a:avLst/>
              <a:gdLst>
                <a:gd name="T0" fmla="*/ 0 w 80"/>
                <a:gd name="T1" fmla="*/ 1 h 80"/>
                <a:gd name="T2" fmla="*/ 0 w 80"/>
                <a:gd name="T3" fmla="*/ 1 h 80"/>
                <a:gd name="T4" fmla="*/ 0 w 80"/>
                <a:gd name="T5" fmla="*/ 1 h 80"/>
                <a:gd name="T6" fmla="*/ 0 w 80"/>
                <a:gd name="T7" fmla="*/ 1 h 80"/>
                <a:gd name="T8" fmla="*/ 0 w 80"/>
                <a:gd name="T9" fmla="*/ 1 h 80"/>
                <a:gd name="T10" fmla="*/ 0 w 80"/>
                <a:gd name="T11" fmla="*/ 1 h 80"/>
                <a:gd name="T12" fmla="*/ 0 w 80"/>
                <a:gd name="T13" fmla="*/ 1 h 80"/>
                <a:gd name="T14" fmla="*/ 0 w 80"/>
                <a:gd name="T15" fmla="*/ 1 h 80"/>
                <a:gd name="T16" fmla="*/ 0 w 80"/>
                <a:gd name="T17" fmla="*/ 1 h 80"/>
                <a:gd name="T18" fmla="*/ 0 w 80"/>
                <a:gd name="T19" fmla="*/ 1 h 80"/>
                <a:gd name="T20" fmla="*/ 0 w 80"/>
                <a:gd name="T21" fmla="*/ 1 h 80"/>
                <a:gd name="T22" fmla="*/ 0 w 80"/>
                <a:gd name="T23" fmla="*/ 1 h 80"/>
                <a:gd name="T24" fmla="*/ 0 w 80"/>
                <a:gd name="T25" fmla="*/ 1 h 80"/>
                <a:gd name="T26" fmla="*/ 0 w 80"/>
                <a:gd name="T27" fmla="*/ 1 h 80"/>
                <a:gd name="T28" fmla="*/ 0 w 80"/>
                <a:gd name="T29" fmla="*/ 1 h 80"/>
                <a:gd name="T30" fmla="*/ 0 w 80"/>
                <a:gd name="T31" fmla="*/ 1 h 80"/>
                <a:gd name="T32" fmla="*/ 0 w 80"/>
                <a:gd name="T33" fmla="*/ 0 h 80"/>
                <a:gd name="T34" fmla="*/ 0 w 80"/>
                <a:gd name="T35" fmla="*/ 1 h 80"/>
                <a:gd name="T36" fmla="*/ 0 w 80"/>
                <a:gd name="T37" fmla="*/ 1 h 80"/>
                <a:gd name="T38" fmla="*/ 0 w 80"/>
                <a:gd name="T39" fmla="*/ 1 h 80"/>
                <a:gd name="T40" fmla="*/ 0 w 80"/>
                <a:gd name="T41" fmla="*/ 1 h 80"/>
                <a:gd name="T42" fmla="*/ 0 w 80"/>
                <a:gd name="T43" fmla="*/ 1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"/>
                <a:gd name="T67" fmla="*/ 0 h 80"/>
                <a:gd name="T68" fmla="*/ 80 w 80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" h="80">
                  <a:moveTo>
                    <a:pt x="0" y="40"/>
                  </a:moveTo>
                  <a:lnTo>
                    <a:pt x="1" y="49"/>
                  </a:lnTo>
                  <a:lnTo>
                    <a:pt x="4" y="56"/>
                  </a:lnTo>
                  <a:lnTo>
                    <a:pt x="12" y="69"/>
                  </a:lnTo>
                  <a:lnTo>
                    <a:pt x="26" y="77"/>
                  </a:lnTo>
                  <a:lnTo>
                    <a:pt x="32" y="79"/>
                  </a:lnTo>
                  <a:lnTo>
                    <a:pt x="42" y="80"/>
                  </a:lnTo>
                  <a:lnTo>
                    <a:pt x="57" y="77"/>
                  </a:lnTo>
                  <a:lnTo>
                    <a:pt x="68" y="69"/>
                  </a:lnTo>
                  <a:lnTo>
                    <a:pt x="76" y="56"/>
                  </a:lnTo>
                  <a:lnTo>
                    <a:pt x="79" y="49"/>
                  </a:lnTo>
                  <a:lnTo>
                    <a:pt x="80" y="40"/>
                  </a:lnTo>
                  <a:lnTo>
                    <a:pt x="76" y="25"/>
                  </a:lnTo>
                  <a:lnTo>
                    <a:pt x="68" y="11"/>
                  </a:lnTo>
                  <a:lnTo>
                    <a:pt x="57" y="3"/>
                  </a:lnTo>
                  <a:lnTo>
                    <a:pt x="50" y="1"/>
                  </a:lnTo>
                  <a:lnTo>
                    <a:pt x="42" y="0"/>
                  </a:lnTo>
                  <a:lnTo>
                    <a:pt x="32" y="1"/>
                  </a:lnTo>
                  <a:lnTo>
                    <a:pt x="26" y="3"/>
                  </a:lnTo>
                  <a:lnTo>
                    <a:pt x="12" y="11"/>
                  </a:lnTo>
                  <a:lnTo>
                    <a:pt x="4" y="25"/>
                  </a:lnTo>
                  <a:lnTo>
                    <a:pt x="0" y="40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05" name="Line 613"/>
            <p:cNvSpPr>
              <a:spLocks noChangeShapeType="1"/>
            </p:cNvSpPr>
            <p:nvPr/>
          </p:nvSpPr>
          <p:spPr bwMode="auto">
            <a:xfrm>
              <a:off x="4327" y="165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06" name="Line 614"/>
            <p:cNvSpPr>
              <a:spLocks noChangeShapeType="1"/>
            </p:cNvSpPr>
            <p:nvPr/>
          </p:nvSpPr>
          <p:spPr bwMode="auto">
            <a:xfrm>
              <a:off x="4343" y="165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07" name="Freeform 615"/>
            <p:cNvSpPr>
              <a:spLocks/>
            </p:cNvSpPr>
            <p:nvPr/>
          </p:nvSpPr>
          <p:spPr bwMode="auto">
            <a:xfrm>
              <a:off x="4327" y="1677"/>
              <a:ext cx="16" cy="4"/>
            </a:xfrm>
            <a:custGeom>
              <a:avLst/>
              <a:gdLst>
                <a:gd name="T0" fmla="*/ 0 w 34"/>
                <a:gd name="T1" fmla="*/ 0 h 9"/>
                <a:gd name="T2" fmla="*/ 0 w 34"/>
                <a:gd name="T3" fmla="*/ 0 h 9"/>
                <a:gd name="T4" fmla="*/ 0 w 34"/>
                <a:gd name="T5" fmla="*/ 0 h 9"/>
                <a:gd name="T6" fmla="*/ 0 w 34"/>
                <a:gd name="T7" fmla="*/ 0 h 9"/>
                <a:gd name="T8" fmla="*/ 0 w 34"/>
                <a:gd name="T9" fmla="*/ 0 h 9"/>
                <a:gd name="T10" fmla="*/ 0 w 34"/>
                <a:gd name="T11" fmla="*/ 0 h 9"/>
                <a:gd name="T12" fmla="*/ 0 w 34"/>
                <a:gd name="T13" fmla="*/ 0 h 9"/>
                <a:gd name="T14" fmla="*/ 0 w 34"/>
                <a:gd name="T15" fmla="*/ 0 h 9"/>
                <a:gd name="T16" fmla="*/ 0 w 34"/>
                <a:gd name="T17" fmla="*/ 0 h 9"/>
                <a:gd name="T18" fmla="*/ 0 w 34"/>
                <a:gd name="T19" fmla="*/ 0 h 9"/>
                <a:gd name="T20" fmla="*/ 0 w 34"/>
                <a:gd name="T21" fmla="*/ 0 h 9"/>
                <a:gd name="T22" fmla="*/ 0 w 34"/>
                <a:gd name="T23" fmla="*/ 0 h 9"/>
                <a:gd name="T24" fmla="*/ 0 w 34"/>
                <a:gd name="T25" fmla="*/ 0 h 9"/>
                <a:gd name="T26" fmla="*/ 0 w 34"/>
                <a:gd name="T27" fmla="*/ 0 h 9"/>
                <a:gd name="T28" fmla="*/ 0 w 34"/>
                <a:gd name="T29" fmla="*/ 0 h 9"/>
                <a:gd name="T30" fmla="*/ 0 w 34"/>
                <a:gd name="T31" fmla="*/ 0 h 9"/>
                <a:gd name="T32" fmla="*/ 0 w 34"/>
                <a:gd name="T33" fmla="*/ 0 h 9"/>
                <a:gd name="T34" fmla="*/ 0 w 34"/>
                <a:gd name="T35" fmla="*/ 0 h 9"/>
                <a:gd name="T36" fmla="*/ 0 w 34"/>
                <a:gd name="T37" fmla="*/ 0 h 9"/>
                <a:gd name="T38" fmla="*/ 0 w 34"/>
                <a:gd name="T39" fmla="*/ 0 h 9"/>
                <a:gd name="T40" fmla="*/ 0 w 34"/>
                <a:gd name="T41" fmla="*/ 0 h 9"/>
                <a:gd name="T42" fmla="*/ 0 w 34"/>
                <a:gd name="T43" fmla="*/ 0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9"/>
                <a:gd name="T68" fmla="*/ 34 w 34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9">
                  <a:moveTo>
                    <a:pt x="0" y="0"/>
                  </a:moveTo>
                  <a:lnTo>
                    <a:pt x="4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8" y="7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4" y="2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08" name="Freeform 616"/>
            <p:cNvSpPr>
              <a:spLocks/>
            </p:cNvSpPr>
            <p:nvPr/>
          </p:nvSpPr>
          <p:spPr bwMode="auto">
            <a:xfrm>
              <a:off x="4343" y="1661"/>
              <a:ext cx="55" cy="16"/>
            </a:xfrm>
            <a:custGeom>
              <a:avLst/>
              <a:gdLst>
                <a:gd name="T0" fmla="*/ 1 w 108"/>
                <a:gd name="T1" fmla="*/ 1 h 31"/>
                <a:gd name="T2" fmla="*/ 1 w 108"/>
                <a:gd name="T3" fmla="*/ 0 h 31"/>
                <a:gd name="T4" fmla="*/ 1 w 108"/>
                <a:gd name="T5" fmla="*/ 0 h 31"/>
                <a:gd name="T6" fmla="*/ 1 w 108"/>
                <a:gd name="T7" fmla="*/ 1 h 31"/>
                <a:gd name="T8" fmla="*/ 0 w 108"/>
                <a:gd name="T9" fmla="*/ 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31"/>
                <a:gd name="T17" fmla="*/ 108 w 10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31">
                  <a:moveTo>
                    <a:pt x="108" y="21"/>
                  </a:moveTo>
                  <a:lnTo>
                    <a:pt x="108" y="0"/>
                  </a:lnTo>
                  <a:lnTo>
                    <a:pt x="62" y="0"/>
                  </a:lnTo>
                  <a:lnTo>
                    <a:pt x="62" y="31"/>
                  </a:lnTo>
                  <a:lnTo>
                    <a:pt x="0" y="31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09" name="Freeform 617"/>
            <p:cNvSpPr>
              <a:spLocks/>
            </p:cNvSpPr>
            <p:nvPr/>
          </p:nvSpPr>
          <p:spPr bwMode="auto">
            <a:xfrm>
              <a:off x="4309" y="1677"/>
              <a:ext cx="18" cy="16"/>
            </a:xfrm>
            <a:custGeom>
              <a:avLst/>
              <a:gdLst>
                <a:gd name="T0" fmla="*/ 1 w 35"/>
                <a:gd name="T1" fmla="*/ 0 h 33"/>
                <a:gd name="T2" fmla="*/ 0 w 35"/>
                <a:gd name="T3" fmla="*/ 0 h 33"/>
                <a:gd name="T4" fmla="*/ 0 w 35"/>
                <a:gd name="T5" fmla="*/ 0 h 33"/>
                <a:gd name="T6" fmla="*/ 0 60000 65536"/>
                <a:gd name="T7" fmla="*/ 0 60000 65536"/>
                <a:gd name="T8" fmla="*/ 0 60000 65536"/>
                <a:gd name="T9" fmla="*/ 0 w 35"/>
                <a:gd name="T10" fmla="*/ 0 h 33"/>
                <a:gd name="T11" fmla="*/ 35 w 35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33">
                  <a:moveTo>
                    <a:pt x="35" y="0"/>
                  </a:moveTo>
                  <a:lnTo>
                    <a:pt x="0" y="21"/>
                  </a:lnTo>
                  <a:lnTo>
                    <a:pt x="0" y="33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10" name="Line 618"/>
            <p:cNvSpPr>
              <a:spLocks noChangeShapeType="1"/>
            </p:cNvSpPr>
            <p:nvPr/>
          </p:nvSpPr>
          <p:spPr bwMode="auto">
            <a:xfrm>
              <a:off x="4335" y="1735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11" name="Rectangle 619"/>
            <p:cNvSpPr>
              <a:spLocks noChangeArrowheads="1"/>
            </p:cNvSpPr>
            <p:nvPr/>
          </p:nvSpPr>
          <p:spPr bwMode="auto">
            <a:xfrm>
              <a:off x="4327" y="1734"/>
              <a:ext cx="16" cy="31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512" name="Freeform 620"/>
            <p:cNvSpPr>
              <a:spLocks/>
            </p:cNvSpPr>
            <p:nvPr/>
          </p:nvSpPr>
          <p:spPr bwMode="auto">
            <a:xfrm>
              <a:off x="4327" y="1765"/>
              <a:ext cx="16" cy="5"/>
            </a:xfrm>
            <a:custGeom>
              <a:avLst/>
              <a:gdLst>
                <a:gd name="T0" fmla="*/ 0 w 34"/>
                <a:gd name="T1" fmla="*/ 0 h 10"/>
                <a:gd name="T2" fmla="*/ 0 w 34"/>
                <a:gd name="T3" fmla="*/ 1 h 10"/>
                <a:gd name="T4" fmla="*/ 0 w 34"/>
                <a:gd name="T5" fmla="*/ 1 h 10"/>
                <a:gd name="T6" fmla="*/ 0 w 34"/>
                <a:gd name="T7" fmla="*/ 1 h 10"/>
                <a:gd name="T8" fmla="*/ 0 w 34"/>
                <a:gd name="T9" fmla="*/ 1 h 10"/>
                <a:gd name="T10" fmla="*/ 0 w 34"/>
                <a:gd name="T11" fmla="*/ 1 h 10"/>
                <a:gd name="T12" fmla="*/ 0 w 34"/>
                <a:gd name="T13" fmla="*/ 1 h 10"/>
                <a:gd name="T14" fmla="*/ 0 w 34"/>
                <a:gd name="T15" fmla="*/ 1 h 10"/>
                <a:gd name="T16" fmla="*/ 0 w 34"/>
                <a:gd name="T17" fmla="*/ 1 h 10"/>
                <a:gd name="T18" fmla="*/ 0 w 34"/>
                <a:gd name="T19" fmla="*/ 1 h 10"/>
                <a:gd name="T20" fmla="*/ 0 w 34"/>
                <a:gd name="T21" fmla="*/ 1 h 10"/>
                <a:gd name="T22" fmla="*/ 0 w 34"/>
                <a:gd name="T23" fmla="*/ 1 h 10"/>
                <a:gd name="T24" fmla="*/ 0 w 34"/>
                <a:gd name="T25" fmla="*/ 1 h 10"/>
                <a:gd name="T26" fmla="*/ 0 w 34"/>
                <a:gd name="T27" fmla="*/ 1 h 10"/>
                <a:gd name="T28" fmla="*/ 0 w 34"/>
                <a:gd name="T29" fmla="*/ 1 h 10"/>
                <a:gd name="T30" fmla="*/ 0 w 34"/>
                <a:gd name="T31" fmla="*/ 1 h 10"/>
                <a:gd name="T32" fmla="*/ 0 w 34"/>
                <a:gd name="T33" fmla="*/ 1 h 10"/>
                <a:gd name="T34" fmla="*/ 0 w 34"/>
                <a:gd name="T35" fmla="*/ 1 h 10"/>
                <a:gd name="T36" fmla="*/ 0 w 34"/>
                <a:gd name="T37" fmla="*/ 1 h 10"/>
                <a:gd name="T38" fmla="*/ 0 w 34"/>
                <a:gd name="T39" fmla="*/ 1 h 10"/>
                <a:gd name="T40" fmla="*/ 0 w 34"/>
                <a:gd name="T41" fmla="*/ 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10"/>
                <a:gd name="T65" fmla="*/ 34 w 34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10">
                  <a:moveTo>
                    <a:pt x="0" y="0"/>
                  </a:moveTo>
                  <a:lnTo>
                    <a:pt x="5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34" y="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13" name="Freeform 621"/>
            <p:cNvSpPr>
              <a:spLocks/>
            </p:cNvSpPr>
            <p:nvPr/>
          </p:nvSpPr>
          <p:spPr bwMode="auto">
            <a:xfrm>
              <a:off x="4343" y="1739"/>
              <a:ext cx="55" cy="8"/>
            </a:xfrm>
            <a:custGeom>
              <a:avLst/>
              <a:gdLst>
                <a:gd name="T0" fmla="*/ 1 w 108"/>
                <a:gd name="T1" fmla="*/ 0 h 18"/>
                <a:gd name="T2" fmla="*/ 1 w 108"/>
                <a:gd name="T3" fmla="*/ 0 h 18"/>
                <a:gd name="T4" fmla="*/ 0 w 108"/>
                <a:gd name="T5" fmla="*/ 0 h 18"/>
                <a:gd name="T6" fmla="*/ 0 60000 65536"/>
                <a:gd name="T7" fmla="*/ 0 60000 65536"/>
                <a:gd name="T8" fmla="*/ 0 60000 65536"/>
                <a:gd name="T9" fmla="*/ 0 w 108"/>
                <a:gd name="T10" fmla="*/ 0 h 18"/>
                <a:gd name="T11" fmla="*/ 108 w 10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8">
                  <a:moveTo>
                    <a:pt x="108" y="0"/>
                  </a:moveTo>
                  <a:lnTo>
                    <a:pt x="108" y="18"/>
                  </a:lnTo>
                  <a:lnTo>
                    <a:pt x="0" y="18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14" name="Line 622"/>
            <p:cNvSpPr>
              <a:spLocks noChangeShapeType="1"/>
            </p:cNvSpPr>
            <p:nvPr/>
          </p:nvSpPr>
          <p:spPr bwMode="auto">
            <a:xfrm>
              <a:off x="4315" y="174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15" name="Freeform 623"/>
            <p:cNvSpPr>
              <a:spLocks/>
            </p:cNvSpPr>
            <p:nvPr/>
          </p:nvSpPr>
          <p:spPr bwMode="auto">
            <a:xfrm>
              <a:off x="4283" y="1747"/>
              <a:ext cx="32" cy="47"/>
            </a:xfrm>
            <a:custGeom>
              <a:avLst/>
              <a:gdLst>
                <a:gd name="T0" fmla="*/ 0 w 62"/>
                <a:gd name="T1" fmla="*/ 1 h 93"/>
                <a:gd name="T2" fmla="*/ 1 w 62"/>
                <a:gd name="T3" fmla="*/ 1 h 93"/>
                <a:gd name="T4" fmla="*/ 1 w 62"/>
                <a:gd name="T5" fmla="*/ 1 h 93"/>
                <a:gd name="T6" fmla="*/ 1 w 62"/>
                <a:gd name="T7" fmla="*/ 1 h 93"/>
                <a:gd name="T8" fmla="*/ 1 w 62"/>
                <a:gd name="T9" fmla="*/ 1 h 93"/>
                <a:gd name="T10" fmla="*/ 1 w 62"/>
                <a:gd name="T11" fmla="*/ 1 h 93"/>
                <a:gd name="T12" fmla="*/ 1 w 62"/>
                <a:gd name="T13" fmla="*/ 1 h 93"/>
                <a:gd name="T14" fmla="*/ 1 w 62"/>
                <a:gd name="T15" fmla="*/ 1 h 93"/>
                <a:gd name="T16" fmla="*/ 1 w 62"/>
                <a:gd name="T17" fmla="*/ 1 h 93"/>
                <a:gd name="T18" fmla="*/ 1 w 62"/>
                <a:gd name="T19" fmla="*/ 1 h 93"/>
                <a:gd name="T20" fmla="*/ 1 w 62"/>
                <a:gd name="T21" fmla="*/ 1 h 93"/>
                <a:gd name="T22" fmla="*/ 1 w 62"/>
                <a:gd name="T23" fmla="*/ 1 h 93"/>
                <a:gd name="T24" fmla="*/ 1 w 62"/>
                <a:gd name="T25" fmla="*/ 1 h 93"/>
                <a:gd name="T26" fmla="*/ 1 w 62"/>
                <a:gd name="T27" fmla="*/ 1 h 93"/>
                <a:gd name="T28" fmla="*/ 1 w 62"/>
                <a:gd name="T29" fmla="*/ 1 h 93"/>
                <a:gd name="T30" fmla="*/ 1 w 62"/>
                <a:gd name="T31" fmla="*/ 1 h 93"/>
                <a:gd name="T32" fmla="*/ 1 w 62"/>
                <a:gd name="T33" fmla="*/ 1 h 93"/>
                <a:gd name="T34" fmla="*/ 1 w 62"/>
                <a:gd name="T35" fmla="*/ 1 h 93"/>
                <a:gd name="T36" fmla="*/ 1 w 62"/>
                <a:gd name="T37" fmla="*/ 1 h 93"/>
                <a:gd name="T38" fmla="*/ 1 w 62"/>
                <a:gd name="T39" fmla="*/ 1 h 93"/>
                <a:gd name="T40" fmla="*/ 1 w 62"/>
                <a:gd name="T41" fmla="*/ 1 h 93"/>
                <a:gd name="T42" fmla="*/ 1 w 62"/>
                <a:gd name="T43" fmla="*/ 1 h 93"/>
                <a:gd name="T44" fmla="*/ 1 w 62"/>
                <a:gd name="T45" fmla="*/ 1 h 93"/>
                <a:gd name="T46" fmla="*/ 1 w 62"/>
                <a:gd name="T47" fmla="*/ 1 h 93"/>
                <a:gd name="T48" fmla="*/ 1 w 62"/>
                <a:gd name="T49" fmla="*/ 1 h 93"/>
                <a:gd name="T50" fmla="*/ 1 w 62"/>
                <a:gd name="T51" fmla="*/ 1 h 93"/>
                <a:gd name="T52" fmla="*/ 1 w 62"/>
                <a:gd name="T53" fmla="*/ 1 h 93"/>
                <a:gd name="T54" fmla="*/ 1 w 62"/>
                <a:gd name="T55" fmla="*/ 1 h 93"/>
                <a:gd name="T56" fmla="*/ 1 w 62"/>
                <a:gd name="T57" fmla="*/ 1 h 93"/>
                <a:gd name="T58" fmla="*/ 1 w 62"/>
                <a:gd name="T59" fmla="*/ 1 h 93"/>
                <a:gd name="T60" fmla="*/ 1 w 62"/>
                <a:gd name="T61" fmla="*/ 1 h 93"/>
                <a:gd name="T62" fmla="*/ 1 w 62"/>
                <a:gd name="T63" fmla="*/ 1 h 93"/>
                <a:gd name="T64" fmla="*/ 1 w 62"/>
                <a:gd name="T65" fmla="*/ 1 h 93"/>
                <a:gd name="T66" fmla="*/ 1 w 62"/>
                <a:gd name="T67" fmla="*/ 1 h 93"/>
                <a:gd name="T68" fmla="*/ 1 w 62"/>
                <a:gd name="T69" fmla="*/ 1 h 93"/>
                <a:gd name="T70" fmla="*/ 1 w 62"/>
                <a:gd name="T71" fmla="*/ 1 h 93"/>
                <a:gd name="T72" fmla="*/ 1 w 62"/>
                <a:gd name="T73" fmla="*/ 1 h 93"/>
                <a:gd name="T74" fmla="*/ 1 w 62"/>
                <a:gd name="T75" fmla="*/ 1 h 93"/>
                <a:gd name="T76" fmla="*/ 1 w 62"/>
                <a:gd name="T77" fmla="*/ 1 h 93"/>
                <a:gd name="T78" fmla="*/ 1 w 62"/>
                <a:gd name="T79" fmla="*/ 1 h 93"/>
                <a:gd name="T80" fmla="*/ 1 w 62"/>
                <a:gd name="T81" fmla="*/ 1 h 93"/>
                <a:gd name="T82" fmla="*/ 1 w 62"/>
                <a:gd name="T83" fmla="*/ 1 h 93"/>
                <a:gd name="T84" fmla="*/ 1 w 62"/>
                <a:gd name="T85" fmla="*/ 1 h 93"/>
                <a:gd name="T86" fmla="*/ 1 w 62"/>
                <a:gd name="T87" fmla="*/ 1 h 93"/>
                <a:gd name="T88" fmla="*/ 1 w 62"/>
                <a:gd name="T89" fmla="*/ 1 h 93"/>
                <a:gd name="T90" fmla="*/ 1 w 62"/>
                <a:gd name="T91" fmla="*/ 1 h 93"/>
                <a:gd name="T92" fmla="*/ 1 w 62"/>
                <a:gd name="T93" fmla="*/ 1 h 93"/>
                <a:gd name="T94" fmla="*/ 1 w 62"/>
                <a:gd name="T95" fmla="*/ 0 h 9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2"/>
                <a:gd name="T145" fmla="*/ 0 h 93"/>
                <a:gd name="T146" fmla="*/ 62 w 62"/>
                <a:gd name="T147" fmla="*/ 93 h 9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2" h="93">
                  <a:moveTo>
                    <a:pt x="0" y="86"/>
                  </a:moveTo>
                  <a:lnTo>
                    <a:pt x="1" y="87"/>
                  </a:lnTo>
                  <a:lnTo>
                    <a:pt x="1" y="88"/>
                  </a:lnTo>
                  <a:lnTo>
                    <a:pt x="2" y="88"/>
                  </a:lnTo>
                  <a:lnTo>
                    <a:pt x="2" y="90"/>
                  </a:lnTo>
                  <a:lnTo>
                    <a:pt x="3" y="91"/>
                  </a:lnTo>
                  <a:lnTo>
                    <a:pt x="5" y="91"/>
                  </a:lnTo>
                  <a:lnTo>
                    <a:pt x="6" y="92"/>
                  </a:lnTo>
                  <a:lnTo>
                    <a:pt x="7" y="92"/>
                  </a:lnTo>
                  <a:lnTo>
                    <a:pt x="8" y="93"/>
                  </a:lnTo>
                  <a:lnTo>
                    <a:pt x="13" y="93"/>
                  </a:lnTo>
                  <a:lnTo>
                    <a:pt x="13" y="92"/>
                  </a:lnTo>
                  <a:lnTo>
                    <a:pt x="15" y="92"/>
                  </a:lnTo>
                  <a:lnTo>
                    <a:pt x="15" y="91"/>
                  </a:lnTo>
                  <a:lnTo>
                    <a:pt x="17" y="91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9" y="78"/>
                  </a:lnTo>
                  <a:lnTo>
                    <a:pt x="30" y="76"/>
                  </a:lnTo>
                  <a:lnTo>
                    <a:pt x="30" y="75"/>
                  </a:lnTo>
                  <a:lnTo>
                    <a:pt x="31" y="72"/>
                  </a:lnTo>
                  <a:lnTo>
                    <a:pt x="32" y="71"/>
                  </a:lnTo>
                  <a:lnTo>
                    <a:pt x="33" y="69"/>
                  </a:lnTo>
                  <a:lnTo>
                    <a:pt x="35" y="68"/>
                  </a:lnTo>
                  <a:lnTo>
                    <a:pt x="36" y="65"/>
                  </a:lnTo>
                  <a:lnTo>
                    <a:pt x="37" y="63"/>
                  </a:lnTo>
                  <a:lnTo>
                    <a:pt x="38" y="61"/>
                  </a:lnTo>
                  <a:lnTo>
                    <a:pt x="39" y="59"/>
                  </a:lnTo>
                  <a:lnTo>
                    <a:pt x="40" y="56"/>
                  </a:lnTo>
                  <a:lnTo>
                    <a:pt x="41" y="54"/>
                  </a:lnTo>
                  <a:lnTo>
                    <a:pt x="43" y="52"/>
                  </a:lnTo>
                  <a:lnTo>
                    <a:pt x="44" y="49"/>
                  </a:lnTo>
                  <a:lnTo>
                    <a:pt x="44" y="47"/>
                  </a:lnTo>
                  <a:lnTo>
                    <a:pt x="45" y="45"/>
                  </a:lnTo>
                  <a:lnTo>
                    <a:pt x="46" y="41"/>
                  </a:lnTo>
                  <a:lnTo>
                    <a:pt x="47" y="39"/>
                  </a:lnTo>
                  <a:lnTo>
                    <a:pt x="48" y="35"/>
                  </a:lnTo>
                  <a:lnTo>
                    <a:pt x="50" y="33"/>
                  </a:lnTo>
                  <a:lnTo>
                    <a:pt x="51" y="30"/>
                  </a:lnTo>
                  <a:lnTo>
                    <a:pt x="53" y="27"/>
                  </a:lnTo>
                  <a:lnTo>
                    <a:pt x="54" y="24"/>
                  </a:lnTo>
                  <a:lnTo>
                    <a:pt x="55" y="20"/>
                  </a:lnTo>
                  <a:lnTo>
                    <a:pt x="56" y="17"/>
                  </a:lnTo>
                  <a:lnTo>
                    <a:pt x="58" y="14"/>
                  </a:lnTo>
                  <a:lnTo>
                    <a:pt x="59" y="10"/>
                  </a:lnTo>
                  <a:lnTo>
                    <a:pt x="60" y="7"/>
                  </a:lnTo>
                  <a:lnTo>
                    <a:pt x="61" y="3"/>
                  </a:lnTo>
                  <a:lnTo>
                    <a:pt x="62" y="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16" name="Line 624"/>
            <p:cNvSpPr>
              <a:spLocks noChangeShapeType="1"/>
            </p:cNvSpPr>
            <p:nvPr/>
          </p:nvSpPr>
          <p:spPr bwMode="auto">
            <a:xfrm>
              <a:off x="4405" y="1848"/>
              <a:ext cx="29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17" name="Line 625"/>
            <p:cNvSpPr>
              <a:spLocks noChangeShapeType="1"/>
            </p:cNvSpPr>
            <p:nvPr/>
          </p:nvSpPr>
          <p:spPr bwMode="auto">
            <a:xfrm>
              <a:off x="4415" y="1831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18" name="Line 626"/>
            <p:cNvSpPr>
              <a:spLocks noChangeShapeType="1"/>
            </p:cNvSpPr>
            <p:nvPr/>
          </p:nvSpPr>
          <p:spPr bwMode="auto">
            <a:xfrm>
              <a:off x="4688" y="1831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19" name="Freeform 627"/>
            <p:cNvSpPr>
              <a:spLocks/>
            </p:cNvSpPr>
            <p:nvPr/>
          </p:nvSpPr>
          <p:spPr bwMode="auto">
            <a:xfrm>
              <a:off x="4402" y="1949"/>
              <a:ext cx="159" cy="52"/>
            </a:xfrm>
            <a:custGeom>
              <a:avLst/>
              <a:gdLst>
                <a:gd name="T0" fmla="*/ 1 w 317"/>
                <a:gd name="T1" fmla="*/ 0 h 105"/>
                <a:gd name="T2" fmla="*/ 0 w 317"/>
                <a:gd name="T3" fmla="*/ 0 h 105"/>
                <a:gd name="T4" fmla="*/ 0 w 317"/>
                <a:gd name="T5" fmla="*/ 0 h 105"/>
                <a:gd name="T6" fmla="*/ 1 w 317"/>
                <a:gd name="T7" fmla="*/ 0 h 105"/>
                <a:gd name="T8" fmla="*/ 1 w 317"/>
                <a:gd name="T9" fmla="*/ 0 h 105"/>
                <a:gd name="T10" fmla="*/ 1 w 317"/>
                <a:gd name="T11" fmla="*/ 0 h 105"/>
                <a:gd name="T12" fmla="*/ 1 w 317"/>
                <a:gd name="T13" fmla="*/ 0 h 105"/>
                <a:gd name="T14" fmla="*/ 1 w 317"/>
                <a:gd name="T15" fmla="*/ 0 h 105"/>
                <a:gd name="T16" fmla="*/ 1 w 317"/>
                <a:gd name="T17" fmla="*/ 0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7"/>
                <a:gd name="T28" fmla="*/ 0 h 105"/>
                <a:gd name="T29" fmla="*/ 317 w 317"/>
                <a:gd name="T30" fmla="*/ 105 h 1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7" h="105">
                  <a:moveTo>
                    <a:pt x="116" y="18"/>
                  </a:moveTo>
                  <a:lnTo>
                    <a:pt x="0" y="71"/>
                  </a:lnTo>
                  <a:lnTo>
                    <a:pt x="0" y="105"/>
                  </a:lnTo>
                  <a:lnTo>
                    <a:pt x="317" y="105"/>
                  </a:lnTo>
                  <a:lnTo>
                    <a:pt x="317" y="23"/>
                  </a:lnTo>
                  <a:lnTo>
                    <a:pt x="157" y="23"/>
                  </a:lnTo>
                  <a:lnTo>
                    <a:pt x="157" y="0"/>
                  </a:lnTo>
                  <a:lnTo>
                    <a:pt x="116" y="0"/>
                  </a:lnTo>
                  <a:lnTo>
                    <a:pt x="116" y="18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20" name="Freeform 628"/>
            <p:cNvSpPr>
              <a:spLocks/>
            </p:cNvSpPr>
            <p:nvPr/>
          </p:nvSpPr>
          <p:spPr bwMode="auto">
            <a:xfrm>
              <a:off x="4402" y="2042"/>
              <a:ext cx="159" cy="53"/>
            </a:xfrm>
            <a:custGeom>
              <a:avLst/>
              <a:gdLst>
                <a:gd name="T0" fmla="*/ 1 w 317"/>
                <a:gd name="T1" fmla="*/ 1 h 106"/>
                <a:gd name="T2" fmla="*/ 0 w 317"/>
                <a:gd name="T3" fmla="*/ 1 h 106"/>
                <a:gd name="T4" fmla="*/ 0 w 317"/>
                <a:gd name="T5" fmla="*/ 0 h 106"/>
                <a:gd name="T6" fmla="*/ 1 w 317"/>
                <a:gd name="T7" fmla="*/ 0 h 106"/>
                <a:gd name="T8" fmla="*/ 1 w 317"/>
                <a:gd name="T9" fmla="*/ 1 h 106"/>
                <a:gd name="T10" fmla="*/ 1 w 317"/>
                <a:gd name="T11" fmla="*/ 1 h 106"/>
                <a:gd name="T12" fmla="*/ 1 w 317"/>
                <a:gd name="T13" fmla="*/ 1 h 106"/>
                <a:gd name="T14" fmla="*/ 1 w 317"/>
                <a:gd name="T15" fmla="*/ 1 h 106"/>
                <a:gd name="T16" fmla="*/ 1 w 317"/>
                <a:gd name="T17" fmla="*/ 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7"/>
                <a:gd name="T28" fmla="*/ 0 h 106"/>
                <a:gd name="T29" fmla="*/ 317 w 31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7" h="106">
                  <a:moveTo>
                    <a:pt x="116" y="86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82"/>
                  </a:lnTo>
                  <a:lnTo>
                    <a:pt x="157" y="82"/>
                  </a:lnTo>
                  <a:lnTo>
                    <a:pt x="157" y="106"/>
                  </a:lnTo>
                  <a:lnTo>
                    <a:pt x="116" y="106"/>
                  </a:lnTo>
                  <a:lnTo>
                    <a:pt x="116" y="86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21" name="Rectangle 629"/>
            <p:cNvSpPr>
              <a:spLocks noChangeArrowheads="1"/>
            </p:cNvSpPr>
            <p:nvPr/>
          </p:nvSpPr>
          <p:spPr bwMode="auto">
            <a:xfrm>
              <a:off x="4481" y="1936"/>
              <a:ext cx="63" cy="26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522" name="Rectangle 630"/>
            <p:cNvSpPr>
              <a:spLocks noChangeArrowheads="1"/>
            </p:cNvSpPr>
            <p:nvPr/>
          </p:nvSpPr>
          <p:spPr bwMode="auto">
            <a:xfrm>
              <a:off x="4481" y="2083"/>
              <a:ext cx="63" cy="26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523" name="Freeform 631"/>
            <p:cNvSpPr>
              <a:spLocks/>
            </p:cNvSpPr>
            <p:nvPr/>
          </p:nvSpPr>
          <p:spPr bwMode="auto">
            <a:xfrm>
              <a:off x="4544" y="2063"/>
              <a:ext cx="60" cy="66"/>
            </a:xfrm>
            <a:custGeom>
              <a:avLst/>
              <a:gdLst>
                <a:gd name="T0" fmla="*/ 0 w 120"/>
                <a:gd name="T1" fmla="*/ 0 h 133"/>
                <a:gd name="T2" fmla="*/ 1 w 120"/>
                <a:gd name="T3" fmla="*/ 0 h 133"/>
                <a:gd name="T4" fmla="*/ 1 w 120"/>
                <a:gd name="T5" fmla="*/ 0 h 133"/>
                <a:gd name="T6" fmla="*/ 1 w 120"/>
                <a:gd name="T7" fmla="*/ 0 h 133"/>
                <a:gd name="T8" fmla="*/ 1 w 120"/>
                <a:gd name="T9" fmla="*/ 0 h 133"/>
                <a:gd name="T10" fmla="*/ 0 w 120"/>
                <a:gd name="T11" fmla="*/ 0 h 133"/>
                <a:gd name="T12" fmla="*/ 0 w 120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133"/>
                <a:gd name="T23" fmla="*/ 120 w 120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133">
                  <a:moveTo>
                    <a:pt x="0" y="133"/>
                  </a:moveTo>
                  <a:lnTo>
                    <a:pt x="120" y="133"/>
                  </a:lnTo>
                  <a:lnTo>
                    <a:pt x="120" y="0"/>
                  </a:lnTo>
                  <a:lnTo>
                    <a:pt x="31" y="0"/>
                  </a:lnTo>
                  <a:lnTo>
                    <a:pt x="31" y="42"/>
                  </a:lnTo>
                  <a:lnTo>
                    <a:pt x="0" y="42"/>
                  </a:lnTo>
                  <a:lnTo>
                    <a:pt x="0" y="133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24" name="Rectangle 632"/>
            <p:cNvSpPr>
              <a:spLocks noChangeArrowheads="1"/>
            </p:cNvSpPr>
            <p:nvPr/>
          </p:nvSpPr>
          <p:spPr bwMode="auto">
            <a:xfrm>
              <a:off x="4402" y="2001"/>
              <a:ext cx="64" cy="40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525" name="Rectangle 633"/>
            <p:cNvSpPr>
              <a:spLocks noChangeArrowheads="1"/>
            </p:cNvSpPr>
            <p:nvPr/>
          </p:nvSpPr>
          <p:spPr bwMode="auto">
            <a:xfrm>
              <a:off x="4466" y="1998"/>
              <a:ext cx="95" cy="48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526" name="Rectangle 634"/>
            <p:cNvSpPr>
              <a:spLocks noChangeArrowheads="1"/>
            </p:cNvSpPr>
            <p:nvPr/>
          </p:nvSpPr>
          <p:spPr bwMode="auto">
            <a:xfrm>
              <a:off x="4561" y="1987"/>
              <a:ext cx="70" cy="71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527" name="Rectangle 635"/>
            <p:cNvSpPr>
              <a:spLocks noChangeArrowheads="1"/>
            </p:cNvSpPr>
            <p:nvPr/>
          </p:nvSpPr>
          <p:spPr bwMode="auto">
            <a:xfrm>
              <a:off x="4561" y="1982"/>
              <a:ext cx="70" cy="5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528" name="Freeform 636"/>
            <p:cNvSpPr>
              <a:spLocks/>
            </p:cNvSpPr>
            <p:nvPr/>
          </p:nvSpPr>
          <p:spPr bwMode="auto">
            <a:xfrm>
              <a:off x="4415" y="1864"/>
              <a:ext cx="273" cy="118"/>
            </a:xfrm>
            <a:custGeom>
              <a:avLst/>
              <a:gdLst>
                <a:gd name="T0" fmla="*/ 0 w 545"/>
                <a:gd name="T1" fmla="*/ 0 h 237"/>
                <a:gd name="T2" fmla="*/ 1 w 545"/>
                <a:gd name="T3" fmla="*/ 0 h 237"/>
                <a:gd name="T4" fmla="*/ 1 w 545"/>
                <a:gd name="T5" fmla="*/ 0 h 237"/>
                <a:gd name="T6" fmla="*/ 1 w 545"/>
                <a:gd name="T7" fmla="*/ 0 h 237"/>
                <a:gd name="T8" fmla="*/ 1 w 545"/>
                <a:gd name="T9" fmla="*/ 0 h 237"/>
                <a:gd name="T10" fmla="*/ 1 w 545"/>
                <a:gd name="T11" fmla="*/ 0 h 237"/>
                <a:gd name="T12" fmla="*/ 1 w 545"/>
                <a:gd name="T13" fmla="*/ 0 h 237"/>
                <a:gd name="T14" fmla="*/ 1 w 545"/>
                <a:gd name="T15" fmla="*/ 0 h 237"/>
                <a:gd name="T16" fmla="*/ 1 w 545"/>
                <a:gd name="T17" fmla="*/ 0 h 237"/>
                <a:gd name="T18" fmla="*/ 1 w 545"/>
                <a:gd name="T19" fmla="*/ 0 h 237"/>
                <a:gd name="T20" fmla="*/ 1 w 545"/>
                <a:gd name="T21" fmla="*/ 0 h 237"/>
                <a:gd name="T22" fmla="*/ 1 w 545"/>
                <a:gd name="T23" fmla="*/ 0 h 237"/>
                <a:gd name="T24" fmla="*/ 1 w 545"/>
                <a:gd name="T25" fmla="*/ 0 h 237"/>
                <a:gd name="T26" fmla="*/ 1 w 545"/>
                <a:gd name="T27" fmla="*/ 0 h 237"/>
                <a:gd name="T28" fmla="*/ 1 w 545"/>
                <a:gd name="T29" fmla="*/ 0 h 237"/>
                <a:gd name="T30" fmla="*/ 0 w 545"/>
                <a:gd name="T31" fmla="*/ 0 h 237"/>
                <a:gd name="T32" fmla="*/ 0 w 545"/>
                <a:gd name="T33" fmla="*/ 0 h 2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5"/>
                <a:gd name="T52" fmla="*/ 0 h 237"/>
                <a:gd name="T53" fmla="*/ 545 w 545"/>
                <a:gd name="T54" fmla="*/ 237 h 2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5" h="237">
                  <a:moveTo>
                    <a:pt x="0" y="0"/>
                  </a:moveTo>
                  <a:lnTo>
                    <a:pt x="545" y="0"/>
                  </a:lnTo>
                  <a:lnTo>
                    <a:pt x="545" y="126"/>
                  </a:lnTo>
                  <a:lnTo>
                    <a:pt x="432" y="201"/>
                  </a:lnTo>
                  <a:lnTo>
                    <a:pt x="432" y="237"/>
                  </a:lnTo>
                  <a:lnTo>
                    <a:pt x="401" y="237"/>
                  </a:lnTo>
                  <a:lnTo>
                    <a:pt x="377" y="215"/>
                  </a:lnTo>
                  <a:lnTo>
                    <a:pt x="377" y="102"/>
                  </a:lnTo>
                  <a:lnTo>
                    <a:pt x="257" y="102"/>
                  </a:lnTo>
                  <a:lnTo>
                    <a:pt x="257" y="144"/>
                  </a:lnTo>
                  <a:lnTo>
                    <a:pt x="130" y="144"/>
                  </a:lnTo>
                  <a:lnTo>
                    <a:pt x="130" y="170"/>
                  </a:lnTo>
                  <a:lnTo>
                    <a:pt x="89" y="170"/>
                  </a:lnTo>
                  <a:lnTo>
                    <a:pt x="89" y="188"/>
                  </a:lnTo>
                  <a:lnTo>
                    <a:pt x="33" y="215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29" name="Rectangle 637"/>
            <p:cNvSpPr>
              <a:spLocks noChangeArrowheads="1"/>
            </p:cNvSpPr>
            <p:nvPr/>
          </p:nvSpPr>
          <p:spPr bwMode="auto">
            <a:xfrm>
              <a:off x="4561" y="2058"/>
              <a:ext cx="70" cy="5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530" name="Freeform 638"/>
            <p:cNvSpPr>
              <a:spLocks/>
            </p:cNvSpPr>
            <p:nvPr/>
          </p:nvSpPr>
          <p:spPr bwMode="auto">
            <a:xfrm>
              <a:off x="4415" y="2063"/>
              <a:ext cx="273" cy="100"/>
            </a:xfrm>
            <a:custGeom>
              <a:avLst/>
              <a:gdLst>
                <a:gd name="T0" fmla="*/ 1 w 545"/>
                <a:gd name="T1" fmla="*/ 0 h 202"/>
                <a:gd name="T2" fmla="*/ 1 w 545"/>
                <a:gd name="T3" fmla="*/ 0 h 202"/>
                <a:gd name="T4" fmla="*/ 1 w 545"/>
                <a:gd name="T5" fmla="*/ 0 h 202"/>
                <a:gd name="T6" fmla="*/ 1 w 545"/>
                <a:gd name="T7" fmla="*/ 0 h 202"/>
                <a:gd name="T8" fmla="*/ 1 w 545"/>
                <a:gd name="T9" fmla="*/ 0 h 202"/>
                <a:gd name="T10" fmla="*/ 1 w 545"/>
                <a:gd name="T11" fmla="*/ 0 h 202"/>
                <a:gd name="T12" fmla="*/ 1 w 545"/>
                <a:gd name="T13" fmla="*/ 0 h 202"/>
                <a:gd name="T14" fmla="*/ 1 w 545"/>
                <a:gd name="T15" fmla="*/ 0 h 202"/>
                <a:gd name="T16" fmla="*/ 1 w 545"/>
                <a:gd name="T17" fmla="*/ 0 h 202"/>
                <a:gd name="T18" fmla="*/ 0 w 545"/>
                <a:gd name="T19" fmla="*/ 0 h 202"/>
                <a:gd name="T20" fmla="*/ 0 w 545"/>
                <a:gd name="T21" fmla="*/ 0 h 202"/>
                <a:gd name="T22" fmla="*/ 1 w 545"/>
                <a:gd name="T23" fmla="*/ 0 h 202"/>
                <a:gd name="T24" fmla="*/ 1 w 545"/>
                <a:gd name="T25" fmla="*/ 0 h 202"/>
                <a:gd name="T26" fmla="*/ 1 w 545"/>
                <a:gd name="T27" fmla="*/ 0 h 202"/>
                <a:gd name="T28" fmla="*/ 1 w 545"/>
                <a:gd name="T29" fmla="*/ 0 h 202"/>
                <a:gd name="T30" fmla="*/ 1 w 545"/>
                <a:gd name="T31" fmla="*/ 0 h 202"/>
                <a:gd name="T32" fmla="*/ 1 w 545"/>
                <a:gd name="T33" fmla="*/ 0 h 2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5"/>
                <a:gd name="T52" fmla="*/ 0 h 202"/>
                <a:gd name="T53" fmla="*/ 545 w 545"/>
                <a:gd name="T54" fmla="*/ 202 h 2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5" h="202">
                  <a:moveTo>
                    <a:pt x="432" y="0"/>
                  </a:moveTo>
                  <a:lnTo>
                    <a:pt x="377" y="0"/>
                  </a:lnTo>
                  <a:lnTo>
                    <a:pt x="377" y="133"/>
                  </a:lnTo>
                  <a:lnTo>
                    <a:pt x="257" y="133"/>
                  </a:lnTo>
                  <a:lnTo>
                    <a:pt x="257" y="92"/>
                  </a:lnTo>
                  <a:lnTo>
                    <a:pt x="130" y="92"/>
                  </a:lnTo>
                  <a:lnTo>
                    <a:pt x="130" y="66"/>
                  </a:lnTo>
                  <a:lnTo>
                    <a:pt x="89" y="66"/>
                  </a:lnTo>
                  <a:lnTo>
                    <a:pt x="89" y="46"/>
                  </a:lnTo>
                  <a:lnTo>
                    <a:pt x="0" y="6"/>
                  </a:lnTo>
                  <a:lnTo>
                    <a:pt x="0" y="179"/>
                  </a:lnTo>
                  <a:lnTo>
                    <a:pt x="288" y="179"/>
                  </a:lnTo>
                  <a:lnTo>
                    <a:pt x="288" y="202"/>
                  </a:lnTo>
                  <a:lnTo>
                    <a:pt x="545" y="202"/>
                  </a:lnTo>
                  <a:lnTo>
                    <a:pt x="545" y="121"/>
                  </a:lnTo>
                  <a:lnTo>
                    <a:pt x="432" y="27"/>
                  </a:lnTo>
                  <a:lnTo>
                    <a:pt x="432" y="0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31" name="Line 639"/>
            <p:cNvSpPr>
              <a:spLocks noChangeShapeType="1"/>
            </p:cNvSpPr>
            <p:nvPr/>
          </p:nvSpPr>
          <p:spPr bwMode="auto">
            <a:xfrm>
              <a:off x="4688" y="1925"/>
              <a:ext cx="1" cy="2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32" name="Freeform 640"/>
            <p:cNvSpPr>
              <a:spLocks/>
            </p:cNvSpPr>
            <p:nvPr/>
          </p:nvSpPr>
          <p:spPr bwMode="auto">
            <a:xfrm>
              <a:off x="4415" y="2186"/>
              <a:ext cx="298" cy="230"/>
            </a:xfrm>
            <a:custGeom>
              <a:avLst/>
              <a:gdLst>
                <a:gd name="T0" fmla="*/ 0 w 596"/>
                <a:gd name="T1" fmla="*/ 1 h 458"/>
                <a:gd name="T2" fmla="*/ 1 w 596"/>
                <a:gd name="T3" fmla="*/ 1 h 458"/>
                <a:gd name="T4" fmla="*/ 1 w 596"/>
                <a:gd name="T5" fmla="*/ 0 h 458"/>
                <a:gd name="T6" fmla="*/ 1 w 596"/>
                <a:gd name="T7" fmla="*/ 0 h 458"/>
                <a:gd name="T8" fmla="*/ 1 w 596"/>
                <a:gd name="T9" fmla="*/ 1 h 458"/>
                <a:gd name="T10" fmla="*/ 1 w 596"/>
                <a:gd name="T11" fmla="*/ 1 h 458"/>
                <a:gd name="T12" fmla="*/ 1 w 596"/>
                <a:gd name="T13" fmla="*/ 1 h 458"/>
                <a:gd name="T14" fmla="*/ 0 w 596"/>
                <a:gd name="T15" fmla="*/ 1 h 458"/>
                <a:gd name="T16" fmla="*/ 0 w 596"/>
                <a:gd name="T17" fmla="*/ 1 h 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6"/>
                <a:gd name="T28" fmla="*/ 0 h 458"/>
                <a:gd name="T29" fmla="*/ 596 w 596"/>
                <a:gd name="T30" fmla="*/ 458 h 4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6" h="458">
                  <a:moveTo>
                    <a:pt x="0" y="26"/>
                  </a:moveTo>
                  <a:lnTo>
                    <a:pt x="288" y="26"/>
                  </a:lnTo>
                  <a:lnTo>
                    <a:pt x="288" y="0"/>
                  </a:lnTo>
                  <a:lnTo>
                    <a:pt x="545" y="0"/>
                  </a:lnTo>
                  <a:lnTo>
                    <a:pt x="545" y="334"/>
                  </a:lnTo>
                  <a:lnTo>
                    <a:pt x="596" y="334"/>
                  </a:lnTo>
                  <a:lnTo>
                    <a:pt x="596" y="458"/>
                  </a:lnTo>
                  <a:lnTo>
                    <a:pt x="0" y="458"/>
                  </a:lnTo>
                  <a:lnTo>
                    <a:pt x="0" y="26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33" name="Line 641"/>
            <p:cNvSpPr>
              <a:spLocks noChangeShapeType="1"/>
            </p:cNvSpPr>
            <p:nvPr/>
          </p:nvSpPr>
          <p:spPr bwMode="auto">
            <a:xfrm>
              <a:off x="4401" y="2174"/>
              <a:ext cx="3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34" name="Line 642"/>
            <p:cNvSpPr>
              <a:spLocks noChangeShapeType="1"/>
            </p:cNvSpPr>
            <p:nvPr/>
          </p:nvSpPr>
          <p:spPr bwMode="auto">
            <a:xfrm>
              <a:off x="4688" y="2161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35" name="Line 643"/>
            <p:cNvSpPr>
              <a:spLocks noChangeShapeType="1"/>
            </p:cNvSpPr>
            <p:nvPr/>
          </p:nvSpPr>
          <p:spPr bwMode="auto">
            <a:xfrm>
              <a:off x="4559" y="2161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36" name="Line 644"/>
            <p:cNvSpPr>
              <a:spLocks noChangeShapeType="1"/>
            </p:cNvSpPr>
            <p:nvPr/>
          </p:nvSpPr>
          <p:spPr bwMode="auto">
            <a:xfrm>
              <a:off x="4415" y="2151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37" name="Freeform 645"/>
            <p:cNvSpPr>
              <a:spLocks/>
            </p:cNvSpPr>
            <p:nvPr/>
          </p:nvSpPr>
          <p:spPr bwMode="auto">
            <a:xfrm>
              <a:off x="4207" y="2995"/>
              <a:ext cx="21" cy="344"/>
            </a:xfrm>
            <a:custGeom>
              <a:avLst/>
              <a:gdLst>
                <a:gd name="T0" fmla="*/ 0 w 42"/>
                <a:gd name="T1" fmla="*/ 1 h 686"/>
                <a:gd name="T2" fmla="*/ 0 w 42"/>
                <a:gd name="T3" fmla="*/ 0 h 686"/>
                <a:gd name="T4" fmla="*/ 1 w 42"/>
                <a:gd name="T5" fmla="*/ 0 h 686"/>
                <a:gd name="T6" fmla="*/ 1 w 42"/>
                <a:gd name="T7" fmla="*/ 1 h 686"/>
                <a:gd name="T8" fmla="*/ 1 w 42"/>
                <a:gd name="T9" fmla="*/ 1 h 686"/>
                <a:gd name="T10" fmla="*/ 1 w 42"/>
                <a:gd name="T11" fmla="*/ 1 h 686"/>
                <a:gd name="T12" fmla="*/ 1 w 42"/>
                <a:gd name="T13" fmla="*/ 1 h 686"/>
                <a:gd name="T14" fmla="*/ 1 w 42"/>
                <a:gd name="T15" fmla="*/ 1 h 686"/>
                <a:gd name="T16" fmla="*/ 1 w 42"/>
                <a:gd name="T17" fmla="*/ 1 h 686"/>
                <a:gd name="T18" fmla="*/ 1 w 42"/>
                <a:gd name="T19" fmla="*/ 1 h 686"/>
                <a:gd name="T20" fmla="*/ 1 w 42"/>
                <a:gd name="T21" fmla="*/ 1 h 686"/>
                <a:gd name="T22" fmla="*/ 1 w 42"/>
                <a:gd name="T23" fmla="*/ 1 h 686"/>
                <a:gd name="T24" fmla="*/ 1 w 42"/>
                <a:gd name="T25" fmla="*/ 1 h 686"/>
                <a:gd name="T26" fmla="*/ 1 w 42"/>
                <a:gd name="T27" fmla="*/ 1 h 686"/>
                <a:gd name="T28" fmla="*/ 1 w 42"/>
                <a:gd name="T29" fmla="*/ 1 h 686"/>
                <a:gd name="T30" fmla="*/ 1 w 42"/>
                <a:gd name="T31" fmla="*/ 1 h 686"/>
                <a:gd name="T32" fmla="*/ 1 w 42"/>
                <a:gd name="T33" fmla="*/ 1 h 686"/>
                <a:gd name="T34" fmla="*/ 1 w 42"/>
                <a:gd name="T35" fmla="*/ 1 h 686"/>
                <a:gd name="T36" fmla="*/ 1 w 42"/>
                <a:gd name="T37" fmla="*/ 1 h 686"/>
                <a:gd name="T38" fmla="*/ 1 w 42"/>
                <a:gd name="T39" fmla="*/ 1 h 686"/>
                <a:gd name="T40" fmla="*/ 0 w 42"/>
                <a:gd name="T41" fmla="*/ 1 h 6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686"/>
                <a:gd name="T65" fmla="*/ 42 w 42"/>
                <a:gd name="T66" fmla="*/ 686 h 6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686">
                  <a:moveTo>
                    <a:pt x="0" y="682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682"/>
                  </a:lnTo>
                  <a:lnTo>
                    <a:pt x="41" y="682"/>
                  </a:lnTo>
                  <a:lnTo>
                    <a:pt x="40" y="683"/>
                  </a:lnTo>
                  <a:lnTo>
                    <a:pt x="39" y="683"/>
                  </a:lnTo>
                  <a:lnTo>
                    <a:pt x="38" y="684"/>
                  </a:lnTo>
                  <a:lnTo>
                    <a:pt x="34" y="684"/>
                  </a:lnTo>
                  <a:lnTo>
                    <a:pt x="34" y="685"/>
                  </a:lnTo>
                  <a:lnTo>
                    <a:pt x="30" y="685"/>
                  </a:lnTo>
                  <a:lnTo>
                    <a:pt x="29" y="686"/>
                  </a:lnTo>
                  <a:lnTo>
                    <a:pt x="15" y="686"/>
                  </a:lnTo>
                  <a:lnTo>
                    <a:pt x="14" y="685"/>
                  </a:lnTo>
                  <a:lnTo>
                    <a:pt x="9" y="685"/>
                  </a:lnTo>
                  <a:lnTo>
                    <a:pt x="8" y="684"/>
                  </a:lnTo>
                  <a:lnTo>
                    <a:pt x="4" y="684"/>
                  </a:lnTo>
                  <a:lnTo>
                    <a:pt x="4" y="683"/>
                  </a:lnTo>
                  <a:lnTo>
                    <a:pt x="2" y="683"/>
                  </a:lnTo>
                  <a:lnTo>
                    <a:pt x="1" y="682"/>
                  </a:lnTo>
                  <a:lnTo>
                    <a:pt x="0" y="682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38" name="Freeform 646"/>
            <p:cNvSpPr>
              <a:spLocks/>
            </p:cNvSpPr>
            <p:nvPr/>
          </p:nvSpPr>
          <p:spPr bwMode="auto">
            <a:xfrm>
              <a:off x="4196" y="2965"/>
              <a:ext cx="43" cy="72"/>
            </a:xfrm>
            <a:custGeom>
              <a:avLst/>
              <a:gdLst>
                <a:gd name="T0" fmla="*/ 1 w 86"/>
                <a:gd name="T1" fmla="*/ 1 h 144"/>
                <a:gd name="T2" fmla="*/ 0 w 86"/>
                <a:gd name="T3" fmla="*/ 1 h 144"/>
                <a:gd name="T4" fmla="*/ 0 w 86"/>
                <a:gd name="T5" fmla="*/ 0 h 144"/>
                <a:gd name="T6" fmla="*/ 1 w 86"/>
                <a:gd name="T7" fmla="*/ 0 h 144"/>
                <a:gd name="T8" fmla="*/ 1 w 86"/>
                <a:gd name="T9" fmla="*/ 1 h 144"/>
                <a:gd name="T10" fmla="*/ 1 w 86"/>
                <a:gd name="T11" fmla="*/ 1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144"/>
                <a:gd name="T20" fmla="*/ 86 w 86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144">
                  <a:moveTo>
                    <a:pt x="22" y="144"/>
                  </a:moveTo>
                  <a:lnTo>
                    <a:pt x="0" y="144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144"/>
                  </a:lnTo>
                  <a:lnTo>
                    <a:pt x="64" y="144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39" name="Freeform 647"/>
            <p:cNvSpPr>
              <a:spLocks/>
            </p:cNvSpPr>
            <p:nvPr/>
          </p:nvSpPr>
          <p:spPr bwMode="auto">
            <a:xfrm>
              <a:off x="4105" y="2325"/>
              <a:ext cx="1045" cy="98"/>
            </a:xfrm>
            <a:custGeom>
              <a:avLst/>
              <a:gdLst>
                <a:gd name="T0" fmla="*/ 0 w 2090"/>
                <a:gd name="T1" fmla="*/ 0 h 196"/>
                <a:gd name="T2" fmla="*/ 1 w 2090"/>
                <a:gd name="T3" fmla="*/ 0 h 196"/>
                <a:gd name="T4" fmla="*/ 1 w 2090"/>
                <a:gd name="T5" fmla="*/ 1 h 196"/>
                <a:gd name="T6" fmla="*/ 1 w 2090"/>
                <a:gd name="T7" fmla="*/ 1 h 196"/>
                <a:gd name="T8" fmla="*/ 1 w 2090"/>
                <a:gd name="T9" fmla="*/ 1 h 196"/>
                <a:gd name="T10" fmla="*/ 1 w 2090"/>
                <a:gd name="T11" fmla="*/ 1 h 196"/>
                <a:gd name="T12" fmla="*/ 1 w 2090"/>
                <a:gd name="T13" fmla="*/ 1 h 196"/>
                <a:gd name="T14" fmla="*/ 1 w 2090"/>
                <a:gd name="T15" fmla="*/ 1 h 1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90"/>
                <a:gd name="T25" fmla="*/ 0 h 196"/>
                <a:gd name="T26" fmla="*/ 2090 w 2090"/>
                <a:gd name="T27" fmla="*/ 196 h 1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90" h="196">
                  <a:moveTo>
                    <a:pt x="0" y="0"/>
                  </a:moveTo>
                  <a:lnTo>
                    <a:pt x="607" y="0"/>
                  </a:lnTo>
                  <a:lnTo>
                    <a:pt x="607" y="196"/>
                  </a:lnTo>
                  <a:lnTo>
                    <a:pt x="1230" y="196"/>
                  </a:lnTo>
                  <a:lnTo>
                    <a:pt x="1230" y="34"/>
                  </a:lnTo>
                  <a:lnTo>
                    <a:pt x="2023" y="34"/>
                  </a:lnTo>
                  <a:lnTo>
                    <a:pt x="2023" y="67"/>
                  </a:lnTo>
                  <a:lnTo>
                    <a:pt x="2090" y="67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0" name="Line 648"/>
            <p:cNvSpPr>
              <a:spLocks noChangeShapeType="1"/>
            </p:cNvSpPr>
            <p:nvPr/>
          </p:nvSpPr>
          <p:spPr bwMode="auto">
            <a:xfrm>
              <a:off x="4402" y="2325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1" name="Rectangle 649"/>
            <p:cNvSpPr>
              <a:spLocks noChangeArrowheads="1"/>
            </p:cNvSpPr>
            <p:nvPr/>
          </p:nvSpPr>
          <p:spPr bwMode="auto">
            <a:xfrm>
              <a:off x="4719" y="2311"/>
              <a:ext cx="176" cy="30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542" name="Freeform 650"/>
            <p:cNvSpPr>
              <a:spLocks/>
            </p:cNvSpPr>
            <p:nvPr/>
          </p:nvSpPr>
          <p:spPr bwMode="auto">
            <a:xfrm>
              <a:off x="4688" y="2300"/>
              <a:ext cx="31" cy="11"/>
            </a:xfrm>
            <a:custGeom>
              <a:avLst/>
              <a:gdLst>
                <a:gd name="T0" fmla="*/ 0 w 62"/>
                <a:gd name="T1" fmla="*/ 0 h 22"/>
                <a:gd name="T2" fmla="*/ 1 w 62"/>
                <a:gd name="T3" fmla="*/ 0 h 22"/>
                <a:gd name="T4" fmla="*/ 1 w 62"/>
                <a:gd name="T5" fmla="*/ 1 h 22"/>
                <a:gd name="T6" fmla="*/ 1 w 62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22"/>
                <a:gd name="T14" fmla="*/ 62 w 6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22">
                  <a:moveTo>
                    <a:pt x="0" y="0"/>
                  </a:moveTo>
                  <a:lnTo>
                    <a:pt x="19" y="0"/>
                  </a:lnTo>
                  <a:lnTo>
                    <a:pt x="19" y="22"/>
                  </a:lnTo>
                  <a:lnTo>
                    <a:pt x="62" y="22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3" name="Freeform 651"/>
            <p:cNvSpPr>
              <a:spLocks/>
            </p:cNvSpPr>
            <p:nvPr/>
          </p:nvSpPr>
          <p:spPr bwMode="auto">
            <a:xfrm>
              <a:off x="4713" y="2341"/>
              <a:ext cx="7" cy="12"/>
            </a:xfrm>
            <a:custGeom>
              <a:avLst/>
              <a:gdLst>
                <a:gd name="T0" fmla="*/ 1 w 13"/>
                <a:gd name="T1" fmla="*/ 0 h 24"/>
                <a:gd name="T2" fmla="*/ 0 w 13"/>
                <a:gd name="T3" fmla="*/ 0 h 24"/>
                <a:gd name="T4" fmla="*/ 0 w 13"/>
                <a:gd name="T5" fmla="*/ 1 h 24"/>
                <a:gd name="T6" fmla="*/ 0 60000 65536"/>
                <a:gd name="T7" fmla="*/ 0 60000 65536"/>
                <a:gd name="T8" fmla="*/ 0 60000 65536"/>
                <a:gd name="T9" fmla="*/ 0 w 13"/>
                <a:gd name="T10" fmla="*/ 0 h 24"/>
                <a:gd name="T11" fmla="*/ 13 w 13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24">
                  <a:moveTo>
                    <a:pt x="13" y="0"/>
                  </a:move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4" name="Rectangle 652"/>
            <p:cNvSpPr>
              <a:spLocks noChangeArrowheads="1"/>
            </p:cNvSpPr>
            <p:nvPr/>
          </p:nvSpPr>
          <p:spPr bwMode="auto">
            <a:xfrm>
              <a:off x="4954" y="2090"/>
              <a:ext cx="147" cy="225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545" name="Rectangle 653"/>
            <p:cNvSpPr>
              <a:spLocks noChangeArrowheads="1"/>
            </p:cNvSpPr>
            <p:nvPr/>
          </p:nvSpPr>
          <p:spPr bwMode="auto">
            <a:xfrm>
              <a:off x="4895" y="2298"/>
              <a:ext cx="163" cy="43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546" name="Freeform 654"/>
            <p:cNvSpPr>
              <a:spLocks/>
            </p:cNvSpPr>
            <p:nvPr/>
          </p:nvSpPr>
          <p:spPr bwMode="auto">
            <a:xfrm>
              <a:off x="5101" y="2298"/>
              <a:ext cx="139" cy="17"/>
            </a:xfrm>
            <a:custGeom>
              <a:avLst/>
              <a:gdLst>
                <a:gd name="T0" fmla="*/ 0 w 279"/>
                <a:gd name="T1" fmla="*/ 1 h 34"/>
                <a:gd name="T2" fmla="*/ 0 w 279"/>
                <a:gd name="T3" fmla="*/ 1 h 34"/>
                <a:gd name="T4" fmla="*/ 0 w 279"/>
                <a:gd name="T5" fmla="*/ 0 h 34"/>
                <a:gd name="T6" fmla="*/ 0 w 279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9"/>
                <a:gd name="T13" fmla="*/ 0 h 34"/>
                <a:gd name="T14" fmla="*/ 279 w 279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9" h="34">
                  <a:moveTo>
                    <a:pt x="0" y="34"/>
                  </a:moveTo>
                  <a:lnTo>
                    <a:pt x="29" y="34"/>
                  </a:lnTo>
                  <a:lnTo>
                    <a:pt x="29" y="0"/>
                  </a:lnTo>
                  <a:lnTo>
                    <a:pt x="279" y="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7" name="Line 655"/>
            <p:cNvSpPr>
              <a:spLocks noChangeShapeType="1"/>
            </p:cNvSpPr>
            <p:nvPr/>
          </p:nvSpPr>
          <p:spPr bwMode="auto">
            <a:xfrm>
              <a:off x="5117" y="2313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8" name="Line 656"/>
            <p:cNvSpPr>
              <a:spLocks noChangeShapeType="1"/>
            </p:cNvSpPr>
            <p:nvPr/>
          </p:nvSpPr>
          <p:spPr bwMode="auto">
            <a:xfrm>
              <a:off x="4719" y="2400"/>
              <a:ext cx="4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9" name="Line 657"/>
            <p:cNvSpPr>
              <a:spLocks noChangeShapeType="1"/>
            </p:cNvSpPr>
            <p:nvPr/>
          </p:nvSpPr>
          <p:spPr bwMode="auto">
            <a:xfrm>
              <a:off x="4123" y="2274"/>
              <a:ext cx="2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0" name="Freeform 658"/>
            <p:cNvSpPr>
              <a:spLocks/>
            </p:cNvSpPr>
            <p:nvPr/>
          </p:nvSpPr>
          <p:spPr bwMode="auto">
            <a:xfrm>
              <a:off x="4137" y="2274"/>
              <a:ext cx="11" cy="51"/>
            </a:xfrm>
            <a:custGeom>
              <a:avLst/>
              <a:gdLst>
                <a:gd name="T0" fmla="*/ 1 w 22"/>
                <a:gd name="T1" fmla="*/ 0 h 101"/>
                <a:gd name="T2" fmla="*/ 1 w 22"/>
                <a:gd name="T3" fmla="*/ 1 h 101"/>
                <a:gd name="T4" fmla="*/ 0 w 22"/>
                <a:gd name="T5" fmla="*/ 1 h 101"/>
                <a:gd name="T6" fmla="*/ 0 w 22"/>
                <a:gd name="T7" fmla="*/ 1 h 101"/>
                <a:gd name="T8" fmla="*/ 1 w 22"/>
                <a:gd name="T9" fmla="*/ 1 h 101"/>
                <a:gd name="T10" fmla="*/ 1 w 22"/>
                <a:gd name="T11" fmla="*/ 1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01"/>
                <a:gd name="T20" fmla="*/ 22 w 22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01">
                  <a:moveTo>
                    <a:pt x="22" y="0"/>
                  </a:moveTo>
                  <a:lnTo>
                    <a:pt x="22" y="17"/>
                  </a:lnTo>
                  <a:lnTo>
                    <a:pt x="0" y="17"/>
                  </a:lnTo>
                  <a:lnTo>
                    <a:pt x="0" y="82"/>
                  </a:lnTo>
                  <a:lnTo>
                    <a:pt x="22" y="82"/>
                  </a:lnTo>
                  <a:lnTo>
                    <a:pt x="22" y="101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51" name="Rectangle 659"/>
            <p:cNvSpPr>
              <a:spLocks noChangeArrowheads="1"/>
            </p:cNvSpPr>
            <p:nvPr/>
          </p:nvSpPr>
          <p:spPr bwMode="auto">
            <a:xfrm>
              <a:off x="4125" y="2260"/>
              <a:ext cx="290" cy="14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552" name="Rectangle 660"/>
            <p:cNvSpPr>
              <a:spLocks noChangeArrowheads="1"/>
            </p:cNvSpPr>
            <p:nvPr/>
          </p:nvSpPr>
          <p:spPr bwMode="auto">
            <a:xfrm>
              <a:off x="4129" y="2100"/>
              <a:ext cx="12" cy="160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553" name="Rectangle 661"/>
            <p:cNvSpPr>
              <a:spLocks noChangeArrowheads="1"/>
            </p:cNvSpPr>
            <p:nvPr/>
          </p:nvSpPr>
          <p:spPr bwMode="auto">
            <a:xfrm>
              <a:off x="4111" y="2100"/>
              <a:ext cx="18" cy="10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554" name="Freeform 662"/>
            <p:cNvSpPr>
              <a:spLocks/>
            </p:cNvSpPr>
            <p:nvPr/>
          </p:nvSpPr>
          <p:spPr bwMode="auto">
            <a:xfrm>
              <a:off x="4279" y="2101"/>
              <a:ext cx="136" cy="159"/>
            </a:xfrm>
            <a:custGeom>
              <a:avLst/>
              <a:gdLst>
                <a:gd name="T0" fmla="*/ 0 w 273"/>
                <a:gd name="T1" fmla="*/ 1 h 317"/>
                <a:gd name="T2" fmla="*/ 0 w 273"/>
                <a:gd name="T3" fmla="*/ 0 h 317"/>
                <a:gd name="T4" fmla="*/ 0 w 273"/>
                <a:gd name="T5" fmla="*/ 0 h 317"/>
                <a:gd name="T6" fmla="*/ 0 w 273"/>
                <a:gd name="T7" fmla="*/ 1 h 317"/>
                <a:gd name="T8" fmla="*/ 0 w 273"/>
                <a:gd name="T9" fmla="*/ 1 h 317"/>
                <a:gd name="T10" fmla="*/ 0 w 273"/>
                <a:gd name="T11" fmla="*/ 1 h 3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317"/>
                <a:gd name="T20" fmla="*/ 273 w 273"/>
                <a:gd name="T21" fmla="*/ 317 h 3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317">
                  <a:moveTo>
                    <a:pt x="0" y="317"/>
                  </a:moveTo>
                  <a:lnTo>
                    <a:pt x="0" y="0"/>
                  </a:lnTo>
                  <a:lnTo>
                    <a:pt x="273" y="0"/>
                  </a:lnTo>
                  <a:lnTo>
                    <a:pt x="273" y="46"/>
                  </a:lnTo>
                  <a:lnTo>
                    <a:pt x="22" y="46"/>
                  </a:lnTo>
                  <a:lnTo>
                    <a:pt x="22" y="317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55" name="Line 663"/>
            <p:cNvSpPr>
              <a:spLocks noChangeShapeType="1"/>
            </p:cNvSpPr>
            <p:nvPr/>
          </p:nvSpPr>
          <p:spPr bwMode="auto">
            <a:xfrm>
              <a:off x="4279" y="2110"/>
              <a:ext cx="1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6" name="Line 664"/>
            <p:cNvSpPr>
              <a:spLocks noChangeShapeType="1"/>
            </p:cNvSpPr>
            <p:nvPr/>
          </p:nvSpPr>
          <p:spPr bwMode="auto">
            <a:xfrm>
              <a:off x="4290" y="2200"/>
              <a:ext cx="1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7" name="Line 665"/>
            <p:cNvSpPr>
              <a:spLocks noChangeShapeType="1"/>
            </p:cNvSpPr>
            <p:nvPr/>
          </p:nvSpPr>
          <p:spPr bwMode="auto">
            <a:xfrm>
              <a:off x="4290" y="2209"/>
              <a:ext cx="1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8" name="Rectangle 666"/>
            <p:cNvSpPr>
              <a:spLocks noChangeArrowheads="1"/>
            </p:cNvSpPr>
            <p:nvPr/>
          </p:nvSpPr>
          <p:spPr bwMode="auto">
            <a:xfrm>
              <a:off x="4545" y="1107"/>
              <a:ext cx="12" cy="213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559" name="Rectangle 667"/>
            <p:cNvSpPr>
              <a:spLocks noChangeArrowheads="1"/>
            </p:cNvSpPr>
            <p:nvPr/>
          </p:nvSpPr>
          <p:spPr bwMode="auto">
            <a:xfrm>
              <a:off x="4441" y="1088"/>
              <a:ext cx="1104" cy="22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560" name="Line 668"/>
            <p:cNvSpPr>
              <a:spLocks noChangeShapeType="1"/>
            </p:cNvSpPr>
            <p:nvPr/>
          </p:nvSpPr>
          <p:spPr bwMode="auto">
            <a:xfrm>
              <a:off x="4441" y="1097"/>
              <a:ext cx="1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1" name="Rectangle 669"/>
            <p:cNvSpPr>
              <a:spLocks noChangeArrowheads="1"/>
            </p:cNvSpPr>
            <p:nvPr/>
          </p:nvSpPr>
          <p:spPr bwMode="auto">
            <a:xfrm>
              <a:off x="4595" y="1110"/>
              <a:ext cx="10" cy="197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562" name="Rectangle 670"/>
            <p:cNvSpPr>
              <a:spLocks noChangeArrowheads="1"/>
            </p:cNvSpPr>
            <p:nvPr/>
          </p:nvSpPr>
          <p:spPr bwMode="auto">
            <a:xfrm>
              <a:off x="4785" y="1110"/>
              <a:ext cx="11" cy="197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563" name="Rectangle 671"/>
            <p:cNvSpPr>
              <a:spLocks noChangeArrowheads="1"/>
            </p:cNvSpPr>
            <p:nvPr/>
          </p:nvSpPr>
          <p:spPr bwMode="auto">
            <a:xfrm>
              <a:off x="5180" y="1110"/>
              <a:ext cx="11" cy="197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564" name="Rectangle 672"/>
            <p:cNvSpPr>
              <a:spLocks noChangeArrowheads="1"/>
            </p:cNvSpPr>
            <p:nvPr/>
          </p:nvSpPr>
          <p:spPr bwMode="auto">
            <a:xfrm>
              <a:off x="5520" y="1110"/>
              <a:ext cx="11" cy="197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565" name="Rectangle 673"/>
            <p:cNvSpPr>
              <a:spLocks noChangeArrowheads="1"/>
            </p:cNvSpPr>
            <p:nvPr/>
          </p:nvSpPr>
          <p:spPr bwMode="auto">
            <a:xfrm>
              <a:off x="4419" y="1183"/>
              <a:ext cx="1126" cy="17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566" name="Freeform 674"/>
            <p:cNvSpPr>
              <a:spLocks/>
            </p:cNvSpPr>
            <p:nvPr/>
          </p:nvSpPr>
          <p:spPr bwMode="auto">
            <a:xfrm>
              <a:off x="985" y="3179"/>
              <a:ext cx="1042" cy="841"/>
            </a:xfrm>
            <a:custGeom>
              <a:avLst/>
              <a:gdLst>
                <a:gd name="T0" fmla="*/ 0 w 2083"/>
                <a:gd name="T1" fmla="*/ 0 h 1683"/>
                <a:gd name="T2" fmla="*/ 1 w 2083"/>
                <a:gd name="T3" fmla="*/ 0 h 1683"/>
                <a:gd name="T4" fmla="*/ 1 w 2083"/>
                <a:gd name="T5" fmla="*/ 0 h 1683"/>
                <a:gd name="T6" fmla="*/ 1 w 2083"/>
                <a:gd name="T7" fmla="*/ 0 h 16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3"/>
                <a:gd name="T13" fmla="*/ 0 h 1683"/>
                <a:gd name="T14" fmla="*/ 2083 w 2083"/>
                <a:gd name="T15" fmla="*/ 1683 h 16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3" h="1683">
                  <a:moveTo>
                    <a:pt x="0" y="1683"/>
                  </a:moveTo>
                  <a:lnTo>
                    <a:pt x="1797" y="1683"/>
                  </a:lnTo>
                  <a:lnTo>
                    <a:pt x="1797" y="0"/>
                  </a:lnTo>
                  <a:lnTo>
                    <a:pt x="2083" y="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67" name="Freeform 675"/>
            <p:cNvSpPr>
              <a:spLocks/>
            </p:cNvSpPr>
            <p:nvPr/>
          </p:nvSpPr>
          <p:spPr bwMode="auto">
            <a:xfrm>
              <a:off x="1887" y="3185"/>
              <a:ext cx="116" cy="729"/>
            </a:xfrm>
            <a:custGeom>
              <a:avLst/>
              <a:gdLst>
                <a:gd name="T0" fmla="*/ 0 w 233"/>
                <a:gd name="T1" fmla="*/ 1 h 1457"/>
                <a:gd name="T2" fmla="*/ 0 w 233"/>
                <a:gd name="T3" fmla="*/ 0 h 1457"/>
                <a:gd name="T4" fmla="*/ 0 w 233"/>
                <a:gd name="T5" fmla="*/ 0 h 1457"/>
                <a:gd name="T6" fmla="*/ 0 w 233"/>
                <a:gd name="T7" fmla="*/ 1 h 1457"/>
                <a:gd name="T8" fmla="*/ 0 w 233"/>
                <a:gd name="T9" fmla="*/ 1 h 1457"/>
                <a:gd name="T10" fmla="*/ 0 w 233"/>
                <a:gd name="T11" fmla="*/ 1 h 1457"/>
                <a:gd name="T12" fmla="*/ 0 w 233"/>
                <a:gd name="T13" fmla="*/ 1 h 1457"/>
                <a:gd name="T14" fmla="*/ 0 w 233"/>
                <a:gd name="T15" fmla="*/ 1 h 14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3"/>
                <a:gd name="T25" fmla="*/ 0 h 1457"/>
                <a:gd name="T26" fmla="*/ 233 w 233"/>
                <a:gd name="T27" fmla="*/ 1457 h 14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3" h="1457">
                  <a:moveTo>
                    <a:pt x="0" y="1455"/>
                  </a:moveTo>
                  <a:lnTo>
                    <a:pt x="0" y="0"/>
                  </a:lnTo>
                  <a:lnTo>
                    <a:pt x="233" y="0"/>
                  </a:lnTo>
                  <a:lnTo>
                    <a:pt x="233" y="665"/>
                  </a:lnTo>
                  <a:lnTo>
                    <a:pt x="180" y="665"/>
                  </a:lnTo>
                  <a:lnTo>
                    <a:pt x="180" y="1457"/>
                  </a:lnTo>
                  <a:lnTo>
                    <a:pt x="0" y="1457"/>
                  </a:lnTo>
                  <a:lnTo>
                    <a:pt x="0" y="1455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68" name="Freeform 676"/>
            <p:cNvSpPr>
              <a:spLocks/>
            </p:cNvSpPr>
            <p:nvPr/>
          </p:nvSpPr>
          <p:spPr bwMode="auto">
            <a:xfrm>
              <a:off x="275" y="3873"/>
              <a:ext cx="5472" cy="311"/>
            </a:xfrm>
            <a:custGeom>
              <a:avLst/>
              <a:gdLst>
                <a:gd name="T0" fmla="*/ 0 w 10945"/>
                <a:gd name="T1" fmla="*/ 1 h 622"/>
                <a:gd name="T2" fmla="*/ 0 w 10945"/>
                <a:gd name="T3" fmla="*/ 1 h 622"/>
                <a:gd name="T4" fmla="*/ 0 w 10945"/>
                <a:gd name="T5" fmla="*/ 1 h 622"/>
                <a:gd name="T6" fmla="*/ 0 w 10945"/>
                <a:gd name="T7" fmla="*/ 1 h 622"/>
                <a:gd name="T8" fmla="*/ 0 w 10945"/>
                <a:gd name="T9" fmla="*/ 1 h 622"/>
                <a:gd name="T10" fmla="*/ 0 w 10945"/>
                <a:gd name="T11" fmla="*/ 1 h 622"/>
                <a:gd name="T12" fmla="*/ 0 w 10945"/>
                <a:gd name="T13" fmla="*/ 1 h 622"/>
                <a:gd name="T14" fmla="*/ 0 w 10945"/>
                <a:gd name="T15" fmla="*/ 1 h 622"/>
                <a:gd name="T16" fmla="*/ 0 w 10945"/>
                <a:gd name="T17" fmla="*/ 1 h 622"/>
                <a:gd name="T18" fmla="*/ 0 w 10945"/>
                <a:gd name="T19" fmla="*/ 1 h 622"/>
                <a:gd name="T20" fmla="*/ 0 w 10945"/>
                <a:gd name="T21" fmla="*/ 0 h 622"/>
                <a:gd name="T22" fmla="*/ 0 w 10945"/>
                <a:gd name="T23" fmla="*/ 0 h 622"/>
                <a:gd name="T24" fmla="*/ 0 w 10945"/>
                <a:gd name="T25" fmla="*/ 1 h 622"/>
                <a:gd name="T26" fmla="*/ 0 w 10945"/>
                <a:gd name="T27" fmla="*/ 1 h 622"/>
                <a:gd name="T28" fmla="*/ 0 w 10945"/>
                <a:gd name="T29" fmla="*/ 1 h 622"/>
                <a:gd name="T30" fmla="*/ 0 w 10945"/>
                <a:gd name="T31" fmla="*/ 1 h 622"/>
                <a:gd name="T32" fmla="*/ 0 w 10945"/>
                <a:gd name="T33" fmla="*/ 1 h 622"/>
                <a:gd name="T34" fmla="*/ 0 w 10945"/>
                <a:gd name="T35" fmla="*/ 1 h 622"/>
                <a:gd name="T36" fmla="*/ 0 w 10945"/>
                <a:gd name="T37" fmla="*/ 1 h 622"/>
                <a:gd name="T38" fmla="*/ 0 w 10945"/>
                <a:gd name="T39" fmla="*/ 1 h 622"/>
                <a:gd name="T40" fmla="*/ 0 w 10945"/>
                <a:gd name="T41" fmla="*/ 1 h 622"/>
                <a:gd name="T42" fmla="*/ 0 w 10945"/>
                <a:gd name="T43" fmla="*/ 1 h 622"/>
                <a:gd name="T44" fmla="*/ 0 w 10945"/>
                <a:gd name="T45" fmla="*/ 1 h 622"/>
                <a:gd name="T46" fmla="*/ 0 w 10945"/>
                <a:gd name="T47" fmla="*/ 1 h 622"/>
                <a:gd name="T48" fmla="*/ 0 w 10945"/>
                <a:gd name="T49" fmla="*/ 1 h 622"/>
                <a:gd name="T50" fmla="*/ 0 w 10945"/>
                <a:gd name="T51" fmla="*/ 1 h 622"/>
                <a:gd name="T52" fmla="*/ 0 w 10945"/>
                <a:gd name="T53" fmla="*/ 1 h 622"/>
                <a:gd name="T54" fmla="*/ 0 w 10945"/>
                <a:gd name="T55" fmla="*/ 1 h 62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945"/>
                <a:gd name="T85" fmla="*/ 0 h 622"/>
                <a:gd name="T86" fmla="*/ 10945 w 10945"/>
                <a:gd name="T87" fmla="*/ 622 h 62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945" h="622">
                  <a:moveTo>
                    <a:pt x="3227" y="81"/>
                  </a:moveTo>
                  <a:lnTo>
                    <a:pt x="3404" y="81"/>
                  </a:lnTo>
                  <a:lnTo>
                    <a:pt x="3404" y="21"/>
                  </a:lnTo>
                  <a:lnTo>
                    <a:pt x="3646" y="21"/>
                  </a:lnTo>
                  <a:lnTo>
                    <a:pt x="3646" y="223"/>
                  </a:lnTo>
                  <a:lnTo>
                    <a:pt x="3887" y="223"/>
                  </a:lnTo>
                  <a:lnTo>
                    <a:pt x="3887" y="103"/>
                  </a:lnTo>
                  <a:lnTo>
                    <a:pt x="7065" y="103"/>
                  </a:lnTo>
                  <a:lnTo>
                    <a:pt x="7065" y="21"/>
                  </a:lnTo>
                  <a:lnTo>
                    <a:pt x="10575" y="21"/>
                  </a:lnTo>
                  <a:lnTo>
                    <a:pt x="10575" y="0"/>
                  </a:lnTo>
                  <a:lnTo>
                    <a:pt x="10675" y="0"/>
                  </a:lnTo>
                  <a:lnTo>
                    <a:pt x="10675" y="21"/>
                  </a:lnTo>
                  <a:lnTo>
                    <a:pt x="10699" y="21"/>
                  </a:lnTo>
                  <a:lnTo>
                    <a:pt x="10699" y="95"/>
                  </a:lnTo>
                  <a:lnTo>
                    <a:pt x="10945" y="95"/>
                  </a:lnTo>
                  <a:lnTo>
                    <a:pt x="10945" y="268"/>
                  </a:lnTo>
                  <a:lnTo>
                    <a:pt x="4014" y="268"/>
                  </a:lnTo>
                  <a:lnTo>
                    <a:pt x="3586" y="622"/>
                  </a:lnTo>
                  <a:lnTo>
                    <a:pt x="1138" y="622"/>
                  </a:lnTo>
                  <a:lnTo>
                    <a:pt x="725" y="261"/>
                  </a:lnTo>
                  <a:lnTo>
                    <a:pt x="0" y="261"/>
                  </a:lnTo>
                  <a:lnTo>
                    <a:pt x="0" y="77"/>
                  </a:lnTo>
                  <a:lnTo>
                    <a:pt x="1407" y="77"/>
                  </a:lnTo>
                  <a:lnTo>
                    <a:pt x="1407" y="312"/>
                  </a:lnTo>
                  <a:lnTo>
                    <a:pt x="3224" y="312"/>
                  </a:lnTo>
                  <a:lnTo>
                    <a:pt x="3224" y="77"/>
                  </a:lnTo>
                  <a:lnTo>
                    <a:pt x="3227" y="81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69" name="Freeform 677"/>
            <p:cNvSpPr>
              <a:spLocks/>
            </p:cNvSpPr>
            <p:nvPr/>
          </p:nvSpPr>
          <p:spPr bwMode="auto">
            <a:xfrm>
              <a:off x="5699" y="3996"/>
              <a:ext cx="60" cy="23"/>
            </a:xfrm>
            <a:custGeom>
              <a:avLst/>
              <a:gdLst>
                <a:gd name="T0" fmla="*/ 0 w 121"/>
                <a:gd name="T1" fmla="*/ 0 h 47"/>
                <a:gd name="T2" fmla="*/ 0 w 121"/>
                <a:gd name="T3" fmla="*/ 0 h 47"/>
                <a:gd name="T4" fmla="*/ 0 w 121"/>
                <a:gd name="T5" fmla="*/ 0 h 47"/>
                <a:gd name="T6" fmla="*/ 0 w 121"/>
                <a:gd name="T7" fmla="*/ 0 h 47"/>
                <a:gd name="T8" fmla="*/ 0 w 121"/>
                <a:gd name="T9" fmla="*/ 0 h 47"/>
                <a:gd name="T10" fmla="*/ 0 w 121"/>
                <a:gd name="T11" fmla="*/ 0 h 47"/>
                <a:gd name="T12" fmla="*/ 0 w 121"/>
                <a:gd name="T13" fmla="*/ 0 h 47"/>
                <a:gd name="T14" fmla="*/ 0 w 121"/>
                <a:gd name="T15" fmla="*/ 0 h 47"/>
                <a:gd name="T16" fmla="*/ 0 w 121"/>
                <a:gd name="T17" fmla="*/ 0 h 47"/>
                <a:gd name="T18" fmla="*/ 0 w 121"/>
                <a:gd name="T19" fmla="*/ 0 h 47"/>
                <a:gd name="T20" fmla="*/ 0 w 121"/>
                <a:gd name="T21" fmla="*/ 0 h 47"/>
                <a:gd name="T22" fmla="*/ 0 w 121"/>
                <a:gd name="T23" fmla="*/ 0 h 47"/>
                <a:gd name="T24" fmla="*/ 0 w 121"/>
                <a:gd name="T25" fmla="*/ 0 h 47"/>
                <a:gd name="T26" fmla="*/ 0 w 121"/>
                <a:gd name="T27" fmla="*/ 0 h 47"/>
                <a:gd name="T28" fmla="*/ 0 w 121"/>
                <a:gd name="T29" fmla="*/ 0 h 47"/>
                <a:gd name="T30" fmla="*/ 0 w 121"/>
                <a:gd name="T31" fmla="*/ 0 h 47"/>
                <a:gd name="T32" fmla="*/ 0 w 121"/>
                <a:gd name="T33" fmla="*/ 0 h 47"/>
                <a:gd name="T34" fmla="*/ 0 w 121"/>
                <a:gd name="T35" fmla="*/ 0 h 47"/>
                <a:gd name="T36" fmla="*/ 0 w 121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47"/>
                <a:gd name="T59" fmla="*/ 121 w 12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47">
                  <a:moveTo>
                    <a:pt x="97" y="47"/>
                  </a:moveTo>
                  <a:lnTo>
                    <a:pt x="104" y="47"/>
                  </a:lnTo>
                  <a:lnTo>
                    <a:pt x="108" y="45"/>
                  </a:lnTo>
                  <a:lnTo>
                    <a:pt x="119" y="36"/>
                  </a:lnTo>
                  <a:lnTo>
                    <a:pt x="121" y="31"/>
                  </a:lnTo>
                  <a:lnTo>
                    <a:pt x="121" y="16"/>
                  </a:lnTo>
                  <a:lnTo>
                    <a:pt x="119" y="12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3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3" y="36"/>
                  </a:lnTo>
                  <a:lnTo>
                    <a:pt x="13" y="45"/>
                  </a:lnTo>
                  <a:lnTo>
                    <a:pt x="17" y="47"/>
                  </a:lnTo>
                  <a:lnTo>
                    <a:pt x="24" y="47"/>
                  </a:lnTo>
                  <a:lnTo>
                    <a:pt x="97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0" name="Freeform 678"/>
            <p:cNvSpPr>
              <a:spLocks/>
            </p:cNvSpPr>
            <p:nvPr/>
          </p:nvSpPr>
          <p:spPr bwMode="auto">
            <a:xfrm>
              <a:off x="5615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6" y="47"/>
                  </a:moveTo>
                  <a:lnTo>
                    <a:pt x="102" y="47"/>
                  </a:lnTo>
                  <a:lnTo>
                    <a:pt x="107" y="45"/>
                  </a:lnTo>
                  <a:lnTo>
                    <a:pt x="117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7" y="12"/>
                  </a:lnTo>
                  <a:lnTo>
                    <a:pt x="107" y="2"/>
                  </a:lnTo>
                  <a:lnTo>
                    <a:pt x="102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11" y="45"/>
                  </a:lnTo>
                  <a:lnTo>
                    <a:pt x="16" y="47"/>
                  </a:lnTo>
                  <a:lnTo>
                    <a:pt x="23" y="47"/>
                  </a:lnTo>
                  <a:lnTo>
                    <a:pt x="96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1" name="Freeform 679"/>
            <p:cNvSpPr>
              <a:spLocks/>
            </p:cNvSpPr>
            <p:nvPr/>
          </p:nvSpPr>
          <p:spPr bwMode="auto">
            <a:xfrm>
              <a:off x="5531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5" y="47"/>
                  </a:moveTo>
                  <a:lnTo>
                    <a:pt x="102" y="47"/>
                  </a:lnTo>
                  <a:lnTo>
                    <a:pt x="107" y="45"/>
                  </a:lnTo>
                  <a:lnTo>
                    <a:pt x="117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7" y="12"/>
                  </a:lnTo>
                  <a:lnTo>
                    <a:pt x="107" y="2"/>
                  </a:lnTo>
                  <a:lnTo>
                    <a:pt x="102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11" y="45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95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2" name="Freeform 680"/>
            <p:cNvSpPr>
              <a:spLocks/>
            </p:cNvSpPr>
            <p:nvPr/>
          </p:nvSpPr>
          <p:spPr bwMode="auto">
            <a:xfrm>
              <a:off x="5447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6" y="47"/>
                  </a:moveTo>
                  <a:lnTo>
                    <a:pt x="103" y="47"/>
                  </a:lnTo>
                  <a:lnTo>
                    <a:pt x="109" y="45"/>
                  </a:lnTo>
                  <a:lnTo>
                    <a:pt x="118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2"/>
                  </a:lnTo>
                  <a:lnTo>
                    <a:pt x="109" y="2"/>
                  </a:lnTo>
                  <a:lnTo>
                    <a:pt x="103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3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3" y="36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5" y="47"/>
                  </a:lnTo>
                  <a:lnTo>
                    <a:pt x="96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3" name="Freeform 681"/>
            <p:cNvSpPr>
              <a:spLocks/>
            </p:cNvSpPr>
            <p:nvPr/>
          </p:nvSpPr>
          <p:spPr bwMode="auto">
            <a:xfrm>
              <a:off x="5363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6" y="47"/>
                  </a:moveTo>
                  <a:lnTo>
                    <a:pt x="104" y="47"/>
                  </a:lnTo>
                  <a:lnTo>
                    <a:pt x="109" y="45"/>
                  </a:lnTo>
                  <a:lnTo>
                    <a:pt x="118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2"/>
                  </a:lnTo>
                  <a:lnTo>
                    <a:pt x="109" y="2"/>
                  </a:lnTo>
                  <a:lnTo>
                    <a:pt x="104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3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3" y="36"/>
                  </a:lnTo>
                  <a:lnTo>
                    <a:pt x="12" y="45"/>
                  </a:lnTo>
                  <a:lnTo>
                    <a:pt x="18" y="47"/>
                  </a:lnTo>
                  <a:lnTo>
                    <a:pt x="24" y="47"/>
                  </a:lnTo>
                  <a:lnTo>
                    <a:pt x="96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4" name="Freeform 682"/>
            <p:cNvSpPr>
              <a:spLocks/>
            </p:cNvSpPr>
            <p:nvPr/>
          </p:nvSpPr>
          <p:spPr bwMode="auto">
            <a:xfrm>
              <a:off x="5278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7" y="47"/>
                  </a:moveTo>
                  <a:lnTo>
                    <a:pt x="104" y="47"/>
                  </a:lnTo>
                  <a:lnTo>
                    <a:pt x="108" y="45"/>
                  </a:lnTo>
                  <a:lnTo>
                    <a:pt x="118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2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13" y="45"/>
                  </a:lnTo>
                  <a:lnTo>
                    <a:pt x="17" y="47"/>
                  </a:lnTo>
                  <a:lnTo>
                    <a:pt x="24" y="47"/>
                  </a:lnTo>
                  <a:lnTo>
                    <a:pt x="97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5" name="Freeform 683"/>
            <p:cNvSpPr>
              <a:spLocks/>
            </p:cNvSpPr>
            <p:nvPr/>
          </p:nvSpPr>
          <p:spPr bwMode="auto">
            <a:xfrm>
              <a:off x="5194" y="3996"/>
              <a:ext cx="61" cy="23"/>
            </a:xfrm>
            <a:custGeom>
              <a:avLst/>
              <a:gdLst>
                <a:gd name="T0" fmla="*/ 1 w 121"/>
                <a:gd name="T1" fmla="*/ 0 h 47"/>
                <a:gd name="T2" fmla="*/ 1 w 121"/>
                <a:gd name="T3" fmla="*/ 0 h 47"/>
                <a:gd name="T4" fmla="*/ 1 w 121"/>
                <a:gd name="T5" fmla="*/ 0 h 47"/>
                <a:gd name="T6" fmla="*/ 1 w 121"/>
                <a:gd name="T7" fmla="*/ 0 h 47"/>
                <a:gd name="T8" fmla="*/ 1 w 121"/>
                <a:gd name="T9" fmla="*/ 0 h 47"/>
                <a:gd name="T10" fmla="*/ 1 w 121"/>
                <a:gd name="T11" fmla="*/ 0 h 47"/>
                <a:gd name="T12" fmla="*/ 1 w 121"/>
                <a:gd name="T13" fmla="*/ 0 h 47"/>
                <a:gd name="T14" fmla="*/ 1 w 121"/>
                <a:gd name="T15" fmla="*/ 0 h 47"/>
                <a:gd name="T16" fmla="*/ 1 w 121"/>
                <a:gd name="T17" fmla="*/ 0 h 47"/>
                <a:gd name="T18" fmla="*/ 1 w 121"/>
                <a:gd name="T19" fmla="*/ 0 h 47"/>
                <a:gd name="T20" fmla="*/ 1 w 121"/>
                <a:gd name="T21" fmla="*/ 0 h 47"/>
                <a:gd name="T22" fmla="*/ 1 w 121"/>
                <a:gd name="T23" fmla="*/ 0 h 47"/>
                <a:gd name="T24" fmla="*/ 0 w 121"/>
                <a:gd name="T25" fmla="*/ 0 h 47"/>
                <a:gd name="T26" fmla="*/ 0 w 121"/>
                <a:gd name="T27" fmla="*/ 0 h 47"/>
                <a:gd name="T28" fmla="*/ 1 w 121"/>
                <a:gd name="T29" fmla="*/ 0 h 47"/>
                <a:gd name="T30" fmla="*/ 1 w 121"/>
                <a:gd name="T31" fmla="*/ 0 h 47"/>
                <a:gd name="T32" fmla="*/ 1 w 121"/>
                <a:gd name="T33" fmla="*/ 0 h 47"/>
                <a:gd name="T34" fmla="*/ 1 w 121"/>
                <a:gd name="T35" fmla="*/ 0 h 47"/>
                <a:gd name="T36" fmla="*/ 1 w 121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47"/>
                <a:gd name="T59" fmla="*/ 121 w 12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47">
                  <a:moveTo>
                    <a:pt x="97" y="47"/>
                  </a:moveTo>
                  <a:lnTo>
                    <a:pt x="103" y="47"/>
                  </a:lnTo>
                  <a:lnTo>
                    <a:pt x="108" y="45"/>
                  </a:lnTo>
                  <a:lnTo>
                    <a:pt x="118" y="36"/>
                  </a:lnTo>
                  <a:lnTo>
                    <a:pt x="121" y="31"/>
                  </a:lnTo>
                  <a:lnTo>
                    <a:pt x="121" y="16"/>
                  </a:lnTo>
                  <a:lnTo>
                    <a:pt x="118" y="12"/>
                  </a:lnTo>
                  <a:lnTo>
                    <a:pt x="108" y="2"/>
                  </a:lnTo>
                  <a:lnTo>
                    <a:pt x="103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3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3" y="36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4" y="47"/>
                  </a:lnTo>
                  <a:lnTo>
                    <a:pt x="97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6" name="Freeform 684"/>
            <p:cNvSpPr>
              <a:spLocks/>
            </p:cNvSpPr>
            <p:nvPr/>
          </p:nvSpPr>
          <p:spPr bwMode="auto">
            <a:xfrm>
              <a:off x="5111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5" y="47"/>
                  </a:moveTo>
                  <a:lnTo>
                    <a:pt x="102" y="47"/>
                  </a:lnTo>
                  <a:lnTo>
                    <a:pt x="107" y="45"/>
                  </a:lnTo>
                  <a:lnTo>
                    <a:pt x="117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7" y="12"/>
                  </a:lnTo>
                  <a:lnTo>
                    <a:pt x="107" y="2"/>
                  </a:lnTo>
                  <a:lnTo>
                    <a:pt x="102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11" y="45"/>
                  </a:lnTo>
                  <a:lnTo>
                    <a:pt x="16" y="47"/>
                  </a:lnTo>
                  <a:lnTo>
                    <a:pt x="23" y="47"/>
                  </a:lnTo>
                  <a:lnTo>
                    <a:pt x="95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7" name="Freeform 685"/>
            <p:cNvSpPr>
              <a:spLocks/>
            </p:cNvSpPr>
            <p:nvPr/>
          </p:nvSpPr>
          <p:spPr bwMode="auto">
            <a:xfrm>
              <a:off x="5027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6" y="47"/>
                  </a:moveTo>
                  <a:lnTo>
                    <a:pt x="103" y="47"/>
                  </a:lnTo>
                  <a:lnTo>
                    <a:pt x="108" y="45"/>
                  </a:lnTo>
                  <a:lnTo>
                    <a:pt x="118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2"/>
                  </a:lnTo>
                  <a:lnTo>
                    <a:pt x="108" y="2"/>
                  </a:lnTo>
                  <a:lnTo>
                    <a:pt x="103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3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3" y="36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5" y="47"/>
                  </a:lnTo>
                  <a:lnTo>
                    <a:pt x="96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8" name="Freeform 686"/>
            <p:cNvSpPr>
              <a:spLocks/>
            </p:cNvSpPr>
            <p:nvPr/>
          </p:nvSpPr>
          <p:spPr bwMode="auto">
            <a:xfrm>
              <a:off x="4943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6" y="47"/>
                  </a:moveTo>
                  <a:lnTo>
                    <a:pt x="103" y="47"/>
                  </a:lnTo>
                  <a:lnTo>
                    <a:pt x="109" y="45"/>
                  </a:lnTo>
                  <a:lnTo>
                    <a:pt x="118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2"/>
                  </a:lnTo>
                  <a:lnTo>
                    <a:pt x="109" y="2"/>
                  </a:lnTo>
                  <a:lnTo>
                    <a:pt x="103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3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3" y="36"/>
                  </a:lnTo>
                  <a:lnTo>
                    <a:pt x="12" y="45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96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9" name="Freeform 687"/>
            <p:cNvSpPr>
              <a:spLocks/>
            </p:cNvSpPr>
            <p:nvPr/>
          </p:nvSpPr>
          <p:spPr bwMode="auto">
            <a:xfrm>
              <a:off x="4858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6" y="47"/>
                  </a:moveTo>
                  <a:lnTo>
                    <a:pt x="104" y="47"/>
                  </a:lnTo>
                  <a:lnTo>
                    <a:pt x="108" y="45"/>
                  </a:lnTo>
                  <a:lnTo>
                    <a:pt x="118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2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11" y="45"/>
                  </a:lnTo>
                  <a:lnTo>
                    <a:pt x="17" y="47"/>
                  </a:lnTo>
                  <a:lnTo>
                    <a:pt x="24" y="47"/>
                  </a:lnTo>
                  <a:lnTo>
                    <a:pt x="96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0" name="Freeform 688"/>
            <p:cNvSpPr>
              <a:spLocks/>
            </p:cNvSpPr>
            <p:nvPr/>
          </p:nvSpPr>
          <p:spPr bwMode="auto">
            <a:xfrm>
              <a:off x="4774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7" y="47"/>
                  </a:moveTo>
                  <a:lnTo>
                    <a:pt x="103" y="47"/>
                  </a:lnTo>
                  <a:lnTo>
                    <a:pt x="108" y="45"/>
                  </a:lnTo>
                  <a:lnTo>
                    <a:pt x="117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7" y="12"/>
                  </a:lnTo>
                  <a:lnTo>
                    <a:pt x="108" y="2"/>
                  </a:lnTo>
                  <a:lnTo>
                    <a:pt x="103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4" y="47"/>
                  </a:lnTo>
                  <a:lnTo>
                    <a:pt x="97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1" name="Freeform 689"/>
            <p:cNvSpPr>
              <a:spLocks/>
            </p:cNvSpPr>
            <p:nvPr/>
          </p:nvSpPr>
          <p:spPr bwMode="auto">
            <a:xfrm>
              <a:off x="4690" y="3996"/>
              <a:ext cx="61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6" y="47"/>
                  </a:moveTo>
                  <a:lnTo>
                    <a:pt x="103" y="47"/>
                  </a:lnTo>
                  <a:lnTo>
                    <a:pt x="108" y="45"/>
                  </a:lnTo>
                  <a:lnTo>
                    <a:pt x="118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2"/>
                  </a:lnTo>
                  <a:lnTo>
                    <a:pt x="108" y="2"/>
                  </a:lnTo>
                  <a:lnTo>
                    <a:pt x="103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3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3" y="36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4" y="47"/>
                  </a:lnTo>
                  <a:lnTo>
                    <a:pt x="96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2" name="Freeform 690"/>
            <p:cNvSpPr>
              <a:spLocks/>
            </p:cNvSpPr>
            <p:nvPr/>
          </p:nvSpPr>
          <p:spPr bwMode="auto">
            <a:xfrm>
              <a:off x="4607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6" y="47"/>
                  </a:moveTo>
                  <a:lnTo>
                    <a:pt x="103" y="47"/>
                  </a:lnTo>
                  <a:lnTo>
                    <a:pt x="108" y="45"/>
                  </a:lnTo>
                  <a:lnTo>
                    <a:pt x="118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2"/>
                  </a:lnTo>
                  <a:lnTo>
                    <a:pt x="108" y="2"/>
                  </a:lnTo>
                  <a:lnTo>
                    <a:pt x="103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3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3" y="36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3" y="47"/>
                  </a:lnTo>
                  <a:lnTo>
                    <a:pt x="96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3" name="Freeform 691"/>
            <p:cNvSpPr>
              <a:spLocks/>
            </p:cNvSpPr>
            <p:nvPr/>
          </p:nvSpPr>
          <p:spPr bwMode="auto">
            <a:xfrm>
              <a:off x="4523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6" y="47"/>
                  </a:moveTo>
                  <a:lnTo>
                    <a:pt x="103" y="47"/>
                  </a:lnTo>
                  <a:lnTo>
                    <a:pt x="107" y="45"/>
                  </a:lnTo>
                  <a:lnTo>
                    <a:pt x="118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2"/>
                  </a:lnTo>
                  <a:lnTo>
                    <a:pt x="107" y="2"/>
                  </a:lnTo>
                  <a:lnTo>
                    <a:pt x="103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12" y="45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96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4" name="Freeform 692"/>
            <p:cNvSpPr>
              <a:spLocks/>
            </p:cNvSpPr>
            <p:nvPr/>
          </p:nvSpPr>
          <p:spPr bwMode="auto">
            <a:xfrm>
              <a:off x="4438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6" y="47"/>
                  </a:moveTo>
                  <a:lnTo>
                    <a:pt x="103" y="47"/>
                  </a:lnTo>
                  <a:lnTo>
                    <a:pt x="108" y="45"/>
                  </a:lnTo>
                  <a:lnTo>
                    <a:pt x="117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7" y="12"/>
                  </a:lnTo>
                  <a:lnTo>
                    <a:pt x="108" y="2"/>
                  </a:lnTo>
                  <a:lnTo>
                    <a:pt x="103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11" y="45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96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" name="Freeform 693"/>
            <p:cNvSpPr>
              <a:spLocks/>
            </p:cNvSpPr>
            <p:nvPr/>
          </p:nvSpPr>
          <p:spPr bwMode="auto">
            <a:xfrm>
              <a:off x="4354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5" y="47"/>
                  </a:moveTo>
                  <a:lnTo>
                    <a:pt x="103" y="47"/>
                  </a:lnTo>
                  <a:lnTo>
                    <a:pt x="108" y="45"/>
                  </a:lnTo>
                  <a:lnTo>
                    <a:pt x="117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7" y="12"/>
                  </a:lnTo>
                  <a:lnTo>
                    <a:pt x="108" y="2"/>
                  </a:lnTo>
                  <a:lnTo>
                    <a:pt x="103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11" y="45"/>
                  </a:lnTo>
                  <a:lnTo>
                    <a:pt x="17" y="47"/>
                  </a:lnTo>
                  <a:lnTo>
                    <a:pt x="24" y="47"/>
                  </a:lnTo>
                  <a:lnTo>
                    <a:pt x="95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" name="Freeform 694"/>
            <p:cNvSpPr>
              <a:spLocks/>
            </p:cNvSpPr>
            <p:nvPr/>
          </p:nvSpPr>
          <p:spPr bwMode="auto">
            <a:xfrm>
              <a:off x="4270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7" y="47"/>
                  </a:moveTo>
                  <a:lnTo>
                    <a:pt x="104" y="47"/>
                  </a:lnTo>
                  <a:lnTo>
                    <a:pt x="109" y="45"/>
                  </a:lnTo>
                  <a:lnTo>
                    <a:pt x="118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2"/>
                  </a:lnTo>
                  <a:lnTo>
                    <a:pt x="109" y="2"/>
                  </a:lnTo>
                  <a:lnTo>
                    <a:pt x="104" y="0"/>
                  </a:lnTo>
                  <a:lnTo>
                    <a:pt x="18" y="0"/>
                  </a:lnTo>
                  <a:lnTo>
                    <a:pt x="13" y="2"/>
                  </a:lnTo>
                  <a:lnTo>
                    <a:pt x="3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3" y="36"/>
                  </a:lnTo>
                  <a:lnTo>
                    <a:pt x="13" y="45"/>
                  </a:lnTo>
                  <a:lnTo>
                    <a:pt x="18" y="47"/>
                  </a:lnTo>
                  <a:lnTo>
                    <a:pt x="25" y="47"/>
                  </a:lnTo>
                  <a:lnTo>
                    <a:pt x="97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7" name="Freeform 695"/>
            <p:cNvSpPr>
              <a:spLocks/>
            </p:cNvSpPr>
            <p:nvPr/>
          </p:nvSpPr>
          <p:spPr bwMode="auto">
            <a:xfrm>
              <a:off x="4186" y="3996"/>
              <a:ext cx="61" cy="23"/>
            </a:xfrm>
            <a:custGeom>
              <a:avLst/>
              <a:gdLst>
                <a:gd name="T0" fmla="*/ 1 w 121"/>
                <a:gd name="T1" fmla="*/ 0 h 47"/>
                <a:gd name="T2" fmla="*/ 1 w 121"/>
                <a:gd name="T3" fmla="*/ 0 h 47"/>
                <a:gd name="T4" fmla="*/ 1 w 121"/>
                <a:gd name="T5" fmla="*/ 0 h 47"/>
                <a:gd name="T6" fmla="*/ 1 w 121"/>
                <a:gd name="T7" fmla="*/ 0 h 47"/>
                <a:gd name="T8" fmla="*/ 1 w 121"/>
                <a:gd name="T9" fmla="*/ 0 h 47"/>
                <a:gd name="T10" fmla="*/ 1 w 121"/>
                <a:gd name="T11" fmla="*/ 0 h 47"/>
                <a:gd name="T12" fmla="*/ 1 w 121"/>
                <a:gd name="T13" fmla="*/ 0 h 47"/>
                <a:gd name="T14" fmla="*/ 1 w 121"/>
                <a:gd name="T15" fmla="*/ 0 h 47"/>
                <a:gd name="T16" fmla="*/ 1 w 121"/>
                <a:gd name="T17" fmla="*/ 0 h 47"/>
                <a:gd name="T18" fmla="*/ 1 w 121"/>
                <a:gd name="T19" fmla="*/ 0 h 47"/>
                <a:gd name="T20" fmla="*/ 1 w 121"/>
                <a:gd name="T21" fmla="*/ 0 h 47"/>
                <a:gd name="T22" fmla="*/ 1 w 121"/>
                <a:gd name="T23" fmla="*/ 0 h 47"/>
                <a:gd name="T24" fmla="*/ 0 w 121"/>
                <a:gd name="T25" fmla="*/ 0 h 47"/>
                <a:gd name="T26" fmla="*/ 0 w 121"/>
                <a:gd name="T27" fmla="*/ 0 h 47"/>
                <a:gd name="T28" fmla="*/ 1 w 121"/>
                <a:gd name="T29" fmla="*/ 0 h 47"/>
                <a:gd name="T30" fmla="*/ 1 w 121"/>
                <a:gd name="T31" fmla="*/ 0 h 47"/>
                <a:gd name="T32" fmla="*/ 1 w 121"/>
                <a:gd name="T33" fmla="*/ 0 h 47"/>
                <a:gd name="T34" fmla="*/ 1 w 121"/>
                <a:gd name="T35" fmla="*/ 0 h 47"/>
                <a:gd name="T36" fmla="*/ 1 w 121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47"/>
                <a:gd name="T59" fmla="*/ 121 w 12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47">
                  <a:moveTo>
                    <a:pt x="97" y="47"/>
                  </a:moveTo>
                  <a:lnTo>
                    <a:pt x="104" y="47"/>
                  </a:lnTo>
                  <a:lnTo>
                    <a:pt x="109" y="45"/>
                  </a:lnTo>
                  <a:lnTo>
                    <a:pt x="119" y="36"/>
                  </a:lnTo>
                  <a:lnTo>
                    <a:pt x="121" y="31"/>
                  </a:lnTo>
                  <a:lnTo>
                    <a:pt x="121" y="16"/>
                  </a:lnTo>
                  <a:lnTo>
                    <a:pt x="119" y="12"/>
                  </a:lnTo>
                  <a:lnTo>
                    <a:pt x="109" y="2"/>
                  </a:lnTo>
                  <a:lnTo>
                    <a:pt x="104" y="0"/>
                  </a:lnTo>
                  <a:lnTo>
                    <a:pt x="18" y="0"/>
                  </a:lnTo>
                  <a:lnTo>
                    <a:pt x="13" y="2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4" y="36"/>
                  </a:lnTo>
                  <a:lnTo>
                    <a:pt x="13" y="45"/>
                  </a:lnTo>
                  <a:lnTo>
                    <a:pt x="18" y="47"/>
                  </a:lnTo>
                  <a:lnTo>
                    <a:pt x="24" y="47"/>
                  </a:lnTo>
                  <a:lnTo>
                    <a:pt x="97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" name="Freeform 696"/>
            <p:cNvSpPr>
              <a:spLocks/>
            </p:cNvSpPr>
            <p:nvPr/>
          </p:nvSpPr>
          <p:spPr bwMode="auto">
            <a:xfrm>
              <a:off x="4103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6" y="47"/>
                  </a:moveTo>
                  <a:lnTo>
                    <a:pt x="103" y="47"/>
                  </a:lnTo>
                  <a:lnTo>
                    <a:pt x="107" y="45"/>
                  </a:lnTo>
                  <a:lnTo>
                    <a:pt x="118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2"/>
                  </a:lnTo>
                  <a:lnTo>
                    <a:pt x="107" y="2"/>
                  </a:lnTo>
                  <a:lnTo>
                    <a:pt x="103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12" y="45"/>
                  </a:lnTo>
                  <a:lnTo>
                    <a:pt x="16" y="47"/>
                  </a:lnTo>
                  <a:lnTo>
                    <a:pt x="23" y="47"/>
                  </a:lnTo>
                  <a:lnTo>
                    <a:pt x="96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9" name="Freeform 697"/>
            <p:cNvSpPr>
              <a:spLocks/>
            </p:cNvSpPr>
            <p:nvPr/>
          </p:nvSpPr>
          <p:spPr bwMode="auto">
            <a:xfrm>
              <a:off x="4018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6" y="47"/>
                  </a:moveTo>
                  <a:lnTo>
                    <a:pt x="102" y="47"/>
                  </a:lnTo>
                  <a:lnTo>
                    <a:pt x="107" y="45"/>
                  </a:lnTo>
                  <a:lnTo>
                    <a:pt x="117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7" y="12"/>
                  </a:lnTo>
                  <a:lnTo>
                    <a:pt x="107" y="2"/>
                  </a:lnTo>
                  <a:lnTo>
                    <a:pt x="102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11" y="45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96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0" name="Freeform 698"/>
            <p:cNvSpPr>
              <a:spLocks/>
            </p:cNvSpPr>
            <p:nvPr/>
          </p:nvSpPr>
          <p:spPr bwMode="auto">
            <a:xfrm>
              <a:off x="3934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5" y="47"/>
                  </a:moveTo>
                  <a:lnTo>
                    <a:pt x="102" y="47"/>
                  </a:lnTo>
                  <a:lnTo>
                    <a:pt x="108" y="45"/>
                  </a:lnTo>
                  <a:lnTo>
                    <a:pt x="117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7" y="12"/>
                  </a:lnTo>
                  <a:lnTo>
                    <a:pt x="108" y="2"/>
                  </a:lnTo>
                  <a:lnTo>
                    <a:pt x="102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11" y="45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95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1" name="Freeform 699"/>
            <p:cNvSpPr>
              <a:spLocks/>
            </p:cNvSpPr>
            <p:nvPr/>
          </p:nvSpPr>
          <p:spPr bwMode="auto">
            <a:xfrm>
              <a:off x="3850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6" y="47"/>
                  </a:moveTo>
                  <a:lnTo>
                    <a:pt x="104" y="47"/>
                  </a:lnTo>
                  <a:lnTo>
                    <a:pt x="109" y="45"/>
                  </a:lnTo>
                  <a:lnTo>
                    <a:pt x="118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2"/>
                  </a:lnTo>
                  <a:lnTo>
                    <a:pt x="109" y="2"/>
                  </a:lnTo>
                  <a:lnTo>
                    <a:pt x="104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3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3" y="36"/>
                  </a:lnTo>
                  <a:lnTo>
                    <a:pt x="12" y="45"/>
                  </a:lnTo>
                  <a:lnTo>
                    <a:pt x="18" y="47"/>
                  </a:lnTo>
                  <a:lnTo>
                    <a:pt x="25" y="47"/>
                  </a:lnTo>
                  <a:lnTo>
                    <a:pt x="96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2" name="Freeform 700"/>
            <p:cNvSpPr>
              <a:spLocks/>
            </p:cNvSpPr>
            <p:nvPr/>
          </p:nvSpPr>
          <p:spPr bwMode="auto">
            <a:xfrm>
              <a:off x="3766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7" y="47"/>
                  </a:moveTo>
                  <a:lnTo>
                    <a:pt x="104" y="47"/>
                  </a:lnTo>
                  <a:lnTo>
                    <a:pt x="109" y="45"/>
                  </a:lnTo>
                  <a:lnTo>
                    <a:pt x="118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2"/>
                  </a:lnTo>
                  <a:lnTo>
                    <a:pt x="109" y="2"/>
                  </a:lnTo>
                  <a:lnTo>
                    <a:pt x="104" y="0"/>
                  </a:lnTo>
                  <a:lnTo>
                    <a:pt x="18" y="0"/>
                  </a:lnTo>
                  <a:lnTo>
                    <a:pt x="13" y="2"/>
                  </a:lnTo>
                  <a:lnTo>
                    <a:pt x="3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3" y="36"/>
                  </a:lnTo>
                  <a:lnTo>
                    <a:pt x="13" y="45"/>
                  </a:lnTo>
                  <a:lnTo>
                    <a:pt x="18" y="47"/>
                  </a:lnTo>
                  <a:lnTo>
                    <a:pt x="24" y="47"/>
                  </a:lnTo>
                  <a:lnTo>
                    <a:pt x="97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3" name="Freeform 701"/>
            <p:cNvSpPr>
              <a:spLocks/>
            </p:cNvSpPr>
            <p:nvPr/>
          </p:nvSpPr>
          <p:spPr bwMode="auto">
            <a:xfrm>
              <a:off x="3682" y="3996"/>
              <a:ext cx="60" cy="23"/>
            </a:xfrm>
            <a:custGeom>
              <a:avLst/>
              <a:gdLst>
                <a:gd name="T0" fmla="*/ 0 w 121"/>
                <a:gd name="T1" fmla="*/ 0 h 47"/>
                <a:gd name="T2" fmla="*/ 0 w 121"/>
                <a:gd name="T3" fmla="*/ 0 h 47"/>
                <a:gd name="T4" fmla="*/ 0 w 121"/>
                <a:gd name="T5" fmla="*/ 0 h 47"/>
                <a:gd name="T6" fmla="*/ 0 w 121"/>
                <a:gd name="T7" fmla="*/ 0 h 47"/>
                <a:gd name="T8" fmla="*/ 0 w 121"/>
                <a:gd name="T9" fmla="*/ 0 h 47"/>
                <a:gd name="T10" fmla="*/ 0 w 121"/>
                <a:gd name="T11" fmla="*/ 0 h 47"/>
                <a:gd name="T12" fmla="*/ 0 w 121"/>
                <a:gd name="T13" fmla="*/ 0 h 47"/>
                <a:gd name="T14" fmla="*/ 0 w 121"/>
                <a:gd name="T15" fmla="*/ 0 h 47"/>
                <a:gd name="T16" fmla="*/ 0 w 121"/>
                <a:gd name="T17" fmla="*/ 0 h 47"/>
                <a:gd name="T18" fmla="*/ 0 w 121"/>
                <a:gd name="T19" fmla="*/ 0 h 47"/>
                <a:gd name="T20" fmla="*/ 0 w 121"/>
                <a:gd name="T21" fmla="*/ 0 h 47"/>
                <a:gd name="T22" fmla="*/ 0 w 121"/>
                <a:gd name="T23" fmla="*/ 0 h 47"/>
                <a:gd name="T24" fmla="*/ 0 w 121"/>
                <a:gd name="T25" fmla="*/ 0 h 47"/>
                <a:gd name="T26" fmla="*/ 0 w 121"/>
                <a:gd name="T27" fmla="*/ 0 h 47"/>
                <a:gd name="T28" fmla="*/ 0 w 121"/>
                <a:gd name="T29" fmla="*/ 0 h 47"/>
                <a:gd name="T30" fmla="*/ 0 w 121"/>
                <a:gd name="T31" fmla="*/ 0 h 47"/>
                <a:gd name="T32" fmla="*/ 0 w 121"/>
                <a:gd name="T33" fmla="*/ 0 h 47"/>
                <a:gd name="T34" fmla="*/ 0 w 121"/>
                <a:gd name="T35" fmla="*/ 0 h 47"/>
                <a:gd name="T36" fmla="*/ 0 w 121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47"/>
                <a:gd name="T59" fmla="*/ 121 w 12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47">
                  <a:moveTo>
                    <a:pt x="97" y="47"/>
                  </a:moveTo>
                  <a:lnTo>
                    <a:pt x="104" y="47"/>
                  </a:lnTo>
                  <a:lnTo>
                    <a:pt x="108" y="45"/>
                  </a:lnTo>
                  <a:lnTo>
                    <a:pt x="119" y="36"/>
                  </a:lnTo>
                  <a:lnTo>
                    <a:pt x="121" y="31"/>
                  </a:lnTo>
                  <a:lnTo>
                    <a:pt x="121" y="16"/>
                  </a:lnTo>
                  <a:lnTo>
                    <a:pt x="119" y="12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3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3" y="36"/>
                  </a:lnTo>
                  <a:lnTo>
                    <a:pt x="13" y="45"/>
                  </a:lnTo>
                  <a:lnTo>
                    <a:pt x="17" y="47"/>
                  </a:lnTo>
                  <a:lnTo>
                    <a:pt x="24" y="47"/>
                  </a:lnTo>
                  <a:lnTo>
                    <a:pt x="97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4" name="Freeform 702"/>
            <p:cNvSpPr>
              <a:spLocks/>
            </p:cNvSpPr>
            <p:nvPr/>
          </p:nvSpPr>
          <p:spPr bwMode="auto">
            <a:xfrm>
              <a:off x="3598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6" y="47"/>
                  </a:moveTo>
                  <a:lnTo>
                    <a:pt x="102" y="47"/>
                  </a:lnTo>
                  <a:lnTo>
                    <a:pt x="107" y="45"/>
                  </a:lnTo>
                  <a:lnTo>
                    <a:pt x="117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7" y="12"/>
                  </a:lnTo>
                  <a:lnTo>
                    <a:pt x="107" y="2"/>
                  </a:lnTo>
                  <a:lnTo>
                    <a:pt x="102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11" y="45"/>
                  </a:lnTo>
                  <a:lnTo>
                    <a:pt x="16" y="47"/>
                  </a:lnTo>
                  <a:lnTo>
                    <a:pt x="23" y="47"/>
                  </a:lnTo>
                  <a:lnTo>
                    <a:pt x="96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5" name="Freeform 703"/>
            <p:cNvSpPr>
              <a:spLocks/>
            </p:cNvSpPr>
            <p:nvPr/>
          </p:nvSpPr>
          <p:spPr bwMode="auto">
            <a:xfrm>
              <a:off x="3514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5" y="47"/>
                  </a:moveTo>
                  <a:lnTo>
                    <a:pt x="102" y="47"/>
                  </a:lnTo>
                  <a:lnTo>
                    <a:pt x="107" y="45"/>
                  </a:lnTo>
                  <a:lnTo>
                    <a:pt x="117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7" y="12"/>
                  </a:lnTo>
                  <a:lnTo>
                    <a:pt x="107" y="2"/>
                  </a:lnTo>
                  <a:lnTo>
                    <a:pt x="102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11" y="45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95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6" name="Freeform 704"/>
            <p:cNvSpPr>
              <a:spLocks/>
            </p:cNvSpPr>
            <p:nvPr/>
          </p:nvSpPr>
          <p:spPr bwMode="auto">
            <a:xfrm>
              <a:off x="3430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6" y="47"/>
                  </a:moveTo>
                  <a:lnTo>
                    <a:pt x="103" y="47"/>
                  </a:lnTo>
                  <a:lnTo>
                    <a:pt x="109" y="45"/>
                  </a:lnTo>
                  <a:lnTo>
                    <a:pt x="118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2"/>
                  </a:lnTo>
                  <a:lnTo>
                    <a:pt x="109" y="2"/>
                  </a:lnTo>
                  <a:lnTo>
                    <a:pt x="103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3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3" y="36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5" y="47"/>
                  </a:lnTo>
                  <a:lnTo>
                    <a:pt x="96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7" name="Freeform 705"/>
            <p:cNvSpPr>
              <a:spLocks/>
            </p:cNvSpPr>
            <p:nvPr/>
          </p:nvSpPr>
          <p:spPr bwMode="auto">
            <a:xfrm>
              <a:off x="3346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6" y="47"/>
                  </a:moveTo>
                  <a:lnTo>
                    <a:pt x="104" y="47"/>
                  </a:lnTo>
                  <a:lnTo>
                    <a:pt x="109" y="45"/>
                  </a:lnTo>
                  <a:lnTo>
                    <a:pt x="118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2"/>
                  </a:lnTo>
                  <a:lnTo>
                    <a:pt x="109" y="2"/>
                  </a:lnTo>
                  <a:lnTo>
                    <a:pt x="104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3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3" y="36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4" y="47"/>
                  </a:lnTo>
                  <a:lnTo>
                    <a:pt x="96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8" name="Freeform 706"/>
            <p:cNvSpPr>
              <a:spLocks/>
            </p:cNvSpPr>
            <p:nvPr/>
          </p:nvSpPr>
          <p:spPr bwMode="auto">
            <a:xfrm>
              <a:off x="3262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7" y="47"/>
                  </a:moveTo>
                  <a:lnTo>
                    <a:pt x="104" y="47"/>
                  </a:lnTo>
                  <a:lnTo>
                    <a:pt x="108" y="45"/>
                  </a:lnTo>
                  <a:lnTo>
                    <a:pt x="118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2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13" y="45"/>
                  </a:lnTo>
                  <a:lnTo>
                    <a:pt x="17" y="47"/>
                  </a:lnTo>
                  <a:lnTo>
                    <a:pt x="24" y="47"/>
                  </a:lnTo>
                  <a:lnTo>
                    <a:pt x="97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9" name="Freeform 707"/>
            <p:cNvSpPr>
              <a:spLocks/>
            </p:cNvSpPr>
            <p:nvPr/>
          </p:nvSpPr>
          <p:spPr bwMode="auto">
            <a:xfrm>
              <a:off x="3178" y="3996"/>
              <a:ext cx="60" cy="23"/>
            </a:xfrm>
            <a:custGeom>
              <a:avLst/>
              <a:gdLst>
                <a:gd name="T0" fmla="*/ 0 w 121"/>
                <a:gd name="T1" fmla="*/ 0 h 47"/>
                <a:gd name="T2" fmla="*/ 0 w 121"/>
                <a:gd name="T3" fmla="*/ 0 h 47"/>
                <a:gd name="T4" fmla="*/ 0 w 121"/>
                <a:gd name="T5" fmla="*/ 0 h 47"/>
                <a:gd name="T6" fmla="*/ 0 w 121"/>
                <a:gd name="T7" fmla="*/ 0 h 47"/>
                <a:gd name="T8" fmla="*/ 0 w 121"/>
                <a:gd name="T9" fmla="*/ 0 h 47"/>
                <a:gd name="T10" fmla="*/ 0 w 121"/>
                <a:gd name="T11" fmla="*/ 0 h 47"/>
                <a:gd name="T12" fmla="*/ 0 w 121"/>
                <a:gd name="T13" fmla="*/ 0 h 47"/>
                <a:gd name="T14" fmla="*/ 0 w 121"/>
                <a:gd name="T15" fmla="*/ 0 h 47"/>
                <a:gd name="T16" fmla="*/ 0 w 121"/>
                <a:gd name="T17" fmla="*/ 0 h 47"/>
                <a:gd name="T18" fmla="*/ 0 w 121"/>
                <a:gd name="T19" fmla="*/ 0 h 47"/>
                <a:gd name="T20" fmla="*/ 0 w 121"/>
                <a:gd name="T21" fmla="*/ 0 h 47"/>
                <a:gd name="T22" fmla="*/ 0 w 121"/>
                <a:gd name="T23" fmla="*/ 0 h 47"/>
                <a:gd name="T24" fmla="*/ 0 w 121"/>
                <a:gd name="T25" fmla="*/ 0 h 47"/>
                <a:gd name="T26" fmla="*/ 0 w 121"/>
                <a:gd name="T27" fmla="*/ 0 h 47"/>
                <a:gd name="T28" fmla="*/ 0 w 121"/>
                <a:gd name="T29" fmla="*/ 0 h 47"/>
                <a:gd name="T30" fmla="*/ 0 w 121"/>
                <a:gd name="T31" fmla="*/ 0 h 47"/>
                <a:gd name="T32" fmla="*/ 0 w 121"/>
                <a:gd name="T33" fmla="*/ 0 h 47"/>
                <a:gd name="T34" fmla="*/ 0 w 121"/>
                <a:gd name="T35" fmla="*/ 0 h 47"/>
                <a:gd name="T36" fmla="*/ 0 w 121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47"/>
                <a:gd name="T59" fmla="*/ 121 w 12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47">
                  <a:moveTo>
                    <a:pt x="97" y="47"/>
                  </a:moveTo>
                  <a:lnTo>
                    <a:pt x="103" y="47"/>
                  </a:lnTo>
                  <a:lnTo>
                    <a:pt x="108" y="45"/>
                  </a:lnTo>
                  <a:lnTo>
                    <a:pt x="118" y="36"/>
                  </a:lnTo>
                  <a:lnTo>
                    <a:pt x="121" y="31"/>
                  </a:lnTo>
                  <a:lnTo>
                    <a:pt x="121" y="16"/>
                  </a:lnTo>
                  <a:lnTo>
                    <a:pt x="118" y="12"/>
                  </a:lnTo>
                  <a:lnTo>
                    <a:pt x="108" y="2"/>
                  </a:lnTo>
                  <a:lnTo>
                    <a:pt x="103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3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3" y="36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4" y="47"/>
                  </a:lnTo>
                  <a:lnTo>
                    <a:pt x="97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00" name="Freeform 708"/>
            <p:cNvSpPr>
              <a:spLocks/>
            </p:cNvSpPr>
            <p:nvPr/>
          </p:nvSpPr>
          <p:spPr bwMode="auto">
            <a:xfrm>
              <a:off x="3094" y="3996"/>
              <a:ext cx="60" cy="23"/>
            </a:xfrm>
            <a:custGeom>
              <a:avLst/>
              <a:gdLst>
                <a:gd name="T0" fmla="*/ 1 w 119"/>
                <a:gd name="T1" fmla="*/ 0 h 47"/>
                <a:gd name="T2" fmla="*/ 1 w 119"/>
                <a:gd name="T3" fmla="*/ 0 h 47"/>
                <a:gd name="T4" fmla="*/ 1 w 119"/>
                <a:gd name="T5" fmla="*/ 0 h 47"/>
                <a:gd name="T6" fmla="*/ 1 w 119"/>
                <a:gd name="T7" fmla="*/ 0 h 47"/>
                <a:gd name="T8" fmla="*/ 1 w 119"/>
                <a:gd name="T9" fmla="*/ 0 h 47"/>
                <a:gd name="T10" fmla="*/ 1 w 119"/>
                <a:gd name="T11" fmla="*/ 0 h 47"/>
                <a:gd name="T12" fmla="*/ 1 w 119"/>
                <a:gd name="T13" fmla="*/ 0 h 47"/>
                <a:gd name="T14" fmla="*/ 1 w 119"/>
                <a:gd name="T15" fmla="*/ 0 h 47"/>
                <a:gd name="T16" fmla="*/ 1 w 119"/>
                <a:gd name="T17" fmla="*/ 0 h 47"/>
                <a:gd name="T18" fmla="*/ 1 w 119"/>
                <a:gd name="T19" fmla="*/ 0 h 47"/>
                <a:gd name="T20" fmla="*/ 1 w 119"/>
                <a:gd name="T21" fmla="*/ 0 h 47"/>
                <a:gd name="T22" fmla="*/ 1 w 119"/>
                <a:gd name="T23" fmla="*/ 0 h 47"/>
                <a:gd name="T24" fmla="*/ 0 w 119"/>
                <a:gd name="T25" fmla="*/ 0 h 47"/>
                <a:gd name="T26" fmla="*/ 0 w 119"/>
                <a:gd name="T27" fmla="*/ 0 h 47"/>
                <a:gd name="T28" fmla="*/ 1 w 119"/>
                <a:gd name="T29" fmla="*/ 0 h 47"/>
                <a:gd name="T30" fmla="*/ 1 w 119"/>
                <a:gd name="T31" fmla="*/ 0 h 47"/>
                <a:gd name="T32" fmla="*/ 1 w 119"/>
                <a:gd name="T33" fmla="*/ 0 h 47"/>
                <a:gd name="T34" fmla="*/ 1 w 119"/>
                <a:gd name="T35" fmla="*/ 0 h 47"/>
                <a:gd name="T36" fmla="*/ 1 w 119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9"/>
                <a:gd name="T58" fmla="*/ 0 h 47"/>
                <a:gd name="T59" fmla="*/ 119 w 119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9" h="47">
                  <a:moveTo>
                    <a:pt x="95" y="47"/>
                  </a:moveTo>
                  <a:lnTo>
                    <a:pt x="102" y="47"/>
                  </a:lnTo>
                  <a:lnTo>
                    <a:pt x="107" y="45"/>
                  </a:lnTo>
                  <a:lnTo>
                    <a:pt x="117" y="36"/>
                  </a:lnTo>
                  <a:lnTo>
                    <a:pt x="119" y="31"/>
                  </a:lnTo>
                  <a:lnTo>
                    <a:pt x="119" y="16"/>
                  </a:lnTo>
                  <a:lnTo>
                    <a:pt x="117" y="12"/>
                  </a:lnTo>
                  <a:lnTo>
                    <a:pt x="107" y="2"/>
                  </a:lnTo>
                  <a:lnTo>
                    <a:pt x="102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11" y="45"/>
                  </a:lnTo>
                  <a:lnTo>
                    <a:pt x="16" y="47"/>
                  </a:lnTo>
                  <a:lnTo>
                    <a:pt x="23" y="47"/>
                  </a:lnTo>
                  <a:lnTo>
                    <a:pt x="95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01" name="Freeform 709"/>
            <p:cNvSpPr>
              <a:spLocks/>
            </p:cNvSpPr>
            <p:nvPr/>
          </p:nvSpPr>
          <p:spPr bwMode="auto">
            <a:xfrm>
              <a:off x="3010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6" y="47"/>
                  </a:moveTo>
                  <a:lnTo>
                    <a:pt x="103" y="47"/>
                  </a:lnTo>
                  <a:lnTo>
                    <a:pt x="108" y="45"/>
                  </a:lnTo>
                  <a:lnTo>
                    <a:pt x="118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2"/>
                  </a:lnTo>
                  <a:lnTo>
                    <a:pt x="108" y="2"/>
                  </a:lnTo>
                  <a:lnTo>
                    <a:pt x="103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3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3" y="36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5" y="47"/>
                  </a:lnTo>
                  <a:lnTo>
                    <a:pt x="96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02" name="Freeform 710"/>
            <p:cNvSpPr>
              <a:spLocks/>
            </p:cNvSpPr>
            <p:nvPr/>
          </p:nvSpPr>
          <p:spPr bwMode="auto">
            <a:xfrm>
              <a:off x="2926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6" y="47"/>
                  </a:moveTo>
                  <a:lnTo>
                    <a:pt x="103" y="47"/>
                  </a:lnTo>
                  <a:lnTo>
                    <a:pt x="109" y="45"/>
                  </a:lnTo>
                  <a:lnTo>
                    <a:pt x="118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2"/>
                  </a:lnTo>
                  <a:lnTo>
                    <a:pt x="109" y="2"/>
                  </a:lnTo>
                  <a:lnTo>
                    <a:pt x="103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12" y="45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96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03" name="Freeform 711"/>
            <p:cNvSpPr>
              <a:spLocks/>
            </p:cNvSpPr>
            <p:nvPr/>
          </p:nvSpPr>
          <p:spPr bwMode="auto">
            <a:xfrm>
              <a:off x="2842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6" y="47"/>
                  </a:moveTo>
                  <a:lnTo>
                    <a:pt x="104" y="47"/>
                  </a:lnTo>
                  <a:lnTo>
                    <a:pt x="108" y="45"/>
                  </a:lnTo>
                  <a:lnTo>
                    <a:pt x="117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7" y="12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11" y="45"/>
                  </a:lnTo>
                  <a:lnTo>
                    <a:pt x="17" y="47"/>
                  </a:lnTo>
                  <a:lnTo>
                    <a:pt x="24" y="47"/>
                  </a:lnTo>
                  <a:lnTo>
                    <a:pt x="96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04" name="Freeform 712"/>
            <p:cNvSpPr>
              <a:spLocks/>
            </p:cNvSpPr>
            <p:nvPr/>
          </p:nvSpPr>
          <p:spPr bwMode="auto">
            <a:xfrm>
              <a:off x="2758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7" y="47"/>
                  </a:moveTo>
                  <a:lnTo>
                    <a:pt x="103" y="47"/>
                  </a:lnTo>
                  <a:lnTo>
                    <a:pt x="108" y="45"/>
                  </a:lnTo>
                  <a:lnTo>
                    <a:pt x="117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7" y="12"/>
                  </a:lnTo>
                  <a:lnTo>
                    <a:pt x="108" y="2"/>
                  </a:lnTo>
                  <a:lnTo>
                    <a:pt x="103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4" y="47"/>
                  </a:lnTo>
                  <a:lnTo>
                    <a:pt x="97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05" name="Freeform 713"/>
            <p:cNvSpPr>
              <a:spLocks/>
            </p:cNvSpPr>
            <p:nvPr/>
          </p:nvSpPr>
          <p:spPr bwMode="auto">
            <a:xfrm>
              <a:off x="2674" y="3996"/>
              <a:ext cx="60" cy="23"/>
            </a:xfrm>
            <a:custGeom>
              <a:avLst/>
              <a:gdLst>
                <a:gd name="T0" fmla="*/ 0 w 121"/>
                <a:gd name="T1" fmla="*/ 0 h 47"/>
                <a:gd name="T2" fmla="*/ 0 w 121"/>
                <a:gd name="T3" fmla="*/ 0 h 47"/>
                <a:gd name="T4" fmla="*/ 0 w 121"/>
                <a:gd name="T5" fmla="*/ 0 h 47"/>
                <a:gd name="T6" fmla="*/ 0 w 121"/>
                <a:gd name="T7" fmla="*/ 0 h 47"/>
                <a:gd name="T8" fmla="*/ 0 w 121"/>
                <a:gd name="T9" fmla="*/ 0 h 47"/>
                <a:gd name="T10" fmla="*/ 0 w 121"/>
                <a:gd name="T11" fmla="*/ 0 h 47"/>
                <a:gd name="T12" fmla="*/ 0 w 121"/>
                <a:gd name="T13" fmla="*/ 0 h 47"/>
                <a:gd name="T14" fmla="*/ 0 w 121"/>
                <a:gd name="T15" fmla="*/ 0 h 47"/>
                <a:gd name="T16" fmla="*/ 0 w 121"/>
                <a:gd name="T17" fmla="*/ 0 h 47"/>
                <a:gd name="T18" fmla="*/ 0 w 121"/>
                <a:gd name="T19" fmla="*/ 0 h 47"/>
                <a:gd name="T20" fmla="*/ 0 w 121"/>
                <a:gd name="T21" fmla="*/ 0 h 47"/>
                <a:gd name="T22" fmla="*/ 0 w 121"/>
                <a:gd name="T23" fmla="*/ 0 h 47"/>
                <a:gd name="T24" fmla="*/ 0 w 121"/>
                <a:gd name="T25" fmla="*/ 0 h 47"/>
                <a:gd name="T26" fmla="*/ 0 w 121"/>
                <a:gd name="T27" fmla="*/ 0 h 47"/>
                <a:gd name="T28" fmla="*/ 0 w 121"/>
                <a:gd name="T29" fmla="*/ 0 h 47"/>
                <a:gd name="T30" fmla="*/ 0 w 121"/>
                <a:gd name="T31" fmla="*/ 0 h 47"/>
                <a:gd name="T32" fmla="*/ 0 w 121"/>
                <a:gd name="T33" fmla="*/ 0 h 47"/>
                <a:gd name="T34" fmla="*/ 0 w 121"/>
                <a:gd name="T35" fmla="*/ 0 h 47"/>
                <a:gd name="T36" fmla="*/ 0 w 121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47"/>
                <a:gd name="T59" fmla="*/ 121 w 12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47">
                  <a:moveTo>
                    <a:pt x="97" y="47"/>
                  </a:moveTo>
                  <a:lnTo>
                    <a:pt x="104" y="47"/>
                  </a:lnTo>
                  <a:lnTo>
                    <a:pt x="109" y="45"/>
                  </a:lnTo>
                  <a:lnTo>
                    <a:pt x="119" y="36"/>
                  </a:lnTo>
                  <a:lnTo>
                    <a:pt x="121" y="31"/>
                  </a:lnTo>
                  <a:lnTo>
                    <a:pt x="121" y="16"/>
                  </a:lnTo>
                  <a:lnTo>
                    <a:pt x="119" y="12"/>
                  </a:lnTo>
                  <a:lnTo>
                    <a:pt x="109" y="2"/>
                  </a:lnTo>
                  <a:lnTo>
                    <a:pt x="104" y="0"/>
                  </a:lnTo>
                  <a:lnTo>
                    <a:pt x="18" y="0"/>
                  </a:lnTo>
                  <a:lnTo>
                    <a:pt x="13" y="2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4" y="36"/>
                  </a:lnTo>
                  <a:lnTo>
                    <a:pt x="13" y="45"/>
                  </a:lnTo>
                  <a:lnTo>
                    <a:pt x="18" y="47"/>
                  </a:lnTo>
                  <a:lnTo>
                    <a:pt x="25" y="47"/>
                  </a:lnTo>
                  <a:lnTo>
                    <a:pt x="97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06" name="Freeform 714"/>
            <p:cNvSpPr>
              <a:spLocks/>
            </p:cNvSpPr>
            <p:nvPr/>
          </p:nvSpPr>
          <p:spPr bwMode="auto">
            <a:xfrm>
              <a:off x="2590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6" y="47"/>
                  </a:moveTo>
                  <a:lnTo>
                    <a:pt x="103" y="47"/>
                  </a:lnTo>
                  <a:lnTo>
                    <a:pt x="108" y="45"/>
                  </a:lnTo>
                  <a:lnTo>
                    <a:pt x="118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2"/>
                  </a:lnTo>
                  <a:lnTo>
                    <a:pt x="108" y="2"/>
                  </a:lnTo>
                  <a:lnTo>
                    <a:pt x="103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3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3" y="36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3" y="47"/>
                  </a:lnTo>
                  <a:lnTo>
                    <a:pt x="96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07" name="Freeform 715"/>
            <p:cNvSpPr>
              <a:spLocks/>
            </p:cNvSpPr>
            <p:nvPr/>
          </p:nvSpPr>
          <p:spPr bwMode="auto">
            <a:xfrm>
              <a:off x="2506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6" y="47"/>
                  </a:moveTo>
                  <a:lnTo>
                    <a:pt x="103" y="47"/>
                  </a:lnTo>
                  <a:lnTo>
                    <a:pt x="107" y="45"/>
                  </a:lnTo>
                  <a:lnTo>
                    <a:pt x="118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2"/>
                  </a:lnTo>
                  <a:lnTo>
                    <a:pt x="107" y="2"/>
                  </a:lnTo>
                  <a:lnTo>
                    <a:pt x="103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12" y="45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96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08" name="Freeform 716"/>
            <p:cNvSpPr>
              <a:spLocks/>
            </p:cNvSpPr>
            <p:nvPr/>
          </p:nvSpPr>
          <p:spPr bwMode="auto">
            <a:xfrm>
              <a:off x="2422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6" y="47"/>
                  </a:moveTo>
                  <a:lnTo>
                    <a:pt x="102" y="47"/>
                  </a:lnTo>
                  <a:lnTo>
                    <a:pt x="108" y="45"/>
                  </a:lnTo>
                  <a:lnTo>
                    <a:pt x="117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7" y="12"/>
                  </a:lnTo>
                  <a:lnTo>
                    <a:pt x="108" y="2"/>
                  </a:lnTo>
                  <a:lnTo>
                    <a:pt x="102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11" y="45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96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09" name="Freeform 717"/>
            <p:cNvSpPr>
              <a:spLocks/>
            </p:cNvSpPr>
            <p:nvPr/>
          </p:nvSpPr>
          <p:spPr bwMode="auto">
            <a:xfrm>
              <a:off x="2338" y="3996"/>
              <a:ext cx="60" cy="23"/>
            </a:xfrm>
            <a:custGeom>
              <a:avLst/>
              <a:gdLst>
                <a:gd name="T0" fmla="*/ 1 w 120"/>
                <a:gd name="T1" fmla="*/ 0 h 47"/>
                <a:gd name="T2" fmla="*/ 1 w 120"/>
                <a:gd name="T3" fmla="*/ 0 h 47"/>
                <a:gd name="T4" fmla="*/ 1 w 120"/>
                <a:gd name="T5" fmla="*/ 0 h 47"/>
                <a:gd name="T6" fmla="*/ 1 w 120"/>
                <a:gd name="T7" fmla="*/ 0 h 47"/>
                <a:gd name="T8" fmla="*/ 1 w 120"/>
                <a:gd name="T9" fmla="*/ 0 h 47"/>
                <a:gd name="T10" fmla="*/ 1 w 120"/>
                <a:gd name="T11" fmla="*/ 0 h 47"/>
                <a:gd name="T12" fmla="*/ 1 w 120"/>
                <a:gd name="T13" fmla="*/ 0 h 47"/>
                <a:gd name="T14" fmla="*/ 1 w 120"/>
                <a:gd name="T15" fmla="*/ 0 h 47"/>
                <a:gd name="T16" fmla="*/ 1 w 120"/>
                <a:gd name="T17" fmla="*/ 0 h 47"/>
                <a:gd name="T18" fmla="*/ 1 w 120"/>
                <a:gd name="T19" fmla="*/ 0 h 47"/>
                <a:gd name="T20" fmla="*/ 1 w 120"/>
                <a:gd name="T21" fmla="*/ 0 h 47"/>
                <a:gd name="T22" fmla="*/ 1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1 w 120"/>
                <a:gd name="T29" fmla="*/ 0 h 47"/>
                <a:gd name="T30" fmla="*/ 1 w 120"/>
                <a:gd name="T31" fmla="*/ 0 h 47"/>
                <a:gd name="T32" fmla="*/ 1 w 120"/>
                <a:gd name="T33" fmla="*/ 0 h 47"/>
                <a:gd name="T34" fmla="*/ 1 w 120"/>
                <a:gd name="T35" fmla="*/ 0 h 47"/>
                <a:gd name="T36" fmla="*/ 1 w 120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7"/>
                <a:gd name="T59" fmla="*/ 120 w 120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7">
                  <a:moveTo>
                    <a:pt x="95" y="47"/>
                  </a:moveTo>
                  <a:lnTo>
                    <a:pt x="103" y="47"/>
                  </a:lnTo>
                  <a:lnTo>
                    <a:pt x="108" y="45"/>
                  </a:lnTo>
                  <a:lnTo>
                    <a:pt x="117" y="36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7" y="12"/>
                  </a:lnTo>
                  <a:lnTo>
                    <a:pt x="108" y="2"/>
                  </a:lnTo>
                  <a:lnTo>
                    <a:pt x="103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11" y="45"/>
                  </a:lnTo>
                  <a:lnTo>
                    <a:pt x="17" y="47"/>
                  </a:lnTo>
                  <a:lnTo>
                    <a:pt x="24" y="47"/>
                  </a:lnTo>
                  <a:lnTo>
                    <a:pt x="95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10" name="Freeform 718"/>
            <p:cNvSpPr>
              <a:spLocks/>
            </p:cNvSpPr>
            <p:nvPr/>
          </p:nvSpPr>
          <p:spPr bwMode="auto">
            <a:xfrm>
              <a:off x="2257" y="3996"/>
              <a:ext cx="57" cy="33"/>
            </a:xfrm>
            <a:custGeom>
              <a:avLst/>
              <a:gdLst>
                <a:gd name="T0" fmla="*/ 1 w 113"/>
                <a:gd name="T1" fmla="*/ 0 h 67"/>
                <a:gd name="T2" fmla="*/ 1 w 113"/>
                <a:gd name="T3" fmla="*/ 0 h 67"/>
                <a:gd name="T4" fmla="*/ 1 w 113"/>
                <a:gd name="T5" fmla="*/ 0 h 67"/>
                <a:gd name="T6" fmla="*/ 1 w 113"/>
                <a:gd name="T7" fmla="*/ 0 h 67"/>
                <a:gd name="T8" fmla="*/ 1 w 113"/>
                <a:gd name="T9" fmla="*/ 0 h 67"/>
                <a:gd name="T10" fmla="*/ 1 w 113"/>
                <a:gd name="T11" fmla="*/ 0 h 67"/>
                <a:gd name="T12" fmla="*/ 1 w 113"/>
                <a:gd name="T13" fmla="*/ 0 h 67"/>
                <a:gd name="T14" fmla="*/ 1 w 113"/>
                <a:gd name="T15" fmla="*/ 0 h 67"/>
                <a:gd name="T16" fmla="*/ 1 w 113"/>
                <a:gd name="T17" fmla="*/ 0 h 67"/>
                <a:gd name="T18" fmla="*/ 1 w 113"/>
                <a:gd name="T19" fmla="*/ 0 h 67"/>
                <a:gd name="T20" fmla="*/ 1 w 113"/>
                <a:gd name="T21" fmla="*/ 0 h 67"/>
                <a:gd name="T22" fmla="*/ 1 w 113"/>
                <a:gd name="T23" fmla="*/ 0 h 67"/>
                <a:gd name="T24" fmla="*/ 1 w 113"/>
                <a:gd name="T25" fmla="*/ 0 h 67"/>
                <a:gd name="T26" fmla="*/ 1 w 113"/>
                <a:gd name="T27" fmla="*/ 0 h 67"/>
                <a:gd name="T28" fmla="*/ 1 w 113"/>
                <a:gd name="T29" fmla="*/ 0 h 67"/>
                <a:gd name="T30" fmla="*/ 0 w 113"/>
                <a:gd name="T31" fmla="*/ 0 h 67"/>
                <a:gd name="T32" fmla="*/ 0 w 113"/>
                <a:gd name="T33" fmla="*/ 0 h 67"/>
                <a:gd name="T34" fmla="*/ 1 w 113"/>
                <a:gd name="T35" fmla="*/ 0 h 67"/>
                <a:gd name="T36" fmla="*/ 1 w 113"/>
                <a:gd name="T37" fmla="*/ 0 h 67"/>
                <a:gd name="T38" fmla="*/ 1 w 113"/>
                <a:gd name="T39" fmla="*/ 0 h 67"/>
                <a:gd name="T40" fmla="*/ 1 w 113"/>
                <a:gd name="T41" fmla="*/ 0 h 67"/>
                <a:gd name="T42" fmla="*/ 1 w 113"/>
                <a:gd name="T43" fmla="*/ 0 h 67"/>
                <a:gd name="T44" fmla="*/ 1 w 113"/>
                <a:gd name="T45" fmla="*/ 0 h 67"/>
                <a:gd name="T46" fmla="*/ 1 w 113"/>
                <a:gd name="T47" fmla="*/ 0 h 67"/>
                <a:gd name="T48" fmla="*/ 1 w 113"/>
                <a:gd name="T49" fmla="*/ 0 h 67"/>
                <a:gd name="T50" fmla="*/ 1 w 113"/>
                <a:gd name="T51" fmla="*/ 0 h 67"/>
                <a:gd name="T52" fmla="*/ 1 w 113"/>
                <a:gd name="T53" fmla="*/ 0 h 67"/>
                <a:gd name="T54" fmla="*/ 1 w 113"/>
                <a:gd name="T55" fmla="*/ 0 h 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3"/>
                <a:gd name="T85" fmla="*/ 0 h 67"/>
                <a:gd name="T86" fmla="*/ 113 w 113"/>
                <a:gd name="T87" fmla="*/ 67 h 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3" h="67">
                  <a:moveTo>
                    <a:pt x="90" y="47"/>
                  </a:moveTo>
                  <a:lnTo>
                    <a:pt x="97" y="47"/>
                  </a:lnTo>
                  <a:lnTo>
                    <a:pt x="102" y="45"/>
                  </a:lnTo>
                  <a:lnTo>
                    <a:pt x="111" y="36"/>
                  </a:lnTo>
                  <a:lnTo>
                    <a:pt x="113" y="31"/>
                  </a:lnTo>
                  <a:lnTo>
                    <a:pt x="113" y="16"/>
                  </a:lnTo>
                  <a:lnTo>
                    <a:pt x="111" y="12"/>
                  </a:lnTo>
                  <a:lnTo>
                    <a:pt x="102" y="2"/>
                  </a:lnTo>
                  <a:lnTo>
                    <a:pt x="97" y="0"/>
                  </a:lnTo>
                  <a:lnTo>
                    <a:pt x="40" y="0"/>
                  </a:lnTo>
                  <a:lnTo>
                    <a:pt x="35" y="2"/>
                  </a:lnTo>
                  <a:lnTo>
                    <a:pt x="29" y="7"/>
                  </a:lnTo>
                  <a:lnTo>
                    <a:pt x="8" y="27"/>
                  </a:lnTo>
                  <a:lnTo>
                    <a:pt x="6" y="29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4" y="52"/>
                  </a:lnTo>
                  <a:lnTo>
                    <a:pt x="8" y="60"/>
                  </a:lnTo>
                  <a:lnTo>
                    <a:pt x="11" y="62"/>
                  </a:lnTo>
                  <a:lnTo>
                    <a:pt x="18" y="65"/>
                  </a:lnTo>
                  <a:lnTo>
                    <a:pt x="22" y="67"/>
                  </a:lnTo>
                  <a:lnTo>
                    <a:pt x="29" y="67"/>
                  </a:lnTo>
                  <a:lnTo>
                    <a:pt x="35" y="65"/>
                  </a:lnTo>
                  <a:lnTo>
                    <a:pt x="42" y="60"/>
                  </a:lnTo>
                  <a:lnTo>
                    <a:pt x="64" y="40"/>
                  </a:lnTo>
                  <a:lnTo>
                    <a:pt x="46" y="47"/>
                  </a:lnTo>
                  <a:lnTo>
                    <a:pt x="90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11" name="Freeform 719"/>
            <p:cNvSpPr>
              <a:spLocks/>
            </p:cNvSpPr>
            <p:nvPr/>
          </p:nvSpPr>
          <p:spPr bwMode="auto">
            <a:xfrm>
              <a:off x="2193" y="4035"/>
              <a:ext cx="52" cy="47"/>
            </a:xfrm>
            <a:custGeom>
              <a:avLst/>
              <a:gdLst>
                <a:gd name="T0" fmla="*/ 1 w 104"/>
                <a:gd name="T1" fmla="*/ 0 h 95"/>
                <a:gd name="T2" fmla="*/ 1 w 104"/>
                <a:gd name="T3" fmla="*/ 0 h 95"/>
                <a:gd name="T4" fmla="*/ 1 w 104"/>
                <a:gd name="T5" fmla="*/ 0 h 95"/>
                <a:gd name="T6" fmla="*/ 1 w 104"/>
                <a:gd name="T7" fmla="*/ 0 h 95"/>
                <a:gd name="T8" fmla="*/ 1 w 104"/>
                <a:gd name="T9" fmla="*/ 0 h 95"/>
                <a:gd name="T10" fmla="*/ 1 w 104"/>
                <a:gd name="T11" fmla="*/ 0 h 95"/>
                <a:gd name="T12" fmla="*/ 1 w 104"/>
                <a:gd name="T13" fmla="*/ 0 h 95"/>
                <a:gd name="T14" fmla="*/ 1 w 104"/>
                <a:gd name="T15" fmla="*/ 0 h 95"/>
                <a:gd name="T16" fmla="*/ 1 w 104"/>
                <a:gd name="T17" fmla="*/ 0 h 95"/>
                <a:gd name="T18" fmla="*/ 1 w 104"/>
                <a:gd name="T19" fmla="*/ 0 h 95"/>
                <a:gd name="T20" fmla="*/ 1 w 104"/>
                <a:gd name="T21" fmla="*/ 0 h 95"/>
                <a:gd name="T22" fmla="*/ 1 w 104"/>
                <a:gd name="T23" fmla="*/ 0 h 95"/>
                <a:gd name="T24" fmla="*/ 1 w 104"/>
                <a:gd name="T25" fmla="*/ 0 h 95"/>
                <a:gd name="T26" fmla="*/ 1 w 104"/>
                <a:gd name="T27" fmla="*/ 0 h 95"/>
                <a:gd name="T28" fmla="*/ 1 w 104"/>
                <a:gd name="T29" fmla="*/ 0 h 95"/>
                <a:gd name="T30" fmla="*/ 1 w 104"/>
                <a:gd name="T31" fmla="*/ 0 h 95"/>
                <a:gd name="T32" fmla="*/ 0 w 104"/>
                <a:gd name="T33" fmla="*/ 0 h 95"/>
                <a:gd name="T34" fmla="*/ 0 w 104"/>
                <a:gd name="T35" fmla="*/ 0 h 95"/>
                <a:gd name="T36" fmla="*/ 1 w 104"/>
                <a:gd name="T37" fmla="*/ 0 h 95"/>
                <a:gd name="T38" fmla="*/ 1 w 104"/>
                <a:gd name="T39" fmla="*/ 0 h 95"/>
                <a:gd name="T40" fmla="*/ 1 w 104"/>
                <a:gd name="T41" fmla="*/ 0 h 95"/>
                <a:gd name="T42" fmla="*/ 1 w 104"/>
                <a:gd name="T43" fmla="*/ 0 h 95"/>
                <a:gd name="T44" fmla="*/ 1 w 104"/>
                <a:gd name="T45" fmla="*/ 0 h 95"/>
                <a:gd name="T46" fmla="*/ 1 w 104"/>
                <a:gd name="T47" fmla="*/ 0 h 95"/>
                <a:gd name="T48" fmla="*/ 1 w 104"/>
                <a:gd name="T49" fmla="*/ 0 h 95"/>
                <a:gd name="T50" fmla="*/ 1 w 104"/>
                <a:gd name="T51" fmla="*/ 0 h 95"/>
                <a:gd name="T52" fmla="*/ 1 w 104"/>
                <a:gd name="T53" fmla="*/ 0 h 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4"/>
                <a:gd name="T82" fmla="*/ 0 h 95"/>
                <a:gd name="T83" fmla="*/ 104 w 104"/>
                <a:gd name="T84" fmla="*/ 95 h 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4" h="95">
                  <a:moveTo>
                    <a:pt x="94" y="44"/>
                  </a:moveTo>
                  <a:lnTo>
                    <a:pt x="98" y="40"/>
                  </a:lnTo>
                  <a:lnTo>
                    <a:pt x="102" y="31"/>
                  </a:lnTo>
                  <a:lnTo>
                    <a:pt x="104" y="27"/>
                  </a:lnTo>
                  <a:lnTo>
                    <a:pt x="104" y="20"/>
                  </a:lnTo>
                  <a:lnTo>
                    <a:pt x="102" y="15"/>
                  </a:lnTo>
                  <a:lnTo>
                    <a:pt x="98" y="11"/>
                  </a:lnTo>
                  <a:lnTo>
                    <a:pt x="94" y="6"/>
                  </a:lnTo>
                  <a:lnTo>
                    <a:pt x="87" y="3"/>
                  </a:lnTo>
                  <a:lnTo>
                    <a:pt x="82" y="0"/>
                  </a:lnTo>
                  <a:lnTo>
                    <a:pt x="75" y="0"/>
                  </a:lnTo>
                  <a:lnTo>
                    <a:pt x="69" y="3"/>
                  </a:lnTo>
                  <a:lnTo>
                    <a:pt x="65" y="6"/>
                  </a:lnTo>
                  <a:lnTo>
                    <a:pt x="10" y="51"/>
                  </a:lnTo>
                  <a:lnTo>
                    <a:pt x="5" y="56"/>
                  </a:lnTo>
                  <a:lnTo>
                    <a:pt x="3" y="64"/>
                  </a:lnTo>
                  <a:lnTo>
                    <a:pt x="0" y="68"/>
                  </a:lnTo>
                  <a:lnTo>
                    <a:pt x="0" y="75"/>
                  </a:lnTo>
                  <a:lnTo>
                    <a:pt x="3" y="80"/>
                  </a:lnTo>
                  <a:lnTo>
                    <a:pt x="5" y="84"/>
                  </a:lnTo>
                  <a:lnTo>
                    <a:pt x="10" y="89"/>
                  </a:lnTo>
                  <a:lnTo>
                    <a:pt x="18" y="93"/>
                  </a:lnTo>
                  <a:lnTo>
                    <a:pt x="22" y="95"/>
                  </a:lnTo>
                  <a:lnTo>
                    <a:pt x="29" y="95"/>
                  </a:lnTo>
                  <a:lnTo>
                    <a:pt x="34" y="93"/>
                  </a:lnTo>
                  <a:lnTo>
                    <a:pt x="38" y="89"/>
                  </a:lnTo>
                  <a:lnTo>
                    <a:pt x="94" y="44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12" name="Freeform 720"/>
            <p:cNvSpPr>
              <a:spLocks/>
            </p:cNvSpPr>
            <p:nvPr/>
          </p:nvSpPr>
          <p:spPr bwMode="auto">
            <a:xfrm>
              <a:off x="2128" y="4089"/>
              <a:ext cx="51" cy="47"/>
            </a:xfrm>
            <a:custGeom>
              <a:avLst/>
              <a:gdLst>
                <a:gd name="T0" fmla="*/ 0 w 104"/>
                <a:gd name="T1" fmla="*/ 1 h 93"/>
                <a:gd name="T2" fmla="*/ 0 w 104"/>
                <a:gd name="T3" fmla="*/ 1 h 93"/>
                <a:gd name="T4" fmla="*/ 0 w 104"/>
                <a:gd name="T5" fmla="*/ 1 h 93"/>
                <a:gd name="T6" fmla="*/ 0 w 104"/>
                <a:gd name="T7" fmla="*/ 1 h 93"/>
                <a:gd name="T8" fmla="*/ 0 w 104"/>
                <a:gd name="T9" fmla="*/ 1 h 93"/>
                <a:gd name="T10" fmla="*/ 0 w 104"/>
                <a:gd name="T11" fmla="*/ 1 h 93"/>
                <a:gd name="T12" fmla="*/ 0 w 104"/>
                <a:gd name="T13" fmla="*/ 1 h 93"/>
                <a:gd name="T14" fmla="*/ 0 w 104"/>
                <a:gd name="T15" fmla="*/ 1 h 93"/>
                <a:gd name="T16" fmla="*/ 0 w 104"/>
                <a:gd name="T17" fmla="*/ 1 h 93"/>
                <a:gd name="T18" fmla="*/ 0 w 104"/>
                <a:gd name="T19" fmla="*/ 0 h 93"/>
                <a:gd name="T20" fmla="*/ 0 w 104"/>
                <a:gd name="T21" fmla="*/ 0 h 93"/>
                <a:gd name="T22" fmla="*/ 0 w 104"/>
                <a:gd name="T23" fmla="*/ 1 h 93"/>
                <a:gd name="T24" fmla="*/ 0 w 104"/>
                <a:gd name="T25" fmla="*/ 1 h 93"/>
                <a:gd name="T26" fmla="*/ 0 w 104"/>
                <a:gd name="T27" fmla="*/ 1 h 93"/>
                <a:gd name="T28" fmla="*/ 0 w 104"/>
                <a:gd name="T29" fmla="*/ 1 h 93"/>
                <a:gd name="T30" fmla="*/ 0 w 104"/>
                <a:gd name="T31" fmla="*/ 1 h 93"/>
                <a:gd name="T32" fmla="*/ 0 w 104"/>
                <a:gd name="T33" fmla="*/ 1 h 93"/>
                <a:gd name="T34" fmla="*/ 0 w 104"/>
                <a:gd name="T35" fmla="*/ 1 h 93"/>
                <a:gd name="T36" fmla="*/ 0 w 104"/>
                <a:gd name="T37" fmla="*/ 1 h 93"/>
                <a:gd name="T38" fmla="*/ 0 w 104"/>
                <a:gd name="T39" fmla="*/ 1 h 93"/>
                <a:gd name="T40" fmla="*/ 0 w 104"/>
                <a:gd name="T41" fmla="*/ 1 h 93"/>
                <a:gd name="T42" fmla="*/ 0 w 104"/>
                <a:gd name="T43" fmla="*/ 1 h 93"/>
                <a:gd name="T44" fmla="*/ 0 w 104"/>
                <a:gd name="T45" fmla="*/ 1 h 93"/>
                <a:gd name="T46" fmla="*/ 0 w 104"/>
                <a:gd name="T47" fmla="*/ 1 h 93"/>
                <a:gd name="T48" fmla="*/ 0 w 104"/>
                <a:gd name="T49" fmla="*/ 1 h 93"/>
                <a:gd name="T50" fmla="*/ 0 w 104"/>
                <a:gd name="T51" fmla="*/ 1 h 93"/>
                <a:gd name="T52" fmla="*/ 0 w 104"/>
                <a:gd name="T53" fmla="*/ 1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4"/>
                <a:gd name="T82" fmla="*/ 0 h 93"/>
                <a:gd name="T83" fmla="*/ 104 w 104"/>
                <a:gd name="T84" fmla="*/ 93 h 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4" h="93">
                  <a:moveTo>
                    <a:pt x="95" y="43"/>
                  </a:moveTo>
                  <a:lnTo>
                    <a:pt x="99" y="38"/>
                  </a:lnTo>
                  <a:lnTo>
                    <a:pt x="102" y="31"/>
                  </a:lnTo>
                  <a:lnTo>
                    <a:pt x="104" y="26"/>
                  </a:lnTo>
                  <a:lnTo>
                    <a:pt x="104" y="19"/>
                  </a:lnTo>
                  <a:lnTo>
                    <a:pt x="102" y="15"/>
                  </a:lnTo>
                  <a:lnTo>
                    <a:pt x="99" y="9"/>
                  </a:lnTo>
                  <a:lnTo>
                    <a:pt x="95" y="4"/>
                  </a:lnTo>
                  <a:lnTo>
                    <a:pt x="87" y="2"/>
                  </a:lnTo>
                  <a:lnTo>
                    <a:pt x="82" y="0"/>
                  </a:lnTo>
                  <a:lnTo>
                    <a:pt x="75" y="0"/>
                  </a:lnTo>
                  <a:lnTo>
                    <a:pt x="70" y="2"/>
                  </a:lnTo>
                  <a:lnTo>
                    <a:pt x="66" y="4"/>
                  </a:lnTo>
                  <a:lnTo>
                    <a:pt x="10" y="50"/>
                  </a:lnTo>
                  <a:lnTo>
                    <a:pt x="6" y="55"/>
                  </a:lnTo>
                  <a:lnTo>
                    <a:pt x="4" y="62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4" y="79"/>
                  </a:lnTo>
                  <a:lnTo>
                    <a:pt x="6" y="84"/>
                  </a:lnTo>
                  <a:lnTo>
                    <a:pt x="10" y="88"/>
                  </a:lnTo>
                  <a:lnTo>
                    <a:pt x="17" y="91"/>
                  </a:lnTo>
                  <a:lnTo>
                    <a:pt x="22" y="93"/>
                  </a:lnTo>
                  <a:lnTo>
                    <a:pt x="29" y="93"/>
                  </a:lnTo>
                  <a:lnTo>
                    <a:pt x="35" y="91"/>
                  </a:lnTo>
                  <a:lnTo>
                    <a:pt x="39" y="88"/>
                  </a:lnTo>
                  <a:lnTo>
                    <a:pt x="95" y="43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13" name="Freeform 721"/>
            <p:cNvSpPr>
              <a:spLocks/>
            </p:cNvSpPr>
            <p:nvPr/>
          </p:nvSpPr>
          <p:spPr bwMode="auto">
            <a:xfrm>
              <a:off x="2063" y="4142"/>
              <a:ext cx="52" cy="48"/>
            </a:xfrm>
            <a:custGeom>
              <a:avLst/>
              <a:gdLst>
                <a:gd name="T0" fmla="*/ 1 w 104"/>
                <a:gd name="T1" fmla="*/ 1 h 95"/>
                <a:gd name="T2" fmla="*/ 1 w 104"/>
                <a:gd name="T3" fmla="*/ 1 h 95"/>
                <a:gd name="T4" fmla="*/ 1 w 104"/>
                <a:gd name="T5" fmla="*/ 1 h 95"/>
                <a:gd name="T6" fmla="*/ 1 w 104"/>
                <a:gd name="T7" fmla="*/ 1 h 95"/>
                <a:gd name="T8" fmla="*/ 1 w 104"/>
                <a:gd name="T9" fmla="*/ 1 h 95"/>
                <a:gd name="T10" fmla="*/ 1 w 104"/>
                <a:gd name="T11" fmla="*/ 1 h 95"/>
                <a:gd name="T12" fmla="*/ 1 w 104"/>
                <a:gd name="T13" fmla="*/ 1 h 95"/>
                <a:gd name="T14" fmla="*/ 1 w 104"/>
                <a:gd name="T15" fmla="*/ 1 h 95"/>
                <a:gd name="T16" fmla="*/ 1 w 104"/>
                <a:gd name="T17" fmla="*/ 1 h 95"/>
                <a:gd name="T18" fmla="*/ 1 w 104"/>
                <a:gd name="T19" fmla="*/ 0 h 95"/>
                <a:gd name="T20" fmla="*/ 1 w 104"/>
                <a:gd name="T21" fmla="*/ 0 h 95"/>
                <a:gd name="T22" fmla="*/ 1 w 104"/>
                <a:gd name="T23" fmla="*/ 1 h 95"/>
                <a:gd name="T24" fmla="*/ 1 w 104"/>
                <a:gd name="T25" fmla="*/ 1 h 95"/>
                <a:gd name="T26" fmla="*/ 1 w 104"/>
                <a:gd name="T27" fmla="*/ 1 h 95"/>
                <a:gd name="T28" fmla="*/ 1 w 104"/>
                <a:gd name="T29" fmla="*/ 1 h 95"/>
                <a:gd name="T30" fmla="*/ 1 w 104"/>
                <a:gd name="T31" fmla="*/ 1 h 95"/>
                <a:gd name="T32" fmla="*/ 0 w 104"/>
                <a:gd name="T33" fmla="*/ 1 h 95"/>
                <a:gd name="T34" fmla="*/ 0 w 104"/>
                <a:gd name="T35" fmla="*/ 1 h 95"/>
                <a:gd name="T36" fmla="*/ 1 w 104"/>
                <a:gd name="T37" fmla="*/ 1 h 95"/>
                <a:gd name="T38" fmla="*/ 1 w 104"/>
                <a:gd name="T39" fmla="*/ 1 h 95"/>
                <a:gd name="T40" fmla="*/ 1 w 104"/>
                <a:gd name="T41" fmla="*/ 1 h 95"/>
                <a:gd name="T42" fmla="*/ 1 w 104"/>
                <a:gd name="T43" fmla="*/ 1 h 95"/>
                <a:gd name="T44" fmla="*/ 1 w 104"/>
                <a:gd name="T45" fmla="*/ 1 h 95"/>
                <a:gd name="T46" fmla="*/ 1 w 104"/>
                <a:gd name="T47" fmla="*/ 1 h 95"/>
                <a:gd name="T48" fmla="*/ 1 w 104"/>
                <a:gd name="T49" fmla="*/ 1 h 95"/>
                <a:gd name="T50" fmla="*/ 1 w 104"/>
                <a:gd name="T51" fmla="*/ 1 h 95"/>
                <a:gd name="T52" fmla="*/ 1 w 104"/>
                <a:gd name="T53" fmla="*/ 1 h 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4"/>
                <a:gd name="T82" fmla="*/ 0 h 95"/>
                <a:gd name="T83" fmla="*/ 104 w 104"/>
                <a:gd name="T84" fmla="*/ 95 h 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4" h="95">
                  <a:moveTo>
                    <a:pt x="96" y="42"/>
                  </a:moveTo>
                  <a:lnTo>
                    <a:pt x="98" y="38"/>
                  </a:lnTo>
                  <a:lnTo>
                    <a:pt x="101" y="31"/>
                  </a:lnTo>
                  <a:lnTo>
                    <a:pt x="104" y="26"/>
                  </a:lnTo>
                  <a:lnTo>
                    <a:pt x="104" y="18"/>
                  </a:lnTo>
                  <a:lnTo>
                    <a:pt x="101" y="14"/>
                  </a:lnTo>
                  <a:lnTo>
                    <a:pt x="98" y="7"/>
                  </a:lnTo>
                  <a:lnTo>
                    <a:pt x="93" y="4"/>
                  </a:lnTo>
                  <a:lnTo>
                    <a:pt x="86" y="2"/>
                  </a:lnTo>
                  <a:lnTo>
                    <a:pt x="82" y="0"/>
                  </a:lnTo>
                  <a:lnTo>
                    <a:pt x="75" y="0"/>
                  </a:lnTo>
                  <a:lnTo>
                    <a:pt x="69" y="2"/>
                  </a:lnTo>
                  <a:lnTo>
                    <a:pt x="62" y="4"/>
                  </a:lnTo>
                  <a:lnTo>
                    <a:pt x="7" y="53"/>
                  </a:lnTo>
                  <a:lnTo>
                    <a:pt x="5" y="57"/>
                  </a:lnTo>
                  <a:lnTo>
                    <a:pt x="2" y="64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5" y="88"/>
                  </a:lnTo>
                  <a:lnTo>
                    <a:pt x="9" y="91"/>
                  </a:lnTo>
                  <a:lnTo>
                    <a:pt x="17" y="93"/>
                  </a:lnTo>
                  <a:lnTo>
                    <a:pt x="22" y="95"/>
                  </a:lnTo>
                  <a:lnTo>
                    <a:pt x="29" y="95"/>
                  </a:lnTo>
                  <a:lnTo>
                    <a:pt x="33" y="93"/>
                  </a:lnTo>
                  <a:lnTo>
                    <a:pt x="40" y="91"/>
                  </a:lnTo>
                  <a:lnTo>
                    <a:pt x="96" y="42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14" name="Freeform 722"/>
            <p:cNvSpPr>
              <a:spLocks/>
            </p:cNvSpPr>
            <p:nvPr/>
          </p:nvSpPr>
          <p:spPr bwMode="auto">
            <a:xfrm>
              <a:off x="1981" y="4172"/>
              <a:ext cx="60" cy="24"/>
            </a:xfrm>
            <a:custGeom>
              <a:avLst/>
              <a:gdLst>
                <a:gd name="T0" fmla="*/ 1 w 120"/>
                <a:gd name="T1" fmla="*/ 1 h 48"/>
                <a:gd name="T2" fmla="*/ 1 w 120"/>
                <a:gd name="T3" fmla="*/ 1 h 48"/>
                <a:gd name="T4" fmla="*/ 1 w 120"/>
                <a:gd name="T5" fmla="*/ 1 h 48"/>
                <a:gd name="T6" fmla="*/ 1 w 120"/>
                <a:gd name="T7" fmla="*/ 1 h 48"/>
                <a:gd name="T8" fmla="*/ 1 w 120"/>
                <a:gd name="T9" fmla="*/ 1 h 48"/>
                <a:gd name="T10" fmla="*/ 1 w 120"/>
                <a:gd name="T11" fmla="*/ 1 h 48"/>
                <a:gd name="T12" fmla="*/ 1 w 120"/>
                <a:gd name="T13" fmla="*/ 1 h 48"/>
                <a:gd name="T14" fmla="*/ 1 w 120"/>
                <a:gd name="T15" fmla="*/ 1 h 48"/>
                <a:gd name="T16" fmla="*/ 1 w 120"/>
                <a:gd name="T17" fmla="*/ 0 h 48"/>
                <a:gd name="T18" fmla="*/ 1 w 120"/>
                <a:gd name="T19" fmla="*/ 0 h 48"/>
                <a:gd name="T20" fmla="*/ 1 w 120"/>
                <a:gd name="T21" fmla="*/ 1 h 48"/>
                <a:gd name="T22" fmla="*/ 1 w 120"/>
                <a:gd name="T23" fmla="*/ 1 h 48"/>
                <a:gd name="T24" fmla="*/ 0 w 120"/>
                <a:gd name="T25" fmla="*/ 1 h 48"/>
                <a:gd name="T26" fmla="*/ 0 w 120"/>
                <a:gd name="T27" fmla="*/ 1 h 48"/>
                <a:gd name="T28" fmla="*/ 1 w 120"/>
                <a:gd name="T29" fmla="*/ 1 h 48"/>
                <a:gd name="T30" fmla="*/ 1 w 120"/>
                <a:gd name="T31" fmla="*/ 1 h 48"/>
                <a:gd name="T32" fmla="*/ 1 w 120"/>
                <a:gd name="T33" fmla="*/ 1 h 48"/>
                <a:gd name="T34" fmla="*/ 1 w 120"/>
                <a:gd name="T35" fmla="*/ 1 h 48"/>
                <a:gd name="T36" fmla="*/ 1 w 120"/>
                <a:gd name="T37" fmla="*/ 1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8"/>
                <a:gd name="T59" fmla="*/ 120 w 120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8">
                  <a:moveTo>
                    <a:pt x="97" y="48"/>
                  </a:moveTo>
                  <a:lnTo>
                    <a:pt x="104" y="48"/>
                  </a:lnTo>
                  <a:lnTo>
                    <a:pt x="109" y="45"/>
                  </a:lnTo>
                  <a:lnTo>
                    <a:pt x="118" y="35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1"/>
                  </a:lnTo>
                  <a:lnTo>
                    <a:pt x="109" y="2"/>
                  </a:lnTo>
                  <a:lnTo>
                    <a:pt x="104" y="0"/>
                  </a:lnTo>
                  <a:lnTo>
                    <a:pt x="18" y="0"/>
                  </a:lnTo>
                  <a:lnTo>
                    <a:pt x="13" y="2"/>
                  </a:lnTo>
                  <a:lnTo>
                    <a:pt x="3" y="11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3" y="35"/>
                  </a:lnTo>
                  <a:lnTo>
                    <a:pt x="13" y="45"/>
                  </a:lnTo>
                  <a:lnTo>
                    <a:pt x="18" y="48"/>
                  </a:lnTo>
                  <a:lnTo>
                    <a:pt x="25" y="48"/>
                  </a:lnTo>
                  <a:lnTo>
                    <a:pt x="97" y="48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15" name="Freeform 723"/>
            <p:cNvSpPr>
              <a:spLocks/>
            </p:cNvSpPr>
            <p:nvPr/>
          </p:nvSpPr>
          <p:spPr bwMode="auto">
            <a:xfrm>
              <a:off x="1898" y="4172"/>
              <a:ext cx="60" cy="24"/>
            </a:xfrm>
            <a:custGeom>
              <a:avLst/>
              <a:gdLst>
                <a:gd name="T0" fmla="*/ 1 w 120"/>
                <a:gd name="T1" fmla="*/ 1 h 48"/>
                <a:gd name="T2" fmla="*/ 1 w 120"/>
                <a:gd name="T3" fmla="*/ 1 h 48"/>
                <a:gd name="T4" fmla="*/ 1 w 120"/>
                <a:gd name="T5" fmla="*/ 1 h 48"/>
                <a:gd name="T6" fmla="*/ 1 w 120"/>
                <a:gd name="T7" fmla="*/ 1 h 48"/>
                <a:gd name="T8" fmla="*/ 1 w 120"/>
                <a:gd name="T9" fmla="*/ 1 h 48"/>
                <a:gd name="T10" fmla="*/ 1 w 120"/>
                <a:gd name="T11" fmla="*/ 1 h 48"/>
                <a:gd name="T12" fmla="*/ 1 w 120"/>
                <a:gd name="T13" fmla="*/ 1 h 48"/>
                <a:gd name="T14" fmla="*/ 1 w 120"/>
                <a:gd name="T15" fmla="*/ 1 h 48"/>
                <a:gd name="T16" fmla="*/ 1 w 120"/>
                <a:gd name="T17" fmla="*/ 0 h 48"/>
                <a:gd name="T18" fmla="*/ 1 w 120"/>
                <a:gd name="T19" fmla="*/ 0 h 48"/>
                <a:gd name="T20" fmla="*/ 1 w 120"/>
                <a:gd name="T21" fmla="*/ 1 h 48"/>
                <a:gd name="T22" fmla="*/ 1 w 120"/>
                <a:gd name="T23" fmla="*/ 1 h 48"/>
                <a:gd name="T24" fmla="*/ 0 w 120"/>
                <a:gd name="T25" fmla="*/ 1 h 48"/>
                <a:gd name="T26" fmla="*/ 0 w 120"/>
                <a:gd name="T27" fmla="*/ 1 h 48"/>
                <a:gd name="T28" fmla="*/ 1 w 120"/>
                <a:gd name="T29" fmla="*/ 1 h 48"/>
                <a:gd name="T30" fmla="*/ 1 w 120"/>
                <a:gd name="T31" fmla="*/ 1 h 48"/>
                <a:gd name="T32" fmla="*/ 1 w 120"/>
                <a:gd name="T33" fmla="*/ 1 h 48"/>
                <a:gd name="T34" fmla="*/ 1 w 120"/>
                <a:gd name="T35" fmla="*/ 1 h 48"/>
                <a:gd name="T36" fmla="*/ 1 w 120"/>
                <a:gd name="T37" fmla="*/ 1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8"/>
                <a:gd name="T59" fmla="*/ 120 w 120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8">
                  <a:moveTo>
                    <a:pt x="96" y="48"/>
                  </a:moveTo>
                  <a:lnTo>
                    <a:pt x="103" y="48"/>
                  </a:lnTo>
                  <a:lnTo>
                    <a:pt x="108" y="45"/>
                  </a:lnTo>
                  <a:lnTo>
                    <a:pt x="118" y="35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1"/>
                  </a:lnTo>
                  <a:lnTo>
                    <a:pt x="108" y="2"/>
                  </a:lnTo>
                  <a:lnTo>
                    <a:pt x="103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3" y="11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3" y="35"/>
                  </a:lnTo>
                  <a:lnTo>
                    <a:pt x="12" y="45"/>
                  </a:lnTo>
                  <a:lnTo>
                    <a:pt x="16" y="48"/>
                  </a:lnTo>
                  <a:lnTo>
                    <a:pt x="23" y="48"/>
                  </a:lnTo>
                  <a:lnTo>
                    <a:pt x="96" y="48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16" name="Freeform 724"/>
            <p:cNvSpPr>
              <a:spLocks/>
            </p:cNvSpPr>
            <p:nvPr/>
          </p:nvSpPr>
          <p:spPr bwMode="auto">
            <a:xfrm>
              <a:off x="1814" y="4172"/>
              <a:ext cx="59" cy="24"/>
            </a:xfrm>
            <a:custGeom>
              <a:avLst/>
              <a:gdLst>
                <a:gd name="T0" fmla="*/ 0 w 120"/>
                <a:gd name="T1" fmla="*/ 1 h 48"/>
                <a:gd name="T2" fmla="*/ 0 w 120"/>
                <a:gd name="T3" fmla="*/ 1 h 48"/>
                <a:gd name="T4" fmla="*/ 0 w 120"/>
                <a:gd name="T5" fmla="*/ 1 h 48"/>
                <a:gd name="T6" fmla="*/ 0 w 120"/>
                <a:gd name="T7" fmla="*/ 1 h 48"/>
                <a:gd name="T8" fmla="*/ 0 w 120"/>
                <a:gd name="T9" fmla="*/ 1 h 48"/>
                <a:gd name="T10" fmla="*/ 0 w 120"/>
                <a:gd name="T11" fmla="*/ 1 h 48"/>
                <a:gd name="T12" fmla="*/ 0 w 120"/>
                <a:gd name="T13" fmla="*/ 1 h 48"/>
                <a:gd name="T14" fmla="*/ 0 w 120"/>
                <a:gd name="T15" fmla="*/ 1 h 48"/>
                <a:gd name="T16" fmla="*/ 0 w 120"/>
                <a:gd name="T17" fmla="*/ 0 h 48"/>
                <a:gd name="T18" fmla="*/ 0 w 120"/>
                <a:gd name="T19" fmla="*/ 0 h 48"/>
                <a:gd name="T20" fmla="*/ 0 w 120"/>
                <a:gd name="T21" fmla="*/ 1 h 48"/>
                <a:gd name="T22" fmla="*/ 0 w 120"/>
                <a:gd name="T23" fmla="*/ 1 h 48"/>
                <a:gd name="T24" fmla="*/ 0 w 120"/>
                <a:gd name="T25" fmla="*/ 1 h 48"/>
                <a:gd name="T26" fmla="*/ 0 w 120"/>
                <a:gd name="T27" fmla="*/ 1 h 48"/>
                <a:gd name="T28" fmla="*/ 0 w 120"/>
                <a:gd name="T29" fmla="*/ 1 h 48"/>
                <a:gd name="T30" fmla="*/ 0 w 120"/>
                <a:gd name="T31" fmla="*/ 1 h 48"/>
                <a:gd name="T32" fmla="*/ 0 w 120"/>
                <a:gd name="T33" fmla="*/ 1 h 48"/>
                <a:gd name="T34" fmla="*/ 0 w 120"/>
                <a:gd name="T35" fmla="*/ 1 h 48"/>
                <a:gd name="T36" fmla="*/ 0 w 120"/>
                <a:gd name="T37" fmla="*/ 1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8"/>
                <a:gd name="T59" fmla="*/ 120 w 120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8">
                  <a:moveTo>
                    <a:pt x="96" y="48"/>
                  </a:moveTo>
                  <a:lnTo>
                    <a:pt x="103" y="48"/>
                  </a:lnTo>
                  <a:lnTo>
                    <a:pt x="107" y="45"/>
                  </a:lnTo>
                  <a:lnTo>
                    <a:pt x="118" y="35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1"/>
                  </a:lnTo>
                  <a:lnTo>
                    <a:pt x="107" y="2"/>
                  </a:lnTo>
                  <a:lnTo>
                    <a:pt x="103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12" y="45"/>
                  </a:lnTo>
                  <a:lnTo>
                    <a:pt x="16" y="48"/>
                  </a:lnTo>
                  <a:lnTo>
                    <a:pt x="23" y="48"/>
                  </a:lnTo>
                  <a:lnTo>
                    <a:pt x="96" y="48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17" name="Freeform 725"/>
            <p:cNvSpPr>
              <a:spLocks/>
            </p:cNvSpPr>
            <p:nvPr/>
          </p:nvSpPr>
          <p:spPr bwMode="auto">
            <a:xfrm>
              <a:off x="1729" y="4172"/>
              <a:ext cx="60" cy="24"/>
            </a:xfrm>
            <a:custGeom>
              <a:avLst/>
              <a:gdLst>
                <a:gd name="T0" fmla="*/ 1 w 120"/>
                <a:gd name="T1" fmla="*/ 1 h 48"/>
                <a:gd name="T2" fmla="*/ 1 w 120"/>
                <a:gd name="T3" fmla="*/ 1 h 48"/>
                <a:gd name="T4" fmla="*/ 1 w 120"/>
                <a:gd name="T5" fmla="*/ 1 h 48"/>
                <a:gd name="T6" fmla="*/ 1 w 120"/>
                <a:gd name="T7" fmla="*/ 1 h 48"/>
                <a:gd name="T8" fmla="*/ 1 w 120"/>
                <a:gd name="T9" fmla="*/ 1 h 48"/>
                <a:gd name="T10" fmla="*/ 1 w 120"/>
                <a:gd name="T11" fmla="*/ 1 h 48"/>
                <a:gd name="T12" fmla="*/ 1 w 120"/>
                <a:gd name="T13" fmla="*/ 1 h 48"/>
                <a:gd name="T14" fmla="*/ 1 w 120"/>
                <a:gd name="T15" fmla="*/ 1 h 48"/>
                <a:gd name="T16" fmla="*/ 1 w 120"/>
                <a:gd name="T17" fmla="*/ 0 h 48"/>
                <a:gd name="T18" fmla="*/ 1 w 120"/>
                <a:gd name="T19" fmla="*/ 0 h 48"/>
                <a:gd name="T20" fmla="*/ 1 w 120"/>
                <a:gd name="T21" fmla="*/ 1 h 48"/>
                <a:gd name="T22" fmla="*/ 1 w 120"/>
                <a:gd name="T23" fmla="*/ 1 h 48"/>
                <a:gd name="T24" fmla="*/ 0 w 120"/>
                <a:gd name="T25" fmla="*/ 1 h 48"/>
                <a:gd name="T26" fmla="*/ 0 w 120"/>
                <a:gd name="T27" fmla="*/ 1 h 48"/>
                <a:gd name="T28" fmla="*/ 1 w 120"/>
                <a:gd name="T29" fmla="*/ 1 h 48"/>
                <a:gd name="T30" fmla="*/ 1 w 120"/>
                <a:gd name="T31" fmla="*/ 1 h 48"/>
                <a:gd name="T32" fmla="*/ 1 w 120"/>
                <a:gd name="T33" fmla="*/ 1 h 48"/>
                <a:gd name="T34" fmla="*/ 1 w 120"/>
                <a:gd name="T35" fmla="*/ 1 h 48"/>
                <a:gd name="T36" fmla="*/ 1 w 120"/>
                <a:gd name="T37" fmla="*/ 1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8"/>
                <a:gd name="T59" fmla="*/ 120 w 120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8">
                  <a:moveTo>
                    <a:pt x="96" y="48"/>
                  </a:moveTo>
                  <a:lnTo>
                    <a:pt x="102" y="48"/>
                  </a:lnTo>
                  <a:lnTo>
                    <a:pt x="108" y="45"/>
                  </a:lnTo>
                  <a:lnTo>
                    <a:pt x="117" y="35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7" y="11"/>
                  </a:lnTo>
                  <a:lnTo>
                    <a:pt x="108" y="2"/>
                  </a:lnTo>
                  <a:lnTo>
                    <a:pt x="102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11" y="45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96" y="48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18" name="Freeform 726"/>
            <p:cNvSpPr>
              <a:spLocks/>
            </p:cNvSpPr>
            <p:nvPr/>
          </p:nvSpPr>
          <p:spPr bwMode="auto">
            <a:xfrm>
              <a:off x="1645" y="4172"/>
              <a:ext cx="60" cy="24"/>
            </a:xfrm>
            <a:custGeom>
              <a:avLst/>
              <a:gdLst>
                <a:gd name="T0" fmla="*/ 1 w 119"/>
                <a:gd name="T1" fmla="*/ 1 h 48"/>
                <a:gd name="T2" fmla="*/ 1 w 119"/>
                <a:gd name="T3" fmla="*/ 1 h 48"/>
                <a:gd name="T4" fmla="*/ 1 w 119"/>
                <a:gd name="T5" fmla="*/ 1 h 48"/>
                <a:gd name="T6" fmla="*/ 1 w 119"/>
                <a:gd name="T7" fmla="*/ 1 h 48"/>
                <a:gd name="T8" fmla="*/ 1 w 119"/>
                <a:gd name="T9" fmla="*/ 1 h 48"/>
                <a:gd name="T10" fmla="*/ 1 w 119"/>
                <a:gd name="T11" fmla="*/ 1 h 48"/>
                <a:gd name="T12" fmla="*/ 1 w 119"/>
                <a:gd name="T13" fmla="*/ 1 h 48"/>
                <a:gd name="T14" fmla="*/ 1 w 119"/>
                <a:gd name="T15" fmla="*/ 1 h 48"/>
                <a:gd name="T16" fmla="*/ 1 w 119"/>
                <a:gd name="T17" fmla="*/ 0 h 48"/>
                <a:gd name="T18" fmla="*/ 1 w 119"/>
                <a:gd name="T19" fmla="*/ 0 h 48"/>
                <a:gd name="T20" fmla="*/ 1 w 119"/>
                <a:gd name="T21" fmla="*/ 1 h 48"/>
                <a:gd name="T22" fmla="*/ 1 w 119"/>
                <a:gd name="T23" fmla="*/ 1 h 48"/>
                <a:gd name="T24" fmla="*/ 0 w 119"/>
                <a:gd name="T25" fmla="*/ 1 h 48"/>
                <a:gd name="T26" fmla="*/ 0 w 119"/>
                <a:gd name="T27" fmla="*/ 1 h 48"/>
                <a:gd name="T28" fmla="*/ 1 w 119"/>
                <a:gd name="T29" fmla="*/ 1 h 48"/>
                <a:gd name="T30" fmla="*/ 1 w 119"/>
                <a:gd name="T31" fmla="*/ 1 h 48"/>
                <a:gd name="T32" fmla="*/ 1 w 119"/>
                <a:gd name="T33" fmla="*/ 1 h 48"/>
                <a:gd name="T34" fmla="*/ 1 w 119"/>
                <a:gd name="T35" fmla="*/ 1 h 48"/>
                <a:gd name="T36" fmla="*/ 1 w 119"/>
                <a:gd name="T37" fmla="*/ 1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9"/>
                <a:gd name="T58" fmla="*/ 0 h 48"/>
                <a:gd name="T59" fmla="*/ 119 w 119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9" h="48">
                  <a:moveTo>
                    <a:pt x="95" y="48"/>
                  </a:moveTo>
                  <a:lnTo>
                    <a:pt x="103" y="48"/>
                  </a:lnTo>
                  <a:lnTo>
                    <a:pt x="108" y="45"/>
                  </a:lnTo>
                  <a:lnTo>
                    <a:pt x="117" y="35"/>
                  </a:lnTo>
                  <a:lnTo>
                    <a:pt x="119" y="31"/>
                  </a:lnTo>
                  <a:lnTo>
                    <a:pt x="119" y="16"/>
                  </a:lnTo>
                  <a:lnTo>
                    <a:pt x="117" y="11"/>
                  </a:lnTo>
                  <a:lnTo>
                    <a:pt x="108" y="2"/>
                  </a:lnTo>
                  <a:lnTo>
                    <a:pt x="103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11" y="45"/>
                  </a:lnTo>
                  <a:lnTo>
                    <a:pt x="17" y="48"/>
                  </a:lnTo>
                  <a:lnTo>
                    <a:pt x="24" y="48"/>
                  </a:lnTo>
                  <a:lnTo>
                    <a:pt x="95" y="48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19" name="Freeform 727"/>
            <p:cNvSpPr>
              <a:spLocks/>
            </p:cNvSpPr>
            <p:nvPr/>
          </p:nvSpPr>
          <p:spPr bwMode="auto">
            <a:xfrm>
              <a:off x="1561" y="4172"/>
              <a:ext cx="60" cy="24"/>
            </a:xfrm>
            <a:custGeom>
              <a:avLst/>
              <a:gdLst>
                <a:gd name="T0" fmla="*/ 1 w 120"/>
                <a:gd name="T1" fmla="*/ 1 h 48"/>
                <a:gd name="T2" fmla="*/ 1 w 120"/>
                <a:gd name="T3" fmla="*/ 1 h 48"/>
                <a:gd name="T4" fmla="*/ 1 w 120"/>
                <a:gd name="T5" fmla="*/ 1 h 48"/>
                <a:gd name="T6" fmla="*/ 1 w 120"/>
                <a:gd name="T7" fmla="*/ 1 h 48"/>
                <a:gd name="T8" fmla="*/ 1 w 120"/>
                <a:gd name="T9" fmla="*/ 1 h 48"/>
                <a:gd name="T10" fmla="*/ 1 w 120"/>
                <a:gd name="T11" fmla="*/ 1 h 48"/>
                <a:gd name="T12" fmla="*/ 1 w 120"/>
                <a:gd name="T13" fmla="*/ 1 h 48"/>
                <a:gd name="T14" fmla="*/ 1 w 120"/>
                <a:gd name="T15" fmla="*/ 1 h 48"/>
                <a:gd name="T16" fmla="*/ 1 w 120"/>
                <a:gd name="T17" fmla="*/ 0 h 48"/>
                <a:gd name="T18" fmla="*/ 1 w 120"/>
                <a:gd name="T19" fmla="*/ 0 h 48"/>
                <a:gd name="T20" fmla="*/ 1 w 120"/>
                <a:gd name="T21" fmla="*/ 1 h 48"/>
                <a:gd name="T22" fmla="*/ 1 w 120"/>
                <a:gd name="T23" fmla="*/ 1 h 48"/>
                <a:gd name="T24" fmla="*/ 0 w 120"/>
                <a:gd name="T25" fmla="*/ 1 h 48"/>
                <a:gd name="T26" fmla="*/ 0 w 120"/>
                <a:gd name="T27" fmla="*/ 1 h 48"/>
                <a:gd name="T28" fmla="*/ 1 w 120"/>
                <a:gd name="T29" fmla="*/ 1 h 48"/>
                <a:gd name="T30" fmla="*/ 1 w 120"/>
                <a:gd name="T31" fmla="*/ 1 h 48"/>
                <a:gd name="T32" fmla="*/ 1 w 120"/>
                <a:gd name="T33" fmla="*/ 1 h 48"/>
                <a:gd name="T34" fmla="*/ 1 w 120"/>
                <a:gd name="T35" fmla="*/ 1 h 48"/>
                <a:gd name="T36" fmla="*/ 1 w 120"/>
                <a:gd name="T37" fmla="*/ 1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8"/>
                <a:gd name="T59" fmla="*/ 120 w 120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8">
                  <a:moveTo>
                    <a:pt x="96" y="48"/>
                  </a:moveTo>
                  <a:lnTo>
                    <a:pt x="104" y="48"/>
                  </a:lnTo>
                  <a:lnTo>
                    <a:pt x="109" y="45"/>
                  </a:lnTo>
                  <a:lnTo>
                    <a:pt x="118" y="35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1"/>
                  </a:lnTo>
                  <a:lnTo>
                    <a:pt x="109" y="2"/>
                  </a:lnTo>
                  <a:lnTo>
                    <a:pt x="104" y="0"/>
                  </a:lnTo>
                  <a:lnTo>
                    <a:pt x="18" y="0"/>
                  </a:lnTo>
                  <a:lnTo>
                    <a:pt x="13" y="2"/>
                  </a:lnTo>
                  <a:lnTo>
                    <a:pt x="3" y="11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3" y="35"/>
                  </a:lnTo>
                  <a:lnTo>
                    <a:pt x="13" y="45"/>
                  </a:lnTo>
                  <a:lnTo>
                    <a:pt x="18" y="48"/>
                  </a:lnTo>
                  <a:lnTo>
                    <a:pt x="25" y="48"/>
                  </a:lnTo>
                  <a:lnTo>
                    <a:pt x="96" y="48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20" name="Freeform 728"/>
            <p:cNvSpPr>
              <a:spLocks/>
            </p:cNvSpPr>
            <p:nvPr/>
          </p:nvSpPr>
          <p:spPr bwMode="auto">
            <a:xfrm>
              <a:off x="1477" y="4172"/>
              <a:ext cx="60" cy="24"/>
            </a:xfrm>
            <a:custGeom>
              <a:avLst/>
              <a:gdLst>
                <a:gd name="T0" fmla="*/ 1 w 120"/>
                <a:gd name="T1" fmla="*/ 1 h 48"/>
                <a:gd name="T2" fmla="*/ 1 w 120"/>
                <a:gd name="T3" fmla="*/ 1 h 48"/>
                <a:gd name="T4" fmla="*/ 1 w 120"/>
                <a:gd name="T5" fmla="*/ 1 h 48"/>
                <a:gd name="T6" fmla="*/ 1 w 120"/>
                <a:gd name="T7" fmla="*/ 1 h 48"/>
                <a:gd name="T8" fmla="*/ 1 w 120"/>
                <a:gd name="T9" fmla="*/ 1 h 48"/>
                <a:gd name="T10" fmla="*/ 1 w 120"/>
                <a:gd name="T11" fmla="*/ 1 h 48"/>
                <a:gd name="T12" fmla="*/ 1 w 120"/>
                <a:gd name="T13" fmla="*/ 1 h 48"/>
                <a:gd name="T14" fmla="*/ 1 w 120"/>
                <a:gd name="T15" fmla="*/ 1 h 48"/>
                <a:gd name="T16" fmla="*/ 1 w 120"/>
                <a:gd name="T17" fmla="*/ 0 h 48"/>
                <a:gd name="T18" fmla="*/ 1 w 120"/>
                <a:gd name="T19" fmla="*/ 0 h 48"/>
                <a:gd name="T20" fmla="*/ 1 w 120"/>
                <a:gd name="T21" fmla="*/ 1 h 48"/>
                <a:gd name="T22" fmla="*/ 1 w 120"/>
                <a:gd name="T23" fmla="*/ 1 h 48"/>
                <a:gd name="T24" fmla="*/ 0 w 120"/>
                <a:gd name="T25" fmla="*/ 1 h 48"/>
                <a:gd name="T26" fmla="*/ 0 w 120"/>
                <a:gd name="T27" fmla="*/ 1 h 48"/>
                <a:gd name="T28" fmla="*/ 1 w 120"/>
                <a:gd name="T29" fmla="*/ 1 h 48"/>
                <a:gd name="T30" fmla="*/ 1 w 120"/>
                <a:gd name="T31" fmla="*/ 1 h 48"/>
                <a:gd name="T32" fmla="*/ 1 w 120"/>
                <a:gd name="T33" fmla="*/ 1 h 48"/>
                <a:gd name="T34" fmla="*/ 1 w 120"/>
                <a:gd name="T35" fmla="*/ 1 h 48"/>
                <a:gd name="T36" fmla="*/ 1 w 120"/>
                <a:gd name="T37" fmla="*/ 1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8"/>
                <a:gd name="T59" fmla="*/ 120 w 120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8">
                  <a:moveTo>
                    <a:pt x="97" y="48"/>
                  </a:moveTo>
                  <a:lnTo>
                    <a:pt x="104" y="48"/>
                  </a:lnTo>
                  <a:lnTo>
                    <a:pt x="108" y="45"/>
                  </a:lnTo>
                  <a:lnTo>
                    <a:pt x="118" y="35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1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13" y="45"/>
                  </a:lnTo>
                  <a:lnTo>
                    <a:pt x="17" y="48"/>
                  </a:lnTo>
                  <a:lnTo>
                    <a:pt x="24" y="48"/>
                  </a:lnTo>
                  <a:lnTo>
                    <a:pt x="97" y="48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21" name="Freeform 729"/>
            <p:cNvSpPr>
              <a:spLocks/>
            </p:cNvSpPr>
            <p:nvPr/>
          </p:nvSpPr>
          <p:spPr bwMode="auto">
            <a:xfrm>
              <a:off x="1394" y="4172"/>
              <a:ext cx="59" cy="24"/>
            </a:xfrm>
            <a:custGeom>
              <a:avLst/>
              <a:gdLst>
                <a:gd name="T0" fmla="*/ 0 w 120"/>
                <a:gd name="T1" fmla="*/ 1 h 48"/>
                <a:gd name="T2" fmla="*/ 0 w 120"/>
                <a:gd name="T3" fmla="*/ 1 h 48"/>
                <a:gd name="T4" fmla="*/ 0 w 120"/>
                <a:gd name="T5" fmla="*/ 1 h 48"/>
                <a:gd name="T6" fmla="*/ 0 w 120"/>
                <a:gd name="T7" fmla="*/ 1 h 48"/>
                <a:gd name="T8" fmla="*/ 0 w 120"/>
                <a:gd name="T9" fmla="*/ 1 h 48"/>
                <a:gd name="T10" fmla="*/ 0 w 120"/>
                <a:gd name="T11" fmla="*/ 1 h 48"/>
                <a:gd name="T12" fmla="*/ 0 w 120"/>
                <a:gd name="T13" fmla="*/ 1 h 48"/>
                <a:gd name="T14" fmla="*/ 0 w 120"/>
                <a:gd name="T15" fmla="*/ 1 h 48"/>
                <a:gd name="T16" fmla="*/ 0 w 120"/>
                <a:gd name="T17" fmla="*/ 0 h 48"/>
                <a:gd name="T18" fmla="*/ 0 w 120"/>
                <a:gd name="T19" fmla="*/ 0 h 48"/>
                <a:gd name="T20" fmla="*/ 0 w 120"/>
                <a:gd name="T21" fmla="*/ 1 h 48"/>
                <a:gd name="T22" fmla="*/ 0 w 120"/>
                <a:gd name="T23" fmla="*/ 1 h 48"/>
                <a:gd name="T24" fmla="*/ 0 w 120"/>
                <a:gd name="T25" fmla="*/ 1 h 48"/>
                <a:gd name="T26" fmla="*/ 0 w 120"/>
                <a:gd name="T27" fmla="*/ 1 h 48"/>
                <a:gd name="T28" fmla="*/ 0 w 120"/>
                <a:gd name="T29" fmla="*/ 1 h 48"/>
                <a:gd name="T30" fmla="*/ 0 w 120"/>
                <a:gd name="T31" fmla="*/ 1 h 48"/>
                <a:gd name="T32" fmla="*/ 0 w 120"/>
                <a:gd name="T33" fmla="*/ 1 h 48"/>
                <a:gd name="T34" fmla="*/ 0 w 120"/>
                <a:gd name="T35" fmla="*/ 1 h 48"/>
                <a:gd name="T36" fmla="*/ 0 w 120"/>
                <a:gd name="T37" fmla="*/ 1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8"/>
                <a:gd name="T59" fmla="*/ 120 w 120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8">
                  <a:moveTo>
                    <a:pt x="96" y="48"/>
                  </a:moveTo>
                  <a:lnTo>
                    <a:pt x="103" y="48"/>
                  </a:lnTo>
                  <a:lnTo>
                    <a:pt x="107" y="45"/>
                  </a:lnTo>
                  <a:lnTo>
                    <a:pt x="118" y="35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1"/>
                  </a:lnTo>
                  <a:lnTo>
                    <a:pt x="107" y="2"/>
                  </a:lnTo>
                  <a:lnTo>
                    <a:pt x="103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12" y="45"/>
                  </a:lnTo>
                  <a:lnTo>
                    <a:pt x="16" y="48"/>
                  </a:lnTo>
                  <a:lnTo>
                    <a:pt x="23" y="48"/>
                  </a:lnTo>
                  <a:lnTo>
                    <a:pt x="96" y="48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22" name="Freeform 730"/>
            <p:cNvSpPr>
              <a:spLocks/>
            </p:cNvSpPr>
            <p:nvPr/>
          </p:nvSpPr>
          <p:spPr bwMode="auto">
            <a:xfrm>
              <a:off x="1309" y="4172"/>
              <a:ext cx="60" cy="24"/>
            </a:xfrm>
            <a:custGeom>
              <a:avLst/>
              <a:gdLst>
                <a:gd name="T0" fmla="*/ 1 w 120"/>
                <a:gd name="T1" fmla="*/ 1 h 48"/>
                <a:gd name="T2" fmla="*/ 1 w 120"/>
                <a:gd name="T3" fmla="*/ 1 h 48"/>
                <a:gd name="T4" fmla="*/ 1 w 120"/>
                <a:gd name="T5" fmla="*/ 1 h 48"/>
                <a:gd name="T6" fmla="*/ 1 w 120"/>
                <a:gd name="T7" fmla="*/ 1 h 48"/>
                <a:gd name="T8" fmla="*/ 1 w 120"/>
                <a:gd name="T9" fmla="*/ 1 h 48"/>
                <a:gd name="T10" fmla="*/ 1 w 120"/>
                <a:gd name="T11" fmla="*/ 1 h 48"/>
                <a:gd name="T12" fmla="*/ 1 w 120"/>
                <a:gd name="T13" fmla="*/ 1 h 48"/>
                <a:gd name="T14" fmla="*/ 1 w 120"/>
                <a:gd name="T15" fmla="*/ 1 h 48"/>
                <a:gd name="T16" fmla="*/ 1 w 120"/>
                <a:gd name="T17" fmla="*/ 0 h 48"/>
                <a:gd name="T18" fmla="*/ 1 w 120"/>
                <a:gd name="T19" fmla="*/ 0 h 48"/>
                <a:gd name="T20" fmla="*/ 1 w 120"/>
                <a:gd name="T21" fmla="*/ 1 h 48"/>
                <a:gd name="T22" fmla="*/ 1 w 120"/>
                <a:gd name="T23" fmla="*/ 1 h 48"/>
                <a:gd name="T24" fmla="*/ 0 w 120"/>
                <a:gd name="T25" fmla="*/ 1 h 48"/>
                <a:gd name="T26" fmla="*/ 0 w 120"/>
                <a:gd name="T27" fmla="*/ 1 h 48"/>
                <a:gd name="T28" fmla="*/ 1 w 120"/>
                <a:gd name="T29" fmla="*/ 1 h 48"/>
                <a:gd name="T30" fmla="*/ 1 w 120"/>
                <a:gd name="T31" fmla="*/ 1 h 48"/>
                <a:gd name="T32" fmla="*/ 1 w 120"/>
                <a:gd name="T33" fmla="*/ 1 h 48"/>
                <a:gd name="T34" fmla="*/ 1 w 120"/>
                <a:gd name="T35" fmla="*/ 1 h 48"/>
                <a:gd name="T36" fmla="*/ 1 w 120"/>
                <a:gd name="T37" fmla="*/ 1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8"/>
                <a:gd name="T59" fmla="*/ 120 w 120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8">
                  <a:moveTo>
                    <a:pt x="96" y="48"/>
                  </a:moveTo>
                  <a:lnTo>
                    <a:pt x="102" y="48"/>
                  </a:lnTo>
                  <a:lnTo>
                    <a:pt x="107" y="45"/>
                  </a:lnTo>
                  <a:lnTo>
                    <a:pt x="117" y="35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7" y="11"/>
                  </a:lnTo>
                  <a:lnTo>
                    <a:pt x="107" y="2"/>
                  </a:lnTo>
                  <a:lnTo>
                    <a:pt x="102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11" y="45"/>
                  </a:lnTo>
                  <a:lnTo>
                    <a:pt x="16" y="48"/>
                  </a:lnTo>
                  <a:lnTo>
                    <a:pt x="23" y="48"/>
                  </a:lnTo>
                  <a:lnTo>
                    <a:pt x="96" y="48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23" name="Freeform 731"/>
            <p:cNvSpPr>
              <a:spLocks/>
            </p:cNvSpPr>
            <p:nvPr/>
          </p:nvSpPr>
          <p:spPr bwMode="auto">
            <a:xfrm>
              <a:off x="1225" y="4172"/>
              <a:ext cx="60" cy="24"/>
            </a:xfrm>
            <a:custGeom>
              <a:avLst/>
              <a:gdLst>
                <a:gd name="T0" fmla="*/ 1 w 119"/>
                <a:gd name="T1" fmla="*/ 1 h 48"/>
                <a:gd name="T2" fmla="*/ 1 w 119"/>
                <a:gd name="T3" fmla="*/ 1 h 48"/>
                <a:gd name="T4" fmla="*/ 1 w 119"/>
                <a:gd name="T5" fmla="*/ 1 h 48"/>
                <a:gd name="T6" fmla="*/ 1 w 119"/>
                <a:gd name="T7" fmla="*/ 1 h 48"/>
                <a:gd name="T8" fmla="*/ 1 w 119"/>
                <a:gd name="T9" fmla="*/ 1 h 48"/>
                <a:gd name="T10" fmla="*/ 1 w 119"/>
                <a:gd name="T11" fmla="*/ 1 h 48"/>
                <a:gd name="T12" fmla="*/ 1 w 119"/>
                <a:gd name="T13" fmla="*/ 1 h 48"/>
                <a:gd name="T14" fmla="*/ 1 w 119"/>
                <a:gd name="T15" fmla="*/ 1 h 48"/>
                <a:gd name="T16" fmla="*/ 1 w 119"/>
                <a:gd name="T17" fmla="*/ 0 h 48"/>
                <a:gd name="T18" fmla="*/ 1 w 119"/>
                <a:gd name="T19" fmla="*/ 0 h 48"/>
                <a:gd name="T20" fmla="*/ 1 w 119"/>
                <a:gd name="T21" fmla="*/ 1 h 48"/>
                <a:gd name="T22" fmla="*/ 1 w 119"/>
                <a:gd name="T23" fmla="*/ 1 h 48"/>
                <a:gd name="T24" fmla="*/ 0 w 119"/>
                <a:gd name="T25" fmla="*/ 1 h 48"/>
                <a:gd name="T26" fmla="*/ 0 w 119"/>
                <a:gd name="T27" fmla="*/ 1 h 48"/>
                <a:gd name="T28" fmla="*/ 1 w 119"/>
                <a:gd name="T29" fmla="*/ 1 h 48"/>
                <a:gd name="T30" fmla="*/ 1 w 119"/>
                <a:gd name="T31" fmla="*/ 1 h 48"/>
                <a:gd name="T32" fmla="*/ 1 w 119"/>
                <a:gd name="T33" fmla="*/ 1 h 48"/>
                <a:gd name="T34" fmla="*/ 1 w 119"/>
                <a:gd name="T35" fmla="*/ 1 h 48"/>
                <a:gd name="T36" fmla="*/ 1 w 119"/>
                <a:gd name="T37" fmla="*/ 1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9"/>
                <a:gd name="T58" fmla="*/ 0 h 48"/>
                <a:gd name="T59" fmla="*/ 119 w 119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9" h="48">
                  <a:moveTo>
                    <a:pt x="95" y="48"/>
                  </a:moveTo>
                  <a:lnTo>
                    <a:pt x="102" y="48"/>
                  </a:lnTo>
                  <a:lnTo>
                    <a:pt x="108" y="45"/>
                  </a:lnTo>
                  <a:lnTo>
                    <a:pt x="117" y="35"/>
                  </a:lnTo>
                  <a:lnTo>
                    <a:pt x="119" y="31"/>
                  </a:lnTo>
                  <a:lnTo>
                    <a:pt x="119" y="16"/>
                  </a:lnTo>
                  <a:lnTo>
                    <a:pt x="117" y="11"/>
                  </a:lnTo>
                  <a:lnTo>
                    <a:pt x="108" y="2"/>
                  </a:lnTo>
                  <a:lnTo>
                    <a:pt x="102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11" y="45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95" y="48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24" name="Freeform 732"/>
            <p:cNvSpPr>
              <a:spLocks/>
            </p:cNvSpPr>
            <p:nvPr/>
          </p:nvSpPr>
          <p:spPr bwMode="auto">
            <a:xfrm>
              <a:off x="1141" y="4172"/>
              <a:ext cx="60" cy="24"/>
            </a:xfrm>
            <a:custGeom>
              <a:avLst/>
              <a:gdLst>
                <a:gd name="T0" fmla="*/ 1 w 120"/>
                <a:gd name="T1" fmla="*/ 1 h 48"/>
                <a:gd name="T2" fmla="*/ 1 w 120"/>
                <a:gd name="T3" fmla="*/ 1 h 48"/>
                <a:gd name="T4" fmla="*/ 1 w 120"/>
                <a:gd name="T5" fmla="*/ 1 h 48"/>
                <a:gd name="T6" fmla="*/ 1 w 120"/>
                <a:gd name="T7" fmla="*/ 1 h 48"/>
                <a:gd name="T8" fmla="*/ 1 w 120"/>
                <a:gd name="T9" fmla="*/ 1 h 48"/>
                <a:gd name="T10" fmla="*/ 1 w 120"/>
                <a:gd name="T11" fmla="*/ 1 h 48"/>
                <a:gd name="T12" fmla="*/ 1 w 120"/>
                <a:gd name="T13" fmla="*/ 1 h 48"/>
                <a:gd name="T14" fmla="*/ 1 w 120"/>
                <a:gd name="T15" fmla="*/ 1 h 48"/>
                <a:gd name="T16" fmla="*/ 1 w 120"/>
                <a:gd name="T17" fmla="*/ 0 h 48"/>
                <a:gd name="T18" fmla="*/ 1 w 120"/>
                <a:gd name="T19" fmla="*/ 0 h 48"/>
                <a:gd name="T20" fmla="*/ 1 w 120"/>
                <a:gd name="T21" fmla="*/ 1 h 48"/>
                <a:gd name="T22" fmla="*/ 1 w 120"/>
                <a:gd name="T23" fmla="*/ 1 h 48"/>
                <a:gd name="T24" fmla="*/ 0 w 120"/>
                <a:gd name="T25" fmla="*/ 1 h 48"/>
                <a:gd name="T26" fmla="*/ 0 w 120"/>
                <a:gd name="T27" fmla="*/ 1 h 48"/>
                <a:gd name="T28" fmla="*/ 1 w 120"/>
                <a:gd name="T29" fmla="*/ 1 h 48"/>
                <a:gd name="T30" fmla="*/ 1 w 120"/>
                <a:gd name="T31" fmla="*/ 1 h 48"/>
                <a:gd name="T32" fmla="*/ 1 w 120"/>
                <a:gd name="T33" fmla="*/ 1 h 48"/>
                <a:gd name="T34" fmla="*/ 1 w 120"/>
                <a:gd name="T35" fmla="*/ 1 h 48"/>
                <a:gd name="T36" fmla="*/ 1 w 120"/>
                <a:gd name="T37" fmla="*/ 1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8"/>
                <a:gd name="T59" fmla="*/ 120 w 120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8">
                  <a:moveTo>
                    <a:pt x="96" y="48"/>
                  </a:moveTo>
                  <a:lnTo>
                    <a:pt x="104" y="48"/>
                  </a:lnTo>
                  <a:lnTo>
                    <a:pt x="109" y="45"/>
                  </a:lnTo>
                  <a:lnTo>
                    <a:pt x="118" y="35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1"/>
                  </a:lnTo>
                  <a:lnTo>
                    <a:pt x="109" y="2"/>
                  </a:lnTo>
                  <a:lnTo>
                    <a:pt x="104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3" y="11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3" y="35"/>
                  </a:lnTo>
                  <a:lnTo>
                    <a:pt x="12" y="45"/>
                  </a:lnTo>
                  <a:lnTo>
                    <a:pt x="18" y="48"/>
                  </a:lnTo>
                  <a:lnTo>
                    <a:pt x="25" y="48"/>
                  </a:lnTo>
                  <a:lnTo>
                    <a:pt x="96" y="48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25" name="Freeform 733"/>
            <p:cNvSpPr>
              <a:spLocks/>
            </p:cNvSpPr>
            <p:nvPr/>
          </p:nvSpPr>
          <p:spPr bwMode="auto">
            <a:xfrm>
              <a:off x="1057" y="4172"/>
              <a:ext cx="60" cy="24"/>
            </a:xfrm>
            <a:custGeom>
              <a:avLst/>
              <a:gdLst>
                <a:gd name="T0" fmla="*/ 1 w 120"/>
                <a:gd name="T1" fmla="*/ 1 h 48"/>
                <a:gd name="T2" fmla="*/ 1 w 120"/>
                <a:gd name="T3" fmla="*/ 1 h 48"/>
                <a:gd name="T4" fmla="*/ 1 w 120"/>
                <a:gd name="T5" fmla="*/ 1 h 48"/>
                <a:gd name="T6" fmla="*/ 1 w 120"/>
                <a:gd name="T7" fmla="*/ 1 h 48"/>
                <a:gd name="T8" fmla="*/ 1 w 120"/>
                <a:gd name="T9" fmla="*/ 1 h 48"/>
                <a:gd name="T10" fmla="*/ 1 w 120"/>
                <a:gd name="T11" fmla="*/ 1 h 48"/>
                <a:gd name="T12" fmla="*/ 1 w 120"/>
                <a:gd name="T13" fmla="*/ 1 h 48"/>
                <a:gd name="T14" fmla="*/ 1 w 120"/>
                <a:gd name="T15" fmla="*/ 1 h 48"/>
                <a:gd name="T16" fmla="*/ 1 w 120"/>
                <a:gd name="T17" fmla="*/ 0 h 48"/>
                <a:gd name="T18" fmla="*/ 1 w 120"/>
                <a:gd name="T19" fmla="*/ 0 h 48"/>
                <a:gd name="T20" fmla="*/ 1 w 120"/>
                <a:gd name="T21" fmla="*/ 1 h 48"/>
                <a:gd name="T22" fmla="*/ 1 w 120"/>
                <a:gd name="T23" fmla="*/ 1 h 48"/>
                <a:gd name="T24" fmla="*/ 0 w 120"/>
                <a:gd name="T25" fmla="*/ 1 h 48"/>
                <a:gd name="T26" fmla="*/ 0 w 120"/>
                <a:gd name="T27" fmla="*/ 1 h 48"/>
                <a:gd name="T28" fmla="*/ 1 w 120"/>
                <a:gd name="T29" fmla="*/ 1 h 48"/>
                <a:gd name="T30" fmla="*/ 1 w 120"/>
                <a:gd name="T31" fmla="*/ 1 h 48"/>
                <a:gd name="T32" fmla="*/ 1 w 120"/>
                <a:gd name="T33" fmla="*/ 1 h 48"/>
                <a:gd name="T34" fmla="*/ 1 w 120"/>
                <a:gd name="T35" fmla="*/ 1 h 48"/>
                <a:gd name="T36" fmla="*/ 1 w 120"/>
                <a:gd name="T37" fmla="*/ 1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8"/>
                <a:gd name="T59" fmla="*/ 120 w 120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8">
                  <a:moveTo>
                    <a:pt x="96" y="48"/>
                  </a:moveTo>
                  <a:lnTo>
                    <a:pt x="104" y="48"/>
                  </a:lnTo>
                  <a:lnTo>
                    <a:pt x="108" y="45"/>
                  </a:lnTo>
                  <a:lnTo>
                    <a:pt x="118" y="35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8" y="11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13" y="45"/>
                  </a:lnTo>
                  <a:lnTo>
                    <a:pt x="17" y="48"/>
                  </a:lnTo>
                  <a:lnTo>
                    <a:pt x="24" y="48"/>
                  </a:lnTo>
                  <a:lnTo>
                    <a:pt x="96" y="48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26" name="Freeform 734"/>
            <p:cNvSpPr>
              <a:spLocks/>
            </p:cNvSpPr>
            <p:nvPr/>
          </p:nvSpPr>
          <p:spPr bwMode="auto">
            <a:xfrm>
              <a:off x="973" y="4172"/>
              <a:ext cx="60" cy="24"/>
            </a:xfrm>
            <a:custGeom>
              <a:avLst/>
              <a:gdLst>
                <a:gd name="T0" fmla="*/ 1 w 120"/>
                <a:gd name="T1" fmla="*/ 1 h 48"/>
                <a:gd name="T2" fmla="*/ 1 w 120"/>
                <a:gd name="T3" fmla="*/ 1 h 48"/>
                <a:gd name="T4" fmla="*/ 1 w 120"/>
                <a:gd name="T5" fmla="*/ 1 h 48"/>
                <a:gd name="T6" fmla="*/ 1 w 120"/>
                <a:gd name="T7" fmla="*/ 1 h 48"/>
                <a:gd name="T8" fmla="*/ 1 w 120"/>
                <a:gd name="T9" fmla="*/ 1 h 48"/>
                <a:gd name="T10" fmla="*/ 1 w 120"/>
                <a:gd name="T11" fmla="*/ 1 h 48"/>
                <a:gd name="T12" fmla="*/ 1 w 120"/>
                <a:gd name="T13" fmla="*/ 1 h 48"/>
                <a:gd name="T14" fmla="*/ 1 w 120"/>
                <a:gd name="T15" fmla="*/ 1 h 48"/>
                <a:gd name="T16" fmla="*/ 1 w 120"/>
                <a:gd name="T17" fmla="*/ 0 h 48"/>
                <a:gd name="T18" fmla="*/ 1 w 120"/>
                <a:gd name="T19" fmla="*/ 0 h 48"/>
                <a:gd name="T20" fmla="*/ 1 w 120"/>
                <a:gd name="T21" fmla="*/ 1 h 48"/>
                <a:gd name="T22" fmla="*/ 1 w 120"/>
                <a:gd name="T23" fmla="*/ 1 h 48"/>
                <a:gd name="T24" fmla="*/ 0 w 120"/>
                <a:gd name="T25" fmla="*/ 1 h 48"/>
                <a:gd name="T26" fmla="*/ 0 w 120"/>
                <a:gd name="T27" fmla="*/ 1 h 48"/>
                <a:gd name="T28" fmla="*/ 1 w 120"/>
                <a:gd name="T29" fmla="*/ 1 h 48"/>
                <a:gd name="T30" fmla="*/ 1 w 120"/>
                <a:gd name="T31" fmla="*/ 1 h 48"/>
                <a:gd name="T32" fmla="*/ 1 w 120"/>
                <a:gd name="T33" fmla="*/ 1 h 48"/>
                <a:gd name="T34" fmla="*/ 1 w 120"/>
                <a:gd name="T35" fmla="*/ 1 h 48"/>
                <a:gd name="T36" fmla="*/ 1 w 120"/>
                <a:gd name="T37" fmla="*/ 1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8"/>
                <a:gd name="T59" fmla="*/ 120 w 120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8">
                  <a:moveTo>
                    <a:pt x="97" y="48"/>
                  </a:moveTo>
                  <a:lnTo>
                    <a:pt x="104" y="48"/>
                  </a:lnTo>
                  <a:lnTo>
                    <a:pt x="108" y="45"/>
                  </a:lnTo>
                  <a:lnTo>
                    <a:pt x="117" y="35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7" y="11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13" y="45"/>
                  </a:lnTo>
                  <a:lnTo>
                    <a:pt x="17" y="48"/>
                  </a:lnTo>
                  <a:lnTo>
                    <a:pt x="24" y="48"/>
                  </a:lnTo>
                  <a:lnTo>
                    <a:pt x="97" y="48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27" name="Freeform 735"/>
            <p:cNvSpPr>
              <a:spLocks/>
            </p:cNvSpPr>
            <p:nvPr/>
          </p:nvSpPr>
          <p:spPr bwMode="auto">
            <a:xfrm>
              <a:off x="889" y="4172"/>
              <a:ext cx="60" cy="24"/>
            </a:xfrm>
            <a:custGeom>
              <a:avLst/>
              <a:gdLst>
                <a:gd name="T0" fmla="*/ 1 w 120"/>
                <a:gd name="T1" fmla="*/ 1 h 48"/>
                <a:gd name="T2" fmla="*/ 1 w 120"/>
                <a:gd name="T3" fmla="*/ 1 h 48"/>
                <a:gd name="T4" fmla="*/ 1 w 120"/>
                <a:gd name="T5" fmla="*/ 1 h 48"/>
                <a:gd name="T6" fmla="*/ 1 w 120"/>
                <a:gd name="T7" fmla="*/ 1 h 48"/>
                <a:gd name="T8" fmla="*/ 1 w 120"/>
                <a:gd name="T9" fmla="*/ 1 h 48"/>
                <a:gd name="T10" fmla="*/ 1 w 120"/>
                <a:gd name="T11" fmla="*/ 1 h 48"/>
                <a:gd name="T12" fmla="*/ 1 w 120"/>
                <a:gd name="T13" fmla="*/ 1 h 48"/>
                <a:gd name="T14" fmla="*/ 1 w 120"/>
                <a:gd name="T15" fmla="*/ 1 h 48"/>
                <a:gd name="T16" fmla="*/ 1 w 120"/>
                <a:gd name="T17" fmla="*/ 0 h 48"/>
                <a:gd name="T18" fmla="*/ 1 w 120"/>
                <a:gd name="T19" fmla="*/ 0 h 48"/>
                <a:gd name="T20" fmla="*/ 1 w 120"/>
                <a:gd name="T21" fmla="*/ 1 h 48"/>
                <a:gd name="T22" fmla="*/ 1 w 120"/>
                <a:gd name="T23" fmla="*/ 1 h 48"/>
                <a:gd name="T24" fmla="*/ 0 w 120"/>
                <a:gd name="T25" fmla="*/ 1 h 48"/>
                <a:gd name="T26" fmla="*/ 0 w 120"/>
                <a:gd name="T27" fmla="*/ 1 h 48"/>
                <a:gd name="T28" fmla="*/ 1 w 120"/>
                <a:gd name="T29" fmla="*/ 1 h 48"/>
                <a:gd name="T30" fmla="*/ 1 w 120"/>
                <a:gd name="T31" fmla="*/ 1 h 48"/>
                <a:gd name="T32" fmla="*/ 1 w 120"/>
                <a:gd name="T33" fmla="*/ 1 h 48"/>
                <a:gd name="T34" fmla="*/ 1 w 120"/>
                <a:gd name="T35" fmla="*/ 1 h 48"/>
                <a:gd name="T36" fmla="*/ 1 w 120"/>
                <a:gd name="T37" fmla="*/ 1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8"/>
                <a:gd name="T59" fmla="*/ 120 w 120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8">
                  <a:moveTo>
                    <a:pt x="95" y="48"/>
                  </a:moveTo>
                  <a:lnTo>
                    <a:pt x="102" y="48"/>
                  </a:lnTo>
                  <a:lnTo>
                    <a:pt x="107" y="45"/>
                  </a:lnTo>
                  <a:lnTo>
                    <a:pt x="117" y="35"/>
                  </a:lnTo>
                  <a:lnTo>
                    <a:pt x="120" y="31"/>
                  </a:lnTo>
                  <a:lnTo>
                    <a:pt x="120" y="16"/>
                  </a:lnTo>
                  <a:lnTo>
                    <a:pt x="117" y="11"/>
                  </a:lnTo>
                  <a:lnTo>
                    <a:pt x="107" y="2"/>
                  </a:lnTo>
                  <a:lnTo>
                    <a:pt x="102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11" y="45"/>
                  </a:lnTo>
                  <a:lnTo>
                    <a:pt x="16" y="48"/>
                  </a:lnTo>
                  <a:lnTo>
                    <a:pt x="23" y="48"/>
                  </a:lnTo>
                  <a:lnTo>
                    <a:pt x="95" y="48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28" name="Freeform 736"/>
            <p:cNvSpPr>
              <a:spLocks/>
            </p:cNvSpPr>
            <p:nvPr/>
          </p:nvSpPr>
          <p:spPr bwMode="auto">
            <a:xfrm>
              <a:off x="811" y="4155"/>
              <a:ext cx="54" cy="41"/>
            </a:xfrm>
            <a:custGeom>
              <a:avLst/>
              <a:gdLst>
                <a:gd name="T0" fmla="*/ 1 w 108"/>
                <a:gd name="T1" fmla="*/ 1 h 82"/>
                <a:gd name="T2" fmla="*/ 1 w 108"/>
                <a:gd name="T3" fmla="*/ 1 h 82"/>
                <a:gd name="T4" fmla="*/ 1 w 108"/>
                <a:gd name="T5" fmla="*/ 1 h 82"/>
                <a:gd name="T6" fmla="*/ 1 w 108"/>
                <a:gd name="T7" fmla="*/ 1 h 82"/>
                <a:gd name="T8" fmla="*/ 1 w 108"/>
                <a:gd name="T9" fmla="*/ 1 h 82"/>
                <a:gd name="T10" fmla="*/ 1 w 108"/>
                <a:gd name="T11" fmla="*/ 1 h 82"/>
                <a:gd name="T12" fmla="*/ 1 w 108"/>
                <a:gd name="T13" fmla="*/ 1 h 82"/>
                <a:gd name="T14" fmla="*/ 1 w 108"/>
                <a:gd name="T15" fmla="*/ 1 h 82"/>
                <a:gd name="T16" fmla="*/ 1 w 108"/>
                <a:gd name="T17" fmla="*/ 1 h 82"/>
                <a:gd name="T18" fmla="*/ 1 w 108"/>
                <a:gd name="T19" fmla="*/ 1 h 82"/>
                <a:gd name="T20" fmla="*/ 1 w 108"/>
                <a:gd name="T21" fmla="*/ 1 h 82"/>
                <a:gd name="T22" fmla="*/ 1 w 108"/>
                <a:gd name="T23" fmla="*/ 1 h 82"/>
                <a:gd name="T24" fmla="*/ 1 w 108"/>
                <a:gd name="T25" fmla="*/ 1 h 82"/>
                <a:gd name="T26" fmla="*/ 1 w 108"/>
                <a:gd name="T27" fmla="*/ 0 h 82"/>
                <a:gd name="T28" fmla="*/ 1 w 108"/>
                <a:gd name="T29" fmla="*/ 0 h 82"/>
                <a:gd name="T30" fmla="*/ 1 w 108"/>
                <a:gd name="T31" fmla="*/ 1 h 82"/>
                <a:gd name="T32" fmla="*/ 1 w 108"/>
                <a:gd name="T33" fmla="*/ 1 h 82"/>
                <a:gd name="T34" fmla="*/ 1 w 108"/>
                <a:gd name="T35" fmla="*/ 1 h 82"/>
                <a:gd name="T36" fmla="*/ 1 w 108"/>
                <a:gd name="T37" fmla="*/ 1 h 82"/>
                <a:gd name="T38" fmla="*/ 0 w 108"/>
                <a:gd name="T39" fmla="*/ 1 h 82"/>
                <a:gd name="T40" fmla="*/ 0 w 108"/>
                <a:gd name="T41" fmla="*/ 1 h 82"/>
                <a:gd name="T42" fmla="*/ 1 w 108"/>
                <a:gd name="T43" fmla="*/ 1 h 82"/>
                <a:gd name="T44" fmla="*/ 1 w 108"/>
                <a:gd name="T45" fmla="*/ 1 h 82"/>
                <a:gd name="T46" fmla="*/ 1 w 108"/>
                <a:gd name="T47" fmla="*/ 1 h 82"/>
                <a:gd name="T48" fmla="*/ 1 w 108"/>
                <a:gd name="T49" fmla="*/ 1 h 82"/>
                <a:gd name="T50" fmla="*/ 1 w 108"/>
                <a:gd name="T51" fmla="*/ 1 h 82"/>
                <a:gd name="T52" fmla="*/ 1 w 108"/>
                <a:gd name="T53" fmla="*/ 1 h 82"/>
                <a:gd name="T54" fmla="*/ 1 w 108"/>
                <a:gd name="T55" fmla="*/ 1 h 82"/>
                <a:gd name="T56" fmla="*/ 1 w 108"/>
                <a:gd name="T57" fmla="*/ 1 h 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8"/>
                <a:gd name="T88" fmla="*/ 0 h 82"/>
                <a:gd name="T89" fmla="*/ 108 w 108"/>
                <a:gd name="T90" fmla="*/ 82 h 8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8" h="82">
                  <a:moveTo>
                    <a:pt x="84" y="82"/>
                  </a:moveTo>
                  <a:lnTo>
                    <a:pt x="91" y="82"/>
                  </a:lnTo>
                  <a:lnTo>
                    <a:pt x="96" y="79"/>
                  </a:lnTo>
                  <a:lnTo>
                    <a:pt x="106" y="69"/>
                  </a:lnTo>
                  <a:lnTo>
                    <a:pt x="108" y="65"/>
                  </a:lnTo>
                  <a:lnTo>
                    <a:pt x="108" y="50"/>
                  </a:lnTo>
                  <a:lnTo>
                    <a:pt x="106" y="45"/>
                  </a:lnTo>
                  <a:lnTo>
                    <a:pt x="96" y="36"/>
                  </a:lnTo>
                  <a:lnTo>
                    <a:pt x="91" y="34"/>
                  </a:lnTo>
                  <a:lnTo>
                    <a:pt x="62" y="34"/>
                  </a:lnTo>
                  <a:lnTo>
                    <a:pt x="80" y="38"/>
                  </a:lnTo>
                  <a:lnTo>
                    <a:pt x="40" y="5"/>
                  </a:lnTo>
                  <a:lnTo>
                    <a:pt x="34" y="2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9" y="5"/>
                  </a:lnTo>
                  <a:lnTo>
                    <a:pt x="5" y="7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5" y="38"/>
                  </a:lnTo>
                  <a:lnTo>
                    <a:pt x="7" y="43"/>
                  </a:lnTo>
                  <a:lnTo>
                    <a:pt x="46" y="76"/>
                  </a:lnTo>
                  <a:lnTo>
                    <a:pt x="51" y="79"/>
                  </a:lnTo>
                  <a:lnTo>
                    <a:pt x="55" y="82"/>
                  </a:lnTo>
                  <a:lnTo>
                    <a:pt x="62" y="82"/>
                  </a:lnTo>
                  <a:lnTo>
                    <a:pt x="84" y="82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29" name="Freeform 737"/>
            <p:cNvSpPr>
              <a:spLocks/>
            </p:cNvSpPr>
            <p:nvPr/>
          </p:nvSpPr>
          <p:spPr bwMode="auto">
            <a:xfrm>
              <a:off x="748" y="4100"/>
              <a:ext cx="51" cy="48"/>
            </a:xfrm>
            <a:custGeom>
              <a:avLst/>
              <a:gdLst>
                <a:gd name="T0" fmla="*/ 0 w 103"/>
                <a:gd name="T1" fmla="*/ 1 h 95"/>
                <a:gd name="T2" fmla="*/ 0 w 103"/>
                <a:gd name="T3" fmla="*/ 1 h 95"/>
                <a:gd name="T4" fmla="*/ 0 w 103"/>
                <a:gd name="T5" fmla="*/ 1 h 95"/>
                <a:gd name="T6" fmla="*/ 0 w 103"/>
                <a:gd name="T7" fmla="*/ 1 h 95"/>
                <a:gd name="T8" fmla="*/ 0 w 103"/>
                <a:gd name="T9" fmla="*/ 1 h 95"/>
                <a:gd name="T10" fmla="*/ 0 w 103"/>
                <a:gd name="T11" fmla="*/ 1 h 95"/>
                <a:gd name="T12" fmla="*/ 0 w 103"/>
                <a:gd name="T13" fmla="*/ 1 h 95"/>
                <a:gd name="T14" fmla="*/ 0 w 103"/>
                <a:gd name="T15" fmla="*/ 1 h 95"/>
                <a:gd name="T16" fmla="*/ 0 w 103"/>
                <a:gd name="T17" fmla="*/ 1 h 95"/>
                <a:gd name="T18" fmla="*/ 0 w 103"/>
                <a:gd name="T19" fmla="*/ 1 h 95"/>
                <a:gd name="T20" fmla="*/ 0 w 103"/>
                <a:gd name="T21" fmla="*/ 1 h 95"/>
                <a:gd name="T22" fmla="*/ 0 w 103"/>
                <a:gd name="T23" fmla="*/ 1 h 95"/>
                <a:gd name="T24" fmla="*/ 0 w 103"/>
                <a:gd name="T25" fmla="*/ 1 h 95"/>
                <a:gd name="T26" fmla="*/ 0 w 103"/>
                <a:gd name="T27" fmla="*/ 1 h 95"/>
                <a:gd name="T28" fmla="*/ 0 w 103"/>
                <a:gd name="T29" fmla="*/ 1 h 95"/>
                <a:gd name="T30" fmla="*/ 0 w 103"/>
                <a:gd name="T31" fmla="*/ 0 h 95"/>
                <a:gd name="T32" fmla="*/ 0 w 103"/>
                <a:gd name="T33" fmla="*/ 0 h 95"/>
                <a:gd name="T34" fmla="*/ 0 w 103"/>
                <a:gd name="T35" fmla="*/ 1 h 95"/>
                <a:gd name="T36" fmla="*/ 0 w 103"/>
                <a:gd name="T37" fmla="*/ 1 h 95"/>
                <a:gd name="T38" fmla="*/ 0 w 103"/>
                <a:gd name="T39" fmla="*/ 1 h 95"/>
                <a:gd name="T40" fmla="*/ 0 w 103"/>
                <a:gd name="T41" fmla="*/ 1 h 95"/>
                <a:gd name="T42" fmla="*/ 0 w 103"/>
                <a:gd name="T43" fmla="*/ 1 h 95"/>
                <a:gd name="T44" fmla="*/ 0 w 103"/>
                <a:gd name="T45" fmla="*/ 1 h 95"/>
                <a:gd name="T46" fmla="*/ 0 w 103"/>
                <a:gd name="T47" fmla="*/ 1 h 95"/>
                <a:gd name="T48" fmla="*/ 0 w 103"/>
                <a:gd name="T49" fmla="*/ 1 h 95"/>
                <a:gd name="T50" fmla="*/ 0 w 103"/>
                <a:gd name="T51" fmla="*/ 1 h 95"/>
                <a:gd name="T52" fmla="*/ 0 w 103"/>
                <a:gd name="T53" fmla="*/ 1 h 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3"/>
                <a:gd name="T82" fmla="*/ 0 h 95"/>
                <a:gd name="T83" fmla="*/ 103 w 103"/>
                <a:gd name="T84" fmla="*/ 95 h 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3" h="95">
                  <a:moveTo>
                    <a:pt x="63" y="91"/>
                  </a:moveTo>
                  <a:lnTo>
                    <a:pt x="70" y="93"/>
                  </a:lnTo>
                  <a:lnTo>
                    <a:pt x="74" y="95"/>
                  </a:lnTo>
                  <a:lnTo>
                    <a:pt x="81" y="95"/>
                  </a:lnTo>
                  <a:lnTo>
                    <a:pt x="87" y="93"/>
                  </a:lnTo>
                  <a:lnTo>
                    <a:pt x="94" y="91"/>
                  </a:lnTo>
                  <a:lnTo>
                    <a:pt x="98" y="88"/>
                  </a:lnTo>
                  <a:lnTo>
                    <a:pt x="101" y="81"/>
                  </a:lnTo>
                  <a:lnTo>
                    <a:pt x="103" y="77"/>
                  </a:lnTo>
                  <a:lnTo>
                    <a:pt x="103" y="69"/>
                  </a:lnTo>
                  <a:lnTo>
                    <a:pt x="101" y="64"/>
                  </a:lnTo>
                  <a:lnTo>
                    <a:pt x="98" y="57"/>
                  </a:lnTo>
                  <a:lnTo>
                    <a:pt x="96" y="53"/>
                  </a:lnTo>
                  <a:lnTo>
                    <a:pt x="41" y="4"/>
                  </a:lnTo>
                  <a:lnTo>
                    <a:pt x="34" y="2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0" y="4"/>
                  </a:lnTo>
                  <a:lnTo>
                    <a:pt x="5" y="6"/>
                  </a:lnTo>
                  <a:lnTo>
                    <a:pt x="3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3" y="31"/>
                  </a:lnTo>
                  <a:lnTo>
                    <a:pt x="5" y="38"/>
                  </a:lnTo>
                  <a:lnTo>
                    <a:pt x="7" y="42"/>
                  </a:lnTo>
                  <a:lnTo>
                    <a:pt x="63" y="91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30" name="Freeform 738"/>
            <p:cNvSpPr>
              <a:spLocks/>
            </p:cNvSpPr>
            <p:nvPr/>
          </p:nvSpPr>
          <p:spPr bwMode="auto">
            <a:xfrm>
              <a:off x="684" y="4046"/>
              <a:ext cx="52" cy="46"/>
            </a:xfrm>
            <a:custGeom>
              <a:avLst/>
              <a:gdLst>
                <a:gd name="T0" fmla="*/ 1 w 104"/>
                <a:gd name="T1" fmla="*/ 0 h 94"/>
                <a:gd name="T2" fmla="*/ 1 w 104"/>
                <a:gd name="T3" fmla="*/ 0 h 94"/>
                <a:gd name="T4" fmla="*/ 1 w 104"/>
                <a:gd name="T5" fmla="*/ 0 h 94"/>
                <a:gd name="T6" fmla="*/ 1 w 104"/>
                <a:gd name="T7" fmla="*/ 0 h 94"/>
                <a:gd name="T8" fmla="*/ 1 w 104"/>
                <a:gd name="T9" fmla="*/ 0 h 94"/>
                <a:gd name="T10" fmla="*/ 1 w 104"/>
                <a:gd name="T11" fmla="*/ 0 h 94"/>
                <a:gd name="T12" fmla="*/ 1 w 104"/>
                <a:gd name="T13" fmla="*/ 0 h 94"/>
                <a:gd name="T14" fmla="*/ 1 w 104"/>
                <a:gd name="T15" fmla="*/ 0 h 94"/>
                <a:gd name="T16" fmla="*/ 1 w 104"/>
                <a:gd name="T17" fmla="*/ 0 h 94"/>
                <a:gd name="T18" fmla="*/ 1 w 104"/>
                <a:gd name="T19" fmla="*/ 0 h 94"/>
                <a:gd name="T20" fmla="*/ 1 w 104"/>
                <a:gd name="T21" fmla="*/ 0 h 94"/>
                <a:gd name="T22" fmla="*/ 1 w 104"/>
                <a:gd name="T23" fmla="*/ 0 h 94"/>
                <a:gd name="T24" fmla="*/ 1 w 104"/>
                <a:gd name="T25" fmla="*/ 0 h 94"/>
                <a:gd name="T26" fmla="*/ 1 w 104"/>
                <a:gd name="T27" fmla="*/ 0 h 94"/>
                <a:gd name="T28" fmla="*/ 1 w 104"/>
                <a:gd name="T29" fmla="*/ 0 h 94"/>
                <a:gd name="T30" fmla="*/ 1 w 104"/>
                <a:gd name="T31" fmla="*/ 0 h 94"/>
                <a:gd name="T32" fmla="*/ 1 w 104"/>
                <a:gd name="T33" fmla="*/ 0 h 94"/>
                <a:gd name="T34" fmla="*/ 1 w 104"/>
                <a:gd name="T35" fmla="*/ 0 h 94"/>
                <a:gd name="T36" fmla="*/ 1 w 104"/>
                <a:gd name="T37" fmla="*/ 0 h 94"/>
                <a:gd name="T38" fmla="*/ 1 w 104"/>
                <a:gd name="T39" fmla="*/ 0 h 94"/>
                <a:gd name="T40" fmla="*/ 1 w 104"/>
                <a:gd name="T41" fmla="*/ 0 h 94"/>
                <a:gd name="T42" fmla="*/ 0 w 104"/>
                <a:gd name="T43" fmla="*/ 0 h 94"/>
                <a:gd name="T44" fmla="*/ 0 w 104"/>
                <a:gd name="T45" fmla="*/ 0 h 94"/>
                <a:gd name="T46" fmla="*/ 1 w 104"/>
                <a:gd name="T47" fmla="*/ 0 h 94"/>
                <a:gd name="T48" fmla="*/ 1 w 104"/>
                <a:gd name="T49" fmla="*/ 0 h 94"/>
                <a:gd name="T50" fmla="*/ 1 w 104"/>
                <a:gd name="T51" fmla="*/ 0 h 94"/>
                <a:gd name="T52" fmla="*/ 1 w 104"/>
                <a:gd name="T53" fmla="*/ 0 h 9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4"/>
                <a:gd name="T82" fmla="*/ 0 h 94"/>
                <a:gd name="T83" fmla="*/ 104 w 104"/>
                <a:gd name="T84" fmla="*/ 94 h 9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4" h="94">
                  <a:moveTo>
                    <a:pt x="65" y="89"/>
                  </a:moveTo>
                  <a:lnTo>
                    <a:pt x="71" y="91"/>
                  </a:lnTo>
                  <a:lnTo>
                    <a:pt x="75" y="94"/>
                  </a:lnTo>
                  <a:lnTo>
                    <a:pt x="82" y="94"/>
                  </a:lnTo>
                  <a:lnTo>
                    <a:pt x="87" y="91"/>
                  </a:lnTo>
                  <a:lnTo>
                    <a:pt x="94" y="89"/>
                  </a:lnTo>
                  <a:lnTo>
                    <a:pt x="100" y="84"/>
                  </a:lnTo>
                  <a:lnTo>
                    <a:pt x="102" y="80"/>
                  </a:lnTo>
                  <a:lnTo>
                    <a:pt x="104" y="75"/>
                  </a:lnTo>
                  <a:lnTo>
                    <a:pt x="104" y="67"/>
                  </a:lnTo>
                  <a:lnTo>
                    <a:pt x="102" y="62"/>
                  </a:lnTo>
                  <a:lnTo>
                    <a:pt x="100" y="56"/>
                  </a:lnTo>
                  <a:lnTo>
                    <a:pt x="94" y="51"/>
                  </a:lnTo>
                  <a:lnTo>
                    <a:pt x="40" y="5"/>
                  </a:lnTo>
                  <a:lnTo>
                    <a:pt x="34" y="3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1" y="5"/>
                  </a:lnTo>
                  <a:lnTo>
                    <a:pt x="5" y="9"/>
                  </a:lnTo>
                  <a:lnTo>
                    <a:pt x="3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3" y="31"/>
                  </a:lnTo>
                  <a:lnTo>
                    <a:pt x="5" y="38"/>
                  </a:lnTo>
                  <a:lnTo>
                    <a:pt x="11" y="44"/>
                  </a:lnTo>
                  <a:lnTo>
                    <a:pt x="65" y="89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31" name="Freeform 739"/>
            <p:cNvSpPr>
              <a:spLocks/>
            </p:cNvSpPr>
            <p:nvPr/>
          </p:nvSpPr>
          <p:spPr bwMode="auto">
            <a:xfrm>
              <a:off x="620" y="3993"/>
              <a:ext cx="52" cy="45"/>
            </a:xfrm>
            <a:custGeom>
              <a:avLst/>
              <a:gdLst>
                <a:gd name="T0" fmla="*/ 1 w 102"/>
                <a:gd name="T1" fmla="*/ 1 h 90"/>
                <a:gd name="T2" fmla="*/ 1 w 102"/>
                <a:gd name="T3" fmla="*/ 1 h 90"/>
                <a:gd name="T4" fmla="*/ 1 w 102"/>
                <a:gd name="T5" fmla="*/ 1 h 90"/>
                <a:gd name="T6" fmla="*/ 1 w 102"/>
                <a:gd name="T7" fmla="*/ 1 h 90"/>
                <a:gd name="T8" fmla="*/ 1 w 102"/>
                <a:gd name="T9" fmla="*/ 1 h 90"/>
                <a:gd name="T10" fmla="*/ 1 w 102"/>
                <a:gd name="T11" fmla="*/ 1 h 90"/>
                <a:gd name="T12" fmla="*/ 1 w 102"/>
                <a:gd name="T13" fmla="*/ 1 h 90"/>
                <a:gd name="T14" fmla="*/ 1 w 102"/>
                <a:gd name="T15" fmla="*/ 1 h 90"/>
                <a:gd name="T16" fmla="*/ 1 w 102"/>
                <a:gd name="T17" fmla="*/ 1 h 90"/>
                <a:gd name="T18" fmla="*/ 1 w 102"/>
                <a:gd name="T19" fmla="*/ 1 h 90"/>
                <a:gd name="T20" fmla="*/ 1 w 102"/>
                <a:gd name="T21" fmla="*/ 1 h 90"/>
                <a:gd name="T22" fmla="*/ 1 w 102"/>
                <a:gd name="T23" fmla="*/ 1 h 90"/>
                <a:gd name="T24" fmla="*/ 1 w 102"/>
                <a:gd name="T25" fmla="*/ 1 h 90"/>
                <a:gd name="T26" fmla="*/ 1 w 102"/>
                <a:gd name="T27" fmla="*/ 1 h 90"/>
                <a:gd name="T28" fmla="*/ 1 w 102"/>
                <a:gd name="T29" fmla="*/ 1 h 90"/>
                <a:gd name="T30" fmla="*/ 1 w 102"/>
                <a:gd name="T31" fmla="*/ 0 h 90"/>
                <a:gd name="T32" fmla="*/ 1 w 102"/>
                <a:gd name="T33" fmla="*/ 0 h 90"/>
                <a:gd name="T34" fmla="*/ 1 w 102"/>
                <a:gd name="T35" fmla="*/ 1 h 90"/>
                <a:gd name="T36" fmla="*/ 1 w 102"/>
                <a:gd name="T37" fmla="*/ 1 h 90"/>
                <a:gd name="T38" fmla="*/ 0 w 102"/>
                <a:gd name="T39" fmla="*/ 1 h 90"/>
                <a:gd name="T40" fmla="*/ 0 w 102"/>
                <a:gd name="T41" fmla="*/ 1 h 90"/>
                <a:gd name="T42" fmla="*/ 1 w 102"/>
                <a:gd name="T43" fmla="*/ 1 h 90"/>
                <a:gd name="T44" fmla="*/ 1 w 102"/>
                <a:gd name="T45" fmla="*/ 1 h 90"/>
                <a:gd name="T46" fmla="*/ 1 w 102"/>
                <a:gd name="T47" fmla="*/ 1 h 90"/>
                <a:gd name="T48" fmla="*/ 1 w 102"/>
                <a:gd name="T49" fmla="*/ 1 h 90"/>
                <a:gd name="T50" fmla="*/ 1 w 102"/>
                <a:gd name="T51" fmla="*/ 1 h 90"/>
                <a:gd name="T52" fmla="*/ 1 w 102"/>
                <a:gd name="T53" fmla="*/ 1 h 90"/>
                <a:gd name="T54" fmla="*/ 1 w 102"/>
                <a:gd name="T55" fmla="*/ 1 h 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2"/>
                <a:gd name="T85" fmla="*/ 0 h 90"/>
                <a:gd name="T86" fmla="*/ 102 w 102"/>
                <a:gd name="T87" fmla="*/ 90 h 9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2" h="90">
                  <a:moveTo>
                    <a:pt x="64" y="84"/>
                  </a:moveTo>
                  <a:lnTo>
                    <a:pt x="69" y="87"/>
                  </a:lnTo>
                  <a:lnTo>
                    <a:pt x="73" y="90"/>
                  </a:lnTo>
                  <a:lnTo>
                    <a:pt x="82" y="90"/>
                  </a:lnTo>
                  <a:lnTo>
                    <a:pt x="86" y="87"/>
                  </a:lnTo>
                  <a:lnTo>
                    <a:pt x="93" y="84"/>
                  </a:lnTo>
                  <a:lnTo>
                    <a:pt x="98" y="80"/>
                  </a:lnTo>
                  <a:lnTo>
                    <a:pt x="100" y="75"/>
                  </a:lnTo>
                  <a:lnTo>
                    <a:pt x="102" y="71"/>
                  </a:lnTo>
                  <a:lnTo>
                    <a:pt x="102" y="64"/>
                  </a:lnTo>
                  <a:lnTo>
                    <a:pt x="100" y="58"/>
                  </a:lnTo>
                  <a:lnTo>
                    <a:pt x="98" y="51"/>
                  </a:lnTo>
                  <a:lnTo>
                    <a:pt x="93" y="46"/>
                  </a:lnTo>
                  <a:lnTo>
                    <a:pt x="45" y="6"/>
                  </a:lnTo>
                  <a:lnTo>
                    <a:pt x="40" y="4"/>
                  </a:lnTo>
                  <a:lnTo>
                    <a:pt x="35" y="0"/>
                  </a:lnTo>
                  <a:lnTo>
                    <a:pt x="16" y="0"/>
                  </a:lnTo>
                  <a:lnTo>
                    <a:pt x="11" y="4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2" y="37"/>
                  </a:lnTo>
                  <a:lnTo>
                    <a:pt x="11" y="46"/>
                  </a:lnTo>
                  <a:lnTo>
                    <a:pt x="16" y="49"/>
                  </a:lnTo>
                  <a:lnTo>
                    <a:pt x="24" y="49"/>
                  </a:lnTo>
                  <a:lnTo>
                    <a:pt x="31" y="49"/>
                  </a:lnTo>
                  <a:lnTo>
                    <a:pt x="16" y="44"/>
                  </a:lnTo>
                  <a:lnTo>
                    <a:pt x="64" y="84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32" name="Freeform 740"/>
            <p:cNvSpPr>
              <a:spLocks/>
            </p:cNvSpPr>
            <p:nvPr/>
          </p:nvSpPr>
          <p:spPr bwMode="auto">
            <a:xfrm>
              <a:off x="536" y="3993"/>
              <a:ext cx="60" cy="24"/>
            </a:xfrm>
            <a:custGeom>
              <a:avLst/>
              <a:gdLst>
                <a:gd name="T0" fmla="*/ 1 w 120"/>
                <a:gd name="T1" fmla="*/ 0 h 49"/>
                <a:gd name="T2" fmla="*/ 1 w 120"/>
                <a:gd name="T3" fmla="*/ 0 h 49"/>
                <a:gd name="T4" fmla="*/ 1 w 120"/>
                <a:gd name="T5" fmla="*/ 0 h 49"/>
                <a:gd name="T6" fmla="*/ 1 w 120"/>
                <a:gd name="T7" fmla="*/ 0 h 49"/>
                <a:gd name="T8" fmla="*/ 1 w 120"/>
                <a:gd name="T9" fmla="*/ 0 h 49"/>
                <a:gd name="T10" fmla="*/ 1 w 120"/>
                <a:gd name="T11" fmla="*/ 0 h 49"/>
                <a:gd name="T12" fmla="*/ 1 w 120"/>
                <a:gd name="T13" fmla="*/ 0 h 49"/>
                <a:gd name="T14" fmla="*/ 1 w 120"/>
                <a:gd name="T15" fmla="*/ 0 h 49"/>
                <a:gd name="T16" fmla="*/ 1 w 120"/>
                <a:gd name="T17" fmla="*/ 0 h 49"/>
                <a:gd name="T18" fmla="*/ 1 w 120"/>
                <a:gd name="T19" fmla="*/ 0 h 49"/>
                <a:gd name="T20" fmla="*/ 1 w 120"/>
                <a:gd name="T21" fmla="*/ 0 h 49"/>
                <a:gd name="T22" fmla="*/ 1 w 120"/>
                <a:gd name="T23" fmla="*/ 0 h 49"/>
                <a:gd name="T24" fmla="*/ 0 w 120"/>
                <a:gd name="T25" fmla="*/ 0 h 49"/>
                <a:gd name="T26" fmla="*/ 0 w 120"/>
                <a:gd name="T27" fmla="*/ 0 h 49"/>
                <a:gd name="T28" fmla="*/ 1 w 120"/>
                <a:gd name="T29" fmla="*/ 0 h 49"/>
                <a:gd name="T30" fmla="*/ 1 w 120"/>
                <a:gd name="T31" fmla="*/ 0 h 49"/>
                <a:gd name="T32" fmla="*/ 1 w 120"/>
                <a:gd name="T33" fmla="*/ 0 h 49"/>
                <a:gd name="T34" fmla="*/ 1 w 120"/>
                <a:gd name="T35" fmla="*/ 0 h 49"/>
                <a:gd name="T36" fmla="*/ 1 w 120"/>
                <a:gd name="T37" fmla="*/ 0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9"/>
                <a:gd name="T59" fmla="*/ 120 w 120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9">
                  <a:moveTo>
                    <a:pt x="96" y="49"/>
                  </a:moveTo>
                  <a:lnTo>
                    <a:pt x="104" y="49"/>
                  </a:lnTo>
                  <a:lnTo>
                    <a:pt x="109" y="46"/>
                  </a:lnTo>
                  <a:lnTo>
                    <a:pt x="118" y="37"/>
                  </a:lnTo>
                  <a:lnTo>
                    <a:pt x="120" y="33"/>
                  </a:lnTo>
                  <a:lnTo>
                    <a:pt x="120" y="18"/>
                  </a:lnTo>
                  <a:lnTo>
                    <a:pt x="118" y="13"/>
                  </a:lnTo>
                  <a:lnTo>
                    <a:pt x="109" y="4"/>
                  </a:lnTo>
                  <a:lnTo>
                    <a:pt x="104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3" y="13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3" y="37"/>
                  </a:lnTo>
                  <a:lnTo>
                    <a:pt x="12" y="46"/>
                  </a:lnTo>
                  <a:lnTo>
                    <a:pt x="18" y="49"/>
                  </a:lnTo>
                  <a:lnTo>
                    <a:pt x="25" y="49"/>
                  </a:lnTo>
                  <a:lnTo>
                    <a:pt x="96" y="49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33" name="Freeform 741"/>
            <p:cNvSpPr>
              <a:spLocks/>
            </p:cNvSpPr>
            <p:nvPr/>
          </p:nvSpPr>
          <p:spPr bwMode="auto">
            <a:xfrm>
              <a:off x="452" y="3993"/>
              <a:ext cx="60" cy="24"/>
            </a:xfrm>
            <a:custGeom>
              <a:avLst/>
              <a:gdLst>
                <a:gd name="T0" fmla="*/ 1 w 120"/>
                <a:gd name="T1" fmla="*/ 0 h 49"/>
                <a:gd name="T2" fmla="*/ 1 w 120"/>
                <a:gd name="T3" fmla="*/ 0 h 49"/>
                <a:gd name="T4" fmla="*/ 1 w 120"/>
                <a:gd name="T5" fmla="*/ 0 h 49"/>
                <a:gd name="T6" fmla="*/ 1 w 120"/>
                <a:gd name="T7" fmla="*/ 0 h 49"/>
                <a:gd name="T8" fmla="*/ 1 w 120"/>
                <a:gd name="T9" fmla="*/ 0 h 49"/>
                <a:gd name="T10" fmla="*/ 1 w 120"/>
                <a:gd name="T11" fmla="*/ 0 h 49"/>
                <a:gd name="T12" fmla="*/ 1 w 120"/>
                <a:gd name="T13" fmla="*/ 0 h 49"/>
                <a:gd name="T14" fmla="*/ 1 w 120"/>
                <a:gd name="T15" fmla="*/ 0 h 49"/>
                <a:gd name="T16" fmla="*/ 1 w 120"/>
                <a:gd name="T17" fmla="*/ 0 h 49"/>
                <a:gd name="T18" fmla="*/ 1 w 120"/>
                <a:gd name="T19" fmla="*/ 0 h 49"/>
                <a:gd name="T20" fmla="*/ 1 w 120"/>
                <a:gd name="T21" fmla="*/ 0 h 49"/>
                <a:gd name="T22" fmla="*/ 1 w 120"/>
                <a:gd name="T23" fmla="*/ 0 h 49"/>
                <a:gd name="T24" fmla="*/ 0 w 120"/>
                <a:gd name="T25" fmla="*/ 0 h 49"/>
                <a:gd name="T26" fmla="*/ 0 w 120"/>
                <a:gd name="T27" fmla="*/ 0 h 49"/>
                <a:gd name="T28" fmla="*/ 1 w 120"/>
                <a:gd name="T29" fmla="*/ 0 h 49"/>
                <a:gd name="T30" fmla="*/ 1 w 120"/>
                <a:gd name="T31" fmla="*/ 0 h 49"/>
                <a:gd name="T32" fmla="*/ 1 w 120"/>
                <a:gd name="T33" fmla="*/ 0 h 49"/>
                <a:gd name="T34" fmla="*/ 1 w 120"/>
                <a:gd name="T35" fmla="*/ 0 h 49"/>
                <a:gd name="T36" fmla="*/ 1 w 120"/>
                <a:gd name="T37" fmla="*/ 0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9"/>
                <a:gd name="T59" fmla="*/ 120 w 120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9">
                  <a:moveTo>
                    <a:pt x="96" y="49"/>
                  </a:moveTo>
                  <a:lnTo>
                    <a:pt x="104" y="49"/>
                  </a:lnTo>
                  <a:lnTo>
                    <a:pt x="109" y="46"/>
                  </a:lnTo>
                  <a:lnTo>
                    <a:pt x="118" y="37"/>
                  </a:lnTo>
                  <a:lnTo>
                    <a:pt x="120" y="33"/>
                  </a:lnTo>
                  <a:lnTo>
                    <a:pt x="120" y="18"/>
                  </a:lnTo>
                  <a:lnTo>
                    <a:pt x="118" y="13"/>
                  </a:lnTo>
                  <a:lnTo>
                    <a:pt x="109" y="4"/>
                  </a:lnTo>
                  <a:lnTo>
                    <a:pt x="104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3" y="13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3" y="37"/>
                  </a:lnTo>
                  <a:lnTo>
                    <a:pt x="13" y="46"/>
                  </a:lnTo>
                  <a:lnTo>
                    <a:pt x="18" y="49"/>
                  </a:lnTo>
                  <a:lnTo>
                    <a:pt x="24" y="49"/>
                  </a:lnTo>
                  <a:lnTo>
                    <a:pt x="96" y="49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34" name="Freeform 742"/>
            <p:cNvSpPr>
              <a:spLocks/>
            </p:cNvSpPr>
            <p:nvPr/>
          </p:nvSpPr>
          <p:spPr bwMode="auto">
            <a:xfrm>
              <a:off x="368" y="3993"/>
              <a:ext cx="60" cy="24"/>
            </a:xfrm>
            <a:custGeom>
              <a:avLst/>
              <a:gdLst>
                <a:gd name="T0" fmla="*/ 1 w 120"/>
                <a:gd name="T1" fmla="*/ 0 h 49"/>
                <a:gd name="T2" fmla="*/ 1 w 120"/>
                <a:gd name="T3" fmla="*/ 0 h 49"/>
                <a:gd name="T4" fmla="*/ 1 w 120"/>
                <a:gd name="T5" fmla="*/ 0 h 49"/>
                <a:gd name="T6" fmla="*/ 1 w 120"/>
                <a:gd name="T7" fmla="*/ 0 h 49"/>
                <a:gd name="T8" fmla="*/ 1 w 120"/>
                <a:gd name="T9" fmla="*/ 0 h 49"/>
                <a:gd name="T10" fmla="*/ 1 w 120"/>
                <a:gd name="T11" fmla="*/ 0 h 49"/>
                <a:gd name="T12" fmla="*/ 1 w 120"/>
                <a:gd name="T13" fmla="*/ 0 h 49"/>
                <a:gd name="T14" fmla="*/ 1 w 120"/>
                <a:gd name="T15" fmla="*/ 0 h 49"/>
                <a:gd name="T16" fmla="*/ 1 w 120"/>
                <a:gd name="T17" fmla="*/ 0 h 49"/>
                <a:gd name="T18" fmla="*/ 1 w 120"/>
                <a:gd name="T19" fmla="*/ 0 h 49"/>
                <a:gd name="T20" fmla="*/ 1 w 120"/>
                <a:gd name="T21" fmla="*/ 0 h 49"/>
                <a:gd name="T22" fmla="*/ 1 w 120"/>
                <a:gd name="T23" fmla="*/ 0 h 49"/>
                <a:gd name="T24" fmla="*/ 0 w 120"/>
                <a:gd name="T25" fmla="*/ 0 h 49"/>
                <a:gd name="T26" fmla="*/ 0 w 120"/>
                <a:gd name="T27" fmla="*/ 0 h 49"/>
                <a:gd name="T28" fmla="*/ 1 w 120"/>
                <a:gd name="T29" fmla="*/ 0 h 49"/>
                <a:gd name="T30" fmla="*/ 1 w 120"/>
                <a:gd name="T31" fmla="*/ 0 h 49"/>
                <a:gd name="T32" fmla="*/ 1 w 120"/>
                <a:gd name="T33" fmla="*/ 0 h 49"/>
                <a:gd name="T34" fmla="*/ 1 w 120"/>
                <a:gd name="T35" fmla="*/ 0 h 49"/>
                <a:gd name="T36" fmla="*/ 1 w 120"/>
                <a:gd name="T37" fmla="*/ 0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9"/>
                <a:gd name="T59" fmla="*/ 120 w 120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9">
                  <a:moveTo>
                    <a:pt x="97" y="49"/>
                  </a:moveTo>
                  <a:lnTo>
                    <a:pt x="104" y="49"/>
                  </a:lnTo>
                  <a:lnTo>
                    <a:pt x="108" y="46"/>
                  </a:lnTo>
                  <a:lnTo>
                    <a:pt x="118" y="37"/>
                  </a:lnTo>
                  <a:lnTo>
                    <a:pt x="120" y="33"/>
                  </a:lnTo>
                  <a:lnTo>
                    <a:pt x="120" y="18"/>
                  </a:lnTo>
                  <a:lnTo>
                    <a:pt x="118" y="13"/>
                  </a:lnTo>
                  <a:lnTo>
                    <a:pt x="108" y="4"/>
                  </a:lnTo>
                  <a:lnTo>
                    <a:pt x="104" y="0"/>
                  </a:lnTo>
                  <a:lnTo>
                    <a:pt x="17" y="0"/>
                  </a:lnTo>
                  <a:lnTo>
                    <a:pt x="13" y="4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2" y="37"/>
                  </a:lnTo>
                  <a:lnTo>
                    <a:pt x="13" y="46"/>
                  </a:lnTo>
                  <a:lnTo>
                    <a:pt x="17" y="49"/>
                  </a:lnTo>
                  <a:lnTo>
                    <a:pt x="24" y="49"/>
                  </a:lnTo>
                  <a:lnTo>
                    <a:pt x="97" y="49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35" name="Freeform 743"/>
            <p:cNvSpPr>
              <a:spLocks/>
            </p:cNvSpPr>
            <p:nvPr/>
          </p:nvSpPr>
          <p:spPr bwMode="auto">
            <a:xfrm>
              <a:off x="284" y="3993"/>
              <a:ext cx="60" cy="24"/>
            </a:xfrm>
            <a:custGeom>
              <a:avLst/>
              <a:gdLst>
                <a:gd name="T0" fmla="*/ 1 w 120"/>
                <a:gd name="T1" fmla="*/ 0 h 49"/>
                <a:gd name="T2" fmla="*/ 1 w 120"/>
                <a:gd name="T3" fmla="*/ 0 h 49"/>
                <a:gd name="T4" fmla="*/ 1 w 120"/>
                <a:gd name="T5" fmla="*/ 0 h 49"/>
                <a:gd name="T6" fmla="*/ 1 w 120"/>
                <a:gd name="T7" fmla="*/ 0 h 49"/>
                <a:gd name="T8" fmla="*/ 1 w 120"/>
                <a:gd name="T9" fmla="*/ 0 h 49"/>
                <a:gd name="T10" fmla="*/ 1 w 120"/>
                <a:gd name="T11" fmla="*/ 0 h 49"/>
                <a:gd name="T12" fmla="*/ 1 w 120"/>
                <a:gd name="T13" fmla="*/ 0 h 49"/>
                <a:gd name="T14" fmla="*/ 1 w 120"/>
                <a:gd name="T15" fmla="*/ 0 h 49"/>
                <a:gd name="T16" fmla="*/ 1 w 120"/>
                <a:gd name="T17" fmla="*/ 0 h 49"/>
                <a:gd name="T18" fmla="*/ 1 w 120"/>
                <a:gd name="T19" fmla="*/ 0 h 49"/>
                <a:gd name="T20" fmla="*/ 1 w 120"/>
                <a:gd name="T21" fmla="*/ 0 h 49"/>
                <a:gd name="T22" fmla="*/ 1 w 120"/>
                <a:gd name="T23" fmla="*/ 0 h 49"/>
                <a:gd name="T24" fmla="*/ 0 w 120"/>
                <a:gd name="T25" fmla="*/ 0 h 49"/>
                <a:gd name="T26" fmla="*/ 0 w 120"/>
                <a:gd name="T27" fmla="*/ 0 h 49"/>
                <a:gd name="T28" fmla="*/ 1 w 120"/>
                <a:gd name="T29" fmla="*/ 0 h 49"/>
                <a:gd name="T30" fmla="*/ 1 w 120"/>
                <a:gd name="T31" fmla="*/ 0 h 49"/>
                <a:gd name="T32" fmla="*/ 1 w 120"/>
                <a:gd name="T33" fmla="*/ 0 h 49"/>
                <a:gd name="T34" fmla="*/ 1 w 120"/>
                <a:gd name="T35" fmla="*/ 0 h 49"/>
                <a:gd name="T36" fmla="*/ 1 w 120"/>
                <a:gd name="T37" fmla="*/ 0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9"/>
                <a:gd name="T59" fmla="*/ 120 w 120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9">
                  <a:moveTo>
                    <a:pt x="96" y="49"/>
                  </a:moveTo>
                  <a:lnTo>
                    <a:pt x="102" y="49"/>
                  </a:lnTo>
                  <a:lnTo>
                    <a:pt x="107" y="46"/>
                  </a:lnTo>
                  <a:lnTo>
                    <a:pt x="117" y="37"/>
                  </a:lnTo>
                  <a:lnTo>
                    <a:pt x="120" y="33"/>
                  </a:lnTo>
                  <a:lnTo>
                    <a:pt x="120" y="18"/>
                  </a:lnTo>
                  <a:lnTo>
                    <a:pt x="117" y="13"/>
                  </a:lnTo>
                  <a:lnTo>
                    <a:pt x="107" y="4"/>
                  </a:lnTo>
                  <a:lnTo>
                    <a:pt x="102" y="0"/>
                  </a:lnTo>
                  <a:lnTo>
                    <a:pt x="16" y="0"/>
                  </a:lnTo>
                  <a:lnTo>
                    <a:pt x="11" y="4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2" y="37"/>
                  </a:lnTo>
                  <a:lnTo>
                    <a:pt x="11" y="46"/>
                  </a:lnTo>
                  <a:lnTo>
                    <a:pt x="16" y="49"/>
                  </a:lnTo>
                  <a:lnTo>
                    <a:pt x="23" y="49"/>
                  </a:lnTo>
                  <a:lnTo>
                    <a:pt x="96" y="49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36" name="Rectangle 744"/>
            <p:cNvSpPr>
              <a:spLocks noChangeArrowheads="1"/>
            </p:cNvSpPr>
            <p:nvPr/>
          </p:nvSpPr>
          <p:spPr bwMode="auto">
            <a:xfrm>
              <a:off x="977" y="4028"/>
              <a:ext cx="910" cy="29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637" name="Line 745"/>
            <p:cNvSpPr>
              <a:spLocks noChangeShapeType="1"/>
            </p:cNvSpPr>
            <p:nvPr/>
          </p:nvSpPr>
          <p:spPr bwMode="auto">
            <a:xfrm flipH="1">
              <a:off x="977" y="4048"/>
              <a:ext cx="9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38" name="Line 746"/>
            <p:cNvSpPr>
              <a:spLocks noChangeShapeType="1"/>
            </p:cNvSpPr>
            <p:nvPr/>
          </p:nvSpPr>
          <p:spPr bwMode="auto">
            <a:xfrm>
              <a:off x="2095" y="3884"/>
              <a:ext cx="17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39" name="Rectangle 747"/>
            <p:cNvSpPr>
              <a:spLocks noChangeArrowheads="1"/>
            </p:cNvSpPr>
            <p:nvPr/>
          </p:nvSpPr>
          <p:spPr bwMode="auto">
            <a:xfrm>
              <a:off x="2107" y="3884"/>
              <a:ext cx="99" cy="92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640" name="Line 748"/>
            <p:cNvSpPr>
              <a:spLocks noChangeShapeType="1"/>
            </p:cNvSpPr>
            <p:nvPr/>
          </p:nvSpPr>
          <p:spPr bwMode="auto">
            <a:xfrm>
              <a:off x="2168" y="3886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41" name="Line 749"/>
            <p:cNvSpPr>
              <a:spLocks noChangeShapeType="1"/>
            </p:cNvSpPr>
            <p:nvPr/>
          </p:nvSpPr>
          <p:spPr bwMode="auto">
            <a:xfrm>
              <a:off x="2148" y="3900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42" name="Freeform 750"/>
            <p:cNvSpPr>
              <a:spLocks/>
            </p:cNvSpPr>
            <p:nvPr/>
          </p:nvSpPr>
          <p:spPr bwMode="auto">
            <a:xfrm>
              <a:off x="2156" y="3888"/>
              <a:ext cx="23" cy="23"/>
            </a:xfrm>
            <a:custGeom>
              <a:avLst/>
              <a:gdLst>
                <a:gd name="T0" fmla="*/ 0 w 46"/>
                <a:gd name="T1" fmla="*/ 1 h 46"/>
                <a:gd name="T2" fmla="*/ 1 w 46"/>
                <a:gd name="T3" fmla="*/ 1 h 46"/>
                <a:gd name="T4" fmla="*/ 1 w 46"/>
                <a:gd name="T5" fmla="*/ 1 h 46"/>
                <a:gd name="T6" fmla="*/ 1 w 46"/>
                <a:gd name="T7" fmla="*/ 1 h 46"/>
                <a:gd name="T8" fmla="*/ 1 w 46"/>
                <a:gd name="T9" fmla="*/ 1 h 46"/>
                <a:gd name="T10" fmla="*/ 1 w 46"/>
                <a:gd name="T11" fmla="*/ 1 h 46"/>
                <a:gd name="T12" fmla="*/ 1 w 46"/>
                <a:gd name="T13" fmla="*/ 1 h 46"/>
                <a:gd name="T14" fmla="*/ 1 w 46"/>
                <a:gd name="T15" fmla="*/ 1 h 46"/>
                <a:gd name="T16" fmla="*/ 1 w 46"/>
                <a:gd name="T17" fmla="*/ 1 h 46"/>
                <a:gd name="T18" fmla="*/ 1 w 46"/>
                <a:gd name="T19" fmla="*/ 1 h 46"/>
                <a:gd name="T20" fmla="*/ 1 w 46"/>
                <a:gd name="T21" fmla="*/ 1 h 46"/>
                <a:gd name="T22" fmla="*/ 1 w 46"/>
                <a:gd name="T23" fmla="*/ 1 h 46"/>
                <a:gd name="T24" fmla="*/ 1 w 46"/>
                <a:gd name="T25" fmla="*/ 0 h 46"/>
                <a:gd name="T26" fmla="*/ 1 w 46"/>
                <a:gd name="T27" fmla="*/ 1 h 46"/>
                <a:gd name="T28" fmla="*/ 1 w 46"/>
                <a:gd name="T29" fmla="*/ 1 h 46"/>
                <a:gd name="T30" fmla="*/ 1 w 46"/>
                <a:gd name="T31" fmla="*/ 1 h 46"/>
                <a:gd name="T32" fmla="*/ 0 w 46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6"/>
                <a:gd name="T53" fmla="*/ 46 w 46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6">
                  <a:moveTo>
                    <a:pt x="0" y="24"/>
                  </a:moveTo>
                  <a:lnTo>
                    <a:pt x="2" y="32"/>
                  </a:lnTo>
                  <a:lnTo>
                    <a:pt x="8" y="39"/>
                  </a:lnTo>
                  <a:lnTo>
                    <a:pt x="16" y="43"/>
                  </a:lnTo>
                  <a:lnTo>
                    <a:pt x="24" y="46"/>
                  </a:lnTo>
                  <a:lnTo>
                    <a:pt x="33" y="43"/>
                  </a:lnTo>
                  <a:lnTo>
                    <a:pt x="40" y="39"/>
                  </a:lnTo>
                  <a:lnTo>
                    <a:pt x="45" y="32"/>
                  </a:lnTo>
                  <a:lnTo>
                    <a:pt x="46" y="24"/>
                  </a:lnTo>
                  <a:lnTo>
                    <a:pt x="45" y="15"/>
                  </a:lnTo>
                  <a:lnTo>
                    <a:pt x="40" y="7"/>
                  </a:lnTo>
                  <a:lnTo>
                    <a:pt x="33" y="2"/>
                  </a:lnTo>
                  <a:lnTo>
                    <a:pt x="24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5"/>
                  </a:lnTo>
                  <a:lnTo>
                    <a:pt x="0" y="24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43" name="Line 751"/>
            <p:cNvSpPr>
              <a:spLocks noChangeShapeType="1"/>
            </p:cNvSpPr>
            <p:nvPr/>
          </p:nvSpPr>
          <p:spPr bwMode="auto">
            <a:xfrm>
              <a:off x="2218" y="3883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44" name="Line 752"/>
            <p:cNvSpPr>
              <a:spLocks noChangeShapeType="1"/>
            </p:cNvSpPr>
            <p:nvPr/>
          </p:nvSpPr>
          <p:spPr bwMode="auto">
            <a:xfrm>
              <a:off x="2172" y="3765"/>
              <a:ext cx="2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45" name="Line 753"/>
            <p:cNvSpPr>
              <a:spLocks noChangeShapeType="1"/>
            </p:cNvSpPr>
            <p:nvPr/>
          </p:nvSpPr>
          <p:spPr bwMode="auto">
            <a:xfrm>
              <a:off x="2140" y="3832"/>
              <a:ext cx="24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46" name="Freeform 754"/>
            <p:cNvSpPr>
              <a:spLocks/>
            </p:cNvSpPr>
            <p:nvPr/>
          </p:nvSpPr>
          <p:spPr bwMode="auto">
            <a:xfrm>
              <a:off x="2114" y="3726"/>
              <a:ext cx="60" cy="39"/>
            </a:xfrm>
            <a:custGeom>
              <a:avLst/>
              <a:gdLst>
                <a:gd name="T0" fmla="*/ 0 w 120"/>
                <a:gd name="T1" fmla="*/ 0 h 77"/>
                <a:gd name="T2" fmla="*/ 0 w 120"/>
                <a:gd name="T3" fmla="*/ 1 h 77"/>
                <a:gd name="T4" fmla="*/ 1 w 120"/>
                <a:gd name="T5" fmla="*/ 1 h 77"/>
                <a:gd name="T6" fmla="*/ 1 w 120"/>
                <a:gd name="T7" fmla="*/ 1 h 77"/>
                <a:gd name="T8" fmla="*/ 1 w 120"/>
                <a:gd name="T9" fmla="*/ 1 h 77"/>
                <a:gd name="T10" fmla="*/ 1 w 120"/>
                <a:gd name="T11" fmla="*/ 1 h 77"/>
                <a:gd name="T12" fmla="*/ 1 w 120"/>
                <a:gd name="T13" fmla="*/ 1 h 77"/>
                <a:gd name="T14" fmla="*/ 1 w 120"/>
                <a:gd name="T15" fmla="*/ 1 h 77"/>
                <a:gd name="T16" fmla="*/ 1 w 120"/>
                <a:gd name="T17" fmla="*/ 1 h 77"/>
                <a:gd name="T18" fmla="*/ 1 w 120"/>
                <a:gd name="T19" fmla="*/ 1 h 77"/>
                <a:gd name="T20" fmla="*/ 1 w 120"/>
                <a:gd name="T21" fmla="*/ 1 h 77"/>
                <a:gd name="T22" fmla="*/ 1 w 120"/>
                <a:gd name="T23" fmla="*/ 1 h 77"/>
                <a:gd name="T24" fmla="*/ 1 w 120"/>
                <a:gd name="T25" fmla="*/ 1 h 77"/>
                <a:gd name="T26" fmla="*/ 1 w 120"/>
                <a:gd name="T27" fmla="*/ 1 h 77"/>
                <a:gd name="T28" fmla="*/ 1 w 120"/>
                <a:gd name="T29" fmla="*/ 1 h 77"/>
                <a:gd name="T30" fmla="*/ 1 w 120"/>
                <a:gd name="T31" fmla="*/ 1 h 77"/>
                <a:gd name="T32" fmla="*/ 1 w 120"/>
                <a:gd name="T33" fmla="*/ 1 h 77"/>
                <a:gd name="T34" fmla="*/ 1 w 120"/>
                <a:gd name="T35" fmla="*/ 1 h 77"/>
                <a:gd name="T36" fmla="*/ 1 w 120"/>
                <a:gd name="T37" fmla="*/ 1 h 77"/>
                <a:gd name="T38" fmla="*/ 1 w 120"/>
                <a:gd name="T39" fmla="*/ 1 h 77"/>
                <a:gd name="T40" fmla="*/ 1 w 120"/>
                <a:gd name="T41" fmla="*/ 1 h 77"/>
                <a:gd name="T42" fmla="*/ 1 w 120"/>
                <a:gd name="T43" fmla="*/ 1 h 77"/>
                <a:gd name="T44" fmla="*/ 1 w 120"/>
                <a:gd name="T45" fmla="*/ 1 h 77"/>
                <a:gd name="T46" fmla="*/ 1 w 120"/>
                <a:gd name="T47" fmla="*/ 1 h 77"/>
                <a:gd name="T48" fmla="*/ 1 w 120"/>
                <a:gd name="T49" fmla="*/ 1 h 77"/>
                <a:gd name="T50" fmla="*/ 1 w 120"/>
                <a:gd name="T51" fmla="*/ 1 h 77"/>
                <a:gd name="T52" fmla="*/ 1 w 120"/>
                <a:gd name="T53" fmla="*/ 1 h 77"/>
                <a:gd name="T54" fmla="*/ 1 w 120"/>
                <a:gd name="T55" fmla="*/ 1 h 77"/>
                <a:gd name="T56" fmla="*/ 1 w 120"/>
                <a:gd name="T57" fmla="*/ 1 h 77"/>
                <a:gd name="T58" fmla="*/ 1 w 120"/>
                <a:gd name="T59" fmla="*/ 1 h 77"/>
                <a:gd name="T60" fmla="*/ 1 w 120"/>
                <a:gd name="T61" fmla="*/ 1 h 77"/>
                <a:gd name="T62" fmla="*/ 1 w 120"/>
                <a:gd name="T63" fmla="*/ 1 h 77"/>
                <a:gd name="T64" fmla="*/ 1 w 120"/>
                <a:gd name="T65" fmla="*/ 1 h 77"/>
                <a:gd name="T66" fmla="*/ 1 w 120"/>
                <a:gd name="T67" fmla="*/ 1 h 77"/>
                <a:gd name="T68" fmla="*/ 1 w 120"/>
                <a:gd name="T69" fmla="*/ 1 h 77"/>
                <a:gd name="T70" fmla="*/ 1 w 120"/>
                <a:gd name="T71" fmla="*/ 1 h 77"/>
                <a:gd name="T72" fmla="*/ 1 w 120"/>
                <a:gd name="T73" fmla="*/ 1 h 77"/>
                <a:gd name="T74" fmla="*/ 1 w 120"/>
                <a:gd name="T75" fmla="*/ 1 h 77"/>
                <a:gd name="T76" fmla="*/ 1 w 120"/>
                <a:gd name="T77" fmla="*/ 1 h 77"/>
                <a:gd name="T78" fmla="*/ 1 w 120"/>
                <a:gd name="T79" fmla="*/ 1 h 77"/>
                <a:gd name="T80" fmla="*/ 1 w 120"/>
                <a:gd name="T81" fmla="*/ 1 h 77"/>
                <a:gd name="T82" fmla="*/ 1 w 120"/>
                <a:gd name="T83" fmla="*/ 1 h 77"/>
                <a:gd name="T84" fmla="*/ 1 w 120"/>
                <a:gd name="T85" fmla="*/ 1 h 77"/>
                <a:gd name="T86" fmla="*/ 1 w 120"/>
                <a:gd name="T87" fmla="*/ 1 h 77"/>
                <a:gd name="T88" fmla="*/ 1 w 120"/>
                <a:gd name="T89" fmla="*/ 1 h 77"/>
                <a:gd name="T90" fmla="*/ 1 w 120"/>
                <a:gd name="T91" fmla="*/ 1 h 77"/>
                <a:gd name="T92" fmla="*/ 1 w 120"/>
                <a:gd name="T93" fmla="*/ 1 h 77"/>
                <a:gd name="T94" fmla="*/ 1 w 120"/>
                <a:gd name="T95" fmla="*/ 1 h 77"/>
                <a:gd name="T96" fmla="*/ 1 w 120"/>
                <a:gd name="T97" fmla="*/ 1 h 77"/>
                <a:gd name="T98" fmla="*/ 1 w 120"/>
                <a:gd name="T99" fmla="*/ 1 h 77"/>
                <a:gd name="T100" fmla="*/ 1 w 120"/>
                <a:gd name="T101" fmla="*/ 1 h 77"/>
                <a:gd name="T102" fmla="*/ 1 w 120"/>
                <a:gd name="T103" fmla="*/ 1 h 77"/>
                <a:gd name="T104" fmla="*/ 1 w 120"/>
                <a:gd name="T105" fmla="*/ 1 h 77"/>
                <a:gd name="T106" fmla="*/ 1 w 120"/>
                <a:gd name="T107" fmla="*/ 1 h 77"/>
                <a:gd name="T108" fmla="*/ 1 w 120"/>
                <a:gd name="T109" fmla="*/ 1 h 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"/>
                <a:gd name="T166" fmla="*/ 0 h 77"/>
                <a:gd name="T167" fmla="*/ 120 w 120"/>
                <a:gd name="T168" fmla="*/ 77 h 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" h="77">
                  <a:moveTo>
                    <a:pt x="0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2" y="9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9" y="24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1" y="29"/>
                  </a:lnTo>
                  <a:lnTo>
                    <a:pt x="11" y="30"/>
                  </a:lnTo>
                  <a:lnTo>
                    <a:pt x="13" y="32"/>
                  </a:lnTo>
                  <a:lnTo>
                    <a:pt x="13" y="33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20" y="41"/>
                  </a:lnTo>
                  <a:lnTo>
                    <a:pt x="20" y="43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33" y="56"/>
                  </a:lnTo>
                  <a:lnTo>
                    <a:pt x="34" y="56"/>
                  </a:lnTo>
                  <a:lnTo>
                    <a:pt x="35" y="57"/>
                  </a:lnTo>
                  <a:lnTo>
                    <a:pt x="37" y="59"/>
                  </a:lnTo>
                  <a:lnTo>
                    <a:pt x="41" y="62"/>
                  </a:lnTo>
                  <a:lnTo>
                    <a:pt x="42" y="62"/>
                  </a:lnTo>
                  <a:lnTo>
                    <a:pt x="43" y="63"/>
                  </a:lnTo>
                  <a:lnTo>
                    <a:pt x="45" y="64"/>
                  </a:lnTo>
                  <a:lnTo>
                    <a:pt x="47" y="64"/>
                  </a:lnTo>
                  <a:lnTo>
                    <a:pt x="49" y="67"/>
                  </a:lnTo>
                  <a:lnTo>
                    <a:pt x="51" y="67"/>
                  </a:lnTo>
                  <a:lnTo>
                    <a:pt x="52" y="68"/>
                  </a:lnTo>
                  <a:lnTo>
                    <a:pt x="55" y="69"/>
                  </a:lnTo>
                  <a:lnTo>
                    <a:pt x="56" y="70"/>
                  </a:lnTo>
                  <a:lnTo>
                    <a:pt x="58" y="70"/>
                  </a:lnTo>
                  <a:lnTo>
                    <a:pt x="59" y="71"/>
                  </a:lnTo>
                  <a:lnTo>
                    <a:pt x="63" y="71"/>
                  </a:lnTo>
                  <a:lnTo>
                    <a:pt x="65" y="72"/>
                  </a:lnTo>
                  <a:lnTo>
                    <a:pt x="66" y="72"/>
                  </a:lnTo>
                  <a:lnTo>
                    <a:pt x="68" y="74"/>
                  </a:lnTo>
                  <a:lnTo>
                    <a:pt x="72" y="74"/>
                  </a:lnTo>
                  <a:lnTo>
                    <a:pt x="74" y="75"/>
                  </a:lnTo>
                  <a:lnTo>
                    <a:pt x="78" y="75"/>
                  </a:lnTo>
                  <a:lnTo>
                    <a:pt x="80" y="76"/>
                  </a:lnTo>
                  <a:lnTo>
                    <a:pt x="88" y="76"/>
                  </a:lnTo>
                  <a:lnTo>
                    <a:pt x="90" y="77"/>
                  </a:lnTo>
                  <a:lnTo>
                    <a:pt x="120" y="77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47" name="Freeform 755"/>
            <p:cNvSpPr>
              <a:spLocks/>
            </p:cNvSpPr>
            <p:nvPr/>
          </p:nvSpPr>
          <p:spPr bwMode="auto">
            <a:xfrm>
              <a:off x="2040" y="3726"/>
              <a:ext cx="101" cy="106"/>
            </a:xfrm>
            <a:custGeom>
              <a:avLst/>
              <a:gdLst>
                <a:gd name="T0" fmla="*/ 0 w 202"/>
                <a:gd name="T1" fmla="*/ 0 h 211"/>
                <a:gd name="T2" fmla="*/ 1 w 202"/>
                <a:gd name="T3" fmla="*/ 1 h 211"/>
                <a:gd name="T4" fmla="*/ 1 w 202"/>
                <a:gd name="T5" fmla="*/ 1 h 211"/>
                <a:gd name="T6" fmla="*/ 1 w 202"/>
                <a:gd name="T7" fmla="*/ 1 h 211"/>
                <a:gd name="T8" fmla="*/ 1 w 202"/>
                <a:gd name="T9" fmla="*/ 1 h 211"/>
                <a:gd name="T10" fmla="*/ 1 w 202"/>
                <a:gd name="T11" fmla="*/ 1 h 211"/>
                <a:gd name="T12" fmla="*/ 1 w 202"/>
                <a:gd name="T13" fmla="*/ 1 h 211"/>
                <a:gd name="T14" fmla="*/ 1 w 202"/>
                <a:gd name="T15" fmla="*/ 1 h 211"/>
                <a:gd name="T16" fmla="*/ 1 w 202"/>
                <a:gd name="T17" fmla="*/ 1 h 211"/>
                <a:gd name="T18" fmla="*/ 1 w 202"/>
                <a:gd name="T19" fmla="*/ 1 h 211"/>
                <a:gd name="T20" fmla="*/ 1 w 202"/>
                <a:gd name="T21" fmla="*/ 1 h 211"/>
                <a:gd name="T22" fmla="*/ 1 w 202"/>
                <a:gd name="T23" fmla="*/ 1 h 211"/>
                <a:gd name="T24" fmla="*/ 1 w 202"/>
                <a:gd name="T25" fmla="*/ 1 h 211"/>
                <a:gd name="T26" fmla="*/ 1 w 202"/>
                <a:gd name="T27" fmla="*/ 1 h 211"/>
                <a:gd name="T28" fmla="*/ 1 w 202"/>
                <a:gd name="T29" fmla="*/ 1 h 2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2"/>
                <a:gd name="T46" fmla="*/ 0 h 211"/>
                <a:gd name="T47" fmla="*/ 202 w 202"/>
                <a:gd name="T48" fmla="*/ 211 h 2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2" h="211">
                  <a:moveTo>
                    <a:pt x="0" y="0"/>
                  </a:moveTo>
                  <a:lnTo>
                    <a:pt x="1" y="10"/>
                  </a:lnTo>
                  <a:lnTo>
                    <a:pt x="3" y="22"/>
                  </a:lnTo>
                  <a:lnTo>
                    <a:pt x="10" y="48"/>
                  </a:lnTo>
                  <a:lnTo>
                    <a:pt x="14" y="61"/>
                  </a:lnTo>
                  <a:lnTo>
                    <a:pt x="20" y="75"/>
                  </a:lnTo>
                  <a:lnTo>
                    <a:pt x="26" y="90"/>
                  </a:lnTo>
                  <a:lnTo>
                    <a:pt x="37" y="106"/>
                  </a:lnTo>
                  <a:lnTo>
                    <a:pt x="60" y="135"/>
                  </a:lnTo>
                  <a:lnTo>
                    <a:pt x="89" y="164"/>
                  </a:lnTo>
                  <a:lnTo>
                    <a:pt x="119" y="185"/>
                  </a:lnTo>
                  <a:lnTo>
                    <a:pt x="150" y="202"/>
                  </a:lnTo>
                  <a:lnTo>
                    <a:pt x="176" y="210"/>
                  </a:lnTo>
                  <a:lnTo>
                    <a:pt x="189" y="211"/>
                  </a:lnTo>
                  <a:lnTo>
                    <a:pt x="202" y="211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48" name="Freeform 756"/>
            <p:cNvSpPr>
              <a:spLocks/>
            </p:cNvSpPr>
            <p:nvPr/>
          </p:nvSpPr>
          <p:spPr bwMode="auto">
            <a:xfrm>
              <a:off x="2174" y="3765"/>
              <a:ext cx="9" cy="67"/>
            </a:xfrm>
            <a:custGeom>
              <a:avLst/>
              <a:gdLst>
                <a:gd name="T0" fmla="*/ 0 w 19"/>
                <a:gd name="T1" fmla="*/ 0 h 134"/>
                <a:gd name="T2" fmla="*/ 0 w 19"/>
                <a:gd name="T3" fmla="*/ 1 h 134"/>
                <a:gd name="T4" fmla="*/ 0 w 19"/>
                <a:gd name="T5" fmla="*/ 1 h 134"/>
                <a:gd name="T6" fmla="*/ 0 w 19"/>
                <a:gd name="T7" fmla="*/ 1 h 134"/>
                <a:gd name="T8" fmla="*/ 0 w 19"/>
                <a:gd name="T9" fmla="*/ 1 h 134"/>
                <a:gd name="T10" fmla="*/ 0 w 19"/>
                <a:gd name="T11" fmla="*/ 1 h 134"/>
                <a:gd name="T12" fmla="*/ 0 w 19"/>
                <a:gd name="T13" fmla="*/ 1 h 134"/>
                <a:gd name="T14" fmla="*/ 0 w 19"/>
                <a:gd name="T15" fmla="*/ 1 h 134"/>
                <a:gd name="T16" fmla="*/ 0 w 19"/>
                <a:gd name="T17" fmla="*/ 1 h 134"/>
                <a:gd name="T18" fmla="*/ 0 w 19"/>
                <a:gd name="T19" fmla="*/ 1 h 134"/>
                <a:gd name="T20" fmla="*/ 0 w 19"/>
                <a:gd name="T21" fmla="*/ 1 h 134"/>
                <a:gd name="T22" fmla="*/ 0 w 19"/>
                <a:gd name="T23" fmla="*/ 1 h 134"/>
                <a:gd name="T24" fmla="*/ 0 w 19"/>
                <a:gd name="T25" fmla="*/ 1 h 134"/>
                <a:gd name="T26" fmla="*/ 0 w 19"/>
                <a:gd name="T27" fmla="*/ 1 h 134"/>
                <a:gd name="T28" fmla="*/ 0 w 19"/>
                <a:gd name="T29" fmla="*/ 1 h 134"/>
                <a:gd name="T30" fmla="*/ 0 w 19"/>
                <a:gd name="T31" fmla="*/ 1 h 134"/>
                <a:gd name="T32" fmla="*/ 0 w 19"/>
                <a:gd name="T33" fmla="*/ 1 h 134"/>
                <a:gd name="T34" fmla="*/ 0 w 19"/>
                <a:gd name="T35" fmla="*/ 1 h 134"/>
                <a:gd name="T36" fmla="*/ 0 w 19"/>
                <a:gd name="T37" fmla="*/ 1 h 134"/>
                <a:gd name="T38" fmla="*/ 0 w 19"/>
                <a:gd name="T39" fmla="*/ 1 h 134"/>
                <a:gd name="T40" fmla="*/ 0 w 19"/>
                <a:gd name="T41" fmla="*/ 1 h 134"/>
                <a:gd name="T42" fmla="*/ 0 w 19"/>
                <a:gd name="T43" fmla="*/ 1 h 134"/>
                <a:gd name="T44" fmla="*/ 0 w 19"/>
                <a:gd name="T45" fmla="*/ 1 h 134"/>
                <a:gd name="T46" fmla="*/ 0 w 19"/>
                <a:gd name="T47" fmla="*/ 1 h 134"/>
                <a:gd name="T48" fmla="*/ 0 w 19"/>
                <a:gd name="T49" fmla="*/ 1 h 134"/>
                <a:gd name="T50" fmla="*/ 0 w 19"/>
                <a:gd name="T51" fmla="*/ 1 h 134"/>
                <a:gd name="T52" fmla="*/ 0 w 19"/>
                <a:gd name="T53" fmla="*/ 1 h 134"/>
                <a:gd name="T54" fmla="*/ 0 w 19"/>
                <a:gd name="T55" fmla="*/ 1 h 134"/>
                <a:gd name="T56" fmla="*/ 0 w 19"/>
                <a:gd name="T57" fmla="*/ 1 h 134"/>
                <a:gd name="T58" fmla="*/ 0 w 19"/>
                <a:gd name="T59" fmla="*/ 1 h 134"/>
                <a:gd name="T60" fmla="*/ 0 w 19"/>
                <a:gd name="T61" fmla="*/ 1 h 134"/>
                <a:gd name="T62" fmla="*/ 0 w 19"/>
                <a:gd name="T63" fmla="*/ 1 h 134"/>
                <a:gd name="T64" fmla="*/ 0 w 19"/>
                <a:gd name="T65" fmla="*/ 1 h 134"/>
                <a:gd name="T66" fmla="*/ 0 w 19"/>
                <a:gd name="T67" fmla="*/ 1 h 134"/>
                <a:gd name="T68" fmla="*/ 0 w 19"/>
                <a:gd name="T69" fmla="*/ 1 h 134"/>
                <a:gd name="T70" fmla="*/ 0 w 19"/>
                <a:gd name="T71" fmla="*/ 1 h 134"/>
                <a:gd name="T72" fmla="*/ 0 w 19"/>
                <a:gd name="T73" fmla="*/ 1 h 134"/>
                <a:gd name="T74" fmla="*/ 0 w 19"/>
                <a:gd name="T75" fmla="*/ 1 h 134"/>
                <a:gd name="T76" fmla="*/ 0 w 19"/>
                <a:gd name="T77" fmla="*/ 1 h 134"/>
                <a:gd name="T78" fmla="*/ 0 w 19"/>
                <a:gd name="T79" fmla="*/ 1 h 134"/>
                <a:gd name="T80" fmla="*/ 0 w 19"/>
                <a:gd name="T81" fmla="*/ 1 h 134"/>
                <a:gd name="T82" fmla="*/ 0 w 19"/>
                <a:gd name="T83" fmla="*/ 1 h 134"/>
                <a:gd name="T84" fmla="*/ 0 w 19"/>
                <a:gd name="T85" fmla="*/ 1 h 134"/>
                <a:gd name="T86" fmla="*/ 0 w 19"/>
                <a:gd name="T87" fmla="*/ 1 h 134"/>
                <a:gd name="T88" fmla="*/ 0 w 19"/>
                <a:gd name="T89" fmla="*/ 1 h 134"/>
                <a:gd name="T90" fmla="*/ 0 w 19"/>
                <a:gd name="T91" fmla="*/ 1 h 134"/>
                <a:gd name="T92" fmla="*/ 0 w 19"/>
                <a:gd name="T93" fmla="*/ 1 h 134"/>
                <a:gd name="T94" fmla="*/ 0 w 19"/>
                <a:gd name="T95" fmla="*/ 1 h 134"/>
                <a:gd name="T96" fmla="*/ 0 w 19"/>
                <a:gd name="T97" fmla="*/ 1 h 134"/>
                <a:gd name="T98" fmla="*/ 0 w 19"/>
                <a:gd name="T99" fmla="*/ 1 h 1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"/>
                <a:gd name="T151" fmla="*/ 0 h 134"/>
                <a:gd name="T152" fmla="*/ 19 w 19"/>
                <a:gd name="T153" fmla="*/ 134 h 1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" h="134">
                  <a:moveTo>
                    <a:pt x="0" y="0"/>
                  </a:moveTo>
                  <a:lnTo>
                    <a:pt x="1" y="2"/>
                  </a:lnTo>
                  <a:lnTo>
                    <a:pt x="3" y="4"/>
                  </a:lnTo>
                  <a:lnTo>
                    <a:pt x="4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0" y="19"/>
                  </a:lnTo>
                  <a:lnTo>
                    <a:pt x="11" y="21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6" y="38"/>
                  </a:lnTo>
                  <a:lnTo>
                    <a:pt x="16" y="42"/>
                  </a:lnTo>
                  <a:lnTo>
                    <a:pt x="18" y="44"/>
                  </a:lnTo>
                  <a:lnTo>
                    <a:pt x="18" y="50"/>
                  </a:lnTo>
                  <a:lnTo>
                    <a:pt x="19" y="52"/>
                  </a:lnTo>
                  <a:lnTo>
                    <a:pt x="19" y="73"/>
                  </a:lnTo>
                  <a:lnTo>
                    <a:pt x="18" y="75"/>
                  </a:lnTo>
                  <a:lnTo>
                    <a:pt x="18" y="82"/>
                  </a:lnTo>
                  <a:lnTo>
                    <a:pt x="16" y="84"/>
                  </a:lnTo>
                  <a:lnTo>
                    <a:pt x="16" y="88"/>
                  </a:lnTo>
                  <a:lnTo>
                    <a:pt x="15" y="90"/>
                  </a:lnTo>
                  <a:lnTo>
                    <a:pt x="15" y="92"/>
                  </a:lnTo>
                  <a:lnTo>
                    <a:pt x="14" y="95"/>
                  </a:lnTo>
                  <a:lnTo>
                    <a:pt x="14" y="97"/>
                  </a:lnTo>
                  <a:lnTo>
                    <a:pt x="13" y="99"/>
                  </a:lnTo>
                  <a:lnTo>
                    <a:pt x="13" y="101"/>
                  </a:lnTo>
                  <a:lnTo>
                    <a:pt x="12" y="104"/>
                  </a:lnTo>
                  <a:lnTo>
                    <a:pt x="12" y="106"/>
                  </a:lnTo>
                  <a:lnTo>
                    <a:pt x="11" y="108"/>
                  </a:lnTo>
                  <a:lnTo>
                    <a:pt x="10" y="111"/>
                  </a:lnTo>
                  <a:lnTo>
                    <a:pt x="10" y="113"/>
                  </a:lnTo>
                  <a:lnTo>
                    <a:pt x="8" y="115"/>
                  </a:lnTo>
                  <a:lnTo>
                    <a:pt x="7" y="118"/>
                  </a:lnTo>
                  <a:lnTo>
                    <a:pt x="6" y="120"/>
                  </a:lnTo>
                  <a:lnTo>
                    <a:pt x="6" y="122"/>
                  </a:lnTo>
                  <a:lnTo>
                    <a:pt x="5" y="125"/>
                  </a:lnTo>
                  <a:lnTo>
                    <a:pt x="4" y="127"/>
                  </a:lnTo>
                  <a:lnTo>
                    <a:pt x="3" y="129"/>
                  </a:lnTo>
                  <a:lnTo>
                    <a:pt x="1" y="131"/>
                  </a:lnTo>
                  <a:lnTo>
                    <a:pt x="0" y="134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49" name="Freeform 757"/>
            <p:cNvSpPr>
              <a:spLocks/>
            </p:cNvSpPr>
            <p:nvPr/>
          </p:nvSpPr>
          <p:spPr bwMode="auto">
            <a:xfrm>
              <a:off x="2234" y="3765"/>
              <a:ext cx="9" cy="67"/>
            </a:xfrm>
            <a:custGeom>
              <a:avLst/>
              <a:gdLst>
                <a:gd name="T0" fmla="*/ 0 w 19"/>
                <a:gd name="T1" fmla="*/ 0 h 134"/>
                <a:gd name="T2" fmla="*/ 0 w 19"/>
                <a:gd name="T3" fmla="*/ 1 h 134"/>
                <a:gd name="T4" fmla="*/ 0 w 19"/>
                <a:gd name="T5" fmla="*/ 1 h 134"/>
                <a:gd name="T6" fmla="*/ 0 w 19"/>
                <a:gd name="T7" fmla="*/ 1 h 134"/>
                <a:gd name="T8" fmla="*/ 0 w 19"/>
                <a:gd name="T9" fmla="*/ 1 h 134"/>
                <a:gd name="T10" fmla="*/ 0 w 19"/>
                <a:gd name="T11" fmla="*/ 1 h 134"/>
                <a:gd name="T12" fmla="*/ 0 w 19"/>
                <a:gd name="T13" fmla="*/ 1 h 134"/>
                <a:gd name="T14" fmla="*/ 0 w 19"/>
                <a:gd name="T15" fmla="*/ 1 h 134"/>
                <a:gd name="T16" fmla="*/ 0 w 19"/>
                <a:gd name="T17" fmla="*/ 1 h 134"/>
                <a:gd name="T18" fmla="*/ 0 w 19"/>
                <a:gd name="T19" fmla="*/ 1 h 134"/>
                <a:gd name="T20" fmla="*/ 0 w 19"/>
                <a:gd name="T21" fmla="*/ 1 h 134"/>
                <a:gd name="T22" fmla="*/ 0 w 19"/>
                <a:gd name="T23" fmla="*/ 1 h 134"/>
                <a:gd name="T24" fmla="*/ 0 w 19"/>
                <a:gd name="T25" fmla="*/ 1 h 134"/>
                <a:gd name="T26" fmla="*/ 0 w 19"/>
                <a:gd name="T27" fmla="*/ 1 h 134"/>
                <a:gd name="T28" fmla="*/ 0 w 19"/>
                <a:gd name="T29" fmla="*/ 1 h 134"/>
                <a:gd name="T30" fmla="*/ 0 w 19"/>
                <a:gd name="T31" fmla="*/ 1 h 134"/>
                <a:gd name="T32" fmla="*/ 0 w 19"/>
                <a:gd name="T33" fmla="*/ 1 h 134"/>
                <a:gd name="T34" fmla="*/ 0 w 19"/>
                <a:gd name="T35" fmla="*/ 1 h 134"/>
                <a:gd name="T36" fmla="*/ 0 w 19"/>
                <a:gd name="T37" fmla="*/ 1 h 134"/>
                <a:gd name="T38" fmla="*/ 0 w 19"/>
                <a:gd name="T39" fmla="*/ 1 h 134"/>
                <a:gd name="T40" fmla="*/ 0 w 19"/>
                <a:gd name="T41" fmla="*/ 1 h 134"/>
                <a:gd name="T42" fmla="*/ 0 w 19"/>
                <a:gd name="T43" fmla="*/ 1 h 134"/>
                <a:gd name="T44" fmla="*/ 0 w 19"/>
                <a:gd name="T45" fmla="*/ 1 h 134"/>
                <a:gd name="T46" fmla="*/ 0 w 19"/>
                <a:gd name="T47" fmla="*/ 1 h 134"/>
                <a:gd name="T48" fmla="*/ 0 w 19"/>
                <a:gd name="T49" fmla="*/ 1 h 134"/>
                <a:gd name="T50" fmla="*/ 0 w 19"/>
                <a:gd name="T51" fmla="*/ 1 h 134"/>
                <a:gd name="T52" fmla="*/ 0 w 19"/>
                <a:gd name="T53" fmla="*/ 1 h 134"/>
                <a:gd name="T54" fmla="*/ 0 w 19"/>
                <a:gd name="T55" fmla="*/ 1 h 134"/>
                <a:gd name="T56" fmla="*/ 0 w 19"/>
                <a:gd name="T57" fmla="*/ 1 h 134"/>
                <a:gd name="T58" fmla="*/ 0 w 19"/>
                <a:gd name="T59" fmla="*/ 1 h 134"/>
                <a:gd name="T60" fmla="*/ 0 w 19"/>
                <a:gd name="T61" fmla="*/ 1 h 134"/>
                <a:gd name="T62" fmla="*/ 0 w 19"/>
                <a:gd name="T63" fmla="*/ 1 h 134"/>
                <a:gd name="T64" fmla="*/ 0 w 19"/>
                <a:gd name="T65" fmla="*/ 1 h 134"/>
                <a:gd name="T66" fmla="*/ 0 w 19"/>
                <a:gd name="T67" fmla="*/ 1 h 134"/>
                <a:gd name="T68" fmla="*/ 0 w 19"/>
                <a:gd name="T69" fmla="*/ 1 h 134"/>
                <a:gd name="T70" fmla="*/ 0 w 19"/>
                <a:gd name="T71" fmla="*/ 1 h 134"/>
                <a:gd name="T72" fmla="*/ 0 w 19"/>
                <a:gd name="T73" fmla="*/ 1 h 134"/>
                <a:gd name="T74" fmla="*/ 0 w 19"/>
                <a:gd name="T75" fmla="*/ 1 h 134"/>
                <a:gd name="T76" fmla="*/ 0 w 19"/>
                <a:gd name="T77" fmla="*/ 1 h 134"/>
                <a:gd name="T78" fmla="*/ 0 w 19"/>
                <a:gd name="T79" fmla="*/ 1 h 134"/>
                <a:gd name="T80" fmla="*/ 0 w 19"/>
                <a:gd name="T81" fmla="*/ 1 h 134"/>
                <a:gd name="T82" fmla="*/ 0 w 19"/>
                <a:gd name="T83" fmla="*/ 1 h 134"/>
                <a:gd name="T84" fmla="*/ 0 w 19"/>
                <a:gd name="T85" fmla="*/ 1 h 134"/>
                <a:gd name="T86" fmla="*/ 0 w 19"/>
                <a:gd name="T87" fmla="*/ 1 h 134"/>
                <a:gd name="T88" fmla="*/ 0 w 19"/>
                <a:gd name="T89" fmla="*/ 1 h 134"/>
                <a:gd name="T90" fmla="*/ 0 w 19"/>
                <a:gd name="T91" fmla="*/ 1 h 134"/>
                <a:gd name="T92" fmla="*/ 0 w 19"/>
                <a:gd name="T93" fmla="*/ 1 h 134"/>
                <a:gd name="T94" fmla="*/ 0 w 19"/>
                <a:gd name="T95" fmla="*/ 1 h 1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"/>
                <a:gd name="T145" fmla="*/ 0 h 134"/>
                <a:gd name="T146" fmla="*/ 19 w 19"/>
                <a:gd name="T147" fmla="*/ 134 h 1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" h="134">
                  <a:moveTo>
                    <a:pt x="0" y="0"/>
                  </a:moveTo>
                  <a:lnTo>
                    <a:pt x="1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9" y="19"/>
                  </a:lnTo>
                  <a:lnTo>
                    <a:pt x="11" y="21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6" y="38"/>
                  </a:lnTo>
                  <a:lnTo>
                    <a:pt x="16" y="42"/>
                  </a:lnTo>
                  <a:lnTo>
                    <a:pt x="17" y="44"/>
                  </a:lnTo>
                  <a:lnTo>
                    <a:pt x="17" y="52"/>
                  </a:lnTo>
                  <a:lnTo>
                    <a:pt x="19" y="54"/>
                  </a:lnTo>
                  <a:lnTo>
                    <a:pt x="19" y="77"/>
                  </a:lnTo>
                  <a:lnTo>
                    <a:pt x="17" y="80"/>
                  </a:lnTo>
                  <a:lnTo>
                    <a:pt x="17" y="85"/>
                  </a:lnTo>
                  <a:lnTo>
                    <a:pt x="16" y="88"/>
                  </a:lnTo>
                  <a:lnTo>
                    <a:pt x="16" y="92"/>
                  </a:lnTo>
                  <a:lnTo>
                    <a:pt x="15" y="95"/>
                  </a:lnTo>
                  <a:lnTo>
                    <a:pt x="15" y="97"/>
                  </a:lnTo>
                  <a:lnTo>
                    <a:pt x="14" y="99"/>
                  </a:lnTo>
                  <a:lnTo>
                    <a:pt x="14" y="101"/>
                  </a:lnTo>
                  <a:lnTo>
                    <a:pt x="13" y="104"/>
                  </a:lnTo>
                  <a:lnTo>
                    <a:pt x="13" y="106"/>
                  </a:lnTo>
                  <a:lnTo>
                    <a:pt x="12" y="108"/>
                  </a:lnTo>
                  <a:lnTo>
                    <a:pt x="12" y="111"/>
                  </a:lnTo>
                  <a:lnTo>
                    <a:pt x="11" y="113"/>
                  </a:lnTo>
                  <a:lnTo>
                    <a:pt x="9" y="115"/>
                  </a:lnTo>
                  <a:lnTo>
                    <a:pt x="9" y="118"/>
                  </a:lnTo>
                  <a:lnTo>
                    <a:pt x="8" y="120"/>
                  </a:lnTo>
                  <a:lnTo>
                    <a:pt x="7" y="122"/>
                  </a:lnTo>
                  <a:lnTo>
                    <a:pt x="6" y="125"/>
                  </a:lnTo>
                  <a:lnTo>
                    <a:pt x="6" y="127"/>
                  </a:lnTo>
                  <a:lnTo>
                    <a:pt x="5" y="129"/>
                  </a:lnTo>
                  <a:lnTo>
                    <a:pt x="4" y="131"/>
                  </a:lnTo>
                  <a:lnTo>
                    <a:pt x="2" y="134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50" name="Line 758"/>
            <p:cNvSpPr>
              <a:spLocks noChangeShapeType="1"/>
            </p:cNvSpPr>
            <p:nvPr/>
          </p:nvSpPr>
          <p:spPr bwMode="auto">
            <a:xfrm>
              <a:off x="2153" y="3665"/>
              <a:ext cx="2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51" name="Line 759"/>
            <p:cNvSpPr>
              <a:spLocks noChangeShapeType="1"/>
            </p:cNvSpPr>
            <p:nvPr/>
          </p:nvSpPr>
          <p:spPr bwMode="auto">
            <a:xfrm>
              <a:off x="2153" y="3714"/>
              <a:ext cx="2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52" name="Freeform 760"/>
            <p:cNvSpPr>
              <a:spLocks/>
            </p:cNvSpPr>
            <p:nvPr/>
          </p:nvSpPr>
          <p:spPr bwMode="auto">
            <a:xfrm>
              <a:off x="2128" y="3683"/>
              <a:ext cx="26" cy="31"/>
            </a:xfrm>
            <a:custGeom>
              <a:avLst/>
              <a:gdLst>
                <a:gd name="T0" fmla="*/ 0 w 53"/>
                <a:gd name="T1" fmla="*/ 0 h 63"/>
                <a:gd name="T2" fmla="*/ 0 w 53"/>
                <a:gd name="T3" fmla="*/ 0 h 63"/>
                <a:gd name="T4" fmla="*/ 0 w 53"/>
                <a:gd name="T5" fmla="*/ 0 h 63"/>
                <a:gd name="T6" fmla="*/ 0 w 53"/>
                <a:gd name="T7" fmla="*/ 0 h 63"/>
                <a:gd name="T8" fmla="*/ 0 w 53"/>
                <a:gd name="T9" fmla="*/ 0 h 63"/>
                <a:gd name="T10" fmla="*/ 0 w 53"/>
                <a:gd name="T11" fmla="*/ 0 h 63"/>
                <a:gd name="T12" fmla="*/ 0 w 53"/>
                <a:gd name="T13" fmla="*/ 0 h 63"/>
                <a:gd name="T14" fmla="*/ 0 w 53"/>
                <a:gd name="T15" fmla="*/ 0 h 63"/>
                <a:gd name="T16" fmla="*/ 0 w 53"/>
                <a:gd name="T17" fmla="*/ 0 h 63"/>
                <a:gd name="T18" fmla="*/ 0 w 53"/>
                <a:gd name="T19" fmla="*/ 0 h 63"/>
                <a:gd name="T20" fmla="*/ 0 w 53"/>
                <a:gd name="T21" fmla="*/ 0 h 63"/>
                <a:gd name="T22" fmla="*/ 0 w 53"/>
                <a:gd name="T23" fmla="*/ 0 h 63"/>
                <a:gd name="T24" fmla="*/ 0 w 53"/>
                <a:gd name="T25" fmla="*/ 0 h 63"/>
                <a:gd name="T26" fmla="*/ 0 w 53"/>
                <a:gd name="T27" fmla="*/ 0 h 63"/>
                <a:gd name="T28" fmla="*/ 0 w 53"/>
                <a:gd name="T29" fmla="*/ 0 h 63"/>
                <a:gd name="T30" fmla="*/ 0 w 53"/>
                <a:gd name="T31" fmla="*/ 0 h 63"/>
                <a:gd name="T32" fmla="*/ 0 w 53"/>
                <a:gd name="T33" fmla="*/ 0 h 63"/>
                <a:gd name="T34" fmla="*/ 0 w 53"/>
                <a:gd name="T35" fmla="*/ 0 h 63"/>
                <a:gd name="T36" fmla="*/ 0 w 53"/>
                <a:gd name="T37" fmla="*/ 0 h 63"/>
                <a:gd name="T38" fmla="*/ 0 w 53"/>
                <a:gd name="T39" fmla="*/ 0 h 63"/>
                <a:gd name="T40" fmla="*/ 0 w 53"/>
                <a:gd name="T41" fmla="*/ 0 h 63"/>
                <a:gd name="T42" fmla="*/ 0 w 53"/>
                <a:gd name="T43" fmla="*/ 0 h 63"/>
                <a:gd name="T44" fmla="*/ 0 w 53"/>
                <a:gd name="T45" fmla="*/ 0 h 63"/>
                <a:gd name="T46" fmla="*/ 0 w 53"/>
                <a:gd name="T47" fmla="*/ 0 h 63"/>
                <a:gd name="T48" fmla="*/ 0 w 53"/>
                <a:gd name="T49" fmla="*/ 0 h 63"/>
                <a:gd name="T50" fmla="*/ 0 w 53"/>
                <a:gd name="T51" fmla="*/ 0 h 63"/>
                <a:gd name="T52" fmla="*/ 0 w 53"/>
                <a:gd name="T53" fmla="*/ 0 h 63"/>
                <a:gd name="T54" fmla="*/ 0 w 53"/>
                <a:gd name="T55" fmla="*/ 0 h 63"/>
                <a:gd name="T56" fmla="*/ 0 w 53"/>
                <a:gd name="T57" fmla="*/ 0 h 63"/>
                <a:gd name="T58" fmla="*/ 0 w 53"/>
                <a:gd name="T59" fmla="*/ 0 h 63"/>
                <a:gd name="T60" fmla="*/ 0 w 53"/>
                <a:gd name="T61" fmla="*/ 0 h 63"/>
                <a:gd name="T62" fmla="*/ 0 w 53"/>
                <a:gd name="T63" fmla="*/ 0 h 63"/>
                <a:gd name="T64" fmla="*/ 0 w 53"/>
                <a:gd name="T65" fmla="*/ 0 h 63"/>
                <a:gd name="T66" fmla="*/ 0 w 53"/>
                <a:gd name="T67" fmla="*/ 0 h 63"/>
                <a:gd name="T68" fmla="*/ 0 w 53"/>
                <a:gd name="T69" fmla="*/ 0 h 63"/>
                <a:gd name="T70" fmla="*/ 0 w 53"/>
                <a:gd name="T71" fmla="*/ 0 h 63"/>
                <a:gd name="T72" fmla="*/ 0 w 53"/>
                <a:gd name="T73" fmla="*/ 0 h 63"/>
                <a:gd name="T74" fmla="*/ 0 w 53"/>
                <a:gd name="T75" fmla="*/ 0 h 63"/>
                <a:gd name="T76" fmla="*/ 0 w 53"/>
                <a:gd name="T77" fmla="*/ 0 h 63"/>
                <a:gd name="T78" fmla="*/ 0 w 53"/>
                <a:gd name="T79" fmla="*/ 0 h 63"/>
                <a:gd name="T80" fmla="*/ 0 w 53"/>
                <a:gd name="T81" fmla="*/ 0 h 63"/>
                <a:gd name="T82" fmla="*/ 0 w 53"/>
                <a:gd name="T83" fmla="*/ 0 h 63"/>
                <a:gd name="T84" fmla="*/ 0 w 53"/>
                <a:gd name="T85" fmla="*/ 0 h 63"/>
                <a:gd name="T86" fmla="*/ 0 w 53"/>
                <a:gd name="T87" fmla="*/ 0 h 63"/>
                <a:gd name="T88" fmla="*/ 0 w 53"/>
                <a:gd name="T89" fmla="*/ 0 h 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"/>
                <a:gd name="T136" fmla="*/ 0 h 63"/>
                <a:gd name="T137" fmla="*/ 53 w 53"/>
                <a:gd name="T138" fmla="*/ 63 h 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" h="63">
                  <a:moveTo>
                    <a:pt x="0" y="0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9" y="24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6" y="34"/>
                  </a:lnTo>
                  <a:lnTo>
                    <a:pt x="16" y="35"/>
                  </a:lnTo>
                  <a:lnTo>
                    <a:pt x="19" y="37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3" y="42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9" y="48"/>
                  </a:lnTo>
                  <a:lnTo>
                    <a:pt x="30" y="48"/>
                  </a:lnTo>
                  <a:lnTo>
                    <a:pt x="36" y="53"/>
                  </a:lnTo>
                  <a:lnTo>
                    <a:pt x="38" y="53"/>
                  </a:lnTo>
                  <a:lnTo>
                    <a:pt x="40" y="56"/>
                  </a:lnTo>
                  <a:lnTo>
                    <a:pt x="42" y="56"/>
                  </a:lnTo>
                  <a:lnTo>
                    <a:pt x="44" y="58"/>
                  </a:lnTo>
                  <a:lnTo>
                    <a:pt x="45" y="58"/>
                  </a:lnTo>
                  <a:lnTo>
                    <a:pt x="47" y="60"/>
                  </a:lnTo>
                  <a:lnTo>
                    <a:pt x="49" y="60"/>
                  </a:lnTo>
                  <a:lnTo>
                    <a:pt x="51" y="62"/>
                  </a:lnTo>
                  <a:lnTo>
                    <a:pt x="52" y="62"/>
                  </a:lnTo>
                  <a:lnTo>
                    <a:pt x="53" y="63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53" name="Freeform 761"/>
            <p:cNvSpPr>
              <a:spLocks/>
            </p:cNvSpPr>
            <p:nvPr/>
          </p:nvSpPr>
          <p:spPr bwMode="auto">
            <a:xfrm>
              <a:off x="2128" y="3635"/>
              <a:ext cx="26" cy="30"/>
            </a:xfrm>
            <a:custGeom>
              <a:avLst/>
              <a:gdLst>
                <a:gd name="T0" fmla="*/ 0 w 53"/>
                <a:gd name="T1" fmla="*/ 0 h 60"/>
                <a:gd name="T2" fmla="*/ 0 w 53"/>
                <a:gd name="T3" fmla="*/ 1 h 60"/>
                <a:gd name="T4" fmla="*/ 0 w 53"/>
                <a:gd name="T5" fmla="*/ 1 h 60"/>
                <a:gd name="T6" fmla="*/ 0 w 53"/>
                <a:gd name="T7" fmla="*/ 1 h 60"/>
                <a:gd name="T8" fmla="*/ 0 w 53"/>
                <a:gd name="T9" fmla="*/ 1 h 60"/>
                <a:gd name="T10" fmla="*/ 0 w 53"/>
                <a:gd name="T11" fmla="*/ 1 h 60"/>
                <a:gd name="T12" fmla="*/ 0 w 53"/>
                <a:gd name="T13" fmla="*/ 1 h 60"/>
                <a:gd name="T14" fmla="*/ 0 w 53"/>
                <a:gd name="T15" fmla="*/ 1 h 60"/>
                <a:gd name="T16" fmla="*/ 0 w 53"/>
                <a:gd name="T17" fmla="*/ 1 h 60"/>
                <a:gd name="T18" fmla="*/ 0 w 53"/>
                <a:gd name="T19" fmla="*/ 1 h 60"/>
                <a:gd name="T20" fmla="*/ 0 w 53"/>
                <a:gd name="T21" fmla="*/ 1 h 60"/>
                <a:gd name="T22" fmla="*/ 0 w 53"/>
                <a:gd name="T23" fmla="*/ 1 h 60"/>
                <a:gd name="T24" fmla="*/ 0 w 53"/>
                <a:gd name="T25" fmla="*/ 1 h 60"/>
                <a:gd name="T26" fmla="*/ 0 w 53"/>
                <a:gd name="T27" fmla="*/ 1 h 60"/>
                <a:gd name="T28" fmla="*/ 0 w 53"/>
                <a:gd name="T29" fmla="*/ 1 h 60"/>
                <a:gd name="T30" fmla="*/ 0 w 53"/>
                <a:gd name="T31" fmla="*/ 1 h 60"/>
                <a:gd name="T32" fmla="*/ 0 w 53"/>
                <a:gd name="T33" fmla="*/ 1 h 60"/>
                <a:gd name="T34" fmla="*/ 0 w 53"/>
                <a:gd name="T35" fmla="*/ 1 h 60"/>
                <a:gd name="T36" fmla="*/ 0 w 53"/>
                <a:gd name="T37" fmla="*/ 1 h 60"/>
                <a:gd name="T38" fmla="*/ 0 w 53"/>
                <a:gd name="T39" fmla="*/ 1 h 60"/>
                <a:gd name="T40" fmla="*/ 0 w 53"/>
                <a:gd name="T41" fmla="*/ 1 h 60"/>
                <a:gd name="T42" fmla="*/ 0 w 53"/>
                <a:gd name="T43" fmla="*/ 1 h 60"/>
                <a:gd name="T44" fmla="*/ 0 w 53"/>
                <a:gd name="T45" fmla="*/ 1 h 60"/>
                <a:gd name="T46" fmla="*/ 0 w 53"/>
                <a:gd name="T47" fmla="*/ 1 h 60"/>
                <a:gd name="T48" fmla="*/ 0 w 53"/>
                <a:gd name="T49" fmla="*/ 1 h 60"/>
                <a:gd name="T50" fmla="*/ 0 w 53"/>
                <a:gd name="T51" fmla="*/ 1 h 60"/>
                <a:gd name="T52" fmla="*/ 0 w 53"/>
                <a:gd name="T53" fmla="*/ 1 h 60"/>
                <a:gd name="T54" fmla="*/ 0 w 53"/>
                <a:gd name="T55" fmla="*/ 1 h 60"/>
                <a:gd name="T56" fmla="*/ 0 w 53"/>
                <a:gd name="T57" fmla="*/ 1 h 60"/>
                <a:gd name="T58" fmla="*/ 0 w 53"/>
                <a:gd name="T59" fmla="*/ 1 h 60"/>
                <a:gd name="T60" fmla="*/ 0 w 53"/>
                <a:gd name="T61" fmla="*/ 1 h 60"/>
                <a:gd name="T62" fmla="*/ 0 w 53"/>
                <a:gd name="T63" fmla="*/ 1 h 60"/>
                <a:gd name="T64" fmla="*/ 0 w 53"/>
                <a:gd name="T65" fmla="*/ 1 h 60"/>
                <a:gd name="T66" fmla="*/ 0 w 53"/>
                <a:gd name="T67" fmla="*/ 1 h 60"/>
                <a:gd name="T68" fmla="*/ 0 w 53"/>
                <a:gd name="T69" fmla="*/ 1 h 60"/>
                <a:gd name="T70" fmla="*/ 0 w 53"/>
                <a:gd name="T71" fmla="*/ 1 h 60"/>
                <a:gd name="T72" fmla="*/ 0 w 53"/>
                <a:gd name="T73" fmla="*/ 1 h 60"/>
                <a:gd name="T74" fmla="*/ 0 w 53"/>
                <a:gd name="T75" fmla="*/ 1 h 60"/>
                <a:gd name="T76" fmla="*/ 0 w 53"/>
                <a:gd name="T77" fmla="*/ 1 h 60"/>
                <a:gd name="T78" fmla="*/ 0 w 53"/>
                <a:gd name="T79" fmla="*/ 1 h 60"/>
                <a:gd name="T80" fmla="*/ 0 w 53"/>
                <a:gd name="T81" fmla="*/ 1 h 60"/>
                <a:gd name="T82" fmla="*/ 0 w 53"/>
                <a:gd name="T83" fmla="*/ 1 h 60"/>
                <a:gd name="T84" fmla="*/ 0 w 53"/>
                <a:gd name="T85" fmla="*/ 1 h 60"/>
                <a:gd name="T86" fmla="*/ 0 w 53"/>
                <a:gd name="T87" fmla="*/ 1 h 60"/>
                <a:gd name="T88" fmla="*/ 0 w 53"/>
                <a:gd name="T89" fmla="*/ 1 h 60"/>
                <a:gd name="T90" fmla="*/ 0 w 53"/>
                <a:gd name="T91" fmla="*/ 1 h 60"/>
                <a:gd name="T92" fmla="*/ 0 w 53"/>
                <a:gd name="T93" fmla="*/ 1 h 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3"/>
                <a:gd name="T142" fmla="*/ 0 h 60"/>
                <a:gd name="T143" fmla="*/ 53 w 53"/>
                <a:gd name="T144" fmla="*/ 60 h 6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3" h="60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4" y="9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21" y="34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5" y="39"/>
                  </a:lnTo>
                  <a:lnTo>
                    <a:pt x="25" y="40"/>
                  </a:lnTo>
                  <a:lnTo>
                    <a:pt x="27" y="40"/>
                  </a:lnTo>
                  <a:lnTo>
                    <a:pt x="34" y="47"/>
                  </a:lnTo>
                  <a:lnTo>
                    <a:pt x="35" y="47"/>
                  </a:lnTo>
                  <a:lnTo>
                    <a:pt x="37" y="49"/>
                  </a:lnTo>
                  <a:lnTo>
                    <a:pt x="38" y="49"/>
                  </a:lnTo>
                  <a:lnTo>
                    <a:pt x="40" y="52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7" y="56"/>
                  </a:lnTo>
                  <a:lnTo>
                    <a:pt x="49" y="56"/>
                  </a:lnTo>
                  <a:lnTo>
                    <a:pt x="51" y="59"/>
                  </a:lnTo>
                  <a:lnTo>
                    <a:pt x="52" y="59"/>
                  </a:lnTo>
                  <a:lnTo>
                    <a:pt x="53" y="6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54" name="Rectangle 762"/>
            <p:cNvSpPr>
              <a:spLocks noChangeArrowheads="1"/>
            </p:cNvSpPr>
            <p:nvPr/>
          </p:nvSpPr>
          <p:spPr bwMode="auto">
            <a:xfrm>
              <a:off x="2436" y="3665"/>
              <a:ext cx="2504" cy="49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655" name="Rectangle 763"/>
            <p:cNvSpPr>
              <a:spLocks noChangeArrowheads="1"/>
            </p:cNvSpPr>
            <p:nvPr/>
          </p:nvSpPr>
          <p:spPr bwMode="auto">
            <a:xfrm>
              <a:off x="2531" y="3764"/>
              <a:ext cx="2409" cy="69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656" name="Freeform 764"/>
            <p:cNvSpPr>
              <a:spLocks/>
            </p:cNvSpPr>
            <p:nvPr/>
          </p:nvSpPr>
          <p:spPr bwMode="auto">
            <a:xfrm>
              <a:off x="4906" y="3764"/>
              <a:ext cx="69" cy="69"/>
            </a:xfrm>
            <a:custGeom>
              <a:avLst/>
              <a:gdLst>
                <a:gd name="T0" fmla="*/ 0 w 137"/>
                <a:gd name="T1" fmla="*/ 1 h 138"/>
                <a:gd name="T2" fmla="*/ 1 w 137"/>
                <a:gd name="T3" fmla="*/ 1 h 138"/>
                <a:gd name="T4" fmla="*/ 1 w 137"/>
                <a:gd name="T5" fmla="*/ 1 h 138"/>
                <a:gd name="T6" fmla="*/ 1 w 137"/>
                <a:gd name="T7" fmla="*/ 1 h 138"/>
                <a:gd name="T8" fmla="*/ 1 w 137"/>
                <a:gd name="T9" fmla="*/ 1 h 138"/>
                <a:gd name="T10" fmla="*/ 1 w 137"/>
                <a:gd name="T11" fmla="*/ 1 h 138"/>
                <a:gd name="T12" fmla="*/ 1 w 137"/>
                <a:gd name="T13" fmla="*/ 1 h 138"/>
                <a:gd name="T14" fmla="*/ 1 w 137"/>
                <a:gd name="T15" fmla="*/ 1 h 138"/>
                <a:gd name="T16" fmla="*/ 1 w 137"/>
                <a:gd name="T17" fmla="*/ 1 h 138"/>
                <a:gd name="T18" fmla="*/ 1 w 137"/>
                <a:gd name="T19" fmla="*/ 1 h 138"/>
                <a:gd name="T20" fmla="*/ 1 w 137"/>
                <a:gd name="T21" fmla="*/ 1 h 138"/>
                <a:gd name="T22" fmla="*/ 1 w 137"/>
                <a:gd name="T23" fmla="*/ 1 h 138"/>
                <a:gd name="T24" fmla="*/ 1 w 137"/>
                <a:gd name="T25" fmla="*/ 1 h 138"/>
                <a:gd name="T26" fmla="*/ 1 w 137"/>
                <a:gd name="T27" fmla="*/ 1 h 138"/>
                <a:gd name="T28" fmla="*/ 1 w 137"/>
                <a:gd name="T29" fmla="*/ 1 h 138"/>
                <a:gd name="T30" fmla="*/ 1 w 137"/>
                <a:gd name="T31" fmla="*/ 1 h 138"/>
                <a:gd name="T32" fmla="*/ 1 w 137"/>
                <a:gd name="T33" fmla="*/ 1 h 138"/>
                <a:gd name="T34" fmla="*/ 1 w 137"/>
                <a:gd name="T35" fmla="*/ 1 h 138"/>
                <a:gd name="T36" fmla="*/ 1 w 137"/>
                <a:gd name="T37" fmla="*/ 1 h 138"/>
                <a:gd name="T38" fmla="*/ 1 w 137"/>
                <a:gd name="T39" fmla="*/ 1 h 138"/>
                <a:gd name="T40" fmla="*/ 1 w 137"/>
                <a:gd name="T41" fmla="*/ 1 h 138"/>
                <a:gd name="T42" fmla="*/ 1 w 137"/>
                <a:gd name="T43" fmla="*/ 1 h 138"/>
                <a:gd name="T44" fmla="*/ 1 w 137"/>
                <a:gd name="T45" fmla="*/ 1 h 138"/>
                <a:gd name="T46" fmla="*/ 1 w 137"/>
                <a:gd name="T47" fmla="*/ 1 h 138"/>
                <a:gd name="T48" fmla="*/ 1 w 137"/>
                <a:gd name="T49" fmla="*/ 0 h 138"/>
                <a:gd name="T50" fmla="*/ 1 w 137"/>
                <a:gd name="T51" fmla="*/ 1 h 138"/>
                <a:gd name="T52" fmla="*/ 1 w 137"/>
                <a:gd name="T53" fmla="*/ 1 h 138"/>
                <a:gd name="T54" fmla="*/ 1 w 137"/>
                <a:gd name="T55" fmla="*/ 1 h 138"/>
                <a:gd name="T56" fmla="*/ 1 w 137"/>
                <a:gd name="T57" fmla="*/ 1 h 138"/>
                <a:gd name="T58" fmla="*/ 1 w 137"/>
                <a:gd name="T59" fmla="*/ 1 h 138"/>
                <a:gd name="T60" fmla="*/ 1 w 137"/>
                <a:gd name="T61" fmla="*/ 1 h 138"/>
                <a:gd name="T62" fmla="*/ 1 w 137"/>
                <a:gd name="T63" fmla="*/ 1 h 138"/>
                <a:gd name="T64" fmla="*/ 0 w 137"/>
                <a:gd name="T65" fmla="*/ 1 h 1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8"/>
                <a:gd name="T101" fmla="*/ 137 w 137"/>
                <a:gd name="T102" fmla="*/ 138 h 1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8">
                  <a:moveTo>
                    <a:pt x="0" y="69"/>
                  </a:moveTo>
                  <a:lnTo>
                    <a:pt x="1" y="83"/>
                  </a:lnTo>
                  <a:lnTo>
                    <a:pt x="5" y="95"/>
                  </a:lnTo>
                  <a:lnTo>
                    <a:pt x="11" y="107"/>
                  </a:lnTo>
                  <a:lnTo>
                    <a:pt x="20" y="117"/>
                  </a:lnTo>
                  <a:lnTo>
                    <a:pt x="30" y="127"/>
                  </a:lnTo>
                  <a:lnTo>
                    <a:pt x="41" y="132"/>
                  </a:lnTo>
                  <a:lnTo>
                    <a:pt x="54" y="137"/>
                  </a:lnTo>
                  <a:lnTo>
                    <a:pt x="68" y="138"/>
                  </a:lnTo>
                  <a:lnTo>
                    <a:pt x="81" y="137"/>
                  </a:lnTo>
                  <a:lnTo>
                    <a:pt x="94" y="132"/>
                  </a:lnTo>
                  <a:lnTo>
                    <a:pt x="106" y="127"/>
                  </a:lnTo>
                  <a:lnTo>
                    <a:pt x="116" y="117"/>
                  </a:lnTo>
                  <a:lnTo>
                    <a:pt x="125" y="107"/>
                  </a:lnTo>
                  <a:lnTo>
                    <a:pt x="131" y="95"/>
                  </a:lnTo>
                  <a:lnTo>
                    <a:pt x="136" y="83"/>
                  </a:lnTo>
                  <a:lnTo>
                    <a:pt x="137" y="69"/>
                  </a:lnTo>
                  <a:lnTo>
                    <a:pt x="136" y="55"/>
                  </a:lnTo>
                  <a:lnTo>
                    <a:pt x="131" y="42"/>
                  </a:lnTo>
                  <a:lnTo>
                    <a:pt x="125" y="31"/>
                  </a:lnTo>
                  <a:lnTo>
                    <a:pt x="116" y="21"/>
                  </a:lnTo>
                  <a:lnTo>
                    <a:pt x="106" y="11"/>
                  </a:lnTo>
                  <a:lnTo>
                    <a:pt x="94" y="6"/>
                  </a:lnTo>
                  <a:lnTo>
                    <a:pt x="81" y="1"/>
                  </a:lnTo>
                  <a:lnTo>
                    <a:pt x="68" y="0"/>
                  </a:lnTo>
                  <a:lnTo>
                    <a:pt x="54" y="1"/>
                  </a:lnTo>
                  <a:lnTo>
                    <a:pt x="41" y="6"/>
                  </a:lnTo>
                  <a:lnTo>
                    <a:pt x="30" y="11"/>
                  </a:lnTo>
                  <a:lnTo>
                    <a:pt x="20" y="21"/>
                  </a:lnTo>
                  <a:lnTo>
                    <a:pt x="11" y="31"/>
                  </a:lnTo>
                  <a:lnTo>
                    <a:pt x="5" y="42"/>
                  </a:lnTo>
                  <a:lnTo>
                    <a:pt x="1" y="55"/>
                  </a:lnTo>
                  <a:lnTo>
                    <a:pt x="0" y="69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57" name="Line 765"/>
            <p:cNvSpPr>
              <a:spLocks noChangeShapeType="1"/>
            </p:cNvSpPr>
            <p:nvPr/>
          </p:nvSpPr>
          <p:spPr bwMode="auto">
            <a:xfrm>
              <a:off x="4886" y="3797"/>
              <a:ext cx="1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58" name="Line 766"/>
            <p:cNvSpPr>
              <a:spLocks noChangeShapeType="1"/>
            </p:cNvSpPr>
            <p:nvPr/>
          </p:nvSpPr>
          <p:spPr bwMode="auto">
            <a:xfrm>
              <a:off x="4940" y="3752"/>
              <a:ext cx="1" cy="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59" name="Freeform 767"/>
            <p:cNvSpPr>
              <a:spLocks/>
            </p:cNvSpPr>
            <p:nvPr/>
          </p:nvSpPr>
          <p:spPr bwMode="auto">
            <a:xfrm>
              <a:off x="4917" y="3665"/>
              <a:ext cx="48" cy="48"/>
            </a:xfrm>
            <a:custGeom>
              <a:avLst/>
              <a:gdLst>
                <a:gd name="T0" fmla="*/ 0 w 95"/>
                <a:gd name="T1" fmla="*/ 1 h 95"/>
                <a:gd name="T2" fmla="*/ 1 w 95"/>
                <a:gd name="T3" fmla="*/ 1 h 95"/>
                <a:gd name="T4" fmla="*/ 1 w 95"/>
                <a:gd name="T5" fmla="*/ 1 h 95"/>
                <a:gd name="T6" fmla="*/ 1 w 95"/>
                <a:gd name="T7" fmla="*/ 1 h 95"/>
                <a:gd name="T8" fmla="*/ 1 w 95"/>
                <a:gd name="T9" fmla="*/ 1 h 95"/>
                <a:gd name="T10" fmla="*/ 1 w 95"/>
                <a:gd name="T11" fmla="*/ 1 h 95"/>
                <a:gd name="T12" fmla="*/ 1 w 95"/>
                <a:gd name="T13" fmla="*/ 1 h 95"/>
                <a:gd name="T14" fmla="*/ 1 w 95"/>
                <a:gd name="T15" fmla="*/ 1 h 95"/>
                <a:gd name="T16" fmla="*/ 1 w 95"/>
                <a:gd name="T17" fmla="*/ 1 h 95"/>
                <a:gd name="T18" fmla="*/ 1 w 95"/>
                <a:gd name="T19" fmla="*/ 1 h 95"/>
                <a:gd name="T20" fmla="*/ 1 w 95"/>
                <a:gd name="T21" fmla="*/ 1 h 95"/>
                <a:gd name="T22" fmla="*/ 1 w 95"/>
                <a:gd name="T23" fmla="*/ 1 h 95"/>
                <a:gd name="T24" fmla="*/ 1 w 95"/>
                <a:gd name="T25" fmla="*/ 1 h 95"/>
                <a:gd name="T26" fmla="*/ 1 w 95"/>
                <a:gd name="T27" fmla="*/ 1 h 95"/>
                <a:gd name="T28" fmla="*/ 1 w 95"/>
                <a:gd name="T29" fmla="*/ 1 h 95"/>
                <a:gd name="T30" fmla="*/ 1 w 95"/>
                <a:gd name="T31" fmla="*/ 1 h 95"/>
                <a:gd name="T32" fmla="*/ 1 w 95"/>
                <a:gd name="T33" fmla="*/ 1 h 95"/>
                <a:gd name="T34" fmla="*/ 1 w 95"/>
                <a:gd name="T35" fmla="*/ 1 h 95"/>
                <a:gd name="T36" fmla="*/ 1 w 95"/>
                <a:gd name="T37" fmla="*/ 1 h 95"/>
                <a:gd name="T38" fmla="*/ 1 w 95"/>
                <a:gd name="T39" fmla="*/ 1 h 95"/>
                <a:gd name="T40" fmla="*/ 1 w 95"/>
                <a:gd name="T41" fmla="*/ 1 h 95"/>
                <a:gd name="T42" fmla="*/ 1 w 95"/>
                <a:gd name="T43" fmla="*/ 1 h 95"/>
                <a:gd name="T44" fmla="*/ 1 w 95"/>
                <a:gd name="T45" fmla="*/ 1 h 95"/>
                <a:gd name="T46" fmla="*/ 1 w 95"/>
                <a:gd name="T47" fmla="*/ 1 h 95"/>
                <a:gd name="T48" fmla="*/ 1 w 95"/>
                <a:gd name="T49" fmla="*/ 0 h 95"/>
                <a:gd name="T50" fmla="*/ 1 w 95"/>
                <a:gd name="T51" fmla="*/ 1 h 95"/>
                <a:gd name="T52" fmla="*/ 1 w 95"/>
                <a:gd name="T53" fmla="*/ 1 h 95"/>
                <a:gd name="T54" fmla="*/ 1 w 95"/>
                <a:gd name="T55" fmla="*/ 1 h 95"/>
                <a:gd name="T56" fmla="*/ 1 w 95"/>
                <a:gd name="T57" fmla="*/ 1 h 95"/>
                <a:gd name="T58" fmla="*/ 1 w 95"/>
                <a:gd name="T59" fmla="*/ 1 h 95"/>
                <a:gd name="T60" fmla="*/ 1 w 95"/>
                <a:gd name="T61" fmla="*/ 1 h 95"/>
                <a:gd name="T62" fmla="*/ 1 w 95"/>
                <a:gd name="T63" fmla="*/ 1 h 95"/>
                <a:gd name="T64" fmla="*/ 0 w 95"/>
                <a:gd name="T65" fmla="*/ 1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5"/>
                <a:gd name="T100" fmla="*/ 0 h 95"/>
                <a:gd name="T101" fmla="*/ 95 w 95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5" h="95">
                  <a:moveTo>
                    <a:pt x="0" y="47"/>
                  </a:moveTo>
                  <a:lnTo>
                    <a:pt x="1" y="56"/>
                  </a:lnTo>
                  <a:lnTo>
                    <a:pt x="3" y="65"/>
                  </a:lnTo>
                  <a:lnTo>
                    <a:pt x="8" y="73"/>
                  </a:lnTo>
                  <a:lnTo>
                    <a:pt x="13" y="82"/>
                  </a:lnTo>
                  <a:lnTo>
                    <a:pt x="21" y="87"/>
                  </a:lnTo>
                  <a:lnTo>
                    <a:pt x="29" y="92"/>
                  </a:lnTo>
                  <a:lnTo>
                    <a:pt x="39" y="94"/>
                  </a:lnTo>
                  <a:lnTo>
                    <a:pt x="48" y="95"/>
                  </a:lnTo>
                  <a:lnTo>
                    <a:pt x="57" y="94"/>
                  </a:lnTo>
                  <a:lnTo>
                    <a:pt x="66" y="92"/>
                  </a:lnTo>
                  <a:lnTo>
                    <a:pt x="74" y="87"/>
                  </a:lnTo>
                  <a:lnTo>
                    <a:pt x="81" y="82"/>
                  </a:lnTo>
                  <a:lnTo>
                    <a:pt x="87" y="73"/>
                  </a:lnTo>
                  <a:lnTo>
                    <a:pt x="92" y="65"/>
                  </a:lnTo>
                  <a:lnTo>
                    <a:pt x="94" y="56"/>
                  </a:lnTo>
                  <a:lnTo>
                    <a:pt x="95" y="47"/>
                  </a:lnTo>
                  <a:lnTo>
                    <a:pt x="94" y="38"/>
                  </a:lnTo>
                  <a:lnTo>
                    <a:pt x="92" y="29"/>
                  </a:lnTo>
                  <a:lnTo>
                    <a:pt x="87" y="20"/>
                  </a:lnTo>
                  <a:lnTo>
                    <a:pt x="81" y="14"/>
                  </a:lnTo>
                  <a:lnTo>
                    <a:pt x="74" y="8"/>
                  </a:lnTo>
                  <a:lnTo>
                    <a:pt x="66" y="3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9" y="1"/>
                  </a:lnTo>
                  <a:lnTo>
                    <a:pt x="29" y="3"/>
                  </a:lnTo>
                  <a:lnTo>
                    <a:pt x="21" y="8"/>
                  </a:lnTo>
                  <a:lnTo>
                    <a:pt x="13" y="14"/>
                  </a:lnTo>
                  <a:lnTo>
                    <a:pt x="8" y="20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7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60" name="Line 768"/>
            <p:cNvSpPr>
              <a:spLocks noChangeShapeType="1"/>
            </p:cNvSpPr>
            <p:nvPr/>
          </p:nvSpPr>
          <p:spPr bwMode="auto">
            <a:xfrm>
              <a:off x="4895" y="3690"/>
              <a:ext cx="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61" name="Line 769"/>
            <p:cNvSpPr>
              <a:spLocks noChangeShapeType="1"/>
            </p:cNvSpPr>
            <p:nvPr/>
          </p:nvSpPr>
          <p:spPr bwMode="auto">
            <a:xfrm>
              <a:off x="4940" y="36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62" name="Line 770"/>
            <p:cNvSpPr>
              <a:spLocks noChangeShapeType="1"/>
            </p:cNvSpPr>
            <p:nvPr/>
          </p:nvSpPr>
          <p:spPr bwMode="auto">
            <a:xfrm>
              <a:off x="5018" y="3742"/>
              <a:ext cx="1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63" name="Line 771"/>
            <p:cNvSpPr>
              <a:spLocks noChangeShapeType="1"/>
            </p:cNvSpPr>
            <p:nvPr/>
          </p:nvSpPr>
          <p:spPr bwMode="auto">
            <a:xfrm>
              <a:off x="5076" y="3689"/>
              <a:ext cx="1" cy="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64" name="Freeform 772"/>
            <p:cNvSpPr>
              <a:spLocks/>
            </p:cNvSpPr>
            <p:nvPr/>
          </p:nvSpPr>
          <p:spPr bwMode="auto">
            <a:xfrm>
              <a:off x="5041" y="3707"/>
              <a:ext cx="70" cy="70"/>
            </a:xfrm>
            <a:custGeom>
              <a:avLst/>
              <a:gdLst>
                <a:gd name="T0" fmla="*/ 0 w 140"/>
                <a:gd name="T1" fmla="*/ 1 h 138"/>
                <a:gd name="T2" fmla="*/ 1 w 140"/>
                <a:gd name="T3" fmla="*/ 1 h 138"/>
                <a:gd name="T4" fmla="*/ 1 w 140"/>
                <a:gd name="T5" fmla="*/ 1 h 138"/>
                <a:gd name="T6" fmla="*/ 1 w 140"/>
                <a:gd name="T7" fmla="*/ 1 h 138"/>
                <a:gd name="T8" fmla="*/ 1 w 140"/>
                <a:gd name="T9" fmla="*/ 1 h 138"/>
                <a:gd name="T10" fmla="*/ 1 w 140"/>
                <a:gd name="T11" fmla="*/ 1 h 138"/>
                <a:gd name="T12" fmla="*/ 1 w 140"/>
                <a:gd name="T13" fmla="*/ 1 h 138"/>
                <a:gd name="T14" fmla="*/ 1 w 140"/>
                <a:gd name="T15" fmla="*/ 1 h 138"/>
                <a:gd name="T16" fmla="*/ 1 w 140"/>
                <a:gd name="T17" fmla="*/ 1 h 138"/>
                <a:gd name="T18" fmla="*/ 1 w 140"/>
                <a:gd name="T19" fmla="*/ 1 h 138"/>
                <a:gd name="T20" fmla="*/ 1 w 140"/>
                <a:gd name="T21" fmla="*/ 1 h 138"/>
                <a:gd name="T22" fmla="*/ 1 w 140"/>
                <a:gd name="T23" fmla="*/ 1 h 138"/>
                <a:gd name="T24" fmla="*/ 1 w 140"/>
                <a:gd name="T25" fmla="*/ 1 h 138"/>
                <a:gd name="T26" fmla="*/ 1 w 140"/>
                <a:gd name="T27" fmla="*/ 1 h 138"/>
                <a:gd name="T28" fmla="*/ 1 w 140"/>
                <a:gd name="T29" fmla="*/ 1 h 138"/>
                <a:gd name="T30" fmla="*/ 1 w 140"/>
                <a:gd name="T31" fmla="*/ 1 h 138"/>
                <a:gd name="T32" fmla="*/ 1 w 140"/>
                <a:gd name="T33" fmla="*/ 1 h 138"/>
                <a:gd name="T34" fmla="*/ 1 w 140"/>
                <a:gd name="T35" fmla="*/ 1 h 138"/>
                <a:gd name="T36" fmla="*/ 1 w 140"/>
                <a:gd name="T37" fmla="*/ 1 h 138"/>
                <a:gd name="T38" fmla="*/ 1 w 140"/>
                <a:gd name="T39" fmla="*/ 1 h 138"/>
                <a:gd name="T40" fmla="*/ 1 w 140"/>
                <a:gd name="T41" fmla="*/ 1 h 138"/>
                <a:gd name="T42" fmla="*/ 1 w 140"/>
                <a:gd name="T43" fmla="*/ 1 h 138"/>
                <a:gd name="T44" fmla="*/ 1 w 140"/>
                <a:gd name="T45" fmla="*/ 1 h 138"/>
                <a:gd name="T46" fmla="*/ 1 w 140"/>
                <a:gd name="T47" fmla="*/ 1 h 138"/>
                <a:gd name="T48" fmla="*/ 1 w 140"/>
                <a:gd name="T49" fmla="*/ 0 h 138"/>
                <a:gd name="T50" fmla="*/ 1 w 140"/>
                <a:gd name="T51" fmla="*/ 1 h 138"/>
                <a:gd name="T52" fmla="*/ 1 w 140"/>
                <a:gd name="T53" fmla="*/ 1 h 138"/>
                <a:gd name="T54" fmla="*/ 1 w 140"/>
                <a:gd name="T55" fmla="*/ 1 h 138"/>
                <a:gd name="T56" fmla="*/ 1 w 140"/>
                <a:gd name="T57" fmla="*/ 1 h 138"/>
                <a:gd name="T58" fmla="*/ 1 w 140"/>
                <a:gd name="T59" fmla="*/ 1 h 138"/>
                <a:gd name="T60" fmla="*/ 1 w 140"/>
                <a:gd name="T61" fmla="*/ 1 h 138"/>
                <a:gd name="T62" fmla="*/ 1 w 140"/>
                <a:gd name="T63" fmla="*/ 1 h 138"/>
                <a:gd name="T64" fmla="*/ 0 w 140"/>
                <a:gd name="T65" fmla="*/ 1 h 1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0"/>
                <a:gd name="T100" fmla="*/ 0 h 138"/>
                <a:gd name="T101" fmla="*/ 140 w 140"/>
                <a:gd name="T102" fmla="*/ 138 h 1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0" h="138">
                  <a:moveTo>
                    <a:pt x="0" y="69"/>
                  </a:moveTo>
                  <a:lnTo>
                    <a:pt x="1" y="83"/>
                  </a:lnTo>
                  <a:lnTo>
                    <a:pt x="6" y="95"/>
                  </a:lnTo>
                  <a:lnTo>
                    <a:pt x="12" y="107"/>
                  </a:lnTo>
                  <a:lnTo>
                    <a:pt x="21" y="117"/>
                  </a:lnTo>
                  <a:lnTo>
                    <a:pt x="31" y="127"/>
                  </a:lnTo>
                  <a:lnTo>
                    <a:pt x="43" y="132"/>
                  </a:lnTo>
                  <a:lnTo>
                    <a:pt x="56" y="137"/>
                  </a:lnTo>
                  <a:lnTo>
                    <a:pt x="69" y="138"/>
                  </a:lnTo>
                  <a:lnTo>
                    <a:pt x="83" y="137"/>
                  </a:lnTo>
                  <a:lnTo>
                    <a:pt x="97" y="132"/>
                  </a:lnTo>
                  <a:lnTo>
                    <a:pt x="109" y="127"/>
                  </a:lnTo>
                  <a:lnTo>
                    <a:pt x="119" y="117"/>
                  </a:lnTo>
                  <a:lnTo>
                    <a:pt x="128" y="107"/>
                  </a:lnTo>
                  <a:lnTo>
                    <a:pt x="134" y="95"/>
                  </a:lnTo>
                  <a:lnTo>
                    <a:pt x="139" y="83"/>
                  </a:lnTo>
                  <a:lnTo>
                    <a:pt x="140" y="69"/>
                  </a:lnTo>
                  <a:lnTo>
                    <a:pt x="139" y="55"/>
                  </a:lnTo>
                  <a:lnTo>
                    <a:pt x="134" y="42"/>
                  </a:lnTo>
                  <a:lnTo>
                    <a:pt x="128" y="31"/>
                  </a:lnTo>
                  <a:lnTo>
                    <a:pt x="119" y="21"/>
                  </a:lnTo>
                  <a:lnTo>
                    <a:pt x="109" y="11"/>
                  </a:lnTo>
                  <a:lnTo>
                    <a:pt x="97" y="6"/>
                  </a:lnTo>
                  <a:lnTo>
                    <a:pt x="83" y="1"/>
                  </a:lnTo>
                  <a:lnTo>
                    <a:pt x="69" y="0"/>
                  </a:lnTo>
                  <a:lnTo>
                    <a:pt x="56" y="1"/>
                  </a:lnTo>
                  <a:lnTo>
                    <a:pt x="43" y="6"/>
                  </a:lnTo>
                  <a:lnTo>
                    <a:pt x="31" y="11"/>
                  </a:lnTo>
                  <a:lnTo>
                    <a:pt x="21" y="21"/>
                  </a:lnTo>
                  <a:lnTo>
                    <a:pt x="12" y="31"/>
                  </a:lnTo>
                  <a:lnTo>
                    <a:pt x="6" y="42"/>
                  </a:lnTo>
                  <a:lnTo>
                    <a:pt x="1" y="55"/>
                  </a:lnTo>
                  <a:lnTo>
                    <a:pt x="0" y="69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65" name="Line 773"/>
            <p:cNvSpPr>
              <a:spLocks noChangeShapeType="1"/>
            </p:cNvSpPr>
            <p:nvPr/>
          </p:nvSpPr>
          <p:spPr bwMode="auto">
            <a:xfrm>
              <a:off x="5075" y="3707"/>
              <a:ext cx="6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66" name="Line 774"/>
            <p:cNvSpPr>
              <a:spLocks noChangeShapeType="1"/>
            </p:cNvSpPr>
            <p:nvPr/>
          </p:nvSpPr>
          <p:spPr bwMode="auto">
            <a:xfrm>
              <a:off x="5076" y="3777"/>
              <a:ext cx="6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67" name="Rectangle 775"/>
            <p:cNvSpPr>
              <a:spLocks noChangeArrowheads="1"/>
            </p:cNvSpPr>
            <p:nvPr/>
          </p:nvSpPr>
          <p:spPr bwMode="auto">
            <a:xfrm>
              <a:off x="5552" y="3858"/>
              <a:ext cx="72" cy="26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668" name="Rectangle 776"/>
            <p:cNvSpPr>
              <a:spLocks noChangeArrowheads="1"/>
            </p:cNvSpPr>
            <p:nvPr/>
          </p:nvSpPr>
          <p:spPr bwMode="auto">
            <a:xfrm>
              <a:off x="5552" y="3566"/>
              <a:ext cx="72" cy="23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669" name="Freeform 777"/>
            <p:cNvSpPr>
              <a:spLocks/>
            </p:cNvSpPr>
            <p:nvPr/>
          </p:nvSpPr>
          <p:spPr bwMode="auto">
            <a:xfrm>
              <a:off x="5551" y="1077"/>
              <a:ext cx="73" cy="2503"/>
            </a:xfrm>
            <a:custGeom>
              <a:avLst/>
              <a:gdLst>
                <a:gd name="T0" fmla="*/ 1 w 146"/>
                <a:gd name="T1" fmla="*/ 1 h 5005"/>
                <a:gd name="T2" fmla="*/ 1 w 146"/>
                <a:gd name="T3" fmla="*/ 1 h 5005"/>
                <a:gd name="T4" fmla="*/ 1 w 146"/>
                <a:gd name="T5" fmla="*/ 1 h 5005"/>
                <a:gd name="T6" fmla="*/ 1 w 146"/>
                <a:gd name="T7" fmla="*/ 1 h 5005"/>
                <a:gd name="T8" fmla="*/ 1 w 146"/>
                <a:gd name="T9" fmla="*/ 1 h 5005"/>
                <a:gd name="T10" fmla="*/ 1 w 146"/>
                <a:gd name="T11" fmla="*/ 1 h 5005"/>
                <a:gd name="T12" fmla="*/ 1 w 146"/>
                <a:gd name="T13" fmla="*/ 0 h 5005"/>
                <a:gd name="T14" fmla="*/ 0 w 146"/>
                <a:gd name="T15" fmla="*/ 0 h 5005"/>
                <a:gd name="T16" fmla="*/ 0 w 146"/>
                <a:gd name="T17" fmla="*/ 1 h 5005"/>
                <a:gd name="T18" fmla="*/ 1 w 146"/>
                <a:gd name="T19" fmla="*/ 1 h 50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5005"/>
                <a:gd name="T32" fmla="*/ 146 w 146"/>
                <a:gd name="T33" fmla="*/ 5005 h 50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5005">
                  <a:moveTo>
                    <a:pt x="5" y="4974"/>
                  </a:moveTo>
                  <a:lnTo>
                    <a:pt x="22" y="4974"/>
                  </a:lnTo>
                  <a:lnTo>
                    <a:pt x="22" y="5005"/>
                  </a:lnTo>
                  <a:lnTo>
                    <a:pt x="122" y="5005"/>
                  </a:lnTo>
                  <a:lnTo>
                    <a:pt x="122" y="4974"/>
                  </a:lnTo>
                  <a:lnTo>
                    <a:pt x="146" y="4974"/>
                  </a:lnTo>
                  <a:lnTo>
                    <a:pt x="146" y="0"/>
                  </a:lnTo>
                  <a:lnTo>
                    <a:pt x="0" y="0"/>
                  </a:lnTo>
                  <a:lnTo>
                    <a:pt x="0" y="4974"/>
                  </a:lnTo>
                  <a:lnTo>
                    <a:pt x="5" y="4974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70" name="Rectangle 778"/>
            <p:cNvSpPr>
              <a:spLocks noChangeArrowheads="1"/>
            </p:cNvSpPr>
            <p:nvPr/>
          </p:nvSpPr>
          <p:spPr bwMode="auto">
            <a:xfrm>
              <a:off x="2858" y="3569"/>
              <a:ext cx="1633" cy="29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671" name="Freeform 779"/>
            <p:cNvSpPr>
              <a:spLocks/>
            </p:cNvSpPr>
            <p:nvPr/>
          </p:nvSpPr>
          <p:spPr bwMode="auto">
            <a:xfrm>
              <a:off x="4475" y="3569"/>
              <a:ext cx="28" cy="29"/>
            </a:xfrm>
            <a:custGeom>
              <a:avLst/>
              <a:gdLst>
                <a:gd name="T0" fmla="*/ 0 w 55"/>
                <a:gd name="T1" fmla="*/ 1 h 58"/>
                <a:gd name="T2" fmla="*/ 1 w 55"/>
                <a:gd name="T3" fmla="*/ 1 h 58"/>
                <a:gd name="T4" fmla="*/ 1 w 55"/>
                <a:gd name="T5" fmla="*/ 1 h 58"/>
                <a:gd name="T6" fmla="*/ 1 w 55"/>
                <a:gd name="T7" fmla="*/ 1 h 58"/>
                <a:gd name="T8" fmla="*/ 1 w 55"/>
                <a:gd name="T9" fmla="*/ 1 h 58"/>
                <a:gd name="T10" fmla="*/ 1 w 55"/>
                <a:gd name="T11" fmla="*/ 1 h 58"/>
                <a:gd name="T12" fmla="*/ 1 w 55"/>
                <a:gd name="T13" fmla="*/ 1 h 58"/>
                <a:gd name="T14" fmla="*/ 1 w 55"/>
                <a:gd name="T15" fmla="*/ 1 h 58"/>
                <a:gd name="T16" fmla="*/ 1 w 55"/>
                <a:gd name="T17" fmla="*/ 1 h 58"/>
                <a:gd name="T18" fmla="*/ 1 w 55"/>
                <a:gd name="T19" fmla="*/ 1 h 58"/>
                <a:gd name="T20" fmla="*/ 1 w 55"/>
                <a:gd name="T21" fmla="*/ 1 h 58"/>
                <a:gd name="T22" fmla="*/ 1 w 55"/>
                <a:gd name="T23" fmla="*/ 1 h 58"/>
                <a:gd name="T24" fmla="*/ 1 w 55"/>
                <a:gd name="T25" fmla="*/ 0 h 58"/>
                <a:gd name="T26" fmla="*/ 1 w 55"/>
                <a:gd name="T27" fmla="*/ 1 h 58"/>
                <a:gd name="T28" fmla="*/ 1 w 55"/>
                <a:gd name="T29" fmla="*/ 1 h 58"/>
                <a:gd name="T30" fmla="*/ 1 w 55"/>
                <a:gd name="T31" fmla="*/ 1 h 58"/>
                <a:gd name="T32" fmla="*/ 0 w 55"/>
                <a:gd name="T33" fmla="*/ 1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8"/>
                <a:gd name="T53" fmla="*/ 55 w 55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8">
                  <a:moveTo>
                    <a:pt x="0" y="29"/>
                  </a:moveTo>
                  <a:lnTo>
                    <a:pt x="2" y="39"/>
                  </a:lnTo>
                  <a:lnTo>
                    <a:pt x="8" y="49"/>
                  </a:lnTo>
                  <a:lnTo>
                    <a:pt x="16" y="56"/>
                  </a:lnTo>
                  <a:lnTo>
                    <a:pt x="26" y="58"/>
                  </a:lnTo>
                  <a:lnTo>
                    <a:pt x="38" y="56"/>
                  </a:lnTo>
                  <a:lnTo>
                    <a:pt x="47" y="49"/>
                  </a:lnTo>
                  <a:lnTo>
                    <a:pt x="53" y="39"/>
                  </a:lnTo>
                  <a:lnTo>
                    <a:pt x="55" y="29"/>
                  </a:lnTo>
                  <a:lnTo>
                    <a:pt x="53" y="19"/>
                  </a:lnTo>
                  <a:lnTo>
                    <a:pt x="47" y="10"/>
                  </a:lnTo>
                  <a:lnTo>
                    <a:pt x="38" y="3"/>
                  </a:lnTo>
                  <a:lnTo>
                    <a:pt x="26" y="0"/>
                  </a:lnTo>
                  <a:lnTo>
                    <a:pt x="16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29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72" name="Freeform 780"/>
            <p:cNvSpPr>
              <a:spLocks/>
            </p:cNvSpPr>
            <p:nvPr/>
          </p:nvSpPr>
          <p:spPr bwMode="auto">
            <a:xfrm>
              <a:off x="2842" y="3569"/>
              <a:ext cx="29" cy="29"/>
            </a:xfrm>
            <a:custGeom>
              <a:avLst/>
              <a:gdLst>
                <a:gd name="T0" fmla="*/ 0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1 h 58"/>
                <a:gd name="T16" fmla="*/ 1 w 58"/>
                <a:gd name="T17" fmla="*/ 1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1 w 58"/>
                <a:gd name="T25" fmla="*/ 0 h 58"/>
                <a:gd name="T26" fmla="*/ 1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0 w 58"/>
                <a:gd name="T33" fmla="*/ 1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58"/>
                <a:gd name="T53" fmla="*/ 58 w 58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58">
                  <a:moveTo>
                    <a:pt x="0" y="29"/>
                  </a:moveTo>
                  <a:lnTo>
                    <a:pt x="2" y="39"/>
                  </a:lnTo>
                  <a:lnTo>
                    <a:pt x="9" y="49"/>
                  </a:lnTo>
                  <a:lnTo>
                    <a:pt x="18" y="56"/>
                  </a:lnTo>
                  <a:lnTo>
                    <a:pt x="29" y="58"/>
                  </a:lnTo>
                  <a:lnTo>
                    <a:pt x="40" y="56"/>
                  </a:lnTo>
                  <a:lnTo>
                    <a:pt x="50" y="49"/>
                  </a:lnTo>
                  <a:lnTo>
                    <a:pt x="55" y="39"/>
                  </a:lnTo>
                  <a:lnTo>
                    <a:pt x="58" y="29"/>
                  </a:lnTo>
                  <a:lnTo>
                    <a:pt x="55" y="19"/>
                  </a:lnTo>
                  <a:lnTo>
                    <a:pt x="50" y="10"/>
                  </a:lnTo>
                  <a:lnTo>
                    <a:pt x="40" y="3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29"/>
                  </a:lnTo>
                  <a:close/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73" name="Line 781"/>
            <p:cNvSpPr>
              <a:spLocks noChangeShapeType="1"/>
            </p:cNvSpPr>
            <p:nvPr/>
          </p:nvSpPr>
          <p:spPr bwMode="auto">
            <a:xfrm>
              <a:off x="4489" y="3569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74" name="Line 782"/>
            <p:cNvSpPr>
              <a:spLocks noChangeShapeType="1"/>
            </p:cNvSpPr>
            <p:nvPr/>
          </p:nvSpPr>
          <p:spPr bwMode="auto">
            <a:xfrm>
              <a:off x="4489" y="3598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75" name="Freeform 783"/>
            <p:cNvSpPr>
              <a:spLocks/>
            </p:cNvSpPr>
            <p:nvPr/>
          </p:nvSpPr>
          <p:spPr bwMode="auto">
            <a:xfrm>
              <a:off x="4575" y="3569"/>
              <a:ext cx="14" cy="29"/>
            </a:xfrm>
            <a:custGeom>
              <a:avLst/>
              <a:gdLst>
                <a:gd name="T0" fmla="*/ 0 w 29"/>
                <a:gd name="T1" fmla="*/ 1 h 58"/>
                <a:gd name="T2" fmla="*/ 0 w 29"/>
                <a:gd name="T3" fmla="*/ 1 h 58"/>
                <a:gd name="T4" fmla="*/ 0 w 29"/>
                <a:gd name="T5" fmla="*/ 1 h 58"/>
                <a:gd name="T6" fmla="*/ 0 w 29"/>
                <a:gd name="T7" fmla="*/ 1 h 58"/>
                <a:gd name="T8" fmla="*/ 0 w 29"/>
                <a:gd name="T9" fmla="*/ 1 h 58"/>
                <a:gd name="T10" fmla="*/ 0 w 29"/>
                <a:gd name="T11" fmla="*/ 1 h 58"/>
                <a:gd name="T12" fmla="*/ 0 w 29"/>
                <a:gd name="T13" fmla="*/ 1 h 58"/>
                <a:gd name="T14" fmla="*/ 0 w 29"/>
                <a:gd name="T15" fmla="*/ 1 h 58"/>
                <a:gd name="T16" fmla="*/ 0 w 29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58"/>
                <a:gd name="T29" fmla="*/ 29 w 29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58">
                  <a:moveTo>
                    <a:pt x="0" y="58"/>
                  </a:moveTo>
                  <a:lnTo>
                    <a:pt x="12" y="56"/>
                  </a:lnTo>
                  <a:lnTo>
                    <a:pt x="21" y="50"/>
                  </a:lnTo>
                  <a:lnTo>
                    <a:pt x="27" y="41"/>
                  </a:lnTo>
                  <a:lnTo>
                    <a:pt x="29" y="29"/>
                  </a:lnTo>
                  <a:lnTo>
                    <a:pt x="27" y="18"/>
                  </a:lnTo>
                  <a:lnTo>
                    <a:pt x="21" y="8"/>
                  </a:lnTo>
                  <a:lnTo>
                    <a:pt x="1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76" name="Rectangle 784"/>
            <p:cNvSpPr>
              <a:spLocks noChangeArrowheads="1"/>
            </p:cNvSpPr>
            <p:nvPr/>
          </p:nvSpPr>
          <p:spPr bwMode="auto">
            <a:xfrm>
              <a:off x="2171" y="3620"/>
              <a:ext cx="219" cy="11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677" name="Rectangle 785"/>
            <p:cNvSpPr>
              <a:spLocks noChangeArrowheads="1"/>
            </p:cNvSpPr>
            <p:nvPr/>
          </p:nvSpPr>
          <p:spPr bwMode="auto">
            <a:xfrm>
              <a:off x="2171" y="3539"/>
              <a:ext cx="10" cy="81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678" name="Rectangle 786"/>
            <p:cNvSpPr>
              <a:spLocks noChangeArrowheads="1"/>
            </p:cNvSpPr>
            <p:nvPr/>
          </p:nvSpPr>
          <p:spPr bwMode="auto">
            <a:xfrm>
              <a:off x="2436" y="3620"/>
              <a:ext cx="2473" cy="11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679" name="Freeform 787"/>
            <p:cNvSpPr>
              <a:spLocks/>
            </p:cNvSpPr>
            <p:nvPr/>
          </p:nvSpPr>
          <p:spPr bwMode="auto">
            <a:xfrm>
              <a:off x="4909" y="3620"/>
              <a:ext cx="300" cy="87"/>
            </a:xfrm>
            <a:custGeom>
              <a:avLst/>
              <a:gdLst>
                <a:gd name="T0" fmla="*/ 0 w 600"/>
                <a:gd name="T1" fmla="*/ 0 h 175"/>
                <a:gd name="T2" fmla="*/ 1 w 600"/>
                <a:gd name="T3" fmla="*/ 0 h 175"/>
                <a:gd name="T4" fmla="*/ 1 w 600"/>
                <a:gd name="T5" fmla="*/ 0 h 175"/>
                <a:gd name="T6" fmla="*/ 1 w 600"/>
                <a:gd name="T7" fmla="*/ 0 h 175"/>
                <a:gd name="T8" fmla="*/ 0 w 600"/>
                <a:gd name="T9" fmla="*/ 0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0"/>
                <a:gd name="T16" fmla="*/ 0 h 175"/>
                <a:gd name="T17" fmla="*/ 600 w 600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" h="175">
                  <a:moveTo>
                    <a:pt x="0" y="0"/>
                  </a:moveTo>
                  <a:lnTo>
                    <a:pt x="600" y="0"/>
                  </a:lnTo>
                  <a:lnTo>
                    <a:pt x="600" y="175"/>
                  </a:lnTo>
                  <a:lnTo>
                    <a:pt x="557" y="175"/>
                  </a:lnTo>
                  <a:lnTo>
                    <a:pt x="0" y="23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0" name="Rectangle 788"/>
            <p:cNvSpPr>
              <a:spLocks noChangeArrowheads="1"/>
            </p:cNvSpPr>
            <p:nvPr/>
          </p:nvSpPr>
          <p:spPr bwMode="auto">
            <a:xfrm>
              <a:off x="3017" y="3540"/>
              <a:ext cx="6" cy="29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681" name="Rectangle 789"/>
            <p:cNvSpPr>
              <a:spLocks noChangeArrowheads="1"/>
            </p:cNvSpPr>
            <p:nvPr/>
          </p:nvSpPr>
          <p:spPr bwMode="auto">
            <a:xfrm>
              <a:off x="3017" y="3598"/>
              <a:ext cx="6" cy="22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682" name="Freeform 790"/>
            <p:cNvSpPr>
              <a:spLocks/>
            </p:cNvSpPr>
            <p:nvPr/>
          </p:nvSpPr>
          <p:spPr bwMode="auto">
            <a:xfrm>
              <a:off x="3010" y="3631"/>
              <a:ext cx="19" cy="15"/>
            </a:xfrm>
            <a:custGeom>
              <a:avLst/>
              <a:gdLst>
                <a:gd name="T0" fmla="*/ 0 w 38"/>
                <a:gd name="T1" fmla="*/ 0 h 29"/>
                <a:gd name="T2" fmla="*/ 0 w 38"/>
                <a:gd name="T3" fmla="*/ 1 h 29"/>
                <a:gd name="T4" fmla="*/ 1 w 38"/>
                <a:gd name="T5" fmla="*/ 1 h 29"/>
                <a:gd name="T6" fmla="*/ 1 w 38"/>
                <a:gd name="T7" fmla="*/ 1 h 29"/>
                <a:gd name="T8" fmla="*/ 1 w 38"/>
                <a:gd name="T9" fmla="*/ 1 h 29"/>
                <a:gd name="T10" fmla="*/ 1 w 38"/>
                <a:gd name="T11" fmla="*/ 1 h 29"/>
                <a:gd name="T12" fmla="*/ 1 w 38"/>
                <a:gd name="T13" fmla="*/ 1 h 29"/>
                <a:gd name="T14" fmla="*/ 1 w 38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29"/>
                <a:gd name="T26" fmla="*/ 38 w 38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29">
                  <a:moveTo>
                    <a:pt x="0" y="0"/>
                  </a:moveTo>
                  <a:lnTo>
                    <a:pt x="0" y="15"/>
                  </a:lnTo>
                  <a:lnTo>
                    <a:pt x="14" y="15"/>
                  </a:lnTo>
                  <a:lnTo>
                    <a:pt x="14" y="29"/>
                  </a:lnTo>
                  <a:lnTo>
                    <a:pt x="27" y="29"/>
                  </a:lnTo>
                  <a:lnTo>
                    <a:pt x="27" y="15"/>
                  </a:lnTo>
                  <a:lnTo>
                    <a:pt x="38" y="15"/>
                  </a:lnTo>
                  <a:lnTo>
                    <a:pt x="38" y="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3" name="Line 791"/>
            <p:cNvSpPr>
              <a:spLocks noChangeShapeType="1"/>
            </p:cNvSpPr>
            <p:nvPr/>
          </p:nvSpPr>
          <p:spPr bwMode="auto">
            <a:xfrm>
              <a:off x="3021" y="3631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84" name="Rectangle 792"/>
            <p:cNvSpPr>
              <a:spLocks noChangeArrowheads="1"/>
            </p:cNvSpPr>
            <p:nvPr/>
          </p:nvSpPr>
          <p:spPr bwMode="auto">
            <a:xfrm>
              <a:off x="3435" y="3540"/>
              <a:ext cx="6" cy="29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685" name="Rectangle 793"/>
            <p:cNvSpPr>
              <a:spLocks noChangeArrowheads="1"/>
            </p:cNvSpPr>
            <p:nvPr/>
          </p:nvSpPr>
          <p:spPr bwMode="auto">
            <a:xfrm>
              <a:off x="3435" y="3598"/>
              <a:ext cx="6" cy="22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686" name="Freeform 794"/>
            <p:cNvSpPr>
              <a:spLocks/>
            </p:cNvSpPr>
            <p:nvPr/>
          </p:nvSpPr>
          <p:spPr bwMode="auto">
            <a:xfrm>
              <a:off x="3428" y="3631"/>
              <a:ext cx="19" cy="15"/>
            </a:xfrm>
            <a:custGeom>
              <a:avLst/>
              <a:gdLst>
                <a:gd name="T0" fmla="*/ 0 w 38"/>
                <a:gd name="T1" fmla="*/ 0 h 29"/>
                <a:gd name="T2" fmla="*/ 0 w 38"/>
                <a:gd name="T3" fmla="*/ 1 h 29"/>
                <a:gd name="T4" fmla="*/ 1 w 38"/>
                <a:gd name="T5" fmla="*/ 1 h 29"/>
                <a:gd name="T6" fmla="*/ 1 w 38"/>
                <a:gd name="T7" fmla="*/ 1 h 29"/>
                <a:gd name="T8" fmla="*/ 1 w 38"/>
                <a:gd name="T9" fmla="*/ 1 h 29"/>
                <a:gd name="T10" fmla="*/ 1 w 38"/>
                <a:gd name="T11" fmla="*/ 1 h 29"/>
                <a:gd name="T12" fmla="*/ 1 w 38"/>
                <a:gd name="T13" fmla="*/ 1 h 29"/>
                <a:gd name="T14" fmla="*/ 1 w 38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29"/>
                <a:gd name="T26" fmla="*/ 38 w 38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29">
                  <a:moveTo>
                    <a:pt x="0" y="0"/>
                  </a:moveTo>
                  <a:lnTo>
                    <a:pt x="0" y="15"/>
                  </a:lnTo>
                  <a:lnTo>
                    <a:pt x="11" y="15"/>
                  </a:lnTo>
                  <a:lnTo>
                    <a:pt x="11" y="29"/>
                  </a:lnTo>
                  <a:lnTo>
                    <a:pt x="26" y="29"/>
                  </a:lnTo>
                  <a:lnTo>
                    <a:pt x="26" y="15"/>
                  </a:lnTo>
                  <a:lnTo>
                    <a:pt x="38" y="15"/>
                  </a:lnTo>
                  <a:lnTo>
                    <a:pt x="38" y="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" name="Line 795"/>
            <p:cNvSpPr>
              <a:spLocks noChangeShapeType="1"/>
            </p:cNvSpPr>
            <p:nvPr/>
          </p:nvSpPr>
          <p:spPr bwMode="auto">
            <a:xfrm>
              <a:off x="3437" y="3631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88" name="Rectangle 796"/>
            <p:cNvSpPr>
              <a:spLocks noChangeArrowheads="1"/>
            </p:cNvSpPr>
            <p:nvPr/>
          </p:nvSpPr>
          <p:spPr bwMode="auto">
            <a:xfrm>
              <a:off x="3853" y="3540"/>
              <a:ext cx="6" cy="29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689" name="Rectangle 797"/>
            <p:cNvSpPr>
              <a:spLocks noChangeArrowheads="1"/>
            </p:cNvSpPr>
            <p:nvPr/>
          </p:nvSpPr>
          <p:spPr bwMode="auto">
            <a:xfrm>
              <a:off x="3853" y="3598"/>
              <a:ext cx="6" cy="22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690" name="Freeform 798"/>
            <p:cNvSpPr>
              <a:spLocks/>
            </p:cNvSpPr>
            <p:nvPr/>
          </p:nvSpPr>
          <p:spPr bwMode="auto">
            <a:xfrm>
              <a:off x="3846" y="3631"/>
              <a:ext cx="19" cy="15"/>
            </a:xfrm>
            <a:custGeom>
              <a:avLst/>
              <a:gdLst>
                <a:gd name="T0" fmla="*/ 0 w 38"/>
                <a:gd name="T1" fmla="*/ 0 h 29"/>
                <a:gd name="T2" fmla="*/ 0 w 38"/>
                <a:gd name="T3" fmla="*/ 1 h 29"/>
                <a:gd name="T4" fmla="*/ 1 w 38"/>
                <a:gd name="T5" fmla="*/ 1 h 29"/>
                <a:gd name="T6" fmla="*/ 1 w 38"/>
                <a:gd name="T7" fmla="*/ 1 h 29"/>
                <a:gd name="T8" fmla="*/ 1 w 38"/>
                <a:gd name="T9" fmla="*/ 1 h 29"/>
                <a:gd name="T10" fmla="*/ 1 w 38"/>
                <a:gd name="T11" fmla="*/ 1 h 29"/>
                <a:gd name="T12" fmla="*/ 1 w 38"/>
                <a:gd name="T13" fmla="*/ 1 h 29"/>
                <a:gd name="T14" fmla="*/ 1 w 38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29"/>
                <a:gd name="T26" fmla="*/ 38 w 38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29">
                  <a:moveTo>
                    <a:pt x="0" y="0"/>
                  </a:moveTo>
                  <a:lnTo>
                    <a:pt x="0" y="15"/>
                  </a:lnTo>
                  <a:lnTo>
                    <a:pt x="14" y="15"/>
                  </a:lnTo>
                  <a:lnTo>
                    <a:pt x="14" y="29"/>
                  </a:lnTo>
                  <a:lnTo>
                    <a:pt x="27" y="29"/>
                  </a:lnTo>
                  <a:lnTo>
                    <a:pt x="27" y="15"/>
                  </a:lnTo>
                  <a:lnTo>
                    <a:pt x="38" y="15"/>
                  </a:lnTo>
                  <a:lnTo>
                    <a:pt x="38" y="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1" name="Line 799"/>
            <p:cNvSpPr>
              <a:spLocks noChangeShapeType="1"/>
            </p:cNvSpPr>
            <p:nvPr/>
          </p:nvSpPr>
          <p:spPr bwMode="auto">
            <a:xfrm>
              <a:off x="3855" y="3631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2" name="Rectangle 800"/>
            <p:cNvSpPr>
              <a:spLocks noChangeArrowheads="1"/>
            </p:cNvSpPr>
            <p:nvPr/>
          </p:nvSpPr>
          <p:spPr bwMode="auto">
            <a:xfrm>
              <a:off x="4267" y="3540"/>
              <a:ext cx="4" cy="29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693" name="Rectangle 801"/>
            <p:cNvSpPr>
              <a:spLocks noChangeArrowheads="1"/>
            </p:cNvSpPr>
            <p:nvPr/>
          </p:nvSpPr>
          <p:spPr bwMode="auto">
            <a:xfrm>
              <a:off x="4267" y="3598"/>
              <a:ext cx="4" cy="22"/>
            </a:xfrm>
            <a:prstGeom prst="rect">
              <a:avLst/>
            </a:pr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694" name="Freeform 802"/>
            <p:cNvSpPr>
              <a:spLocks/>
            </p:cNvSpPr>
            <p:nvPr/>
          </p:nvSpPr>
          <p:spPr bwMode="auto">
            <a:xfrm>
              <a:off x="4259" y="3631"/>
              <a:ext cx="20" cy="15"/>
            </a:xfrm>
            <a:custGeom>
              <a:avLst/>
              <a:gdLst>
                <a:gd name="T0" fmla="*/ 0 w 39"/>
                <a:gd name="T1" fmla="*/ 0 h 29"/>
                <a:gd name="T2" fmla="*/ 0 w 39"/>
                <a:gd name="T3" fmla="*/ 1 h 29"/>
                <a:gd name="T4" fmla="*/ 1 w 39"/>
                <a:gd name="T5" fmla="*/ 1 h 29"/>
                <a:gd name="T6" fmla="*/ 1 w 39"/>
                <a:gd name="T7" fmla="*/ 1 h 29"/>
                <a:gd name="T8" fmla="*/ 1 w 39"/>
                <a:gd name="T9" fmla="*/ 1 h 29"/>
                <a:gd name="T10" fmla="*/ 1 w 39"/>
                <a:gd name="T11" fmla="*/ 1 h 29"/>
                <a:gd name="T12" fmla="*/ 1 w 39"/>
                <a:gd name="T13" fmla="*/ 1 h 29"/>
                <a:gd name="T14" fmla="*/ 1 w 39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29"/>
                <a:gd name="T26" fmla="*/ 39 w 39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29">
                  <a:moveTo>
                    <a:pt x="0" y="0"/>
                  </a:moveTo>
                  <a:lnTo>
                    <a:pt x="0" y="15"/>
                  </a:lnTo>
                  <a:lnTo>
                    <a:pt x="15" y="15"/>
                  </a:lnTo>
                  <a:lnTo>
                    <a:pt x="15" y="29"/>
                  </a:lnTo>
                  <a:lnTo>
                    <a:pt x="24" y="29"/>
                  </a:lnTo>
                  <a:lnTo>
                    <a:pt x="24" y="15"/>
                  </a:lnTo>
                  <a:lnTo>
                    <a:pt x="39" y="15"/>
                  </a:lnTo>
                  <a:lnTo>
                    <a:pt x="39" y="0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5" name="Line 803"/>
            <p:cNvSpPr>
              <a:spLocks noChangeShapeType="1"/>
            </p:cNvSpPr>
            <p:nvPr/>
          </p:nvSpPr>
          <p:spPr bwMode="auto">
            <a:xfrm>
              <a:off x="4269" y="3631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6" name="Line 804"/>
            <p:cNvSpPr>
              <a:spLocks noChangeShapeType="1"/>
            </p:cNvSpPr>
            <p:nvPr/>
          </p:nvSpPr>
          <p:spPr bwMode="auto">
            <a:xfrm>
              <a:off x="4395" y="3569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7" name="Freeform 805"/>
            <p:cNvSpPr>
              <a:spLocks/>
            </p:cNvSpPr>
            <p:nvPr/>
          </p:nvSpPr>
          <p:spPr bwMode="auto">
            <a:xfrm>
              <a:off x="4395" y="3558"/>
              <a:ext cx="1340" cy="65"/>
            </a:xfrm>
            <a:custGeom>
              <a:avLst/>
              <a:gdLst>
                <a:gd name="T0" fmla="*/ 0 w 2679"/>
                <a:gd name="T1" fmla="*/ 0 h 131"/>
                <a:gd name="T2" fmla="*/ 1 w 2679"/>
                <a:gd name="T3" fmla="*/ 0 h 131"/>
                <a:gd name="T4" fmla="*/ 1 w 2679"/>
                <a:gd name="T5" fmla="*/ 0 h 131"/>
                <a:gd name="T6" fmla="*/ 1 w 2679"/>
                <a:gd name="T7" fmla="*/ 0 h 131"/>
                <a:gd name="T8" fmla="*/ 1 w 2679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9"/>
                <a:gd name="T16" fmla="*/ 0 h 131"/>
                <a:gd name="T17" fmla="*/ 2679 w 2679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9" h="131">
                  <a:moveTo>
                    <a:pt x="0" y="22"/>
                  </a:moveTo>
                  <a:lnTo>
                    <a:pt x="172" y="0"/>
                  </a:lnTo>
                  <a:lnTo>
                    <a:pt x="1627" y="0"/>
                  </a:lnTo>
                  <a:lnTo>
                    <a:pt x="2056" y="131"/>
                  </a:lnTo>
                  <a:lnTo>
                    <a:pt x="2679" y="131"/>
                  </a:lnTo>
                </a:path>
              </a:pathLst>
            </a:custGeom>
            <a:gradFill rotWithShape="0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698" name="Group 806"/>
          <p:cNvGrpSpPr>
            <a:grpSpLocks/>
          </p:cNvGrpSpPr>
          <p:nvPr/>
        </p:nvGrpSpPr>
        <p:grpSpPr bwMode="auto">
          <a:xfrm>
            <a:off x="417513" y="1512863"/>
            <a:ext cx="8688387" cy="4457700"/>
            <a:chOff x="263" y="1225"/>
            <a:chExt cx="5473" cy="2808"/>
          </a:xfrm>
        </p:grpSpPr>
        <p:sp>
          <p:nvSpPr>
            <p:cNvPr id="3699" name="Freeform 807"/>
            <p:cNvSpPr>
              <a:spLocks/>
            </p:cNvSpPr>
            <p:nvPr/>
          </p:nvSpPr>
          <p:spPr bwMode="auto">
            <a:xfrm>
              <a:off x="4395" y="3598"/>
              <a:ext cx="1340" cy="78"/>
            </a:xfrm>
            <a:custGeom>
              <a:avLst/>
              <a:gdLst>
                <a:gd name="T0" fmla="*/ 0 w 2679"/>
                <a:gd name="T1" fmla="*/ 0 h 155"/>
                <a:gd name="T2" fmla="*/ 1 w 2679"/>
                <a:gd name="T3" fmla="*/ 1 h 155"/>
                <a:gd name="T4" fmla="*/ 1 w 2679"/>
                <a:gd name="T5" fmla="*/ 1 h 155"/>
                <a:gd name="T6" fmla="*/ 1 w 2679"/>
                <a:gd name="T7" fmla="*/ 1 h 155"/>
                <a:gd name="T8" fmla="*/ 1 w 2679"/>
                <a:gd name="T9" fmla="*/ 1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9"/>
                <a:gd name="T16" fmla="*/ 0 h 155"/>
                <a:gd name="T17" fmla="*/ 2679 w 2679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9" h="155">
                  <a:moveTo>
                    <a:pt x="0" y="0"/>
                  </a:moveTo>
                  <a:lnTo>
                    <a:pt x="172" y="24"/>
                  </a:lnTo>
                  <a:lnTo>
                    <a:pt x="1627" y="24"/>
                  </a:lnTo>
                  <a:lnTo>
                    <a:pt x="2056" y="155"/>
                  </a:lnTo>
                  <a:lnTo>
                    <a:pt x="2679" y="15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0" name="Rectangle 808"/>
            <p:cNvSpPr>
              <a:spLocks noChangeArrowheads="1"/>
            </p:cNvSpPr>
            <p:nvPr/>
          </p:nvSpPr>
          <p:spPr bwMode="auto">
            <a:xfrm>
              <a:off x="4697" y="3539"/>
              <a:ext cx="5" cy="19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01" name="Rectangle 809"/>
            <p:cNvSpPr>
              <a:spLocks noChangeArrowheads="1"/>
            </p:cNvSpPr>
            <p:nvPr/>
          </p:nvSpPr>
          <p:spPr bwMode="auto">
            <a:xfrm>
              <a:off x="4697" y="3611"/>
              <a:ext cx="5" cy="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02" name="Freeform 810"/>
            <p:cNvSpPr>
              <a:spLocks/>
            </p:cNvSpPr>
            <p:nvPr/>
          </p:nvSpPr>
          <p:spPr bwMode="auto">
            <a:xfrm>
              <a:off x="4689" y="3631"/>
              <a:ext cx="20" cy="15"/>
            </a:xfrm>
            <a:custGeom>
              <a:avLst/>
              <a:gdLst>
                <a:gd name="T0" fmla="*/ 0 w 39"/>
                <a:gd name="T1" fmla="*/ 0 h 29"/>
                <a:gd name="T2" fmla="*/ 0 w 39"/>
                <a:gd name="T3" fmla="*/ 1 h 29"/>
                <a:gd name="T4" fmla="*/ 1 w 39"/>
                <a:gd name="T5" fmla="*/ 1 h 29"/>
                <a:gd name="T6" fmla="*/ 1 w 39"/>
                <a:gd name="T7" fmla="*/ 1 h 29"/>
                <a:gd name="T8" fmla="*/ 1 w 39"/>
                <a:gd name="T9" fmla="*/ 1 h 29"/>
                <a:gd name="T10" fmla="*/ 1 w 39"/>
                <a:gd name="T11" fmla="*/ 1 h 29"/>
                <a:gd name="T12" fmla="*/ 1 w 39"/>
                <a:gd name="T13" fmla="*/ 1 h 29"/>
                <a:gd name="T14" fmla="*/ 1 w 39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29"/>
                <a:gd name="T26" fmla="*/ 39 w 39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29">
                  <a:moveTo>
                    <a:pt x="0" y="0"/>
                  </a:moveTo>
                  <a:lnTo>
                    <a:pt x="0" y="15"/>
                  </a:lnTo>
                  <a:lnTo>
                    <a:pt x="15" y="15"/>
                  </a:lnTo>
                  <a:lnTo>
                    <a:pt x="15" y="29"/>
                  </a:lnTo>
                  <a:lnTo>
                    <a:pt x="27" y="29"/>
                  </a:lnTo>
                  <a:lnTo>
                    <a:pt x="27" y="15"/>
                  </a:lnTo>
                  <a:lnTo>
                    <a:pt x="39" y="15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3" name="Line 811"/>
            <p:cNvSpPr>
              <a:spLocks noChangeShapeType="1"/>
            </p:cNvSpPr>
            <p:nvPr/>
          </p:nvSpPr>
          <p:spPr bwMode="auto">
            <a:xfrm>
              <a:off x="4699" y="3631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4" name="Line 812"/>
            <p:cNvSpPr>
              <a:spLocks noChangeShapeType="1"/>
            </p:cNvSpPr>
            <p:nvPr/>
          </p:nvSpPr>
          <p:spPr bwMode="auto">
            <a:xfrm>
              <a:off x="5208" y="3538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5" name="Line 813"/>
            <p:cNvSpPr>
              <a:spLocks noChangeShapeType="1"/>
            </p:cNvSpPr>
            <p:nvPr/>
          </p:nvSpPr>
          <p:spPr bwMode="auto">
            <a:xfrm>
              <a:off x="5208" y="3611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6" name="Rectangle 814"/>
            <p:cNvSpPr>
              <a:spLocks noChangeArrowheads="1"/>
            </p:cNvSpPr>
            <p:nvPr/>
          </p:nvSpPr>
          <p:spPr bwMode="auto">
            <a:xfrm>
              <a:off x="5582" y="3591"/>
              <a:ext cx="19" cy="26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07" name="Line 815"/>
            <p:cNvSpPr>
              <a:spLocks noChangeShapeType="1"/>
            </p:cNvSpPr>
            <p:nvPr/>
          </p:nvSpPr>
          <p:spPr bwMode="auto">
            <a:xfrm>
              <a:off x="5316" y="3589"/>
              <a:ext cx="4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8" name="Line 816"/>
            <p:cNvSpPr>
              <a:spLocks noChangeShapeType="1"/>
            </p:cNvSpPr>
            <p:nvPr/>
          </p:nvSpPr>
          <p:spPr bwMode="auto">
            <a:xfrm>
              <a:off x="5552" y="3589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9" name="Line 817"/>
            <p:cNvSpPr>
              <a:spLocks noChangeShapeType="1"/>
            </p:cNvSpPr>
            <p:nvPr/>
          </p:nvSpPr>
          <p:spPr bwMode="auto">
            <a:xfrm>
              <a:off x="5624" y="3589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10" name="Line 818"/>
            <p:cNvSpPr>
              <a:spLocks noChangeShapeType="1"/>
            </p:cNvSpPr>
            <p:nvPr/>
          </p:nvSpPr>
          <p:spPr bwMode="auto">
            <a:xfrm>
              <a:off x="5552" y="3676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11" name="Line 819"/>
            <p:cNvSpPr>
              <a:spLocks noChangeShapeType="1"/>
            </p:cNvSpPr>
            <p:nvPr/>
          </p:nvSpPr>
          <p:spPr bwMode="auto">
            <a:xfrm>
              <a:off x="5624" y="3676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12" name="Line 820"/>
            <p:cNvSpPr>
              <a:spLocks noChangeShapeType="1"/>
            </p:cNvSpPr>
            <p:nvPr/>
          </p:nvSpPr>
          <p:spPr bwMode="auto">
            <a:xfrm flipV="1">
              <a:off x="5391" y="3676"/>
              <a:ext cx="16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13" name="Line 821"/>
            <p:cNvSpPr>
              <a:spLocks noChangeShapeType="1"/>
            </p:cNvSpPr>
            <p:nvPr/>
          </p:nvSpPr>
          <p:spPr bwMode="auto">
            <a:xfrm>
              <a:off x="5552" y="3777"/>
              <a:ext cx="1" cy="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14" name="Line 822"/>
            <p:cNvSpPr>
              <a:spLocks noChangeShapeType="1"/>
            </p:cNvSpPr>
            <p:nvPr/>
          </p:nvSpPr>
          <p:spPr bwMode="auto">
            <a:xfrm flipV="1">
              <a:off x="5624" y="3777"/>
              <a:ext cx="1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15" name="Freeform 823"/>
            <p:cNvSpPr>
              <a:spLocks/>
            </p:cNvSpPr>
            <p:nvPr/>
          </p:nvSpPr>
          <p:spPr bwMode="auto">
            <a:xfrm>
              <a:off x="510" y="2314"/>
              <a:ext cx="286" cy="468"/>
            </a:xfrm>
            <a:custGeom>
              <a:avLst/>
              <a:gdLst>
                <a:gd name="T0" fmla="*/ 1 w 572"/>
                <a:gd name="T1" fmla="*/ 1 h 936"/>
                <a:gd name="T2" fmla="*/ 1 w 572"/>
                <a:gd name="T3" fmla="*/ 1 h 936"/>
                <a:gd name="T4" fmla="*/ 1 w 572"/>
                <a:gd name="T5" fmla="*/ 0 h 936"/>
                <a:gd name="T6" fmla="*/ 1 w 572"/>
                <a:gd name="T7" fmla="*/ 0 h 936"/>
                <a:gd name="T8" fmla="*/ 1 w 572"/>
                <a:gd name="T9" fmla="*/ 1 h 936"/>
                <a:gd name="T10" fmla="*/ 1 w 572"/>
                <a:gd name="T11" fmla="*/ 1 h 936"/>
                <a:gd name="T12" fmla="*/ 0 w 572"/>
                <a:gd name="T13" fmla="*/ 1 h 936"/>
                <a:gd name="T14" fmla="*/ 0 w 572"/>
                <a:gd name="T15" fmla="*/ 1 h 936"/>
                <a:gd name="T16" fmla="*/ 1 w 572"/>
                <a:gd name="T17" fmla="*/ 1 h 936"/>
                <a:gd name="T18" fmla="*/ 1 w 572"/>
                <a:gd name="T19" fmla="*/ 1 h 9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2"/>
                <a:gd name="T31" fmla="*/ 0 h 936"/>
                <a:gd name="T32" fmla="*/ 572 w 572"/>
                <a:gd name="T33" fmla="*/ 936 h 9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2" h="936">
                  <a:moveTo>
                    <a:pt x="47" y="34"/>
                  </a:moveTo>
                  <a:lnTo>
                    <a:pt x="209" y="34"/>
                  </a:lnTo>
                  <a:lnTo>
                    <a:pt x="244" y="0"/>
                  </a:lnTo>
                  <a:lnTo>
                    <a:pt x="557" y="0"/>
                  </a:lnTo>
                  <a:lnTo>
                    <a:pt x="572" y="17"/>
                  </a:lnTo>
                  <a:lnTo>
                    <a:pt x="572" y="936"/>
                  </a:lnTo>
                  <a:lnTo>
                    <a:pt x="0" y="936"/>
                  </a:lnTo>
                  <a:lnTo>
                    <a:pt x="0" y="840"/>
                  </a:lnTo>
                  <a:lnTo>
                    <a:pt x="47" y="840"/>
                  </a:lnTo>
                  <a:lnTo>
                    <a:pt x="47" y="34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16" name="Rectangle 824"/>
            <p:cNvSpPr>
              <a:spLocks noChangeArrowheads="1"/>
            </p:cNvSpPr>
            <p:nvPr/>
          </p:nvSpPr>
          <p:spPr bwMode="auto">
            <a:xfrm>
              <a:off x="486" y="2941"/>
              <a:ext cx="10" cy="2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17" name="Freeform 825"/>
            <p:cNvSpPr>
              <a:spLocks/>
            </p:cNvSpPr>
            <p:nvPr/>
          </p:nvSpPr>
          <p:spPr bwMode="auto">
            <a:xfrm>
              <a:off x="476" y="2960"/>
              <a:ext cx="29" cy="14"/>
            </a:xfrm>
            <a:custGeom>
              <a:avLst/>
              <a:gdLst>
                <a:gd name="T0" fmla="*/ 0 w 57"/>
                <a:gd name="T1" fmla="*/ 0 h 29"/>
                <a:gd name="T2" fmla="*/ 1 w 57"/>
                <a:gd name="T3" fmla="*/ 0 h 29"/>
                <a:gd name="T4" fmla="*/ 1 w 57"/>
                <a:gd name="T5" fmla="*/ 0 h 29"/>
                <a:gd name="T6" fmla="*/ 1 w 57"/>
                <a:gd name="T7" fmla="*/ 0 h 29"/>
                <a:gd name="T8" fmla="*/ 1 w 57"/>
                <a:gd name="T9" fmla="*/ 0 h 29"/>
                <a:gd name="T10" fmla="*/ 1 w 57"/>
                <a:gd name="T11" fmla="*/ 0 h 29"/>
                <a:gd name="T12" fmla="*/ 1 w 57"/>
                <a:gd name="T13" fmla="*/ 0 h 29"/>
                <a:gd name="T14" fmla="*/ 0 w 57"/>
                <a:gd name="T15" fmla="*/ 0 h 29"/>
                <a:gd name="T16" fmla="*/ 0 w 57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29"/>
                <a:gd name="T29" fmla="*/ 57 w 57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29">
                  <a:moveTo>
                    <a:pt x="0" y="0"/>
                  </a:moveTo>
                  <a:lnTo>
                    <a:pt x="9" y="0"/>
                  </a:lnTo>
                  <a:lnTo>
                    <a:pt x="9" y="19"/>
                  </a:lnTo>
                  <a:lnTo>
                    <a:pt x="47" y="19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57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18" name="Rectangle 826"/>
            <p:cNvSpPr>
              <a:spLocks noChangeArrowheads="1"/>
            </p:cNvSpPr>
            <p:nvPr/>
          </p:nvSpPr>
          <p:spPr bwMode="auto">
            <a:xfrm>
              <a:off x="470" y="2897"/>
              <a:ext cx="35" cy="3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19" name="Freeform 827"/>
            <p:cNvSpPr>
              <a:spLocks/>
            </p:cNvSpPr>
            <p:nvPr/>
          </p:nvSpPr>
          <p:spPr bwMode="auto">
            <a:xfrm>
              <a:off x="264" y="2934"/>
              <a:ext cx="206" cy="17"/>
            </a:xfrm>
            <a:custGeom>
              <a:avLst/>
              <a:gdLst>
                <a:gd name="T0" fmla="*/ 0 w 413"/>
                <a:gd name="T1" fmla="*/ 0 h 34"/>
                <a:gd name="T2" fmla="*/ 0 w 413"/>
                <a:gd name="T3" fmla="*/ 1 h 34"/>
                <a:gd name="T4" fmla="*/ 0 w 413"/>
                <a:gd name="T5" fmla="*/ 1 h 34"/>
                <a:gd name="T6" fmla="*/ 0 60000 65536"/>
                <a:gd name="T7" fmla="*/ 0 60000 65536"/>
                <a:gd name="T8" fmla="*/ 0 60000 65536"/>
                <a:gd name="T9" fmla="*/ 0 w 413"/>
                <a:gd name="T10" fmla="*/ 0 h 34"/>
                <a:gd name="T11" fmla="*/ 413 w 41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3" h="34">
                  <a:moveTo>
                    <a:pt x="413" y="0"/>
                  </a:moveTo>
                  <a:lnTo>
                    <a:pt x="233" y="3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20" name="Line 828"/>
            <p:cNvSpPr>
              <a:spLocks noChangeShapeType="1"/>
            </p:cNvSpPr>
            <p:nvPr/>
          </p:nvSpPr>
          <p:spPr bwMode="auto">
            <a:xfrm flipH="1">
              <a:off x="264" y="2897"/>
              <a:ext cx="20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21" name="Rectangle 829"/>
            <p:cNvSpPr>
              <a:spLocks noChangeArrowheads="1"/>
            </p:cNvSpPr>
            <p:nvPr/>
          </p:nvSpPr>
          <p:spPr bwMode="auto">
            <a:xfrm>
              <a:off x="401" y="2850"/>
              <a:ext cx="11" cy="4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22" name="Rectangle 830"/>
            <p:cNvSpPr>
              <a:spLocks noChangeArrowheads="1"/>
            </p:cNvSpPr>
            <p:nvPr/>
          </p:nvSpPr>
          <p:spPr bwMode="auto">
            <a:xfrm>
              <a:off x="391" y="2858"/>
              <a:ext cx="32" cy="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23" name="Rectangle 831"/>
            <p:cNvSpPr>
              <a:spLocks noChangeArrowheads="1"/>
            </p:cNvSpPr>
            <p:nvPr/>
          </p:nvSpPr>
          <p:spPr bwMode="auto">
            <a:xfrm>
              <a:off x="391" y="2880"/>
              <a:ext cx="32" cy="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24" name="Rectangle 832"/>
            <p:cNvSpPr>
              <a:spLocks noChangeArrowheads="1"/>
            </p:cNvSpPr>
            <p:nvPr/>
          </p:nvSpPr>
          <p:spPr bwMode="auto">
            <a:xfrm>
              <a:off x="362" y="2850"/>
              <a:ext cx="12" cy="4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25" name="Rectangle 833"/>
            <p:cNvSpPr>
              <a:spLocks noChangeArrowheads="1"/>
            </p:cNvSpPr>
            <p:nvPr/>
          </p:nvSpPr>
          <p:spPr bwMode="auto">
            <a:xfrm>
              <a:off x="352" y="2858"/>
              <a:ext cx="33" cy="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26" name="Rectangle 834"/>
            <p:cNvSpPr>
              <a:spLocks noChangeArrowheads="1"/>
            </p:cNvSpPr>
            <p:nvPr/>
          </p:nvSpPr>
          <p:spPr bwMode="auto">
            <a:xfrm>
              <a:off x="352" y="2880"/>
              <a:ext cx="33" cy="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27" name="Rectangle 835"/>
            <p:cNvSpPr>
              <a:spLocks noChangeArrowheads="1"/>
            </p:cNvSpPr>
            <p:nvPr/>
          </p:nvSpPr>
          <p:spPr bwMode="auto">
            <a:xfrm>
              <a:off x="326" y="2850"/>
              <a:ext cx="12" cy="4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28" name="Rectangle 836"/>
            <p:cNvSpPr>
              <a:spLocks noChangeArrowheads="1"/>
            </p:cNvSpPr>
            <p:nvPr/>
          </p:nvSpPr>
          <p:spPr bwMode="auto">
            <a:xfrm>
              <a:off x="317" y="2858"/>
              <a:ext cx="31" cy="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29" name="Rectangle 837"/>
            <p:cNvSpPr>
              <a:spLocks noChangeArrowheads="1"/>
            </p:cNvSpPr>
            <p:nvPr/>
          </p:nvSpPr>
          <p:spPr bwMode="auto">
            <a:xfrm>
              <a:off x="317" y="2880"/>
              <a:ext cx="31" cy="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30" name="Rectangle 838"/>
            <p:cNvSpPr>
              <a:spLocks noChangeArrowheads="1"/>
            </p:cNvSpPr>
            <p:nvPr/>
          </p:nvSpPr>
          <p:spPr bwMode="auto">
            <a:xfrm>
              <a:off x="284" y="2850"/>
              <a:ext cx="12" cy="4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31" name="Rectangle 839"/>
            <p:cNvSpPr>
              <a:spLocks noChangeArrowheads="1"/>
            </p:cNvSpPr>
            <p:nvPr/>
          </p:nvSpPr>
          <p:spPr bwMode="auto">
            <a:xfrm>
              <a:off x="275" y="2858"/>
              <a:ext cx="32" cy="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32" name="Rectangle 840"/>
            <p:cNvSpPr>
              <a:spLocks noChangeArrowheads="1"/>
            </p:cNvSpPr>
            <p:nvPr/>
          </p:nvSpPr>
          <p:spPr bwMode="auto">
            <a:xfrm>
              <a:off x="275" y="2880"/>
              <a:ext cx="32" cy="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33" name="Rectangle 841"/>
            <p:cNvSpPr>
              <a:spLocks noChangeArrowheads="1"/>
            </p:cNvSpPr>
            <p:nvPr/>
          </p:nvSpPr>
          <p:spPr bwMode="auto">
            <a:xfrm>
              <a:off x="423" y="2809"/>
              <a:ext cx="67" cy="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34" name="Rectangle 842"/>
            <p:cNvSpPr>
              <a:spLocks noChangeArrowheads="1"/>
            </p:cNvSpPr>
            <p:nvPr/>
          </p:nvSpPr>
          <p:spPr bwMode="auto">
            <a:xfrm>
              <a:off x="453" y="2816"/>
              <a:ext cx="18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35" name="Freeform 843"/>
            <p:cNvSpPr>
              <a:spLocks/>
            </p:cNvSpPr>
            <p:nvPr/>
          </p:nvSpPr>
          <p:spPr bwMode="auto">
            <a:xfrm>
              <a:off x="4819" y="3665"/>
              <a:ext cx="13" cy="49"/>
            </a:xfrm>
            <a:custGeom>
              <a:avLst/>
              <a:gdLst>
                <a:gd name="T0" fmla="*/ 0 w 27"/>
                <a:gd name="T1" fmla="*/ 0 h 98"/>
                <a:gd name="T2" fmla="*/ 0 w 27"/>
                <a:gd name="T3" fmla="*/ 1 h 98"/>
                <a:gd name="T4" fmla="*/ 0 w 27"/>
                <a:gd name="T5" fmla="*/ 1 h 98"/>
                <a:gd name="T6" fmla="*/ 0 w 27"/>
                <a:gd name="T7" fmla="*/ 1 h 98"/>
                <a:gd name="T8" fmla="*/ 0 w 27"/>
                <a:gd name="T9" fmla="*/ 1 h 98"/>
                <a:gd name="T10" fmla="*/ 0 w 27"/>
                <a:gd name="T11" fmla="*/ 1 h 98"/>
                <a:gd name="T12" fmla="*/ 0 w 27"/>
                <a:gd name="T13" fmla="*/ 1 h 98"/>
                <a:gd name="T14" fmla="*/ 0 w 27"/>
                <a:gd name="T15" fmla="*/ 1 h 98"/>
                <a:gd name="T16" fmla="*/ 0 w 27"/>
                <a:gd name="T17" fmla="*/ 1 h 98"/>
                <a:gd name="T18" fmla="*/ 0 w 27"/>
                <a:gd name="T19" fmla="*/ 1 h 98"/>
                <a:gd name="T20" fmla="*/ 0 w 27"/>
                <a:gd name="T21" fmla="*/ 1 h 98"/>
                <a:gd name="T22" fmla="*/ 0 w 27"/>
                <a:gd name="T23" fmla="*/ 1 h 98"/>
                <a:gd name="T24" fmla="*/ 0 w 27"/>
                <a:gd name="T25" fmla="*/ 1 h 98"/>
                <a:gd name="T26" fmla="*/ 0 w 27"/>
                <a:gd name="T27" fmla="*/ 1 h 98"/>
                <a:gd name="T28" fmla="*/ 0 w 27"/>
                <a:gd name="T29" fmla="*/ 1 h 98"/>
                <a:gd name="T30" fmla="*/ 0 w 27"/>
                <a:gd name="T31" fmla="*/ 1 h 98"/>
                <a:gd name="T32" fmla="*/ 0 w 27"/>
                <a:gd name="T33" fmla="*/ 1 h 98"/>
                <a:gd name="T34" fmla="*/ 0 w 27"/>
                <a:gd name="T35" fmla="*/ 1 h 98"/>
                <a:gd name="T36" fmla="*/ 0 w 27"/>
                <a:gd name="T37" fmla="*/ 1 h 98"/>
                <a:gd name="T38" fmla="*/ 0 w 27"/>
                <a:gd name="T39" fmla="*/ 1 h 98"/>
                <a:gd name="T40" fmla="*/ 0 w 27"/>
                <a:gd name="T41" fmla="*/ 1 h 98"/>
                <a:gd name="T42" fmla="*/ 0 w 27"/>
                <a:gd name="T43" fmla="*/ 1 h 98"/>
                <a:gd name="T44" fmla="*/ 0 w 27"/>
                <a:gd name="T45" fmla="*/ 1 h 98"/>
                <a:gd name="T46" fmla="*/ 0 w 27"/>
                <a:gd name="T47" fmla="*/ 1 h 98"/>
                <a:gd name="T48" fmla="*/ 0 w 27"/>
                <a:gd name="T49" fmla="*/ 1 h 98"/>
                <a:gd name="T50" fmla="*/ 0 w 27"/>
                <a:gd name="T51" fmla="*/ 1 h 98"/>
                <a:gd name="T52" fmla="*/ 0 w 27"/>
                <a:gd name="T53" fmla="*/ 1 h 98"/>
                <a:gd name="T54" fmla="*/ 0 w 27"/>
                <a:gd name="T55" fmla="*/ 1 h 98"/>
                <a:gd name="T56" fmla="*/ 0 w 27"/>
                <a:gd name="T57" fmla="*/ 1 h 98"/>
                <a:gd name="T58" fmla="*/ 0 w 27"/>
                <a:gd name="T59" fmla="*/ 1 h 98"/>
                <a:gd name="T60" fmla="*/ 0 w 27"/>
                <a:gd name="T61" fmla="*/ 1 h 98"/>
                <a:gd name="T62" fmla="*/ 0 w 27"/>
                <a:gd name="T63" fmla="*/ 1 h 98"/>
                <a:gd name="T64" fmla="*/ 0 w 27"/>
                <a:gd name="T65" fmla="*/ 1 h 98"/>
                <a:gd name="T66" fmla="*/ 0 w 27"/>
                <a:gd name="T67" fmla="*/ 1 h 98"/>
                <a:gd name="T68" fmla="*/ 0 w 27"/>
                <a:gd name="T69" fmla="*/ 1 h 98"/>
                <a:gd name="T70" fmla="*/ 0 w 27"/>
                <a:gd name="T71" fmla="*/ 1 h 98"/>
                <a:gd name="T72" fmla="*/ 0 w 27"/>
                <a:gd name="T73" fmla="*/ 1 h 98"/>
                <a:gd name="T74" fmla="*/ 0 w 27"/>
                <a:gd name="T75" fmla="*/ 1 h 98"/>
                <a:gd name="T76" fmla="*/ 0 w 27"/>
                <a:gd name="T77" fmla="*/ 1 h 9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"/>
                <a:gd name="T118" fmla="*/ 0 h 98"/>
                <a:gd name="T119" fmla="*/ 27 w 27"/>
                <a:gd name="T120" fmla="*/ 98 h 9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" h="98">
                  <a:moveTo>
                    <a:pt x="27" y="0"/>
                  </a:moveTo>
                  <a:lnTo>
                    <a:pt x="17" y="10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2" y="37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0" y="55"/>
                  </a:lnTo>
                  <a:lnTo>
                    <a:pt x="2" y="57"/>
                  </a:lnTo>
                  <a:lnTo>
                    <a:pt x="2" y="62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4" y="67"/>
                  </a:lnTo>
                  <a:lnTo>
                    <a:pt x="4" y="68"/>
                  </a:lnTo>
                  <a:lnTo>
                    <a:pt x="5" y="69"/>
                  </a:lnTo>
                  <a:lnTo>
                    <a:pt x="5" y="70"/>
                  </a:lnTo>
                  <a:lnTo>
                    <a:pt x="6" y="72"/>
                  </a:lnTo>
                  <a:lnTo>
                    <a:pt x="7" y="73"/>
                  </a:lnTo>
                  <a:lnTo>
                    <a:pt x="7" y="75"/>
                  </a:lnTo>
                  <a:lnTo>
                    <a:pt x="9" y="77"/>
                  </a:lnTo>
                  <a:lnTo>
                    <a:pt x="11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15" y="86"/>
                  </a:lnTo>
                  <a:lnTo>
                    <a:pt x="18" y="88"/>
                  </a:lnTo>
                  <a:lnTo>
                    <a:pt x="19" y="91"/>
                  </a:lnTo>
                  <a:lnTo>
                    <a:pt x="21" y="92"/>
                  </a:lnTo>
                  <a:lnTo>
                    <a:pt x="27" y="9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36" name="Freeform 844"/>
            <p:cNvSpPr>
              <a:spLocks/>
            </p:cNvSpPr>
            <p:nvPr/>
          </p:nvSpPr>
          <p:spPr bwMode="auto">
            <a:xfrm>
              <a:off x="4815" y="3765"/>
              <a:ext cx="17" cy="68"/>
            </a:xfrm>
            <a:custGeom>
              <a:avLst/>
              <a:gdLst>
                <a:gd name="T0" fmla="*/ 1 w 33"/>
                <a:gd name="T1" fmla="*/ 0 h 136"/>
                <a:gd name="T2" fmla="*/ 1 w 33"/>
                <a:gd name="T3" fmla="*/ 1 h 136"/>
                <a:gd name="T4" fmla="*/ 1 w 33"/>
                <a:gd name="T5" fmla="*/ 1 h 136"/>
                <a:gd name="T6" fmla="*/ 1 w 33"/>
                <a:gd name="T7" fmla="*/ 1 h 136"/>
                <a:gd name="T8" fmla="*/ 1 w 33"/>
                <a:gd name="T9" fmla="*/ 1 h 136"/>
                <a:gd name="T10" fmla="*/ 1 w 33"/>
                <a:gd name="T11" fmla="*/ 1 h 136"/>
                <a:gd name="T12" fmla="*/ 1 w 33"/>
                <a:gd name="T13" fmla="*/ 1 h 136"/>
                <a:gd name="T14" fmla="*/ 1 w 33"/>
                <a:gd name="T15" fmla="*/ 1 h 136"/>
                <a:gd name="T16" fmla="*/ 1 w 33"/>
                <a:gd name="T17" fmla="*/ 1 h 136"/>
                <a:gd name="T18" fmla="*/ 1 w 33"/>
                <a:gd name="T19" fmla="*/ 1 h 136"/>
                <a:gd name="T20" fmla="*/ 1 w 33"/>
                <a:gd name="T21" fmla="*/ 1 h 136"/>
                <a:gd name="T22" fmla="*/ 1 w 33"/>
                <a:gd name="T23" fmla="*/ 1 h 136"/>
                <a:gd name="T24" fmla="*/ 1 w 33"/>
                <a:gd name="T25" fmla="*/ 1 h 136"/>
                <a:gd name="T26" fmla="*/ 1 w 33"/>
                <a:gd name="T27" fmla="*/ 1 h 136"/>
                <a:gd name="T28" fmla="*/ 1 w 33"/>
                <a:gd name="T29" fmla="*/ 1 h 136"/>
                <a:gd name="T30" fmla="*/ 1 w 33"/>
                <a:gd name="T31" fmla="*/ 1 h 136"/>
                <a:gd name="T32" fmla="*/ 1 w 33"/>
                <a:gd name="T33" fmla="*/ 1 h 136"/>
                <a:gd name="T34" fmla="*/ 1 w 33"/>
                <a:gd name="T35" fmla="*/ 1 h 136"/>
                <a:gd name="T36" fmla="*/ 1 w 33"/>
                <a:gd name="T37" fmla="*/ 1 h 136"/>
                <a:gd name="T38" fmla="*/ 1 w 33"/>
                <a:gd name="T39" fmla="*/ 1 h 136"/>
                <a:gd name="T40" fmla="*/ 1 w 33"/>
                <a:gd name="T41" fmla="*/ 1 h 136"/>
                <a:gd name="T42" fmla="*/ 1 w 33"/>
                <a:gd name="T43" fmla="*/ 1 h 136"/>
                <a:gd name="T44" fmla="*/ 1 w 33"/>
                <a:gd name="T45" fmla="*/ 1 h 136"/>
                <a:gd name="T46" fmla="*/ 1 w 33"/>
                <a:gd name="T47" fmla="*/ 1 h 136"/>
                <a:gd name="T48" fmla="*/ 0 w 33"/>
                <a:gd name="T49" fmla="*/ 1 h 136"/>
                <a:gd name="T50" fmla="*/ 0 w 33"/>
                <a:gd name="T51" fmla="*/ 1 h 136"/>
                <a:gd name="T52" fmla="*/ 1 w 33"/>
                <a:gd name="T53" fmla="*/ 1 h 136"/>
                <a:gd name="T54" fmla="*/ 1 w 33"/>
                <a:gd name="T55" fmla="*/ 1 h 136"/>
                <a:gd name="T56" fmla="*/ 1 w 33"/>
                <a:gd name="T57" fmla="*/ 1 h 136"/>
                <a:gd name="T58" fmla="*/ 1 w 33"/>
                <a:gd name="T59" fmla="*/ 1 h 136"/>
                <a:gd name="T60" fmla="*/ 1 w 33"/>
                <a:gd name="T61" fmla="*/ 1 h 136"/>
                <a:gd name="T62" fmla="*/ 1 w 33"/>
                <a:gd name="T63" fmla="*/ 1 h 136"/>
                <a:gd name="T64" fmla="*/ 1 w 33"/>
                <a:gd name="T65" fmla="*/ 1 h 136"/>
                <a:gd name="T66" fmla="*/ 1 w 33"/>
                <a:gd name="T67" fmla="*/ 1 h 136"/>
                <a:gd name="T68" fmla="*/ 1 w 33"/>
                <a:gd name="T69" fmla="*/ 1 h 136"/>
                <a:gd name="T70" fmla="*/ 1 w 33"/>
                <a:gd name="T71" fmla="*/ 1 h 136"/>
                <a:gd name="T72" fmla="*/ 1 w 33"/>
                <a:gd name="T73" fmla="*/ 1 h 136"/>
                <a:gd name="T74" fmla="*/ 1 w 33"/>
                <a:gd name="T75" fmla="*/ 1 h 136"/>
                <a:gd name="T76" fmla="*/ 1 w 33"/>
                <a:gd name="T77" fmla="*/ 1 h 136"/>
                <a:gd name="T78" fmla="*/ 1 w 33"/>
                <a:gd name="T79" fmla="*/ 1 h 136"/>
                <a:gd name="T80" fmla="*/ 1 w 33"/>
                <a:gd name="T81" fmla="*/ 1 h 136"/>
                <a:gd name="T82" fmla="*/ 1 w 33"/>
                <a:gd name="T83" fmla="*/ 1 h 136"/>
                <a:gd name="T84" fmla="*/ 1 w 33"/>
                <a:gd name="T85" fmla="*/ 1 h 136"/>
                <a:gd name="T86" fmla="*/ 1 w 33"/>
                <a:gd name="T87" fmla="*/ 1 h 136"/>
                <a:gd name="T88" fmla="*/ 1 w 33"/>
                <a:gd name="T89" fmla="*/ 1 h 136"/>
                <a:gd name="T90" fmla="*/ 1 w 33"/>
                <a:gd name="T91" fmla="*/ 1 h 136"/>
                <a:gd name="T92" fmla="*/ 1 w 33"/>
                <a:gd name="T93" fmla="*/ 1 h 136"/>
                <a:gd name="T94" fmla="*/ 1 w 33"/>
                <a:gd name="T95" fmla="*/ 1 h 136"/>
                <a:gd name="T96" fmla="*/ 1 w 33"/>
                <a:gd name="T97" fmla="*/ 1 h 136"/>
                <a:gd name="T98" fmla="*/ 1 w 33"/>
                <a:gd name="T99" fmla="*/ 1 h 136"/>
                <a:gd name="T100" fmla="*/ 1 w 33"/>
                <a:gd name="T101" fmla="*/ 1 h 136"/>
                <a:gd name="T102" fmla="*/ 1 w 33"/>
                <a:gd name="T103" fmla="*/ 1 h 1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"/>
                <a:gd name="T157" fmla="*/ 0 h 136"/>
                <a:gd name="T158" fmla="*/ 33 w 33"/>
                <a:gd name="T159" fmla="*/ 136 h 1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" h="136">
                  <a:moveTo>
                    <a:pt x="33" y="0"/>
                  </a:moveTo>
                  <a:lnTo>
                    <a:pt x="31" y="2"/>
                  </a:lnTo>
                  <a:lnTo>
                    <a:pt x="28" y="4"/>
                  </a:lnTo>
                  <a:lnTo>
                    <a:pt x="27" y="6"/>
                  </a:lnTo>
                  <a:lnTo>
                    <a:pt x="21" y="12"/>
                  </a:lnTo>
                  <a:lnTo>
                    <a:pt x="20" y="14"/>
                  </a:lnTo>
                  <a:lnTo>
                    <a:pt x="18" y="15"/>
                  </a:lnTo>
                  <a:lnTo>
                    <a:pt x="17" y="17"/>
                  </a:lnTo>
                  <a:lnTo>
                    <a:pt x="16" y="20"/>
                  </a:lnTo>
                  <a:lnTo>
                    <a:pt x="12" y="23"/>
                  </a:lnTo>
                  <a:lnTo>
                    <a:pt x="11" y="25"/>
                  </a:lnTo>
                  <a:lnTo>
                    <a:pt x="10" y="28"/>
                  </a:lnTo>
                  <a:lnTo>
                    <a:pt x="9" y="30"/>
                  </a:lnTo>
                  <a:lnTo>
                    <a:pt x="8" y="31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1" y="50"/>
                  </a:lnTo>
                  <a:lnTo>
                    <a:pt x="1" y="54"/>
                  </a:lnTo>
                  <a:lnTo>
                    <a:pt x="0" y="57"/>
                  </a:lnTo>
                  <a:lnTo>
                    <a:pt x="0" y="73"/>
                  </a:lnTo>
                  <a:lnTo>
                    <a:pt x="1" y="75"/>
                  </a:lnTo>
                  <a:lnTo>
                    <a:pt x="1" y="80"/>
                  </a:lnTo>
                  <a:lnTo>
                    <a:pt x="2" y="82"/>
                  </a:lnTo>
                  <a:lnTo>
                    <a:pt x="2" y="84"/>
                  </a:lnTo>
                  <a:lnTo>
                    <a:pt x="3" y="87"/>
                  </a:lnTo>
                  <a:lnTo>
                    <a:pt x="3" y="89"/>
                  </a:lnTo>
                  <a:lnTo>
                    <a:pt x="4" y="91"/>
                  </a:lnTo>
                  <a:lnTo>
                    <a:pt x="5" y="92"/>
                  </a:lnTo>
                  <a:lnTo>
                    <a:pt x="6" y="95"/>
                  </a:lnTo>
                  <a:lnTo>
                    <a:pt x="6" y="97"/>
                  </a:lnTo>
                  <a:lnTo>
                    <a:pt x="8" y="99"/>
                  </a:lnTo>
                  <a:lnTo>
                    <a:pt x="9" y="101"/>
                  </a:lnTo>
                  <a:lnTo>
                    <a:pt x="10" y="104"/>
                  </a:lnTo>
                  <a:lnTo>
                    <a:pt x="11" y="106"/>
                  </a:lnTo>
                  <a:lnTo>
                    <a:pt x="12" y="108"/>
                  </a:lnTo>
                  <a:lnTo>
                    <a:pt x="13" y="111"/>
                  </a:lnTo>
                  <a:lnTo>
                    <a:pt x="16" y="113"/>
                  </a:lnTo>
                  <a:lnTo>
                    <a:pt x="17" y="115"/>
                  </a:lnTo>
                  <a:lnTo>
                    <a:pt x="18" y="118"/>
                  </a:lnTo>
                  <a:lnTo>
                    <a:pt x="20" y="120"/>
                  </a:lnTo>
                  <a:lnTo>
                    <a:pt x="21" y="122"/>
                  </a:lnTo>
                  <a:lnTo>
                    <a:pt x="24" y="125"/>
                  </a:lnTo>
                  <a:lnTo>
                    <a:pt x="25" y="127"/>
                  </a:lnTo>
                  <a:lnTo>
                    <a:pt x="27" y="129"/>
                  </a:lnTo>
                  <a:lnTo>
                    <a:pt x="28" y="131"/>
                  </a:lnTo>
                  <a:lnTo>
                    <a:pt x="33" y="13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37" name="Line 845"/>
            <p:cNvSpPr>
              <a:spLocks noChangeShapeType="1"/>
            </p:cNvSpPr>
            <p:nvPr/>
          </p:nvSpPr>
          <p:spPr bwMode="auto">
            <a:xfrm>
              <a:off x="2247" y="2902"/>
              <a:ext cx="28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38" name="Freeform 846"/>
            <p:cNvSpPr>
              <a:spLocks/>
            </p:cNvSpPr>
            <p:nvPr/>
          </p:nvSpPr>
          <p:spPr bwMode="auto">
            <a:xfrm>
              <a:off x="2246" y="2892"/>
              <a:ext cx="37" cy="20"/>
            </a:xfrm>
            <a:custGeom>
              <a:avLst/>
              <a:gdLst>
                <a:gd name="T0" fmla="*/ 1 w 74"/>
                <a:gd name="T1" fmla="*/ 0 h 41"/>
                <a:gd name="T2" fmla="*/ 1 w 74"/>
                <a:gd name="T3" fmla="*/ 0 h 41"/>
                <a:gd name="T4" fmla="*/ 1 w 74"/>
                <a:gd name="T5" fmla="*/ 0 h 41"/>
                <a:gd name="T6" fmla="*/ 0 w 74"/>
                <a:gd name="T7" fmla="*/ 0 h 41"/>
                <a:gd name="T8" fmla="*/ 1 w 74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41"/>
                <a:gd name="T17" fmla="*/ 74 w 74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41">
                  <a:moveTo>
                    <a:pt x="3" y="20"/>
                  </a:moveTo>
                  <a:lnTo>
                    <a:pt x="74" y="0"/>
                  </a:lnTo>
                  <a:lnTo>
                    <a:pt x="74" y="41"/>
                  </a:lnTo>
                  <a:lnTo>
                    <a:pt x="0" y="20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39" name="Freeform 847"/>
            <p:cNvSpPr>
              <a:spLocks/>
            </p:cNvSpPr>
            <p:nvPr/>
          </p:nvSpPr>
          <p:spPr bwMode="auto">
            <a:xfrm>
              <a:off x="5098" y="2892"/>
              <a:ext cx="36" cy="20"/>
            </a:xfrm>
            <a:custGeom>
              <a:avLst/>
              <a:gdLst>
                <a:gd name="T0" fmla="*/ 0 w 74"/>
                <a:gd name="T1" fmla="*/ 0 h 41"/>
                <a:gd name="T2" fmla="*/ 0 w 74"/>
                <a:gd name="T3" fmla="*/ 0 h 41"/>
                <a:gd name="T4" fmla="*/ 0 w 74"/>
                <a:gd name="T5" fmla="*/ 0 h 41"/>
                <a:gd name="T6" fmla="*/ 0 w 74"/>
                <a:gd name="T7" fmla="*/ 0 h 41"/>
                <a:gd name="T8" fmla="*/ 0 w 74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41"/>
                <a:gd name="T17" fmla="*/ 74 w 74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41">
                  <a:moveTo>
                    <a:pt x="72" y="22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74" y="22"/>
                  </a:lnTo>
                  <a:lnTo>
                    <a:pt x="72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40" name="Freeform 848"/>
            <p:cNvSpPr>
              <a:spLocks/>
            </p:cNvSpPr>
            <p:nvPr/>
          </p:nvSpPr>
          <p:spPr bwMode="auto">
            <a:xfrm>
              <a:off x="492" y="3009"/>
              <a:ext cx="22" cy="861"/>
            </a:xfrm>
            <a:custGeom>
              <a:avLst/>
              <a:gdLst>
                <a:gd name="T0" fmla="*/ 0 w 45"/>
                <a:gd name="T1" fmla="*/ 0 h 1724"/>
                <a:gd name="T2" fmla="*/ 0 w 45"/>
                <a:gd name="T3" fmla="*/ 0 h 1724"/>
                <a:gd name="T4" fmla="*/ 0 w 45"/>
                <a:gd name="T5" fmla="*/ 0 h 1724"/>
                <a:gd name="T6" fmla="*/ 0 w 45"/>
                <a:gd name="T7" fmla="*/ 0 h 17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724"/>
                <a:gd name="T14" fmla="*/ 45 w 45"/>
                <a:gd name="T15" fmla="*/ 1724 h 17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724">
                  <a:moveTo>
                    <a:pt x="0" y="1724"/>
                  </a:moveTo>
                  <a:lnTo>
                    <a:pt x="0" y="384"/>
                  </a:lnTo>
                  <a:lnTo>
                    <a:pt x="45" y="295"/>
                  </a:lnTo>
                  <a:lnTo>
                    <a:pt x="4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41" name="Freeform 849"/>
            <p:cNvSpPr>
              <a:spLocks/>
            </p:cNvSpPr>
            <p:nvPr/>
          </p:nvSpPr>
          <p:spPr bwMode="auto">
            <a:xfrm>
              <a:off x="813" y="3026"/>
              <a:ext cx="78" cy="33"/>
            </a:xfrm>
            <a:custGeom>
              <a:avLst/>
              <a:gdLst>
                <a:gd name="T0" fmla="*/ 1 w 155"/>
                <a:gd name="T1" fmla="*/ 0 h 66"/>
                <a:gd name="T2" fmla="*/ 1 w 155"/>
                <a:gd name="T3" fmla="*/ 0 h 66"/>
                <a:gd name="T4" fmla="*/ 1 w 155"/>
                <a:gd name="T5" fmla="*/ 1 h 66"/>
                <a:gd name="T6" fmla="*/ 1 w 155"/>
                <a:gd name="T7" fmla="*/ 1 h 66"/>
                <a:gd name="T8" fmla="*/ 1 w 155"/>
                <a:gd name="T9" fmla="*/ 1 h 66"/>
                <a:gd name="T10" fmla="*/ 1 w 155"/>
                <a:gd name="T11" fmla="*/ 1 h 66"/>
                <a:gd name="T12" fmla="*/ 1 w 155"/>
                <a:gd name="T13" fmla="*/ 1 h 66"/>
                <a:gd name="T14" fmla="*/ 1 w 155"/>
                <a:gd name="T15" fmla="*/ 1 h 66"/>
                <a:gd name="T16" fmla="*/ 1 w 155"/>
                <a:gd name="T17" fmla="*/ 1 h 66"/>
                <a:gd name="T18" fmla="*/ 1 w 155"/>
                <a:gd name="T19" fmla="*/ 1 h 66"/>
                <a:gd name="T20" fmla="*/ 1 w 155"/>
                <a:gd name="T21" fmla="*/ 1 h 66"/>
                <a:gd name="T22" fmla="*/ 1 w 155"/>
                <a:gd name="T23" fmla="*/ 1 h 66"/>
                <a:gd name="T24" fmla="*/ 1 w 155"/>
                <a:gd name="T25" fmla="*/ 1 h 66"/>
                <a:gd name="T26" fmla="*/ 1 w 155"/>
                <a:gd name="T27" fmla="*/ 1 h 66"/>
                <a:gd name="T28" fmla="*/ 1 w 155"/>
                <a:gd name="T29" fmla="*/ 1 h 66"/>
                <a:gd name="T30" fmla="*/ 1 w 155"/>
                <a:gd name="T31" fmla="*/ 1 h 66"/>
                <a:gd name="T32" fmla="*/ 1 w 155"/>
                <a:gd name="T33" fmla="*/ 1 h 66"/>
                <a:gd name="T34" fmla="*/ 1 w 155"/>
                <a:gd name="T35" fmla="*/ 1 h 66"/>
                <a:gd name="T36" fmla="*/ 1 w 155"/>
                <a:gd name="T37" fmla="*/ 1 h 66"/>
                <a:gd name="T38" fmla="*/ 1 w 155"/>
                <a:gd name="T39" fmla="*/ 1 h 66"/>
                <a:gd name="T40" fmla="*/ 1 w 155"/>
                <a:gd name="T41" fmla="*/ 1 h 66"/>
                <a:gd name="T42" fmla="*/ 1 w 155"/>
                <a:gd name="T43" fmla="*/ 1 h 66"/>
                <a:gd name="T44" fmla="*/ 1 w 155"/>
                <a:gd name="T45" fmla="*/ 1 h 66"/>
                <a:gd name="T46" fmla="*/ 1 w 155"/>
                <a:gd name="T47" fmla="*/ 1 h 66"/>
                <a:gd name="T48" fmla="*/ 1 w 155"/>
                <a:gd name="T49" fmla="*/ 1 h 66"/>
                <a:gd name="T50" fmla="*/ 1 w 155"/>
                <a:gd name="T51" fmla="*/ 1 h 66"/>
                <a:gd name="T52" fmla="*/ 1 w 155"/>
                <a:gd name="T53" fmla="*/ 1 h 66"/>
                <a:gd name="T54" fmla="*/ 1 w 155"/>
                <a:gd name="T55" fmla="*/ 1 h 66"/>
                <a:gd name="T56" fmla="*/ 1 w 155"/>
                <a:gd name="T57" fmla="*/ 1 h 66"/>
                <a:gd name="T58" fmla="*/ 1 w 155"/>
                <a:gd name="T59" fmla="*/ 1 h 66"/>
                <a:gd name="T60" fmla="*/ 1 w 155"/>
                <a:gd name="T61" fmla="*/ 1 h 66"/>
                <a:gd name="T62" fmla="*/ 1 w 155"/>
                <a:gd name="T63" fmla="*/ 1 h 66"/>
                <a:gd name="T64" fmla="*/ 1 w 155"/>
                <a:gd name="T65" fmla="*/ 1 h 66"/>
                <a:gd name="T66" fmla="*/ 1 w 155"/>
                <a:gd name="T67" fmla="*/ 1 h 66"/>
                <a:gd name="T68" fmla="*/ 1 w 155"/>
                <a:gd name="T69" fmla="*/ 1 h 66"/>
                <a:gd name="T70" fmla="*/ 1 w 155"/>
                <a:gd name="T71" fmla="*/ 1 h 66"/>
                <a:gd name="T72" fmla="*/ 1 w 155"/>
                <a:gd name="T73" fmla="*/ 1 h 66"/>
                <a:gd name="T74" fmla="*/ 1 w 155"/>
                <a:gd name="T75" fmla="*/ 1 h 66"/>
                <a:gd name="T76" fmla="*/ 1 w 155"/>
                <a:gd name="T77" fmla="*/ 1 h 66"/>
                <a:gd name="T78" fmla="*/ 1 w 155"/>
                <a:gd name="T79" fmla="*/ 1 h 66"/>
                <a:gd name="T80" fmla="*/ 1 w 155"/>
                <a:gd name="T81" fmla="*/ 1 h 66"/>
                <a:gd name="T82" fmla="*/ 1 w 155"/>
                <a:gd name="T83" fmla="*/ 1 h 66"/>
                <a:gd name="T84" fmla="*/ 1 w 155"/>
                <a:gd name="T85" fmla="*/ 1 h 66"/>
                <a:gd name="T86" fmla="*/ 0 w 155"/>
                <a:gd name="T87" fmla="*/ 1 h 66"/>
                <a:gd name="T88" fmla="*/ 0 w 155"/>
                <a:gd name="T89" fmla="*/ 1 h 66"/>
                <a:gd name="T90" fmla="*/ 1 w 155"/>
                <a:gd name="T91" fmla="*/ 1 h 66"/>
                <a:gd name="T92" fmla="*/ 1 w 155"/>
                <a:gd name="T93" fmla="*/ 1 h 66"/>
                <a:gd name="T94" fmla="*/ 1 w 155"/>
                <a:gd name="T95" fmla="*/ 1 h 66"/>
                <a:gd name="T96" fmla="*/ 1 w 155"/>
                <a:gd name="T97" fmla="*/ 1 h 66"/>
                <a:gd name="T98" fmla="*/ 1 w 155"/>
                <a:gd name="T99" fmla="*/ 1 h 66"/>
                <a:gd name="T100" fmla="*/ 1 w 155"/>
                <a:gd name="T101" fmla="*/ 1 h 66"/>
                <a:gd name="T102" fmla="*/ 1 w 155"/>
                <a:gd name="T103" fmla="*/ 1 h 66"/>
                <a:gd name="T104" fmla="*/ 1 w 155"/>
                <a:gd name="T105" fmla="*/ 1 h 66"/>
                <a:gd name="T106" fmla="*/ 1 w 155"/>
                <a:gd name="T107" fmla="*/ 1 h 66"/>
                <a:gd name="T108" fmla="*/ 1 w 155"/>
                <a:gd name="T109" fmla="*/ 1 h 66"/>
                <a:gd name="T110" fmla="*/ 1 w 155"/>
                <a:gd name="T111" fmla="*/ 1 h 66"/>
                <a:gd name="T112" fmla="*/ 1 w 155"/>
                <a:gd name="T113" fmla="*/ 1 h 66"/>
                <a:gd name="T114" fmla="*/ 1 w 155"/>
                <a:gd name="T115" fmla="*/ 1 h 66"/>
                <a:gd name="T116" fmla="*/ 1 w 155"/>
                <a:gd name="T117" fmla="*/ 1 h 66"/>
                <a:gd name="T118" fmla="*/ 1 w 155"/>
                <a:gd name="T119" fmla="*/ 1 h 66"/>
                <a:gd name="T120" fmla="*/ 1 w 155"/>
                <a:gd name="T121" fmla="*/ 1 h 66"/>
                <a:gd name="T122" fmla="*/ 1 w 155"/>
                <a:gd name="T123" fmla="*/ 1 h 66"/>
                <a:gd name="T124" fmla="*/ 1 w 155"/>
                <a:gd name="T125" fmla="*/ 1 h 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5"/>
                <a:gd name="T190" fmla="*/ 0 h 66"/>
                <a:gd name="T191" fmla="*/ 155 w 155"/>
                <a:gd name="T192" fmla="*/ 66 h 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5" h="66">
                  <a:moveTo>
                    <a:pt x="89" y="0"/>
                  </a:moveTo>
                  <a:lnTo>
                    <a:pt x="91" y="0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4" y="2"/>
                  </a:lnTo>
                  <a:lnTo>
                    <a:pt x="95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9" y="6"/>
                  </a:lnTo>
                  <a:lnTo>
                    <a:pt x="99" y="7"/>
                  </a:lnTo>
                  <a:lnTo>
                    <a:pt x="98" y="8"/>
                  </a:lnTo>
                  <a:lnTo>
                    <a:pt x="98" y="9"/>
                  </a:lnTo>
                  <a:lnTo>
                    <a:pt x="96" y="9"/>
                  </a:lnTo>
                  <a:lnTo>
                    <a:pt x="95" y="10"/>
                  </a:lnTo>
                  <a:lnTo>
                    <a:pt x="94" y="10"/>
                  </a:lnTo>
                  <a:lnTo>
                    <a:pt x="93" y="11"/>
                  </a:lnTo>
                  <a:lnTo>
                    <a:pt x="92" y="11"/>
                  </a:lnTo>
                  <a:lnTo>
                    <a:pt x="91" y="13"/>
                  </a:lnTo>
                  <a:lnTo>
                    <a:pt x="85" y="13"/>
                  </a:lnTo>
                  <a:lnTo>
                    <a:pt x="83" y="14"/>
                  </a:lnTo>
                  <a:lnTo>
                    <a:pt x="77" y="14"/>
                  </a:lnTo>
                  <a:lnTo>
                    <a:pt x="74" y="15"/>
                  </a:lnTo>
                  <a:lnTo>
                    <a:pt x="64" y="15"/>
                  </a:lnTo>
                  <a:lnTo>
                    <a:pt x="62" y="16"/>
                  </a:lnTo>
                  <a:lnTo>
                    <a:pt x="54" y="16"/>
                  </a:lnTo>
                  <a:lnTo>
                    <a:pt x="50" y="17"/>
                  </a:lnTo>
                  <a:lnTo>
                    <a:pt x="42" y="17"/>
                  </a:lnTo>
                  <a:lnTo>
                    <a:pt x="40" y="18"/>
                  </a:lnTo>
                  <a:lnTo>
                    <a:pt x="35" y="18"/>
                  </a:lnTo>
                  <a:lnTo>
                    <a:pt x="33" y="19"/>
                  </a:lnTo>
                  <a:lnTo>
                    <a:pt x="28" y="19"/>
                  </a:lnTo>
                  <a:lnTo>
                    <a:pt x="26" y="21"/>
                  </a:lnTo>
                  <a:lnTo>
                    <a:pt x="24" y="21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12" y="26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5" y="55"/>
                  </a:lnTo>
                  <a:lnTo>
                    <a:pt x="7" y="55"/>
                  </a:lnTo>
                  <a:lnTo>
                    <a:pt x="9" y="56"/>
                  </a:lnTo>
                  <a:lnTo>
                    <a:pt x="11" y="57"/>
                  </a:lnTo>
                  <a:lnTo>
                    <a:pt x="13" y="59"/>
                  </a:lnTo>
                  <a:lnTo>
                    <a:pt x="16" y="59"/>
                  </a:lnTo>
                  <a:lnTo>
                    <a:pt x="18" y="60"/>
                  </a:lnTo>
                  <a:lnTo>
                    <a:pt x="20" y="60"/>
                  </a:lnTo>
                  <a:lnTo>
                    <a:pt x="24" y="61"/>
                  </a:lnTo>
                  <a:lnTo>
                    <a:pt x="30" y="61"/>
                  </a:lnTo>
                  <a:lnTo>
                    <a:pt x="33" y="62"/>
                  </a:lnTo>
                  <a:lnTo>
                    <a:pt x="36" y="62"/>
                  </a:lnTo>
                  <a:lnTo>
                    <a:pt x="40" y="63"/>
                  </a:lnTo>
                  <a:lnTo>
                    <a:pt x="51" y="63"/>
                  </a:lnTo>
                  <a:lnTo>
                    <a:pt x="56" y="64"/>
                  </a:lnTo>
                  <a:lnTo>
                    <a:pt x="69" y="64"/>
                  </a:lnTo>
                  <a:lnTo>
                    <a:pt x="73" y="66"/>
                  </a:lnTo>
                  <a:lnTo>
                    <a:pt x="155" y="6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42" name="Freeform 850"/>
            <p:cNvSpPr>
              <a:spLocks/>
            </p:cNvSpPr>
            <p:nvPr/>
          </p:nvSpPr>
          <p:spPr bwMode="auto">
            <a:xfrm>
              <a:off x="1833" y="3117"/>
              <a:ext cx="77" cy="44"/>
            </a:xfrm>
            <a:custGeom>
              <a:avLst/>
              <a:gdLst>
                <a:gd name="T0" fmla="*/ 0 w 156"/>
                <a:gd name="T1" fmla="*/ 0 h 88"/>
                <a:gd name="T2" fmla="*/ 0 w 156"/>
                <a:gd name="T3" fmla="*/ 1 h 88"/>
                <a:gd name="T4" fmla="*/ 0 w 156"/>
                <a:gd name="T5" fmla="*/ 1 h 88"/>
                <a:gd name="T6" fmla="*/ 0 w 156"/>
                <a:gd name="T7" fmla="*/ 1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"/>
                <a:gd name="T13" fmla="*/ 0 h 88"/>
                <a:gd name="T14" fmla="*/ 156 w 156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" h="88">
                  <a:moveTo>
                    <a:pt x="87" y="0"/>
                  </a:moveTo>
                  <a:lnTo>
                    <a:pt x="156" y="23"/>
                  </a:lnTo>
                  <a:lnTo>
                    <a:pt x="156" y="88"/>
                  </a:lnTo>
                  <a:lnTo>
                    <a:pt x="0" y="8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43" name="Rectangle 851"/>
            <p:cNvSpPr>
              <a:spLocks noChangeArrowheads="1"/>
            </p:cNvSpPr>
            <p:nvPr/>
          </p:nvSpPr>
          <p:spPr bwMode="auto">
            <a:xfrm>
              <a:off x="1866" y="3162"/>
              <a:ext cx="44" cy="1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44" name="Rectangle 852"/>
            <p:cNvSpPr>
              <a:spLocks noChangeArrowheads="1"/>
            </p:cNvSpPr>
            <p:nvPr/>
          </p:nvSpPr>
          <p:spPr bwMode="auto">
            <a:xfrm>
              <a:off x="1859" y="3185"/>
              <a:ext cx="24" cy="2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45" name="Line 853"/>
            <p:cNvSpPr>
              <a:spLocks noChangeShapeType="1"/>
            </p:cNvSpPr>
            <p:nvPr/>
          </p:nvSpPr>
          <p:spPr bwMode="auto">
            <a:xfrm flipH="1">
              <a:off x="1859" y="3177"/>
              <a:ext cx="7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46" name="Line 854"/>
            <p:cNvSpPr>
              <a:spLocks noChangeShapeType="1"/>
            </p:cNvSpPr>
            <p:nvPr/>
          </p:nvSpPr>
          <p:spPr bwMode="auto">
            <a:xfrm>
              <a:off x="1910" y="3177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47" name="Line 855"/>
            <p:cNvSpPr>
              <a:spLocks noChangeShapeType="1"/>
            </p:cNvSpPr>
            <p:nvPr/>
          </p:nvSpPr>
          <p:spPr bwMode="auto">
            <a:xfrm>
              <a:off x="1833" y="3194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48" name="Line 856"/>
            <p:cNvSpPr>
              <a:spLocks noChangeShapeType="1"/>
            </p:cNvSpPr>
            <p:nvPr/>
          </p:nvSpPr>
          <p:spPr bwMode="auto">
            <a:xfrm>
              <a:off x="2128" y="3194"/>
              <a:ext cx="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49" name="Line 857"/>
            <p:cNvSpPr>
              <a:spLocks noChangeShapeType="1"/>
            </p:cNvSpPr>
            <p:nvPr/>
          </p:nvSpPr>
          <p:spPr bwMode="auto">
            <a:xfrm>
              <a:off x="2270" y="2457"/>
              <a:ext cx="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50" name="Line 858"/>
            <p:cNvSpPr>
              <a:spLocks noChangeShapeType="1"/>
            </p:cNvSpPr>
            <p:nvPr/>
          </p:nvSpPr>
          <p:spPr bwMode="auto">
            <a:xfrm>
              <a:off x="2322" y="2499"/>
              <a:ext cx="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51" name="Line 859"/>
            <p:cNvSpPr>
              <a:spLocks noChangeShapeType="1"/>
            </p:cNvSpPr>
            <p:nvPr/>
          </p:nvSpPr>
          <p:spPr bwMode="auto">
            <a:xfrm>
              <a:off x="2270" y="2548"/>
              <a:ext cx="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52" name="Line 860"/>
            <p:cNvSpPr>
              <a:spLocks noChangeShapeType="1"/>
            </p:cNvSpPr>
            <p:nvPr/>
          </p:nvSpPr>
          <p:spPr bwMode="auto">
            <a:xfrm>
              <a:off x="2325" y="2619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53" name="Line 861"/>
            <p:cNvSpPr>
              <a:spLocks noChangeShapeType="1"/>
            </p:cNvSpPr>
            <p:nvPr/>
          </p:nvSpPr>
          <p:spPr bwMode="auto">
            <a:xfrm>
              <a:off x="2320" y="2432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54" name="Line 862"/>
            <p:cNvSpPr>
              <a:spLocks noChangeShapeType="1"/>
            </p:cNvSpPr>
            <p:nvPr/>
          </p:nvSpPr>
          <p:spPr bwMode="auto">
            <a:xfrm>
              <a:off x="2697" y="244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55" name="Line 863"/>
            <p:cNvSpPr>
              <a:spLocks noChangeShapeType="1"/>
            </p:cNvSpPr>
            <p:nvPr/>
          </p:nvSpPr>
          <p:spPr bwMode="auto">
            <a:xfrm>
              <a:off x="2644" y="2492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56" name="Line 864"/>
            <p:cNvSpPr>
              <a:spLocks noChangeShapeType="1"/>
            </p:cNvSpPr>
            <p:nvPr/>
          </p:nvSpPr>
          <p:spPr bwMode="auto">
            <a:xfrm>
              <a:off x="2770" y="2540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57" name="Line 865"/>
            <p:cNvSpPr>
              <a:spLocks noChangeShapeType="1"/>
            </p:cNvSpPr>
            <p:nvPr/>
          </p:nvSpPr>
          <p:spPr bwMode="auto">
            <a:xfrm>
              <a:off x="2693" y="260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58" name="Line 866"/>
            <p:cNvSpPr>
              <a:spLocks noChangeShapeType="1"/>
            </p:cNvSpPr>
            <p:nvPr/>
          </p:nvSpPr>
          <p:spPr bwMode="auto">
            <a:xfrm>
              <a:off x="2704" y="2542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59" name="Line 867"/>
            <p:cNvSpPr>
              <a:spLocks noChangeShapeType="1"/>
            </p:cNvSpPr>
            <p:nvPr/>
          </p:nvSpPr>
          <p:spPr bwMode="auto">
            <a:xfrm>
              <a:off x="2750" y="2477"/>
              <a:ext cx="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60" name="Line 868"/>
            <p:cNvSpPr>
              <a:spLocks noChangeShapeType="1"/>
            </p:cNvSpPr>
            <p:nvPr/>
          </p:nvSpPr>
          <p:spPr bwMode="auto">
            <a:xfrm>
              <a:off x="2669" y="2520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61" name="Line 869"/>
            <p:cNvSpPr>
              <a:spLocks noChangeShapeType="1"/>
            </p:cNvSpPr>
            <p:nvPr/>
          </p:nvSpPr>
          <p:spPr bwMode="auto">
            <a:xfrm>
              <a:off x="3059" y="2457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62" name="Line 870"/>
            <p:cNvSpPr>
              <a:spLocks noChangeShapeType="1"/>
            </p:cNvSpPr>
            <p:nvPr/>
          </p:nvSpPr>
          <p:spPr bwMode="auto">
            <a:xfrm>
              <a:off x="3171" y="2450"/>
              <a:ext cx="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63" name="Line 871"/>
            <p:cNvSpPr>
              <a:spLocks noChangeShapeType="1"/>
            </p:cNvSpPr>
            <p:nvPr/>
          </p:nvSpPr>
          <p:spPr bwMode="auto">
            <a:xfrm>
              <a:off x="3104" y="2499"/>
              <a:ext cx="6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64" name="Line 872"/>
            <p:cNvSpPr>
              <a:spLocks noChangeShapeType="1"/>
            </p:cNvSpPr>
            <p:nvPr/>
          </p:nvSpPr>
          <p:spPr bwMode="auto">
            <a:xfrm>
              <a:off x="3146" y="2555"/>
              <a:ext cx="8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65" name="Line 873"/>
            <p:cNvSpPr>
              <a:spLocks noChangeShapeType="1"/>
            </p:cNvSpPr>
            <p:nvPr/>
          </p:nvSpPr>
          <p:spPr bwMode="auto">
            <a:xfrm>
              <a:off x="3231" y="2459"/>
              <a:ext cx="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66" name="Line 874"/>
            <p:cNvSpPr>
              <a:spLocks noChangeShapeType="1"/>
            </p:cNvSpPr>
            <p:nvPr/>
          </p:nvSpPr>
          <p:spPr bwMode="auto">
            <a:xfrm flipV="1">
              <a:off x="2243" y="2325"/>
              <a:ext cx="1" cy="8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67" name="Freeform 875"/>
            <p:cNvSpPr>
              <a:spLocks/>
            </p:cNvSpPr>
            <p:nvPr/>
          </p:nvSpPr>
          <p:spPr bwMode="auto">
            <a:xfrm>
              <a:off x="2639" y="2325"/>
              <a:ext cx="2494" cy="1045"/>
            </a:xfrm>
            <a:custGeom>
              <a:avLst/>
              <a:gdLst>
                <a:gd name="T0" fmla="*/ 0 w 4989"/>
                <a:gd name="T1" fmla="*/ 0 h 2091"/>
                <a:gd name="T2" fmla="*/ 0 w 4989"/>
                <a:gd name="T3" fmla="*/ 0 h 2091"/>
                <a:gd name="T4" fmla="*/ 0 w 4989"/>
                <a:gd name="T5" fmla="*/ 0 h 2091"/>
                <a:gd name="T6" fmla="*/ 0 w 4989"/>
                <a:gd name="T7" fmla="*/ 0 h 20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89"/>
                <a:gd name="T13" fmla="*/ 0 h 2091"/>
                <a:gd name="T14" fmla="*/ 4989 w 4989"/>
                <a:gd name="T15" fmla="*/ 2091 h 20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89" h="2091">
                  <a:moveTo>
                    <a:pt x="0" y="0"/>
                  </a:moveTo>
                  <a:lnTo>
                    <a:pt x="0" y="2091"/>
                  </a:lnTo>
                  <a:lnTo>
                    <a:pt x="4989" y="2091"/>
                  </a:lnTo>
                  <a:lnTo>
                    <a:pt x="4989" y="6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68" name="Freeform 876"/>
            <p:cNvSpPr>
              <a:spLocks/>
            </p:cNvSpPr>
            <p:nvPr/>
          </p:nvSpPr>
          <p:spPr bwMode="auto">
            <a:xfrm>
              <a:off x="835" y="3013"/>
              <a:ext cx="562" cy="36"/>
            </a:xfrm>
            <a:custGeom>
              <a:avLst/>
              <a:gdLst>
                <a:gd name="T0" fmla="*/ 1 w 1123"/>
                <a:gd name="T1" fmla="*/ 0 h 73"/>
                <a:gd name="T2" fmla="*/ 1 w 1123"/>
                <a:gd name="T3" fmla="*/ 0 h 73"/>
                <a:gd name="T4" fmla="*/ 1 w 1123"/>
                <a:gd name="T5" fmla="*/ 0 h 73"/>
                <a:gd name="T6" fmla="*/ 1 w 1123"/>
                <a:gd name="T7" fmla="*/ 0 h 73"/>
                <a:gd name="T8" fmla="*/ 1 w 1123"/>
                <a:gd name="T9" fmla="*/ 0 h 73"/>
                <a:gd name="T10" fmla="*/ 0 w 1123"/>
                <a:gd name="T11" fmla="*/ 0 h 73"/>
                <a:gd name="T12" fmla="*/ 0 w 1123"/>
                <a:gd name="T13" fmla="*/ 0 h 73"/>
                <a:gd name="T14" fmla="*/ 1 w 1123"/>
                <a:gd name="T15" fmla="*/ 0 h 73"/>
                <a:gd name="T16" fmla="*/ 1 w 1123"/>
                <a:gd name="T17" fmla="*/ 0 h 73"/>
                <a:gd name="T18" fmla="*/ 1 w 1123"/>
                <a:gd name="T19" fmla="*/ 0 h 73"/>
                <a:gd name="T20" fmla="*/ 1 w 1123"/>
                <a:gd name="T21" fmla="*/ 0 h 73"/>
                <a:gd name="T22" fmla="*/ 1 w 1123"/>
                <a:gd name="T23" fmla="*/ 0 h 73"/>
                <a:gd name="T24" fmla="*/ 1 w 1123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23"/>
                <a:gd name="T40" fmla="*/ 0 h 73"/>
                <a:gd name="T41" fmla="*/ 1123 w 1123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23" h="73">
                  <a:moveTo>
                    <a:pt x="1118" y="73"/>
                  </a:moveTo>
                  <a:lnTo>
                    <a:pt x="1118" y="53"/>
                  </a:lnTo>
                  <a:lnTo>
                    <a:pt x="762" y="53"/>
                  </a:lnTo>
                  <a:lnTo>
                    <a:pt x="395" y="13"/>
                  </a:lnTo>
                  <a:lnTo>
                    <a:pt x="13" y="13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6" y="25"/>
                  </a:lnTo>
                  <a:lnTo>
                    <a:pt x="405" y="25"/>
                  </a:lnTo>
                  <a:lnTo>
                    <a:pt x="751" y="71"/>
                  </a:lnTo>
                  <a:lnTo>
                    <a:pt x="1123" y="73"/>
                  </a:lnTo>
                  <a:lnTo>
                    <a:pt x="1118" y="53"/>
                  </a:lnTo>
                  <a:lnTo>
                    <a:pt x="1118" y="7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69" name="Rectangle 877"/>
            <p:cNvSpPr>
              <a:spLocks noChangeArrowheads="1"/>
            </p:cNvSpPr>
            <p:nvPr/>
          </p:nvSpPr>
          <p:spPr bwMode="auto">
            <a:xfrm>
              <a:off x="835" y="3011"/>
              <a:ext cx="4" cy="1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70" name="Rectangle 878"/>
            <p:cNvSpPr>
              <a:spLocks noChangeArrowheads="1"/>
            </p:cNvSpPr>
            <p:nvPr/>
          </p:nvSpPr>
          <p:spPr bwMode="auto">
            <a:xfrm>
              <a:off x="835" y="2988"/>
              <a:ext cx="4" cy="1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71" name="Freeform 879"/>
            <p:cNvSpPr>
              <a:spLocks/>
            </p:cNvSpPr>
            <p:nvPr/>
          </p:nvSpPr>
          <p:spPr bwMode="auto">
            <a:xfrm>
              <a:off x="839" y="2981"/>
              <a:ext cx="79" cy="10"/>
            </a:xfrm>
            <a:custGeom>
              <a:avLst/>
              <a:gdLst>
                <a:gd name="T0" fmla="*/ 0 w 158"/>
                <a:gd name="T1" fmla="*/ 1 h 19"/>
                <a:gd name="T2" fmla="*/ 1 w 158"/>
                <a:gd name="T3" fmla="*/ 0 h 19"/>
                <a:gd name="T4" fmla="*/ 1 w 158"/>
                <a:gd name="T5" fmla="*/ 0 h 19"/>
                <a:gd name="T6" fmla="*/ 0 60000 65536"/>
                <a:gd name="T7" fmla="*/ 0 60000 65536"/>
                <a:gd name="T8" fmla="*/ 0 60000 65536"/>
                <a:gd name="T9" fmla="*/ 0 w 158"/>
                <a:gd name="T10" fmla="*/ 0 h 19"/>
                <a:gd name="T11" fmla="*/ 158 w 158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9">
                  <a:moveTo>
                    <a:pt x="0" y="19"/>
                  </a:moveTo>
                  <a:lnTo>
                    <a:pt x="27" y="0"/>
                  </a:lnTo>
                  <a:lnTo>
                    <a:pt x="15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72" name="Freeform 880"/>
            <p:cNvSpPr>
              <a:spLocks/>
            </p:cNvSpPr>
            <p:nvPr/>
          </p:nvSpPr>
          <p:spPr bwMode="auto">
            <a:xfrm>
              <a:off x="839" y="2988"/>
              <a:ext cx="79" cy="8"/>
            </a:xfrm>
            <a:custGeom>
              <a:avLst/>
              <a:gdLst>
                <a:gd name="T0" fmla="*/ 0 w 158"/>
                <a:gd name="T1" fmla="*/ 1 h 16"/>
                <a:gd name="T2" fmla="*/ 1 w 158"/>
                <a:gd name="T3" fmla="*/ 0 h 16"/>
                <a:gd name="T4" fmla="*/ 1 w 158"/>
                <a:gd name="T5" fmla="*/ 0 h 16"/>
                <a:gd name="T6" fmla="*/ 0 60000 65536"/>
                <a:gd name="T7" fmla="*/ 0 60000 65536"/>
                <a:gd name="T8" fmla="*/ 0 60000 65536"/>
                <a:gd name="T9" fmla="*/ 0 w 158"/>
                <a:gd name="T10" fmla="*/ 0 h 16"/>
                <a:gd name="T11" fmla="*/ 158 w 158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6">
                  <a:moveTo>
                    <a:pt x="0" y="16"/>
                  </a:moveTo>
                  <a:lnTo>
                    <a:pt x="27" y="0"/>
                  </a:lnTo>
                  <a:lnTo>
                    <a:pt x="15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73" name="Rectangle 881"/>
            <p:cNvSpPr>
              <a:spLocks noChangeArrowheads="1"/>
            </p:cNvSpPr>
            <p:nvPr/>
          </p:nvSpPr>
          <p:spPr bwMode="auto">
            <a:xfrm>
              <a:off x="902" y="2970"/>
              <a:ext cx="6" cy="2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74" name="Freeform 882"/>
            <p:cNvSpPr>
              <a:spLocks/>
            </p:cNvSpPr>
            <p:nvPr/>
          </p:nvSpPr>
          <p:spPr bwMode="auto">
            <a:xfrm>
              <a:off x="476" y="2974"/>
              <a:ext cx="53" cy="35"/>
            </a:xfrm>
            <a:custGeom>
              <a:avLst/>
              <a:gdLst>
                <a:gd name="T0" fmla="*/ 0 w 105"/>
                <a:gd name="T1" fmla="*/ 0 h 69"/>
                <a:gd name="T2" fmla="*/ 1 w 105"/>
                <a:gd name="T3" fmla="*/ 0 h 69"/>
                <a:gd name="T4" fmla="*/ 1 w 105"/>
                <a:gd name="T5" fmla="*/ 1 h 69"/>
                <a:gd name="T6" fmla="*/ 1 w 105"/>
                <a:gd name="T7" fmla="*/ 1 h 69"/>
                <a:gd name="T8" fmla="*/ 0 w 105"/>
                <a:gd name="T9" fmla="*/ 1 h 69"/>
                <a:gd name="T10" fmla="*/ 0 w 105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5"/>
                <a:gd name="T19" fmla="*/ 0 h 69"/>
                <a:gd name="T20" fmla="*/ 105 w 105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5" h="69">
                  <a:moveTo>
                    <a:pt x="0" y="0"/>
                  </a:moveTo>
                  <a:lnTo>
                    <a:pt x="105" y="0"/>
                  </a:lnTo>
                  <a:lnTo>
                    <a:pt x="105" y="69"/>
                  </a:lnTo>
                  <a:lnTo>
                    <a:pt x="53" y="69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75" name="Freeform 883"/>
            <p:cNvSpPr>
              <a:spLocks/>
            </p:cNvSpPr>
            <p:nvPr/>
          </p:nvSpPr>
          <p:spPr bwMode="auto">
            <a:xfrm>
              <a:off x="277" y="2849"/>
              <a:ext cx="700" cy="1062"/>
            </a:xfrm>
            <a:custGeom>
              <a:avLst/>
              <a:gdLst>
                <a:gd name="T0" fmla="*/ 0 w 1400"/>
                <a:gd name="T1" fmla="*/ 0 h 2125"/>
                <a:gd name="T2" fmla="*/ 0 w 1400"/>
                <a:gd name="T3" fmla="*/ 0 h 2125"/>
                <a:gd name="T4" fmla="*/ 1 w 1400"/>
                <a:gd name="T5" fmla="*/ 0 h 2125"/>
                <a:gd name="T6" fmla="*/ 1 w 1400"/>
                <a:gd name="T7" fmla="*/ 0 h 2125"/>
                <a:gd name="T8" fmla="*/ 1 w 1400"/>
                <a:gd name="T9" fmla="*/ 0 h 2125"/>
                <a:gd name="T10" fmla="*/ 1 w 1400"/>
                <a:gd name="T11" fmla="*/ 0 h 2125"/>
                <a:gd name="T12" fmla="*/ 1 w 1400"/>
                <a:gd name="T13" fmla="*/ 0 h 2125"/>
                <a:gd name="T14" fmla="*/ 1 w 1400"/>
                <a:gd name="T15" fmla="*/ 0 h 2125"/>
                <a:gd name="T16" fmla="*/ 1 w 1400"/>
                <a:gd name="T17" fmla="*/ 0 h 2125"/>
                <a:gd name="T18" fmla="*/ 1 w 1400"/>
                <a:gd name="T19" fmla="*/ 0 h 2125"/>
                <a:gd name="T20" fmla="*/ 1 w 1400"/>
                <a:gd name="T21" fmla="*/ 0 h 2125"/>
                <a:gd name="T22" fmla="*/ 1 w 1400"/>
                <a:gd name="T23" fmla="*/ 0 h 2125"/>
                <a:gd name="T24" fmla="*/ 1 w 1400"/>
                <a:gd name="T25" fmla="*/ 0 h 2125"/>
                <a:gd name="T26" fmla="*/ 1 w 1400"/>
                <a:gd name="T27" fmla="*/ 0 h 2125"/>
                <a:gd name="T28" fmla="*/ 1 w 1400"/>
                <a:gd name="T29" fmla="*/ 0 h 2125"/>
                <a:gd name="T30" fmla="*/ 1 w 1400"/>
                <a:gd name="T31" fmla="*/ 0 h 2125"/>
                <a:gd name="T32" fmla="*/ 0 w 1400"/>
                <a:gd name="T33" fmla="*/ 0 h 2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00"/>
                <a:gd name="T52" fmla="*/ 0 h 2125"/>
                <a:gd name="T53" fmla="*/ 1400 w 1400"/>
                <a:gd name="T54" fmla="*/ 2125 h 2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00" h="2125">
                  <a:moveTo>
                    <a:pt x="0" y="2043"/>
                  </a:moveTo>
                  <a:lnTo>
                    <a:pt x="0" y="2125"/>
                  </a:lnTo>
                  <a:lnTo>
                    <a:pt x="1400" y="2125"/>
                  </a:lnTo>
                  <a:lnTo>
                    <a:pt x="1400" y="682"/>
                  </a:lnTo>
                  <a:lnTo>
                    <a:pt x="1032" y="682"/>
                  </a:lnTo>
                  <a:lnTo>
                    <a:pt x="1032" y="46"/>
                  </a:lnTo>
                  <a:lnTo>
                    <a:pt x="999" y="46"/>
                  </a:lnTo>
                  <a:lnTo>
                    <a:pt x="999" y="0"/>
                  </a:lnTo>
                  <a:lnTo>
                    <a:pt x="485" y="0"/>
                  </a:lnTo>
                  <a:lnTo>
                    <a:pt x="485" y="250"/>
                  </a:lnTo>
                  <a:lnTo>
                    <a:pt x="505" y="250"/>
                  </a:lnTo>
                  <a:lnTo>
                    <a:pt x="505" y="319"/>
                  </a:lnTo>
                  <a:lnTo>
                    <a:pt x="485" y="319"/>
                  </a:lnTo>
                  <a:lnTo>
                    <a:pt x="485" y="629"/>
                  </a:lnTo>
                  <a:lnTo>
                    <a:pt x="444" y="701"/>
                  </a:lnTo>
                  <a:lnTo>
                    <a:pt x="444" y="2043"/>
                  </a:lnTo>
                  <a:lnTo>
                    <a:pt x="0" y="20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76" name="Rectangle 884"/>
            <p:cNvSpPr>
              <a:spLocks noChangeArrowheads="1"/>
            </p:cNvSpPr>
            <p:nvPr/>
          </p:nvSpPr>
          <p:spPr bwMode="auto">
            <a:xfrm>
              <a:off x="264" y="2809"/>
              <a:ext cx="514" cy="41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77" name="Freeform 885"/>
            <p:cNvSpPr>
              <a:spLocks/>
            </p:cNvSpPr>
            <p:nvPr/>
          </p:nvSpPr>
          <p:spPr bwMode="auto">
            <a:xfrm>
              <a:off x="264" y="2802"/>
              <a:ext cx="571" cy="223"/>
            </a:xfrm>
            <a:custGeom>
              <a:avLst/>
              <a:gdLst>
                <a:gd name="T0" fmla="*/ 0 w 1144"/>
                <a:gd name="T1" fmla="*/ 0 h 446"/>
                <a:gd name="T2" fmla="*/ 0 w 1144"/>
                <a:gd name="T3" fmla="*/ 0 h 446"/>
                <a:gd name="T4" fmla="*/ 0 w 1144"/>
                <a:gd name="T5" fmla="*/ 1 h 446"/>
                <a:gd name="T6" fmla="*/ 0 w 1144"/>
                <a:gd name="T7" fmla="*/ 1 h 446"/>
                <a:gd name="T8" fmla="*/ 0 w 1144"/>
                <a:gd name="T9" fmla="*/ 1 h 446"/>
                <a:gd name="T10" fmla="*/ 0 w 1144"/>
                <a:gd name="T11" fmla="*/ 1 h 446"/>
                <a:gd name="T12" fmla="*/ 0 w 1144"/>
                <a:gd name="T13" fmla="*/ 1 h 446"/>
                <a:gd name="T14" fmla="*/ 0 w 1144"/>
                <a:gd name="T15" fmla="*/ 1 h 4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4"/>
                <a:gd name="T25" fmla="*/ 0 h 446"/>
                <a:gd name="T26" fmla="*/ 1144 w 1144"/>
                <a:gd name="T27" fmla="*/ 446 h 4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4" h="446">
                  <a:moveTo>
                    <a:pt x="0" y="0"/>
                  </a:moveTo>
                  <a:lnTo>
                    <a:pt x="1020" y="0"/>
                  </a:lnTo>
                  <a:lnTo>
                    <a:pt x="1040" y="9"/>
                  </a:lnTo>
                  <a:lnTo>
                    <a:pt x="1040" y="113"/>
                  </a:lnTo>
                  <a:lnTo>
                    <a:pt x="1049" y="126"/>
                  </a:lnTo>
                  <a:lnTo>
                    <a:pt x="1110" y="126"/>
                  </a:lnTo>
                  <a:lnTo>
                    <a:pt x="1110" y="427"/>
                  </a:lnTo>
                  <a:lnTo>
                    <a:pt x="1144" y="4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78" name="Freeform 886"/>
            <p:cNvSpPr>
              <a:spLocks/>
            </p:cNvSpPr>
            <p:nvPr/>
          </p:nvSpPr>
          <p:spPr bwMode="auto">
            <a:xfrm>
              <a:off x="263" y="2789"/>
              <a:ext cx="573" cy="224"/>
            </a:xfrm>
            <a:custGeom>
              <a:avLst/>
              <a:gdLst>
                <a:gd name="T0" fmla="*/ 0 w 1148"/>
                <a:gd name="T1" fmla="*/ 1 h 448"/>
                <a:gd name="T2" fmla="*/ 0 w 1148"/>
                <a:gd name="T3" fmla="*/ 1 h 448"/>
                <a:gd name="T4" fmla="*/ 0 w 1148"/>
                <a:gd name="T5" fmla="*/ 1 h 448"/>
                <a:gd name="T6" fmla="*/ 0 w 1148"/>
                <a:gd name="T7" fmla="*/ 0 h 448"/>
                <a:gd name="T8" fmla="*/ 0 w 1148"/>
                <a:gd name="T9" fmla="*/ 0 h 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8"/>
                <a:gd name="T17" fmla="*/ 1148 w 1148"/>
                <a:gd name="T18" fmla="*/ 448 h 4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8">
                  <a:moveTo>
                    <a:pt x="1148" y="448"/>
                  </a:moveTo>
                  <a:lnTo>
                    <a:pt x="1131" y="437"/>
                  </a:lnTo>
                  <a:lnTo>
                    <a:pt x="1131" y="5"/>
                  </a:lnTo>
                  <a:lnTo>
                    <a:pt x="109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79" name="Freeform 887"/>
            <p:cNvSpPr>
              <a:spLocks/>
            </p:cNvSpPr>
            <p:nvPr/>
          </p:nvSpPr>
          <p:spPr bwMode="auto">
            <a:xfrm>
              <a:off x="554" y="2295"/>
              <a:ext cx="285" cy="693"/>
            </a:xfrm>
            <a:custGeom>
              <a:avLst/>
              <a:gdLst>
                <a:gd name="T0" fmla="*/ 1 w 569"/>
                <a:gd name="T1" fmla="*/ 0 h 1388"/>
                <a:gd name="T2" fmla="*/ 1 w 569"/>
                <a:gd name="T3" fmla="*/ 0 h 1388"/>
                <a:gd name="T4" fmla="*/ 1 w 569"/>
                <a:gd name="T5" fmla="*/ 0 h 1388"/>
                <a:gd name="T6" fmla="*/ 1 w 569"/>
                <a:gd name="T7" fmla="*/ 0 h 1388"/>
                <a:gd name="T8" fmla="*/ 1 w 569"/>
                <a:gd name="T9" fmla="*/ 0 h 1388"/>
                <a:gd name="T10" fmla="*/ 0 w 569"/>
                <a:gd name="T11" fmla="*/ 0 h 1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9"/>
                <a:gd name="T19" fmla="*/ 0 h 1388"/>
                <a:gd name="T20" fmla="*/ 569 w 569"/>
                <a:gd name="T21" fmla="*/ 1388 h 13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9" h="1388">
                  <a:moveTo>
                    <a:pt x="569" y="1388"/>
                  </a:moveTo>
                  <a:lnTo>
                    <a:pt x="569" y="1107"/>
                  </a:lnTo>
                  <a:lnTo>
                    <a:pt x="514" y="1040"/>
                  </a:lnTo>
                  <a:lnTo>
                    <a:pt x="514" y="19"/>
                  </a:lnTo>
                  <a:lnTo>
                    <a:pt x="7" y="1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80" name="Freeform 888"/>
            <p:cNvSpPr>
              <a:spLocks/>
            </p:cNvSpPr>
            <p:nvPr/>
          </p:nvSpPr>
          <p:spPr bwMode="auto">
            <a:xfrm>
              <a:off x="558" y="2304"/>
              <a:ext cx="72" cy="6"/>
            </a:xfrm>
            <a:custGeom>
              <a:avLst/>
              <a:gdLst>
                <a:gd name="T0" fmla="*/ 1 w 143"/>
                <a:gd name="T1" fmla="*/ 0 h 13"/>
                <a:gd name="T2" fmla="*/ 1 w 143"/>
                <a:gd name="T3" fmla="*/ 0 h 13"/>
                <a:gd name="T4" fmla="*/ 0 w 143"/>
                <a:gd name="T5" fmla="*/ 0 h 13"/>
                <a:gd name="T6" fmla="*/ 0 60000 65536"/>
                <a:gd name="T7" fmla="*/ 0 60000 65536"/>
                <a:gd name="T8" fmla="*/ 0 60000 65536"/>
                <a:gd name="T9" fmla="*/ 0 w 143"/>
                <a:gd name="T10" fmla="*/ 0 h 13"/>
                <a:gd name="T11" fmla="*/ 143 w 14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3" h="13">
                  <a:moveTo>
                    <a:pt x="143" y="13"/>
                  </a:moveTo>
                  <a:lnTo>
                    <a:pt x="3" y="1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81" name="Freeform 889"/>
            <p:cNvSpPr>
              <a:spLocks/>
            </p:cNvSpPr>
            <p:nvPr/>
          </p:nvSpPr>
          <p:spPr bwMode="auto">
            <a:xfrm>
              <a:off x="302" y="2129"/>
              <a:ext cx="1036" cy="197"/>
            </a:xfrm>
            <a:custGeom>
              <a:avLst/>
              <a:gdLst>
                <a:gd name="T0" fmla="*/ 1 w 2071"/>
                <a:gd name="T1" fmla="*/ 0 h 394"/>
                <a:gd name="T2" fmla="*/ 1 w 2071"/>
                <a:gd name="T3" fmla="*/ 0 h 394"/>
                <a:gd name="T4" fmla="*/ 1 w 2071"/>
                <a:gd name="T5" fmla="*/ 1 h 394"/>
                <a:gd name="T6" fmla="*/ 0 w 2071"/>
                <a:gd name="T7" fmla="*/ 1 h 394"/>
                <a:gd name="T8" fmla="*/ 0 w 2071"/>
                <a:gd name="T9" fmla="*/ 1 h 394"/>
                <a:gd name="T10" fmla="*/ 1 w 2071"/>
                <a:gd name="T11" fmla="*/ 1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1"/>
                <a:gd name="T19" fmla="*/ 0 h 394"/>
                <a:gd name="T20" fmla="*/ 2071 w 2071"/>
                <a:gd name="T21" fmla="*/ 394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1" h="394">
                  <a:moveTo>
                    <a:pt x="2071" y="0"/>
                  </a:moveTo>
                  <a:lnTo>
                    <a:pt x="16" y="0"/>
                  </a:lnTo>
                  <a:lnTo>
                    <a:pt x="16" y="33"/>
                  </a:lnTo>
                  <a:lnTo>
                    <a:pt x="0" y="33"/>
                  </a:lnTo>
                  <a:lnTo>
                    <a:pt x="0" y="394"/>
                  </a:lnTo>
                  <a:lnTo>
                    <a:pt x="465" y="39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82" name="Freeform 890"/>
            <p:cNvSpPr>
              <a:spLocks/>
            </p:cNvSpPr>
            <p:nvPr/>
          </p:nvSpPr>
          <p:spPr bwMode="auto">
            <a:xfrm>
              <a:off x="310" y="2145"/>
              <a:ext cx="1029" cy="165"/>
            </a:xfrm>
            <a:custGeom>
              <a:avLst/>
              <a:gdLst>
                <a:gd name="T0" fmla="*/ 1 w 2058"/>
                <a:gd name="T1" fmla="*/ 0 h 330"/>
                <a:gd name="T2" fmla="*/ 0 w 2058"/>
                <a:gd name="T3" fmla="*/ 0 h 330"/>
                <a:gd name="T4" fmla="*/ 0 w 2058"/>
                <a:gd name="T5" fmla="*/ 1 h 330"/>
                <a:gd name="T6" fmla="*/ 1 w 2058"/>
                <a:gd name="T7" fmla="*/ 1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58"/>
                <a:gd name="T13" fmla="*/ 0 h 330"/>
                <a:gd name="T14" fmla="*/ 2058 w 2058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58" h="330">
                  <a:moveTo>
                    <a:pt x="2058" y="0"/>
                  </a:moveTo>
                  <a:lnTo>
                    <a:pt x="0" y="0"/>
                  </a:lnTo>
                  <a:lnTo>
                    <a:pt x="0" y="330"/>
                  </a:lnTo>
                  <a:lnTo>
                    <a:pt x="473" y="33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83" name="Rectangle 891"/>
            <p:cNvSpPr>
              <a:spLocks noChangeArrowheads="1"/>
            </p:cNvSpPr>
            <p:nvPr/>
          </p:nvSpPr>
          <p:spPr bwMode="auto">
            <a:xfrm>
              <a:off x="799" y="2775"/>
              <a:ext cx="6" cy="9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84" name="Freeform 892"/>
            <p:cNvSpPr>
              <a:spLocks/>
            </p:cNvSpPr>
            <p:nvPr/>
          </p:nvSpPr>
          <p:spPr bwMode="auto">
            <a:xfrm>
              <a:off x="2436" y="3765"/>
              <a:ext cx="8" cy="67"/>
            </a:xfrm>
            <a:custGeom>
              <a:avLst/>
              <a:gdLst>
                <a:gd name="T0" fmla="*/ 1 w 16"/>
                <a:gd name="T1" fmla="*/ 0 h 134"/>
                <a:gd name="T2" fmla="*/ 1 w 16"/>
                <a:gd name="T3" fmla="*/ 0 h 134"/>
                <a:gd name="T4" fmla="*/ 1 w 16"/>
                <a:gd name="T5" fmla="*/ 1 h 134"/>
                <a:gd name="T6" fmla="*/ 0 w 16"/>
                <a:gd name="T7" fmla="*/ 1 h 1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34"/>
                <a:gd name="T14" fmla="*/ 16 w 16"/>
                <a:gd name="T15" fmla="*/ 134 h 1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34">
                  <a:moveTo>
                    <a:pt x="2" y="0"/>
                  </a:moveTo>
                  <a:lnTo>
                    <a:pt x="16" y="0"/>
                  </a:lnTo>
                  <a:lnTo>
                    <a:pt x="16" y="134"/>
                  </a:lnTo>
                  <a:lnTo>
                    <a:pt x="0" y="13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85" name="Line 893"/>
            <p:cNvSpPr>
              <a:spLocks noChangeShapeType="1"/>
            </p:cNvSpPr>
            <p:nvPr/>
          </p:nvSpPr>
          <p:spPr bwMode="auto">
            <a:xfrm>
              <a:off x="2444" y="3765"/>
              <a:ext cx="87" cy="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86" name="Line 894"/>
            <p:cNvSpPr>
              <a:spLocks noChangeShapeType="1"/>
            </p:cNvSpPr>
            <p:nvPr/>
          </p:nvSpPr>
          <p:spPr bwMode="auto">
            <a:xfrm flipH="1">
              <a:off x="2445" y="3764"/>
              <a:ext cx="86" cy="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87" name="Rectangle 895"/>
            <p:cNvSpPr>
              <a:spLocks noChangeArrowheads="1"/>
            </p:cNvSpPr>
            <p:nvPr/>
          </p:nvSpPr>
          <p:spPr bwMode="auto">
            <a:xfrm>
              <a:off x="2159" y="2979"/>
              <a:ext cx="12" cy="188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88" name="Freeform 896"/>
            <p:cNvSpPr>
              <a:spLocks/>
            </p:cNvSpPr>
            <p:nvPr/>
          </p:nvSpPr>
          <p:spPr bwMode="auto">
            <a:xfrm>
              <a:off x="3249" y="1299"/>
              <a:ext cx="2282" cy="2239"/>
            </a:xfrm>
            <a:custGeom>
              <a:avLst/>
              <a:gdLst>
                <a:gd name="T0" fmla="*/ 0 w 4565"/>
                <a:gd name="T1" fmla="*/ 1 h 4478"/>
                <a:gd name="T2" fmla="*/ 0 w 4565"/>
                <a:gd name="T3" fmla="*/ 1 h 4478"/>
                <a:gd name="T4" fmla="*/ 0 w 4565"/>
                <a:gd name="T5" fmla="*/ 1 h 4478"/>
                <a:gd name="T6" fmla="*/ 0 w 4565"/>
                <a:gd name="T7" fmla="*/ 1 h 4478"/>
                <a:gd name="T8" fmla="*/ 0 w 4565"/>
                <a:gd name="T9" fmla="*/ 1 h 4478"/>
                <a:gd name="T10" fmla="*/ 0 w 4565"/>
                <a:gd name="T11" fmla="*/ 1 h 4478"/>
                <a:gd name="T12" fmla="*/ 0 w 4565"/>
                <a:gd name="T13" fmla="*/ 1 h 4478"/>
                <a:gd name="T14" fmla="*/ 0 w 4565"/>
                <a:gd name="T15" fmla="*/ 0 h 4478"/>
                <a:gd name="T16" fmla="*/ 0 w 4565"/>
                <a:gd name="T17" fmla="*/ 0 h 4478"/>
                <a:gd name="T18" fmla="*/ 0 w 4565"/>
                <a:gd name="T19" fmla="*/ 1 h 4478"/>
                <a:gd name="T20" fmla="*/ 0 w 4565"/>
                <a:gd name="T21" fmla="*/ 1 h 4478"/>
                <a:gd name="T22" fmla="*/ 0 w 4565"/>
                <a:gd name="T23" fmla="*/ 1 h 4478"/>
                <a:gd name="T24" fmla="*/ 0 w 4565"/>
                <a:gd name="T25" fmla="*/ 1 h 4478"/>
                <a:gd name="T26" fmla="*/ 0 w 4565"/>
                <a:gd name="T27" fmla="*/ 1 h 4478"/>
                <a:gd name="T28" fmla="*/ 0 w 4565"/>
                <a:gd name="T29" fmla="*/ 1 h 4478"/>
                <a:gd name="T30" fmla="*/ 0 w 4565"/>
                <a:gd name="T31" fmla="*/ 1 h 4478"/>
                <a:gd name="T32" fmla="*/ 0 w 4565"/>
                <a:gd name="T33" fmla="*/ 1 h 4478"/>
                <a:gd name="T34" fmla="*/ 0 w 4565"/>
                <a:gd name="T35" fmla="*/ 1 h 4478"/>
                <a:gd name="T36" fmla="*/ 0 w 4565"/>
                <a:gd name="T37" fmla="*/ 1 h 4478"/>
                <a:gd name="T38" fmla="*/ 0 w 4565"/>
                <a:gd name="T39" fmla="*/ 1 h 44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565"/>
                <a:gd name="T61" fmla="*/ 0 h 4478"/>
                <a:gd name="T62" fmla="*/ 4565 w 4565"/>
                <a:gd name="T63" fmla="*/ 4478 h 44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565" h="4478">
                  <a:moveTo>
                    <a:pt x="0" y="4175"/>
                  </a:moveTo>
                  <a:lnTo>
                    <a:pt x="0" y="4478"/>
                  </a:lnTo>
                  <a:lnTo>
                    <a:pt x="4562" y="4478"/>
                  </a:lnTo>
                  <a:lnTo>
                    <a:pt x="4562" y="4173"/>
                  </a:lnTo>
                  <a:lnTo>
                    <a:pt x="4264" y="4177"/>
                  </a:lnTo>
                  <a:lnTo>
                    <a:pt x="4264" y="2810"/>
                  </a:lnTo>
                  <a:lnTo>
                    <a:pt x="4565" y="2810"/>
                  </a:lnTo>
                  <a:lnTo>
                    <a:pt x="4565" y="0"/>
                  </a:lnTo>
                  <a:lnTo>
                    <a:pt x="3520" y="0"/>
                  </a:lnTo>
                  <a:lnTo>
                    <a:pt x="3520" y="243"/>
                  </a:lnTo>
                  <a:lnTo>
                    <a:pt x="3479" y="243"/>
                  </a:lnTo>
                  <a:lnTo>
                    <a:pt x="3479" y="474"/>
                  </a:lnTo>
                  <a:lnTo>
                    <a:pt x="4067" y="474"/>
                  </a:lnTo>
                  <a:lnTo>
                    <a:pt x="4067" y="735"/>
                  </a:lnTo>
                  <a:lnTo>
                    <a:pt x="3984" y="735"/>
                  </a:lnTo>
                  <a:lnTo>
                    <a:pt x="3984" y="2111"/>
                  </a:lnTo>
                  <a:lnTo>
                    <a:pt x="3803" y="2111"/>
                  </a:lnTo>
                  <a:lnTo>
                    <a:pt x="3803" y="4173"/>
                  </a:lnTo>
                  <a:lnTo>
                    <a:pt x="0" y="4173"/>
                  </a:lnTo>
                  <a:lnTo>
                    <a:pt x="0" y="4175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89" name="Freeform 897"/>
            <p:cNvSpPr>
              <a:spLocks/>
            </p:cNvSpPr>
            <p:nvPr/>
          </p:nvSpPr>
          <p:spPr bwMode="auto">
            <a:xfrm>
              <a:off x="4544" y="1915"/>
              <a:ext cx="60" cy="67"/>
            </a:xfrm>
            <a:custGeom>
              <a:avLst/>
              <a:gdLst>
                <a:gd name="T0" fmla="*/ 0 w 120"/>
                <a:gd name="T1" fmla="*/ 0 h 135"/>
                <a:gd name="T2" fmla="*/ 1 w 120"/>
                <a:gd name="T3" fmla="*/ 0 h 135"/>
                <a:gd name="T4" fmla="*/ 1 w 120"/>
                <a:gd name="T5" fmla="*/ 0 h 135"/>
                <a:gd name="T6" fmla="*/ 1 w 120"/>
                <a:gd name="T7" fmla="*/ 0 h 135"/>
                <a:gd name="T8" fmla="*/ 1 w 120"/>
                <a:gd name="T9" fmla="*/ 0 h 135"/>
                <a:gd name="T10" fmla="*/ 0 w 120"/>
                <a:gd name="T11" fmla="*/ 0 h 135"/>
                <a:gd name="T12" fmla="*/ 0 w 120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135"/>
                <a:gd name="T23" fmla="*/ 120 w 120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135">
                  <a:moveTo>
                    <a:pt x="0" y="0"/>
                  </a:moveTo>
                  <a:lnTo>
                    <a:pt x="120" y="0"/>
                  </a:lnTo>
                  <a:lnTo>
                    <a:pt x="120" y="135"/>
                  </a:lnTo>
                  <a:lnTo>
                    <a:pt x="31" y="135"/>
                  </a:lnTo>
                  <a:lnTo>
                    <a:pt x="31" y="93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" name="Line 898"/>
            <p:cNvSpPr>
              <a:spLocks noChangeShapeType="1"/>
            </p:cNvSpPr>
            <p:nvPr/>
          </p:nvSpPr>
          <p:spPr bwMode="auto">
            <a:xfrm>
              <a:off x="1950" y="1724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1" name="Line 899"/>
            <p:cNvSpPr>
              <a:spLocks noChangeShapeType="1"/>
            </p:cNvSpPr>
            <p:nvPr/>
          </p:nvSpPr>
          <p:spPr bwMode="auto">
            <a:xfrm>
              <a:off x="2236" y="1724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2" name="Rectangle 900"/>
            <p:cNvSpPr>
              <a:spLocks noChangeArrowheads="1"/>
            </p:cNvSpPr>
            <p:nvPr/>
          </p:nvSpPr>
          <p:spPr bwMode="auto">
            <a:xfrm>
              <a:off x="4202" y="1225"/>
              <a:ext cx="141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793" name="Freeform 901"/>
            <p:cNvSpPr>
              <a:spLocks/>
            </p:cNvSpPr>
            <p:nvPr/>
          </p:nvSpPr>
          <p:spPr bwMode="auto">
            <a:xfrm>
              <a:off x="4338" y="1227"/>
              <a:ext cx="514" cy="428"/>
            </a:xfrm>
            <a:custGeom>
              <a:avLst/>
              <a:gdLst>
                <a:gd name="T0" fmla="*/ 0 w 1027"/>
                <a:gd name="T1" fmla="*/ 1 h 855"/>
                <a:gd name="T2" fmla="*/ 1 w 1027"/>
                <a:gd name="T3" fmla="*/ 1 h 855"/>
                <a:gd name="T4" fmla="*/ 1 w 1027"/>
                <a:gd name="T5" fmla="*/ 1 h 855"/>
                <a:gd name="T6" fmla="*/ 1 w 1027"/>
                <a:gd name="T7" fmla="*/ 0 h 855"/>
                <a:gd name="T8" fmla="*/ 0 w 1027"/>
                <a:gd name="T9" fmla="*/ 1 h 8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7"/>
                <a:gd name="T16" fmla="*/ 0 h 855"/>
                <a:gd name="T17" fmla="*/ 1027 w 1027"/>
                <a:gd name="T18" fmla="*/ 855 h 8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7" h="855">
                  <a:moveTo>
                    <a:pt x="0" y="26"/>
                  </a:moveTo>
                  <a:lnTo>
                    <a:pt x="1006" y="855"/>
                  </a:lnTo>
                  <a:lnTo>
                    <a:pt x="1027" y="830"/>
                  </a:lnTo>
                  <a:lnTo>
                    <a:pt x="21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4" name="Freeform 902"/>
            <p:cNvSpPr>
              <a:spLocks/>
            </p:cNvSpPr>
            <p:nvPr/>
          </p:nvSpPr>
          <p:spPr bwMode="auto">
            <a:xfrm>
              <a:off x="4777" y="1583"/>
              <a:ext cx="69" cy="65"/>
            </a:xfrm>
            <a:custGeom>
              <a:avLst/>
              <a:gdLst>
                <a:gd name="T0" fmla="*/ 0 w 140"/>
                <a:gd name="T1" fmla="*/ 0 h 131"/>
                <a:gd name="T2" fmla="*/ 0 w 140"/>
                <a:gd name="T3" fmla="*/ 0 h 131"/>
                <a:gd name="T4" fmla="*/ 0 w 140"/>
                <a:gd name="T5" fmla="*/ 0 h 131"/>
                <a:gd name="T6" fmla="*/ 0 w 140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131"/>
                <a:gd name="T14" fmla="*/ 140 w 140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131">
                  <a:moveTo>
                    <a:pt x="81" y="0"/>
                  </a:moveTo>
                  <a:lnTo>
                    <a:pt x="140" y="131"/>
                  </a:lnTo>
                  <a:lnTo>
                    <a:pt x="0" y="9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5" name="Freeform 903"/>
            <p:cNvSpPr>
              <a:spLocks/>
            </p:cNvSpPr>
            <p:nvPr/>
          </p:nvSpPr>
          <p:spPr bwMode="auto">
            <a:xfrm>
              <a:off x="4762" y="1568"/>
              <a:ext cx="98" cy="92"/>
            </a:xfrm>
            <a:custGeom>
              <a:avLst/>
              <a:gdLst>
                <a:gd name="T0" fmla="*/ 1 w 195"/>
                <a:gd name="T1" fmla="*/ 1 h 184"/>
                <a:gd name="T2" fmla="*/ 1 w 195"/>
                <a:gd name="T3" fmla="*/ 1 h 184"/>
                <a:gd name="T4" fmla="*/ 1 w 195"/>
                <a:gd name="T5" fmla="*/ 1 h 184"/>
                <a:gd name="T6" fmla="*/ 1 w 195"/>
                <a:gd name="T7" fmla="*/ 1 h 184"/>
                <a:gd name="T8" fmla="*/ 1 w 195"/>
                <a:gd name="T9" fmla="*/ 1 h 184"/>
                <a:gd name="T10" fmla="*/ 1 w 195"/>
                <a:gd name="T11" fmla="*/ 1 h 184"/>
                <a:gd name="T12" fmla="*/ 1 w 195"/>
                <a:gd name="T13" fmla="*/ 1 h 184"/>
                <a:gd name="T14" fmla="*/ 1 w 195"/>
                <a:gd name="T15" fmla="*/ 0 h 184"/>
                <a:gd name="T16" fmla="*/ 0 w 195"/>
                <a:gd name="T17" fmla="*/ 1 h 184"/>
                <a:gd name="T18" fmla="*/ 1 w 195"/>
                <a:gd name="T19" fmla="*/ 1 h 184"/>
                <a:gd name="T20" fmla="*/ 1 w 195"/>
                <a:gd name="T21" fmla="*/ 0 h 184"/>
                <a:gd name="T22" fmla="*/ 1 w 195"/>
                <a:gd name="T23" fmla="*/ 1 h 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5"/>
                <a:gd name="T37" fmla="*/ 0 h 184"/>
                <a:gd name="T38" fmla="*/ 195 w 195"/>
                <a:gd name="T39" fmla="*/ 184 h 1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5" h="184">
                  <a:moveTo>
                    <a:pt x="122" y="41"/>
                  </a:moveTo>
                  <a:lnTo>
                    <a:pt x="94" y="37"/>
                  </a:lnTo>
                  <a:lnTo>
                    <a:pt x="153" y="167"/>
                  </a:lnTo>
                  <a:lnTo>
                    <a:pt x="171" y="144"/>
                  </a:lnTo>
                  <a:lnTo>
                    <a:pt x="32" y="112"/>
                  </a:lnTo>
                  <a:lnTo>
                    <a:pt x="41" y="139"/>
                  </a:lnTo>
                  <a:lnTo>
                    <a:pt x="122" y="41"/>
                  </a:lnTo>
                  <a:lnTo>
                    <a:pt x="112" y="0"/>
                  </a:lnTo>
                  <a:lnTo>
                    <a:pt x="0" y="138"/>
                  </a:lnTo>
                  <a:lnTo>
                    <a:pt x="195" y="184"/>
                  </a:lnTo>
                  <a:lnTo>
                    <a:pt x="112" y="0"/>
                  </a:lnTo>
                  <a:lnTo>
                    <a:pt x="122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6" name="Line 904"/>
            <p:cNvSpPr>
              <a:spLocks noChangeShapeType="1"/>
            </p:cNvSpPr>
            <p:nvPr/>
          </p:nvSpPr>
          <p:spPr bwMode="auto">
            <a:xfrm>
              <a:off x="1066" y="3078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7" name="Line 905"/>
            <p:cNvSpPr>
              <a:spLocks noChangeShapeType="1"/>
            </p:cNvSpPr>
            <p:nvPr/>
          </p:nvSpPr>
          <p:spPr bwMode="auto">
            <a:xfrm>
              <a:off x="1066" y="3124"/>
              <a:ext cx="1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8" name="Line 906"/>
            <p:cNvSpPr>
              <a:spLocks noChangeShapeType="1"/>
            </p:cNvSpPr>
            <p:nvPr/>
          </p:nvSpPr>
          <p:spPr bwMode="auto">
            <a:xfrm flipH="1" flipV="1">
              <a:off x="1051" y="3161"/>
              <a:ext cx="15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9" name="Line 907"/>
            <p:cNvSpPr>
              <a:spLocks noChangeShapeType="1"/>
            </p:cNvSpPr>
            <p:nvPr/>
          </p:nvSpPr>
          <p:spPr bwMode="auto">
            <a:xfrm flipV="1">
              <a:off x="1051" y="3160"/>
              <a:ext cx="1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0" name="Rectangle 908"/>
            <p:cNvSpPr>
              <a:spLocks noChangeArrowheads="1"/>
            </p:cNvSpPr>
            <p:nvPr/>
          </p:nvSpPr>
          <p:spPr bwMode="auto">
            <a:xfrm>
              <a:off x="1079" y="3107"/>
              <a:ext cx="196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800">
                  <a:solidFill>
                    <a:srgbClr val="000000"/>
                  </a:solidFill>
                  <a:latin typeface="Arial" charset="0"/>
                </a:rPr>
                <a:t>+2.25</a:t>
              </a:r>
              <a:endParaRPr lang="pl-PL" altLang="pl-PL" sz="1800">
                <a:latin typeface="Arial" charset="0"/>
              </a:endParaRPr>
            </a:p>
          </p:txBody>
        </p:sp>
        <p:sp>
          <p:nvSpPr>
            <p:cNvPr id="3801" name="Line 909"/>
            <p:cNvSpPr>
              <a:spLocks noChangeShapeType="1"/>
            </p:cNvSpPr>
            <p:nvPr/>
          </p:nvSpPr>
          <p:spPr bwMode="auto">
            <a:xfrm>
              <a:off x="1092" y="2817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2" name="Line 910"/>
            <p:cNvSpPr>
              <a:spLocks noChangeShapeType="1"/>
            </p:cNvSpPr>
            <p:nvPr/>
          </p:nvSpPr>
          <p:spPr bwMode="auto">
            <a:xfrm>
              <a:off x="1092" y="2862"/>
              <a:ext cx="1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3" name="Line 911"/>
            <p:cNvSpPr>
              <a:spLocks noChangeShapeType="1"/>
            </p:cNvSpPr>
            <p:nvPr/>
          </p:nvSpPr>
          <p:spPr bwMode="auto">
            <a:xfrm flipH="1" flipV="1">
              <a:off x="1077" y="2900"/>
              <a:ext cx="15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4" name="Line 912"/>
            <p:cNvSpPr>
              <a:spLocks noChangeShapeType="1"/>
            </p:cNvSpPr>
            <p:nvPr/>
          </p:nvSpPr>
          <p:spPr bwMode="auto">
            <a:xfrm flipV="1">
              <a:off x="1076" y="2899"/>
              <a:ext cx="1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5" name="Rectangle 913"/>
            <p:cNvSpPr>
              <a:spLocks noChangeArrowheads="1"/>
            </p:cNvSpPr>
            <p:nvPr/>
          </p:nvSpPr>
          <p:spPr bwMode="auto">
            <a:xfrm>
              <a:off x="1095" y="2841"/>
              <a:ext cx="16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800">
                  <a:solidFill>
                    <a:srgbClr val="000000"/>
                  </a:solidFill>
                  <a:latin typeface="Arial" charset="0"/>
                </a:rPr>
                <a:t>+4.1</a:t>
              </a:r>
              <a:endParaRPr lang="pl-PL" altLang="pl-PL" sz="1800">
                <a:latin typeface="Arial" charset="0"/>
              </a:endParaRPr>
            </a:p>
          </p:txBody>
        </p:sp>
        <p:sp>
          <p:nvSpPr>
            <p:cNvPr id="3806" name="Line 914"/>
            <p:cNvSpPr>
              <a:spLocks noChangeShapeType="1"/>
            </p:cNvSpPr>
            <p:nvPr/>
          </p:nvSpPr>
          <p:spPr bwMode="auto">
            <a:xfrm>
              <a:off x="1161" y="252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7" name="Line 915"/>
            <p:cNvSpPr>
              <a:spLocks noChangeShapeType="1"/>
            </p:cNvSpPr>
            <p:nvPr/>
          </p:nvSpPr>
          <p:spPr bwMode="auto">
            <a:xfrm>
              <a:off x="1062" y="2529"/>
              <a:ext cx="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8" name="Line 916"/>
            <p:cNvSpPr>
              <a:spLocks noChangeShapeType="1"/>
            </p:cNvSpPr>
            <p:nvPr/>
          </p:nvSpPr>
          <p:spPr bwMode="auto">
            <a:xfrm>
              <a:off x="1067" y="2423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9" name="Line 917"/>
            <p:cNvSpPr>
              <a:spLocks noChangeShapeType="1"/>
            </p:cNvSpPr>
            <p:nvPr/>
          </p:nvSpPr>
          <p:spPr bwMode="auto">
            <a:xfrm>
              <a:off x="1067" y="2470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0" name="Line 918"/>
            <p:cNvSpPr>
              <a:spLocks noChangeShapeType="1"/>
            </p:cNvSpPr>
            <p:nvPr/>
          </p:nvSpPr>
          <p:spPr bwMode="auto">
            <a:xfrm flipH="1" flipV="1">
              <a:off x="1052" y="2507"/>
              <a:ext cx="15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1" name="Line 919"/>
            <p:cNvSpPr>
              <a:spLocks noChangeShapeType="1"/>
            </p:cNvSpPr>
            <p:nvPr/>
          </p:nvSpPr>
          <p:spPr bwMode="auto">
            <a:xfrm flipV="1">
              <a:off x="1052" y="2504"/>
              <a:ext cx="197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2" name="Rectangle 920"/>
            <p:cNvSpPr>
              <a:spLocks noChangeArrowheads="1"/>
            </p:cNvSpPr>
            <p:nvPr/>
          </p:nvSpPr>
          <p:spPr bwMode="auto">
            <a:xfrm>
              <a:off x="1066" y="2446"/>
              <a:ext cx="21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800">
                  <a:solidFill>
                    <a:srgbClr val="000000"/>
                  </a:solidFill>
                  <a:latin typeface="Arial" charset="0"/>
                </a:rPr>
                <a:t>+.6.33</a:t>
              </a:r>
              <a:endParaRPr lang="pl-PL" altLang="pl-PL" sz="1800">
                <a:latin typeface="Arial" charset="0"/>
              </a:endParaRPr>
            </a:p>
          </p:txBody>
        </p:sp>
        <p:sp>
          <p:nvSpPr>
            <p:cNvPr id="3813" name="Line 921"/>
            <p:cNvSpPr>
              <a:spLocks noChangeShapeType="1"/>
            </p:cNvSpPr>
            <p:nvPr/>
          </p:nvSpPr>
          <p:spPr bwMode="auto">
            <a:xfrm flipH="1">
              <a:off x="2079" y="2979"/>
              <a:ext cx="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4" name="Line 922"/>
            <p:cNvSpPr>
              <a:spLocks noChangeShapeType="1"/>
            </p:cNvSpPr>
            <p:nvPr/>
          </p:nvSpPr>
          <p:spPr bwMode="auto">
            <a:xfrm>
              <a:off x="2084" y="2872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5" name="Line 923"/>
            <p:cNvSpPr>
              <a:spLocks noChangeShapeType="1"/>
            </p:cNvSpPr>
            <p:nvPr/>
          </p:nvSpPr>
          <p:spPr bwMode="auto">
            <a:xfrm>
              <a:off x="2084" y="2919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6" name="Line 924"/>
            <p:cNvSpPr>
              <a:spLocks noChangeShapeType="1"/>
            </p:cNvSpPr>
            <p:nvPr/>
          </p:nvSpPr>
          <p:spPr bwMode="auto">
            <a:xfrm flipH="1" flipV="1">
              <a:off x="2069" y="2954"/>
              <a:ext cx="15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7" name="Line 925"/>
            <p:cNvSpPr>
              <a:spLocks noChangeShapeType="1"/>
            </p:cNvSpPr>
            <p:nvPr/>
          </p:nvSpPr>
          <p:spPr bwMode="auto">
            <a:xfrm flipV="1">
              <a:off x="2069" y="2953"/>
              <a:ext cx="1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8" name="Line 926"/>
            <p:cNvSpPr>
              <a:spLocks noChangeShapeType="1"/>
            </p:cNvSpPr>
            <p:nvPr/>
          </p:nvSpPr>
          <p:spPr bwMode="auto">
            <a:xfrm>
              <a:off x="1086" y="3913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9" name="Line 927"/>
            <p:cNvSpPr>
              <a:spLocks noChangeShapeType="1"/>
            </p:cNvSpPr>
            <p:nvPr/>
          </p:nvSpPr>
          <p:spPr bwMode="auto">
            <a:xfrm>
              <a:off x="1086" y="3959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20" name="Line 928"/>
            <p:cNvSpPr>
              <a:spLocks noChangeShapeType="1"/>
            </p:cNvSpPr>
            <p:nvPr/>
          </p:nvSpPr>
          <p:spPr bwMode="auto">
            <a:xfrm flipH="1" flipV="1">
              <a:off x="1071" y="3997"/>
              <a:ext cx="15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21" name="Line 929"/>
            <p:cNvSpPr>
              <a:spLocks noChangeShapeType="1"/>
            </p:cNvSpPr>
            <p:nvPr/>
          </p:nvSpPr>
          <p:spPr bwMode="auto">
            <a:xfrm flipV="1">
              <a:off x="1071" y="3994"/>
              <a:ext cx="19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22" name="Rectangle 930"/>
            <p:cNvSpPr>
              <a:spLocks noChangeArrowheads="1"/>
            </p:cNvSpPr>
            <p:nvPr/>
          </p:nvSpPr>
          <p:spPr bwMode="auto">
            <a:xfrm>
              <a:off x="1089" y="3934"/>
              <a:ext cx="18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800">
                  <a:solidFill>
                    <a:srgbClr val="000000"/>
                  </a:solidFill>
                  <a:latin typeface="Arial" charset="0"/>
                </a:rPr>
                <a:t>-2.85</a:t>
              </a:r>
              <a:endParaRPr lang="pl-PL" altLang="pl-PL" sz="1800">
                <a:latin typeface="Arial" charset="0"/>
              </a:endParaRPr>
            </a:p>
          </p:txBody>
        </p:sp>
        <p:sp>
          <p:nvSpPr>
            <p:cNvPr id="3823" name="Line 931"/>
            <p:cNvSpPr>
              <a:spLocks noChangeShapeType="1"/>
            </p:cNvSpPr>
            <p:nvPr/>
          </p:nvSpPr>
          <p:spPr bwMode="auto">
            <a:xfrm>
              <a:off x="3131" y="3262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24" name="Line 932"/>
            <p:cNvSpPr>
              <a:spLocks noChangeShapeType="1"/>
            </p:cNvSpPr>
            <p:nvPr/>
          </p:nvSpPr>
          <p:spPr bwMode="auto">
            <a:xfrm>
              <a:off x="3131" y="3309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25" name="Line 933"/>
            <p:cNvSpPr>
              <a:spLocks noChangeShapeType="1"/>
            </p:cNvSpPr>
            <p:nvPr/>
          </p:nvSpPr>
          <p:spPr bwMode="auto">
            <a:xfrm flipH="1" flipV="1">
              <a:off x="3117" y="3344"/>
              <a:ext cx="14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26" name="Line 934"/>
            <p:cNvSpPr>
              <a:spLocks noChangeShapeType="1"/>
            </p:cNvSpPr>
            <p:nvPr/>
          </p:nvSpPr>
          <p:spPr bwMode="auto">
            <a:xfrm flipV="1">
              <a:off x="3117" y="3343"/>
              <a:ext cx="1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27" name="Rectangle 935"/>
            <p:cNvSpPr>
              <a:spLocks noChangeArrowheads="1"/>
            </p:cNvSpPr>
            <p:nvPr/>
          </p:nvSpPr>
          <p:spPr bwMode="auto">
            <a:xfrm>
              <a:off x="3136" y="3285"/>
              <a:ext cx="16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800">
                  <a:solidFill>
                    <a:srgbClr val="000000"/>
                  </a:solidFill>
                  <a:latin typeface="Arial" charset="0"/>
                </a:rPr>
                <a:t>+1.1</a:t>
              </a:r>
              <a:endParaRPr lang="pl-PL" altLang="pl-PL" sz="1800">
                <a:latin typeface="Arial" charset="0"/>
              </a:endParaRPr>
            </a:p>
          </p:txBody>
        </p:sp>
        <p:sp>
          <p:nvSpPr>
            <p:cNvPr id="3828" name="Line 936"/>
            <p:cNvSpPr>
              <a:spLocks noChangeShapeType="1"/>
            </p:cNvSpPr>
            <p:nvPr/>
          </p:nvSpPr>
          <p:spPr bwMode="auto">
            <a:xfrm>
              <a:off x="2018" y="2149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29" name="Line 937"/>
            <p:cNvSpPr>
              <a:spLocks noChangeShapeType="1"/>
            </p:cNvSpPr>
            <p:nvPr/>
          </p:nvSpPr>
          <p:spPr bwMode="auto">
            <a:xfrm>
              <a:off x="2018" y="2195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30" name="Line 938"/>
            <p:cNvSpPr>
              <a:spLocks noChangeShapeType="1"/>
            </p:cNvSpPr>
            <p:nvPr/>
          </p:nvSpPr>
          <p:spPr bwMode="auto">
            <a:xfrm flipH="1" flipV="1">
              <a:off x="2003" y="2232"/>
              <a:ext cx="15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31" name="Line 939"/>
            <p:cNvSpPr>
              <a:spLocks noChangeShapeType="1"/>
            </p:cNvSpPr>
            <p:nvPr/>
          </p:nvSpPr>
          <p:spPr bwMode="auto">
            <a:xfrm flipV="1">
              <a:off x="2003" y="2231"/>
              <a:ext cx="1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32" name="Rectangle 940"/>
            <p:cNvSpPr>
              <a:spLocks noChangeArrowheads="1"/>
            </p:cNvSpPr>
            <p:nvPr/>
          </p:nvSpPr>
          <p:spPr bwMode="auto">
            <a:xfrm>
              <a:off x="3341" y="2846"/>
              <a:ext cx="21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800">
                  <a:solidFill>
                    <a:srgbClr val="000000"/>
                  </a:solidFill>
                  <a:latin typeface="Arial" charset="0"/>
                </a:rPr>
                <a:t>12250</a:t>
              </a:r>
              <a:endParaRPr lang="pl-PL" altLang="pl-PL" sz="1800">
                <a:latin typeface="Arial" charset="0"/>
              </a:endParaRPr>
            </a:p>
          </p:txBody>
        </p:sp>
        <p:sp>
          <p:nvSpPr>
            <p:cNvPr id="3833" name="Freeform 941"/>
            <p:cNvSpPr>
              <a:spLocks/>
            </p:cNvSpPr>
            <p:nvPr/>
          </p:nvSpPr>
          <p:spPr bwMode="auto">
            <a:xfrm>
              <a:off x="994" y="3364"/>
              <a:ext cx="35" cy="20"/>
            </a:xfrm>
            <a:custGeom>
              <a:avLst/>
              <a:gdLst>
                <a:gd name="T0" fmla="*/ 0 w 72"/>
                <a:gd name="T1" fmla="*/ 1 h 40"/>
                <a:gd name="T2" fmla="*/ 0 w 72"/>
                <a:gd name="T3" fmla="*/ 0 h 40"/>
                <a:gd name="T4" fmla="*/ 0 w 72"/>
                <a:gd name="T5" fmla="*/ 1 h 40"/>
                <a:gd name="T6" fmla="*/ 0 w 72"/>
                <a:gd name="T7" fmla="*/ 1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40"/>
                <a:gd name="T14" fmla="*/ 72 w 72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40">
                  <a:moveTo>
                    <a:pt x="0" y="19"/>
                  </a:moveTo>
                  <a:lnTo>
                    <a:pt x="72" y="0"/>
                  </a:lnTo>
                  <a:lnTo>
                    <a:pt x="72" y="4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34" name="Line 942"/>
            <p:cNvSpPr>
              <a:spLocks noChangeShapeType="1"/>
            </p:cNvSpPr>
            <p:nvPr/>
          </p:nvSpPr>
          <p:spPr bwMode="auto">
            <a:xfrm>
              <a:off x="991" y="3373"/>
              <a:ext cx="4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35" name="Rectangle 943"/>
            <p:cNvSpPr>
              <a:spLocks noChangeArrowheads="1"/>
            </p:cNvSpPr>
            <p:nvPr/>
          </p:nvSpPr>
          <p:spPr bwMode="auto">
            <a:xfrm>
              <a:off x="1050" y="2646"/>
              <a:ext cx="24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800">
                  <a:solidFill>
                    <a:srgbClr val="000000"/>
                  </a:solidFill>
                  <a:latin typeface="Arial" charset="0"/>
                </a:rPr>
                <a:t>R 3250</a:t>
              </a:r>
              <a:endParaRPr lang="pl-PL" altLang="pl-PL" sz="1800">
                <a:latin typeface="Arial" charset="0"/>
              </a:endParaRPr>
            </a:p>
          </p:txBody>
        </p:sp>
        <p:sp>
          <p:nvSpPr>
            <p:cNvPr id="3836" name="Freeform 944"/>
            <p:cNvSpPr>
              <a:spLocks/>
            </p:cNvSpPr>
            <p:nvPr/>
          </p:nvSpPr>
          <p:spPr bwMode="auto">
            <a:xfrm>
              <a:off x="799" y="2694"/>
              <a:ext cx="36" cy="21"/>
            </a:xfrm>
            <a:custGeom>
              <a:avLst/>
              <a:gdLst>
                <a:gd name="T0" fmla="*/ 0 w 73"/>
                <a:gd name="T1" fmla="*/ 1 h 41"/>
                <a:gd name="T2" fmla="*/ 0 w 73"/>
                <a:gd name="T3" fmla="*/ 1 h 41"/>
                <a:gd name="T4" fmla="*/ 0 w 73"/>
                <a:gd name="T5" fmla="*/ 0 h 41"/>
                <a:gd name="T6" fmla="*/ 0 w 73"/>
                <a:gd name="T7" fmla="*/ 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41"/>
                <a:gd name="T14" fmla="*/ 73 w 73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41">
                  <a:moveTo>
                    <a:pt x="0" y="22"/>
                  </a:moveTo>
                  <a:lnTo>
                    <a:pt x="73" y="41"/>
                  </a:lnTo>
                  <a:lnTo>
                    <a:pt x="7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37" name="Line 945"/>
            <p:cNvSpPr>
              <a:spLocks noChangeShapeType="1"/>
            </p:cNvSpPr>
            <p:nvPr/>
          </p:nvSpPr>
          <p:spPr bwMode="auto">
            <a:xfrm>
              <a:off x="802" y="2704"/>
              <a:ext cx="6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38" name="Rectangle 946"/>
            <p:cNvSpPr>
              <a:spLocks noChangeArrowheads="1"/>
            </p:cNvSpPr>
            <p:nvPr/>
          </p:nvSpPr>
          <p:spPr bwMode="auto">
            <a:xfrm>
              <a:off x="1084" y="3309"/>
              <a:ext cx="24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800">
                  <a:solidFill>
                    <a:srgbClr val="000000"/>
                  </a:solidFill>
                  <a:latin typeface="Arial" charset="0"/>
                </a:rPr>
                <a:t>R 2250</a:t>
              </a:r>
              <a:endParaRPr lang="pl-PL" altLang="pl-PL" sz="1800">
                <a:latin typeface="Arial" charset="0"/>
              </a:endParaRPr>
            </a:p>
          </p:txBody>
        </p:sp>
        <p:sp>
          <p:nvSpPr>
            <p:cNvPr id="3839" name="Line 947"/>
            <p:cNvSpPr>
              <a:spLocks noChangeShapeType="1"/>
            </p:cNvSpPr>
            <p:nvPr/>
          </p:nvSpPr>
          <p:spPr bwMode="auto">
            <a:xfrm>
              <a:off x="3373" y="2133"/>
              <a:ext cx="7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40" name="Freeform 948"/>
            <p:cNvSpPr>
              <a:spLocks/>
            </p:cNvSpPr>
            <p:nvPr/>
          </p:nvSpPr>
          <p:spPr bwMode="auto">
            <a:xfrm>
              <a:off x="2688" y="2133"/>
              <a:ext cx="701" cy="1"/>
            </a:xfrm>
            <a:custGeom>
              <a:avLst/>
              <a:gdLst>
                <a:gd name="T0" fmla="*/ 0 w 1403"/>
                <a:gd name="T1" fmla="*/ 0 h 1"/>
                <a:gd name="T2" fmla="*/ 0 w 1403"/>
                <a:gd name="T3" fmla="*/ 0 h 1"/>
                <a:gd name="T4" fmla="*/ 0 w 1403"/>
                <a:gd name="T5" fmla="*/ 0 h 1"/>
                <a:gd name="T6" fmla="*/ 0 60000 65536"/>
                <a:gd name="T7" fmla="*/ 0 60000 65536"/>
                <a:gd name="T8" fmla="*/ 0 60000 65536"/>
                <a:gd name="T9" fmla="*/ 0 w 1403"/>
                <a:gd name="T10" fmla="*/ 0 h 1"/>
                <a:gd name="T11" fmla="*/ 1403 w 140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03" h="1">
                  <a:moveTo>
                    <a:pt x="1403" y="0"/>
                  </a:moveTo>
                  <a:lnTo>
                    <a:pt x="22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41" name="Rectangle 949"/>
            <p:cNvSpPr>
              <a:spLocks noChangeArrowheads="1"/>
            </p:cNvSpPr>
            <p:nvPr/>
          </p:nvSpPr>
          <p:spPr bwMode="auto">
            <a:xfrm>
              <a:off x="2651" y="2406"/>
              <a:ext cx="2486" cy="57"/>
            </a:xfrm>
            <a:prstGeom prst="rect">
              <a:avLst/>
            </a:prstGeom>
            <a:solidFill>
              <a:srgbClr val="80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42" name="Rectangle 950"/>
            <p:cNvSpPr>
              <a:spLocks noChangeArrowheads="1"/>
            </p:cNvSpPr>
            <p:nvPr/>
          </p:nvSpPr>
          <p:spPr bwMode="auto">
            <a:xfrm>
              <a:off x="2651" y="2462"/>
              <a:ext cx="2486" cy="58"/>
            </a:xfrm>
            <a:prstGeom prst="rect">
              <a:avLst/>
            </a:prstGeom>
            <a:solidFill>
              <a:srgbClr val="79B7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43" name="Rectangle 951"/>
            <p:cNvSpPr>
              <a:spLocks noChangeArrowheads="1"/>
            </p:cNvSpPr>
            <p:nvPr/>
          </p:nvSpPr>
          <p:spPr bwMode="auto">
            <a:xfrm>
              <a:off x="2651" y="2519"/>
              <a:ext cx="2486" cy="58"/>
            </a:xfrm>
            <a:prstGeom prst="rect">
              <a:avLst/>
            </a:prstGeom>
            <a:solidFill>
              <a:srgbClr val="71A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44" name="Rectangle 952"/>
            <p:cNvSpPr>
              <a:spLocks noChangeArrowheads="1"/>
            </p:cNvSpPr>
            <p:nvPr/>
          </p:nvSpPr>
          <p:spPr bwMode="auto">
            <a:xfrm>
              <a:off x="2651" y="2576"/>
              <a:ext cx="2486" cy="58"/>
            </a:xfrm>
            <a:prstGeom prst="rect">
              <a:avLst/>
            </a:prstGeom>
            <a:solidFill>
              <a:srgbClr val="699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45" name="Rectangle 953"/>
            <p:cNvSpPr>
              <a:spLocks noChangeArrowheads="1"/>
            </p:cNvSpPr>
            <p:nvPr/>
          </p:nvSpPr>
          <p:spPr bwMode="auto">
            <a:xfrm>
              <a:off x="2651" y="2633"/>
              <a:ext cx="2486" cy="58"/>
            </a:xfrm>
            <a:prstGeom prst="rect">
              <a:avLst/>
            </a:prstGeom>
            <a:solidFill>
              <a:srgbClr val="619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46" name="Rectangle 954"/>
            <p:cNvSpPr>
              <a:spLocks noChangeArrowheads="1"/>
            </p:cNvSpPr>
            <p:nvPr/>
          </p:nvSpPr>
          <p:spPr bwMode="auto">
            <a:xfrm>
              <a:off x="2651" y="2690"/>
              <a:ext cx="2486" cy="57"/>
            </a:xfrm>
            <a:prstGeom prst="rect">
              <a:avLst/>
            </a:prstGeom>
            <a:solidFill>
              <a:srgbClr val="598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47" name="Rectangle 955"/>
            <p:cNvSpPr>
              <a:spLocks noChangeArrowheads="1"/>
            </p:cNvSpPr>
            <p:nvPr/>
          </p:nvSpPr>
          <p:spPr bwMode="auto">
            <a:xfrm>
              <a:off x="2651" y="2746"/>
              <a:ext cx="2486" cy="57"/>
            </a:xfrm>
            <a:prstGeom prst="rect">
              <a:avLst/>
            </a:prstGeom>
            <a:solidFill>
              <a:srgbClr val="517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48" name="Rectangle 956"/>
            <p:cNvSpPr>
              <a:spLocks noChangeArrowheads="1"/>
            </p:cNvSpPr>
            <p:nvPr/>
          </p:nvSpPr>
          <p:spPr bwMode="auto">
            <a:xfrm>
              <a:off x="2651" y="2803"/>
              <a:ext cx="2486" cy="57"/>
            </a:xfrm>
            <a:prstGeom prst="rect">
              <a:avLst/>
            </a:prstGeom>
            <a:solidFill>
              <a:srgbClr val="496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49" name="Rectangle 957"/>
            <p:cNvSpPr>
              <a:spLocks noChangeArrowheads="1"/>
            </p:cNvSpPr>
            <p:nvPr/>
          </p:nvSpPr>
          <p:spPr bwMode="auto">
            <a:xfrm>
              <a:off x="2651" y="2859"/>
              <a:ext cx="2486" cy="58"/>
            </a:xfrm>
            <a:prstGeom prst="rect">
              <a:avLst/>
            </a:prstGeom>
            <a:solidFill>
              <a:srgbClr val="416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50" name="Rectangle 958"/>
            <p:cNvSpPr>
              <a:spLocks noChangeArrowheads="1"/>
            </p:cNvSpPr>
            <p:nvPr/>
          </p:nvSpPr>
          <p:spPr bwMode="auto">
            <a:xfrm>
              <a:off x="2651" y="2916"/>
              <a:ext cx="2486" cy="57"/>
            </a:xfrm>
            <a:prstGeom prst="rect">
              <a:avLst/>
            </a:prstGeom>
            <a:solidFill>
              <a:srgbClr val="395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51" name="Rectangle 959"/>
            <p:cNvSpPr>
              <a:spLocks noChangeArrowheads="1"/>
            </p:cNvSpPr>
            <p:nvPr/>
          </p:nvSpPr>
          <p:spPr bwMode="auto">
            <a:xfrm>
              <a:off x="2651" y="2973"/>
              <a:ext cx="2486" cy="57"/>
            </a:xfrm>
            <a:prstGeom prst="rect">
              <a:avLst/>
            </a:prstGeom>
            <a:solidFill>
              <a:srgbClr val="314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52" name="Rectangle 960"/>
            <p:cNvSpPr>
              <a:spLocks noChangeArrowheads="1"/>
            </p:cNvSpPr>
            <p:nvPr/>
          </p:nvSpPr>
          <p:spPr bwMode="auto">
            <a:xfrm>
              <a:off x="2651" y="3029"/>
              <a:ext cx="2486" cy="57"/>
            </a:xfrm>
            <a:prstGeom prst="rect">
              <a:avLst/>
            </a:prstGeom>
            <a:solidFill>
              <a:srgbClr val="293E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53" name="Rectangle 961"/>
            <p:cNvSpPr>
              <a:spLocks noChangeArrowheads="1"/>
            </p:cNvSpPr>
            <p:nvPr/>
          </p:nvSpPr>
          <p:spPr bwMode="auto">
            <a:xfrm>
              <a:off x="2651" y="3086"/>
              <a:ext cx="2486" cy="57"/>
            </a:xfrm>
            <a:prstGeom prst="rect">
              <a:avLst/>
            </a:prstGeom>
            <a:solidFill>
              <a:srgbClr val="213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54" name="Rectangle 962"/>
            <p:cNvSpPr>
              <a:spLocks noChangeArrowheads="1"/>
            </p:cNvSpPr>
            <p:nvPr/>
          </p:nvSpPr>
          <p:spPr bwMode="auto">
            <a:xfrm>
              <a:off x="2651" y="3142"/>
              <a:ext cx="2486" cy="57"/>
            </a:xfrm>
            <a:prstGeom prst="rect">
              <a:avLst/>
            </a:prstGeom>
            <a:solidFill>
              <a:srgbClr val="192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55" name="Rectangle 963"/>
            <p:cNvSpPr>
              <a:spLocks noChangeArrowheads="1"/>
            </p:cNvSpPr>
            <p:nvPr/>
          </p:nvSpPr>
          <p:spPr bwMode="auto">
            <a:xfrm>
              <a:off x="2651" y="3199"/>
              <a:ext cx="2486" cy="57"/>
            </a:xfrm>
            <a:prstGeom prst="rect">
              <a:avLst/>
            </a:prstGeom>
            <a:solidFill>
              <a:srgbClr val="1119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56" name="Rectangle 964"/>
            <p:cNvSpPr>
              <a:spLocks noChangeArrowheads="1"/>
            </p:cNvSpPr>
            <p:nvPr/>
          </p:nvSpPr>
          <p:spPr bwMode="auto">
            <a:xfrm>
              <a:off x="2651" y="3255"/>
              <a:ext cx="2486" cy="57"/>
            </a:xfrm>
            <a:prstGeom prst="rect">
              <a:avLst/>
            </a:prstGeom>
            <a:solidFill>
              <a:srgbClr val="09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57" name="Rectangle 965"/>
            <p:cNvSpPr>
              <a:spLocks noChangeArrowheads="1"/>
            </p:cNvSpPr>
            <p:nvPr/>
          </p:nvSpPr>
          <p:spPr bwMode="auto">
            <a:xfrm>
              <a:off x="2651" y="3312"/>
              <a:ext cx="2486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58" name="Rectangle 966"/>
            <p:cNvSpPr>
              <a:spLocks noChangeArrowheads="1"/>
            </p:cNvSpPr>
            <p:nvPr/>
          </p:nvSpPr>
          <p:spPr bwMode="auto">
            <a:xfrm>
              <a:off x="2651" y="2406"/>
              <a:ext cx="2486" cy="9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59" name="Freeform 967"/>
            <p:cNvSpPr>
              <a:spLocks/>
            </p:cNvSpPr>
            <p:nvPr/>
          </p:nvSpPr>
          <p:spPr bwMode="auto">
            <a:xfrm>
              <a:off x="4418" y="2190"/>
              <a:ext cx="298" cy="230"/>
            </a:xfrm>
            <a:custGeom>
              <a:avLst/>
              <a:gdLst>
                <a:gd name="T0" fmla="*/ 0 w 595"/>
                <a:gd name="T1" fmla="*/ 1 h 458"/>
                <a:gd name="T2" fmla="*/ 1 w 595"/>
                <a:gd name="T3" fmla="*/ 1 h 458"/>
                <a:gd name="T4" fmla="*/ 1 w 595"/>
                <a:gd name="T5" fmla="*/ 0 h 458"/>
                <a:gd name="T6" fmla="*/ 1 w 595"/>
                <a:gd name="T7" fmla="*/ 0 h 458"/>
                <a:gd name="T8" fmla="*/ 1 w 595"/>
                <a:gd name="T9" fmla="*/ 1 h 458"/>
                <a:gd name="T10" fmla="*/ 1 w 595"/>
                <a:gd name="T11" fmla="*/ 1 h 458"/>
                <a:gd name="T12" fmla="*/ 1 w 595"/>
                <a:gd name="T13" fmla="*/ 1 h 458"/>
                <a:gd name="T14" fmla="*/ 0 w 595"/>
                <a:gd name="T15" fmla="*/ 1 h 458"/>
                <a:gd name="T16" fmla="*/ 0 w 595"/>
                <a:gd name="T17" fmla="*/ 1 h 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5"/>
                <a:gd name="T28" fmla="*/ 0 h 458"/>
                <a:gd name="T29" fmla="*/ 595 w 595"/>
                <a:gd name="T30" fmla="*/ 458 h 4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5" h="458">
                  <a:moveTo>
                    <a:pt x="0" y="26"/>
                  </a:moveTo>
                  <a:lnTo>
                    <a:pt x="288" y="26"/>
                  </a:lnTo>
                  <a:lnTo>
                    <a:pt x="288" y="0"/>
                  </a:lnTo>
                  <a:lnTo>
                    <a:pt x="545" y="0"/>
                  </a:lnTo>
                  <a:lnTo>
                    <a:pt x="545" y="334"/>
                  </a:lnTo>
                  <a:lnTo>
                    <a:pt x="595" y="334"/>
                  </a:lnTo>
                  <a:lnTo>
                    <a:pt x="595" y="458"/>
                  </a:lnTo>
                  <a:lnTo>
                    <a:pt x="0" y="45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60" name="Freeform 968"/>
            <p:cNvSpPr>
              <a:spLocks/>
            </p:cNvSpPr>
            <p:nvPr/>
          </p:nvSpPr>
          <p:spPr bwMode="auto">
            <a:xfrm>
              <a:off x="2905" y="2354"/>
              <a:ext cx="22" cy="881"/>
            </a:xfrm>
            <a:custGeom>
              <a:avLst/>
              <a:gdLst>
                <a:gd name="T0" fmla="*/ 0 w 43"/>
                <a:gd name="T1" fmla="*/ 1 h 1762"/>
                <a:gd name="T2" fmla="*/ 0 w 43"/>
                <a:gd name="T3" fmla="*/ 0 h 1762"/>
                <a:gd name="T4" fmla="*/ 1 w 43"/>
                <a:gd name="T5" fmla="*/ 0 h 1762"/>
                <a:gd name="T6" fmla="*/ 1 w 43"/>
                <a:gd name="T7" fmla="*/ 1 h 1762"/>
                <a:gd name="T8" fmla="*/ 1 w 43"/>
                <a:gd name="T9" fmla="*/ 1 h 1762"/>
                <a:gd name="T10" fmla="*/ 1 w 43"/>
                <a:gd name="T11" fmla="*/ 1 h 1762"/>
                <a:gd name="T12" fmla="*/ 1 w 43"/>
                <a:gd name="T13" fmla="*/ 1 h 1762"/>
                <a:gd name="T14" fmla="*/ 1 w 43"/>
                <a:gd name="T15" fmla="*/ 1 h 1762"/>
                <a:gd name="T16" fmla="*/ 1 w 43"/>
                <a:gd name="T17" fmla="*/ 1 h 1762"/>
                <a:gd name="T18" fmla="*/ 1 w 43"/>
                <a:gd name="T19" fmla="*/ 1 h 1762"/>
                <a:gd name="T20" fmla="*/ 1 w 43"/>
                <a:gd name="T21" fmla="*/ 1 h 1762"/>
                <a:gd name="T22" fmla="*/ 1 w 43"/>
                <a:gd name="T23" fmla="*/ 1 h 1762"/>
                <a:gd name="T24" fmla="*/ 1 w 43"/>
                <a:gd name="T25" fmla="*/ 1 h 1762"/>
                <a:gd name="T26" fmla="*/ 1 w 43"/>
                <a:gd name="T27" fmla="*/ 1 h 1762"/>
                <a:gd name="T28" fmla="*/ 1 w 43"/>
                <a:gd name="T29" fmla="*/ 1 h 1762"/>
                <a:gd name="T30" fmla="*/ 1 w 43"/>
                <a:gd name="T31" fmla="*/ 1 h 1762"/>
                <a:gd name="T32" fmla="*/ 1 w 43"/>
                <a:gd name="T33" fmla="*/ 1 h 1762"/>
                <a:gd name="T34" fmla="*/ 1 w 43"/>
                <a:gd name="T35" fmla="*/ 1 h 1762"/>
                <a:gd name="T36" fmla="*/ 1 w 43"/>
                <a:gd name="T37" fmla="*/ 1 h 1762"/>
                <a:gd name="T38" fmla="*/ 1 w 43"/>
                <a:gd name="T39" fmla="*/ 1 h 1762"/>
                <a:gd name="T40" fmla="*/ 1 w 43"/>
                <a:gd name="T41" fmla="*/ 1 h 1762"/>
                <a:gd name="T42" fmla="*/ 1 w 43"/>
                <a:gd name="T43" fmla="*/ 1 h 1762"/>
                <a:gd name="T44" fmla="*/ 1 w 43"/>
                <a:gd name="T45" fmla="*/ 1 h 1762"/>
                <a:gd name="T46" fmla="*/ 1 w 43"/>
                <a:gd name="T47" fmla="*/ 1 h 1762"/>
                <a:gd name="T48" fmla="*/ 1 w 43"/>
                <a:gd name="T49" fmla="*/ 1 h 1762"/>
                <a:gd name="T50" fmla="*/ 1 w 43"/>
                <a:gd name="T51" fmla="*/ 1 h 1762"/>
                <a:gd name="T52" fmla="*/ 1 w 43"/>
                <a:gd name="T53" fmla="*/ 1 h 1762"/>
                <a:gd name="T54" fmla="*/ 1 w 43"/>
                <a:gd name="T55" fmla="*/ 1 h 1762"/>
                <a:gd name="T56" fmla="*/ 1 w 43"/>
                <a:gd name="T57" fmla="*/ 1 h 1762"/>
                <a:gd name="T58" fmla="*/ 1 w 43"/>
                <a:gd name="T59" fmla="*/ 1 h 1762"/>
                <a:gd name="T60" fmla="*/ 0 w 43"/>
                <a:gd name="T61" fmla="*/ 1 h 1762"/>
                <a:gd name="T62" fmla="*/ 0 w 43"/>
                <a:gd name="T63" fmla="*/ 1 h 17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"/>
                <a:gd name="T97" fmla="*/ 0 h 1762"/>
                <a:gd name="T98" fmla="*/ 43 w 43"/>
                <a:gd name="T99" fmla="*/ 1762 h 17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" h="1762">
                  <a:moveTo>
                    <a:pt x="0" y="175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1750"/>
                  </a:lnTo>
                  <a:lnTo>
                    <a:pt x="40" y="1754"/>
                  </a:lnTo>
                  <a:lnTo>
                    <a:pt x="39" y="1754"/>
                  </a:lnTo>
                  <a:lnTo>
                    <a:pt x="39" y="1755"/>
                  </a:lnTo>
                  <a:lnTo>
                    <a:pt x="38" y="1755"/>
                  </a:lnTo>
                  <a:lnTo>
                    <a:pt x="38" y="1756"/>
                  </a:lnTo>
                  <a:lnTo>
                    <a:pt x="35" y="1756"/>
                  </a:lnTo>
                  <a:lnTo>
                    <a:pt x="35" y="1757"/>
                  </a:lnTo>
                  <a:lnTo>
                    <a:pt x="34" y="1757"/>
                  </a:lnTo>
                  <a:lnTo>
                    <a:pt x="34" y="1759"/>
                  </a:lnTo>
                  <a:lnTo>
                    <a:pt x="33" y="1759"/>
                  </a:lnTo>
                  <a:lnTo>
                    <a:pt x="32" y="1760"/>
                  </a:lnTo>
                  <a:lnTo>
                    <a:pt x="30" y="1760"/>
                  </a:lnTo>
                  <a:lnTo>
                    <a:pt x="30" y="1761"/>
                  </a:lnTo>
                  <a:lnTo>
                    <a:pt x="26" y="1761"/>
                  </a:lnTo>
                  <a:lnTo>
                    <a:pt x="25" y="1762"/>
                  </a:lnTo>
                  <a:lnTo>
                    <a:pt x="16" y="1762"/>
                  </a:lnTo>
                  <a:lnTo>
                    <a:pt x="15" y="1761"/>
                  </a:lnTo>
                  <a:lnTo>
                    <a:pt x="12" y="1761"/>
                  </a:lnTo>
                  <a:lnTo>
                    <a:pt x="11" y="1760"/>
                  </a:lnTo>
                  <a:lnTo>
                    <a:pt x="9" y="1760"/>
                  </a:lnTo>
                  <a:lnTo>
                    <a:pt x="9" y="1759"/>
                  </a:lnTo>
                  <a:lnTo>
                    <a:pt x="8" y="1759"/>
                  </a:lnTo>
                  <a:lnTo>
                    <a:pt x="6" y="1757"/>
                  </a:lnTo>
                  <a:lnTo>
                    <a:pt x="5" y="1757"/>
                  </a:lnTo>
                  <a:lnTo>
                    <a:pt x="3" y="1755"/>
                  </a:lnTo>
                  <a:lnTo>
                    <a:pt x="2" y="1755"/>
                  </a:lnTo>
                  <a:lnTo>
                    <a:pt x="0" y="1753"/>
                  </a:lnTo>
                  <a:lnTo>
                    <a:pt x="0" y="1750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61" name="Rectangle 969"/>
            <p:cNvSpPr>
              <a:spLocks noChangeArrowheads="1"/>
            </p:cNvSpPr>
            <p:nvPr/>
          </p:nvSpPr>
          <p:spPr bwMode="auto">
            <a:xfrm>
              <a:off x="2886" y="2435"/>
              <a:ext cx="60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62" name="Freeform 970"/>
            <p:cNvSpPr>
              <a:spLocks/>
            </p:cNvSpPr>
            <p:nvPr/>
          </p:nvSpPr>
          <p:spPr bwMode="auto">
            <a:xfrm>
              <a:off x="2891" y="2328"/>
              <a:ext cx="32" cy="26"/>
            </a:xfrm>
            <a:custGeom>
              <a:avLst/>
              <a:gdLst>
                <a:gd name="T0" fmla="*/ 1 w 63"/>
                <a:gd name="T1" fmla="*/ 1 h 52"/>
                <a:gd name="T2" fmla="*/ 1 w 63"/>
                <a:gd name="T3" fmla="*/ 1 h 52"/>
                <a:gd name="T4" fmla="*/ 1 w 63"/>
                <a:gd name="T5" fmla="*/ 1 h 52"/>
                <a:gd name="T6" fmla="*/ 1 w 63"/>
                <a:gd name="T7" fmla="*/ 1 h 52"/>
                <a:gd name="T8" fmla="*/ 1 w 63"/>
                <a:gd name="T9" fmla="*/ 1 h 52"/>
                <a:gd name="T10" fmla="*/ 1 w 63"/>
                <a:gd name="T11" fmla="*/ 1 h 52"/>
                <a:gd name="T12" fmla="*/ 1 w 63"/>
                <a:gd name="T13" fmla="*/ 1 h 52"/>
                <a:gd name="T14" fmla="*/ 1 w 63"/>
                <a:gd name="T15" fmla="*/ 1 h 52"/>
                <a:gd name="T16" fmla="*/ 1 w 63"/>
                <a:gd name="T17" fmla="*/ 1 h 52"/>
                <a:gd name="T18" fmla="*/ 1 w 63"/>
                <a:gd name="T19" fmla="*/ 1 h 52"/>
                <a:gd name="T20" fmla="*/ 1 w 63"/>
                <a:gd name="T21" fmla="*/ 1 h 52"/>
                <a:gd name="T22" fmla="*/ 1 w 63"/>
                <a:gd name="T23" fmla="*/ 1 h 52"/>
                <a:gd name="T24" fmla="*/ 1 w 63"/>
                <a:gd name="T25" fmla="*/ 1 h 52"/>
                <a:gd name="T26" fmla="*/ 1 w 63"/>
                <a:gd name="T27" fmla="*/ 1 h 52"/>
                <a:gd name="T28" fmla="*/ 1 w 63"/>
                <a:gd name="T29" fmla="*/ 1 h 52"/>
                <a:gd name="T30" fmla="*/ 1 w 63"/>
                <a:gd name="T31" fmla="*/ 1 h 52"/>
                <a:gd name="T32" fmla="*/ 1 w 63"/>
                <a:gd name="T33" fmla="*/ 1 h 52"/>
                <a:gd name="T34" fmla="*/ 1 w 63"/>
                <a:gd name="T35" fmla="*/ 1 h 52"/>
                <a:gd name="T36" fmla="*/ 1 w 63"/>
                <a:gd name="T37" fmla="*/ 1 h 52"/>
                <a:gd name="T38" fmla="*/ 1 w 63"/>
                <a:gd name="T39" fmla="*/ 0 h 52"/>
                <a:gd name="T40" fmla="*/ 1 w 63"/>
                <a:gd name="T41" fmla="*/ 1 h 52"/>
                <a:gd name="T42" fmla="*/ 1 w 63"/>
                <a:gd name="T43" fmla="*/ 1 h 52"/>
                <a:gd name="T44" fmla="*/ 1 w 63"/>
                <a:gd name="T45" fmla="*/ 1 h 52"/>
                <a:gd name="T46" fmla="*/ 1 w 63"/>
                <a:gd name="T47" fmla="*/ 1 h 52"/>
                <a:gd name="T48" fmla="*/ 1 w 63"/>
                <a:gd name="T49" fmla="*/ 1 h 52"/>
                <a:gd name="T50" fmla="*/ 1 w 63"/>
                <a:gd name="T51" fmla="*/ 1 h 52"/>
                <a:gd name="T52" fmla="*/ 1 w 63"/>
                <a:gd name="T53" fmla="*/ 1 h 52"/>
                <a:gd name="T54" fmla="*/ 1 w 63"/>
                <a:gd name="T55" fmla="*/ 1 h 52"/>
                <a:gd name="T56" fmla="*/ 1 w 63"/>
                <a:gd name="T57" fmla="*/ 1 h 52"/>
                <a:gd name="T58" fmla="*/ 1 w 63"/>
                <a:gd name="T59" fmla="*/ 1 h 52"/>
                <a:gd name="T60" fmla="*/ 1 w 63"/>
                <a:gd name="T61" fmla="*/ 1 h 52"/>
                <a:gd name="T62" fmla="*/ 0 w 63"/>
                <a:gd name="T63" fmla="*/ 1 h 52"/>
                <a:gd name="T64" fmla="*/ 1 w 63"/>
                <a:gd name="T65" fmla="*/ 1 h 52"/>
                <a:gd name="T66" fmla="*/ 1 w 63"/>
                <a:gd name="T67" fmla="*/ 1 h 52"/>
                <a:gd name="T68" fmla="*/ 1 w 63"/>
                <a:gd name="T69" fmla="*/ 1 h 52"/>
                <a:gd name="T70" fmla="*/ 1 w 63"/>
                <a:gd name="T71" fmla="*/ 1 h 52"/>
                <a:gd name="T72" fmla="*/ 1 w 63"/>
                <a:gd name="T73" fmla="*/ 1 h 52"/>
                <a:gd name="T74" fmla="*/ 1 w 63"/>
                <a:gd name="T75" fmla="*/ 1 h 52"/>
                <a:gd name="T76" fmla="*/ 1 w 63"/>
                <a:gd name="T77" fmla="*/ 1 h 52"/>
                <a:gd name="T78" fmla="*/ 1 w 63"/>
                <a:gd name="T79" fmla="*/ 1 h 52"/>
                <a:gd name="T80" fmla="*/ 1 w 63"/>
                <a:gd name="T81" fmla="*/ 1 h 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3"/>
                <a:gd name="T124" fmla="*/ 0 h 52"/>
                <a:gd name="T125" fmla="*/ 63 w 63"/>
                <a:gd name="T126" fmla="*/ 52 h 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3" h="52">
                  <a:moveTo>
                    <a:pt x="59" y="52"/>
                  </a:moveTo>
                  <a:lnTo>
                    <a:pt x="59" y="51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1" y="46"/>
                  </a:lnTo>
                  <a:lnTo>
                    <a:pt x="61" y="43"/>
                  </a:lnTo>
                  <a:lnTo>
                    <a:pt x="62" y="42"/>
                  </a:lnTo>
                  <a:lnTo>
                    <a:pt x="62" y="35"/>
                  </a:lnTo>
                  <a:lnTo>
                    <a:pt x="63" y="34"/>
                  </a:lnTo>
                  <a:lnTo>
                    <a:pt x="63" y="29"/>
                  </a:lnTo>
                  <a:lnTo>
                    <a:pt x="62" y="28"/>
                  </a:lnTo>
                  <a:lnTo>
                    <a:pt x="62" y="23"/>
                  </a:lnTo>
                  <a:lnTo>
                    <a:pt x="61" y="22"/>
                  </a:lnTo>
                  <a:lnTo>
                    <a:pt x="61" y="20"/>
                  </a:lnTo>
                  <a:lnTo>
                    <a:pt x="60" y="19"/>
                  </a:lnTo>
                  <a:lnTo>
                    <a:pt x="60" y="18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56" y="14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3" y="11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1" y="4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4" y="24"/>
                  </a:lnTo>
                  <a:lnTo>
                    <a:pt x="26" y="26"/>
                  </a:lnTo>
                  <a:lnTo>
                    <a:pt x="32" y="26"/>
                  </a:lnTo>
                  <a:lnTo>
                    <a:pt x="33" y="27"/>
                  </a:lnTo>
                  <a:lnTo>
                    <a:pt x="34" y="27"/>
                  </a:lnTo>
                  <a:lnTo>
                    <a:pt x="39" y="31"/>
                  </a:lnTo>
                  <a:lnTo>
                    <a:pt x="39" y="33"/>
                  </a:lnTo>
                  <a:lnTo>
                    <a:pt x="40" y="34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1" y="41"/>
                  </a:lnTo>
                  <a:lnTo>
                    <a:pt x="40" y="42"/>
                  </a:lnTo>
                  <a:lnTo>
                    <a:pt x="40" y="48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8" y="51"/>
                  </a:lnTo>
                  <a:lnTo>
                    <a:pt x="38" y="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63" name="Freeform 971"/>
            <p:cNvSpPr>
              <a:spLocks/>
            </p:cNvSpPr>
            <p:nvPr/>
          </p:nvSpPr>
          <p:spPr bwMode="auto">
            <a:xfrm>
              <a:off x="2981" y="2359"/>
              <a:ext cx="21" cy="1001"/>
            </a:xfrm>
            <a:custGeom>
              <a:avLst/>
              <a:gdLst>
                <a:gd name="T0" fmla="*/ 0 w 42"/>
                <a:gd name="T1" fmla="*/ 0 h 2003"/>
                <a:gd name="T2" fmla="*/ 0 w 42"/>
                <a:gd name="T3" fmla="*/ 0 h 2003"/>
                <a:gd name="T4" fmla="*/ 1 w 42"/>
                <a:gd name="T5" fmla="*/ 0 h 2003"/>
                <a:gd name="T6" fmla="*/ 1 w 42"/>
                <a:gd name="T7" fmla="*/ 0 h 2003"/>
                <a:gd name="T8" fmla="*/ 1 w 42"/>
                <a:gd name="T9" fmla="*/ 0 h 2003"/>
                <a:gd name="T10" fmla="*/ 1 w 42"/>
                <a:gd name="T11" fmla="*/ 0 h 2003"/>
                <a:gd name="T12" fmla="*/ 1 w 42"/>
                <a:gd name="T13" fmla="*/ 0 h 2003"/>
                <a:gd name="T14" fmla="*/ 1 w 42"/>
                <a:gd name="T15" fmla="*/ 0 h 2003"/>
                <a:gd name="T16" fmla="*/ 1 w 42"/>
                <a:gd name="T17" fmla="*/ 0 h 2003"/>
                <a:gd name="T18" fmla="*/ 1 w 42"/>
                <a:gd name="T19" fmla="*/ 0 h 2003"/>
                <a:gd name="T20" fmla="*/ 1 w 42"/>
                <a:gd name="T21" fmla="*/ 0 h 2003"/>
                <a:gd name="T22" fmla="*/ 1 w 42"/>
                <a:gd name="T23" fmla="*/ 0 h 2003"/>
                <a:gd name="T24" fmla="*/ 1 w 42"/>
                <a:gd name="T25" fmla="*/ 0 h 2003"/>
                <a:gd name="T26" fmla="*/ 1 w 42"/>
                <a:gd name="T27" fmla="*/ 0 h 2003"/>
                <a:gd name="T28" fmla="*/ 1 w 42"/>
                <a:gd name="T29" fmla="*/ 0 h 2003"/>
                <a:gd name="T30" fmla="*/ 1 w 42"/>
                <a:gd name="T31" fmla="*/ 0 h 2003"/>
                <a:gd name="T32" fmla="*/ 1 w 42"/>
                <a:gd name="T33" fmla="*/ 0 h 2003"/>
                <a:gd name="T34" fmla="*/ 1 w 42"/>
                <a:gd name="T35" fmla="*/ 0 h 2003"/>
                <a:gd name="T36" fmla="*/ 1 w 42"/>
                <a:gd name="T37" fmla="*/ 0 h 2003"/>
                <a:gd name="T38" fmla="*/ 1 w 42"/>
                <a:gd name="T39" fmla="*/ 0 h 2003"/>
                <a:gd name="T40" fmla="*/ 1 w 42"/>
                <a:gd name="T41" fmla="*/ 0 h 2003"/>
                <a:gd name="T42" fmla="*/ 1 w 42"/>
                <a:gd name="T43" fmla="*/ 0 h 2003"/>
                <a:gd name="T44" fmla="*/ 1 w 42"/>
                <a:gd name="T45" fmla="*/ 0 h 2003"/>
                <a:gd name="T46" fmla="*/ 1 w 42"/>
                <a:gd name="T47" fmla="*/ 0 h 2003"/>
                <a:gd name="T48" fmla="*/ 1 w 42"/>
                <a:gd name="T49" fmla="*/ 0 h 2003"/>
                <a:gd name="T50" fmla="*/ 1 w 42"/>
                <a:gd name="T51" fmla="*/ 0 h 2003"/>
                <a:gd name="T52" fmla="*/ 1 w 42"/>
                <a:gd name="T53" fmla="*/ 0 h 2003"/>
                <a:gd name="T54" fmla="*/ 1 w 42"/>
                <a:gd name="T55" fmla="*/ 0 h 2003"/>
                <a:gd name="T56" fmla="*/ 1 w 42"/>
                <a:gd name="T57" fmla="*/ 0 h 2003"/>
                <a:gd name="T58" fmla="*/ 1 w 42"/>
                <a:gd name="T59" fmla="*/ 0 h 2003"/>
                <a:gd name="T60" fmla="*/ 1 w 42"/>
                <a:gd name="T61" fmla="*/ 0 h 2003"/>
                <a:gd name="T62" fmla="*/ 1 w 42"/>
                <a:gd name="T63" fmla="*/ 0 h 2003"/>
                <a:gd name="T64" fmla="*/ 0 w 42"/>
                <a:gd name="T65" fmla="*/ 0 h 2003"/>
                <a:gd name="T66" fmla="*/ 0 w 42"/>
                <a:gd name="T67" fmla="*/ 0 h 20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"/>
                <a:gd name="T103" fmla="*/ 0 h 2003"/>
                <a:gd name="T104" fmla="*/ 42 w 42"/>
                <a:gd name="T105" fmla="*/ 2003 h 20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" h="2003">
                  <a:moveTo>
                    <a:pt x="0" y="1988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988"/>
                  </a:lnTo>
                  <a:lnTo>
                    <a:pt x="41" y="1989"/>
                  </a:lnTo>
                  <a:lnTo>
                    <a:pt x="41" y="1990"/>
                  </a:lnTo>
                  <a:lnTo>
                    <a:pt x="40" y="1990"/>
                  </a:lnTo>
                  <a:lnTo>
                    <a:pt x="34" y="1996"/>
                  </a:lnTo>
                  <a:lnTo>
                    <a:pt x="33" y="1996"/>
                  </a:lnTo>
                  <a:lnTo>
                    <a:pt x="33" y="1997"/>
                  </a:lnTo>
                  <a:lnTo>
                    <a:pt x="32" y="1997"/>
                  </a:lnTo>
                  <a:lnTo>
                    <a:pt x="30" y="2000"/>
                  </a:lnTo>
                  <a:lnTo>
                    <a:pt x="28" y="2000"/>
                  </a:lnTo>
                  <a:lnTo>
                    <a:pt x="27" y="2001"/>
                  </a:lnTo>
                  <a:lnTo>
                    <a:pt x="26" y="2001"/>
                  </a:lnTo>
                  <a:lnTo>
                    <a:pt x="25" y="2002"/>
                  </a:lnTo>
                  <a:lnTo>
                    <a:pt x="23" y="2002"/>
                  </a:lnTo>
                  <a:lnTo>
                    <a:pt x="22" y="2003"/>
                  </a:lnTo>
                  <a:lnTo>
                    <a:pt x="13" y="2003"/>
                  </a:lnTo>
                  <a:lnTo>
                    <a:pt x="12" y="2002"/>
                  </a:lnTo>
                  <a:lnTo>
                    <a:pt x="10" y="2002"/>
                  </a:lnTo>
                  <a:lnTo>
                    <a:pt x="10" y="2001"/>
                  </a:lnTo>
                  <a:lnTo>
                    <a:pt x="8" y="2001"/>
                  </a:lnTo>
                  <a:lnTo>
                    <a:pt x="8" y="2000"/>
                  </a:lnTo>
                  <a:lnTo>
                    <a:pt x="7" y="2000"/>
                  </a:lnTo>
                  <a:lnTo>
                    <a:pt x="7" y="1998"/>
                  </a:lnTo>
                  <a:lnTo>
                    <a:pt x="5" y="1998"/>
                  </a:lnTo>
                  <a:lnTo>
                    <a:pt x="5" y="1997"/>
                  </a:lnTo>
                  <a:lnTo>
                    <a:pt x="4" y="1997"/>
                  </a:lnTo>
                  <a:lnTo>
                    <a:pt x="4" y="1996"/>
                  </a:lnTo>
                  <a:lnTo>
                    <a:pt x="1" y="1993"/>
                  </a:lnTo>
                  <a:lnTo>
                    <a:pt x="1" y="1991"/>
                  </a:lnTo>
                  <a:lnTo>
                    <a:pt x="0" y="1991"/>
                  </a:lnTo>
                  <a:lnTo>
                    <a:pt x="0" y="1988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64" name="Rectangle 972"/>
            <p:cNvSpPr>
              <a:spLocks noChangeArrowheads="1"/>
            </p:cNvSpPr>
            <p:nvPr/>
          </p:nvSpPr>
          <p:spPr bwMode="auto">
            <a:xfrm>
              <a:off x="2961" y="2435"/>
              <a:ext cx="59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65" name="Freeform 973"/>
            <p:cNvSpPr>
              <a:spLocks/>
            </p:cNvSpPr>
            <p:nvPr/>
          </p:nvSpPr>
          <p:spPr bwMode="auto">
            <a:xfrm>
              <a:off x="2966" y="2328"/>
              <a:ext cx="33" cy="31"/>
            </a:xfrm>
            <a:custGeom>
              <a:avLst/>
              <a:gdLst>
                <a:gd name="T0" fmla="*/ 1 w 65"/>
                <a:gd name="T1" fmla="*/ 1 h 61"/>
                <a:gd name="T2" fmla="*/ 1 w 65"/>
                <a:gd name="T3" fmla="*/ 1 h 61"/>
                <a:gd name="T4" fmla="*/ 1 w 65"/>
                <a:gd name="T5" fmla="*/ 1 h 61"/>
                <a:gd name="T6" fmla="*/ 1 w 65"/>
                <a:gd name="T7" fmla="*/ 1 h 61"/>
                <a:gd name="T8" fmla="*/ 1 w 65"/>
                <a:gd name="T9" fmla="*/ 1 h 61"/>
                <a:gd name="T10" fmla="*/ 1 w 65"/>
                <a:gd name="T11" fmla="*/ 1 h 61"/>
                <a:gd name="T12" fmla="*/ 1 w 65"/>
                <a:gd name="T13" fmla="*/ 1 h 61"/>
                <a:gd name="T14" fmla="*/ 1 w 65"/>
                <a:gd name="T15" fmla="*/ 1 h 61"/>
                <a:gd name="T16" fmla="*/ 1 w 65"/>
                <a:gd name="T17" fmla="*/ 1 h 61"/>
                <a:gd name="T18" fmla="*/ 1 w 65"/>
                <a:gd name="T19" fmla="*/ 1 h 61"/>
                <a:gd name="T20" fmla="*/ 1 w 65"/>
                <a:gd name="T21" fmla="*/ 1 h 61"/>
                <a:gd name="T22" fmla="*/ 1 w 65"/>
                <a:gd name="T23" fmla="*/ 1 h 61"/>
                <a:gd name="T24" fmla="*/ 1 w 65"/>
                <a:gd name="T25" fmla="*/ 1 h 61"/>
                <a:gd name="T26" fmla="*/ 1 w 65"/>
                <a:gd name="T27" fmla="*/ 1 h 61"/>
                <a:gd name="T28" fmla="*/ 1 w 65"/>
                <a:gd name="T29" fmla="*/ 1 h 61"/>
                <a:gd name="T30" fmla="*/ 1 w 65"/>
                <a:gd name="T31" fmla="*/ 1 h 61"/>
                <a:gd name="T32" fmla="*/ 1 w 65"/>
                <a:gd name="T33" fmla="*/ 1 h 61"/>
                <a:gd name="T34" fmla="*/ 1 w 65"/>
                <a:gd name="T35" fmla="*/ 1 h 61"/>
                <a:gd name="T36" fmla="*/ 1 w 65"/>
                <a:gd name="T37" fmla="*/ 0 h 61"/>
                <a:gd name="T38" fmla="*/ 1 w 65"/>
                <a:gd name="T39" fmla="*/ 1 h 61"/>
                <a:gd name="T40" fmla="*/ 1 w 65"/>
                <a:gd name="T41" fmla="*/ 1 h 61"/>
                <a:gd name="T42" fmla="*/ 1 w 65"/>
                <a:gd name="T43" fmla="*/ 1 h 61"/>
                <a:gd name="T44" fmla="*/ 1 w 65"/>
                <a:gd name="T45" fmla="*/ 1 h 61"/>
                <a:gd name="T46" fmla="*/ 1 w 65"/>
                <a:gd name="T47" fmla="*/ 1 h 61"/>
                <a:gd name="T48" fmla="*/ 1 w 65"/>
                <a:gd name="T49" fmla="*/ 1 h 61"/>
                <a:gd name="T50" fmla="*/ 1 w 65"/>
                <a:gd name="T51" fmla="*/ 1 h 61"/>
                <a:gd name="T52" fmla="*/ 0 w 65"/>
                <a:gd name="T53" fmla="*/ 1 h 61"/>
                <a:gd name="T54" fmla="*/ 1 w 65"/>
                <a:gd name="T55" fmla="*/ 1 h 61"/>
                <a:gd name="T56" fmla="*/ 1 w 65"/>
                <a:gd name="T57" fmla="*/ 1 h 61"/>
                <a:gd name="T58" fmla="*/ 1 w 65"/>
                <a:gd name="T59" fmla="*/ 1 h 61"/>
                <a:gd name="T60" fmla="*/ 1 w 65"/>
                <a:gd name="T61" fmla="*/ 1 h 61"/>
                <a:gd name="T62" fmla="*/ 1 w 65"/>
                <a:gd name="T63" fmla="*/ 1 h 61"/>
                <a:gd name="T64" fmla="*/ 1 w 65"/>
                <a:gd name="T65" fmla="*/ 1 h 61"/>
                <a:gd name="T66" fmla="*/ 1 w 65"/>
                <a:gd name="T67" fmla="*/ 1 h 61"/>
                <a:gd name="T68" fmla="*/ 1 w 65"/>
                <a:gd name="T69" fmla="*/ 1 h 61"/>
                <a:gd name="T70" fmla="*/ 1 w 65"/>
                <a:gd name="T71" fmla="*/ 1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5"/>
                <a:gd name="T109" fmla="*/ 0 h 61"/>
                <a:gd name="T110" fmla="*/ 65 w 65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5" h="61">
                  <a:moveTo>
                    <a:pt x="61" y="61"/>
                  </a:moveTo>
                  <a:lnTo>
                    <a:pt x="61" y="59"/>
                  </a:lnTo>
                  <a:lnTo>
                    <a:pt x="62" y="58"/>
                  </a:lnTo>
                  <a:lnTo>
                    <a:pt x="62" y="56"/>
                  </a:lnTo>
                  <a:lnTo>
                    <a:pt x="63" y="54"/>
                  </a:lnTo>
                  <a:lnTo>
                    <a:pt x="63" y="51"/>
                  </a:lnTo>
                  <a:lnTo>
                    <a:pt x="64" y="49"/>
                  </a:lnTo>
                  <a:lnTo>
                    <a:pt x="64" y="44"/>
                  </a:lnTo>
                  <a:lnTo>
                    <a:pt x="65" y="43"/>
                  </a:lnTo>
                  <a:lnTo>
                    <a:pt x="65" y="28"/>
                  </a:lnTo>
                  <a:lnTo>
                    <a:pt x="64" y="27"/>
                  </a:lnTo>
                  <a:lnTo>
                    <a:pt x="64" y="23"/>
                  </a:lnTo>
                  <a:lnTo>
                    <a:pt x="63" y="22"/>
                  </a:lnTo>
                  <a:lnTo>
                    <a:pt x="63" y="20"/>
                  </a:lnTo>
                  <a:lnTo>
                    <a:pt x="62" y="20"/>
                  </a:lnTo>
                  <a:lnTo>
                    <a:pt x="62" y="19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58" y="14"/>
                  </a:lnTo>
                  <a:lnTo>
                    <a:pt x="58" y="13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7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3" y="4"/>
                  </a:lnTo>
                  <a:lnTo>
                    <a:pt x="42" y="4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7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0" y="1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11" y="29"/>
                  </a:lnTo>
                  <a:lnTo>
                    <a:pt x="12" y="28"/>
                  </a:lnTo>
                  <a:lnTo>
                    <a:pt x="32" y="28"/>
                  </a:lnTo>
                  <a:lnTo>
                    <a:pt x="32" y="29"/>
                  </a:lnTo>
                  <a:lnTo>
                    <a:pt x="33" y="29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31"/>
                  </a:lnTo>
                  <a:lnTo>
                    <a:pt x="37" y="33"/>
                  </a:lnTo>
                  <a:lnTo>
                    <a:pt x="37" y="34"/>
                  </a:lnTo>
                  <a:lnTo>
                    <a:pt x="38" y="34"/>
                  </a:lnTo>
                  <a:lnTo>
                    <a:pt x="38" y="35"/>
                  </a:lnTo>
                  <a:lnTo>
                    <a:pt x="39" y="36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0" y="57"/>
                  </a:lnTo>
                  <a:lnTo>
                    <a:pt x="39" y="59"/>
                  </a:lnTo>
                  <a:lnTo>
                    <a:pt x="39" y="6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66" name="Freeform 974"/>
            <p:cNvSpPr>
              <a:spLocks/>
            </p:cNvSpPr>
            <p:nvPr/>
          </p:nvSpPr>
          <p:spPr bwMode="auto">
            <a:xfrm>
              <a:off x="2838" y="2359"/>
              <a:ext cx="19" cy="1002"/>
            </a:xfrm>
            <a:custGeom>
              <a:avLst/>
              <a:gdLst>
                <a:gd name="T0" fmla="*/ 0 w 38"/>
                <a:gd name="T1" fmla="*/ 0 h 2005"/>
                <a:gd name="T2" fmla="*/ 0 w 38"/>
                <a:gd name="T3" fmla="*/ 0 h 2005"/>
                <a:gd name="T4" fmla="*/ 1 w 38"/>
                <a:gd name="T5" fmla="*/ 0 h 2005"/>
                <a:gd name="T6" fmla="*/ 1 w 38"/>
                <a:gd name="T7" fmla="*/ 0 h 2005"/>
                <a:gd name="T8" fmla="*/ 1 w 38"/>
                <a:gd name="T9" fmla="*/ 0 h 2005"/>
                <a:gd name="T10" fmla="*/ 1 w 38"/>
                <a:gd name="T11" fmla="*/ 0 h 2005"/>
                <a:gd name="T12" fmla="*/ 1 w 38"/>
                <a:gd name="T13" fmla="*/ 0 h 2005"/>
                <a:gd name="T14" fmla="*/ 1 w 38"/>
                <a:gd name="T15" fmla="*/ 0 h 2005"/>
                <a:gd name="T16" fmla="*/ 1 w 38"/>
                <a:gd name="T17" fmla="*/ 0 h 2005"/>
                <a:gd name="T18" fmla="*/ 1 w 38"/>
                <a:gd name="T19" fmla="*/ 0 h 2005"/>
                <a:gd name="T20" fmla="*/ 1 w 38"/>
                <a:gd name="T21" fmla="*/ 0 h 2005"/>
                <a:gd name="T22" fmla="*/ 1 w 38"/>
                <a:gd name="T23" fmla="*/ 0 h 2005"/>
                <a:gd name="T24" fmla="*/ 1 w 38"/>
                <a:gd name="T25" fmla="*/ 0 h 2005"/>
                <a:gd name="T26" fmla="*/ 1 w 38"/>
                <a:gd name="T27" fmla="*/ 0 h 2005"/>
                <a:gd name="T28" fmla="*/ 1 w 38"/>
                <a:gd name="T29" fmla="*/ 0 h 2005"/>
                <a:gd name="T30" fmla="*/ 1 w 38"/>
                <a:gd name="T31" fmla="*/ 0 h 2005"/>
                <a:gd name="T32" fmla="*/ 1 w 38"/>
                <a:gd name="T33" fmla="*/ 0 h 2005"/>
                <a:gd name="T34" fmla="*/ 1 w 38"/>
                <a:gd name="T35" fmla="*/ 0 h 2005"/>
                <a:gd name="T36" fmla="*/ 1 w 38"/>
                <a:gd name="T37" fmla="*/ 0 h 2005"/>
                <a:gd name="T38" fmla="*/ 1 w 38"/>
                <a:gd name="T39" fmla="*/ 0 h 2005"/>
                <a:gd name="T40" fmla="*/ 1 w 38"/>
                <a:gd name="T41" fmla="*/ 0 h 2005"/>
                <a:gd name="T42" fmla="*/ 1 w 38"/>
                <a:gd name="T43" fmla="*/ 0 h 2005"/>
                <a:gd name="T44" fmla="*/ 1 w 38"/>
                <a:gd name="T45" fmla="*/ 0 h 2005"/>
                <a:gd name="T46" fmla="*/ 1 w 38"/>
                <a:gd name="T47" fmla="*/ 0 h 2005"/>
                <a:gd name="T48" fmla="*/ 1 w 38"/>
                <a:gd name="T49" fmla="*/ 0 h 2005"/>
                <a:gd name="T50" fmla="*/ 1 w 38"/>
                <a:gd name="T51" fmla="*/ 0 h 2005"/>
                <a:gd name="T52" fmla="*/ 1 w 38"/>
                <a:gd name="T53" fmla="*/ 0 h 2005"/>
                <a:gd name="T54" fmla="*/ 1 w 38"/>
                <a:gd name="T55" fmla="*/ 0 h 2005"/>
                <a:gd name="T56" fmla="*/ 1 w 38"/>
                <a:gd name="T57" fmla="*/ 0 h 2005"/>
                <a:gd name="T58" fmla="*/ 0 w 38"/>
                <a:gd name="T59" fmla="*/ 0 h 2005"/>
                <a:gd name="T60" fmla="*/ 0 w 38"/>
                <a:gd name="T61" fmla="*/ 0 h 200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"/>
                <a:gd name="T94" fmla="*/ 0 h 2005"/>
                <a:gd name="T95" fmla="*/ 38 w 38"/>
                <a:gd name="T96" fmla="*/ 2005 h 200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" h="2005">
                  <a:moveTo>
                    <a:pt x="0" y="1990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38" y="1990"/>
                  </a:lnTo>
                  <a:lnTo>
                    <a:pt x="37" y="1991"/>
                  </a:lnTo>
                  <a:lnTo>
                    <a:pt x="37" y="1993"/>
                  </a:lnTo>
                  <a:lnTo>
                    <a:pt x="36" y="1993"/>
                  </a:lnTo>
                  <a:lnTo>
                    <a:pt x="36" y="1994"/>
                  </a:lnTo>
                  <a:lnTo>
                    <a:pt x="33" y="1996"/>
                  </a:lnTo>
                  <a:lnTo>
                    <a:pt x="33" y="1997"/>
                  </a:lnTo>
                  <a:lnTo>
                    <a:pt x="32" y="1997"/>
                  </a:lnTo>
                  <a:lnTo>
                    <a:pt x="32" y="1998"/>
                  </a:lnTo>
                  <a:lnTo>
                    <a:pt x="31" y="1998"/>
                  </a:lnTo>
                  <a:lnTo>
                    <a:pt x="31" y="2000"/>
                  </a:lnTo>
                  <a:lnTo>
                    <a:pt x="30" y="2000"/>
                  </a:lnTo>
                  <a:lnTo>
                    <a:pt x="26" y="2003"/>
                  </a:lnTo>
                  <a:lnTo>
                    <a:pt x="25" y="2003"/>
                  </a:lnTo>
                  <a:lnTo>
                    <a:pt x="24" y="2004"/>
                  </a:lnTo>
                  <a:lnTo>
                    <a:pt x="23" y="2004"/>
                  </a:lnTo>
                  <a:lnTo>
                    <a:pt x="22" y="2005"/>
                  </a:lnTo>
                  <a:lnTo>
                    <a:pt x="15" y="2005"/>
                  </a:lnTo>
                  <a:lnTo>
                    <a:pt x="14" y="2004"/>
                  </a:lnTo>
                  <a:lnTo>
                    <a:pt x="13" y="2004"/>
                  </a:lnTo>
                  <a:lnTo>
                    <a:pt x="11" y="2003"/>
                  </a:lnTo>
                  <a:lnTo>
                    <a:pt x="10" y="2003"/>
                  </a:lnTo>
                  <a:lnTo>
                    <a:pt x="3" y="1996"/>
                  </a:lnTo>
                  <a:lnTo>
                    <a:pt x="3" y="1995"/>
                  </a:lnTo>
                  <a:lnTo>
                    <a:pt x="2" y="1995"/>
                  </a:lnTo>
                  <a:lnTo>
                    <a:pt x="2" y="1994"/>
                  </a:lnTo>
                  <a:lnTo>
                    <a:pt x="0" y="1991"/>
                  </a:lnTo>
                  <a:lnTo>
                    <a:pt x="0" y="1990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67" name="Rectangle 975"/>
            <p:cNvSpPr>
              <a:spLocks noChangeArrowheads="1"/>
            </p:cNvSpPr>
            <p:nvPr/>
          </p:nvSpPr>
          <p:spPr bwMode="auto">
            <a:xfrm>
              <a:off x="2821" y="2435"/>
              <a:ext cx="53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68" name="Freeform 976"/>
            <p:cNvSpPr>
              <a:spLocks/>
            </p:cNvSpPr>
            <p:nvPr/>
          </p:nvSpPr>
          <p:spPr bwMode="auto">
            <a:xfrm>
              <a:off x="2825" y="2328"/>
              <a:ext cx="29" cy="31"/>
            </a:xfrm>
            <a:custGeom>
              <a:avLst/>
              <a:gdLst>
                <a:gd name="T0" fmla="*/ 1 w 57"/>
                <a:gd name="T1" fmla="*/ 1 h 61"/>
                <a:gd name="T2" fmla="*/ 1 w 57"/>
                <a:gd name="T3" fmla="*/ 1 h 61"/>
                <a:gd name="T4" fmla="*/ 1 w 57"/>
                <a:gd name="T5" fmla="*/ 1 h 61"/>
                <a:gd name="T6" fmla="*/ 1 w 57"/>
                <a:gd name="T7" fmla="*/ 1 h 61"/>
                <a:gd name="T8" fmla="*/ 1 w 57"/>
                <a:gd name="T9" fmla="*/ 1 h 61"/>
                <a:gd name="T10" fmla="*/ 1 w 57"/>
                <a:gd name="T11" fmla="*/ 1 h 61"/>
                <a:gd name="T12" fmla="*/ 1 w 57"/>
                <a:gd name="T13" fmla="*/ 1 h 61"/>
                <a:gd name="T14" fmla="*/ 1 w 57"/>
                <a:gd name="T15" fmla="*/ 1 h 61"/>
                <a:gd name="T16" fmla="*/ 1 w 57"/>
                <a:gd name="T17" fmla="*/ 1 h 61"/>
                <a:gd name="T18" fmla="*/ 1 w 57"/>
                <a:gd name="T19" fmla="*/ 1 h 61"/>
                <a:gd name="T20" fmla="*/ 1 w 57"/>
                <a:gd name="T21" fmla="*/ 1 h 61"/>
                <a:gd name="T22" fmla="*/ 1 w 57"/>
                <a:gd name="T23" fmla="*/ 1 h 61"/>
                <a:gd name="T24" fmla="*/ 1 w 57"/>
                <a:gd name="T25" fmla="*/ 1 h 61"/>
                <a:gd name="T26" fmla="*/ 1 w 57"/>
                <a:gd name="T27" fmla="*/ 1 h 61"/>
                <a:gd name="T28" fmla="*/ 1 w 57"/>
                <a:gd name="T29" fmla="*/ 1 h 61"/>
                <a:gd name="T30" fmla="*/ 1 w 57"/>
                <a:gd name="T31" fmla="*/ 0 h 61"/>
                <a:gd name="T32" fmla="*/ 1 w 57"/>
                <a:gd name="T33" fmla="*/ 1 h 61"/>
                <a:gd name="T34" fmla="*/ 1 w 57"/>
                <a:gd name="T35" fmla="*/ 1 h 61"/>
                <a:gd name="T36" fmla="*/ 1 w 57"/>
                <a:gd name="T37" fmla="*/ 1 h 61"/>
                <a:gd name="T38" fmla="*/ 1 w 57"/>
                <a:gd name="T39" fmla="*/ 1 h 61"/>
                <a:gd name="T40" fmla="*/ 1 w 57"/>
                <a:gd name="T41" fmla="*/ 1 h 61"/>
                <a:gd name="T42" fmla="*/ 1 w 57"/>
                <a:gd name="T43" fmla="*/ 1 h 61"/>
                <a:gd name="T44" fmla="*/ 1 w 57"/>
                <a:gd name="T45" fmla="*/ 1 h 61"/>
                <a:gd name="T46" fmla="*/ 1 w 57"/>
                <a:gd name="T47" fmla="*/ 1 h 61"/>
                <a:gd name="T48" fmla="*/ 0 w 57"/>
                <a:gd name="T49" fmla="*/ 1 h 61"/>
                <a:gd name="T50" fmla="*/ 1 w 57"/>
                <a:gd name="T51" fmla="*/ 1 h 61"/>
                <a:gd name="T52" fmla="*/ 1 w 57"/>
                <a:gd name="T53" fmla="*/ 1 h 61"/>
                <a:gd name="T54" fmla="*/ 1 w 57"/>
                <a:gd name="T55" fmla="*/ 1 h 61"/>
                <a:gd name="T56" fmla="*/ 1 w 57"/>
                <a:gd name="T57" fmla="*/ 1 h 61"/>
                <a:gd name="T58" fmla="*/ 1 w 57"/>
                <a:gd name="T59" fmla="*/ 1 h 61"/>
                <a:gd name="T60" fmla="*/ 1 w 57"/>
                <a:gd name="T61" fmla="*/ 1 h 61"/>
                <a:gd name="T62" fmla="*/ 1 w 57"/>
                <a:gd name="T63" fmla="*/ 1 h 61"/>
                <a:gd name="T64" fmla="*/ 1 w 57"/>
                <a:gd name="T65" fmla="*/ 1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"/>
                <a:gd name="T100" fmla="*/ 0 h 61"/>
                <a:gd name="T101" fmla="*/ 57 w 57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" h="61">
                  <a:moveTo>
                    <a:pt x="54" y="61"/>
                  </a:moveTo>
                  <a:lnTo>
                    <a:pt x="54" y="59"/>
                  </a:lnTo>
                  <a:lnTo>
                    <a:pt x="55" y="58"/>
                  </a:lnTo>
                  <a:lnTo>
                    <a:pt x="55" y="54"/>
                  </a:lnTo>
                  <a:lnTo>
                    <a:pt x="56" y="52"/>
                  </a:lnTo>
                  <a:lnTo>
                    <a:pt x="56" y="49"/>
                  </a:lnTo>
                  <a:lnTo>
                    <a:pt x="57" y="48"/>
                  </a:lnTo>
                  <a:lnTo>
                    <a:pt x="57" y="24"/>
                  </a:lnTo>
                  <a:lnTo>
                    <a:pt x="56" y="23"/>
                  </a:lnTo>
                  <a:lnTo>
                    <a:pt x="56" y="21"/>
                  </a:lnTo>
                  <a:lnTo>
                    <a:pt x="55" y="20"/>
                  </a:lnTo>
                  <a:lnTo>
                    <a:pt x="55" y="19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3" y="15"/>
                  </a:lnTo>
                  <a:lnTo>
                    <a:pt x="53" y="14"/>
                  </a:lnTo>
                  <a:lnTo>
                    <a:pt x="48" y="9"/>
                  </a:lnTo>
                  <a:lnTo>
                    <a:pt x="47" y="9"/>
                  </a:lnTo>
                  <a:lnTo>
                    <a:pt x="47" y="8"/>
                  </a:lnTo>
                  <a:lnTo>
                    <a:pt x="46" y="7"/>
                  </a:lnTo>
                  <a:lnTo>
                    <a:pt x="44" y="7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1" y="5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19" y="1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10" y="29"/>
                  </a:lnTo>
                  <a:lnTo>
                    <a:pt x="11" y="28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4" y="33"/>
                  </a:lnTo>
                  <a:lnTo>
                    <a:pt x="34" y="34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6" y="37"/>
                  </a:lnTo>
                  <a:lnTo>
                    <a:pt x="36" y="53"/>
                  </a:lnTo>
                  <a:lnTo>
                    <a:pt x="35" y="54"/>
                  </a:lnTo>
                  <a:lnTo>
                    <a:pt x="35" y="59"/>
                  </a:lnTo>
                  <a:lnTo>
                    <a:pt x="34" y="60"/>
                  </a:lnTo>
                  <a:lnTo>
                    <a:pt x="34" y="6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69" name="Rectangle 977"/>
            <p:cNvSpPr>
              <a:spLocks noChangeArrowheads="1"/>
            </p:cNvSpPr>
            <p:nvPr/>
          </p:nvSpPr>
          <p:spPr bwMode="auto">
            <a:xfrm>
              <a:off x="2224" y="2406"/>
              <a:ext cx="14" cy="1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70" name="Rectangle 978"/>
            <p:cNvSpPr>
              <a:spLocks noChangeArrowheads="1"/>
            </p:cNvSpPr>
            <p:nvPr/>
          </p:nvSpPr>
          <p:spPr bwMode="auto">
            <a:xfrm>
              <a:off x="2256" y="2406"/>
              <a:ext cx="300" cy="57"/>
            </a:xfrm>
            <a:prstGeom prst="rect">
              <a:avLst/>
            </a:prstGeom>
            <a:solidFill>
              <a:srgbClr val="80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71" name="Rectangle 979"/>
            <p:cNvSpPr>
              <a:spLocks noChangeArrowheads="1"/>
            </p:cNvSpPr>
            <p:nvPr/>
          </p:nvSpPr>
          <p:spPr bwMode="auto">
            <a:xfrm>
              <a:off x="2256" y="2462"/>
              <a:ext cx="300" cy="58"/>
            </a:xfrm>
            <a:prstGeom prst="rect">
              <a:avLst/>
            </a:prstGeom>
            <a:solidFill>
              <a:srgbClr val="79B7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72" name="Rectangle 980"/>
            <p:cNvSpPr>
              <a:spLocks noChangeArrowheads="1"/>
            </p:cNvSpPr>
            <p:nvPr/>
          </p:nvSpPr>
          <p:spPr bwMode="auto">
            <a:xfrm>
              <a:off x="2256" y="2519"/>
              <a:ext cx="300" cy="58"/>
            </a:xfrm>
            <a:prstGeom prst="rect">
              <a:avLst/>
            </a:prstGeom>
            <a:solidFill>
              <a:srgbClr val="71A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73" name="Rectangle 981"/>
            <p:cNvSpPr>
              <a:spLocks noChangeArrowheads="1"/>
            </p:cNvSpPr>
            <p:nvPr/>
          </p:nvSpPr>
          <p:spPr bwMode="auto">
            <a:xfrm>
              <a:off x="2256" y="2576"/>
              <a:ext cx="300" cy="58"/>
            </a:xfrm>
            <a:prstGeom prst="rect">
              <a:avLst/>
            </a:prstGeom>
            <a:solidFill>
              <a:srgbClr val="699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74" name="Rectangle 982"/>
            <p:cNvSpPr>
              <a:spLocks noChangeArrowheads="1"/>
            </p:cNvSpPr>
            <p:nvPr/>
          </p:nvSpPr>
          <p:spPr bwMode="auto">
            <a:xfrm>
              <a:off x="2256" y="2633"/>
              <a:ext cx="300" cy="58"/>
            </a:xfrm>
            <a:prstGeom prst="rect">
              <a:avLst/>
            </a:prstGeom>
            <a:solidFill>
              <a:srgbClr val="619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75" name="Rectangle 983"/>
            <p:cNvSpPr>
              <a:spLocks noChangeArrowheads="1"/>
            </p:cNvSpPr>
            <p:nvPr/>
          </p:nvSpPr>
          <p:spPr bwMode="auto">
            <a:xfrm>
              <a:off x="2256" y="2691"/>
              <a:ext cx="300" cy="57"/>
            </a:xfrm>
            <a:prstGeom prst="rect">
              <a:avLst/>
            </a:prstGeom>
            <a:solidFill>
              <a:srgbClr val="598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76" name="Rectangle 984"/>
            <p:cNvSpPr>
              <a:spLocks noChangeArrowheads="1"/>
            </p:cNvSpPr>
            <p:nvPr/>
          </p:nvSpPr>
          <p:spPr bwMode="auto">
            <a:xfrm>
              <a:off x="2256" y="2748"/>
              <a:ext cx="300" cy="57"/>
            </a:xfrm>
            <a:prstGeom prst="rect">
              <a:avLst/>
            </a:prstGeom>
            <a:solidFill>
              <a:srgbClr val="517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77" name="Rectangle 985"/>
            <p:cNvSpPr>
              <a:spLocks noChangeArrowheads="1"/>
            </p:cNvSpPr>
            <p:nvPr/>
          </p:nvSpPr>
          <p:spPr bwMode="auto">
            <a:xfrm>
              <a:off x="2256" y="2805"/>
              <a:ext cx="300" cy="57"/>
            </a:xfrm>
            <a:prstGeom prst="rect">
              <a:avLst/>
            </a:prstGeom>
            <a:solidFill>
              <a:srgbClr val="496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78" name="Rectangle 986"/>
            <p:cNvSpPr>
              <a:spLocks noChangeArrowheads="1"/>
            </p:cNvSpPr>
            <p:nvPr/>
          </p:nvSpPr>
          <p:spPr bwMode="auto">
            <a:xfrm>
              <a:off x="2256" y="2862"/>
              <a:ext cx="300" cy="58"/>
            </a:xfrm>
            <a:prstGeom prst="rect">
              <a:avLst/>
            </a:prstGeom>
            <a:solidFill>
              <a:srgbClr val="416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79" name="Rectangle 987"/>
            <p:cNvSpPr>
              <a:spLocks noChangeArrowheads="1"/>
            </p:cNvSpPr>
            <p:nvPr/>
          </p:nvSpPr>
          <p:spPr bwMode="auto">
            <a:xfrm>
              <a:off x="2256" y="2919"/>
              <a:ext cx="300" cy="58"/>
            </a:xfrm>
            <a:prstGeom prst="rect">
              <a:avLst/>
            </a:prstGeom>
            <a:solidFill>
              <a:srgbClr val="395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80" name="Rectangle 988"/>
            <p:cNvSpPr>
              <a:spLocks noChangeArrowheads="1"/>
            </p:cNvSpPr>
            <p:nvPr/>
          </p:nvSpPr>
          <p:spPr bwMode="auto">
            <a:xfrm>
              <a:off x="2256" y="2976"/>
              <a:ext cx="300" cy="58"/>
            </a:xfrm>
            <a:prstGeom prst="rect">
              <a:avLst/>
            </a:prstGeom>
            <a:solidFill>
              <a:srgbClr val="314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81" name="Rectangle 989"/>
            <p:cNvSpPr>
              <a:spLocks noChangeArrowheads="1"/>
            </p:cNvSpPr>
            <p:nvPr/>
          </p:nvSpPr>
          <p:spPr bwMode="auto">
            <a:xfrm>
              <a:off x="2256" y="3033"/>
              <a:ext cx="300" cy="58"/>
            </a:xfrm>
            <a:prstGeom prst="rect">
              <a:avLst/>
            </a:prstGeom>
            <a:solidFill>
              <a:srgbClr val="293E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82" name="Rectangle 990"/>
            <p:cNvSpPr>
              <a:spLocks noChangeArrowheads="1"/>
            </p:cNvSpPr>
            <p:nvPr/>
          </p:nvSpPr>
          <p:spPr bwMode="auto">
            <a:xfrm>
              <a:off x="2256" y="3090"/>
              <a:ext cx="300" cy="57"/>
            </a:xfrm>
            <a:prstGeom prst="rect">
              <a:avLst/>
            </a:prstGeom>
            <a:solidFill>
              <a:srgbClr val="213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83" name="Rectangle 991"/>
            <p:cNvSpPr>
              <a:spLocks noChangeArrowheads="1"/>
            </p:cNvSpPr>
            <p:nvPr/>
          </p:nvSpPr>
          <p:spPr bwMode="auto">
            <a:xfrm>
              <a:off x="2256" y="3147"/>
              <a:ext cx="300" cy="57"/>
            </a:xfrm>
            <a:prstGeom prst="rect">
              <a:avLst/>
            </a:prstGeom>
            <a:solidFill>
              <a:srgbClr val="192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84" name="Rectangle 992"/>
            <p:cNvSpPr>
              <a:spLocks noChangeArrowheads="1"/>
            </p:cNvSpPr>
            <p:nvPr/>
          </p:nvSpPr>
          <p:spPr bwMode="auto">
            <a:xfrm>
              <a:off x="2256" y="3203"/>
              <a:ext cx="300" cy="57"/>
            </a:xfrm>
            <a:prstGeom prst="rect">
              <a:avLst/>
            </a:prstGeom>
            <a:solidFill>
              <a:srgbClr val="1119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85" name="Rectangle 993"/>
            <p:cNvSpPr>
              <a:spLocks noChangeArrowheads="1"/>
            </p:cNvSpPr>
            <p:nvPr/>
          </p:nvSpPr>
          <p:spPr bwMode="auto">
            <a:xfrm>
              <a:off x="2256" y="3260"/>
              <a:ext cx="300" cy="57"/>
            </a:xfrm>
            <a:prstGeom prst="rect">
              <a:avLst/>
            </a:prstGeom>
            <a:solidFill>
              <a:srgbClr val="09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86" name="Rectangle 994"/>
            <p:cNvSpPr>
              <a:spLocks noChangeArrowheads="1"/>
            </p:cNvSpPr>
            <p:nvPr/>
          </p:nvSpPr>
          <p:spPr bwMode="auto">
            <a:xfrm>
              <a:off x="2256" y="3316"/>
              <a:ext cx="300" cy="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87" name="Rectangle 995"/>
            <p:cNvSpPr>
              <a:spLocks noChangeArrowheads="1"/>
            </p:cNvSpPr>
            <p:nvPr/>
          </p:nvSpPr>
          <p:spPr bwMode="auto">
            <a:xfrm>
              <a:off x="2256" y="2406"/>
              <a:ext cx="300" cy="96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88" name="Line 996"/>
            <p:cNvSpPr>
              <a:spLocks noChangeShapeType="1"/>
            </p:cNvSpPr>
            <p:nvPr/>
          </p:nvSpPr>
          <p:spPr bwMode="auto">
            <a:xfrm flipV="1">
              <a:off x="2579" y="2340"/>
              <a:ext cx="1" cy="8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89" name="Freeform 997"/>
            <p:cNvSpPr>
              <a:spLocks/>
            </p:cNvSpPr>
            <p:nvPr/>
          </p:nvSpPr>
          <p:spPr bwMode="auto">
            <a:xfrm>
              <a:off x="2404" y="2357"/>
              <a:ext cx="35" cy="832"/>
            </a:xfrm>
            <a:custGeom>
              <a:avLst/>
              <a:gdLst>
                <a:gd name="T0" fmla="*/ 1 w 69"/>
                <a:gd name="T1" fmla="*/ 1 h 1664"/>
                <a:gd name="T2" fmla="*/ 0 w 69"/>
                <a:gd name="T3" fmla="*/ 1 h 1664"/>
                <a:gd name="T4" fmla="*/ 0 w 69"/>
                <a:gd name="T5" fmla="*/ 0 h 1664"/>
                <a:gd name="T6" fmla="*/ 0 60000 65536"/>
                <a:gd name="T7" fmla="*/ 0 60000 65536"/>
                <a:gd name="T8" fmla="*/ 0 60000 65536"/>
                <a:gd name="T9" fmla="*/ 0 w 69"/>
                <a:gd name="T10" fmla="*/ 0 h 1664"/>
                <a:gd name="T11" fmla="*/ 69 w 69"/>
                <a:gd name="T12" fmla="*/ 1664 h 16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1664">
                  <a:moveTo>
                    <a:pt x="69" y="1664"/>
                  </a:moveTo>
                  <a:lnTo>
                    <a:pt x="0" y="15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0" name="Freeform 998"/>
            <p:cNvSpPr>
              <a:spLocks/>
            </p:cNvSpPr>
            <p:nvPr/>
          </p:nvSpPr>
          <p:spPr bwMode="auto">
            <a:xfrm>
              <a:off x="2416" y="2357"/>
              <a:ext cx="35" cy="832"/>
            </a:xfrm>
            <a:custGeom>
              <a:avLst/>
              <a:gdLst>
                <a:gd name="T0" fmla="*/ 1 w 70"/>
                <a:gd name="T1" fmla="*/ 1 h 1664"/>
                <a:gd name="T2" fmla="*/ 0 w 70"/>
                <a:gd name="T3" fmla="*/ 1 h 1664"/>
                <a:gd name="T4" fmla="*/ 0 w 70"/>
                <a:gd name="T5" fmla="*/ 0 h 1664"/>
                <a:gd name="T6" fmla="*/ 0 60000 65536"/>
                <a:gd name="T7" fmla="*/ 0 60000 65536"/>
                <a:gd name="T8" fmla="*/ 0 60000 65536"/>
                <a:gd name="T9" fmla="*/ 0 w 70"/>
                <a:gd name="T10" fmla="*/ 0 h 1664"/>
                <a:gd name="T11" fmla="*/ 70 w 70"/>
                <a:gd name="T12" fmla="*/ 1664 h 16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" h="1664">
                  <a:moveTo>
                    <a:pt x="70" y="1664"/>
                  </a:moveTo>
                  <a:lnTo>
                    <a:pt x="0" y="15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1" name="Rectangle 999"/>
            <p:cNvSpPr>
              <a:spLocks noChangeArrowheads="1"/>
            </p:cNvSpPr>
            <p:nvPr/>
          </p:nvSpPr>
          <p:spPr bwMode="auto">
            <a:xfrm>
              <a:off x="2402" y="3257"/>
              <a:ext cx="157" cy="7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92" name="Rectangle 1000"/>
            <p:cNvSpPr>
              <a:spLocks noChangeArrowheads="1"/>
            </p:cNvSpPr>
            <p:nvPr/>
          </p:nvSpPr>
          <p:spPr bwMode="auto">
            <a:xfrm>
              <a:off x="2446" y="3327"/>
              <a:ext cx="66" cy="2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93" name="Rectangle 1001"/>
            <p:cNvSpPr>
              <a:spLocks noChangeArrowheads="1"/>
            </p:cNvSpPr>
            <p:nvPr/>
          </p:nvSpPr>
          <p:spPr bwMode="auto">
            <a:xfrm>
              <a:off x="2423" y="3188"/>
              <a:ext cx="81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94" name="Rectangle 1002"/>
            <p:cNvSpPr>
              <a:spLocks noChangeArrowheads="1"/>
            </p:cNvSpPr>
            <p:nvPr/>
          </p:nvSpPr>
          <p:spPr bwMode="auto">
            <a:xfrm>
              <a:off x="2410" y="3217"/>
              <a:ext cx="102" cy="1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895" name="Line 1003"/>
            <p:cNvSpPr>
              <a:spLocks noChangeShapeType="1"/>
            </p:cNvSpPr>
            <p:nvPr/>
          </p:nvSpPr>
          <p:spPr bwMode="auto">
            <a:xfrm>
              <a:off x="2493" y="324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6" name="Line 1004"/>
            <p:cNvSpPr>
              <a:spLocks noChangeShapeType="1"/>
            </p:cNvSpPr>
            <p:nvPr/>
          </p:nvSpPr>
          <p:spPr bwMode="auto">
            <a:xfrm>
              <a:off x="2442" y="324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7" name="Line 1005"/>
            <p:cNvSpPr>
              <a:spLocks noChangeShapeType="1"/>
            </p:cNvSpPr>
            <p:nvPr/>
          </p:nvSpPr>
          <p:spPr bwMode="auto">
            <a:xfrm flipV="1">
              <a:off x="2495" y="2364"/>
              <a:ext cx="1" cy="8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8" name="Rectangle 1006"/>
            <p:cNvSpPr>
              <a:spLocks noChangeArrowheads="1"/>
            </p:cNvSpPr>
            <p:nvPr/>
          </p:nvSpPr>
          <p:spPr bwMode="auto">
            <a:xfrm>
              <a:off x="2451" y="2318"/>
              <a:ext cx="50" cy="4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</p:grpSp>
      <p:grpSp>
        <p:nvGrpSpPr>
          <p:cNvPr id="3899" name="Group 1007"/>
          <p:cNvGrpSpPr>
            <a:grpSpLocks/>
          </p:cNvGrpSpPr>
          <p:nvPr/>
        </p:nvGrpSpPr>
        <p:grpSpPr bwMode="auto">
          <a:xfrm>
            <a:off x="1276350" y="3163863"/>
            <a:ext cx="2932113" cy="2817812"/>
            <a:chOff x="804" y="2265"/>
            <a:chExt cx="1847" cy="1775"/>
          </a:xfrm>
        </p:grpSpPr>
        <p:sp>
          <p:nvSpPr>
            <p:cNvPr id="3900" name="Line 1008"/>
            <p:cNvSpPr>
              <a:spLocks noChangeShapeType="1"/>
            </p:cNvSpPr>
            <p:nvPr/>
          </p:nvSpPr>
          <p:spPr bwMode="auto">
            <a:xfrm>
              <a:off x="2463" y="2364"/>
              <a:ext cx="1" cy="8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01" name="Rectangle 1009"/>
            <p:cNvSpPr>
              <a:spLocks noChangeArrowheads="1"/>
            </p:cNvSpPr>
            <p:nvPr/>
          </p:nvSpPr>
          <p:spPr bwMode="auto">
            <a:xfrm>
              <a:off x="2395" y="3085"/>
              <a:ext cx="29" cy="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02" name="Rectangle 1010"/>
            <p:cNvSpPr>
              <a:spLocks noChangeArrowheads="1"/>
            </p:cNvSpPr>
            <p:nvPr/>
          </p:nvSpPr>
          <p:spPr bwMode="auto">
            <a:xfrm>
              <a:off x="2423" y="3077"/>
              <a:ext cx="81" cy="2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03" name="Rectangle 1011"/>
            <p:cNvSpPr>
              <a:spLocks noChangeArrowheads="1"/>
            </p:cNvSpPr>
            <p:nvPr/>
          </p:nvSpPr>
          <p:spPr bwMode="auto">
            <a:xfrm>
              <a:off x="2395" y="2851"/>
              <a:ext cx="29" cy="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04" name="Rectangle 1012"/>
            <p:cNvSpPr>
              <a:spLocks noChangeArrowheads="1"/>
            </p:cNvSpPr>
            <p:nvPr/>
          </p:nvSpPr>
          <p:spPr bwMode="auto">
            <a:xfrm>
              <a:off x="2423" y="2842"/>
              <a:ext cx="81" cy="2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05" name="Rectangle 1013"/>
            <p:cNvSpPr>
              <a:spLocks noChangeArrowheads="1"/>
            </p:cNvSpPr>
            <p:nvPr/>
          </p:nvSpPr>
          <p:spPr bwMode="auto">
            <a:xfrm>
              <a:off x="2395" y="2624"/>
              <a:ext cx="29" cy="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06" name="Rectangle 1014"/>
            <p:cNvSpPr>
              <a:spLocks noChangeArrowheads="1"/>
            </p:cNvSpPr>
            <p:nvPr/>
          </p:nvSpPr>
          <p:spPr bwMode="auto">
            <a:xfrm>
              <a:off x="2423" y="2615"/>
              <a:ext cx="81" cy="2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07" name="Rectangle 1015"/>
            <p:cNvSpPr>
              <a:spLocks noChangeArrowheads="1"/>
            </p:cNvSpPr>
            <p:nvPr/>
          </p:nvSpPr>
          <p:spPr bwMode="auto">
            <a:xfrm>
              <a:off x="2395" y="2391"/>
              <a:ext cx="68" cy="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08" name="Rectangle 1016"/>
            <p:cNvSpPr>
              <a:spLocks noChangeArrowheads="1"/>
            </p:cNvSpPr>
            <p:nvPr/>
          </p:nvSpPr>
          <p:spPr bwMode="auto">
            <a:xfrm>
              <a:off x="2451" y="2383"/>
              <a:ext cx="59" cy="2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09" name="Rectangle 1017"/>
            <p:cNvSpPr>
              <a:spLocks noChangeArrowheads="1"/>
            </p:cNvSpPr>
            <p:nvPr/>
          </p:nvSpPr>
          <p:spPr bwMode="auto">
            <a:xfrm>
              <a:off x="2373" y="2265"/>
              <a:ext cx="62" cy="8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10" name="Freeform 1018"/>
            <p:cNvSpPr>
              <a:spLocks/>
            </p:cNvSpPr>
            <p:nvPr/>
          </p:nvSpPr>
          <p:spPr bwMode="auto">
            <a:xfrm>
              <a:off x="2373" y="2345"/>
              <a:ext cx="62" cy="12"/>
            </a:xfrm>
            <a:custGeom>
              <a:avLst/>
              <a:gdLst>
                <a:gd name="T0" fmla="*/ 0 w 124"/>
                <a:gd name="T1" fmla="*/ 0 h 23"/>
                <a:gd name="T2" fmla="*/ 1 w 124"/>
                <a:gd name="T3" fmla="*/ 1 h 23"/>
                <a:gd name="T4" fmla="*/ 1 w 124"/>
                <a:gd name="T5" fmla="*/ 1 h 23"/>
                <a:gd name="T6" fmla="*/ 1 w 1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23"/>
                <a:gd name="T14" fmla="*/ 124 w 1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23">
                  <a:moveTo>
                    <a:pt x="0" y="0"/>
                  </a:moveTo>
                  <a:lnTo>
                    <a:pt x="18" y="23"/>
                  </a:lnTo>
                  <a:lnTo>
                    <a:pt x="105" y="23"/>
                  </a:lnTo>
                  <a:lnTo>
                    <a:pt x="1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11" name="Freeform 1019"/>
            <p:cNvSpPr>
              <a:spLocks/>
            </p:cNvSpPr>
            <p:nvPr/>
          </p:nvSpPr>
          <p:spPr bwMode="auto">
            <a:xfrm>
              <a:off x="2435" y="2265"/>
              <a:ext cx="66" cy="52"/>
            </a:xfrm>
            <a:custGeom>
              <a:avLst/>
              <a:gdLst>
                <a:gd name="T0" fmla="*/ 0 w 132"/>
                <a:gd name="T1" fmla="*/ 0 h 103"/>
                <a:gd name="T2" fmla="*/ 1 w 132"/>
                <a:gd name="T3" fmla="*/ 0 h 103"/>
                <a:gd name="T4" fmla="*/ 1 w 132"/>
                <a:gd name="T5" fmla="*/ 1 h 103"/>
                <a:gd name="T6" fmla="*/ 0 60000 65536"/>
                <a:gd name="T7" fmla="*/ 0 60000 65536"/>
                <a:gd name="T8" fmla="*/ 0 60000 65536"/>
                <a:gd name="T9" fmla="*/ 0 w 132"/>
                <a:gd name="T10" fmla="*/ 0 h 103"/>
                <a:gd name="T11" fmla="*/ 132 w 132"/>
                <a:gd name="T12" fmla="*/ 103 h 1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103">
                  <a:moveTo>
                    <a:pt x="0" y="0"/>
                  </a:moveTo>
                  <a:lnTo>
                    <a:pt x="132" y="0"/>
                  </a:lnTo>
                  <a:lnTo>
                    <a:pt x="132" y="10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12" name="Line 1020"/>
            <p:cNvSpPr>
              <a:spLocks noChangeShapeType="1"/>
            </p:cNvSpPr>
            <p:nvPr/>
          </p:nvSpPr>
          <p:spPr bwMode="auto">
            <a:xfrm flipV="1">
              <a:off x="2435" y="2338"/>
              <a:ext cx="16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13" name="Line 1021"/>
            <p:cNvSpPr>
              <a:spLocks noChangeShapeType="1"/>
            </p:cNvSpPr>
            <p:nvPr/>
          </p:nvSpPr>
          <p:spPr bwMode="auto">
            <a:xfrm>
              <a:off x="2451" y="2265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14" name="Line 1022"/>
            <p:cNvSpPr>
              <a:spLocks noChangeShapeType="1"/>
            </p:cNvSpPr>
            <p:nvPr/>
          </p:nvSpPr>
          <p:spPr bwMode="auto">
            <a:xfrm>
              <a:off x="2457" y="2265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15" name="Line 1023"/>
            <p:cNvSpPr>
              <a:spLocks noChangeShapeType="1"/>
            </p:cNvSpPr>
            <p:nvPr/>
          </p:nvSpPr>
          <p:spPr bwMode="auto">
            <a:xfrm>
              <a:off x="2413" y="2417"/>
              <a:ext cx="5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16" name="Rectangle 1024"/>
            <p:cNvSpPr>
              <a:spLocks noChangeArrowheads="1"/>
            </p:cNvSpPr>
            <p:nvPr/>
          </p:nvSpPr>
          <p:spPr bwMode="auto">
            <a:xfrm>
              <a:off x="2461" y="3343"/>
              <a:ext cx="39" cy="4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17" name="Rectangle 1025"/>
            <p:cNvSpPr>
              <a:spLocks noChangeArrowheads="1"/>
            </p:cNvSpPr>
            <p:nvPr/>
          </p:nvSpPr>
          <p:spPr bwMode="auto">
            <a:xfrm>
              <a:off x="2556" y="2406"/>
              <a:ext cx="95" cy="58"/>
            </a:xfrm>
            <a:prstGeom prst="rect">
              <a:avLst/>
            </a:prstGeom>
            <a:solidFill>
              <a:srgbClr val="80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18" name="Rectangle 1026"/>
            <p:cNvSpPr>
              <a:spLocks noChangeArrowheads="1"/>
            </p:cNvSpPr>
            <p:nvPr/>
          </p:nvSpPr>
          <p:spPr bwMode="auto">
            <a:xfrm>
              <a:off x="2556" y="2463"/>
              <a:ext cx="95" cy="58"/>
            </a:xfrm>
            <a:prstGeom prst="rect">
              <a:avLst/>
            </a:prstGeom>
            <a:solidFill>
              <a:srgbClr val="76B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19" name="Rectangle 1027"/>
            <p:cNvSpPr>
              <a:spLocks noChangeArrowheads="1"/>
            </p:cNvSpPr>
            <p:nvPr/>
          </p:nvSpPr>
          <p:spPr bwMode="auto">
            <a:xfrm>
              <a:off x="2556" y="2521"/>
              <a:ext cx="95" cy="58"/>
            </a:xfrm>
            <a:prstGeom prst="rect">
              <a:avLst/>
            </a:prstGeom>
            <a:solidFill>
              <a:srgbClr val="6CA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20" name="Rectangle 1028"/>
            <p:cNvSpPr>
              <a:spLocks noChangeArrowheads="1"/>
            </p:cNvSpPr>
            <p:nvPr/>
          </p:nvSpPr>
          <p:spPr bwMode="auto">
            <a:xfrm>
              <a:off x="2556" y="2578"/>
              <a:ext cx="95" cy="58"/>
            </a:xfrm>
            <a:prstGeom prst="rect">
              <a:avLst/>
            </a:prstGeom>
            <a:solidFill>
              <a:srgbClr val="619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21" name="Rectangle 1029"/>
            <p:cNvSpPr>
              <a:spLocks noChangeArrowheads="1"/>
            </p:cNvSpPr>
            <p:nvPr/>
          </p:nvSpPr>
          <p:spPr bwMode="auto">
            <a:xfrm>
              <a:off x="2556" y="2636"/>
              <a:ext cx="95" cy="58"/>
            </a:xfrm>
            <a:prstGeom prst="rect">
              <a:avLst/>
            </a:prstGeom>
            <a:solidFill>
              <a:srgbClr val="568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22" name="Rectangle 1030"/>
            <p:cNvSpPr>
              <a:spLocks noChangeArrowheads="1"/>
            </p:cNvSpPr>
            <p:nvPr/>
          </p:nvSpPr>
          <p:spPr bwMode="auto">
            <a:xfrm>
              <a:off x="2556" y="2693"/>
              <a:ext cx="95" cy="59"/>
            </a:xfrm>
            <a:prstGeom prst="rect">
              <a:avLst/>
            </a:prstGeom>
            <a:solidFill>
              <a:srgbClr val="4C7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23" name="Rectangle 1031"/>
            <p:cNvSpPr>
              <a:spLocks noChangeArrowheads="1"/>
            </p:cNvSpPr>
            <p:nvPr/>
          </p:nvSpPr>
          <p:spPr bwMode="auto">
            <a:xfrm>
              <a:off x="2556" y="2751"/>
              <a:ext cx="95" cy="59"/>
            </a:xfrm>
            <a:prstGeom prst="rect">
              <a:avLst/>
            </a:prstGeom>
            <a:solidFill>
              <a:srgbClr val="416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24" name="Rectangle 1032"/>
            <p:cNvSpPr>
              <a:spLocks noChangeArrowheads="1"/>
            </p:cNvSpPr>
            <p:nvPr/>
          </p:nvSpPr>
          <p:spPr bwMode="auto">
            <a:xfrm>
              <a:off x="2556" y="2809"/>
              <a:ext cx="95" cy="58"/>
            </a:xfrm>
            <a:prstGeom prst="rect">
              <a:avLst/>
            </a:prstGeom>
            <a:solidFill>
              <a:srgbClr val="36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25" name="Rectangle 1033"/>
            <p:cNvSpPr>
              <a:spLocks noChangeArrowheads="1"/>
            </p:cNvSpPr>
            <p:nvPr/>
          </p:nvSpPr>
          <p:spPr bwMode="auto">
            <a:xfrm>
              <a:off x="2556" y="2867"/>
              <a:ext cx="95" cy="58"/>
            </a:xfrm>
            <a:prstGeom prst="rect">
              <a:avLst/>
            </a:prstGeom>
            <a:solidFill>
              <a:srgbClr val="2C4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26" name="Rectangle 1034"/>
            <p:cNvSpPr>
              <a:spLocks noChangeArrowheads="1"/>
            </p:cNvSpPr>
            <p:nvPr/>
          </p:nvSpPr>
          <p:spPr bwMode="auto">
            <a:xfrm>
              <a:off x="2556" y="2924"/>
              <a:ext cx="95" cy="59"/>
            </a:xfrm>
            <a:prstGeom prst="rect">
              <a:avLst/>
            </a:prstGeom>
            <a:solidFill>
              <a:srgbClr val="213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27" name="Rectangle 1035"/>
            <p:cNvSpPr>
              <a:spLocks noChangeArrowheads="1"/>
            </p:cNvSpPr>
            <p:nvPr/>
          </p:nvSpPr>
          <p:spPr bwMode="auto">
            <a:xfrm>
              <a:off x="2556" y="2982"/>
              <a:ext cx="95" cy="58"/>
            </a:xfrm>
            <a:prstGeom prst="rect">
              <a:avLst/>
            </a:prstGeom>
            <a:solidFill>
              <a:srgbClr val="162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28" name="Rectangle 1036"/>
            <p:cNvSpPr>
              <a:spLocks noChangeArrowheads="1"/>
            </p:cNvSpPr>
            <p:nvPr/>
          </p:nvSpPr>
          <p:spPr bwMode="auto">
            <a:xfrm>
              <a:off x="2556" y="3040"/>
              <a:ext cx="95" cy="58"/>
            </a:xfrm>
            <a:prstGeom prst="rect">
              <a:avLst/>
            </a:prstGeom>
            <a:solidFill>
              <a:srgbClr val="0C1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29" name="Rectangle 1037"/>
            <p:cNvSpPr>
              <a:spLocks noChangeArrowheads="1"/>
            </p:cNvSpPr>
            <p:nvPr/>
          </p:nvSpPr>
          <p:spPr bwMode="auto">
            <a:xfrm>
              <a:off x="2556" y="3097"/>
              <a:ext cx="95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30" name="Rectangle 1038"/>
            <p:cNvSpPr>
              <a:spLocks noChangeArrowheads="1"/>
            </p:cNvSpPr>
            <p:nvPr/>
          </p:nvSpPr>
          <p:spPr bwMode="auto">
            <a:xfrm>
              <a:off x="2587" y="2369"/>
              <a:ext cx="20" cy="79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31" name="Freeform 1039"/>
            <p:cNvSpPr>
              <a:spLocks/>
            </p:cNvSpPr>
            <p:nvPr/>
          </p:nvSpPr>
          <p:spPr bwMode="auto">
            <a:xfrm>
              <a:off x="2590" y="3160"/>
              <a:ext cx="16" cy="16"/>
            </a:xfrm>
            <a:custGeom>
              <a:avLst/>
              <a:gdLst>
                <a:gd name="T0" fmla="*/ 0 w 34"/>
                <a:gd name="T1" fmla="*/ 1 h 31"/>
                <a:gd name="T2" fmla="*/ 0 w 34"/>
                <a:gd name="T3" fmla="*/ 1 h 31"/>
                <a:gd name="T4" fmla="*/ 0 w 34"/>
                <a:gd name="T5" fmla="*/ 1 h 31"/>
                <a:gd name="T6" fmla="*/ 0 w 34"/>
                <a:gd name="T7" fmla="*/ 1 h 31"/>
                <a:gd name="T8" fmla="*/ 0 w 34"/>
                <a:gd name="T9" fmla="*/ 1 h 31"/>
                <a:gd name="T10" fmla="*/ 0 w 34"/>
                <a:gd name="T11" fmla="*/ 1 h 31"/>
                <a:gd name="T12" fmla="*/ 0 w 34"/>
                <a:gd name="T13" fmla="*/ 1 h 31"/>
                <a:gd name="T14" fmla="*/ 0 w 34"/>
                <a:gd name="T15" fmla="*/ 1 h 31"/>
                <a:gd name="T16" fmla="*/ 0 w 34"/>
                <a:gd name="T17" fmla="*/ 1 h 31"/>
                <a:gd name="T18" fmla="*/ 0 w 34"/>
                <a:gd name="T19" fmla="*/ 1 h 31"/>
                <a:gd name="T20" fmla="*/ 0 w 34"/>
                <a:gd name="T21" fmla="*/ 1 h 31"/>
                <a:gd name="T22" fmla="*/ 0 w 34"/>
                <a:gd name="T23" fmla="*/ 1 h 31"/>
                <a:gd name="T24" fmla="*/ 0 w 34"/>
                <a:gd name="T25" fmla="*/ 0 h 31"/>
                <a:gd name="T26" fmla="*/ 0 w 34"/>
                <a:gd name="T27" fmla="*/ 1 h 31"/>
                <a:gd name="T28" fmla="*/ 0 w 34"/>
                <a:gd name="T29" fmla="*/ 1 h 31"/>
                <a:gd name="T30" fmla="*/ 0 w 34"/>
                <a:gd name="T31" fmla="*/ 1 h 31"/>
                <a:gd name="T32" fmla="*/ 0 w 34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1"/>
                <a:gd name="T53" fmla="*/ 34 w 34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1">
                  <a:moveTo>
                    <a:pt x="0" y="14"/>
                  </a:moveTo>
                  <a:lnTo>
                    <a:pt x="1" y="21"/>
                  </a:lnTo>
                  <a:lnTo>
                    <a:pt x="5" y="27"/>
                  </a:lnTo>
                  <a:lnTo>
                    <a:pt x="9" y="30"/>
                  </a:lnTo>
                  <a:lnTo>
                    <a:pt x="16" y="31"/>
                  </a:lnTo>
                  <a:lnTo>
                    <a:pt x="23" y="30"/>
                  </a:lnTo>
                  <a:lnTo>
                    <a:pt x="29" y="27"/>
                  </a:lnTo>
                  <a:lnTo>
                    <a:pt x="33" y="21"/>
                  </a:lnTo>
                  <a:lnTo>
                    <a:pt x="34" y="14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32" name="Line 1040"/>
            <p:cNvSpPr>
              <a:spLocks noChangeShapeType="1"/>
            </p:cNvSpPr>
            <p:nvPr/>
          </p:nvSpPr>
          <p:spPr bwMode="auto">
            <a:xfrm>
              <a:off x="2573" y="3176"/>
              <a:ext cx="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33" name="Rectangle 1041"/>
            <p:cNvSpPr>
              <a:spLocks noChangeArrowheads="1"/>
            </p:cNvSpPr>
            <p:nvPr/>
          </p:nvSpPr>
          <p:spPr bwMode="auto">
            <a:xfrm>
              <a:off x="804" y="2406"/>
              <a:ext cx="1358" cy="56"/>
            </a:xfrm>
            <a:prstGeom prst="rect">
              <a:avLst/>
            </a:prstGeom>
            <a:solidFill>
              <a:srgbClr val="80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34" name="Rectangle 1042"/>
            <p:cNvSpPr>
              <a:spLocks noChangeArrowheads="1"/>
            </p:cNvSpPr>
            <p:nvPr/>
          </p:nvSpPr>
          <p:spPr bwMode="auto">
            <a:xfrm>
              <a:off x="804" y="2461"/>
              <a:ext cx="1358" cy="57"/>
            </a:xfrm>
            <a:prstGeom prst="rect">
              <a:avLst/>
            </a:prstGeom>
            <a:solidFill>
              <a:srgbClr val="7CB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35" name="Rectangle 1043"/>
            <p:cNvSpPr>
              <a:spLocks noChangeArrowheads="1"/>
            </p:cNvSpPr>
            <p:nvPr/>
          </p:nvSpPr>
          <p:spPr bwMode="auto">
            <a:xfrm>
              <a:off x="804" y="2517"/>
              <a:ext cx="1358" cy="57"/>
            </a:xfrm>
            <a:prstGeom prst="rect">
              <a:avLst/>
            </a:prstGeom>
            <a:solidFill>
              <a:srgbClr val="78B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36" name="Rectangle 1044"/>
            <p:cNvSpPr>
              <a:spLocks noChangeArrowheads="1"/>
            </p:cNvSpPr>
            <p:nvPr/>
          </p:nvSpPr>
          <p:spPr bwMode="auto">
            <a:xfrm>
              <a:off x="804" y="2573"/>
              <a:ext cx="1358" cy="56"/>
            </a:xfrm>
            <a:prstGeom prst="rect">
              <a:avLst/>
            </a:prstGeom>
            <a:solidFill>
              <a:srgbClr val="73A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37" name="Rectangle 1045"/>
            <p:cNvSpPr>
              <a:spLocks noChangeArrowheads="1"/>
            </p:cNvSpPr>
            <p:nvPr/>
          </p:nvSpPr>
          <p:spPr bwMode="auto">
            <a:xfrm>
              <a:off x="804" y="2629"/>
              <a:ext cx="1358" cy="56"/>
            </a:xfrm>
            <a:prstGeom prst="rect">
              <a:avLst/>
            </a:prstGeom>
            <a:solidFill>
              <a:srgbClr val="6FA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38" name="Rectangle 1046"/>
            <p:cNvSpPr>
              <a:spLocks noChangeArrowheads="1"/>
            </p:cNvSpPr>
            <p:nvPr/>
          </p:nvSpPr>
          <p:spPr bwMode="auto">
            <a:xfrm>
              <a:off x="804" y="2685"/>
              <a:ext cx="1358" cy="56"/>
            </a:xfrm>
            <a:prstGeom prst="rect">
              <a:avLst/>
            </a:prstGeom>
            <a:solidFill>
              <a:srgbClr val="6AA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39" name="Rectangle 1047"/>
            <p:cNvSpPr>
              <a:spLocks noChangeArrowheads="1"/>
            </p:cNvSpPr>
            <p:nvPr/>
          </p:nvSpPr>
          <p:spPr bwMode="auto">
            <a:xfrm>
              <a:off x="804" y="2741"/>
              <a:ext cx="1358" cy="56"/>
            </a:xfrm>
            <a:prstGeom prst="rect">
              <a:avLst/>
            </a:prstGeom>
            <a:solidFill>
              <a:srgbClr val="669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40" name="Rectangle 1048"/>
            <p:cNvSpPr>
              <a:spLocks noChangeArrowheads="1"/>
            </p:cNvSpPr>
            <p:nvPr/>
          </p:nvSpPr>
          <p:spPr bwMode="auto">
            <a:xfrm>
              <a:off x="804" y="2797"/>
              <a:ext cx="1358" cy="56"/>
            </a:xfrm>
            <a:prstGeom prst="rect">
              <a:avLst/>
            </a:prstGeom>
            <a:solidFill>
              <a:srgbClr val="619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41" name="Rectangle 1049"/>
            <p:cNvSpPr>
              <a:spLocks noChangeArrowheads="1"/>
            </p:cNvSpPr>
            <p:nvPr/>
          </p:nvSpPr>
          <p:spPr bwMode="auto">
            <a:xfrm>
              <a:off x="804" y="2852"/>
              <a:ext cx="1358" cy="57"/>
            </a:xfrm>
            <a:prstGeom prst="rect">
              <a:avLst/>
            </a:prstGeom>
            <a:solidFill>
              <a:srgbClr val="5C8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42" name="Rectangle 1050"/>
            <p:cNvSpPr>
              <a:spLocks noChangeArrowheads="1"/>
            </p:cNvSpPr>
            <p:nvPr/>
          </p:nvSpPr>
          <p:spPr bwMode="auto">
            <a:xfrm>
              <a:off x="804" y="2908"/>
              <a:ext cx="1358" cy="57"/>
            </a:xfrm>
            <a:prstGeom prst="rect">
              <a:avLst/>
            </a:prstGeom>
            <a:solidFill>
              <a:srgbClr val="588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43" name="Rectangle 1051"/>
            <p:cNvSpPr>
              <a:spLocks noChangeArrowheads="1"/>
            </p:cNvSpPr>
            <p:nvPr/>
          </p:nvSpPr>
          <p:spPr bwMode="auto">
            <a:xfrm>
              <a:off x="804" y="2964"/>
              <a:ext cx="1358" cy="57"/>
            </a:xfrm>
            <a:prstGeom prst="rect">
              <a:avLst/>
            </a:prstGeom>
            <a:solidFill>
              <a:srgbClr val="537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44" name="Rectangle 1052"/>
            <p:cNvSpPr>
              <a:spLocks noChangeArrowheads="1"/>
            </p:cNvSpPr>
            <p:nvPr/>
          </p:nvSpPr>
          <p:spPr bwMode="auto">
            <a:xfrm>
              <a:off x="804" y="3020"/>
              <a:ext cx="1358" cy="57"/>
            </a:xfrm>
            <a:prstGeom prst="rect">
              <a:avLst/>
            </a:prstGeom>
            <a:solidFill>
              <a:srgbClr val="4F7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45" name="Rectangle 1053"/>
            <p:cNvSpPr>
              <a:spLocks noChangeArrowheads="1"/>
            </p:cNvSpPr>
            <p:nvPr/>
          </p:nvSpPr>
          <p:spPr bwMode="auto">
            <a:xfrm>
              <a:off x="804" y="3076"/>
              <a:ext cx="1358" cy="56"/>
            </a:xfrm>
            <a:prstGeom prst="rect">
              <a:avLst/>
            </a:prstGeom>
            <a:solidFill>
              <a:srgbClr val="4A7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46" name="Freeform 1054"/>
            <p:cNvSpPr>
              <a:spLocks/>
            </p:cNvSpPr>
            <p:nvPr/>
          </p:nvSpPr>
          <p:spPr bwMode="auto">
            <a:xfrm>
              <a:off x="804" y="3132"/>
              <a:ext cx="1358" cy="56"/>
            </a:xfrm>
            <a:custGeom>
              <a:avLst/>
              <a:gdLst>
                <a:gd name="T0" fmla="*/ 0 w 2715"/>
                <a:gd name="T1" fmla="*/ 0 h 113"/>
                <a:gd name="T2" fmla="*/ 0 w 2715"/>
                <a:gd name="T3" fmla="*/ 0 h 113"/>
                <a:gd name="T4" fmla="*/ 1 w 2715"/>
                <a:gd name="T5" fmla="*/ 0 h 113"/>
                <a:gd name="T6" fmla="*/ 1 w 2715"/>
                <a:gd name="T7" fmla="*/ 0 h 113"/>
                <a:gd name="T8" fmla="*/ 1 w 2715"/>
                <a:gd name="T9" fmla="*/ 0 h 113"/>
                <a:gd name="T10" fmla="*/ 1 w 2715"/>
                <a:gd name="T11" fmla="*/ 0 h 113"/>
                <a:gd name="T12" fmla="*/ 1 w 2715"/>
                <a:gd name="T13" fmla="*/ 0 h 113"/>
                <a:gd name="T14" fmla="*/ 1 w 2715"/>
                <a:gd name="T15" fmla="*/ 0 h 113"/>
                <a:gd name="T16" fmla="*/ 1 w 2715"/>
                <a:gd name="T17" fmla="*/ 0 h 113"/>
                <a:gd name="T18" fmla="*/ 1 w 2715"/>
                <a:gd name="T19" fmla="*/ 0 h 113"/>
                <a:gd name="T20" fmla="*/ 1 w 2715"/>
                <a:gd name="T21" fmla="*/ 0 h 113"/>
                <a:gd name="T22" fmla="*/ 1 w 2715"/>
                <a:gd name="T23" fmla="*/ 0 h 113"/>
                <a:gd name="T24" fmla="*/ 1 w 2715"/>
                <a:gd name="T25" fmla="*/ 0 h 113"/>
                <a:gd name="T26" fmla="*/ 1 w 2715"/>
                <a:gd name="T27" fmla="*/ 0 h 113"/>
                <a:gd name="T28" fmla="*/ 1 w 2715"/>
                <a:gd name="T29" fmla="*/ 0 h 113"/>
                <a:gd name="T30" fmla="*/ 1 w 2715"/>
                <a:gd name="T31" fmla="*/ 0 h 113"/>
                <a:gd name="T32" fmla="*/ 1 w 2715"/>
                <a:gd name="T33" fmla="*/ 0 h 113"/>
                <a:gd name="T34" fmla="*/ 1 w 2715"/>
                <a:gd name="T35" fmla="*/ 0 h 113"/>
                <a:gd name="T36" fmla="*/ 1 w 2715"/>
                <a:gd name="T37" fmla="*/ 0 h 113"/>
                <a:gd name="T38" fmla="*/ 1 w 2715"/>
                <a:gd name="T39" fmla="*/ 0 h 113"/>
                <a:gd name="T40" fmla="*/ 0 w 2715"/>
                <a:gd name="T41" fmla="*/ 0 h 1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15"/>
                <a:gd name="T64" fmla="*/ 0 h 113"/>
                <a:gd name="T65" fmla="*/ 2715 w 2715"/>
                <a:gd name="T66" fmla="*/ 113 h 1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15" h="113">
                  <a:moveTo>
                    <a:pt x="0" y="0"/>
                  </a:moveTo>
                  <a:lnTo>
                    <a:pt x="0" y="101"/>
                  </a:lnTo>
                  <a:lnTo>
                    <a:pt x="48" y="102"/>
                  </a:lnTo>
                  <a:lnTo>
                    <a:pt x="48" y="103"/>
                  </a:lnTo>
                  <a:lnTo>
                    <a:pt x="72" y="103"/>
                  </a:lnTo>
                  <a:lnTo>
                    <a:pt x="72" y="105"/>
                  </a:lnTo>
                  <a:lnTo>
                    <a:pt x="96" y="105"/>
                  </a:lnTo>
                  <a:lnTo>
                    <a:pt x="96" y="106"/>
                  </a:lnTo>
                  <a:lnTo>
                    <a:pt x="143" y="107"/>
                  </a:lnTo>
                  <a:lnTo>
                    <a:pt x="143" y="108"/>
                  </a:lnTo>
                  <a:lnTo>
                    <a:pt x="167" y="108"/>
                  </a:lnTo>
                  <a:lnTo>
                    <a:pt x="167" y="109"/>
                  </a:lnTo>
                  <a:lnTo>
                    <a:pt x="192" y="109"/>
                  </a:lnTo>
                  <a:lnTo>
                    <a:pt x="192" y="110"/>
                  </a:lnTo>
                  <a:lnTo>
                    <a:pt x="239" y="111"/>
                  </a:lnTo>
                  <a:lnTo>
                    <a:pt x="239" y="113"/>
                  </a:lnTo>
                  <a:lnTo>
                    <a:pt x="2161" y="113"/>
                  </a:lnTo>
                  <a:lnTo>
                    <a:pt x="2161" y="101"/>
                  </a:lnTo>
                  <a:lnTo>
                    <a:pt x="2715" y="101"/>
                  </a:lnTo>
                  <a:lnTo>
                    <a:pt x="27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6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47" name="Freeform 1055"/>
            <p:cNvSpPr>
              <a:spLocks/>
            </p:cNvSpPr>
            <p:nvPr/>
          </p:nvSpPr>
          <p:spPr bwMode="auto">
            <a:xfrm>
              <a:off x="923" y="3188"/>
              <a:ext cx="961" cy="57"/>
            </a:xfrm>
            <a:custGeom>
              <a:avLst/>
              <a:gdLst>
                <a:gd name="T0" fmla="*/ 0 w 1922"/>
                <a:gd name="T1" fmla="*/ 0 h 115"/>
                <a:gd name="T2" fmla="*/ 0 w 1922"/>
                <a:gd name="T3" fmla="*/ 0 h 115"/>
                <a:gd name="T4" fmla="*/ 1 w 1922"/>
                <a:gd name="T5" fmla="*/ 0 h 115"/>
                <a:gd name="T6" fmla="*/ 1 w 1922"/>
                <a:gd name="T7" fmla="*/ 0 h 115"/>
                <a:gd name="T8" fmla="*/ 1 w 1922"/>
                <a:gd name="T9" fmla="*/ 0 h 115"/>
                <a:gd name="T10" fmla="*/ 1 w 1922"/>
                <a:gd name="T11" fmla="*/ 0 h 115"/>
                <a:gd name="T12" fmla="*/ 1 w 1922"/>
                <a:gd name="T13" fmla="*/ 0 h 115"/>
                <a:gd name="T14" fmla="*/ 1 w 1922"/>
                <a:gd name="T15" fmla="*/ 0 h 115"/>
                <a:gd name="T16" fmla="*/ 1 w 1922"/>
                <a:gd name="T17" fmla="*/ 0 h 115"/>
                <a:gd name="T18" fmla="*/ 1 w 1922"/>
                <a:gd name="T19" fmla="*/ 0 h 115"/>
                <a:gd name="T20" fmla="*/ 1 w 1922"/>
                <a:gd name="T21" fmla="*/ 0 h 115"/>
                <a:gd name="T22" fmla="*/ 1 w 1922"/>
                <a:gd name="T23" fmla="*/ 0 h 115"/>
                <a:gd name="T24" fmla="*/ 1 w 1922"/>
                <a:gd name="T25" fmla="*/ 0 h 115"/>
                <a:gd name="T26" fmla="*/ 1 w 1922"/>
                <a:gd name="T27" fmla="*/ 0 h 115"/>
                <a:gd name="T28" fmla="*/ 1 w 1922"/>
                <a:gd name="T29" fmla="*/ 0 h 115"/>
                <a:gd name="T30" fmla="*/ 1 w 1922"/>
                <a:gd name="T31" fmla="*/ 0 h 115"/>
                <a:gd name="T32" fmla="*/ 0 w 1922"/>
                <a:gd name="T33" fmla="*/ 0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22"/>
                <a:gd name="T52" fmla="*/ 0 h 115"/>
                <a:gd name="T53" fmla="*/ 1922 w 1922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22" h="115">
                  <a:moveTo>
                    <a:pt x="0" y="0"/>
                  </a:moveTo>
                  <a:lnTo>
                    <a:pt x="0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95" y="5"/>
                  </a:lnTo>
                  <a:lnTo>
                    <a:pt x="95" y="6"/>
                  </a:lnTo>
                  <a:lnTo>
                    <a:pt x="120" y="6"/>
                  </a:lnTo>
                  <a:lnTo>
                    <a:pt x="120" y="7"/>
                  </a:lnTo>
                  <a:lnTo>
                    <a:pt x="143" y="7"/>
                  </a:lnTo>
                  <a:lnTo>
                    <a:pt x="143" y="105"/>
                  </a:lnTo>
                  <a:lnTo>
                    <a:pt x="142" y="105"/>
                  </a:lnTo>
                  <a:lnTo>
                    <a:pt x="142" y="115"/>
                  </a:lnTo>
                  <a:lnTo>
                    <a:pt x="1922" y="115"/>
                  </a:lnTo>
                  <a:lnTo>
                    <a:pt x="19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48" name="Freeform 1056"/>
            <p:cNvSpPr>
              <a:spLocks/>
            </p:cNvSpPr>
            <p:nvPr/>
          </p:nvSpPr>
          <p:spPr bwMode="auto">
            <a:xfrm>
              <a:off x="994" y="3244"/>
              <a:ext cx="890" cy="57"/>
            </a:xfrm>
            <a:custGeom>
              <a:avLst/>
              <a:gdLst>
                <a:gd name="T0" fmla="*/ 0 w 1782"/>
                <a:gd name="T1" fmla="*/ 0 h 113"/>
                <a:gd name="T2" fmla="*/ 0 w 1782"/>
                <a:gd name="T3" fmla="*/ 1 h 113"/>
                <a:gd name="T4" fmla="*/ 0 w 1782"/>
                <a:gd name="T5" fmla="*/ 1 h 113"/>
                <a:gd name="T6" fmla="*/ 0 w 1782"/>
                <a:gd name="T7" fmla="*/ 1 h 113"/>
                <a:gd name="T8" fmla="*/ 0 w 1782"/>
                <a:gd name="T9" fmla="*/ 1 h 113"/>
                <a:gd name="T10" fmla="*/ 0 w 1782"/>
                <a:gd name="T11" fmla="*/ 0 h 113"/>
                <a:gd name="T12" fmla="*/ 0 w 1782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82"/>
                <a:gd name="T22" fmla="*/ 0 h 113"/>
                <a:gd name="T23" fmla="*/ 1782 w 1782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82" h="113">
                  <a:moveTo>
                    <a:pt x="2" y="0"/>
                  </a:moveTo>
                  <a:lnTo>
                    <a:pt x="2" y="90"/>
                  </a:lnTo>
                  <a:lnTo>
                    <a:pt x="0" y="90"/>
                  </a:lnTo>
                  <a:lnTo>
                    <a:pt x="0" y="113"/>
                  </a:lnTo>
                  <a:lnTo>
                    <a:pt x="1782" y="113"/>
                  </a:lnTo>
                  <a:lnTo>
                    <a:pt x="178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C5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49" name="Freeform 1057"/>
            <p:cNvSpPr>
              <a:spLocks/>
            </p:cNvSpPr>
            <p:nvPr/>
          </p:nvSpPr>
          <p:spPr bwMode="auto">
            <a:xfrm>
              <a:off x="993" y="3300"/>
              <a:ext cx="891" cy="57"/>
            </a:xfrm>
            <a:custGeom>
              <a:avLst/>
              <a:gdLst>
                <a:gd name="T0" fmla="*/ 0 w 1783"/>
                <a:gd name="T1" fmla="*/ 0 h 113"/>
                <a:gd name="T2" fmla="*/ 0 w 1783"/>
                <a:gd name="T3" fmla="*/ 1 h 113"/>
                <a:gd name="T4" fmla="*/ 0 w 1783"/>
                <a:gd name="T5" fmla="*/ 1 h 113"/>
                <a:gd name="T6" fmla="*/ 0 w 1783"/>
                <a:gd name="T7" fmla="*/ 1 h 113"/>
                <a:gd name="T8" fmla="*/ 0 w 1783"/>
                <a:gd name="T9" fmla="*/ 1 h 113"/>
                <a:gd name="T10" fmla="*/ 0 w 1783"/>
                <a:gd name="T11" fmla="*/ 0 h 113"/>
                <a:gd name="T12" fmla="*/ 0 w 1783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83"/>
                <a:gd name="T22" fmla="*/ 0 h 113"/>
                <a:gd name="T23" fmla="*/ 1783 w 1783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83" h="113">
                  <a:moveTo>
                    <a:pt x="1" y="0"/>
                  </a:moveTo>
                  <a:lnTo>
                    <a:pt x="1" y="76"/>
                  </a:lnTo>
                  <a:lnTo>
                    <a:pt x="0" y="76"/>
                  </a:lnTo>
                  <a:lnTo>
                    <a:pt x="0" y="113"/>
                  </a:lnTo>
                  <a:lnTo>
                    <a:pt x="1783" y="113"/>
                  </a:lnTo>
                  <a:lnTo>
                    <a:pt x="178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85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50" name="Freeform 1058"/>
            <p:cNvSpPr>
              <a:spLocks/>
            </p:cNvSpPr>
            <p:nvPr/>
          </p:nvSpPr>
          <p:spPr bwMode="auto">
            <a:xfrm>
              <a:off x="993" y="3356"/>
              <a:ext cx="891" cy="56"/>
            </a:xfrm>
            <a:custGeom>
              <a:avLst/>
              <a:gdLst>
                <a:gd name="T0" fmla="*/ 0 w 1784"/>
                <a:gd name="T1" fmla="*/ 0 h 113"/>
                <a:gd name="T2" fmla="*/ 0 w 1784"/>
                <a:gd name="T3" fmla="*/ 0 h 113"/>
                <a:gd name="T4" fmla="*/ 0 w 1784"/>
                <a:gd name="T5" fmla="*/ 0 h 113"/>
                <a:gd name="T6" fmla="*/ 0 w 1784"/>
                <a:gd name="T7" fmla="*/ 0 h 113"/>
                <a:gd name="T8" fmla="*/ 0 w 1784"/>
                <a:gd name="T9" fmla="*/ 0 h 113"/>
                <a:gd name="T10" fmla="*/ 0 w 1784"/>
                <a:gd name="T11" fmla="*/ 0 h 113"/>
                <a:gd name="T12" fmla="*/ 0 w 1784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84"/>
                <a:gd name="T22" fmla="*/ 0 h 113"/>
                <a:gd name="T23" fmla="*/ 1784 w 1784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84" h="113">
                  <a:moveTo>
                    <a:pt x="1" y="0"/>
                  </a:moveTo>
                  <a:lnTo>
                    <a:pt x="1" y="63"/>
                  </a:lnTo>
                  <a:lnTo>
                    <a:pt x="0" y="63"/>
                  </a:lnTo>
                  <a:lnTo>
                    <a:pt x="0" y="113"/>
                  </a:lnTo>
                  <a:lnTo>
                    <a:pt x="1784" y="113"/>
                  </a:lnTo>
                  <a:lnTo>
                    <a:pt x="178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3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51" name="Freeform 1059"/>
            <p:cNvSpPr>
              <a:spLocks/>
            </p:cNvSpPr>
            <p:nvPr/>
          </p:nvSpPr>
          <p:spPr bwMode="auto">
            <a:xfrm>
              <a:off x="992" y="3412"/>
              <a:ext cx="892" cy="56"/>
            </a:xfrm>
            <a:custGeom>
              <a:avLst/>
              <a:gdLst>
                <a:gd name="T0" fmla="*/ 0 w 1785"/>
                <a:gd name="T1" fmla="*/ 0 h 113"/>
                <a:gd name="T2" fmla="*/ 0 w 1785"/>
                <a:gd name="T3" fmla="*/ 0 h 113"/>
                <a:gd name="T4" fmla="*/ 0 w 1785"/>
                <a:gd name="T5" fmla="*/ 0 h 113"/>
                <a:gd name="T6" fmla="*/ 0 w 1785"/>
                <a:gd name="T7" fmla="*/ 0 h 113"/>
                <a:gd name="T8" fmla="*/ 0 w 1785"/>
                <a:gd name="T9" fmla="*/ 0 h 113"/>
                <a:gd name="T10" fmla="*/ 0 w 1785"/>
                <a:gd name="T11" fmla="*/ 0 h 113"/>
                <a:gd name="T12" fmla="*/ 0 w 1785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85"/>
                <a:gd name="T22" fmla="*/ 0 h 113"/>
                <a:gd name="T23" fmla="*/ 1785 w 1785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85" h="113">
                  <a:moveTo>
                    <a:pt x="1" y="0"/>
                  </a:moveTo>
                  <a:lnTo>
                    <a:pt x="1" y="49"/>
                  </a:lnTo>
                  <a:lnTo>
                    <a:pt x="0" y="49"/>
                  </a:lnTo>
                  <a:lnTo>
                    <a:pt x="0" y="113"/>
                  </a:lnTo>
                  <a:lnTo>
                    <a:pt x="1785" y="113"/>
                  </a:lnTo>
                  <a:lnTo>
                    <a:pt x="178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F4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52" name="Freeform 1060"/>
            <p:cNvSpPr>
              <a:spLocks/>
            </p:cNvSpPr>
            <p:nvPr/>
          </p:nvSpPr>
          <p:spPr bwMode="auto">
            <a:xfrm>
              <a:off x="991" y="3468"/>
              <a:ext cx="893" cy="56"/>
            </a:xfrm>
            <a:custGeom>
              <a:avLst/>
              <a:gdLst>
                <a:gd name="T0" fmla="*/ 1 w 1786"/>
                <a:gd name="T1" fmla="*/ 0 h 112"/>
                <a:gd name="T2" fmla="*/ 1 w 1786"/>
                <a:gd name="T3" fmla="*/ 1 h 112"/>
                <a:gd name="T4" fmla="*/ 0 w 1786"/>
                <a:gd name="T5" fmla="*/ 1 h 112"/>
                <a:gd name="T6" fmla="*/ 0 w 1786"/>
                <a:gd name="T7" fmla="*/ 1 h 112"/>
                <a:gd name="T8" fmla="*/ 1 w 1786"/>
                <a:gd name="T9" fmla="*/ 1 h 112"/>
                <a:gd name="T10" fmla="*/ 1 w 1786"/>
                <a:gd name="T11" fmla="*/ 0 h 112"/>
                <a:gd name="T12" fmla="*/ 1 w 178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86"/>
                <a:gd name="T22" fmla="*/ 0 h 112"/>
                <a:gd name="T23" fmla="*/ 1786 w 1786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86" h="112">
                  <a:moveTo>
                    <a:pt x="1" y="0"/>
                  </a:moveTo>
                  <a:lnTo>
                    <a:pt x="1" y="35"/>
                  </a:lnTo>
                  <a:lnTo>
                    <a:pt x="0" y="35"/>
                  </a:lnTo>
                  <a:lnTo>
                    <a:pt x="0" y="112"/>
                  </a:lnTo>
                  <a:lnTo>
                    <a:pt x="1786" y="112"/>
                  </a:lnTo>
                  <a:lnTo>
                    <a:pt x="178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A3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53" name="Freeform 1061"/>
            <p:cNvSpPr>
              <a:spLocks/>
            </p:cNvSpPr>
            <p:nvPr/>
          </p:nvSpPr>
          <p:spPr bwMode="auto">
            <a:xfrm>
              <a:off x="991" y="3524"/>
              <a:ext cx="893" cy="56"/>
            </a:xfrm>
            <a:custGeom>
              <a:avLst/>
              <a:gdLst>
                <a:gd name="T0" fmla="*/ 0 w 1787"/>
                <a:gd name="T1" fmla="*/ 0 h 113"/>
                <a:gd name="T2" fmla="*/ 0 w 1787"/>
                <a:gd name="T3" fmla="*/ 0 h 113"/>
                <a:gd name="T4" fmla="*/ 0 w 1787"/>
                <a:gd name="T5" fmla="*/ 0 h 113"/>
                <a:gd name="T6" fmla="*/ 0 w 1787"/>
                <a:gd name="T7" fmla="*/ 0 h 113"/>
                <a:gd name="T8" fmla="*/ 0 w 1787"/>
                <a:gd name="T9" fmla="*/ 0 h 113"/>
                <a:gd name="T10" fmla="*/ 0 w 1787"/>
                <a:gd name="T11" fmla="*/ 0 h 113"/>
                <a:gd name="T12" fmla="*/ 0 w 1787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87"/>
                <a:gd name="T22" fmla="*/ 0 h 113"/>
                <a:gd name="T23" fmla="*/ 1787 w 1787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87" h="113">
                  <a:moveTo>
                    <a:pt x="1" y="0"/>
                  </a:moveTo>
                  <a:lnTo>
                    <a:pt x="1" y="23"/>
                  </a:lnTo>
                  <a:lnTo>
                    <a:pt x="0" y="23"/>
                  </a:lnTo>
                  <a:lnTo>
                    <a:pt x="0" y="113"/>
                  </a:lnTo>
                  <a:lnTo>
                    <a:pt x="1787" y="113"/>
                  </a:lnTo>
                  <a:lnTo>
                    <a:pt x="178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54" name="Freeform 1062"/>
            <p:cNvSpPr>
              <a:spLocks/>
            </p:cNvSpPr>
            <p:nvPr/>
          </p:nvSpPr>
          <p:spPr bwMode="auto">
            <a:xfrm>
              <a:off x="990" y="3580"/>
              <a:ext cx="894" cy="56"/>
            </a:xfrm>
            <a:custGeom>
              <a:avLst/>
              <a:gdLst>
                <a:gd name="T0" fmla="*/ 0 w 1790"/>
                <a:gd name="T1" fmla="*/ 0 h 113"/>
                <a:gd name="T2" fmla="*/ 0 w 1790"/>
                <a:gd name="T3" fmla="*/ 0 h 113"/>
                <a:gd name="T4" fmla="*/ 0 w 1790"/>
                <a:gd name="T5" fmla="*/ 0 h 113"/>
                <a:gd name="T6" fmla="*/ 0 w 1790"/>
                <a:gd name="T7" fmla="*/ 0 h 113"/>
                <a:gd name="T8" fmla="*/ 0 w 1790"/>
                <a:gd name="T9" fmla="*/ 0 h 113"/>
                <a:gd name="T10" fmla="*/ 0 w 1790"/>
                <a:gd name="T11" fmla="*/ 0 h 113"/>
                <a:gd name="T12" fmla="*/ 0 w 1790"/>
                <a:gd name="T13" fmla="*/ 0 h 113"/>
                <a:gd name="T14" fmla="*/ 0 w 1790"/>
                <a:gd name="T15" fmla="*/ 0 h 113"/>
                <a:gd name="T16" fmla="*/ 0 w 1790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0"/>
                <a:gd name="T28" fmla="*/ 0 h 113"/>
                <a:gd name="T29" fmla="*/ 1790 w 1790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0" h="113">
                  <a:moveTo>
                    <a:pt x="3" y="0"/>
                  </a:moveTo>
                  <a:lnTo>
                    <a:pt x="3" y="9"/>
                  </a:lnTo>
                  <a:lnTo>
                    <a:pt x="1" y="9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1790" y="113"/>
                  </a:lnTo>
                  <a:lnTo>
                    <a:pt x="179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13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55" name="Freeform 1063"/>
            <p:cNvSpPr>
              <a:spLocks/>
            </p:cNvSpPr>
            <p:nvPr/>
          </p:nvSpPr>
          <p:spPr bwMode="auto">
            <a:xfrm>
              <a:off x="989" y="3635"/>
              <a:ext cx="895" cy="57"/>
            </a:xfrm>
            <a:custGeom>
              <a:avLst/>
              <a:gdLst>
                <a:gd name="T0" fmla="*/ 0 w 1791"/>
                <a:gd name="T1" fmla="*/ 0 h 113"/>
                <a:gd name="T2" fmla="*/ 0 w 1791"/>
                <a:gd name="T3" fmla="*/ 1 h 113"/>
                <a:gd name="T4" fmla="*/ 0 w 1791"/>
                <a:gd name="T5" fmla="*/ 1 h 113"/>
                <a:gd name="T6" fmla="*/ 0 w 1791"/>
                <a:gd name="T7" fmla="*/ 1 h 113"/>
                <a:gd name="T8" fmla="*/ 0 w 1791"/>
                <a:gd name="T9" fmla="*/ 1 h 113"/>
                <a:gd name="T10" fmla="*/ 0 w 1791"/>
                <a:gd name="T11" fmla="*/ 0 h 113"/>
                <a:gd name="T12" fmla="*/ 0 w 1791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1"/>
                <a:gd name="T22" fmla="*/ 0 h 113"/>
                <a:gd name="T23" fmla="*/ 1791 w 1791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1" h="113">
                  <a:moveTo>
                    <a:pt x="1" y="0"/>
                  </a:moveTo>
                  <a:lnTo>
                    <a:pt x="1" y="93"/>
                  </a:lnTo>
                  <a:lnTo>
                    <a:pt x="0" y="93"/>
                  </a:lnTo>
                  <a:lnTo>
                    <a:pt x="0" y="113"/>
                  </a:lnTo>
                  <a:lnTo>
                    <a:pt x="1791" y="113"/>
                  </a:lnTo>
                  <a:lnTo>
                    <a:pt x="179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56" name="Freeform 1064"/>
            <p:cNvSpPr>
              <a:spLocks/>
            </p:cNvSpPr>
            <p:nvPr/>
          </p:nvSpPr>
          <p:spPr bwMode="auto">
            <a:xfrm>
              <a:off x="989" y="3691"/>
              <a:ext cx="895" cy="57"/>
            </a:xfrm>
            <a:custGeom>
              <a:avLst/>
              <a:gdLst>
                <a:gd name="T0" fmla="*/ 0 w 1792"/>
                <a:gd name="T1" fmla="*/ 0 h 113"/>
                <a:gd name="T2" fmla="*/ 0 w 1792"/>
                <a:gd name="T3" fmla="*/ 1 h 113"/>
                <a:gd name="T4" fmla="*/ 0 w 1792"/>
                <a:gd name="T5" fmla="*/ 1 h 113"/>
                <a:gd name="T6" fmla="*/ 0 w 1792"/>
                <a:gd name="T7" fmla="*/ 1 h 113"/>
                <a:gd name="T8" fmla="*/ 0 w 1792"/>
                <a:gd name="T9" fmla="*/ 1 h 113"/>
                <a:gd name="T10" fmla="*/ 0 w 1792"/>
                <a:gd name="T11" fmla="*/ 0 h 113"/>
                <a:gd name="T12" fmla="*/ 0 w 1792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2"/>
                <a:gd name="T22" fmla="*/ 0 h 113"/>
                <a:gd name="T23" fmla="*/ 1792 w 1792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2" h="113">
                  <a:moveTo>
                    <a:pt x="1" y="0"/>
                  </a:moveTo>
                  <a:lnTo>
                    <a:pt x="1" y="80"/>
                  </a:lnTo>
                  <a:lnTo>
                    <a:pt x="0" y="80"/>
                  </a:lnTo>
                  <a:lnTo>
                    <a:pt x="0" y="113"/>
                  </a:lnTo>
                  <a:lnTo>
                    <a:pt x="1792" y="113"/>
                  </a:lnTo>
                  <a:lnTo>
                    <a:pt x="179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82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57" name="Freeform 1065"/>
            <p:cNvSpPr>
              <a:spLocks/>
            </p:cNvSpPr>
            <p:nvPr/>
          </p:nvSpPr>
          <p:spPr bwMode="auto">
            <a:xfrm>
              <a:off x="988" y="3747"/>
              <a:ext cx="896" cy="57"/>
            </a:xfrm>
            <a:custGeom>
              <a:avLst/>
              <a:gdLst>
                <a:gd name="T0" fmla="*/ 0 w 1793"/>
                <a:gd name="T1" fmla="*/ 0 h 113"/>
                <a:gd name="T2" fmla="*/ 0 w 1793"/>
                <a:gd name="T3" fmla="*/ 1 h 113"/>
                <a:gd name="T4" fmla="*/ 0 w 1793"/>
                <a:gd name="T5" fmla="*/ 1 h 113"/>
                <a:gd name="T6" fmla="*/ 0 w 1793"/>
                <a:gd name="T7" fmla="*/ 1 h 113"/>
                <a:gd name="T8" fmla="*/ 0 w 1793"/>
                <a:gd name="T9" fmla="*/ 1 h 113"/>
                <a:gd name="T10" fmla="*/ 0 w 1793"/>
                <a:gd name="T11" fmla="*/ 0 h 113"/>
                <a:gd name="T12" fmla="*/ 0 w 1793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3"/>
                <a:gd name="T22" fmla="*/ 0 h 113"/>
                <a:gd name="T23" fmla="*/ 1793 w 1793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3" h="113">
                  <a:moveTo>
                    <a:pt x="1" y="0"/>
                  </a:moveTo>
                  <a:lnTo>
                    <a:pt x="1" y="67"/>
                  </a:lnTo>
                  <a:lnTo>
                    <a:pt x="0" y="67"/>
                  </a:lnTo>
                  <a:lnTo>
                    <a:pt x="0" y="113"/>
                  </a:lnTo>
                  <a:lnTo>
                    <a:pt x="1793" y="113"/>
                  </a:lnTo>
                  <a:lnTo>
                    <a:pt x="179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31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58" name="Freeform 1066"/>
            <p:cNvSpPr>
              <a:spLocks/>
            </p:cNvSpPr>
            <p:nvPr/>
          </p:nvSpPr>
          <p:spPr bwMode="auto">
            <a:xfrm>
              <a:off x="987" y="3803"/>
              <a:ext cx="897" cy="57"/>
            </a:xfrm>
            <a:custGeom>
              <a:avLst/>
              <a:gdLst>
                <a:gd name="T0" fmla="*/ 1 w 1794"/>
                <a:gd name="T1" fmla="*/ 0 h 113"/>
                <a:gd name="T2" fmla="*/ 1 w 1794"/>
                <a:gd name="T3" fmla="*/ 1 h 113"/>
                <a:gd name="T4" fmla="*/ 0 w 1794"/>
                <a:gd name="T5" fmla="*/ 1 h 113"/>
                <a:gd name="T6" fmla="*/ 0 w 1794"/>
                <a:gd name="T7" fmla="*/ 1 h 113"/>
                <a:gd name="T8" fmla="*/ 1 w 1794"/>
                <a:gd name="T9" fmla="*/ 1 h 113"/>
                <a:gd name="T10" fmla="*/ 1 w 1794"/>
                <a:gd name="T11" fmla="*/ 0 h 113"/>
                <a:gd name="T12" fmla="*/ 1 w 1794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4"/>
                <a:gd name="T22" fmla="*/ 0 h 113"/>
                <a:gd name="T23" fmla="*/ 1794 w 1794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4" h="113">
                  <a:moveTo>
                    <a:pt x="1" y="0"/>
                  </a:moveTo>
                  <a:lnTo>
                    <a:pt x="1" y="53"/>
                  </a:lnTo>
                  <a:lnTo>
                    <a:pt x="0" y="53"/>
                  </a:lnTo>
                  <a:lnTo>
                    <a:pt x="0" y="113"/>
                  </a:lnTo>
                  <a:lnTo>
                    <a:pt x="1794" y="113"/>
                  </a:lnTo>
                  <a:lnTo>
                    <a:pt x="179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F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59" name="Freeform 1067"/>
            <p:cNvSpPr>
              <a:spLocks/>
            </p:cNvSpPr>
            <p:nvPr/>
          </p:nvSpPr>
          <p:spPr bwMode="auto">
            <a:xfrm>
              <a:off x="987" y="3859"/>
              <a:ext cx="897" cy="56"/>
            </a:xfrm>
            <a:custGeom>
              <a:avLst/>
              <a:gdLst>
                <a:gd name="T0" fmla="*/ 0 w 1795"/>
                <a:gd name="T1" fmla="*/ 0 h 113"/>
                <a:gd name="T2" fmla="*/ 0 w 1795"/>
                <a:gd name="T3" fmla="*/ 0 h 113"/>
                <a:gd name="T4" fmla="*/ 0 w 1795"/>
                <a:gd name="T5" fmla="*/ 0 h 113"/>
                <a:gd name="T6" fmla="*/ 0 w 1795"/>
                <a:gd name="T7" fmla="*/ 0 h 113"/>
                <a:gd name="T8" fmla="*/ 0 w 1795"/>
                <a:gd name="T9" fmla="*/ 0 h 113"/>
                <a:gd name="T10" fmla="*/ 0 w 1795"/>
                <a:gd name="T11" fmla="*/ 0 h 113"/>
                <a:gd name="T12" fmla="*/ 0 w 1795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5"/>
                <a:gd name="T22" fmla="*/ 0 h 113"/>
                <a:gd name="T23" fmla="*/ 1795 w 1795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5" h="113">
                  <a:moveTo>
                    <a:pt x="1" y="0"/>
                  </a:moveTo>
                  <a:lnTo>
                    <a:pt x="1" y="40"/>
                  </a:lnTo>
                  <a:lnTo>
                    <a:pt x="0" y="40"/>
                  </a:lnTo>
                  <a:lnTo>
                    <a:pt x="0" y="113"/>
                  </a:lnTo>
                  <a:lnTo>
                    <a:pt x="1795" y="113"/>
                  </a:lnTo>
                  <a:lnTo>
                    <a:pt x="179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0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60" name="Freeform 1068"/>
            <p:cNvSpPr>
              <a:spLocks/>
            </p:cNvSpPr>
            <p:nvPr/>
          </p:nvSpPr>
          <p:spPr bwMode="auto">
            <a:xfrm>
              <a:off x="986" y="3915"/>
              <a:ext cx="898" cy="56"/>
            </a:xfrm>
            <a:custGeom>
              <a:avLst/>
              <a:gdLst>
                <a:gd name="T0" fmla="*/ 0 w 1797"/>
                <a:gd name="T1" fmla="*/ 0 h 113"/>
                <a:gd name="T2" fmla="*/ 0 w 1797"/>
                <a:gd name="T3" fmla="*/ 0 h 113"/>
                <a:gd name="T4" fmla="*/ 0 w 1797"/>
                <a:gd name="T5" fmla="*/ 0 h 113"/>
                <a:gd name="T6" fmla="*/ 0 w 1797"/>
                <a:gd name="T7" fmla="*/ 0 h 113"/>
                <a:gd name="T8" fmla="*/ 0 w 1797"/>
                <a:gd name="T9" fmla="*/ 0 h 113"/>
                <a:gd name="T10" fmla="*/ 0 w 1797"/>
                <a:gd name="T11" fmla="*/ 0 h 113"/>
                <a:gd name="T12" fmla="*/ 0 w 1797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7"/>
                <a:gd name="T22" fmla="*/ 0 h 113"/>
                <a:gd name="T23" fmla="*/ 1797 w 1797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7" h="113">
                  <a:moveTo>
                    <a:pt x="2" y="0"/>
                  </a:moveTo>
                  <a:lnTo>
                    <a:pt x="2" y="26"/>
                  </a:lnTo>
                  <a:lnTo>
                    <a:pt x="0" y="26"/>
                  </a:lnTo>
                  <a:lnTo>
                    <a:pt x="0" y="113"/>
                  </a:lnTo>
                  <a:lnTo>
                    <a:pt x="1797" y="113"/>
                  </a:lnTo>
                  <a:lnTo>
                    <a:pt x="179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60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61" name="Freeform 1069"/>
            <p:cNvSpPr>
              <a:spLocks/>
            </p:cNvSpPr>
            <p:nvPr/>
          </p:nvSpPr>
          <p:spPr bwMode="auto">
            <a:xfrm>
              <a:off x="986" y="3971"/>
              <a:ext cx="898" cy="55"/>
            </a:xfrm>
            <a:custGeom>
              <a:avLst/>
              <a:gdLst>
                <a:gd name="T0" fmla="*/ 0 w 1798"/>
                <a:gd name="T1" fmla="*/ 0 h 111"/>
                <a:gd name="T2" fmla="*/ 0 w 1798"/>
                <a:gd name="T3" fmla="*/ 0 h 111"/>
                <a:gd name="T4" fmla="*/ 0 w 1798"/>
                <a:gd name="T5" fmla="*/ 0 h 111"/>
                <a:gd name="T6" fmla="*/ 0 w 1798"/>
                <a:gd name="T7" fmla="*/ 0 h 111"/>
                <a:gd name="T8" fmla="*/ 0 w 1798"/>
                <a:gd name="T9" fmla="*/ 0 h 111"/>
                <a:gd name="T10" fmla="*/ 0 w 1798"/>
                <a:gd name="T11" fmla="*/ 0 h 111"/>
                <a:gd name="T12" fmla="*/ 0 w 1798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8"/>
                <a:gd name="T22" fmla="*/ 0 h 111"/>
                <a:gd name="T23" fmla="*/ 1798 w 1798"/>
                <a:gd name="T24" fmla="*/ 111 h 1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8" h="111">
                  <a:moveTo>
                    <a:pt x="1" y="0"/>
                  </a:moveTo>
                  <a:lnTo>
                    <a:pt x="1" y="13"/>
                  </a:lnTo>
                  <a:lnTo>
                    <a:pt x="0" y="13"/>
                  </a:lnTo>
                  <a:lnTo>
                    <a:pt x="0" y="111"/>
                  </a:lnTo>
                  <a:lnTo>
                    <a:pt x="1798" y="111"/>
                  </a:lnTo>
                  <a:lnTo>
                    <a:pt x="179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62" name="Freeform 1070"/>
            <p:cNvSpPr>
              <a:spLocks/>
            </p:cNvSpPr>
            <p:nvPr/>
          </p:nvSpPr>
          <p:spPr bwMode="auto">
            <a:xfrm>
              <a:off x="804" y="2406"/>
              <a:ext cx="1357" cy="1619"/>
            </a:xfrm>
            <a:custGeom>
              <a:avLst/>
              <a:gdLst>
                <a:gd name="T0" fmla="*/ 0 w 2714"/>
                <a:gd name="T1" fmla="*/ 0 h 3239"/>
                <a:gd name="T2" fmla="*/ 0 w 2714"/>
                <a:gd name="T3" fmla="*/ 0 h 3239"/>
                <a:gd name="T4" fmla="*/ 1 w 2714"/>
                <a:gd name="T5" fmla="*/ 0 h 3239"/>
                <a:gd name="T6" fmla="*/ 1 w 2714"/>
                <a:gd name="T7" fmla="*/ 0 h 3239"/>
                <a:gd name="T8" fmla="*/ 1 w 2714"/>
                <a:gd name="T9" fmla="*/ 0 h 3239"/>
                <a:gd name="T10" fmla="*/ 1 w 2714"/>
                <a:gd name="T11" fmla="*/ 0 h 3239"/>
                <a:gd name="T12" fmla="*/ 1 w 2714"/>
                <a:gd name="T13" fmla="*/ 0 h 3239"/>
                <a:gd name="T14" fmla="*/ 1 w 2714"/>
                <a:gd name="T15" fmla="*/ 0 h 3239"/>
                <a:gd name="T16" fmla="*/ 0 w 2714"/>
                <a:gd name="T17" fmla="*/ 0 h 32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14"/>
                <a:gd name="T28" fmla="*/ 0 h 3239"/>
                <a:gd name="T29" fmla="*/ 2714 w 2714"/>
                <a:gd name="T30" fmla="*/ 3239 h 32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14" h="3239">
                  <a:moveTo>
                    <a:pt x="0" y="0"/>
                  </a:moveTo>
                  <a:lnTo>
                    <a:pt x="0" y="1552"/>
                  </a:lnTo>
                  <a:lnTo>
                    <a:pt x="382" y="1569"/>
                  </a:lnTo>
                  <a:lnTo>
                    <a:pt x="363" y="3239"/>
                  </a:lnTo>
                  <a:lnTo>
                    <a:pt x="2160" y="3239"/>
                  </a:lnTo>
                  <a:lnTo>
                    <a:pt x="2160" y="1552"/>
                  </a:lnTo>
                  <a:lnTo>
                    <a:pt x="2714" y="1552"/>
                  </a:lnTo>
                  <a:lnTo>
                    <a:pt x="271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63" name="Rectangle 1071"/>
            <p:cNvSpPr>
              <a:spLocks noChangeArrowheads="1"/>
            </p:cNvSpPr>
            <p:nvPr/>
          </p:nvSpPr>
          <p:spPr bwMode="auto">
            <a:xfrm>
              <a:off x="1241" y="4035"/>
              <a:ext cx="28" cy="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3964" name="Line 1072"/>
            <p:cNvSpPr>
              <a:spLocks noChangeShapeType="1"/>
            </p:cNvSpPr>
            <p:nvPr/>
          </p:nvSpPr>
          <p:spPr bwMode="auto">
            <a:xfrm>
              <a:off x="1366" y="3932"/>
              <a:ext cx="2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65" name="Line 1073"/>
            <p:cNvSpPr>
              <a:spLocks noChangeShapeType="1"/>
            </p:cNvSpPr>
            <p:nvPr/>
          </p:nvSpPr>
          <p:spPr bwMode="auto">
            <a:xfrm>
              <a:off x="1366" y="3920"/>
              <a:ext cx="2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66" name="Line 1074"/>
            <p:cNvSpPr>
              <a:spLocks noChangeShapeType="1"/>
            </p:cNvSpPr>
            <p:nvPr/>
          </p:nvSpPr>
          <p:spPr bwMode="auto">
            <a:xfrm>
              <a:off x="1352" y="3887"/>
              <a:ext cx="2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67" name="Line 1075"/>
            <p:cNvSpPr>
              <a:spLocks noChangeShapeType="1"/>
            </p:cNvSpPr>
            <p:nvPr/>
          </p:nvSpPr>
          <p:spPr bwMode="auto">
            <a:xfrm>
              <a:off x="1401" y="3872"/>
              <a:ext cx="1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68" name="Freeform 1076"/>
            <p:cNvSpPr>
              <a:spLocks/>
            </p:cNvSpPr>
            <p:nvPr/>
          </p:nvSpPr>
          <p:spPr bwMode="auto">
            <a:xfrm>
              <a:off x="1239" y="3577"/>
              <a:ext cx="57" cy="217"/>
            </a:xfrm>
            <a:custGeom>
              <a:avLst/>
              <a:gdLst>
                <a:gd name="T0" fmla="*/ 1 w 113"/>
                <a:gd name="T1" fmla="*/ 0 h 435"/>
                <a:gd name="T2" fmla="*/ 0 w 113"/>
                <a:gd name="T3" fmla="*/ 0 h 435"/>
                <a:gd name="T4" fmla="*/ 1 w 113"/>
                <a:gd name="T5" fmla="*/ 0 h 435"/>
                <a:gd name="T6" fmla="*/ 1 w 113"/>
                <a:gd name="T7" fmla="*/ 0 h 435"/>
                <a:gd name="T8" fmla="*/ 1 w 113"/>
                <a:gd name="T9" fmla="*/ 0 h 435"/>
                <a:gd name="T10" fmla="*/ 1 w 113"/>
                <a:gd name="T11" fmla="*/ 0 h 4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"/>
                <a:gd name="T19" fmla="*/ 0 h 435"/>
                <a:gd name="T20" fmla="*/ 113 w 113"/>
                <a:gd name="T21" fmla="*/ 435 h 4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" h="435">
                  <a:moveTo>
                    <a:pt x="53" y="0"/>
                  </a:moveTo>
                  <a:lnTo>
                    <a:pt x="0" y="12"/>
                  </a:lnTo>
                  <a:lnTo>
                    <a:pt x="69" y="435"/>
                  </a:lnTo>
                  <a:lnTo>
                    <a:pt x="113" y="435"/>
                  </a:lnTo>
                  <a:lnTo>
                    <a:pt x="49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69" name="Freeform 1077"/>
            <p:cNvSpPr>
              <a:spLocks/>
            </p:cNvSpPr>
            <p:nvPr/>
          </p:nvSpPr>
          <p:spPr bwMode="auto">
            <a:xfrm>
              <a:off x="1657" y="3577"/>
              <a:ext cx="56" cy="217"/>
            </a:xfrm>
            <a:custGeom>
              <a:avLst/>
              <a:gdLst>
                <a:gd name="T0" fmla="*/ 0 w 113"/>
                <a:gd name="T1" fmla="*/ 0 h 435"/>
                <a:gd name="T2" fmla="*/ 0 w 113"/>
                <a:gd name="T3" fmla="*/ 0 h 435"/>
                <a:gd name="T4" fmla="*/ 0 w 113"/>
                <a:gd name="T5" fmla="*/ 0 h 435"/>
                <a:gd name="T6" fmla="*/ 0 w 113"/>
                <a:gd name="T7" fmla="*/ 0 h 435"/>
                <a:gd name="T8" fmla="*/ 0 w 113"/>
                <a:gd name="T9" fmla="*/ 0 h 435"/>
                <a:gd name="T10" fmla="*/ 0 w 113"/>
                <a:gd name="T11" fmla="*/ 0 h 4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"/>
                <a:gd name="T19" fmla="*/ 0 h 435"/>
                <a:gd name="T20" fmla="*/ 113 w 113"/>
                <a:gd name="T21" fmla="*/ 435 h 4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" h="435">
                  <a:moveTo>
                    <a:pt x="60" y="0"/>
                  </a:moveTo>
                  <a:lnTo>
                    <a:pt x="113" y="12"/>
                  </a:lnTo>
                  <a:lnTo>
                    <a:pt x="42" y="435"/>
                  </a:lnTo>
                  <a:lnTo>
                    <a:pt x="0" y="435"/>
                  </a:lnTo>
                  <a:lnTo>
                    <a:pt x="64" y="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70" name="Line 1078"/>
            <p:cNvSpPr>
              <a:spLocks noChangeShapeType="1"/>
            </p:cNvSpPr>
            <p:nvPr/>
          </p:nvSpPr>
          <p:spPr bwMode="auto">
            <a:xfrm>
              <a:off x="1334" y="3795"/>
              <a:ext cx="30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71" name="Freeform 1079"/>
            <p:cNvSpPr>
              <a:spLocks/>
            </p:cNvSpPr>
            <p:nvPr/>
          </p:nvSpPr>
          <p:spPr bwMode="auto">
            <a:xfrm>
              <a:off x="1307" y="3747"/>
              <a:ext cx="16" cy="42"/>
            </a:xfrm>
            <a:custGeom>
              <a:avLst/>
              <a:gdLst>
                <a:gd name="T0" fmla="*/ 0 w 34"/>
                <a:gd name="T1" fmla="*/ 1 h 84"/>
                <a:gd name="T2" fmla="*/ 0 w 34"/>
                <a:gd name="T3" fmla="*/ 1 h 84"/>
                <a:gd name="T4" fmla="*/ 0 w 34"/>
                <a:gd name="T5" fmla="*/ 1 h 84"/>
                <a:gd name="T6" fmla="*/ 0 w 34"/>
                <a:gd name="T7" fmla="*/ 0 h 84"/>
                <a:gd name="T8" fmla="*/ 0 w 34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84"/>
                <a:gd name="T17" fmla="*/ 34 w 3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84">
                  <a:moveTo>
                    <a:pt x="0" y="3"/>
                  </a:moveTo>
                  <a:lnTo>
                    <a:pt x="14" y="84"/>
                  </a:lnTo>
                  <a:lnTo>
                    <a:pt x="34" y="79"/>
                  </a:lnTo>
                  <a:lnTo>
                    <a:pt x="1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72" name="Freeform 1080"/>
            <p:cNvSpPr>
              <a:spLocks/>
            </p:cNvSpPr>
            <p:nvPr/>
          </p:nvSpPr>
          <p:spPr bwMode="auto">
            <a:xfrm>
              <a:off x="1308" y="3785"/>
              <a:ext cx="20" cy="10"/>
            </a:xfrm>
            <a:custGeom>
              <a:avLst/>
              <a:gdLst>
                <a:gd name="T0" fmla="*/ 0 w 41"/>
                <a:gd name="T1" fmla="*/ 1 h 20"/>
                <a:gd name="T2" fmla="*/ 0 w 41"/>
                <a:gd name="T3" fmla="*/ 1 h 20"/>
                <a:gd name="T4" fmla="*/ 0 w 41"/>
                <a:gd name="T5" fmla="*/ 1 h 20"/>
                <a:gd name="T6" fmla="*/ 0 w 41"/>
                <a:gd name="T7" fmla="*/ 0 h 20"/>
                <a:gd name="T8" fmla="*/ 0 w 41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0"/>
                <a:gd name="T17" fmla="*/ 41 w 4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0">
                  <a:moveTo>
                    <a:pt x="0" y="7"/>
                  </a:moveTo>
                  <a:lnTo>
                    <a:pt x="3" y="20"/>
                  </a:lnTo>
                  <a:lnTo>
                    <a:pt x="41" y="13"/>
                  </a:lnTo>
                  <a:lnTo>
                    <a:pt x="3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73" name="Freeform 1081"/>
            <p:cNvSpPr>
              <a:spLocks/>
            </p:cNvSpPr>
            <p:nvPr/>
          </p:nvSpPr>
          <p:spPr bwMode="auto">
            <a:xfrm>
              <a:off x="1271" y="3554"/>
              <a:ext cx="7" cy="20"/>
            </a:xfrm>
            <a:custGeom>
              <a:avLst/>
              <a:gdLst>
                <a:gd name="T0" fmla="*/ 1 w 12"/>
                <a:gd name="T1" fmla="*/ 0 h 42"/>
                <a:gd name="T2" fmla="*/ 1 w 12"/>
                <a:gd name="T3" fmla="*/ 0 h 42"/>
                <a:gd name="T4" fmla="*/ 1 w 12"/>
                <a:gd name="T5" fmla="*/ 0 h 42"/>
                <a:gd name="T6" fmla="*/ 1 w 12"/>
                <a:gd name="T7" fmla="*/ 0 h 42"/>
                <a:gd name="T8" fmla="*/ 0 w 12"/>
                <a:gd name="T9" fmla="*/ 0 h 42"/>
                <a:gd name="T10" fmla="*/ 1 w 12"/>
                <a:gd name="T11" fmla="*/ 0 h 42"/>
                <a:gd name="T12" fmla="*/ 1 w 12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42"/>
                <a:gd name="T23" fmla="*/ 12 w 1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42">
                  <a:moveTo>
                    <a:pt x="12" y="42"/>
                  </a:moveTo>
                  <a:lnTo>
                    <a:pt x="9" y="29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0" y="15"/>
                  </a:lnTo>
                  <a:lnTo>
                    <a:pt x="4" y="6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74" name="Freeform 1082"/>
            <p:cNvSpPr>
              <a:spLocks/>
            </p:cNvSpPr>
            <p:nvPr/>
          </p:nvSpPr>
          <p:spPr bwMode="auto">
            <a:xfrm>
              <a:off x="1278" y="3554"/>
              <a:ext cx="8" cy="17"/>
            </a:xfrm>
            <a:custGeom>
              <a:avLst/>
              <a:gdLst>
                <a:gd name="T0" fmla="*/ 0 w 18"/>
                <a:gd name="T1" fmla="*/ 0 h 36"/>
                <a:gd name="T2" fmla="*/ 0 w 18"/>
                <a:gd name="T3" fmla="*/ 0 h 36"/>
                <a:gd name="T4" fmla="*/ 0 w 18"/>
                <a:gd name="T5" fmla="*/ 0 h 36"/>
                <a:gd name="T6" fmla="*/ 0 w 18"/>
                <a:gd name="T7" fmla="*/ 0 h 36"/>
                <a:gd name="T8" fmla="*/ 0 w 18"/>
                <a:gd name="T9" fmla="*/ 0 h 36"/>
                <a:gd name="T10" fmla="*/ 0 w 18"/>
                <a:gd name="T11" fmla="*/ 0 h 36"/>
                <a:gd name="T12" fmla="*/ 0 w 18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6"/>
                <a:gd name="T23" fmla="*/ 18 w 1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6">
                  <a:moveTo>
                    <a:pt x="14" y="36"/>
                  </a:moveTo>
                  <a:lnTo>
                    <a:pt x="14" y="27"/>
                  </a:lnTo>
                  <a:lnTo>
                    <a:pt x="17" y="21"/>
                  </a:lnTo>
                  <a:lnTo>
                    <a:pt x="18" y="16"/>
                  </a:lnTo>
                  <a:lnTo>
                    <a:pt x="17" y="9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75" name="Line 1083"/>
            <p:cNvSpPr>
              <a:spLocks noChangeShapeType="1"/>
            </p:cNvSpPr>
            <p:nvPr/>
          </p:nvSpPr>
          <p:spPr bwMode="auto">
            <a:xfrm flipV="1">
              <a:off x="1269" y="3575"/>
              <a:ext cx="25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76" name="Line 1084"/>
            <p:cNvSpPr>
              <a:spLocks noChangeShapeType="1"/>
            </p:cNvSpPr>
            <p:nvPr/>
          </p:nvSpPr>
          <p:spPr bwMode="auto">
            <a:xfrm flipV="1">
              <a:off x="1299" y="3741"/>
              <a:ext cx="2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77" name="Freeform 1085"/>
            <p:cNvSpPr>
              <a:spLocks/>
            </p:cNvSpPr>
            <p:nvPr/>
          </p:nvSpPr>
          <p:spPr bwMode="auto">
            <a:xfrm>
              <a:off x="1268" y="3570"/>
              <a:ext cx="54" cy="179"/>
            </a:xfrm>
            <a:custGeom>
              <a:avLst/>
              <a:gdLst>
                <a:gd name="T0" fmla="*/ 0 w 108"/>
                <a:gd name="T1" fmla="*/ 1 h 358"/>
                <a:gd name="T2" fmla="*/ 1 w 108"/>
                <a:gd name="T3" fmla="*/ 1 h 358"/>
                <a:gd name="T4" fmla="*/ 1 w 108"/>
                <a:gd name="T5" fmla="*/ 1 h 358"/>
                <a:gd name="T6" fmla="*/ 1 w 108"/>
                <a:gd name="T7" fmla="*/ 0 h 358"/>
                <a:gd name="T8" fmla="*/ 0 w 108"/>
                <a:gd name="T9" fmla="*/ 1 h 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358"/>
                <a:gd name="T17" fmla="*/ 108 w 108"/>
                <a:gd name="T18" fmla="*/ 358 h 3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358">
                  <a:moveTo>
                    <a:pt x="0" y="10"/>
                  </a:moveTo>
                  <a:lnTo>
                    <a:pt x="64" y="358"/>
                  </a:lnTo>
                  <a:lnTo>
                    <a:pt x="108" y="350"/>
                  </a:lnTo>
                  <a:lnTo>
                    <a:pt x="5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78" name="Freeform 1086"/>
            <p:cNvSpPr>
              <a:spLocks/>
            </p:cNvSpPr>
            <p:nvPr/>
          </p:nvSpPr>
          <p:spPr bwMode="auto">
            <a:xfrm>
              <a:off x="1328" y="3747"/>
              <a:ext cx="15" cy="42"/>
            </a:xfrm>
            <a:custGeom>
              <a:avLst/>
              <a:gdLst>
                <a:gd name="T0" fmla="*/ 0 w 31"/>
                <a:gd name="T1" fmla="*/ 1 h 84"/>
                <a:gd name="T2" fmla="*/ 0 w 31"/>
                <a:gd name="T3" fmla="*/ 1 h 84"/>
                <a:gd name="T4" fmla="*/ 0 w 31"/>
                <a:gd name="T5" fmla="*/ 1 h 84"/>
                <a:gd name="T6" fmla="*/ 0 w 31"/>
                <a:gd name="T7" fmla="*/ 0 h 84"/>
                <a:gd name="T8" fmla="*/ 0 w 31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84"/>
                <a:gd name="T17" fmla="*/ 31 w 31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84">
                  <a:moveTo>
                    <a:pt x="0" y="3"/>
                  </a:moveTo>
                  <a:lnTo>
                    <a:pt x="11" y="84"/>
                  </a:lnTo>
                  <a:lnTo>
                    <a:pt x="31" y="81"/>
                  </a:lnTo>
                  <a:lnTo>
                    <a:pt x="1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79" name="Freeform 1087"/>
            <p:cNvSpPr>
              <a:spLocks/>
            </p:cNvSpPr>
            <p:nvPr/>
          </p:nvSpPr>
          <p:spPr bwMode="auto">
            <a:xfrm>
              <a:off x="1329" y="3786"/>
              <a:ext cx="21" cy="9"/>
            </a:xfrm>
            <a:custGeom>
              <a:avLst/>
              <a:gdLst>
                <a:gd name="T0" fmla="*/ 0 w 42"/>
                <a:gd name="T1" fmla="*/ 1 h 17"/>
                <a:gd name="T2" fmla="*/ 0 w 42"/>
                <a:gd name="T3" fmla="*/ 1 h 17"/>
                <a:gd name="T4" fmla="*/ 1 w 42"/>
                <a:gd name="T5" fmla="*/ 1 h 17"/>
                <a:gd name="T6" fmla="*/ 1 w 42"/>
                <a:gd name="T7" fmla="*/ 0 h 17"/>
                <a:gd name="T8" fmla="*/ 0 w 42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7"/>
                <a:gd name="T17" fmla="*/ 42 w 4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7">
                  <a:moveTo>
                    <a:pt x="0" y="4"/>
                  </a:moveTo>
                  <a:lnTo>
                    <a:pt x="0" y="17"/>
                  </a:lnTo>
                  <a:lnTo>
                    <a:pt x="42" y="12"/>
                  </a:lnTo>
                  <a:lnTo>
                    <a:pt x="3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80" name="Freeform 1088"/>
            <p:cNvSpPr>
              <a:spLocks/>
            </p:cNvSpPr>
            <p:nvPr/>
          </p:nvSpPr>
          <p:spPr bwMode="auto">
            <a:xfrm>
              <a:off x="1299" y="3554"/>
              <a:ext cx="6" cy="19"/>
            </a:xfrm>
            <a:custGeom>
              <a:avLst/>
              <a:gdLst>
                <a:gd name="T0" fmla="*/ 1 w 12"/>
                <a:gd name="T1" fmla="*/ 1 h 38"/>
                <a:gd name="T2" fmla="*/ 1 w 12"/>
                <a:gd name="T3" fmla="*/ 1 h 38"/>
                <a:gd name="T4" fmla="*/ 1 w 12"/>
                <a:gd name="T5" fmla="*/ 1 h 38"/>
                <a:gd name="T6" fmla="*/ 1 w 12"/>
                <a:gd name="T7" fmla="*/ 1 h 38"/>
                <a:gd name="T8" fmla="*/ 0 w 12"/>
                <a:gd name="T9" fmla="*/ 1 h 38"/>
                <a:gd name="T10" fmla="*/ 0 w 12"/>
                <a:gd name="T11" fmla="*/ 1 h 38"/>
                <a:gd name="T12" fmla="*/ 1 w 12"/>
                <a:gd name="T13" fmla="*/ 1 h 38"/>
                <a:gd name="T14" fmla="*/ 1 w 12"/>
                <a:gd name="T15" fmla="*/ 1 h 38"/>
                <a:gd name="T16" fmla="*/ 1 w 12"/>
                <a:gd name="T17" fmla="*/ 1 h 38"/>
                <a:gd name="T18" fmla="*/ 1 w 12"/>
                <a:gd name="T19" fmla="*/ 0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38"/>
                <a:gd name="T32" fmla="*/ 12 w 12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38">
                  <a:moveTo>
                    <a:pt x="7" y="38"/>
                  </a:moveTo>
                  <a:lnTo>
                    <a:pt x="7" y="29"/>
                  </a:lnTo>
                  <a:lnTo>
                    <a:pt x="4" y="24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7" y="4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81" name="Freeform 1089"/>
            <p:cNvSpPr>
              <a:spLocks/>
            </p:cNvSpPr>
            <p:nvPr/>
          </p:nvSpPr>
          <p:spPr bwMode="auto">
            <a:xfrm>
              <a:off x="1305" y="3554"/>
              <a:ext cx="8" cy="17"/>
            </a:xfrm>
            <a:custGeom>
              <a:avLst/>
              <a:gdLst>
                <a:gd name="T0" fmla="*/ 1 w 16"/>
                <a:gd name="T1" fmla="*/ 0 h 36"/>
                <a:gd name="T2" fmla="*/ 1 w 16"/>
                <a:gd name="T3" fmla="*/ 0 h 36"/>
                <a:gd name="T4" fmla="*/ 1 w 16"/>
                <a:gd name="T5" fmla="*/ 0 h 36"/>
                <a:gd name="T6" fmla="*/ 1 w 16"/>
                <a:gd name="T7" fmla="*/ 0 h 36"/>
                <a:gd name="T8" fmla="*/ 1 w 16"/>
                <a:gd name="T9" fmla="*/ 0 h 36"/>
                <a:gd name="T10" fmla="*/ 1 w 16"/>
                <a:gd name="T11" fmla="*/ 0 h 36"/>
                <a:gd name="T12" fmla="*/ 0 w 16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6"/>
                <a:gd name="T23" fmla="*/ 16 w 16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6">
                  <a:moveTo>
                    <a:pt x="15" y="36"/>
                  </a:moveTo>
                  <a:lnTo>
                    <a:pt x="12" y="27"/>
                  </a:lnTo>
                  <a:lnTo>
                    <a:pt x="16" y="16"/>
                  </a:lnTo>
                  <a:lnTo>
                    <a:pt x="15" y="9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82" name="Line 1090"/>
            <p:cNvSpPr>
              <a:spLocks noChangeShapeType="1"/>
            </p:cNvSpPr>
            <p:nvPr/>
          </p:nvSpPr>
          <p:spPr bwMode="auto">
            <a:xfrm flipV="1">
              <a:off x="1296" y="3575"/>
              <a:ext cx="25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83" name="Line 1091"/>
            <p:cNvSpPr>
              <a:spLocks noChangeShapeType="1"/>
            </p:cNvSpPr>
            <p:nvPr/>
          </p:nvSpPr>
          <p:spPr bwMode="auto">
            <a:xfrm flipV="1">
              <a:off x="1322" y="3741"/>
              <a:ext cx="2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84" name="Freeform 1092"/>
            <p:cNvSpPr>
              <a:spLocks/>
            </p:cNvSpPr>
            <p:nvPr/>
          </p:nvSpPr>
          <p:spPr bwMode="auto">
            <a:xfrm>
              <a:off x="1294" y="3570"/>
              <a:ext cx="49" cy="179"/>
            </a:xfrm>
            <a:custGeom>
              <a:avLst/>
              <a:gdLst>
                <a:gd name="T0" fmla="*/ 0 w 98"/>
                <a:gd name="T1" fmla="*/ 1 h 358"/>
                <a:gd name="T2" fmla="*/ 1 w 98"/>
                <a:gd name="T3" fmla="*/ 1 h 358"/>
                <a:gd name="T4" fmla="*/ 1 w 98"/>
                <a:gd name="T5" fmla="*/ 1 h 358"/>
                <a:gd name="T6" fmla="*/ 1 w 98"/>
                <a:gd name="T7" fmla="*/ 0 h 358"/>
                <a:gd name="T8" fmla="*/ 0 w 98"/>
                <a:gd name="T9" fmla="*/ 1 h 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358"/>
                <a:gd name="T17" fmla="*/ 98 w 98"/>
                <a:gd name="T18" fmla="*/ 358 h 3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358">
                  <a:moveTo>
                    <a:pt x="0" y="8"/>
                  </a:moveTo>
                  <a:lnTo>
                    <a:pt x="58" y="358"/>
                  </a:lnTo>
                  <a:lnTo>
                    <a:pt x="98" y="350"/>
                  </a:lnTo>
                  <a:lnTo>
                    <a:pt x="4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85" name="Freeform 1093"/>
            <p:cNvSpPr>
              <a:spLocks/>
            </p:cNvSpPr>
            <p:nvPr/>
          </p:nvSpPr>
          <p:spPr bwMode="auto">
            <a:xfrm>
              <a:off x="1351" y="3747"/>
              <a:ext cx="14" cy="42"/>
            </a:xfrm>
            <a:custGeom>
              <a:avLst/>
              <a:gdLst>
                <a:gd name="T0" fmla="*/ 0 w 29"/>
                <a:gd name="T1" fmla="*/ 1 h 84"/>
                <a:gd name="T2" fmla="*/ 0 w 29"/>
                <a:gd name="T3" fmla="*/ 1 h 84"/>
                <a:gd name="T4" fmla="*/ 0 w 29"/>
                <a:gd name="T5" fmla="*/ 1 h 84"/>
                <a:gd name="T6" fmla="*/ 0 w 29"/>
                <a:gd name="T7" fmla="*/ 0 h 84"/>
                <a:gd name="T8" fmla="*/ 0 w 29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84"/>
                <a:gd name="T17" fmla="*/ 29 w 29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84">
                  <a:moveTo>
                    <a:pt x="0" y="3"/>
                  </a:moveTo>
                  <a:lnTo>
                    <a:pt x="9" y="84"/>
                  </a:lnTo>
                  <a:lnTo>
                    <a:pt x="29" y="81"/>
                  </a:lnTo>
                  <a:lnTo>
                    <a:pt x="1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86" name="Freeform 1094"/>
            <p:cNvSpPr>
              <a:spLocks/>
            </p:cNvSpPr>
            <p:nvPr/>
          </p:nvSpPr>
          <p:spPr bwMode="auto">
            <a:xfrm>
              <a:off x="1350" y="3786"/>
              <a:ext cx="20" cy="9"/>
            </a:xfrm>
            <a:custGeom>
              <a:avLst/>
              <a:gdLst>
                <a:gd name="T0" fmla="*/ 0 w 40"/>
                <a:gd name="T1" fmla="*/ 1 h 17"/>
                <a:gd name="T2" fmla="*/ 1 w 40"/>
                <a:gd name="T3" fmla="*/ 1 h 17"/>
                <a:gd name="T4" fmla="*/ 1 w 40"/>
                <a:gd name="T5" fmla="*/ 1 h 17"/>
                <a:gd name="T6" fmla="*/ 1 w 40"/>
                <a:gd name="T7" fmla="*/ 0 h 17"/>
                <a:gd name="T8" fmla="*/ 0 w 40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7"/>
                <a:gd name="T17" fmla="*/ 40 w 4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7">
                  <a:moveTo>
                    <a:pt x="0" y="4"/>
                  </a:moveTo>
                  <a:lnTo>
                    <a:pt x="2" y="17"/>
                  </a:lnTo>
                  <a:lnTo>
                    <a:pt x="40" y="15"/>
                  </a:lnTo>
                  <a:lnTo>
                    <a:pt x="4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87" name="Freeform 1095"/>
            <p:cNvSpPr>
              <a:spLocks/>
            </p:cNvSpPr>
            <p:nvPr/>
          </p:nvSpPr>
          <p:spPr bwMode="auto">
            <a:xfrm>
              <a:off x="1324" y="3552"/>
              <a:ext cx="7" cy="21"/>
            </a:xfrm>
            <a:custGeom>
              <a:avLst/>
              <a:gdLst>
                <a:gd name="T0" fmla="*/ 1 w 14"/>
                <a:gd name="T1" fmla="*/ 1 h 40"/>
                <a:gd name="T2" fmla="*/ 1 w 14"/>
                <a:gd name="T3" fmla="*/ 1 h 40"/>
                <a:gd name="T4" fmla="*/ 1 w 14"/>
                <a:gd name="T5" fmla="*/ 1 h 40"/>
                <a:gd name="T6" fmla="*/ 1 w 14"/>
                <a:gd name="T7" fmla="*/ 1 h 40"/>
                <a:gd name="T8" fmla="*/ 0 w 14"/>
                <a:gd name="T9" fmla="*/ 1 h 40"/>
                <a:gd name="T10" fmla="*/ 1 w 14"/>
                <a:gd name="T11" fmla="*/ 1 h 40"/>
                <a:gd name="T12" fmla="*/ 1 w 14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40"/>
                <a:gd name="T23" fmla="*/ 14 w 14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40">
                  <a:moveTo>
                    <a:pt x="9" y="40"/>
                  </a:moveTo>
                  <a:lnTo>
                    <a:pt x="9" y="31"/>
                  </a:lnTo>
                  <a:lnTo>
                    <a:pt x="6" y="26"/>
                  </a:lnTo>
                  <a:lnTo>
                    <a:pt x="3" y="22"/>
                  </a:lnTo>
                  <a:lnTo>
                    <a:pt x="0" y="15"/>
                  </a:lnTo>
                  <a:lnTo>
                    <a:pt x="6" y="7"/>
                  </a:lnTo>
                  <a:lnTo>
                    <a:pt x="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88" name="Freeform 1096"/>
            <p:cNvSpPr>
              <a:spLocks/>
            </p:cNvSpPr>
            <p:nvPr/>
          </p:nvSpPr>
          <p:spPr bwMode="auto">
            <a:xfrm>
              <a:off x="1331" y="3552"/>
              <a:ext cx="8" cy="19"/>
            </a:xfrm>
            <a:custGeom>
              <a:avLst/>
              <a:gdLst>
                <a:gd name="T0" fmla="*/ 1 w 16"/>
                <a:gd name="T1" fmla="*/ 1 h 38"/>
                <a:gd name="T2" fmla="*/ 1 w 16"/>
                <a:gd name="T3" fmla="*/ 1 h 38"/>
                <a:gd name="T4" fmla="*/ 1 w 16"/>
                <a:gd name="T5" fmla="*/ 1 h 38"/>
                <a:gd name="T6" fmla="*/ 1 w 16"/>
                <a:gd name="T7" fmla="*/ 1 h 38"/>
                <a:gd name="T8" fmla="*/ 1 w 16"/>
                <a:gd name="T9" fmla="*/ 1 h 38"/>
                <a:gd name="T10" fmla="*/ 1 w 16"/>
                <a:gd name="T11" fmla="*/ 1 h 38"/>
                <a:gd name="T12" fmla="*/ 1 w 16"/>
                <a:gd name="T13" fmla="*/ 1 h 38"/>
                <a:gd name="T14" fmla="*/ 1 w 16"/>
                <a:gd name="T15" fmla="*/ 1 h 38"/>
                <a:gd name="T16" fmla="*/ 0 w 16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38"/>
                <a:gd name="T29" fmla="*/ 16 w 16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38">
                  <a:moveTo>
                    <a:pt x="12" y="38"/>
                  </a:moveTo>
                  <a:lnTo>
                    <a:pt x="12" y="29"/>
                  </a:lnTo>
                  <a:lnTo>
                    <a:pt x="15" y="23"/>
                  </a:lnTo>
                  <a:lnTo>
                    <a:pt x="16" y="18"/>
                  </a:lnTo>
                  <a:lnTo>
                    <a:pt x="15" y="11"/>
                  </a:lnTo>
                  <a:lnTo>
                    <a:pt x="13" y="7"/>
                  </a:lnTo>
                  <a:lnTo>
                    <a:pt x="11" y="4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89" name="Line 1097"/>
            <p:cNvSpPr>
              <a:spLocks noChangeShapeType="1"/>
            </p:cNvSpPr>
            <p:nvPr/>
          </p:nvSpPr>
          <p:spPr bwMode="auto">
            <a:xfrm flipV="1">
              <a:off x="1322" y="3575"/>
              <a:ext cx="25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0" name="Line 1098"/>
            <p:cNvSpPr>
              <a:spLocks noChangeShapeType="1"/>
            </p:cNvSpPr>
            <p:nvPr/>
          </p:nvSpPr>
          <p:spPr bwMode="auto">
            <a:xfrm flipV="1">
              <a:off x="1343" y="3742"/>
              <a:ext cx="2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1" name="Freeform 1099"/>
            <p:cNvSpPr>
              <a:spLocks/>
            </p:cNvSpPr>
            <p:nvPr/>
          </p:nvSpPr>
          <p:spPr bwMode="auto">
            <a:xfrm>
              <a:off x="1321" y="3570"/>
              <a:ext cx="45" cy="179"/>
            </a:xfrm>
            <a:custGeom>
              <a:avLst/>
              <a:gdLst>
                <a:gd name="T0" fmla="*/ 0 w 91"/>
                <a:gd name="T1" fmla="*/ 1 h 358"/>
                <a:gd name="T2" fmla="*/ 0 w 91"/>
                <a:gd name="T3" fmla="*/ 1 h 358"/>
                <a:gd name="T4" fmla="*/ 0 w 91"/>
                <a:gd name="T5" fmla="*/ 1 h 358"/>
                <a:gd name="T6" fmla="*/ 0 w 91"/>
                <a:gd name="T7" fmla="*/ 0 h 358"/>
                <a:gd name="T8" fmla="*/ 0 w 91"/>
                <a:gd name="T9" fmla="*/ 1 h 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358"/>
                <a:gd name="T17" fmla="*/ 91 w 91"/>
                <a:gd name="T18" fmla="*/ 358 h 3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358">
                  <a:moveTo>
                    <a:pt x="0" y="8"/>
                  </a:moveTo>
                  <a:lnTo>
                    <a:pt x="47" y="358"/>
                  </a:lnTo>
                  <a:lnTo>
                    <a:pt x="91" y="353"/>
                  </a:lnTo>
                  <a:lnTo>
                    <a:pt x="4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2" name="Freeform 1100"/>
            <p:cNvSpPr>
              <a:spLocks/>
            </p:cNvSpPr>
            <p:nvPr/>
          </p:nvSpPr>
          <p:spPr bwMode="auto">
            <a:xfrm>
              <a:off x="1372" y="3748"/>
              <a:ext cx="13" cy="41"/>
            </a:xfrm>
            <a:custGeom>
              <a:avLst/>
              <a:gdLst>
                <a:gd name="T0" fmla="*/ 0 w 27"/>
                <a:gd name="T1" fmla="*/ 0 h 81"/>
                <a:gd name="T2" fmla="*/ 0 w 27"/>
                <a:gd name="T3" fmla="*/ 1 h 81"/>
                <a:gd name="T4" fmla="*/ 0 w 27"/>
                <a:gd name="T5" fmla="*/ 1 h 81"/>
                <a:gd name="T6" fmla="*/ 0 w 27"/>
                <a:gd name="T7" fmla="*/ 0 h 81"/>
                <a:gd name="T8" fmla="*/ 0 w 27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81"/>
                <a:gd name="T17" fmla="*/ 27 w 2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81">
                  <a:moveTo>
                    <a:pt x="0" y="0"/>
                  </a:moveTo>
                  <a:lnTo>
                    <a:pt x="7" y="81"/>
                  </a:lnTo>
                  <a:lnTo>
                    <a:pt x="27" y="78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3" name="Freeform 1101"/>
            <p:cNvSpPr>
              <a:spLocks/>
            </p:cNvSpPr>
            <p:nvPr/>
          </p:nvSpPr>
          <p:spPr bwMode="auto">
            <a:xfrm>
              <a:off x="1371" y="3786"/>
              <a:ext cx="20" cy="9"/>
            </a:xfrm>
            <a:custGeom>
              <a:avLst/>
              <a:gdLst>
                <a:gd name="T0" fmla="*/ 0 w 40"/>
                <a:gd name="T1" fmla="*/ 1 h 17"/>
                <a:gd name="T2" fmla="*/ 0 w 40"/>
                <a:gd name="T3" fmla="*/ 1 h 17"/>
                <a:gd name="T4" fmla="*/ 1 w 40"/>
                <a:gd name="T5" fmla="*/ 1 h 17"/>
                <a:gd name="T6" fmla="*/ 1 w 40"/>
                <a:gd name="T7" fmla="*/ 0 h 17"/>
                <a:gd name="T8" fmla="*/ 0 w 40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7"/>
                <a:gd name="T17" fmla="*/ 40 w 4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7">
                  <a:moveTo>
                    <a:pt x="0" y="4"/>
                  </a:moveTo>
                  <a:lnTo>
                    <a:pt x="0" y="17"/>
                  </a:lnTo>
                  <a:lnTo>
                    <a:pt x="40" y="15"/>
                  </a:lnTo>
                  <a:lnTo>
                    <a:pt x="3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4" name="Freeform 1102"/>
            <p:cNvSpPr>
              <a:spLocks/>
            </p:cNvSpPr>
            <p:nvPr/>
          </p:nvSpPr>
          <p:spPr bwMode="auto">
            <a:xfrm>
              <a:off x="1352" y="3552"/>
              <a:ext cx="6" cy="21"/>
            </a:xfrm>
            <a:custGeom>
              <a:avLst/>
              <a:gdLst>
                <a:gd name="T0" fmla="*/ 1 w 12"/>
                <a:gd name="T1" fmla="*/ 1 h 40"/>
                <a:gd name="T2" fmla="*/ 1 w 12"/>
                <a:gd name="T3" fmla="*/ 1 h 40"/>
                <a:gd name="T4" fmla="*/ 1 w 12"/>
                <a:gd name="T5" fmla="*/ 1 h 40"/>
                <a:gd name="T6" fmla="*/ 0 w 12"/>
                <a:gd name="T7" fmla="*/ 1 h 40"/>
                <a:gd name="T8" fmla="*/ 1 w 12"/>
                <a:gd name="T9" fmla="*/ 1 h 40"/>
                <a:gd name="T10" fmla="*/ 1 w 12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40"/>
                <a:gd name="T20" fmla="*/ 12 w 12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40">
                  <a:moveTo>
                    <a:pt x="9" y="40"/>
                  </a:moveTo>
                  <a:lnTo>
                    <a:pt x="7" y="31"/>
                  </a:lnTo>
                  <a:lnTo>
                    <a:pt x="2" y="22"/>
                  </a:lnTo>
                  <a:lnTo>
                    <a:pt x="0" y="15"/>
                  </a:lnTo>
                  <a:lnTo>
                    <a:pt x="4" y="7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5" name="Freeform 1103"/>
            <p:cNvSpPr>
              <a:spLocks/>
            </p:cNvSpPr>
            <p:nvPr/>
          </p:nvSpPr>
          <p:spPr bwMode="auto">
            <a:xfrm>
              <a:off x="1358" y="3552"/>
              <a:ext cx="8" cy="21"/>
            </a:xfrm>
            <a:custGeom>
              <a:avLst/>
              <a:gdLst>
                <a:gd name="T0" fmla="*/ 0 w 17"/>
                <a:gd name="T1" fmla="*/ 1 h 40"/>
                <a:gd name="T2" fmla="*/ 0 w 17"/>
                <a:gd name="T3" fmla="*/ 1 h 40"/>
                <a:gd name="T4" fmla="*/ 0 w 17"/>
                <a:gd name="T5" fmla="*/ 1 h 40"/>
                <a:gd name="T6" fmla="*/ 0 w 17"/>
                <a:gd name="T7" fmla="*/ 1 h 40"/>
                <a:gd name="T8" fmla="*/ 0 w 17"/>
                <a:gd name="T9" fmla="*/ 1 h 40"/>
                <a:gd name="T10" fmla="*/ 0 w 17"/>
                <a:gd name="T11" fmla="*/ 1 h 40"/>
                <a:gd name="T12" fmla="*/ 0 w 17"/>
                <a:gd name="T13" fmla="*/ 1 h 40"/>
                <a:gd name="T14" fmla="*/ 0 w 17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40"/>
                <a:gd name="T26" fmla="*/ 17 w 17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40">
                  <a:moveTo>
                    <a:pt x="15" y="40"/>
                  </a:moveTo>
                  <a:lnTo>
                    <a:pt x="12" y="29"/>
                  </a:lnTo>
                  <a:lnTo>
                    <a:pt x="15" y="23"/>
                  </a:lnTo>
                  <a:lnTo>
                    <a:pt x="17" y="18"/>
                  </a:lnTo>
                  <a:lnTo>
                    <a:pt x="17" y="11"/>
                  </a:lnTo>
                  <a:lnTo>
                    <a:pt x="15" y="7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6" name="Line 1104"/>
            <p:cNvSpPr>
              <a:spLocks noChangeShapeType="1"/>
            </p:cNvSpPr>
            <p:nvPr/>
          </p:nvSpPr>
          <p:spPr bwMode="auto">
            <a:xfrm flipV="1">
              <a:off x="1347" y="3575"/>
              <a:ext cx="2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7" name="Line 1105"/>
            <p:cNvSpPr>
              <a:spLocks noChangeShapeType="1"/>
            </p:cNvSpPr>
            <p:nvPr/>
          </p:nvSpPr>
          <p:spPr bwMode="auto">
            <a:xfrm flipV="1">
              <a:off x="1365" y="3742"/>
              <a:ext cx="2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8" name="Freeform 1106"/>
            <p:cNvSpPr>
              <a:spLocks/>
            </p:cNvSpPr>
            <p:nvPr/>
          </p:nvSpPr>
          <p:spPr bwMode="auto">
            <a:xfrm>
              <a:off x="1347" y="3570"/>
              <a:ext cx="41" cy="179"/>
            </a:xfrm>
            <a:custGeom>
              <a:avLst/>
              <a:gdLst>
                <a:gd name="T0" fmla="*/ 0 w 82"/>
                <a:gd name="T1" fmla="*/ 1 h 358"/>
                <a:gd name="T2" fmla="*/ 1 w 82"/>
                <a:gd name="T3" fmla="*/ 1 h 358"/>
                <a:gd name="T4" fmla="*/ 1 w 82"/>
                <a:gd name="T5" fmla="*/ 1 h 358"/>
                <a:gd name="T6" fmla="*/ 1 w 82"/>
                <a:gd name="T7" fmla="*/ 0 h 358"/>
                <a:gd name="T8" fmla="*/ 0 w 82"/>
                <a:gd name="T9" fmla="*/ 1 h 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58"/>
                <a:gd name="T17" fmla="*/ 82 w 82"/>
                <a:gd name="T18" fmla="*/ 358 h 3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58">
                  <a:moveTo>
                    <a:pt x="0" y="4"/>
                  </a:moveTo>
                  <a:lnTo>
                    <a:pt x="39" y="358"/>
                  </a:lnTo>
                  <a:lnTo>
                    <a:pt x="82" y="353"/>
                  </a:lnTo>
                  <a:lnTo>
                    <a:pt x="5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9" name="Freeform 1107"/>
            <p:cNvSpPr>
              <a:spLocks/>
            </p:cNvSpPr>
            <p:nvPr/>
          </p:nvSpPr>
          <p:spPr bwMode="auto">
            <a:xfrm>
              <a:off x="1394" y="3748"/>
              <a:ext cx="13" cy="41"/>
            </a:xfrm>
            <a:custGeom>
              <a:avLst/>
              <a:gdLst>
                <a:gd name="T0" fmla="*/ 0 w 27"/>
                <a:gd name="T1" fmla="*/ 0 h 81"/>
                <a:gd name="T2" fmla="*/ 0 w 27"/>
                <a:gd name="T3" fmla="*/ 1 h 81"/>
                <a:gd name="T4" fmla="*/ 0 w 27"/>
                <a:gd name="T5" fmla="*/ 1 h 81"/>
                <a:gd name="T6" fmla="*/ 0 w 27"/>
                <a:gd name="T7" fmla="*/ 0 h 81"/>
                <a:gd name="T8" fmla="*/ 0 w 27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81"/>
                <a:gd name="T17" fmla="*/ 27 w 2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81">
                  <a:moveTo>
                    <a:pt x="0" y="0"/>
                  </a:moveTo>
                  <a:lnTo>
                    <a:pt x="7" y="81"/>
                  </a:lnTo>
                  <a:lnTo>
                    <a:pt x="27" y="81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0" name="Freeform 1108"/>
            <p:cNvSpPr>
              <a:spLocks/>
            </p:cNvSpPr>
            <p:nvPr/>
          </p:nvSpPr>
          <p:spPr bwMode="auto">
            <a:xfrm>
              <a:off x="1391" y="3788"/>
              <a:ext cx="21" cy="8"/>
            </a:xfrm>
            <a:custGeom>
              <a:avLst/>
              <a:gdLst>
                <a:gd name="T0" fmla="*/ 0 w 42"/>
                <a:gd name="T1" fmla="*/ 0 h 17"/>
                <a:gd name="T2" fmla="*/ 0 w 42"/>
                <a:gd name="T3" fmla="*/ 0 h 17"/>
                <a:gd name="T4" fmla="*/ 1 w 42"/>
                <a:gd name="T5" fmla="*/ 0 h 17"/>
                <a:gd name="T6" fmla="*/ 1 w 42"/>
                <a:gd name="T7" fmla="*/ 0 h 17"/>
                <a:gd name="T8" fmla="*/ 0 w 4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7"/>
                <a:gd name="T17" fmla="*/ 42 w 4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7">
                  <a:moveTo>
                    <a:pt x="0" y="6"/>
                  </a:moveTo>
                  <a:lnTo>
                    <a:pt x="0" y="17"/>
                  </a:lnTo>
                  <a:lnTo>
                    <a:pt x="42" y="13"/>
                  </a:lnTo>
                  <a:lnTo>
                    <a:pt x="4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1" name="Freeform 1109"/>
            <p:cNvSpPr>
              <a:spLocks/>
            </p:cNvSpPr>
            <p:nvPr/>
          </p:nvSpPr>
          <p:spPr bwMode="auto">
            <a:xfrm>
              <a:off x="1379" y="3552"/>
              <a:ext cx="5" cy="19"/>
            </a:xfrm>
            <a:custGeom>
              <a:avLst/>
              <a:gdLst>
                <a:gd name="T0" fmla="*/ 0 w 12"/>
                <a:gd name="T1" fmla="*/ 1 h 38"/>
                <a:gd name="T2" fmla="*/ 0 w 12"/>
                <a:gd name="T3" fmla="*/ 1 h 38"/>
                <a:gd name="T4" fmla="*/ 0 w 12"/>
                <a:gd name="T5" fmla="*/ 1 h 38"/>
                <a:gd name="T6" fmla="*/ 0 w 12"/>
                <a:gd name="T7" fmla="*/ 1 h 38"/>
                <a:gd name="T8" fmla="*/ 0 w 12"/>
                <a:gd name="T9" fmla="*/ 1 h 38"/>
                <a:gd name="T10" fmla="*/ 0 w 12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38"/>
                <a:gd name="T20" fmla="*/ 12 w 12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38">
                  <a:moveTo>
                    <a:pt x="7" y="38"/>
                  </a:moveTo>
                  <a:lnTo>
                    <a:pt x="7" y="29"/>
                  </a:lnTo>
                  <a:lnTo>
                    <a:pt x="2" y="19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02" name="Freeform 1110"/>
            <p:cNvSpPr>
              <a:spLocks/>
            </p:cNvSpPr>
            <p:nvPr/>
          </p:nvSpPr>
          <p:spPr bwMode="auto">
            <a:xfrm>
              <a:off x="1384" y="3552"/>
              <a:ext cx="10" cy="19"/>
            </a:xfrm>
            <a:custGeom>
              <a:avLst/>
              <a:gdLst>
                <a:gd name="T0" fmla="*/ 1 w 18"/>
                <a:gd name="T1" fmla="*/ 1 h 38"/>
                <a:gd name="T2" fmla="*/ 1 w 18"/>
                <a:gd name="T3" fmla="*/ 1 h 38"/>
                <a:gd name="T4" fmla="*/ 1 w 18"/>
                <a:gd name="T5" fmla="*/ 1 h 38"/>
                <a:gd name="T6" fmla="*/ 1 w 18"/>
                <a:gd name="T7" fmla="*/ 1 h 38"/>
                <a:gd name="T8" fmla="*/ 1 w 18"/>
                <a:gd name="T9" fmla="*/ 1 h 38"/>
                <a:gd name="T10" fmla="*/ 1 w 18"/>
                <a:gd name="T11" fmla="*/ 1 h 38"/>
                <a:gd name="T12" fmla="*/ 1 w 18"/>
                <a:gd name="T13" fmla="*/ 1 h 38"/>
                <a:gd name="T14" fmla="*/ 1 w 18"/>
                <a:gd name="T15" fmla="*/ 1 h 38"/>
                <a:gd name="T16" fmla="*/ 1 w 18"/>
                <a:gd name="T17" fmla="*/ 1 h 38"/>
                <a:gd name="T18" fmla="*/ 0 w 18"/>
                <a:gd name="T19" fmla="*/ 0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38"/>
                <a:gd name="T32" fmla="*/ 18 w 18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38">
                  <a:moveTo>
                    <a:pt x="11" y="38"/>
                  </a:moveTo>
                  <a:lnTo>
                    <a:pt x="11" y="29"/>
                  </a:lnTo>
                  <a:lnTo>
                    <a:pt x="15" y="23"/>
                  </a:lnTo>
                  <a:lnTo>
                    <a:pt x="17" y="18"/>
                  </a:lnTo>
                  <a:lnTo>
                    <a:pt x="18" y="14"/>
                  </a:lnTo>
                  <a:lnTo>
                    <a:pt x="17" y="11"/>
                  </a:lnTo>
                  <a:lnTo>
                    <a:pt x="16" y="7"/>
                  </a:lnTo>
                  <a:lnTo>
                    <a:pt x="12" y="4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03" name="Line 1111"/>
            <p:cNvSpPr>
              <a:spLocks noChangeShapeType="1"/>
            </p:cNvSpPr>
            <p:nvPr/>
          </p:nvSpPr>
          <p:spPr bwMode="auto">
            <a:xfrm flipV="1">
              <a:off x="1373" y="3575"/>
              <a:ext cx="27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04" name="Line 1112"/>
            <p:cNvSpPr>
              <a:spLocks noChangeShapeType="1"/>
            </p:cNvSpPr>
            <p:nvPr/>
          </p:nvSpPr>
          <p:spPr bwMode="auto">
            <a:xfrm flipV="1">
              <a:off x="1388" y="3742"/>
              <a:ext cx="2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05" name="Freeform 1113"/>
            <p:cNvSpPr>
              <a:spLocks/>
            </p:cNvSpPr>
            <p:nvPr/>
          </p:nvSpPr>
          <p:spPr bwMode="auto">
            <a:xfrm>
              <a:off x="1373" y="3570"/>
              <a:ext cx="37" cy="179"/>
            </a:xfrm>
            <a:custGeom>
              <a:avLst/>
              <a:gdLst>
                <a:gd name="T0" fmla="*/ 0 w 72"/>
                <a:gd name="T1" fmla="*/ 1 h 358"/>
                <a:gd name="T2" fmla="*/ 1 w 72"/>
                <a:gd name="T3" fmla="*/ 1 h 358"/>
                <a:gd name="T4" fmla="*/ 1 w 72"/>
                <a:gd name="T5" fmla="*/ 1 h 358"/>
                <a:gd name="T6" fmla="*/ 1 w 72"/>
                <a:gd name="T7" fmla="*/ 0 h 358"/>
                <a:gd name="T8" fmla="*/ 0 w 72"/>
                <a:gd name="T9" fmla="*/ 1 h 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358"/>
                <a:gd name="T17" fmla="*/ 72 w 72"/>
                <a:gd name="T18" fmla="*/ 358 h 3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358">
                  <a:moveTo>
                    <a:pt x="0" y="4"/>
                  </a:moveTo>
                  <a:lnTo>
                    <a:pt x="29" y="358"/>
                  </a:lnTo>
                  <a:lnTo>
                    <a:pt x="72" y="356"/>
                  </a:lnTo>
                  <a:lnTo>
                    <a:pt x="5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6" name="Freeform 1114"/>
            <p:cNvSpPr>
              <a:spLocks/>
            </p:cNvSpPr>
            <p:nvPr/>
          </p:nvSpPr>
          <p:spPr bwMode="auto">
            <a:xfrm>
              <a:off x="1415" y="3748"/>
              <a:ext cx="13" cy="41"/>
            </a:xfrm>
            <a:custGeom>
              <a:avLst/>
              <a:gdLst>
                <a:gd name="T0" fmla="*/ 0 w 24"/>
                <a:gd name="T1" fmla="*/ 0 h 81"/>
                <a:gd name="T2" fmla="*/ 1 w 24"/>
                <a:gd name="T3" fmla="*/ 1 h 81"/>
                <a:gd name="T4" fmla="*/ 1 w 24"/>
                <a:gd name="T5" fmla="*/ 1 h 81"/>
                <a:gd name="T6" fmla="*/ 1 w 24"/>
                <a:gd name="T7" fmla="*/ 0 h 81"/>
                <a:gd name="T8" fmla="*/ 0 w 24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81"/>
                <a:gd name="T17" fmla="*/ 24 w 2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81">
                  <a:moveTo>
                    <a:pt x="0" y="0"/>
                  </a:moveTo>
                  <a:lnTo>
                    <a:pt x="4" y="81"/>
                  </a:lnTo>
                  <a:lnTo>
                    <a:pt x="24" y="81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7" name="Freeform 1115"/>
            <p:cNvSpPr>
              <a:spLocks/>
            </p:cNvSpPr>
            <p:nvPr/>
          </p:nvSpPr>
          <p:spPr bwMode="auto">
            <a:xfrm>
              <a:off x="1413" y="3789"/>
              <a:ext cx="19" cy="7"/>
            </a:xfrm>
            <a:custGeom>
              <a:avLst/>
              <a:gdLst>
                <a:gd name="T0" fmla="*/ 0 w 38"/>
                <a:gd name="T1" fmla="*/ 1 h 14"/>
                <a:gd name="T2" fmla="*/ 0 w 38"/>
                <a:gd name="T3" fmla="*/ 1 h 14"/>
                <a:gd name="T4" fmla="*/ 1 w 38"/>
                <a:gd name="T5" fmla="*/ 1 h 14"/>
                <a:gd name="T6" fmla="*/ 1 w 38"/>
                <a:gd name="T7" fmla="*/ 0 h 14"/>
                <a:gd name="T8" fmla="*/ 0 w 38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4"/>
                <a:gd name="T17" fmla="*/ 38 w 3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4">
                  <a:moveTo>
                    <a:pt x="0" y="3"/>
                  </a:moveTo>
                  <a:lnTo>
                    <a:pt x="0" y="14"/>
                  </a:lnTo>
                  <a:lnTo>
                    <a:pt x="38" y="12"/>
                  </a:lnTo>
                  <a:lnTo>
                    <a:pt x="3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8" name="Freeform 1116"/>
            <p:cNvSpPr>
              <a:spLocks/>
            </p:cNvSpPr>
            <p:nvPr/>
          </p:nvSpPr>
          <p:spPr bwMode="auto">
            <a:xfrm>
              <a:off x="1404" y="3552"/>
              <a:ext cx="8" cy="19"/>
            </a:xfrm>
            <a:custGeom>
              <a:avLst/>
              <a:gdLst>
                <a:gd name="T0" fmla="*/ 1 w 15"/>
                <a:gd name="T1" fmla="*/ 1 h 38"/>
                <a:gd name="T2" fmla="*/ 1 w 15"/>
                <a:gd name="T3" fmla="*/ 1 h 38"/>
                <a:gd name="T4" fmla="*/ 1 w 15"/>
                <a:gd name="T5" fmla="*/ 1 h 38"/>
                <a:gd name="T6" fmla="*/ 1 w 15"/>
                <a:gd name="T7" fmla="*/ 1 h 38"/>
                <a:gd name="T8" fmla="*/ 0 w 15"/>
                <a:gd name="T9" fmla="*/ 1 h 38"/>
                <a:gd name="T10" fmla="*/ 0 w 15"/>
                <a:gd name="T11" fmla="*/ 1 h 38"/>
                <a:gd name="T12" fmla="*/ 1 w 15"/>
                <a:gd name="T13" fmla="*/ 1 h 38"/>
                <a:gd name="T14" fmla="*/ 1 w 15"/>
                <a:gd name="T15" fmla="*/ 1 h 38"/>
                <a:gd name="T16" fmla="*/ 1 w 15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38"/>
                <a:gd name="T29" fmla="*/ 15 w 15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38">
                  <a:moveTo>
                    <a:pt x="8" y="38"/>
                  </a:moveTo>
                  <a:lnTo>
                    <a:pt x="8" y="29"/>
                  </a:lnTo>
                  <a:lnTo>
                    <a:pt x="5" y="24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5" y="6"/>
                  </a:lnTo>
                  <a:lnTo>
                    <a:pt x="9" y="3"/>
                  </a:lnTo>
                  <a:lnTo>
                    <a:pt x="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09" name="Freeform 1117"/>
            <p:cNvSpPr>
              <a:spLocks/>
            </p:cNvSpPr>
            <p:nvPr/>
          </p:nvSpPr>
          <p:spPr bwMode="auto">
            <a:xfrm>
              <a:off x="1412" y="3552"/>
              <a:ext cx="7" cy="19"/>
            </a:xfrm>
            <a:custGeom>
              <a:avLst/>
              <a:gdLst>
                <a:gd name="T0" fmla="*/ 1 w 14"/>
                <a:gd name="T1" fmla="*/ 1 h 38"/>
                <a:gd name="T2" fmla="*/ 1 w 14"/>
                <a:gd name="T3" fmla="*/ 1 h 38"/>
                <a:gd name="T4" fmla="*/ 1 w 14"/>
                <a:gd name="T5" fmla="*/ 1 h 38"/>
                <a:gd name="T6" fmla="*/ 1 w 14"/>
                <a:gd name="T7" fmla="*/ 1 h 38"/>
                <a:gd name="T8" fmla="*/ 1 w 14"/>
                <a:gd name="T9" fmla="*/ 1 h 38"/>
                <a:gd name="T10" fmla="*/ 0 w 14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8"/>
                <a:gd name="T20" fmla="*/ 14 w 14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8">
                  <a:moveTo>
                    <a:pt x="9" y="38"/>
                  </a:moveTo>
                  <a:lnTo>
                    <a:pt x="9" y="26"/>
                  </a:lnTo>
                  <a:lnTo>
                    <a:pt x="14" y="18"/>
                  </a:lnTo>
                  <a:lnTo>
                    <a:pt x="14" y="11"/>
                  </a:lnTo>
                  <a:lnTo>
                    <a:pt x="9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10" name="Line 1118"/>
            <p:cNvSpPr>
              <a:spLocks noChangeShapeType="1"/>
            </p:cNvSpPr>
            <p:nvPr/>
          </p:nvSpPr>
          <p:spPr bwMode="auto">
            <a:xfrm flipV="1">
              <a:off x="1400" y="3575"/>
              <a:ext cx="2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11" name="Line 1119"/>
            <p:cNvSpPr>
              <a:spLocks noChangeShapeType="1"/>
            </p:cNvSpPr>
            <p:nvPr/>
          </p:nvSpPr>
          <p:spPr bwMode="auto">
            <a:xfrm flipV="1">
              <a:off x="1410" y="374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12" name="Freeform 1120"/>
            <p:cNvSpPr>
              <a:spLocks/>
            </p:cNvSpPr>
            <p:nvPr/>
          </p:nvSpPr>
          <p:spPr bwMode="auto">
            <a:xfrm>
              <a:off x="1399" y="3570"/>
              <a:ext cx="32" cy="179"/>
            </a:xfrm>
            <a:custGeom>
              <a:avLst/>
              <a:gdLst>
                <a:gd name="T0" fmla="*/ 0 w 65"/>
                <a:gd name="T1" fmla="*/ 1 h 358"/>
                <a:gd name="T2" fmla="*/ 0 w 65"/>
                <a:gd name="T3" fmla="*/ 1 h 358"/>
                <a:gd name="T4" fmla="*/ 0 w 65"/>
                <a:gd name="T5" fmla="*/ 1 h 358"/>
                <a:gd name="T6" fmla="*/ 0 w 65"/>
                <a:gd name="T7" fmla="*/ 0 h 358"/>
                <a:gd name="T8" fmla="*/ 0 w 65"/>
                <a:gd name="T9" fmla="*/ 1 h 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358"/>
                <a:gd name="T17" fmla="*/ 65 w 65"/>
                <a:gd name="T18" fmla="*/ 358 h 3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358">
                  <a:moveTo>
                    <a:pt x="0" y="4"/>
                  </a:moveTo>
                  <a:lnTo>
                    <a:pt x="22" y="358"/>
                  </a:lnTo>
                  <a:lnTo>
                    <a:pt x="65" y="356"/>
                  </a:lnTo>
                  <a:lnTo>
                    <a:pt x="5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13" name="Freeform 1121"/>
            <p:cNvSpPr>
              <a:spLocks/>
            </p:cNvSpPr>
            <p:nvPr/>
          </p:nvSpPr>
          <p:spPr bwMode="auto">
            <a:xfrm>
              <a:off x="1437" y="3748"/>
              <a:ext cx="11" cy="42"/>
            </a:xfrm>
            <a:custGeom>
              <a:avLst/>
              <a:gdLst>
                <a:gd name="T0" fmla="*/ 0 w 20"/>
                <a:gd name="T1" fmla="*/ 0 h 84"/>
                <a:gd name="T2" fmla="*/ 1 w 20"/>
                <a:gd name="T3" fmla="*/ 1 h 84"/>
                <a:gd name="T4" fmla="*/ 1 w 20"/>
                <a:gd name="T5" fmla="*/ 1 h 84"/>
                <a:gd name="T6" fmla="*/ 1 w 20"/>
                <a:gd name="T7" fmla="*/ 0 h 84"/>
                <a:gd name="T8" fmla="*/ 0 w 20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84"/>
                <a:gd name="T17" fmla="*/ 20 w 2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84">
                  <a:moveTo>
                    <a:pt x="0" y="0"/>
                  </a:moveTo>
                  <a:lnTo>
                    <a:pt x="2" y="84"/>
                  </a:lnTo>
                  <a:lnTo>
                    <a:pt x="20" y="81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14" name="Rectangle 1122"/>
            <p:cNvSpPr>
              <a:spLocks noChangeArrowheads="1"/>
            </p:cNvSpPr>
            <p:nvPr/>
          </p:nvSpPr>
          <p:spPr bwMode="auto">
            <a:xfrm>
              <a:off x="1432" y="3789"/>
              <a:ext cx="21" cy="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015" name="Freeform 1123"/>
            <p:cNvSpPr>
              <a:spLocks/>
            </p:cNvSpPr>
            <p:nvPr/>
          </p:nvSpPr>
          <p:spPr bwMode="auto">
            <a:xfrm>
              <a:off x="1430" y="3551"/>
              <a:ext cx="7" cy="20"/>
            </a:xfrm>
            <a:custGeom>
              <a:avLst/>
              <a:gdLst>
                <a:gd name="T0" fmla="*/ 0 w 15"/>
                <a:gd name="T1" fmla="*/ 1 h 40"/>
                <a:gd name="T2" fmla="*/ 0 w 15"/>
                <a:gd name="T3" fmla="*/ 1 h 40"/>
                <a:gd name="T4" fmla="*/ 0 w 15"/>
                <a:gd name="T5" fmla="*/ 1 h 40"/>
                <a:gd name="T6" fmla="*/ 0 w 15"/>
                <a:gd name="T7" fmla="*/ 1 h 40"/>
                <a:gd name="T8" fmla="*/ 0 w 15"/>
                <a:gd name="T9" fmla="*/ 1 h 40"/>
                <a:gd name="T10" fmla="*/ 0 w 15"/>
                <a:gd name="T11" fmla="*/ 1 h 40"/>
                <a:gd name="T12" fmla="*/ 0 w 15"/>
                <a:gd name="T13" fmla="*/ 1 h 40"/>
                <a:gd name="T14" fmla="*/ 0 w 15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40"/>
                <a:gd name="T26" fmla="*/ 15 w 15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40">
                  <a:moveTo>
                    <a:pt x="9" y="40"/>
                  </a:moveTo>
                  <a:lnTo>
                    <a:pt x="7" y="31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6"/>
                  </a:lnTo>
                  <a:lnTo>
                    <a:pt x="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16" name="Freeform 1124"/>
            <p:cNvSpPr>
              <a:spLocks/>
            </p:cNvSpPr>
            <p:nvPr/>
          </p:nvSpPr>
          <p:spPr bwMode="auto">
            <a:xfrm>
              <a:off x="1437" y="3551"/>
              <a:ext cx="8" cy="20"/>
            </a:xfrm>
            <a:custGeom>
              <a:avLst/>
              <a:gdLst>
                <a:gd name="T0" fmla="*/ 1 w 16"/>
                <a:gd name="T1" fmla="*/ 1 h 40"/>
                <a:gd name="T2" fmla="*/ 1 w 16"/>
                <a:gd name="T3" fmla="*/ 1 h 40"/>
                <a:gd name="T4" fmla="*/ 1 w 16"/>
                <a:gd name="T5" fmla="*/ 1 h 40"/>
                <a:gd name="T6" fmla="*/ 1 w 16"/>
                <a:gd name="T7" fmla="*/ 1 h 40"/>
                <a:gd name="T8" fmla="*/ 1 w 16"/>
                <a:gd name="T9" fmla="*/ 1 h 40"/>
                <a:gd name="T10" fmla="*/ 1 w 16"/>
                <a:gd name="T11" fmla="*/ 1 h 40"/>
                <a:gd name="T12" fmla="*/ 1 w 16"/>
                <a:gd name="T13" fmla="*/ 1 h 40"/>
                <a:gd name="T14" fmla="*/ 0 w 16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0"/>
                <a:gd name="T26" fmla="*/ 16 w 16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0">
                  <a:moveTo>
                    <a:pt x="9" y="40"/>
                  </a:moveTo>
                  <a:lnTo>
                    <a:pt x="9" y="28"/>
                  </a:lnTo>
                  <a:lnTo>
                    <a:pt x="12" y="24"/>
                  </a:lnTo>
                  <a:lnTo>
                    <a:pt x="15" y="20"/>
                  </a:lnTo>
                  <a:lnTo>
                    <a:pt x="16" y="13"/>
                  </a:lnTo>
                  <a:lnTo>
                    <a:pt x="9" y="5"/>
                  </a:lnTo>
                  <a:lnTo>
                    <a:pt x="4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17" name="Line 1125"/>
            <p:cNvSpPr>
              <a:spLocks noChangeShapeType="1"/>
            </p:cNvSpPr>
            <p:nvPr/>
          </p:nvSpPr>
          <p:spPr bwMode="auto">
            <a:xfrm flipV="1">
              <a:off x="1425" y="3575"/>
              <a:ext cx="2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18" name="Line 1126"/>
            <p:cNvSpPr>
              <a:spLocks noChangeShapeType="1"/>
            </p:cNvSpPr>
            <p:nvPr/>
          </p:nvSpPr>
          <p:spPr bwMode="auto">
            <a:xfrm flipV="1">
              <a:off x="1431" y="3743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19" name="Freeform 1127"/>
            <p:cNvSpPr>
              <a:spLocks/>
            </p:cNvSpPr>
            <p:nvPr/>
          </p:nvSpPr>
          <p:spPr bwMode="auto">
            <a:xfrm>
              <a:off x="1425" y="3571"/>
              <a:ext cx="27" cy="178"/>
            </a:xfrm>
            <a:custGeom>
              <a:avLst/>
              <a:gdLst>
                <a:gd name="T0" fmla="*/ 0 w 53"/>
                <a:gd name="T1" fmla="*/ 0 h 356"/>
                <a:gd name="T2" fmla="*/ 1 w 53"/>
                <a:gd name="T3" fmla="*/ 1 h 356"/>
                <a:gd name="T4" fmla="*/ 1 w 53"/>
                <a:gd name="T5" fmla="*/ 1 h 356"/>
                <a:gd name="T6" fmla="*/ 1 w 53"/>
                <a:gd name="T7" fmla="*/ 0 h 356"/>
                <a:gd name="T8" fmla="*/ 0 w 53"/>
                <a:gd name="T9" fmla="*/ 0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356"/>
                <a:gd name="T17" fmla="*/ 53 w 53"/>
                <a:gd name="T18" fmla="*/ 356 h 3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356">
                  <a:moveTo>
                    <a:pt x="0" y="0"/>
                  </a:moveTo>
                  <a:lnTo>
                    <a:pt x="12" y="356"/>
                  </a:lnTo>
                  <a:lnTo>
                    <a:pt x="53" y="354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20" name="Rectangle 1128"/>
            <p:cNvSpPr>
              <a:spLocks noChangeArrowheads="1"/>
            </p:cNvSpPr>
            <p:nvPr/>
          </p:nvSpPr>
          <p:spPr bwMode="auto">
            <a:xfrm>
              <a:off x="1459" y="3748"/>
              <a:ext cx="9" cy="4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021" name="Rectangle 1129"/>
            <p:cNvSpPr>
              <a:spLocks noChangeArrowheads="1"/>
            </p:cNvSpPr>
            <p:nvPr/>
          </p:nvSpPr>
          <p:spPr bwMode="auto">
            <a:xfrm>
              <a:off x="1453" y="3789"/>
              <a:ext cx="20" cy="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022" name="Freeform 1130"/>
            <p:cNvSpPr>
              <a:spLocks/>
            </p:cNvSpPr>
            <p:nvPr/>
          </p:nvSpPr>
          <p:spPr bwMode="auto">
            <a:xfrm>
              <a:off x="1456" y="3552"/>
              <a:ext cx="7" cy="18"/>
            </a:xfrm>
            <a:custGeom>
              <a:avLst/>
              <a:gdLst>
                <a:gd name="T0" fmla="*/ 1 w 14"/>
                <a:gd name="T1" fmla="*/ 1 h 36"/>
                <a:gd name="T2" fmla="*/ 1 w 14"/>
                <a:gd name="T3" fmla="*/ 1 h 36"/>
                <a:gd name="T4" fmla="*/ 0 w 14"/>
                <a:gd name="T5" fmla="*/ 1 h 36"/>
                <a:gd name="T6" fmla="*/ 0 w 14"/>
                <a:gd name="T7" fmla="*/ 1 h 36"/>
                <a:gd name="T8" fmla="*/ 1 w 14"/>
                <a:gd name="T9" fmla="*/ 1 h 36"/>
                <a:gd name="T10" fmla="*/ 1 w 14"/>
                <a:gd name="T11" fmla="*/ 1 h 36"/>
                <a:gd name="T12" fmla="*/ 1 w 14"/>
                <a:gd name="T13" fmla="*/ 1 h 36"/>
                <a:gd name="T14" fmla="*/ 1 w 14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36"/>
                <a:gd name="T26" fmla="*/ 14 w 14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36">
                  <a:moveTo>
                    <a:pt x="4" y="36"/>
                  </a:moveTo>
                  <a:lnTo>
                    <a:pt x="4" y="26"/>
                  </a:lnTo>
                  <a:lnTo>
                    <a:pt x="0" y="17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23" name="Freeform 1131"/>
            <p:cNvSpPr>
              <a:spLocks/>
            </p:cNvSpPr>
            <p:nvPr/>
          </p:nvSpPr>
          <p:spPr bwMode="auto">
            <a:xfrm>
              <a:off x="1463" y="3552"/>
              <a:ext cx="8" cy="18"/>
            </a:xfrm>
            <a:custGeom>
              <a:avLst/>
              <a:gdLst>
                <a:gd name="T0" fmla="*/ 1 w 15"/>
                <a:gd name="T1" fmla="*/ 1 h 36"/>
                <a:gd name="T2" fmla="*/ 1 w 15"/>
                <a:gd name="T3" fmla="*/ 1 h 36"/>
                <a:gd name="T4" fmla="*/ 1 w 15"/>
                <a:gd name="T5" fmla="*/ 1 h 36"/>
                <a:gd name="T6" fmla="*/ 1 w 15"/>
                <a:gd name="T7" fmla="*/ 1 h 36"/>
                <a:gd name="T8" fmla="*/ 1 w 15"/>
                <a:gd name="T9" fmla="*/ 1 h 36"/>
                <a:gd name="T10" fmla="*/ 0 w 15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6"/>
                <a:gd name="T20" fmla="*/ 15 w 1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6">
                  <a:moveTo>
                    <a:pt x="8" y="36"/>
                  </a:moveTo>
                  <a:lnTo>
                    <a:pt x="8" y="26"/>
                  </a:lnTo>
                  <a:lnTo>
                    <a:pt x="13" y="17"/>
                  </a:lnTo>
                  <a:lnTo>
                    <a:pt x="15" y="9"/>
                  </a:lnTo>
                  <a:lnTo>
                    <a:pt x="9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24" name="Line 1132"/>
            <p:cNvSpPr>
              <a:spLocks noChangeShapeType="1"/>
            </p:cNvSpPr>
            <p:nvPr/>
          </p:nvSpPr>
          <p:spPr bwMode="auto">
            <a:xfrm>
              <a:off x="1451" y="357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25" name="Line 1133"/>
            <p:cNvSpPr>
              <a:spLocks noChangeShapeType="1"/>
            </p:cNvSpPr>
            <p:nvPr/>
          </p:nvSpPr>
          <p:spPr bwMode="auto">
            <a:xfrm>
              <a:off x="1453" y="374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26" name="Freeform 1134"/>
            <p:cNvSpPr>
              <a:spLocks/>
            </p:cNvSpPr>
            <p:nvPr/>
          </p:nvSpPr>
          <p:spPr bwMode="auto">
            <a:xfrm>
              <a:off x="1451" y="3571"/>
              <a:ext cx="24" cy="177"/>
            </a:xfrm>
            <a:custGeom>
              <a:avLst/>
              <a:gdLst>
                <a:gd name="T0" fmla="*/ 0 w 50"/>
                <a:gd name="T1" fmla="*/ 0 h 354"/>
                <a:gd name="T2" fmla="*/ 0 w 50"/>
                <a:gd name="T3" fmla="*/ 1 h 354"/>
                <a:gd name="T4" fmla="*/ 0 w 50"/>
                <a:gd name="T5" fmla="*/ 1 h 354"/>
                <a:gd name="T6" fmla="*/ 0 w 50"/>
                <a:gd name="T7" fmla="*/ 0 h 354"/>
                <a:gd name="T8" fmla="*/ 0 w 50"/>
                <a:gd name="T9" fmla="*/ 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54"/>
                <a:gd name="T17" fmla="*/ 50 w 50"/>
                <a:gd name="T18" fmla="*/ 354 h 3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54">
                  <a:moveTo>
                    <a:pt x="0" y="0"/>
                  </a:moveTo>
                  <a:lnTo>
                    <a:pt x="2" y="354"/>
                  </a:lnTo>
                  <a:lnTo>
                    <a:pt x="45" y="354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27" name="Freeform 1135"/>
            <p:cNvSpPr>
              <a:spLocks/>
            </p:cNvSpPr>
            <p:nvPr/>
          </p:nvSpPr>
          <p:spPr bwMode="auto">
            <a:xfrm>
              <a:off x="1479" y="3748"/>
              <a:ext cx="11" cy="41"/>
            </a:xfrm>
            <a:custGeom>
              <a:avLst/>
              <a:gdLst>
                <a:gd name="T0" fmla="*/ 1 w 21"/>
                <a:gd name="T1" fmla="*/ 0 h 81"/>
                <a:gd name="T2" fmla="*/ 0 w 21"/>
                <a:gd name="T3" fmla="*/ 1 h 81"/>
                <a:gd name="T4" fmla="*/ 1 w 21"/>
                <a:gd name="T5" fmla="*/ 1 h 81"/>
                <a:gd name="T6" fmla="*/ 1 w 21"/>
                <a:gd name="T7" fmla="*/ 0 h 81"/>
                <a:gd name="T8" fmla="*/ 1 w 2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81"/>
                <a:gd name="T17" fmla="*/ 21 w 2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81">
                  <a:moveTo>
                    <a:pt x="2" y="0"/>
                  </a:moveTo>
                  <a:lnTo>
                    <a:pt x="0" y="81"/>
                  </a:lnTo>
                  <a:lnTo>
                    <a:pt x="18" y="81"/>
                  </a:lnTo>
                  <a:lnTo>
                    <a:pt x="2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28" name="Freeform 1136"/>
            <p:cNvSpPr>
              <a:spLocks/>
            </p:cNvSpPr>
            <p:nvPr/>
          </p:nvSpPr>
          <p:spPr bwMode="auto">
            <a:xfrm>
              <a:off x="1473" y="3788"/>
              <a:ext cx="21" cy="7"/>
            </a:xfrm>
            <a:custGeom>
              <a:avLst/>
              <a:gdLst>
                <a:gd name="T0" fmla="*/ 0 w 42"/>
                <a:gd name="T1" fmla="*/ 0 h 15"/>
                <a:gd name="T2" fmla="*/ 0 w 42"/>
                <a:gd name="T3" fmla="*/ 0 h 15"/>
                <a:gd name="T4" fmla="*/ 1 w 42"/>
                <a:gd name="T5" fmla="*/ 0 h 15"/>
                <a:gd name="T6" fmla="*/ 1 w 42"/>
                <a:gd name="T7" fmla="*/ 0 h 15"/>
                <a:gd name="T8" fmla="*/ 0 w 42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5"/>
                <a:gd name="T17" fmla="*/ 42 w 4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5">
                  <a:moveTo>
                    <a:pt x="0" y="0"/>
                  </a:moveTo>
                  <a:lnTo>
                    <a:pt x="0" y="15"/>
                  </a:lnTo>
                  <a:lnTo>
                    <a:pt x="42" y="15"/>
                  </a:lnTo>
                  <a:lnTo>
                    <a:pt x="4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29" name="Freeform 1137"/>
            <p:cNvSpPr>
              <a:spLocks/>
            </p:cNvSpPr>
            <p:nvPr/>
          </p:nvSpPr>
          <p:spPr bwMode="auto">
            <a:xfrm>
              <a:off x="1483" y="3552"/>
              <a:ext cx="7" cy="18"/>
            </a:xfrm>
            <a:custGeom>
              <a:avLst/>
              <a:gdLst>
                <a:gd name="T0" fmla="*/ 1 w 14"/>
                <a:gd name="T1" fmla="*/ 1 h 36"/>
                <a:gd name="T2" fmla="*/ 1 w 14"/>
                <a:gd name="T3" fmla="*/ 1 h 36"/>
                <a:gd name="T4" fmla="*/ 0 w 14"/>
                <a:gd name="T5" fmla="*/ 1 h 36"/>
                <a:gd name="T6" fmla="*/ 0 w 14"/>
                <a:gd name="T7" fmla="*/ 1 h 36"/>
                <a:gd name="T8" fmla="*/ 1 w 14"/>
                <a:gd name="T9" fmla="*/ 1 h 36"/>
                <a:gd name="T10" fmla="*/ 1 w 14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6"/>
                <a:gd name="T20" fmla="*/ 14 w 14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6">
                  <a:moveTo>
                    <a:pt x="4" y="36"/>
                  </a:moveTo>
                  <a:lnTo>
                    <a:pt x="4" y="26"/>
                  </a:lnTo>
                  <a:lnTo>
                    <a:pt x="0" y="17"/>
                  </a:lnTo>
                  <a:lnTo>
                    <a:pt x="0" y="9"/>
                  </a:lnTo>
                  <a:lnTo>
                    <a:pt x="5" y="3"/>
                  </a:lnTo>
                  <a:lnTo>
                    <a:pt x="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30" name="Freeform 1138"/>
            <p:cNvSpPr>
              <a:spLocks/>
            </p:cNvSpPr>
            <p:nvPr/>
          </p:nvSpPr>
          <p:spPr bwMode="auto">
            <a:xfrm>
              <a:off x="1490" y="3552"/>
              <a:ext cx="7" cy="18"/>
            </a:xfrm>
            <a:custGeom>
              <a:avLst/>
              <a:gdLst>
                <a:gd name="T0" fmla="*/ 0 w 15"/>
                <a:gd name="T1" fmla="*/ 1 h 36"/>
                <a:gd name="T2" fmla="*/ 0 w 15"/>
                <a:gd name="T3" fmla="*/ 1 h 36"/>
                <a:gd name="T4" fmla="*/ 0 w 15"/>
                <a:gd name="T5" fmla="*/ 1 h 36"/>
                <a:gd name="T6" fmla="*/ 0 w 15"/>
                <a:gd name="T7" fmla="*/ 1 h 36"/>
                <a:gd name="T8" fmla="*/ 0 w 15"/>
                <a:gd name="T9" fmla="*/ 1 h 36"/>
                <a:gd name="T10" fmla="*/ 0 w 15"/>
                <a:gd name="T11" fmla="*/ 1 h 36"/>
                <a:gd name="T12" fmla="*/ 0 w 15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36"/>
                <a:gd name="T23" fmla="*/ 15 w 15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36">
                  <a:moveTo>
                    <a:pt x="8" y="36"/>
                  </a:moveTo>
                  <a:lnTo>
                    <a:pt x="8" y="26"/>
                  </a:lnTo>
                  <a:lnTo>
                    <a:pt x="11" y="22"/>
                  </a:lnTo>
                  <a:lnTo>
                    <a:pt x="13" y="18"/>
                  </a:lnTo>
                  <a:lnTo>
                    <a:pt x="15" y="11"/>
                  </a:lnTo>
                  <a:lnTo>
                    <a:pt x="9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31" name="Line 1139"/>
            <p:cNvSpPr>
              <a:spLocks noChangeShapeType="1"/>
            </p:cNvSpPr>
            <p:nvPr/>
          </p:nvSpPr>
          <p:spPr bwMode="auto">
            <a:xfrm>
              <a:off x="1475" y="3575"/>
              <a:ext cx="2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32" name="Line 1140"/>
            <p:cNvSpPr>
              <a:spLocks noChangeShapeType="1"/>
            </p:cNvSpPr>
            <p:nvPr/>
          </p:nvSpPr>
          <p:spPr bwMode="auto">
            <a:xfrm>
              <a:off x="1474" y="3743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33" name="Freeform 1141"/>
            <p:cNvSpPr>
              <a:spLocks/>
            </p:cNvSpPr>
            <p:nvPr/>
          </p:nvSpPr>
          <p:spPr bwMode="auto">
            <a:xfrm>
              <a:off x="1473" y="3570"/>
              <a:ext cx="29" cy="178"/>
            </a:xfrm>
            <a:custGeom>
              <a:avLst/>
              <a:gdLst>
                <a:gd name="T0" fmla="*/ 1 w 58"/>
                <a:gd name="T1" fmla="*/ 0 h 356"/>
                <a:gd name="T2" fmla="*/ 0 w 58"/>
                <a:gd name="T3" fmla="*/ 1 h 356"/>
                <a:gd name="T4" fmla="*/ 1 w 58"/>
                <a:gd name="T5" fmla="*/ 1 h 356"/>
                <a:gd name="T6" fmla="*/ 1 w 58"/>
                <a:gd name="T7" fmla="*/ 1 h 356"/>
                <a:gd name="T8" fmla="*/ 1 w 58"/>
                <a:gd name="T9" fmla="*/ 0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356"/>
                <a:gd name="T17" fmla="*/ 58 w 58"/>
                <a:gd name="T18" fmla="*/ 356 h 3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356">
                  <a:moveTo>
                    <a:pt x="7" y="0"/>
                  </a:moveTo>
                  <a:lnTo>
                    <a:pt x="0" y="356"/>
                  </a:lnTo>
                  <a:lnTo>
                    <a:pt x="46" y="356"/>
                  </a:lnTo>
                  <a:lnTo>
                    <a:pt x="58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34" name="Freeform 1142"/>
            <p:cNvSpPr>
              <a:spLocks/>
            </p:cNvSpPr>
            <p:nvPr/>
          </p:nvSpPr>
          <p:spPr bwMode="auto">
            <a:xfrm>
              <a:off x="1500" y="3748"/>
              <a:ext cx="12" cy="41"/>
            </a:xfrm>
            <a:custGeom>
              <a:avLst/>
              <a:gdLst>
                <a:gd name="T0" fmla="*/ 1 w 24"/>
                <a:gd name="T1" fmla="*/ 0 h 81"/>
                <a:gd name="T2" fmla="*/ 0 w 24"/>
                <a:gd name="T3" fmla="*/ 1 h 81"/>
                <a:gd name="T4" fmla="*/ 1 w 24"/>
                <a:gd name="T5" fmla="*/ 1 h 81"/>
                <a:gd name="T6" fmla="*/ 1 w 24"/>
                <a:gd name="T7" fmla="*/ 0 h 81"/>
                <a:gd name="T8" fmla="*/ 1 w 24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81"/>
                <a:gd name="T17" fmla="*/ 24 w 2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81">
                  <a:moveTo>
                    <a:pt x="5" y="0"/>
                  </a:moveTo>
                  <a:lnTo>
                    <a:pt x="0" y="78"/>
                  </a:lnTo>
                  <a:lnTo>
                    <a:pt x="20" y="81"/>
                  </a:lnTo>
                  <a:lnTo>
                    <a:pt x="2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35" name="Freeform 1143"/>
            <p:cNvSpPr>
              <a:spLocks/>
            </p:cNvSpPr>
            <p:nvPr/>
          </p:nvSpPr>
          <p:spPr bwMode="auto">
            <a:xfrm>
              <a:off x="1494" y="3788"/>
              <a:ext cx="21" cy="7"/>
            </a:xfrm>
            <a:custGeom>
              <a:avLst/>
              <a:gdLst>
                <a:gd name="T0" fmla="*/ 1 w 42"/>
                <a:gd name="T1" fmla="*/ 0 h 15"/>
                <a:gd name="T2" fmla="*/ 0 w 42"/>
                <a:gd name="T3" fmla="*/ 0 h 15"/>
                <a:gd name="T4" fmla="*/ 1 w 42"/>
                <a:gd name="T5" fmla="*/ 0 h 15"/>
                <a:gd name="T6" fmla="*/ 1 w 42"/>
                <a:gd name="T7" fmla="*/ 0 h 15"/>
                <a:gd name="T8" fmla="*/ 1 w 42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5"/>
                <a:gd name="T17" fmla="*/ 42 w 4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5">
                  <a:moveTo>
                    <a:pt x="2" y="0"/>
                  </a:moveTo>
                  <a:lnTo>
                    <a:pt x="0" y="13"/>
                  </a:lnTo>
                  <a:lnTo>
                    <a:pt x="40" y="15"/>
                  </a:lnTo>
                  <a:lnTo>
                    <a:pt x="4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36" name="Freeform 1144"/>
            <p:cNvSpPr>
              <a:spLocks/>
            </p:cNvSpPr>
            <p:nvPr/>
          </p:nvSpPr>
          <p:spPr bwMode="auto">
            <a:xfrm>
              <a:off x="1509" y="3551"/>
              <a:ext cx="7" cy="19"/>
            </a:xfrm>
            <a:custGeom>
              <a:avLst/>
              <a:gdLst>
                <a:gd name="T0" fmla="*/ 1 w 14"/>
                <a:gd name="T1" fmla="*/ 1 h 38"/>
                <a:gd name="T2" fmla="*/ 1 w 14"/>
                <a:gd name="T3" fmla="*/ 1 h 38"/>
                <a:gd name="T4" fmla="*/ 0 w 14"/>
                <a:gd name="T5" fmla="*/ 1 h 38"/>
                <a:gd name="T6" fmla="*/ 0 w 14"/>
                <a:gd name="T7" fmla="*/ 1 h 38"/>
                <a:gd name="T8" fmla="*/ 1 w 14"/>
                <a:gd name="T9" fmla="*/ 1 h 38"/>
                <a:gd name="T10" fmla="*/ 1 w 14"/>
                <a:gd name="T11" fmla="*/ 1 h 38"/>
                <a:gd name="T12" fmla="*/ 1 w 14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38"/>
                <a:gd name="T23" fmla="*/ 14 w 14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38">
                  <a:moveTo>
                    <a:pt x="4" y="38"/>
                  </a:moveTo>
                  <a:lnTo>
                    <a:pt x="4" y="28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5" y="5"/>
                  </a:lnTo>
                  <a:lnTo>
                    <a:pt x="9" y="3"/>
                  </a:lnTo>
                  <a:lnTo>
                    <a:pt x="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37" name="Freeform 1145"/>
            <p:cNvSpPr>
              <a:spLocks/>
            </p:cNvSpPr>
            <p:nvPr/>
          </p:nvSpPr>
          <p:spPr bwMode="auto">
            <a:xfrm>
              <a:off x="1516" y="3551"/>
              <a:ext cx="8" cy="19"/>
            </a:xfrm>
            <a:custGeom>
              <a:avLst/>
              <a:gdLst>
                <a:gd name="T0" fmla="*/ 1 w 15"/>
                <a:gd name="T1" fmla="*/ 1 h 38"/>
                <a:gd name="T2" fmla="*/ 1 w 15"/>
                <a:gd name="T3" fmla="*/ 1 h 38"/>
                <a:gd name="T4" fmla="*/ 1 w 15"/>
                <a:gd name="T5" fmla="*/ 1 h 38"/>
                <a:gd name="T6" fmla="*/ 1 w 15"/>
                <a:gd name="T7" fmla="*/ 1 h 38"/>
                <a:gd name="T8" fmla="*/ 1 w 15"/>
                <a:gd name="T9" fmla="*/ 1 h 38"/>
                <a:gd name="T10" fmla="*/ 1 w 15"/>
                <a:gd name="T11" fmla="*/ 1 h 38"/>
                <a:gd name="T12" fmla="*/ 1 w 15"/>
                <a:gd name="T13" fmla="*/ 1 h 38"/>
                <a:gd name="T14" fmla="*/ 0 w 15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38"/>
                <a:gd name="T26" fmla="*/ 15 w 15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38">
                  <a:moveTo>
                    <a:pt x="6" y="38"/>
                  </a:moveTo>
                  <a:lnTo>
                    <a:pt x="6" y="28"/>
                  </a:lnTo>
                  <a:lnTo>
                    <a:pt x="11" y="24"/>
                  </a:lnTo>
                  <a:lnTo>
                    <a:pt x="13" y="20"/>
                  </a:lnTo>
                  <a:lnTo>
                    <a:pt x="15" y="13"/>
                  </a:lnTo>
                  <a:lnTo>
                    <a:pt x="13" y="10"/>
                  </a:lnTo>
                  <a:lnTo>
                    <a:pt x="11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38" name="Line 1146"/>
            <p:cNvSpPr>
              <a:spLocks noChangeShapeType="1"/>
            </p:cNvSpPr>
            <p:nvPr/>
          </p:nvSpPr>
          <p:spPr bwMode="auto">
            <a:xfrm>
              <a:off x="1502" y="3575"/>
              <a:ext cx="2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39" name="Line 1147"/>
            <p:cNvSpPr>
              <a:spLocks noChangeShapeType="1"/>
            </p:cNvSpPr>
            <p:nvPr/>
          </p:nvSpPr>
          <p:spPr bwMode="auto">
            <a:xfrm>
              <a:off x="1496" y="374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40" name="Freeform 1148"/>
            <p:cNvSpPr>
              <a:spLocks/>
            </p:cNvSpPr>
            <p:nvPr/>
          </p:nvSpPr>
          <p:spPr bwMode="auto">
            <a:xfrm>
              <a:off x="1496" y="3570"/>
              <a:ext cx="32" cy="178"/>
            </a:xfrm>
            <a:custGeom>
              <a:avLst/>
              <a:gdLst>
                <a:gd name="T0" fmla="*/ 0 w 65"/>
                <a:gd name="T1" fmla="*/ 0 h 356"/>
                <a:gd name="T2" fmla="*/ 0 w 65"/>
                <a:gd name="T3" fmla="*/ 1 h 356"/>
                <a:gd name="T4" fmla="*/ 0 w 65"/>
                <a:gd name="T5" fmla="*/ 1 h 356"/>
                <a:gd name="T6" fmla="*/ 0 w 65"/>
                <a:gd name="T7" fmla="*/ 1 h 356"/>
                <a:gd name="T8" fmla="*/ 0 w 65"/>
                <a:gd name="T9" fmla="*/ 0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356"/>
                <a:gd name="T17" fmla="*/ 65 w 65"/>
                <a:gd name="T18" fmla="*/ 356 h 3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356">
                  <a:moveTo>
                    <a:pt x="14" y="0"/>
                  </a:moveTo>
                  <a:lnTo>
                    <a:pt x="0" y="353"/>
                  </a:lnTo>
                  <a:lnTo>
                    <a:pt x="43" y="356"/>
                  </a:lnTo>
                  <a:lnTo>
                    <a:pt x="65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41" name="Freeform 1149"/>
            <p:cNvSpPr>
              <a:spLocks/>
            </p:cNvSpPr>
            <p:nvPr/>
          </p:nvSpPr>
          <p:spPr bwMode="auto">
            <a:xfrm>
              <a:off x="1520" y="3747"/>
              <a:ext cx="13" cy="41"/>
            </a:xfrm>
            <a:custGeom>
              <a:avLst/>
              <a:gdLst>
                <a:gd name="T0" fmla="*/ 0 w 27"/>
                <a:gd name="T1" fmla="*/ 0 h 81"/>
                <a:gd name="T2" fmla="*/ 0 w 27"/>
                <a:gd name="T3" fmla="*/ 1 h 81"/>
                <a:gd name="T4" fmla="*/ 0 w 27"/>
                <a:gd name="T5" fmla="*/ 1 h 81"/>
                <a:gd name="T6" fmla="*/ 0 w 27"/>
                <a:gd name="T7" fmla="*/ 1 h 81"/>
                <a:gd name="T8" fmla="*/ 0 w 27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81"/>
                <a:gd name="T17" fmla="*/ 27 w 2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81">
                  <a:moveTo>
                    <a:pt x="9" y="0"/>
                  </a:moveTo>
                  <a:lnTo>
                    <a:pt x="0" y="81"/>
                  </a:lnTo>
                  <a:lnTo>
                    <a:pt x="20" y="81"/>
                  </a:lnTo>
                  <a:lnTo>
                    <a:pt x="2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42" name="Freeform 1150"/>
            <p:cNvSpPr>
              <a:spLocks/>
            </p:cNvSpPr>
            <p:nvPr/>
          </p:nvSpPr>
          <p:spPr bwMode="auto">
            <a:xfrm>
              <a:off x="1514" y="3786"/>
              <a:ext cx="21" cy="9"/>
            </a:xfrm>
            <a:custGeom>
              <a:avLst/>
              <a:gdLst>
                <a:gd name="T0" fmla="*/ 0 w 43"/>
                <a:gd name="T1" fmla="*/ 0 h 17"/>
                <a:gd name="T2" fmla="*/ 0 w 43"/>
                <a:gd name="T3" fmla="*/ 1 h 17"/>
                <a:gd name="T4" fmla="*/ 0 w 43"/>
                <a:gd name="T5" fmla="*/ 1 h 17"/>
                <a:gd name="T6" fmla="*/ 0 w 43"/>
                <a:gd name="T7" fmla="*/ 1 h 17"/>
                <a:gd name="T8" fmla="*/ 0 w 4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7"/>
                <a:gd name="T17" fmla="*/ 43 w 4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7">
                  <a:moveTo>
                    <a:pt x="2" y="0"/>
                  </a:moveTo>
                  <a:lnTo>
                    <a:pt x="0" y="15"/>
                  </a:lnTo>
                  <a:lnTo>
                    <a:pt x="43" y="17"/>
                  </a:lnTo>
                  <a:lnTo>
                    <a:pt x="43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43" name="Freeform 1151"/>
            <p:cNvSpPr>
              <a:spLocks/>
            </p:cNvSpPr>
            <p:nvPr/>
          </p:nvSpPr>
          <p:spPr bwMode="auto">
            <a:xfrm>
              <a:off x="1535" y="3552"/>
              <a:ext cx="8" cy="18"/>
            </a:xfrm>
            <a:custGeom>
              <a:avLst/>
              <a:gdLst>
                <a:gd name="T0" fmla="*/ 0 w 17"/>
                <a:gd name="T1" fmla="*/ 1 h 36"/>
                <a:gd name="T2" fmla="*/ 0 w 17"/>
                <a:gd name="T3" fmla="*/ 1 h 36"/>
                <a:gd name="T4" fmla="*/ 0 w 17"/>
                <a:gd name="T5" fmla="*/ 1 h 36"/>
                <a:gd name="T6" fmla="*/ 0 w 17"/>
                <a:gd name="T7" fmla="*/ 1 h 36"/>
                <a:gd name="T8" fmla="*/ 0 w 17"/>
                <a:gd name="T9" fmla="*/ 1 h 36"/>
                <a:gd name="T10" fmla="*/ 0 w 17"/>
                <a:gd name="T11" fmla="*/ 1 h 36"/>
                <a:gd name="T12" fmla="*/ 0 w 17"/>
                <a:gd name="T13" fmla="*/ 1 h 36"/>
                <a:gd name="T14" fmla="*/ 0 w 17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36"/>
                <a:gd name="T26" fmla="*/ 17 w 17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36">
                  <a:moveTo>
                    <a:pt x="7" y="36"/>
                  </a:moveTo>
                  <a:lnTo>
                    <a:pt x="7" y="26"/>
                  </a:lnTo>
                  <a:lnTo>
                    <a:pt x="4" y="21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2" y="9"/>
                  </a:lnTo>
                  <a:lnTo>
                    <a:pt x="7" y="3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44" name="Freeform 1152"/>
            <p:cNvSpPr>
              <a:spLocks/>
            </p:cNvSpPr>
            <p:nvPr/>
          </p:nvSpPr>
          <p:spPr bwMode="auto">
            <a:xfrm>
              <a:off x="1543" y="3552"/>
              <a:ext cx="7" cy="19"/>
            </a:xfrm>
            <a:custGeom>
              <a:avLst/>
              <a:gdLst>
                <a:gd name="T0" fmla="*/ 1 w 13"/>
                <a:gd name="T1" fmla="*/ 1 h 38"/>
                <a:gd name="T2" fmla="*/ 1 w 13"/>
                <a:gd name="T3" fmla="*/ 1 h 38"/>
                <a:gd name="T4" fmla="*/ 1 w 13"/>
                <a:gd name="T5" fmla="*/ 1 h 38"/>
                <a:gd name="T6" fmla="*/ 1 w 13"/>
                <a:gd name="T7" fmla="*/ 1 h 38"/>
                <a:gd name="T8" fmla="*/ 1 w 13"/>
                <a:gd name="T9" fmla="*/ 1 h 38"/>
                <a:gd name="T10" fmla="*/ 1 w 13"/>
                <a:gd name="T11" fmla="*/ 1 h 38"/>
                <a:gd name="T12" fmla="*/ 0 w 13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8"/>
                <a:gd name="T23" fmla="*/ 13 w 13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8">
                  <a:moveTo>
                    <a:pt x="4" y="38"/>
                  </a:moveTo>
                  <a:lnTo>
                    <a:pt x="4" y="26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3" y="11"/>
                  </a:lnTo>
                  <a:lnTo>
                    <a:pt x="9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45" name="Line 1153"/>
            <p:cNvSpPr>
              <a:spLocks noChangeShapeType="1"/>
            </p:cNvSpPr>
            <p:nvPr/>
          </p:nvSpPr>
          <p:spPr bwMode="auto">
            <a:xfrm>
              <a:off x="1528" y="3575"/>
              <a:ext cx="2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46" name="Line 1154"/>
            <p:cNvSpPr>
              <a:spLocks noChangeShapeType="1"/>
            </p:cNvSpPr>
            <p:nvPr/>
          </p:nvSpPr>
          <p:spPr bwMode="auto">
            <a:xfrm>
              <a:off x="1517" y="3742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47" name="Freeform 1155"/>
            <p:cNvSpPr>
              <a:spLocks/>
            </p:cNvSpPr>
            <p:nvPr/>
          </p:nvSpPr>
          <p:spPr bwMode="auto">
            <a:xfrm>
              <a:off x="1517" y="3570"/>
              <a:ext cx="38" cy="178"/>
            </a:xfrm>
            <a:custGeom>
              <a:avLst/>
              <a:gdLst>
                <a:gd name="T0" fmla="*/ 1 w 75"/>
                <a:gd name="T1" fmla="*/ 0 h 356"/>
                <a:gd name="T2" fmla="*/ 0 w 75"/>
                <a:gd name="T3" fmla="*/ 1 h 356"/>
                <a:gd name="T4" fmla="*/ 1 w 75"/>
                <a:gd name="T5" fmla="*/ 1 h 356"/>
                <a:gd name="T6" fmla="*/ 1 w 75"/>
                <a:gd name="T7" fmla="*/ 1 h 356"/>
                <a:gd name="T8" fmla="*/ 1 w 75"/>
                <a:gd name="T9" fmla="*/ 0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356"/>
                <a:gd name="T17" fmla="*/ 75 w 75"/>
                <a:gd name="T18" fmla="*/ 356 h 3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356">
                  <a:moveTo>
                    <a:pt x="22" y="0"/>
                  </a:moveTo>
                  <a:lnTo>
                    <a:pt x="0" y="353"/>
                  </a:lnTo>
                  <a:lnTo>
                    <a:pt x="44" y="356"/>
                  </a:lnTo>
                  <a:lnTo>
                    <a:pt x="75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48" name="Freeform 1156"/>
            <p:cNvSpPr>
              <a:spLocks/>
            </p:cNvSpPr>
            <p:nvPr/>
          </p:nvSpPr>
          <p:spPr bwMode="auto">
            <a:xfrm>
              <a:off x="1542" y="3747"/>
              <a:ext cx="13" cy="42"/>
            </a:xfrm>
            <a:custGeom>
              <a:avLst/>
              <a:gdLst>
                <a:gd name="T0" fmla="*/ 0 w 27"/>
                <a:gd name="T1" fmla="*/ 0 h 84"/>
                <a:gd name="T2" fmla="*/ 0 w 27"/>
                <a:gd name="T3" fmla="*/ 1 h 84"/>
                <a:gd name="T4" fmla="*/ 0 w 27"/>
                <a:gd name="T5" fmla="*/ 1 h 84"/>
                <a:gd name="T6" fmla="*/ 0 w 27"/>
                <a:gd name="T7" fmla="*/ 1 h 84"/>
                <a:gd name="T8" fmla="*/ 0 w 27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84"/>
                <a:gd name="T17" fmla="*/ 27 w 27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84">
                  <a:moveTo>
                    <a:pt x="7" y="0"/>
                  </a:moveTo>
                  <a:lnTo>
                    <a:pt x="0" y="81"/>
                  </a:lnTo>
                  <a:lnTo>
                    <a:pt x="20" y="84"/>
                  </a:lnTo>
                  <a:lnTo>
                    <a:pt x="2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49" name="Freeform 1157"/>
            <p:cNvSpPr>
              <a:spLocks/>
            </p:cNvSpPr>
            <p:nvPr/>
          </p:nvSpPr>
          <p:spPr bwMode="auto">
            <a:xfrm>
              <a:off x="1535" y="3786"/>
              <a:ext cx="22" cy="9"/>
            </a:xfrm>
            <a:custGeom>
              <a:avLst/>
              <a:gdLst>
                <a:gd name="T0" fmla="*/ 1 w 43"/>
                <a:gd name="T1" fmla="*/ 0 h 17"/>
                <a:gd name="T2" fmla="*/ 0 w 43"/>
                <a:gd name="T3" fmla="*/ 1 h 17"/>
                <a:gd name="T4" fmla="*/ 1 w 43"/>
                <a:gd name="T5" fmla="*/ 1 h 17"/>
                <a:gd name="T6" fmla="*/ 1 w 43"/>
                <a:gd name="T7" fmla="*/ 1 h 17"/>
                <a:gd name="T8" fmla="*/ 1 w 4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7"/>
                <a:gd name="T17" fmla="*/ 43 w 4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7">
                  <a:moveTo>
                    <a:pt x="3" y="0"/>
                  </a:moveTo>
                  <a:lnTo>
                    <a:pt x="0" y="12"/>
                  </a:lnTo>
                  <a:lnTo>
                    <a:pt x="41" y="17"/>
                  </a:lnTo>
                  <a:lnTo>
                    <a:pt x="43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50" name="Freeform 1158"/>
            <p:cNvSpPr>
              <a:spLocks/>
            </p:cNvSpPr>
            <p:nvPr/>
          </p:nvSpPr>
          <p:spPr bwMode="auto">
            <a:xfrm>
              <a:off x="1562" y="3552"/>
              <a:ext cx="7" cy="18"/>
            </a:xfrm>
            <a:custGeom>
              <a:avLst/>
              <a:gdLst>
                <a:gd name="T0" fmla="*/ 0 w 15"/>
                <a:gd name="T1" fmla="*/ 1 h 36"/>
                <a:gd name="T2" fmla="*/ 0 w 15"/>
                <a:gd name="T3" fmla="*/ 1 h 36"/>
                <a:gd name="T4" fmla="*/ 0 w 15"/>
                <a:gd name="T5" fmla="*/ 1 h 36"/>
                <a:gd name="T6" fmla="*/ 0 w 15"/>
                <a:gd name="T7" fmla="*/ 1 h 36"/>
                <a:gd name="T8" fmla="*/ 0 w 15"/>
                <a:gd name="T9" fmla="*/ 1 h 36"/>
                <a:gd name="T10" fmla="*/ 0 w 15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6"/>
                <a:gd name="T20" fmla="*/ 15 w 1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6">
                  <a:moveTo>
                    <a:pt x="4" y="36"/>
                  </a:moveTo>
                  <a:lnTo>
                    <a:pt x="4" y="26"/>
                  </a:lnTo>
                  <a:lnTo>
                    <a:pt x="0" y="17"/>
                  </a:lnTo>
                  <a:lnTo>
                    <a:pt x="0" y="9"/>
                  </a:lnTo>
                  <a:lnTo>
                    <a:pt x="5" y="3"/>
                  </a:lnTo>
                  <a:lnTo>
                    <a:pt x="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51" name="Freeform 1159"/>
            <p:cNvSpPr>
              <a:spLocks/>
            </p:cNvSpPr>
            <p:nvPr/>
          </p:nvSpPr>
          <p:spPr bwMode="auto">
            <a:xfrm>
              <a:off x="1569" y="3552"/>
              <a:ext cx="7" cy="19"/>
            </a:xfrm>
            <a:custGeom>
              <a:avLst/>
              <a:gdLst>
                <a:gd name="T0" fmla="*/ 1 w 13"/>
                <a:gd name="T1" fmla="*/ 1 h 38"/>
                <a:gd name="T2" fmla="*/ 1 w 13"/>
                <a:gd name="T3" fmla="*/ 1 h 38"/>
                <a:gd name="T4" fmla="*/ 1 w 13"/>
                <a:gd name="T5" fmla="*/ 1 h 38"/>
                <a:gd name="T6" fmla="*/ 1 w 13"/>
                <a:gd name="T7" fmla="*/ 1 h 38"/>
                <a:gd name="T8" fmla="*/ 1 w 13"/>
                <a:gd name="T9" fmla="*/ 1 h 38"/>
                <a:gd name="T10" fmla="*/ 1 w 13"/>
                <a:gd name="T11" fmla="*/ 1 h 38"/>
                <a:gd name="T12" fmla="*/ 1 w 13"/>
                <a:gd name="T13" fmla="*/ 1 h 38"/>
                <a:gd name="T14" fmla="*/ 1 w 13"/>
                <a:gd name="T15" fmla="*/ 1 h 38"/>
                <a:gd name="T16" fmla="*/ 0 w 13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38"/>
                <a:gd name="T29" fmla="*/ 13 w 13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38">
                  <a:moveTo>
                    <a:pt x="6" y="38"/>
                  </a:moveTo>
                  <a:lnTo>
                    <a:pt x="6" y="26"/>
                  </a:lnTo>
                  <a:lnTo>
                    <a:pt x="10" y="23"/>
                  </a:lnTo>
                  <a:lnTo>
                    <a:pt x="12" y="19"/>
                  </a:lnTo>
                  <a:lnTo>
                    <a:pt x="13" y="11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5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52" name="Line 1160"/>
            <p:cNvSpPr>
              <a:spLocks noChangeShapeType="1"/>
            </p:cNvSpPr>
            <p:nvPr/>
          </p:nvSpPr>
          <p:spPr bwMode="auto">
            <a:xfrm>
              <a:off x="1554" y="3575"/>
              <a:ext cx="2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53" name="Line 1161"/>
            <p:cNvSpPr>
              <a:spLocks noChangeShapeType="1"/>
            </p:cNvSpPr>
            <p:nvPr/>
          </p:nvSpPr>
          <p:spPr bwMode="auto">
            <a:xfrm>
              <a:off x="1540" y="3742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54" name="Freeform 1162"/>
            <p:cNvSpPr>
              <a:spLocks/>
            </p:cNvSpPr>
            <p:nvPr/>
          </p:nvSpPr>
          <p:spPr bwMode="auto">
            <a:xfrm>
              <a:off x="1539" y="3570"/>
              <a:ext cx="42" cy="178"/>
            </a:xfrm>
            <a:custGeom>
              <a:avLst/>
              <a:gdLst>
                <a:gd name="T0" fmla="*/ 1 w 84"/>
                <a:gd name="T1" fmla="*/ 0 h 356"/>
                <a:gd name="T2" fmla="*/ 0 w 84"/>
                <a:gd name="T3" fmla="*/ 1 h 356"/>
                <a:gd name="T4" fmla="*/ 1 w 84"/>
                <a:gd name="T5" fmla="*/ 1 h 356"/>
                <a:gd name="T6" fmla="*/ 1 w 84"/>
                <a:gd name="T7" fmla="*/ 1 h 356"/>
                <a:gd name="T8" fmla="*/ 1 w 84"/>
                <a:gd name="T9" fmla="*/ 0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56"/>
                <a:gd name="T17" fmla="*/ 84 w 84"/>
                <a:gd name="T18" fmla="*/ 356 h 3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56">
                  <a:moveTo>
                    <a:pt x="31" y="0"/>
                  </a:moveTo>
                  <a:lnTo>
                    <a:pt x="0" y="353"/>
                  </a:lnTo>
                  <a:lnTo>
                    <a:pt x="42" y="356"/>
                  </a:lnTo>
                  <a:lnTo>
                    <a:pt x="84" y="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55" name="Freeform 1163"/>
            <p:cNvSpPr>
              <a:spLocks/>
            </p:cNvSpPr>
            <p:nvPr/>
          </p:nvSpPr>
          <p:spPr bwMode="auto">
            <a:xfrm>
              <a:off x="1584" y="3746"/>
              <a:ext cx="15" cy="42"/>
            </a:xfrm>
            <a:custGeom>
              <a:avLst/>
              <a:gdLst>
                <a:gd name="T0" fmla="*/ 0 w 31"/>
                <a:gd name="T1" fmla="*/ 0 h 83"/>
                <a:gd name="T2" fmla="*/ 0 w 31"/>
                <a:gd name="T3" fmla="*/ 1 h 83"/>
                <a:gd name="T4" fmla="*/ 0 w 31"/>
                <a:gd name="T5" fmla="*/ 1 h 83"/>
                <a:gd name="T6" fmla="*/ 0 w 31"/>
                <a:gd name="T7" fmla="*/ 1 h 83"/>
                <a:gd name="T8" fmla="*/ 0 w 31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83"/>
                <a:gd name="T17" fmla="*/ 31 w 31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83">
                  <a:moveTo>
                    <a:pt x="12" y="0"/>
                  </a:moveTo>
                  <a:lnTo>
                    <a:pt x="0" y="81"/>
                  </a:lnTo>
                  <a:lnTo>
                    <a:pt x="19" y="83"/>
                  </a:lnTo>
                  <a:lnTo>
                    <a:pt x="31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56" name="Freeform 1164"/>
            <p:cNvSpPr>
              <a:spLocks/>
            </p:cNvSpPr>
            <p:nvPr/>
          </p:nvSpPr>
          <p:spPr bwMode="auto">
            <a:xfrm>
              <a:off x="1577" y="3785"/>
              <a:ext cx="21" cy="10"/>
            </a:xfrm>
            <a:custGeom>
              <a:avLst/>
              <a:gdLst>
                <a:gd name="T0" fmla="*/ 1 w 41"/>
                <a:gd name="T1" fmla="*/ 0 h 20"/>
                <a:gd name="T2" fmla="*/ 0 w 41"/>
                <a:gd name="T3" fmla="*/ 1 h 20"/>
                <a:gd name="T4" fmla="*/ 1 w 41"/>
                <a:gd name="T5" fmla="*/ 1 h 20"/>
                <a:gd name="T6" fmla="*/ 1 w 41"/>
                <a:gd name="T7" fmla="*/ 1 h 20"/>
                <a:gd name="T8" fmla="*/ 1 w 4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0"/>
                <a:gd name="T17" fmla="*/ 41 w 4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0">
                  <a:moveTo>
                    <a:pt x="2" y="0"/>
                  </a:moveTo>
                  <a:lnTo>
                    <a:pt x="0" y="13"/>
                  </a:lnTo>
                  <a:lnTo>
                    <a:pt x="41" y="20"/>
                  </a:lnTo>
                  <a:lnTo>
                    <a:pt x="41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57" name="Freeform 1165"/>
            <p:cNvSpPr>
              <a:spLocks/>
            </p:cNvSpPr>
            <p:nvPr/>
          </p:nvSpPr>
          <p:spPr bwMode="auto">
            <a:xfrm>
              <a:off x="1615" y="3552"/>
              <a:ext cx="8" cy="18"/>
            </a:xfrm>
            <a:custGeom>
              <a:avLst/>
              <a:gdLst>
                <a:gd name="T0" fmla="*/ 0 w 17"/>
                <a:gd name="T1" fmla="*/ 1 h 36"/>
                <a:gd name="T2" fmla="*/ 0 w 17"/>
                <a:gd name="T3" fmla="*/ 1 h 36"/>
                <a:gd name="T4" fmla="*/ 0 w 17"/>
                <a:gd name="T5" fmla="*/ 1 h 36"/>
                <a:gd name="T6" fmla="*/ 0 w 17"/>
                <a:gd name="T7" fmla="*/ 1 h 36"/>
                <a:gd name="T8" fmla="*/ 0 w 17"/>
                <a:gd name="T9" fmla="*/ 1 h 36"/>
                <a:gd name="T10" fmla="*/ 0 w 17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36"/>
                <a:gd name="T20" fmla="*/ 17 w 17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36">
                  <a:moveTo>
                    <a:pt x="2" y="36"/>
                  </a:moveTo>
                  <a:lnTo>
                    <a:pt x="4" y="26"/>
                  </a:lnTo>
                  <a:lnTo>
                    <a:pt x="0" y="17"/>
                  </a:lnTo>
                  <a:lnTo>
                    <a:pt x="0" y="9"/>
                  </a:lnTo>
                  <a:lnTo>
                    <a:pt x="6" y="3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58" name="Freeform 1166"/>
            <p:cNvSpPr>
              <a:spLocks/>
            </p:cNvSpPr>
            <p:nvPr/>
          </p:nvSpPr>
          <p:spPr bwMode="auto">
            <a:xfrm>
              <a:off x="1623" y="3552"/>
              <a:ext cx="6" cy="19"/>
            </a:xfrm>
            <a:custGeom>
              <a:avLst/>
              <a:gdLst>
                <a:gd name="T0" fmla="*/ 1 w 11"/>
                <a:gd name="T1" fmla="*/ 1 h 38"/>
                <a:gd name="T2" fmla="*/ 1 w 11"/>
                <a:gd name="T3" fmla="*/ 1 h 38"/>
                <a:gd name="T4" fmla="*/ 1 w 11"/>
                <a:gd name="T5" fmla="*/ 1 h 38"/>
                <a:gd name="T6" fmla="*/ 1 w 11"/>
                <a:gd name="T7" fmla="*/ 1 h 38"/>
                <a:gd name="T8" fmla="*/ 1 w 11"/>
                <a:gd name="T9" fmla="*/ 1 h 38"/>
                <a:gd name="T10" fmla="*/ 1 w 11"/>
                <a:gd name="T11" fmla="*/ 1 h 38"/>
                <a:gd name="T12" fmla="*/ 1 w 11"/>
                <a:gd name="T13" fmla="*/ 1 h 38"/>
                <a:gd name="T14" fmla="*/ 1 w 11"/>
                <a:gd name="T15" fmla="*/ 1 h 38"/>
                <a:gd name="T16" fmla="*/ 1 w 11"/>
                <a:gd name="T17" fmla="*/ 1 h 38"/>
                <a:gd name="T18" fmla="*/ 0 w 11"/>
                <a:gd name="T19" fmla="*/ 0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38"/>
                <a:gd name="T32" fmla="*/ 11 w 11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38">
                  <a:moveTo>
                    <a:pt x="2" y="38"/>
                  </a:moveTo>
                  <a:lnTo>
                    <a:pt x="4" y="29"/>
                  </a:lnTo>
                  <a:lnTo>
                    <a:pt x="8" y="24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59" name="Line 1167"/>
            <p:cNvSpPr>
              <a:spLocks noChangeShapeType="1"/>
            </p:cNvSpPr>
            <p:nvPr/>
          </p:nvSpPr>
          <p:spPr bwMode="auto">
            <a:xfrm>
              <a:off x="1606" y="3574"/>
              <a:ext cx="25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60" name="Line 1168"/>
            <p:cNvSpPr>
              <a:spLocks noChangeShapeType="1"/>
            </p:cNvSpPr>
            <p:nvPr/>
          </p:nvSpPr>
          <p:spPr bwMode="auto">
            <a:xfrm>
              <a:off x="1585" y="3741"/>
              <a:ext cx="2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61" name="Freeform 1169"/>
            <p:cNvSpPr>
              <a:spLocks/>
            </p:cNvSpPr>
            <p:nvPr/>
          </p:nvSpPr>
          <p:spPr bwMode="auto">
            <a:xfrm>
              <a:off x="1584" y="3569"/>
              <a:ext cx="49" cy="179"/>
            </a:xfrm>
            <a:custGeom>
              <a:avLst/>
              <a:gdLst>
                <a:gd name="T0" fmla="*/ 1 w 98"/>
                <a:gd name="T1" fmla="*/ 0 h 359"/>
                <a:gd name="T2" fmla="*/ 0 w 98"/>
                <a:gd name="T3" fmla="*/ 0 h 359"/>
                <a:gd name="T4" fmla="*/ 1 w 98"/>
                <a:gd name="T5" fmla="*/ 0 h 359"/>
                <a:gd name="T6" fmla="*/ 1 w 98"/>
                <a:gd name="T7" fmla="*/ 0 h 359"/>
                <a:gd name="T8" fmla="*/ 1 w 98"/>
                <a:gd name="T9" fmla="*/ 0 h 3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359"/>
                <a:gd name="T17" fmla="*/ 98 w 98"/>
                <a:gd name="T18" fmla="*/ 359 h 3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359">
                  <a:moveTo>
                    <a:pt x="48" y="0"/>
                  </a:moveTo>
                  <a:lnTo>
                    <a:pt x="0" y="351"/>
                  </a:lnTo>
                  <a:lnTo>
                    <a:pt x="41" y="359"/>
                  </a:lnTo>
                  <a:lnTo>
                    <a:pt x="98" y="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62" name="Freeform 1170"/>
            <p:cNvSpPr>
              <a:spLocks/>
            </p:cNvSpPr>
            <p:nvPr/>
          </p:nvSpPr>
          <p:spPr bwMode="auto">
            <a:xfrm>
              <a:off x="1562" y="3747"/>
              <a:ext cx="14" cy="41"/>
            </a:xfrm>
            <a:custGeom>
              <a:avLst/>
              <a:gdLst>
                <a:gd name="T0" fmla="*/ 1 w 28"/>
                <a:gd name="T1" fmla="*/ 0 h 81"/>
                <a:gd name="T2" fmla="*/ 0 w 28"/>
                <a:gd name="T3" fmla="*/ 1 h 81"/>
                <a:gd name="T4" fmla="*/ 1 w 28"/>
                <a:gd name="T5" fmla="*/ 1 h 81"/>
                <a:gd name="T6" fmla="*/ 1 w 28"/>
                <a:gd name="T7" fmla="*/ 1 h 81"/>
                <a:gd name="T8" fmla="*/ 1 w 28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81"/>
                <a:gd name="T17" fmla="*/ 28 w 28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81">
                  <a:moveTo>
                    <a:pt x="12" y="0"/>
                  </a:moveTo>
                  <a:lnTo>
                    <a:pt x="0" y="79"/>
                  </a:lnTo>
                  <a:lnTo>
                    <a:pt x="19" y="81"/>
                  </a:lnTo>
                  <a:lnTo>
                    <a:pt x="2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63" name="Freeform 1171"/>
            <p:cNvSpPr>
              <a:spLocks/>
            </p:cNvSpPr>
            <p:nvPr/>
          </p:nvSpPr>
          <p:spPr bwMode="auto">
            <a:xfrm>
              <a:off x="1556" y="3786"/>
              <a:ext cx="21" cy="9"/>
            </a:xfrm>
            <a:custGeom>
              <a:avLst/>
              <a:gdLst>
                <a:gd name="T0" fmla="*/ 0 w 43"/>
                <a:gd name="T1" fmla="*/ 0 h 17"/>
                <a:gd name="T2" fmla="*/ 0 w 43"/>
                <a:gd name="T3" fmla="*/ 1 h 17"/>
                <a:gd name="T4" fmla="*/ 0 w 43"/>
                <a:gd name="T5" fmla="*/ 1 h 17"/>
                <a:gd name="T6" fmla="*/ 0 w 43"/>
                <a:gd name="T7" fmla="*/ 1 h 17"/>
                <a:gd name="T8" fmla="*/ 0 w 4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7"/>
                <a:gd name="T17" fmla="*/ 43 w 4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7">
                  <a:moveTo>
                    <a:pt x="2" y="0"/>
                  </a:moveTo>
                  <a:lnTo>
                    <a:pt x="0" y="10"/>
                  </a:lnTo>
                  <a:lnTo>
                    <a:pt x="43" y="17"/>
                  </a:lnTo>
                  <a:lnTo>
                    <a:pt x="43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64" name="Freeform 1172"/>
            <p:cNvSpPr>
              <a:spLocks/>
            </p:cNvSpPr>
            <p:nvPr/>
          </p:nvSpPr>
          <p:spPr bwMode="auto">
            <a:xfrm>
              <a:off x="1588" y="3552"/>
              <a:ext cx="9" cy="18"/>
            </a:xfrm>
            <a:custGeom>
              <a:avLst/>
              <a:gdLst>
                <a:gd name="T0" fmla="*/ 1 w 17"/>
                <a:gd name="T1" fmla="*/ 1 h 36"/>
                <a:gd name="T2" fmla="*/ 1 w 17"/>
                <a:gd name="T3" fmla="*/ 1 h 36"/>
                <a:gd name="T4" fmla="*/ 0 w 17"/>
                <a:gd name="T5" fmla="*/ 1 h 36"/>
                <a:gd name="T6" fmla="*/ 0 w 17"/>
                <a:gd name="T7" fmla="*/ 1 h 36"/>
                <a:gd name="T8" fmla="*/ 1 w 17"/>
                <a:gd name="T9" fmla="*/ 1 h 36"/>
                <a:gd name="T10" fmla="*/ 1 w 17"/>
                <a:gd name="T11" fmla="*/ 1 h 36"/>
                <a:gd name="T12" fmla="*/ 1 w 17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6"/>
                <a:gd name="T23" fmla="*/ 17 w 17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6">
                  <a:moveTo>
                    <a:pt x="2" y="36"/>
                  </a:moveTo>
                  <a:lnTo>
                    <a:pt x="4" y="26"/>
                  </a:lnTo>
                  <a:lnTo>
                    <a:pt x="0" y="17"/>
                  </a:lnTo>
                  <a:lnTo>
                    <a:pt x="0" y="9"/>
                  </a:lnTo>
                  <a:lnTo>
                    <a:pt x="5" y="3"/>
                  </a:lnTo>
                  <a:lnTo>
                    <a:pt x="10" y="2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65" name="Freeform 1173"/>
            <p:cNvSpPr>
              <a:spLocks/>
            </p:cNvSpPr>
            <p:nvPr/>
          </p:nvSpPr>
          <p:spPr bwMode="auto">
            <a:xfrm>
              <a:off x="1597" y="3552"/>
              <a:ext cx="6" cy="19"/>
            </a:xfrm>
            <a:custGeom>
              <a:avLst/>
              <a:gdLst>
                <a:gd name="T0" fmla="*/ 1 w 11"/>
                <a:gd name="T1" fmla="*/ 1 h 38"/>
                <a:gd name="T2" fmla="*/ 1 w 11"/>
                <a:gd name="T3" fmla="*/ 1 h 38"/>
                <a:gd name="T4" fmla="*/ 1 w 11"/>
                <a:gd name="T5" fmla="*/ 1 h 38"/>
                <a:gd name="T6" fmla="*/ 1 w 11"/>
                <a:gd name="T7" fmla="*/ 1 h 38"/>
                <a:gd name="T8" fmla="*/ 1 w 11"/>
                <a:gd name="T9" fmla="*/ 1 h 38"/>
                <a:gd name="T10" fmla="*/ 1 w 11"/>
                <a:gd name="T11" fmla="*/ 1 h 38"/>
                <a:gd name="T12" fmla="*/ 0 w 11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38"/>
                <a:gd name="T23" fmla="*/ 11 w 11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38">
                  <a:moveTo>
                    <a:pt x="2" y="38"/>
                  </a:moveTo>
                  <a:lnTo>
                    <a:pt x="2" y="29"/>
                  </a:lnTo>
                  <a:lnTo>
                    <a:pt x="7" y="24"/>
                  </a:lnTo>
                  <a:lnTo>
                    <a:pt x="9" y="21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66" name="Line 1174"/>
            <p:cNvSpPr>
              <a:spLocks noChangeShapeType="1"/>
            </p:cNvSpPr>
            <p:nvPr/>
          </p:nvSpPr>
          <p:spPr bwMode="auto">
            <a:xfrm>
              <a:off x="1580" y="3575"/>
              <a:ext cx="2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67" name="Line 1175"/>
            <p:cNvSpPr>
              <a:spLocks noChangeShapeType="1"/>
            </p:cNvSpPr>
            <p:nvPr/>
          </p:nvSpPr>
          <p:spPr bwMode="auto">
            <a:xfrm>
              <a:off x="1562" y="3741"/>
              <a:ext cx="2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68" name="Freeform 1176"/>
            <p:cNvSpPr>
              <a:spLocks/>
            </p:cNvSpPr>
            <p:nvPr/>
          </p:nvSpPr>
          <p:spPr bwMode="auto">
            <a:xfrm>
              <a:off x="1562" y="3570"/>
              <a:ext cx="44" cy="178"/>
            </a:xfrm>
            <a:custGeom>
              <a:avLst/>
              <a:gdLst>
                <a:gd name="T0" fmla="*/ 1 w 88"/>
                <a:gd name="T1" fmla="*/ 0 h 356"/>
                <a:gd name="T2" fmla="*/ 0 w 88"/>
                <a:gd name="T3" fmla="*/ 1 h 356"/>
                <a:gd name="T4" fmla="*/ 1 w 88"/>
                <a:gd name="T5" fmla="*/ 1 h 356"/>
                <a:gd name="T6" fmla="*/ 1 w 88"/>
                <a:gd name="T7" fmla="*/ 1 h 356"/>
                <a:gd name="T8" fmla="*/ 1 w 88"/>
                <a:gd name="T9" fmla="*/ 0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356"/>
                <a:gd name="T17" fmla="*/ 88 w 88"/>
                <a:gd name="T18" fmla="*/ 356 h 3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356">
                  <a:moveTo>
                    <a:pt x="39" y="0"/>
                  </a:moveTo>
                  <a:lnTo>
                    <a:pt x="0" y="350"/>
                  </a:lnTo>
                  <a:lnTo>
                    <a:pt x="43" y="356"/>
                  </a:lnTo>
                  <a:lnTo>
                    <a:pt x="88" y="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69" name="Freeform 1177"/>
            <p:cNvSpPr>
              <a:spLocks/>
            </p:cNvSpPr>
            <p:nvPr/>
          </p:nvSpPr>
          <p:spPr bwMode="auto">
            <a:xfrm>
              <a:off x="1626" y="3744"/>
              <a:ext cx="16" cy="42"/>
            </a:xfrm>
            <a:custGeom>
              <a:avLst/>
              <a:gdLst>
                <a:gd name="T0" fmla="*/ 0 w 34"/>
                <a:gd name="T1" fmla="*/ 0 h 84"/>
                <a:gd name="T2" fmla="*/ 0 w 34"/>
                <a:gd name="T3" fmla="*/ 1 h 84"/>
                <a:gd name="T4" fmla="*/ 0 w 34"/>
                <a:gd name="T5" fmla="*/ 1 h 84"/>
                <a:gd name="T6" fmla="*/ 0 w 34"/>
                <a:gd name="T7" fmla="*/ 1 h 84"/>
                <a:gd name="T8" fmla="*/ 0 w 34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84"/>
                <a:gd name="T17" fmla="*/ 34 w 3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84">
                  <a:moveTo>
                    <a:pt x="17" y="0"/>
                  </a:moveTo>
                  <a:lnTo>
                    <a:pt x="0" y="79"/>
                  </a:lnTo>
                  <a:lnTo>
                    <a:pt x="19" y="84"/>
                  </a:lnTo>
                  <a:lnTo>
                    <a:pt x="34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70" name="Freeform 1178"/>
            <p:cNvSpPr>
              <a:spLocks/>
            </p:cNvSpPr>
            <p:nvPr/>
          </p:nvSpPr>
          <p:spPr bwMode="auto">
            <a:xfrm>
              <a:off x="1619" y="3784"/>
              <a:ext cx="21" cy="10"/>
            </a:xfrm>
            <a:custGeom>
              <a:avLst/>
              <a:gdLst>
                <a:gd name="T0" fmla="*/ 1 w 41"/>
                <a:gd name="T1" fmla="*/ 0 h 20"/>
                <a:gd name="T2" fmla="*/ 0 w 41"/>
                <a:gd name="T3" fmla="*/ 1 h 20"/>
                <a:gd name="T4" fmla="*/ 1 w 41"/>
                <a:gd name="T5" fmla="*/ 1 h 20"/>
                <a:gd name="T6" fmla="*/ 1 w 41"/>
                <a:gd name="T7" fmla="*/ 1 h 20"/>
                <a:gd name="T8" fmla="*/ 1 w 4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0"/>
                <a:gd name="T17" fmla="*/ 41 w 4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0">
                  <a:moveTo>
                    <a:pt x="2" y="0"/>
                  </a:moveTo>
                  <a:lnTo>
                    <a:pt x="0" y="13"/>
                  </a:lnTo>
                  <a:lnTo>
                    <a:pt x="39" y="20"/>
                  </a:lnTo>
                  <a:lnTo>
                    <a:pt x="41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71" name="Freeform 1179"/>
            <p:cNvSpPr>
              <a:spLocks/>
            </p:cNvSpPr>
            <p:nvPr/>
          </p:nvSpPr>
          <p:spPr bwMode="auto">
            <a:xfrm>
              <a:off x="1668" y="3554"/>
              <a:ext cx="9" cy="17"/>
            </a:xfrm>
            <a:custGeom>
              <a:avLst/>
              <a:gdLst>
                <a:gd name="T0" fmla="*/ 1 w 18"/>
                <a:gd name="T1" fmla="*/ 0 h 36"/>
                <a:gd name="T2" fmla="*/ 1 w 18"/>
                <a:gd name="T3" fmla="*/ 0 h 36"/>
                <a:gd name="T4" fmla="*/ 1 w 18"/>
                <a:gd name="T5" fmla="*/ 0 h 36"/>
                <a:gd name="T6" fmla="*/ 1 w 18"/>
                <a:gd name="T7" fmla="*/ 0 h 36"/>
                <a:gd name="T8" fmla="*/ 0 w 18"/>
                <a:gd name="T9" fmla="*/ 0 h 36"/>
                <a:gd name="T10" fmla="*/ 1 w 18"/>
                <a:gd name="T11" fmla="*/ 0 h 36"/>
                <a:gd name="T12" fmla="*/ 1 w 18"/>
                <a:gd name="T13" fmla="*/ 0 h 36"/>
                <a:gd name="T14" fmla="*/ 1 w 18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36"/>
                <a:gd name="T26" fmla="*/ 18 w 1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36">
                  <a:moveTo>
                    <a:pt x="2" y="36"/>
                  </a:moveTo>
                  <a:lnTo>
                    <a:pt x="4" y="27"/>
                  </a:lnTo>
                  <a:lnTo>
                    <a:pt x="2" y="21"/>
                  </a:lnTo>
                  <a:lnTo>
                    <a:pt x="1" y="16"/>
                  </a:lnTo>
                  <a:lnTo>
                    <a:pt x="0" y="9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72" name="Freeform 1180"/>
            <p:cNvSpPr>
              <a:spLocks/>
            </p:cNvSpPr>
            <p:nvPr/>
          </p:nvSpPr>
          <p:spPr bwMode="auto">
            <a:xfrm>
              <a:off x="1677" y="3554"/>
              <a:ext cx="5" cy="20"/>
            </a:xfrm>
            <a:custGeom>
              <a:avLst/>
              <a:gdLst>
                <a:gd name="T0" fmla="*/ 0 w 10"/>
                <a:gd name="T1" fmla="*/ 0 h 42"/>
                <a:gd name="T2" fmla="*/ 1 w 10"/>
                <a:gd name="T3" fmla="*/ 0 h 42"/>
                <a:gd name="T4" fmla="*/ 1 w 10"/>
                <a:gd name="T5" fmla="*/ 0 h 42"/>
                <a:gd name="T6" fmla="*/ 1 w 10"/>
                <a:gd name="T7" fmla="*/ 0 h 42"/>
                <a:gd name="T8" fmla="*/ 1 w 10"/>
                <a:gd name="T9" fmla="*/ 0 h 42"/>
                <a:gd name="T10" fmla="*/ 1 w 10"/>
                <a:gd name="T11" fmla="*/ 0 h 42"/>
                <a:gd name="T12" fmla="*/ 1 w 10"/>
                <a:gd name="T13" fmla="*/ 0 h 42"/>
                <a:gd name="T14" fmla="*/ 0 w 10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42"/>
                <a:gd name="T26" fmla="*/ 10 w 10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42">
                  <a:moveTo>
                    <a:pt x="0" y="42"/>
                  </a:moveTo>
                  <a:lnTo>
                    <a:pt x="2" y="29"/>
                  </a:lnTo>
                  <a:lnTo>
                    <a:pt x="9" y="22"/>
                  </a:lnTo>
                  <a:lnTo>
                    <a:pt x="10" y="19"/>
                  </a:lnTo>
                  <a:lnTo>
                    <a:pt x="10" y="15"/>
                  </a:lnTo>
                  <a:lnTo>
                    <a:pt x="8" y="7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73" name="Line 1181"/>
            <p:cNvSpPr>
              <a:spLocks noChangeShapeType="1"/>
            </p:cNvSpPr>
            <p:nvPr/>
          </p:nvSpPr>
          <p:spPr bwMode="auto">
            <a:xfrm>
              <a:off x="1659" y="3574"/>
              <a:ext cx="2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74" name="Line 1182"/>
            <p:cNvSpPr>
              <a:spLocks noChangeShapeType="1"/>
            </p:cNvSpPr>
            <p:nvPr/>
          </p:nvSpPr>
          <p:spPr bwMode="auto">
            <a:xfrm>
              <a:off x="1628" y="3740"/>
              <a:ext cx="2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75" name="Freeform 1183"/>
            <p:cNvSpPr>
              <a:spLocks/>
            </p:cNvSpPr>
            <p:nvPr/>
          </p:nvSpPr>
          <p:spPr bwMode="auto">
            <a:xfrm>
              <a:off x="1627" y="3570"/>
              <a:ext cx="59" cy="178"/>
            </a:xfrm>
            <a:custGeom>
              <a:avLst/>
              <a:gdLst>
                <a:gd name="T0" fmla="*/ 1 w 117"/>
                <a:gd name="T1" fmla="*/ 0 h 356"/>
                <a:gd name="T2" fmla="*/ 0 w 117"/>
                <a:gd name="T3" fmla="*/ 1 h 356"/>
                <a:gd name="T4" fmla="*/ 1 w 117"/>
                <a:gd name="T5" fmla="*/ 1 h 356"/>
                <a:gd name="T6" fmla="*/ 1 w 117"/>
                <a:gd name="T7" fmla="*/ 1 h 356"/>
                <a:gd name="T8" fmla="*/ 1 w 117"/>
                <a:gd name="T9" fmla="*/ 0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356"/>
                <a:gd name="T17" fmla="*/ 117 w 117"/>
                <a:gd name="T18" fmla="*/ 356 h 3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356">
                  <a:moveTo>
                    <a:pt x="67" y="0"/>
                  </a:moveTo>
                  <a:lnTo>
                    <a:pt x="0" y="348"/>
                  </a:lnTo>
                  <a:lnTo>
                    <a:pt x="42" y="356"/>
                  </a:lnTo>
                  <a:lnTo>
                    <a:pt x="117" y="1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76" name="Freeform 1184"/>
            <p:cNvSpPr>
              <a:spLocks/>
            </p:cNvSpPr>
            <p:nvPr/>
          </p:nvSpPr>
          <p:spPr bwMode="auto">
            <a:xfrm>
              <a:off x="1604" y="3746"/>
              <a:ext cx="17" cy="40"/>
            </a:xfrm>
            <a:custGeom>
              <a:avLst/>
              <a:gdLst>
                <a:gd name="T0" fmla="*/ 1 w 33"/>
                <a:gd name="T1" fmla="*/ 0 h 81"/>
                <a:gd name="T2" fmla="*/ 0 w 33"/>
                <a:gd name="T3" fmla="*/ 0 h 81"/>
                <a:gd name="T4" fmla="*/ 1 w 33"/>
                <a:gd name="T5" fmla="*/ 0 h 81"/>
                <a:gd name="T6" fmla="*/ 1 w 33"/>
                <a:gd name="T7" fmla="*/ 0 h 81"/>
                <a:gd name="T8" fmla="*/ 1 w 3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15" y="0"/>
                  </a:moveTo>
                  <a:lnTo>
                    <a:pt x="0" y="78"/>
                  </a:lnTo>
                  <a:lnTo>
                    <a:pt x="19" y="81"/>
                  </a:lnTo>
                  <a:lnTo>
                    <a:pt x="3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77" name="Freeform 1185"/>
            <p:cNvSpPr>
              <a:spLocks/>
            </p:cNvSpPr>
            <p:nvPr/>
          </p:nvSpPr>
          <p:spPr bwMode="auto">
            <a:xfrm>
              <a:off x="1599" y="3784"/>
              <a:ext cx="20" cy="10"/>
            </a:xfrm>
            <a:custGeom>
              <a:avLst/>
              <a:gdLst>
                <a:gd name="T0" fmla="*/ 0 w 41"/>
                <a:gd name="T1" fmla="*/ 0 h 20"/>
                <a:gd name="T2" fmla="*/ 0 w 41"/>
                <a:gd name="T3" fmla="*/ 1 h 20"/>
                <a:gd name="T4" fmla="*/ 0 w 41"/>
                <a:gd name="T5" fmla="*/ 1 h 20"/>
                <a:gd name="T6" fmla="*/ 0 w 41"/>
                <a:gd name="T7" fmla="*/ 1 h 20"/>
                <a:gd name="T8" fmla="*/ 0 w 4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0"/>
                <a:gd name="T17" fmla="*/ 41 w 4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0">
                  <a:moveTo>
                    <a:pt x="3" y="0"/>
                  </a:moveTo>
                  <a:lnTo>
                    <a:pt x="0" y="13"/>
                  </a:lnTo>
                  <a:lnTo>
                    <a:pt x="38" y="20"/>
                  </a:lnTo>
                  <a:lnTo>
                    <a:pt x="41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78" name="Freeform 1186"/>
            <p:cNvSpPr>
              <a:spLocks/>
            </p:cNvSpPr>
            <p:nvPr/>
          </p:nvSpPr>
          <p:spPr bwMode="auto">
            <a:xfrm>
              <a:off x="1641" y="3554"/>
              <a:ext cx="8" cy="17"/>
            </a:xfrm>
            <a:custGeom>
              <a:avLst/>
              <a:gdLst>
                <a:gd name="T0" fmla="*/ 1 w 16"/>
                <a:gd name="T1" fmla="*/ 0 h 36"/>
                <a:gd name="T2" fmla="*/ 1 w 16"/>
                <a:gd name="T3" fmla="*/ 0 h 36"/>
                <a:gd name="T4" fmla="*/ 1 w 16"/>
                <a:gd name="T5" fmla="*/ 0 h 36"/>
                <a:gd name="T6" fmla="*/ 1 w 16"/>
                <a:gd name="T7" fmla="*/ 0 h 36"/>
                <a:gd name="T8" fmla="*/ 0 w 16"/>
                <a:gd name="T9" fmla="*/ 0 h 36"/>
                <a:gd name="T10" fmla="*/ 1 w 16"/>
                <a:gd name="T11" fmla="*/ 0 h 36"/>
                <a:gd name="T12" fmla="*/ 1 w 16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6"/>
                <a:gd name="T23" fmla="*/ 16 w 16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6">
                  <a:moveTo>
                    <a:pt x="2" y="36"/>
                  </a:moveTo>
                  <a:lnTo>
                    <a:pt x="4" y="27"/>
                  </a:lnTo>
                  <a:lnTo>
                    <a:pt x="2" y="21"/>
                  </a:lnTo>
                  <a:lnTo>
                    <a:pt x="1" y="15"/>
                  </a:lnTo>
                  <a:lnTo>
                    <a:pt x="0" y="7"/>
                  </a:lnTo>
                  <a:lnTo>
                    <a:pt x="6" y="2"/>
                  </a:lnTo>
                  <a:lnTo>
                    <a:pt x="1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79" name="Freeform 1187"/>
            <p:cNvSpPr>
              <a:spLocks/>
            </p:cNvSpPr>
            <p:nvPr/>
          </p:nvSpPr>
          <p:spPr bwMode="auto">
            <a:xfrm>
              <a:off x="1649" y="3554"/>
              <a:ext cx="7" cy="19"/>
            </a:xfrm>
            <a:custGeom>
              <a:avLst/>
              <a:gdLst>
                <a:gd name="T0" fmla="*/ 1 w 12"/>
                <a:gd name="T1" fmla="*/ 1 h 38"/>
                <a:gd name="T2" fmla="*/ 1 w 12"/>
                <a:gd name="T3" fmla="*/ 1 h 38"/>
                <a:gd name="T4" fmla="*/ 1 w 12"/>
                <a:gd name="T5" fmla="*/ 1 h 38"/>
                <a:gd name="T6" fmla="*/ 1 w 12"/>
                <a:gd name="T7" fmla="*/ 1 h 38"/>
                <a:gd name="T8" fmla="*/ 1 w 12"/>
                <a:gd name="T9" fmla="*/ 1 h 38"/>
                <a:gd name="T10" fmla="*/ 1 w 12"/>
                <a:gd name="T11" fmla="*/ 1 h 38"/>
                <a:gd name="T12" fmla="*/ 1 w 12"/>
                <a:gd name="T13" fmla="*/ 1 h 38"/>
                <a:gd name="T14" fmla="*/ 1 w 12"/>
                <a:gd name="T15" fmla="*/ 1 h 38"/>
                <a:gd name="T16" fmla="*/ 0 w 12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8"/>
                <a:gd name="T29" fmla="*/ 12 w 12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8">
                  <a:moveTo>
                    <a:pt x="2" y="38"/>
                  </a:moveTo>
                  <a:lnTo>
                    <a:pt x="2" y="29"/>
                  </a:lnTo>
                  <a:lnTo>
                    <a:pt x="8" y="24"/>
                  </a:lnTo>
                  <a:lnTo>
                    <a:pt x="11" y="21"/>
                  </a:lnTo>
                  <a:lnTo>
                    <a:pt x="12" y="17"/>
                  </a:lnTo>
                  <a:lnTo>
                    <a:pt x="12" y="13"/>
                  </a:lnTo>
                  <a:lnTo>
                    <a:pt x="10" y="5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80" name="Line 1188"/>
            <p:cNvSpPr>
              <a:spLocks noChangeShapeType="1"/>
            </p:cNvSpPr>
            <p:nvPr/>
          </p:nvSpPr>
          <p:spPr bwMode="auto">
            <a:xfrm>
              <a:off x="1633" y="3574"/>
              <a:ext cx="25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81" name="Line 1189"/>
            <p:cNvSpPr>
              <a:spLocks noChangeShapeType="1"/>
            </p:cNvSpPr>
            <p:nvPr/>
          </p:nvSpPr>
          <p:spPr bwMode="auto">
            <a:xfrm>
              <a:off x="1606" y="3740"/>
              <a:ext cx="2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82" name="Freeform 1190"/>
            <p:cNvSpPr>
              <a:spLocks/>
            </p:cNvSpPr>
            <p:nvPr/>
          </p:nvSpPr>
          <p:spPr bwMode="auto">
            <a:xfrm>
              <a:off x="1605" y="3569"/>
              <a:ext cx="54" cy="179"/>
            </a:xfrm>
            <a:custGeom>
              <a:avLst/>
              <a:gdLst>
                <a:gd name="T0" fmla="*/ 1 w 108"/>
                <a:gd name="T1" fmla="*/ 0 h 359"/>
                <a:gd name="T2" fmla="*/ 0 w 108"/>
                <a:gd name="T3" fmla="*/ 0 h 359"/>
                <a:gd name="T4" fmla="*/ 1 w 108"/>
                <a:gd name="T5" fmla="*/ 0 h 359"/>
                <a:gd name="T6" fmla="*/ 1 w 108"/>
                <a:gd name="T7" fmla="*/ 0 h 359"/>
                <a:gd name="T8" fmla="*/ 1 w 108"/>
                <a:gd name="T9" fmla="*/ 0 h 3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359"/>
                <a:gd name="T17" fmla="*/ 108 w 108"/>
                <a:gd name="T18" fmla="*/ 359 h 3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359">
                  <a:moveTo>
                    <a:pt x="58" y="0"/>
                  </a:moveTo>
                  <a:lnTo>
                    <a:pt x="0" y="351"/>
                  </a:lnTo>
                  <a:lnTo>
                    <a:pt x="44" y="359"/>
                  </a:lnTo>
                  <a:lnTo>
                    <a:pt x="108" y="1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83" name="Freeform 1191"/>
            <p:cNvSpPr>
              <a:spLocks/>
            </p:cNvSpPr>
            <p:nvPr/>
          </p:nvSpPr>
          <p:spPr bwMode="auto">
            <a:xfrm>
              <a:off x="1619" y="3783"/>
              <a:ext cx="21" cy="11"/>
            </a:xfrm>
            <a:custGeom>
              <a:avLst/>
              <a:gdLst>
                <a:gd name="T0" fmla="*/ 1 w 41"/>
                <a:gd name="T1" fmla="*/ 0 h 22"/>
                <a:gd name="T2" fmla="*/ 0 w 41"/>
                <a:gd name="T3" fmla="*/ 1 h 22"/>
                <a:gd name="T4" fmla="*/ 1 w 41"/>
                <a:gd name="T5" fmla="*/ 1 h 22"/>
                <a:gd name="T6" fmla="*/ 1 w 41"/>
                <a:gd name="T7" fmla="*/ 1 h 22"/>
                <a:gd name="T8" fmla="*/ 1 w 41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2"/>
                <a:gd name="T17" fmla="*/ 41 w 4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2">
                  <a:moveTo>
                    <a:pt x="2" y="0"/>
                  </a:moveTo>
                  <a:lnTo>
                    <a:pt x="0" y="11"/>
                  </a:lnTo>
                  <a:lnTo>
                    <a:pt x="39" y="22"/>
                  </a:lnTo>
                  <a:lnTo>
                    <a:pt x="41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84" name="Rectangle 1192"/>
            <p:cNvSpPr>
              <a:spLocks noChangeArrowheads="1"/>
            </p:cNvSpPr>
            <p:nvPr/>
          </p:nvSpPr>
          <p:spPr bwMode="auto">
            <a:xfrm>
              <a:off x="1274" y="3794"/>
              <a:ext cx="404" cy="2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085" name="Rectangle 1193"/>
            <p:cNvSpPr>
              <a:spLocks noChangeArrowheads="1"/>
            </p:cNvSpPr>
            <p:nvPr/>
          </p:nvSpPr>
          <p:spPr bwMode="auto">
            <a:xfrm>
              <a:off x="1705" y="3530"/>
              <a:ext cx="25" cy="2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086" name="Rectangle 1194"/>
            <p:cNvSpPr>
              <a:spLocks noChangeArrowheads="1"/>
            </p:cNvSpPr>
            <p:nvPr/>
          </p:nvSpPr>
          <p:spPr bwMode="auto">
            <a:xfrm>
              <a:off x="1210" y="3670"/>
              <a:ext cx="23" cy="4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087" name="Rectangle 1195"/>
            <p:cNvSpPr>
              <a:spLocks noChangeArrowheads="1"/>
            </p:cNvSpPr>
            <p:nvPr/>
          </p:nvSpPr>
          <p:spPr bwMode="auto">
            <a:xfrm>
              <a:off x="1053" y="3670"/>
              <a:ext cx="21" cy="4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088" name="Rectangle 1196"/>
            <p:cNvSpPr>
              <a:spLocks noChangeArrowheads="1"/>
            </p:cNvSpPr>
            <p:nvPr/>
          </p:nvSpPr>
          <p:spPr bwMode="auto">
            <a:xfrm>
              <a:off x="1111" y="3677"/>
              <a:ext cx="38" cy="3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089" name="Line 1197"/>
            <p:cNvSpPr>
              <a:spLocks noChangeShapeType="1"/>
            </p:cNvSpPr>
            <p:nvPr/>
          </p:nvSpPr>
          <p:spPr bwMode="auto">
            <a:xfrm flipH="1">
              <a:off x="1233" y="3681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0" name="Line 1198"/>
            <p:cNvSpPr>
              <a:spLocks noChangeShapeType="1"/>
            </p:cNvSpPr>
            <p:nvPr/>
          </p:nvSpPr>
          <p:spPr bwMode="auto">
            <a:xfrm flipH="1">
              <a:off x="1233" y="3709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1" name="Line 1199"/>
            <p:cNvSpPr>
              <a:spLocks noChangeShapeType="1"/>
            </p:cNvSpPr>
            <p:nvPr/>
          </p:nvSpPr>
          <p:spPr bwMode="auto">
            <a:xfrm flipH="1">
              <a:off x="1149" y="3681"/>
              <a:ext cx="6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2" name="Line 1200"/>
            <p:cNvSpPr>
              <a:spLocks noChangeShapeType="1"/>
            </p:cNvSpPr>
            <p:nvPr/>
          </p:nvSpPr>
          <p:spPr bwMode="auto">
            <a:xfrm flipH="1">
              <a:off x="1149" y="3709"/>
              <a:ext cx="6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3" name="Line 1201"/>
            <p:cNvSpPr>
              <a:spLocks noChangeShapeType="1"/>
            </p:cNvSpPr>
            <p:nvPr/>
          </p:nvSpPr>
          <p:spPr bwMode="auto">
            <a:xfrm flipH="1">
              <a:off x="1076" y="3681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4" name="Line 1202"/>
            <p:cNvSpPr>
              <a:spLocks noChangeShapeType="1"/>
            </p:cNvSpPr>
            <p:nvPr/>
          </p:nvSpPr>
          <p:spPr bwMode="auto">
            <a:xfrm flipH="1">
              <a:off x="1076" y="3709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5" name="Rectangle 1203"/>
            <p:cNvSpPr>
              <a:spLocks noChangeArrowheads="1"/>
            </p:cNvSpPr>
            <p:nvPr/>
          </p:nvSpPr>
          <p:spPr bwMode="auto">
            <a:xfrm>
              <a:off x="1389" y="3824"/>
              <a:ext cx="12" cy="4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096" name="Rectangle 1204"/>
            <p:cNvSpPr>
              <a:spLocks noChangeArrowheads="1"/>
            </p:cNvSpPr>
            <p:nvPr/>
          </p:nvSpPr>
          <p:spPr bwMode="auto">
            <a:xfrm>
              <a:off x="1475" y="3824"/>
              <a:ext cx="12" cy="4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097" name="Rectangle 1205"/>
            <p:cNvSpPr>
              <a:spLocks noChangeArrowheads="1"/>
            </p:cNvSpPr>
            <p:nvPr/>
          </p:nvSpPr>
          <p:spPr bwMode="auto">
            <a:xfrm>
              <a:off x="1558" y="3824"/>
              <a:ext cx="12" cy="4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098" name="Rectangle 1206"/>
            <p:cNvSpPr>
              <a:spLocks noChangeArrowheads="1"/>
            </p:cNvSpPr>
            <p:nvPr/>
          </p:nvSpPr>
          <p:spPr bwMode="auto">
            <a:xfrm>
              <a:off x="1269" y="3854"/>
              <a:ext cx="120" cy="1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099" name="Rectangle 1207"/>
            <p:cNvSpPr>
              <a:spLocks noChangeArrowheads="1"/>
            </p:cNvSpPr>
            <p:nvPr/>
          </p:nvSpPr>
          <p:spPr bwMode="auto">
            <a:xfrm>
              <a:off x="1570" y="3854"/>
              <a:ext cx="120" cy="1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</p:grpSp>
      <p:grpSp>
        <p:nvGrpSpPr>
          <p:cNvPr id="4100" name="Group 1208"/>
          <p:cNvGrpSpPr>
            <a:grpSpLocks/>
          </p:cNvGrpSpPr>
          <p:nvPr/>
        </p:nvGrpSpPr>
        <p:grpSpPr bwMode="auto">
          <a:xfrm>
            <a:off x="1433513" y="2644750"/>
            <a:ext cx="1955800" cy="3355975"/>
            <a:chOff x="903" y="1938"/>
            <a:chExt cx="1232" cy="2114"/>
          </a:xfrm>
        </p:grpSpPr>
        <p:sp>
          <p:nvSpPr>
            <p:cNvPr id="4101" name="Rectangle 1209"/>
            <p:cNvSpPr>
              <a:spLocks noChangeArrowheads="1"/>
            </p:cNvSpPr>
            <p:nvPr/>
          </p:nvSpPr>
          <p:spPr bwMode="auto">
            <a:xfrm>
              <a:off x="1281" y="3824"/>
              <a:ext cx="13" cy="21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02" name="Rectangle 1210"/>
            <p:cNvSpPr>
              <a:spLocks noChangeArrowheads="1"/>
            </p:cNvSpPr>
            <p:nvPr/>
          </p:nvSpPr>
          <p:spPr bwMode="auto">
            <a:xfrm>
              <a:off x="1269" y="3872"/>
              <a:ext cx="83" cy="1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03" name="Line 1211"/>
            <p:cNvSpPr>
              <a:spLocks noChangeShapeType="1"/>
            </p:cNvSpPr>
            <p:nvPr/>
          </p:nvSpPr>
          <p:spPr bwMode="auto">
            <a:xfrm>
              <a:off x="1274" y="3847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04" name="Rectangle 1212"/>
            <p:cNvSpPr>
              <a:spLocks noChangeArrowheads="1"/>
            </p:cNvSpPr>
            <p:nvPr/>
          </p:nvSpPr>
          <p:spPr bwMode="auto">
            <a:xfrm>
              <a:off x="1294" y="3920"/>
              <a:ext cx="72" cy="1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05" name="Rectangle 1213"/>
            <p:cNvSpPr>
              <a:spLocks noChangeArrowheads="1"/>
            </p:cNvSpPr>
            <p:nvPr/>
          </p:nvSpPr>
          <p:spPr bwMode="auto">
            <a:xfrm>
              <a:off x="1351" y="3932"/>
              <a:ext cx="15" cy="9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06" name="Line 1214"/>
            <p:cNvSpPr>
              <a:spLocks noChangeShapeType="1"/>
            </p:cNvSpPr>
            <p:nvPr/>
          </p:nvSpPr>
          <p:spPr bwMode="auto">
            <a:xfrm>
              <a:off x="1352" y="3887"/>
              <a:ext cx="14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07" name="Rectangle 1215"/>
            <p:cNvSpPr>
              <a:spLocks noChangeArrowheads="1"/>
            </p:cNvSpPr>
            <p:nvPr/>
          </p:nvSpPr>
          <p:spPr bwMode="auto">
            <a:xfrm>
              <a:off x="1609" y="3872"/>
              <a:ext cx="82" cy="1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08" name="Rectangle 1216"/>
            <p:cNvSpPr>
              <a:spLocks noChangeArrowheads="1"/>
            </p:cNvSpPr>
            <p:nvPr/>
          </p:nvSpPr>
          <p:spPr bwMode="auto">
            <a:xfrm>
              <a:off x="1656" y="3824"/>
              <a:ext cx="14" cy="4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09" name="Line 1217"/>
            <p:cNvSpPr>
              <a:spLocks noChangeShapeType="1"/>
            </p:cNvSpPr>
            <p:nvPr/>
          </p:nvSpPr>
          <p:spPr bwMode="auto">
            <a:xfrm flipV="1">
              <a:off x="1360" y="3887"/>
              <a:ext cx="23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0" name="Line 1218"/>
            <p:cNvSpPr>
              <a:spLocks noChangeShapeType="1"/>
            </p:cNvSpPr>
            <p:nvPr/>
          </p:nvSpPr>
          <p:spPr bwMode="auto">
            <a:xfrm flipV="1">
              <a:off x="1362" y="3887"/>
              <a:ext cx="32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1" name="Line 1219"/>
            <p:cNvSpPr>
              <a:spLocks noChangeShapeType="1"/>
            </p:cNvSpPr>
            <p:nvPr/>
          </p:nvSpPr>
          <p:spPr bwMode="auto">
            <a:xfrm>
              <a:off x="1682" y="3837"/>
              <a:ext cx="1" cy="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2" name="Line 1220"/>
            <p:cNvSpPr>
              <a:spLocks noChangeShapeType="1"/>
            </p:cNvSpPr>
            <p:nvPr/>
          </p:nvSpPr>
          <p:spPr bwMode="auto">
            <a:xfrm flipH="1">
              <a:off x="1580" y="3887"/>
              <a:ext cx="29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3" name="Line 1221"/>
            <p:cNvSpPr>
              <a:spLocks noChangeShapeType="1"/>
            </p:cNvSpPr>
            <p:nvPr/>
          </p:nvSpPr>
          <p:spPr bwMode="auto">
            <a:xfrm flipH="1" flipV="1">
              <a:off x="1569" y="3887"/>
              <a:ext cx="23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4" name="Line 1222"/>
            <p:cNvSpPr>
              <a:spLocks noChangeShapeType="1"/>
            </p:cNvSpPr>
            <p:nvPr/>
          </p:nvSpPr>
          <p:spPr bwMode="auto">
            <a:xfrm flipH="1" flipV="1">
              <a:off x="1559" y="3887"/>
              <a:ext cx="28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5" name="Rectangle 1223"/>
            <p:cNvSpPr>
              <a:spLocks noChangeArrowheads="1"/>
            </p:cNvSpPr>
            <p:nvPr/>
          </p:nvSpPr>
          <p:spPr bwMode="auto">
            <a:xfrm>
              <a:off x="1580" y="3920"/>
              <a:ext cx="131" cy="1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16" name="Rectangle 1224"/>
            <p:cNvSpPr>
              <a:spLocks noChangeArrowheads="1"/>
            </p:cNvSpPr>
            <p:nvPr/>
          </p:nvSpPr>
          <p:spPr bwMode="auto">
            <a:xfrm>
              <a:off x="1580" y="3932"/>
              <a:ext cx="15" cy="9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17" name="Rectangle 1225"/>
            <p:cNvSpPr>
              <a:spLocks noChangeArrowheads="1"/>
            </p:cNvSpPr>
            <p:nvPr/>
          </p:nvSpPr>
          <p:spPr bwMode="auto">
            <a:xfrm>
              <a:off x="1656" y="3887"/>
              <a:ext cx="14" cy="4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18" name="Freeform 1226"/>
            <p:cNvSpPr>
              <a:spLocks/>
            </p:cNvSpPr>
            <p:nvPr/>
          </p:nvSpPr>
          <p:spPr bwMode="auto">
            <a:xfrm>
              <a:off x="1649" y="3933"/>
              <a:ext cx="7" cy="72"/>
            </a:xfrm>
            <a:custGeom>
              <a:avLst/>
              <a:gdLst>
                <a:gd name="T0" fmla="*/ 1 w 12"/>
                <a:gd name="T1" fmla="*/ 0 h 142"/>
                <a:gd name="T2" fmla="*/ 0 w 12"/>
                <a:gd name="T3" fmla="*/ 1 h 142"/>
                <a:gd name="T4" fmla="*/ 0 w 12"/>
                <a:gd name="T5" fmla="*/ 1 h 142"/>
                <a:gd name="T6" fmla="*/ 1 w 12"/>
                <a:gd name="T7" fmla="*/ 1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42"/>
                <a:gd name="T14" fmla="*/ 12 w 12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42">
                  <a:moveTo>
                    <a:pt x="12" y="0"/>
                  </a:moveTo>
                  <a:lnTo>
                    <a:pt x="0" y="11"/>
                  </a:lnTo>
                  <a:lnTo>
                    <a:pt x="0" y="131"/>
                  </a:lnTo>
                  <a:lnTo>
                    <a:pt x="12" y="14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9" name="Freeform 1227"/>
            <p:cNvSpPr>
              <a:spLocks/>
            </p:cNvSpPr>
            <p:nvPr/>
          </p:nvSpPr>
          <p:spPr bwMode="auto">
            <a:xfrm>
              <a:off x="1664" y="3933"/>
              <a:ext cx="6" cy="72"/>
            </a:xfrm>
            <a:custGeom>
              <a:avLst/>
              <a:gdLst>
                <a:gd name="T0" fmla="*/ 1 w 12"/>
                <a:gd name="T1" fmla="*/ 0 h 142"/>
                <a:gd name="T2" fmla="*/ 0 w 12"/>
                <a:gd name="T3" fmla="*/ 1 h 142"/>
                <a:gd name="T4" fmla="*/ 0 w 12"/>
                <a:gd name="T5" fmla="*/ 1 h 142"/>
                <a:gd name="T6" fmla="*/ 1 w 12"/>
                <a:gd name="T7" fmla="*/ 1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42"/>
                <a:gd name="T14" fmla="*/ 12 w 12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42">
                  <a:moveTo>
                    <a:pt x="12" y="0"/>
                  </a:moveTo>
                  <a:lnTo>
                    <a:pt x="0" y="11"/>
                  </a:lnTo>
                  <a:lnTo>
                    <a:pt x="0" y="131"/>
                  </a:lnTo>
                  <a:lnTo>
                    <a:pt x="12" y="14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0" name="Rectangle 1228"/>
            <p:cNvSpPr>
              <a:spLocks noChangeArrowheads="1"/>
            </p:cNvSpPr>
            <p:nvPr/>
          </p:nvSpPr>
          <p:spPr bwMode="auto">
            <a:xfrm>
              <a:off x="1656" y="4032"/>
              <a:ext cx="37" cy="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21" name="Rectangle 1229"/>
            <p:cNvSpPr>
              <a:spLocks noChangeArrowheads="1"/>
            </p:cNvSpPr>
            <p:nvPr/>
          </p:nvSpPr>
          <p:spPr bwMode="auto">
            <a:xfrm>
              <a:off x="1656" y="4005"/>
              <a:ext cx="14" cy="2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22" name="Rectangle 1230"/>
            <p:cNvSpPr>
              <a:spLocks noChangeArrowheads="1"/>
            </p:cNvSpPr>
            <p:nvPr/>
          </p:nvSpPr>
          <p:spPr bwMode="auto">
            <a:xfrm>
              <a:off x="1670" y="4005"/>
              <a:ext cx="165" cy="1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23" name="Rectangle 1231"/>
            <p:cNvSpPr>
              <a:spLocks noChangeArrowheads="1"/>
            </p:cNvSpPr>
            <p:nvPr/>
          </p:nvSpPr>
          <p:spPr bwMode="auto">
            <a:xfrm>
              <a:off x="1822" y="3824"/>
              <a:ext cx="13" cy="18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24" name="Freeform 1232"/>
            <p:cNvSpPr>
              <a:spLocks/>
            </p:cNvSpPr>
            <p:nvPr/>
          </p:nvSpPr>
          <p:spPr bwMode="auto">
            <a:xfrm>
              <a:off x="1678" y="3839"/>
              <a:ext cx="51" cy="82"/>
            </a:xfrm>
            <a:custGeom>
              <a:avLst/>
              <a:gdLst>
                <a:gd name="T0" fmla="*/ 1 w 102"/>
                <a:gd name="T1" fmla="*/ 1 h 163"/>
                <a:gd name="T2" fmla="*/ 1 w 102"/>
                <a:gd name="T3" fmla="*/ 1 h 163"/>
                <a:gd name="T4" fmla="*/ 1 w 102"/>
                <a:gd name="T5" fmla="*/ 1 h 163"/>
                <a:gd name="T6" fmla="*/ 0 w 102"/>
                <a:gd name="T7" fmla="*/ 1 h 163"/>
                <a:gd name="T8" fmla="*/ 1 w 102"/>
                <a:gd name="T9" fmla="*/ 0 h 163"/>
                <a:gd name="T10" fmla="*/ 1 w 102"/>
                <a:gd name="T11" fmla="*/ 1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163"/>
                <a:gd name="T20" fmla="*/ 102 w 102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163">
                  <a:moveTo>
                    <a:pt x="102" y="9"/>
                  </a:moveTo>
                  <a:lnTo>
                    <a:pt x="102" y="33"/>
                  </a:lnTo>
                  <a:lnTo>
                    <a:pt x="27" y="163"/>
                  </a:lnTo>
                  <a:lnTo>
                    <a:pt x="0" y="163"/>
                  </a:lnTo>
                  <a:lnTo>
                    <a:pt x="102" y="0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25" name="Line 1233"/>
            <p:cNvSpPr>
              <a:spLocks noChangeShapeType="1"/>
            </p:cNvSpPr>
            <p:nvPr/>
          </p:nvSpPr>
          <p:spPr bwMode="auto">
            <a:xfrm>
              <a:off x="1711" y="3920"/>
              <a:ext cx="1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6" name="Line 1234"/>
            <p:cNvSpPr>
              <a:spLocks noChangeShapeType="1"/>
            </p:cNvSpPr>
            <p:nvPr/>
          </p:nvSpPr>
          <p:spPr bwMode="auto">
            <a:xfrm>
              <a:off x="1711" y="3932"/>
              <a:ext cx="1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7" name="Line 1235"/>
            <p:cNvSpPr>
              <a:spLocks noChangeShapeType="1"/>
            </p:cNvSpPr>
            <p:nvPr/>
          </p:nvSpPr>
          <p:spPr bwMode="auto">
            <a:xfrm flipH="1">
              <a:off x="1670" y="3887"/>
              <a:ext cx="19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8" name="Line 1236"/>
            <p:cNvSpPr>
              <a:spLocks noChangeShapeType="1"/>
            </p:cNvSpPr>
            <p:nvPr/>
          </p:nvSpPr>
          <p:spPr bwMode="auto">
            <a:xfrm>
              <a:off x="1270" y="3887"/>
              <a:ext cx="1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9" name="Rectangle 1237"/>
            <p:cNvSpPr>
              <a:spLocks noChangeArrowheads="1"/>
            </p:cNvSpPr>
            <p:nvPr/>
          </p:nvSpPr>
          <p:spPr bwMode="auto">
            <a:xfrm>
              <a:off x="1258" y="4032"/>
              <a:ext cx="39" cy="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30" name="Line 1238"/>
            <p:cNvSpPr>
              <a:spLocks noChangeShapeType="1"/>
            </p:cNvSpPr>
            <p:nvPr/>
          </p:nvSpPr>
          <p:spPr bwMode="auto">
            <a:xfrm>
              <a:off x="1362" y="4024"/>
              <a:ext cx="2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31" name="Rectangle 1239"/>
            <p:cNvSpPr>
              <a:spLocks noChangeArrowheads="1"/>
            </p:cNvSpPr>
            <p:nvPr/>
          </p:nvSpPr>
          <p:spPr bwMode="auto">
            <a:xfrm>
              <a:off x="1040" y="3824"/>
              <a:ext cx="223" cy="1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32" name="Line 1240"/>
            <p:cNvSpPr>
              <a:spLocks noChangeShapeType="1"/>
            </p:cNvSpPr>
            <p:nvPr/>
          </p:nvSpPr>
          <p:spPr bwMode="auto">
            <a:xfrm>
              <a:off x="1055" y="3869"/>
              <a:ext cx="19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33" name="Line 1241"/>
            <p:cNvSpPr>
              <a:spLocks noChangeShapeType="1"/>
            </p:cNvSpPr>
            <p:nvPr/>
          </p:nvSpPr>
          <p:spPr bwMode="auto">
            <a:xfrm>
              <a:off x="1055" y="3885"/>
              <a:ext cx="19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34" name="Freeform 1242"/>
            <p:cNvSpPr>
              <a:spLocks/>
            </p:cNvSpPr>
            <p:nvPr/>
          </p:nvSpPr>
          <p:spPr bwMode="auto">
            <a:xfrm>
              <a:off x="1051" y="3869"/>
              <a:ext cx="6" cy="16"/>
            </a:xfrm>
            <a:custGeom>
              <a:avLst/>
              <a:gdLst>
                <a:gd name="T0" fmla="*/ 1 w 12"/>
                <a:gd name="T1" fmla="*/ 0 h 31"/>
                <a:gd name="T2" fmla="*/ 1 w 12"/>
                <a:gd name="T3" fmla="*/ 1 h 31"/>
                <a:gd name="T4" fmla="*/ 1 w 12"/>
                <a:gd name="T5" fmla="*/ 1 h 31"/>
                <a:gd name="T6" fmla="*/ 1 w 12"/>
                <a:gd name="T7" fmla="*/ 1 h 31"/>
                <a:gd name="T8" fmla="*/ 1 w 12"/>
                <a:gd name="T9" fmla="*/ 1 h 31"/>
                <a:gd name="T10" fmla="*/ 1 w 12"/>
                <a:gd name="T11" fmla="*/ 1 h 31"/>
                <a:gd name="T12" fmla="*/ 1 w 12"/>
                <a:gd name="T13" fmla="*/ 1 h 31"/>
                <a:gd name="T14" fmla="*/ 1 w 12"/>
                <a:gd name="T15" fmla="*/ 1 h 31"/>
                <a:gd name="T16" fmla="*/ 1 w 12"/>
                <a:gd name="T17" fmla="*/ 1 h 31"/>
                <a:gd name="T18" fmla="*/ 1 w 12"/>
                <a:gd name="T19" fmla="*/ 1 h 31"/>
                <a:gd name="T20" fmla="*/ 1 w 12"/>
                <a:gd name="T21" fmla="*/ 1 h 31"/>
                <a:gd name="T22" fmla="*/ 0 w 12"/>
                <a:gd name="T23" fmla="*/ 1 h 31"/>
                <a:gd name="T24" fmla="*/ 0 w 12"/>
                <a:gd name="T25" fmla="*/ 1 h 31"/>
                <a:gd name="T26" fmla="*/ 1 w 12"/>
                <a:gd name="T27" fmla="*/ 1 h 31"/>
                <a:gd name="T28" fmla="*/ 1 w 12"/>
                <a:gd name="T29" fmla="*/ 1 h 31"/>
                <a:gd name="T30" fmla="*/ 1 w 12"/>
                <a:gd name="T31" fmla="*/ 1 h 31"/>
                <a:gd name="T32" fmla="*/ 1 w 12"/>
                <a:gd name="T33" fmla="*/ 1 h 31"/>
                <a:gd name="T34" fmla="*/ 1 w 12"/>
                <a:gd name="T35" fmla="*/ 1 h 31"/>
                <a:gd name="T36" fmla="*/ 1 w 12"/>
                <a:gd name="T37" fmla="*/ 1 h 31"/>
                <a:gd name="T38" fmla="*/ 1 w 12"/>
                <a:gd name="T39" fmla="*/ 1 h 31"/>
                <a:gd name="T40" fmla="*/ 1 w 12"/>
                <a:gd name="T41" fmla="*/ 1 h 31"/>
                <a:gd name="T42" fmla="*/ 1 w 12"/>
                <a:gd name="T43" fmla="*/ 1 h 31"/>
                <a:gd name="T44" fmla="*/ 1 w 12"/>
                <a:gd name="T45" fmla="*/ 1 h 31"/>
                <a:gd name="T46" fmla="*/ 1 w 12"/>
                <a:gd name="T47" fmla="*/ 1 h 31"/>
                <a:gd name="T48" fmla="*/ 1 w 12"/>
                <a:gd name="T49" fmla="*/ 1 h 31"/>
                <a:gd name="T50" fmla="*/ 1 w 12"/>
                <a:gd name="T51" fmla="*/ 1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31"/>
                <a:gd name="T80" fmla="*/ 12 w 12"/>
                <a:gd name="T81" fmla="*/ 31 h 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31">
                  <a:moveTo>
                    <a:pt x="10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1" y="31"/>
                  </a:lnTo>
                  <a:lnTo>
                    <a:pt x="12" y="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35" name="Freeform 1243"/>
            <p:cNvSpPr>
              <a:spLocks/>
            </p:cNvSpPr>
            <p:nvPr/>
          </p:nvSpPr>
          <p:spPr bwMode="auto">
            <a:xfrm>
              <a:off x="1251" y="3869"/>
              <a:ext cx="6" cy="16"/>
            </a:xfrm>
            <a:custGeom>
              <a:avLst/>
              <a:gdLst>
                <a:gd name="T0" fmla="*/ 1 w 12"/>
                <a:gd name="T1" fmla="*/ 1 h 31"/>
                <a:gd name="T2" fmla="*/ 1 w 12"/>
                <a:gd name="T3" fmla="*/ 1 h 31"/>
                <a:gd name="T4" fmla="*/ 1 w 12"/>
                <a:gd name="T5" fmla="*/ 1 h 31"/>
                <a:gd name="T6" fmla="*/ 1 w 12"/>
                <a:gd name="T7" fmla="*/ 1 h 31"/>
                <a:gd name="T8" fmla="*/ 1 w 12"/>
                <a:gd name="T9" fmla="*/ 1 h 31"/>
                <a:gd name="T10" fmla="*/ 1 w 12"/>
                <a:gd name="T11" fmla="*/ 1 h 31"/>
                <a:gd name="T12" fmla="*/ 1 w 12"/>
                <a:gd name="T13" fmla="*/ 1 h 31"/>
                <a:gd name="T14" fmla="*/ 1 w 12"/>
                <a:gd name="T15" fmla="*/ 1 h 31"/>
                <a:gd name="T16" fmla="*/ 1 w 12"/>
                <a:gd name="T17" fmla="*/ 1 h 31"/>
                <a:gd name="T18" fmla="*/ 1 w 12"/>
                <a:gd name="T19" fmla="*/ 1 h 31"/>
                <a:gd name="T20" fmla="*/ 1 w 12"/>
                <a:gd name="T21" fmla="*/ 1 h 31"/>
                <a:gd name="T22" fmla="*/ 1 w 12"/>
                <a:gd name="T23" fmla="*/ 1 h 31"/>
                <a:gd name="T24" fmla="*/ 1 w 12"/>
                <a:gd name="T25" fmla="*/ 1 h 31"/>
                <a:gd name="T26" fmla="*/ 1 w 12"/>
                <a:gd name="T27" fmla="*/ 1 h 31"/>
                <a:gd name="T28" fmla="*/ 1 w 12"/>
                <a:gd name="T29" fmla="*/ 1 h 31"/>
                <a:gd name="T30" fmla="*/ 1 w 12"/>
                <a:gd name="T31" fmla="*/ 1 h 31"/>
                <a:gd name="T32" fmla="*/ 1 w 12"/>
                <a:gd name="T33" fmla="*/ 1 h 31"/>
                <a:gd name="T34" fmla="*/ 1 w 12"/>
                <a:gd name="T35" fmla="*/ 1 h 31"/>
                <a:gd name="T36" fmla="*/ 1 w 12"/>
                <a:gd name="T37" fmla="*/ 1 h 31"/>
                <a:gd name="T38" fmla="*/ 1 w 12"/>
                <a:gd name="T39" fmla="*/ 1 h 31"/>
                <a:gd name="T40" fmla="*/ 1 w 12"/>
                <a:gd name="T41" fmla="*/ 1 h 31"/>
                <a:gd name="T42" fmla="*/ 1 w 12"/>
                <a:gd name="T43" fmla="*/ 0 h 31"/>
                <a:gd name="T44" fmla="*/ 0 w 12"/>
                <a:gd name="T45" fmla="*/ 0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"/>
                <a:gd name="T70" fmla="*/ 0 h 31"/>
                <a:gd name="T71" fmla="*/ 12 w 12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" h="31">
                  <a:moveTo>
                    <a:pt x="3" y="31"/>
                  </a:moveTo>
                  <a:lnTo>
                    <a:pt x="4" y="31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2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36" name="Line 1244"/>
            <p:cNvSpPr>
              <a:spLocks noChangeShapeType="1"/>
            </p:cNvSpPr>
            <p:nvPr/>
          </p:nvSpPr>
          <p:spPr bwMode="auto">
            <a:xfrm>
              <a:off x="1055" y="3937"/>
              <a:ext cx="19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37" name="Line 1245"/>
            <p:cNvSpPr>
              <a:spLocks noChangeShapeType="1"/>
            </p:cNvSpPr>
            <p:nvPr/>
          </p:nvSpPr>
          <p:spPr bwMode="auto">
            <a:xfrm>
              <a:off x="1055" y="3952"/>
              <a:ext cx="19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38" name="Freeform 1246"/>
            <p:cNvSpPr>
              <a:spLocks/>
            </p:cNvSpPr>
            <p:nvPr/>
          </p:nvSpPr>
          <p:spPr bwMode="auto">
            <a:xfrm>
              <a:off x="1051" y="3937"/>
              <a:ext cx="6" cy="15"/>
            </a:xfrm>
            <a:custGeom>
              <a:avLst/>
              <a:gdLst>
                <a:gd name="T0" fmla="*/ 1 w 12"/>
                <a:gd name="T1" fmla="*/ 0 h 32"/>
                <a:gd name="T2" fmla="*/ 1 w 12"/>
                <a:gd name="T3" fmla="*/ 0 h 32"/>
                <a:gd name="T4" fmla="*/ 1 w 12"/>
                <a:gd name="T5" fmla="*/ 0 h 32"/>
                <a:gd name="T6" fmla="*/ 1 w 12"/>
                <a:gd name="T7" fmla="*/ 0 h 32"/>
                <a:gd name="T8" fmla="*/ 1 w 12"/>
                <a:gd name="T9" fmla="*/ 0 h 32"/>
                <a:gd name="T10" fmla="*/ 1 w 12"/>
                <a:gd name="T11" fmla="*/ 0 h 32"/>
                <a:gd name="T12" fmla="*/ 1 w 12"/>
                <a:gd name="T13" fmla="*/ 0 h 32"/>
                <a:gd name="T14" fmla="*/ 1 w 12"/>
                <a:gd name="T15" fmla="*/ 0 h 32"/>
                <a:gd name="T16" fmla="*/ 1 w 12"/>
                <a:gd name="T17" fmla="*/ 0 h 32"/>
                <a:gd name="T18" fmla="*/ 1 w 12"/>
                <a:gd name="T19" fmla="*/ 0 h 32"/>
                <a:gd name="T20" fmla="*/ 1 w 12"/>
                <a:gd name="T21" fmla="*/ 0 h 32"/>
                <a:gd name="T22" fmla="*/ 0 w 12"/>
                <a:gd name="T23" fmla="*/ 0 h 32"/>
                <a:gd name="T24" fmla="*/ 0 w 12"/>
                <a:gd name="T25" fmla="*/ 0 h 32"/>
                <a:gd name="T26" fmla="*/ 1 w 12"/>
                <a:gd name="T27" fmla="*/ 0 h 32"/>
                <a:gd name="T28" fmla="*/ 1 w 12"/>
                <a:gd name="T29" fmla="*/ 0 h 32"/>
                <a:gd name="T30" fmla="*/ 1 w 12"/>
                <a:gd name="T31" fmla="*/ 0 h 32"/>
                <a:gd name="T32" fmla="*/ 1 w 12"/>
                <a:gd name="T33" fmla="*/ 0 h 32"/>
                <a:gd name="T34" fmla="*/ 1 w 12"/>
                <a:gd name="T35" fmla="*/ 0 h 32"/>
                <a:gd name="T36" fmla="*/ 1 w 12"/>
                <a:gd name="T37" fmla="*/ 0 h 32"/>
                <a:gd name="T38" fmla="*/ 1 w 12"/>
                <a:gd name="T39" fmla="*/ 0 h 32"/>
                <a:gd name="T40" fmla="*/ 1 w 12"/>
                <a:gd name="T41" fmla="*/ 0 h 32"/>
                <a:gd name="T42" fmla="*/ 1 w 12"/>
                <a:gd name="T43" fmla="*/ 0 h 32"/>
                <a:gd name="T44" fmla="*/ 1 w 12"/>
                <a:gd name="T45" fmla="*/ 0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"/>
                <a:gd name="T70" fmla="*/ 0 h 32"/>
                <a:gd name="T71" fmla="*/ 12 w 12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" h="32">
                  <a:moveTo>
                    <a:pt x="10" y="0"/>
                  </a:moveTo>
                  <a:lnTo>
                    <a:pt x="9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1" y="30"/>
                  </a:lnTo>
                  <a:lnTo>
                    <a:pt x="11" y="32"/>
                  </a:lnTo>
                  <a:lnTo>
                    <a:pt x="12" y="3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39" name="Freeform 1247"/>
            <p:cNvSpPr>
              <a:spLocks/>
            </p:cNvSpPr>
            <p:nvPr/>
          </p:nvSpPr>
          <p:spPr bwMode="auto">
            <a:xfrm>
              <a:off x="1251" y="3937"/>
              <a:ext cx="6" cy="15"/>
            </a:xfrm>
            <a:custGeom>
              <a:avLst/>
              <a:gdLst>
                <a:gd name="T0" fmla="*/ 1 w 12"/>
                <a:gd name="T1" fmla="*/ 0 h 32"/>
                <a:gd name="T2" fmla="*/ 1 w 12"/>
                <a:gd name="T3" fmla="*/ 0 h 32"/>
                <a:gd name="T4" fmla="*/ 1 w 12"/>
                <a:gd name="T5" fmla="*/ 0 h 32"/>
                <a:gd name="T6" fmla="*/ 1 w 12"/>
                <a:gd name="T7" fmla="*/ 0 h 32"/>
                <a:gd name="T8" fmla="*/ 1 w 12"/>
                <a:gd name="T9" fmla="*/ 0 h 32"/>
                <a:gd name="T10" fmla="*/ 1 w 12"/>
                <a:gd name="T11" fmla="*/ 0 h 32"/>
                <a:gd name="T12" fmla="*/ 1 w 12"/>
                <a:gd name="T13" fmla="*/ 0 h 32"/>
                <a:gd name="T14" fmla="*/ 1 w 12"/>
                <a:gd name="T15" fmla="*/ 0 h 32"/>
                <a:gd name="T16" fmla="*/ 1 w 12"/>
                <a:gd name="T17" fmla="*/ 0 h 32"/>
                <a:gd name="T18" fmla="*/ 1 w 12"/>
                <a:gd name="T19" fmla="*/ 0 h 32"/>
                <a:gd name="T20" fmla="*/ 1 w 12"/>
                <a:gd name="T21" fmla="*/ 0 h 32"/>
                <a:gd name="T22" fmla="*/ 1 w 12"/>
                <a:gd name="T23" fmla="*/ 0 h 32"/>
                <a:gd name="T24" fmla="*/ 1 w 12"/>
                <a:gd name="T25" fmla="*/ 0 h 32"/>
                <a:gd name="T26" fmla="*/ 1 w 12"/>
                <a:gd name="T27" fmla="*/ 0 h 32"/>
                <a:gd name="T28" fmla="*/ 1 w 12"/>
                <a:gd name="T29" fmla="*/ 0 h 32"/>
                <a:gd name="T30" fmla="*/ 1 w 12"/>
                <a:gd name="T31" fmla="*/ 0 h 32"/>
                <a:gd name="T32" fmla="*/ 1 w 12"/>
                <a:gd name="T33" fmla="*/ 0 h 32"/>
                <a:gd name="T34" fmla="*/ 1 w 12"/>
                <a:gd name="T35" fmla="*/ 0 h 32"/>
                <a:gd name="T36" fmla="*/ 1 w 12"/>
                <a:gd name="T37" fmla="*/ 0 h 32"/>
                <a:gd name="T38" fmla="*/ 1 w 12"/>
                <a:gd name="T39" fmla="*/ 0 h 32"/>
                <a:gd name="T40" fmla="*/ 1 w 12"/>
                <a:gd name="T41" fmla="*/ 0 h 32"/>
                <a:gd name="T42" fmla="*/ 1 w 12"/>
                <a:gd name="T43" fmla="*/ 0 h 32"/>
                <a:gd name="T44" fmla="*/ 1 w 12"/>
                <a:gd name="T45" fmla="*/ 0 h 32"/>
                <a:gd name="T46" fmla="*/ 1 w 12"/>
                <a:gd name="T47" fmla="*/ 0 h 32"/>
                <a:gd name="T48" fmla="*/ 1 w 12"/>
                <a:gd name="T49" fmla="*/ 0 h 32"/>
                <a:gd name="T50" fmla="*/ 1 w 12"/>
                <a:gd name="T51" fmla="*/ 0 h 32"/>
                <a:gd name="T52" fmla="*/ 1 w 12"/>
                <a:gd name="T53" fmla="*/ 0 h 32"/>
                <a:gd name="T54" fmla="*/ 1 w 12"/>
                <a:gd name="T55" fmla="*/ 0 h 32"/>
                <a:gd name="T56" fmla="*/ 1 w 12"/>
                <a:gd name="T57" fmla="*/ 0 h 32"/>
                <a:gd name="T58" fmla="*/ 1 w 12"/>
                <a:gd name="T59" fmla="*/ 0 h 32"/>
                <a:gd name="T60" fmla="*/ 1 w 12"/>
                <a:gd name="T61" fmla="*/ 0 h 32"/>
                <a:gd name="T62" fmla="*/ 0 w 12"/>
                <a:gd name="T63" fmla="*/ 0 h 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"/>
                <a:gd name="T97" fmla="*/ 0 h 32"/>
                <a:gd name="T98" fmla="*/ 12 w 12"/>
                <a:gd name="T99" fmla="*/ 32 h 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" h="32">
                  <a:moveTo>
                    <a:pt x="3" y="32"/>
                  </a:moveTo>
                  <a:lnTo>
                    <a:pt x="5" y="29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0" name="Line 1248"/>
            <p:cNvSpPr>
              <a:spLocks noChangeShapeType="1"/>
            </p:cNvSpPr>
            <p:nvPr/>
          </p:nvSpPr>
          <p:spPr bwMode="auto">
            <a:xfrm>
              <a:off x="1060" y="3842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1" name="Line 1249"/>
            <p:cNvSpPr>
              <a:spLocks noChangeShapeType="1"/>
            </p:cNvSpPr>
            <p:nvPr/>
          </p:nvSpPr>
          <p:spPr bwMode="auto">
            <a:xfrm>
              <a:off x="1247" y="3842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2" name="Line 1250"/>
            <p:cNvSpPr>
              <a:spLocks noChangeShapeType="1"/>
            </p:cNvSpPr>
            <p:nvPr/>
          </p:nvSpPr>
          <p:spPr bwMode="auto">
            <a:xfrm>
              <a:off x="1060" y="3885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3" name="Line 1251"/>
            <p:cNvSpPr>
              <a:spLocks noChangeShapeType="1"/>
            </p:cNvSpPr>
            <p:nvPr/>
          </p:nvSpPr>
          <p:spPr bwMode="auto">
            <a:xfrm>
              <a:off x="1247" y="3885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4" name="Rectangle 1252"/>
            <p:cNvSpPr>
              <a:spLocks noChangeArrowheads="1"/>
            </p:cNvSpPr>
            <p:nvPr/>
          </p:nvSpPr>
          <p:spPr bwMode="auto">
            <a:xfrm>
              <a:off x="1039" y="4035"/>
              <a:ext cx="27" cy="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45" name="Line 1253"/>
            <p:cNvSpPr>
              <a:spLocks noChangeShapeType="1"/>
            </p:cNvSpPr>
            <p:nvPr/>
          </p:nvSpPr>
          <p:spPr bwMode="auto">
            <a:xfrm>
              <a:off x="1247" y="3952"/>
              <a:ext cx="1" cy="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6" name="Line 1254"/>
            <p:cNvSpPr>
              <a:spLocks noChangeShapeType="1"/>
            </p:cNvSpPr>
            <p:nvPr/>
          </p:nvSpPr>
          <p:spPr bwMode="auto">
            <a:xfrm flipV="1">
              <a:off x="1262" y="3842"/>
              <a:ext cx="1" cy="1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7" name="Line 1255"/>
            <p:cNvSpPr>
              <a:spLocks noChangeShapeType="1"/>
            </p:cNvSpPr>
            <p:nvPr/>
          </p:nvSpPr>
          <p:spPr bwMode="auto">
            <a:xfrm>
              <a:off x="1060" y="3952"/>
              <a:ext cx="1" cy="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8" name="Line 1256"/>
            <p:cNvSpPr>
              <a:spLocks noChangeShapeType="1"/>
            </p:cNvSpPr>
            <p:nvPr/>
          </p:nvSpPr>
          <p:spPr bwMode="auto">
            <a:xfrm>
              <a:off x="1044" y="3842"/>
              <a:ext cx="1" cy="1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9" name="Line 1257"/>
            <p:cNvSpPr>
              <a:spLocks noChangeShapeType="1"/>
            </p:cNvSpPr>
            <p:nvPr/>
          </p:nvSpPr>
          <p:spPr bwMode="auto">
            <a:xfrm>
              <a:off x="1073" y="39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0" name="Line 1258"/>
            <p:cNvSpPr>
              <a:spLocks noChangeShapeType="1"/>
            </p:cNvSpPr>
            <p:nvPr/>
          </p:nvSpPr>
          <p:spPr bwMode="auto">
            <a:xfrm>
              <a:off x="1073" y="3979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1" name="Line 1259"/>
            <p:cNvSpPr>
              <a:spLocks noChangeShapeType="1"/>
            </p:cNvSpPr>
            <p:nvPr/>
          </p:nvSpPr>
          <p:spPr bwMode="auto">
            <a:xfrm flipH="1" flipV="1">
              <a:off x="1059" y="4016"/>
              <a:ext cx="1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2" name="Line 1260"/>
            <p:cNvSpPr>
              <a:spLocks noChangeShapeType="1"/>
            </p:cNvSpPr>
            <p:nvPr/>
          </p:nvSpPr>
          <p:spPr bwMode="auto">
            <a:xfrm flipV="1">
              <a:off x="1059" y="4013"/>
              <a:ext cx="19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3" name="Rectangle 1261"/>
            <p:cNvSpPr>
              <a:spLocks noChangeArrowheads="1"/>
            </p:cNvSpPr>
            <p:nvPr/>
          </p:nvSpPr>
          <p:spPr bwMode="auto">
            <a:xfrm>
              <a:off x="1077" y="3953"/>
              <a:ext cx="18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800">
                  <a:solidFill>
                    <a:srgbClr val="000000"/>
                  </a:solidFill>
                  <a:latin typeface="Arial" charset="0"/>
                </a:rPr>
                <a:t>-2.85</a:t>
              </a:r>
              <a:endParaRPr lang="pl-PL" altLang="pl-PL" sz="1800">
                <a:latin typeface="Arial" charset="0"/>
              </a:endParaRPr>
            </a:p>
          </p:txBody>
        </p:sp>
        <p:sp>
          <p:nvSpPr>
            <p:cNvPr id="4154" name="Freeform 1262"/>
            <p:cNvSpPr>
              <a:spLocks/>
            </p:cNvSpPr>
            <p:nvPr/>
          </p:nvSpPr>
          <p:spPr bwMode="auto">
            <a:xfrm>
              <a:off x="1126" y="3047"/>
              <a:ext cx="278" cy="32"/>
            </a:xfrm>
            <a:custGeom>
              <a:avLst/>
              <a:gdLst>
                <a:gd name="T0" fmla="*/ 0 w 557"/>
                <a:gd name="T1" fmla="*/ 0 h 65"/>
                <a:gd name="T2" fmla="*/ 0 w 557"/>
                <a:gd name="T3" fmla="*/ 0 h 65"/>
                <a:gd name="T4" fmla="*/ 0 w 557"/>
                <a:gd name="T5" fmla="*/ 0 h 65"/>
                <a:gd name="T6" fmla="*/ 0 w 557"/>
                <a:gd name="T7" fmla="*/ 0 h 65"/>
                <a:gd name="T8" fmla="*/ 0 w 557"/>
                <a:gd name="T9" fmla="*/ 0 h 65"/>
                <a:gd name="T10" fmla="*/ 0 w 557"/>
                <a:gd name="T11" fmla="*/ 0 h 65"/>
                <a:gd name="T12" fmla="*/ 0 w 557"/>
                <a:gd name="T13" fmla="*/ 0 h 65"/>
                <a:gd name="T14" fmla="*/ 0 w 557"/>
                <a:gd name="T15" fmla="*/ 0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7"/>
                <a:gd name="T25" fmla="*/ 0 h 65"/>
                <a:gd name="T26" fmla="*/ 557 w 557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7" h="65">
                  <a:moveTo>
                    <a:pt x="557" y="51"/>
                  </a:moveTo>
                  <a:lnTo>
                    <a:pt x="555" y="65"/>
                  </a:lnTo>
                  <a:lnTo>
                    <a:pt x="197" y="65"/>
                  </a:lnTo>
                  <a:lnTo>
                    <a:pt x="0" y="0"/>
                  </a:lnTo>
                  <a:lnTo>
                    <a:pt x="46" y="5"/>
                  </a:lnTo>
                  <a:lnTo>
                    <a:pt x="200" y="53"/>
                  </a:lnTo>
                  <a:lnTo>
                    <a:pt x="557" y="53"/>
                  </a:lnTo>
                  <a:lnTo>
                    <a:pt x="557" y="5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5" name="Freeform 1263"/>
            <p:cNvSpPr>
              <a:spLocks/>
            </p:cNvSpPr>
            <p:nvPr/>
          </p:nvSpPr>
          <p:spPr bwMode="auto">
            <a:xfrm>
              <a:off x="1014" y="2995"/>
              <a:ext cx="391" cy="104"/>
            </a:xfrm>
            <a:custGeom>
              <a:avLst/>
              <a:gdLst>
                <a:gd name="T0" fmla="*/ 1 w 782"/>
                <a:gd name="T1" fmla="*/ 1 h 207"/>
                <a:gd name="T2" fmla="*/ 1 w 782"/>
                <a:gd name="T3" fmla="*/ 1 h 207"/>
                <a:gd name="T4" fmla="*/ 1 w 782"/>
                <a:gd name="T5" fmla="*/ 1 h 207"/>
                <a:gd name="T6" fmla="*/ 1 w 782"/>
                <a:gd name="T7" fmla="*/ 1 h 207"/>
                <a:gd name="T8" fmla="*/ 0 w 782"/>
                <a:gd name="T9" fmla="*/ 1 h 207"/>
                <a:gd name="T10" fmla="*/ 0 w 782"/>
                <a:gd name="T11" fmla="*/ 0 h 207"/>
                <a:gd name="T12" fmla="*/ 1 w 782"/>
                <a:gd name="T13" fmla="*/ 1 h 207"/>
                <a:gd name="T14" fmla="*/ 1 w 782"/>
                <a:gd name="T15" fmla="*/ 1 h 207"/>
                <a:gd name="T16" fmla="*/ 1 w 782"/>
                <a:gd name="T17" fmla="*/ 1 h 207"/>
                <a:gd name="T18" fmla="*/ 1 w 782"/>
                <a:gd name="T19" fmla="*/ 1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2"/>
                <a:gd name="T31" fmla="*/ 0 h 207"/>
                <a:gd name="T32" fmla="*/ 782 w 782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2" h="207">
                  <a:moveTo>
                    <a:pt x="782" y="190"/>
                  </a:moveTo>
                  <a:lnTo>
                    <a:pt x="782" y="207"/>
                  </a:lnTo>
                  <a:lnTo>
                    <a:pt x="420" y="207"/>
                  </a:lnTo>
                  <a:lnTo>
                    <a:pt x="103" y="159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13" y="141"/>
                  </a:lnTo>
                  <a:lnTo>
                    <a:pt x="425" y="194"/>
                  </a:lnTo>
                  <a:lnTo>
                    <a:pt x="780" y="194"/>
                  </a:lnTo>
                  <a:lnTo>
                    <a:pt x="782" y="19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6" name="Line 1264"/>
            <p:cNvSpPr>
              <a:spLocks noChangeShapeType="1"/>
            </p:cNvSpPr>
            <p:nvPr/>
          </p:nvSpPr>
          <p:spPr bwMode="auto">
            <a:xfrm>
              <a:off x="929" y="3104"/>
              <a:ext cx="8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7" name="Line 1265"/>
            <p:cNvSpPr>
              <a:spLocks noChangeShapeType="1"/>
            </p:cNvSpPr>
            <p:nvPr/>
          </p:nvSpPr>
          <p:spPr bwMode="auto">
            <a:xfrm>
              <a:off x="929" y="3040"/>
              <a:ext cx="9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8" name="Line 1266"/>
            <p:cNvSpPr>
              <a:spLocks noChangeShapeType="1"/>
            </p:cNvSpPr>
            <p:nvPr/>
          </p:nvSpPr>
          <p:spPr bwMode="auto">
            <a:xfrm>
              <a:off x="1391" y="3029"/>
              <a:ext cx="13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9" name="Rectangle 1267"/>
            <p:cNvSpPr>
              <a:spLocks noChangeArrowheads="1"/>
            </p:cNvSpPr>
            <p:nvPr/>
          </p:nvSpPr>
          <p:spPr bwMode="auto">
            <a:xfrm>
              <a:off x="1470" y="2976"/>
              <a:ext cx="4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60" name="Rectangle 1268"/>
            <p:cNvSpPr>
              <a:spLocks noChangeArrowheads="1"/>
            </p:cNvSpPr>
            <p:nvPr/>
          </p:nvSpPr>
          <p:spPr bwMode="auto">
            <a:xfrm>
              <a:off x="1417" y="2976"/>
              <a:ext cx="5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61" name="Rectangle 1269"/>
            <p:cNvSpPr>
              <a:spLocks noChangeArrowheads="1"/>
            </p:cNvSpPr>
            <p:nvPr/>
          </p:nvSpPr>
          <p:spPr bwMode="auto">
            <a:xfrm>
              <a:off x="1372" y="2976"/>
              <a:ext cx="4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62" name="Rectangle 1270"/>
            <p:cNvSpPr>
              <a:spLocks noChangeArrowheads="1"/>
            </p:cNvSpPr>
            <p:nvPr/>
          </p:nvSpPr>
          <p:spPr bwMode="auto">
            <a:xfrm>
              <a:off x="1496" y="2976"/>
              <a:ext cx="3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63" name="Rectangle 1271"/>
            <p:cNvSpPr>
              <a:spLocks noChangeArrowheads="1"/>
            </p:cNvSpPr>
            <p:nvPr/>
          </p:nvSpPr>
          <p:spPr bwMode="auto">
            <a:xfrm>
              <a:off x="1371" y="2872"/>
              <a:ext cx="8" cy="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64" name="Freeform 1272"/>
            <p:cNvSpPr>
              <a:spLocks/>
            </p:cNvSpPr>
            <p:nvPr/>
          </p:nvSpPr>
          <p:spPr bwMode="auto">
            <a:xfrm>
              <a:off x="1366" y="2867"/>
              <a:ext cx="17" cy="5"/>
            </a:xfrm>
            <a:custGeom>
              <a:avLst/>
              <a:gdLst>
                <a:gd name="T0" fmla="*/ 1 w 33"/>
                <a:gd name="T1" fmla="*/ 1 h 9"/>
                <a:gd name="T2" fmla="*/ 0 w 33"/>
                <a:gd name="T3" fmla="*/ 0 h 9"/>
                <a:gd name="T4" fmla="*/ 1 w 33"/>
                <a:gd name="T5" fmla="*/ 0 h 9"/>
                <a:gd name="T6" fmla="*/ 1 w 33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9"/>
                <a:gd name="T14" fmla="*/ 33 w 3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9">
                  <a:moveTo>
                    <a:pt x="9" y="9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26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65" name="Rectangle 1273"/>
            <p:cNvSpPr>
              <a:spLocks noChangeArrowheads="1"/>
            </p:cNvSpPr>
            <p:nvPr/>
          </p:nvSpPr>
          <p:spPr bwMode="auto">
            <a:xfrm>
              <a:off x="1394" y="2872"/>
              <a:ext cx="8" cy="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66" name="Freeform 1274"/>
            <p:cNvSpPr>
              <a:spLocks/>
            </p:cNvSpPr>
            <p:nvPr/>
          </p:nvSpPr>
          <p:spPr bwMode="auto">
            <a:xfrm>
              <a:off x="1388" y="2867"/>
              <a:ext cx="17" cy="5"/>
            </a:xfrm>
            <a:custGeom>
              <a:avLst/>
              <a:gdLst>
                <a:gd name="T0" fmla="*/ 1 w 33"/>
                <a:gd name="T1" fmla="*/ 1 h 9"/>
                <a:gd name="T2" fmla="*/ 0 w 33"/>
                <a:gd name="T3" fmla="*/ 0 h 9"/>
                <a:gd name="T4" fmla="*/ 1 w 33"/>
                <a:gd name="T5" fmla="*/ 0 h 9"/>
                <a:gd name="T6" fmla="*/ 1 w 33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9"/>
                <a:gd name="T14" fmla="*/ 33 w 3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9">
                  <a:moveTo>
                    <a:pt x="10" y="9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26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67" name="Rectangle 1275"/>
            <p:cNvSpPr>
              <a:spLocks noChangeArrowheads="1"/>
            </p:cNvSpPr>
            <p:nvPr/>
          </p:nvSpPr>
          <p:spPr bwMode="auto">
            <a:xfrm>
              <a:off x="1416" y="2872"/>
              <a:ext cx="9" cy="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68" name="Freeform 1276"/>
            <p:cNvSpPr>
              <a:spLocks/>
            </p:cNvSpPr>
            <p:nvPr/>
          </p:nvSpPr>
          <p:spPr bwMode="auto">
            <a:xfrm>
              <a:off x="1411" y="2867"/>
              <a:ext cx="17" cy="5"/>
            </a:xfrm>
            <a:custGeom>
              <a:avLst/>
              <a:gdLst>
                <a:gd name="T0" fmla="*/ 1 w 33"/>
                <a:gd name="T1" fmla="*/ 1 h 9"/>
                <a:gd name="T2" fmla="*/ 0 w 33"/>
                <a:gd name="T3" fmla="*/ 0 h 9"/>
                <a:gd name="T4" fmla="*/ 1 w 33"/>
                <a:gd name="T5" fmla="*/ 0 h 9"/>
                <a:gd name="T6" fmla="*/ 1 w 33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9"/>
                <a:gd name="T14" fmla="*/ 33 w 3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9">
                  <a:moveTo>
                    <a:pt x="9" y="9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26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69" name="Rectangle 1277"/>
            <p:cNvSpPr>
              <a:spLocks noChangeArrowheads="1"/>
            </p:cNvSpPr>
            <p:nvPr/>
          </p:nvSpPr>
          <p:spPr bwMode="auto">
            <a:xfrm>
              <a:off x="1440" y="2872"/>
              <a:ext cx="8" cy="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70" name="Freeform 1278"/>
            <p:cNvSpPr>
              <a:spLocks/>
            </p:cNvSpPr>
            <p:nvPr/>
          </p:nvSpPr>
          <p:spPr bwMode="auto">
            <a:xfrm>
              <a:off x="1436" y="2867"/>
              <a:ext cx="16" cy="5"/>
            </a:xfrm>
            <a:custGeom>
              <a:avLst/>
              <a:gdLst>
                <a:gd name="T0" fmla="*/ 0 w 34"/>
                <a:gd name="T1" fmla="*/ 1 h 9"/>
                <a:gd name="T2" fmla="*/ 0 w 34"/>
                <a:gd name="T3" fmla="*/ 0 h 9"/>
                <a:gd name="T4" fmla="*/ 0 w 34"/>
                <a:gd name="T5" fmla="*/ 0 h 9"/>
                <a:gd name="T6" fmla="*/ 0 w 34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9"/>
                <a:gd name="T14" fmla="*/ 34 w 3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9">
                  <a:moveTo>
                    <a:pt x="9" y="9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27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71" name="Rectangle 1279"/>
            <p:cNvSpPr>
              <a:spLocks noChangeArrowheads="1"/>
            </p:cNvSpPr>
            <p:nvPr/>
          </p:nvSpPr>
          <p:spPr bwMode="auto">
            <a:xfrm>
              <a:off x="1467" y="2872"/>
              <a:ext cx="8" cy="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72" name="Freeform 1280"/>
            <p:cNvSpPr>
              <a:spLocks/>
            </p:cNvSpPr>
            <p:nvPr/>
          </p:nvSpPr>
          <p:spPr bwMode="auto">
            <a:xfrm>
              <a:off x="1462" y="2867"/>
              <a:ext cx="17" cy="5"/>
            </a:xfrm>
            <a:custGeom>
              <a:avLst/>
              <a:gdLst>
                <a:gd name="T0" fmla="*/ 0 w 35"/>
                <a:gd name="T1" fmla="*/ 1 h 9"/>
                <a:gd name="T2" fmla="*/ 0 w 35"/>
                <a:gd name="T3" fmla="*/ 0 h 9"/>
                <a:gd name="T4" fmla="*/ 0 w 35"/>
                <a:gd name="T5" fmla="*/ 0 h 9"/>
                <a:gd name="T6" fmla="*/ 0 w 35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9"/>
                <a:gd name="T14" fmla="*/ 35 w 35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9">
                  <a:moveTo>
                    <a:pt x="10" y="9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27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73" name="Rectangle 1281"/>
            <p:cNvSpPr>
              <a:spLocks noChangeArrowheads="1"/>
            </p:cNvSpPr>
            <p:nvPr/>
          </p:nvSpPr>
          <p:spPr bwMode="auto">
            <a:xfrm>
              <a:off x="1493" y="2872"/>
              <a:ext cx="8" cy="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74" name="Freeform 1282"/>
            <p:cNvSpPr>
              <a:spLocks/>
            </p:cNvSpPr>
            <p:nvPr/>
          </p:nvSpPr>
          <p:spPr bwMode="auto">
            <a:xfrm>
              <a:off x="1489" y="2867"/>
              <a:ext cx="16" cy="5"/>
            </a:xfrm>
            <a:custGeom>
              <a:avLst/>
              <a:gdLst>
                <a:gd name="T0" fmla="*/ 1 w 31"/>
                <a:gd name="T1" fmla="*/ 1 h 9"/>
                <a:gd name="T2" fmla="*/ 0 w 31"/>
                <a:gd name="T3" fmla="*/ 0 h 9"/>
                <a:gd name="T4" fmla="*/ 1 w 31"/>
                <a:gd name="T5" fmla="*/ 0 h 9"/>
                <a:gd name="T6" fmla="*/ 1 w 31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9"/>
                <a:gd name="T14" fmla="*/ 31 w 3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9">
                  <a:moveTo>
                    <a:pt x="8" y="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25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75" name="Rectangle 1283"/>
            <p:cNvSpPr>
              <a:spLocks noChangeArrowheads="1"/>
            </p:cNvSpPr>
            <p:nvPr/>
          </p:nvSpPr>
          <p:spPr bwMode="auto">
            <a:xfrm>
              <a:off x="1517" y="2872"/>
              <a:ext cx="8" cy="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76" name="Freeform 1284"/>
            <p:cNvSpPr>
              <a:spLocks/>
            </p:cNvSpPr>
            <p:nvPr/>
          </p:nvSpPr>
          <p:spPr bwMode="auto">
            <a:xfrm>
              <a:off x="1512" y="2867"/>
              <a:ext cx="17" cy="5"/>
            </a:xfrm>
            <a:custGeom>
              <a:avLst/>
              <a:gdLst>
                <a:gd name="T0" fmla="*/ 1 w 34"/>
                <a:gd name="T1" fmla="*/ 1 h 9"/>
                <a:gd name="T2" fmla="*/ 0 w 34"/>
                <a:gd name="T3" fmla="*/ 0 h 9"/>
                <a:gd name="T4" fmla="*/ 1 w 34"/>
                <a:gd name="T5" fmla="*/ 0 h 9"/>
                <a:gd name="T6" fmla="*/ 1 w 34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9"/>
                <a:gd name="T14" fmla="*/ 34 w 3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9">
                  <a:moveTo>
                    <a:pt x="10" y="9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27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77" name="Rectangle 1285"/>
            <p:cNvSpPr>
              <a:spLocks noChangeArrowheads="1"/>
            </p:cNvSpPr>
            <p:nvPr/>
          </p:nvSpPr>
          <p:spPr bwMode="auto">
            <a:xfrm>
              <a:off x="1540" y="2872"/>
              <a:ext cx="9" cy="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78" name="Freeform 1286"/>
            <p:cNvSpPr>
              <a:spLocks/>
            </p:cNvSpPr>
            <p:nvPr/>
          </p:nvSpPr>
          <p:spPr bwMode="auto">
            <a:xfrm>
              <a:off x="1536" y="2867"/>
              <a:ext cx="17" cy="5"/>
            </a:xfrm>
            <a:custGeom>
              <a:avLst/>
              <a:gdLst>
                <a:gd name="T0" fmla="*/ 1 w 33"/>
                <a:gd name="T1" fmla="*/ 1 h 9"/>
                <a:gd name="T2" fmla="*/ 0 w 33"/>
                <a:gd name="T3" fmla="*/ 0 h 9"/>
                <a:gd name="T4" fmla="*/ 1 w 33"/>
                <a:gd name="T5" fmla="*/ 0 h 9"/>
                <a:gd name="T6" fmla="*/ 1 w 33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9"/>
                <a:gd name="T14" fmla="*/ 33 w 3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9">
                  <a:moveTo>
                    <a:pt x="7" y="9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26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79" name="Rectangle 1287"/>
            <p:cNvSpPr>
              <a:spLocks noChangeArrowheads="1"/>
            </p:cNvSpPr>
            <p:nvPr/>
          </p:nvSpPr>
          <p:spPr bwMode="auto">
            <a:xfrm>
              <a:off x="1561" y="2872"/>
              <a:ext cx="9" cy="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80" name="Freeform 1288"/>
            <p:cNvSpPr>
              <a:spLocks/>
            </p:cNvSpPr>
            <p:nvPr/>
          </p:nvSpPr>
          <p:spPr bwMode="auto">
            <a:xfrm>
              <a:off x="1557" y="2867"/>
              <a:ext cx="16" cy="5"/>
            </a:xfrm>
            <a:custGeom>
              <a:avLst/>
              <a:gdLst>
                <a:gd name="T0" fmla="*/ 0 w 34"/>
                <a:gd name="T1" fmla="*/ 1 h 9"/>
                <a:gd name="T2" fmla="*/ 0 w 34"/>
                <a:gd name="T3" fmla="*/ 0 h 9"/>
                <a:gd name="T4" fmla="*/ 0 w 34"/>
                <a:gd name="T5" fmla="*/ 0 h 9"/>
                <a:gd name="T6" fmla="*/ 0 w 34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9"/>
                <a:gd name="T14" fmla="*/ 34 w 3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9">
                  <a:moveTo>
                    <a:pt x="9" y="9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27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81" name="Rectangle 1289"/>
            <p:cNvSpPr>
              <a:spLocks noChangeArrowheads="1"/>
            </p:cNvSpPr>
            <p:nvPr/>
          </p:nvSpPr>
          <p:spPr bwMode="auto">
            <a:xfrm>
              <a:off x="1582" y="2872"/>
              <a:ext cx="8" cy="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82" name="Freeform 1290"/>
            <p:cNvSpPr>
              <a:spLocks/>
            </p:cNvSpPr>
            <p:nvPr/>
          </p:nvSpPr>
          <p:spPr bwMode="auto">
            <a:xfrm>
              <a:off x="1577" y="2867"/>
              <a:ext cx="17" cy="5"/>
            </a:xfrm>
            <a:custGeom>
              <a:avLst/>
              <a:gdLst>
                <a:gd name="T0" fmla="*/ 1 w 34"/>
                <a:gd name="T1" fmla="*/ 1 h 9"/>
                <a:gd name="T2" fmla="*/ 0 w 34"/>
                <a:gd name="T3" fmla="*/ 0 h 9"/>
                <a:gd name="T4" fmla="*/ 1 w 34"/>
                <a:gd name="T5" fmla="*/ 0 h 9"/>
                <a:gd name="T6" fmla="*/ 1 w 34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9"/>
                <a:gd name="T14" fmla="*/ 34 w 3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9">
                  <a:moveTo>
                    <a:pt x="10" y="9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26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83" name="Rectangle 1291"/>
            <p:cNvSpPr>
              <a:spLocks noChangeArrowheads="1"/>
            </p:cNvSpPr>
            <p:nvPr/>
          </p:nvSpPr>
          <p:spPr bwMode="auto">
            <a:xfrm>
              <a:off x="1621" y="2872"/>
              <a:ext cx="9" cy="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84" name="Freeform 1292"/>
            <p:cNvSpPr>
              <a:spLocks/>
            </p:cNvSpPr>
            <p:nvPr/>
          </p:nvSpPr>
          <p:spPr bwMode="auto">
            <a:xfrm>
              <a:off x="1617" y="2867"/>
              <a:ext cx="16" cy="5"/>
            </a:xfrm>
            <a:custGeom>
              <a:avLst/>
              <a:gdLst>
                <a:gd name="T0" fmla="*/ 0 w 33"/>
                <a:gd name="T1" fmla="*/ 1 h 9"/>
                <a:gd name="T2" fmla="*/ 0 w 33"/>
                <a:gd name="T3" fmla="*/ 0 h 9"/>
                <a:gd name="T4" fmla="*/ 0 w 33"/>
                <a:gd name="T5" fmla="*/ 0 h 9"/>
                <a:gd name="T6" fmla="*/ 0 w 33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9"/>
                <a:gd name="T14" fmla="*/ 33 w 3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9">
                  <a:moveTo>
                    <a:pt x="9" y="9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27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85" name="Rectangle 1293"/>
            <p:cNvSpPr>
              <a:spLocks noChangeArrowheads="1"/>
            </p:cNvSpPr>
            <p:nvPr/>
          </p:nvSpPr>
          <p:spPr bwMode="auto">
            <a:xfrm>
              <a:off x="1645" y="2872"/>
              <a:ext cx="10" cy="1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86" name="Freeform 1294"/>
            <p:cNvSpPr>
              <a:spLocks/>
            </p:cNvSpPr>
            <p:nvPr/>
          </p:nvSpPr>
          <p:spPr bwMode="auto">
            <a:xfrm>
              <a:off x="1642" y="2867"/>
              <a:ext cx="15" cy="5"/>
            </a:xfrm>
            <a:custGeom>
              <a:avLst/>
              <a:gdLst>
                <a:gd name="T0" fmla="*/ 0 w 31"/>
                <a:gd name="T1" fmla="*/ 1 h 9"/>
                <a:gd name="T2" fmla="*/ 0 w 31"/>
                <a:gd name="T3" fmla="*/ 0 h 9"/>
                <a:gd name="T4" fmla="*/ 0 w 31"/>
                <a:gd name="T5" fmla="*/ 0 h 9"/>
                <a:gd name="T6" fmla="*/ 0 w 31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9"/>
                <a:gd name="T14" fmla="*/ 31 w 3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9">
                  <a:moveTo>
                    <a:pt x="7" y="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26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87" name="Rectangle 1295"/>
            <p:cNvSpPr>
              <a:spLocks noChangeArrowheads="1"/>
            </p:cNvSpPr>
            <p:nvPr/>
          </p:nvSpPr>
          <p:spPr bwMode="auto">
            <a:xfrm>
              <a:off x="1328" y="3118"/>
              <a:ext cx="287" cy="10"/>
            </a:xfrm>
            <a:prstGeom prst="rect">
              <a:avLst/>
            </a:prstGeom>
            <a:solidFill>
              <a:srgbClr val="999999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188" name="Freeform 1296"/>
            <p:cNvSpPr>
              <a:spLocks/>
            </p:cNvSpPr>
            <p:nvPr/>
          </p:nvSpPr>
          <p:spPr bwMode="auto">
            <a:xfrm>
              <a:off x="1342" y="3128"/>
              <a:ext cx="430" cy="44"/>
            </a:xfrm>
            <a:custGeom>
              <a:avLst/>
              <a:gdLst>
                <a:gd name="T0" fmla="*/ 1 w 860"/>
                <a:gd name="T1" fmla="*/ 0 h 88"/>
                <a:gd name="T2" fmla="*/ 0 w 860"/>
                <a:gd name="T3" fmla="*/ 0 h 88"/>
                <a:gd name="T4" fmla="*/ 0 w 860"/>
                <a:gd name="T5" fmla="*/ 1 h 88"/>
                <a:gd name="T6" fmla="*/ 1 w 860"/>
                <a:gd name="T7" fmla="*/ 1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0"/>
                <a:gd name="T13" fmla="*/ 0 h 88"/>
                <a:gd name="T14" fmla="*/ 860 w 860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0" h="88">
                  <a:moveTo>
                    <a:pt x="860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814" y="8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89" name="Freeform 1297"/>
            <p:cNvSpPr>
              <a:spLocks/>
            </p:cNvSpPr>
            <p:nvPr/>
          </p:nvSpPr>
          <p:spPr bwMode="auto">
            <a:xfrm>
              <a:off x="1443" y="3009"/>
              <a:ext cx="10" cy="109"/>
            </a:xfrm>
            <a:custGeom>
              <a:avLst/>
              <a:gdLst>
                <a:gd name="T0" fmla="*/ 0 w 22"/>
                <a:gd name="T1" fmla="*/ 0 h 219"/>
                <a:gd name="T2" fmla="*/ 0 w 22"/>
                <a:gd name="T3" fmla="*/ 0 h 219"/>
                <a:gd name="T4" fmla="*/ 0 w 22"/>
                <a:gd name="T5" fmla="*/ 0 h 219"/>
                <a:gd name="T6" fmla="*/ 0 w 22"/>
                <a:gd name="T7" fmla="*/ 0 h 219"/>
                <a:gd name="T8" fmla="*/ 0 w 22"/>
                <a:gd name="T9" fmla="*/ 0 h 219"/>
                <a:gd name="T10" fmla="*/ 0 w 22"/>
                <a:gd name="T11" fmla="*/ 0 h 219"/>
                <a:gd name="T12" fmla="*/ 0 w 22"/>
                <a:gd name="T13" fmla="*/ 0 h 219"/>
                <a:gd name="T14" fmla="*/ 0 w 22"/>
                <a:gd name="T15" fmla="*/ 0 h 219"/>
                <a:gd name="T16" fmla="*/ 0 w 22"/>
                <a:gd name="T17" fmla="*/ 0 h 219"/>
                <a:gd name="T18" fmla="*/ 0 w 22"/>
                <a:gd name="T19" fmla="*/ 0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19"/>
                <a:gd name="T32" fmla="*/ 22 w 22"/>
                <a:gd name="T33" fmla="*/ 219 h 2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19">
                  <a:moveTo>
                    <a:pt x="17" y="5"/>
                  </a:moveTo>
                  <a:lnTo>
                    <a:pt x="13" y="0"/>
                  </a:lnTo>
                  <a:lnTo>
                    <a:pt x="5" y="0"/>
                  </a:lnTo>
                  <a:lnTo>
                    <a:pt x="5" y="44"/>
                  </a:lnTo>
                  <a:lnTo>
                    <a:pt x="13" y="44"/>
                  </a:lnTo>
                  <a:lnTo>
                    <a:pt x="13" y="206"/>
                  </a:lnTo>
                  <a:lnTo>
                    <a:pt x="0" y="206"/>
                  </a:lnTo>
                  <a:lnTo>
                    <a:pt x="0" y="219"/>
                  </a:lnTo>
                  <a:lnTo>
                    <a:pt x="22" y="219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90" name="Freeform 1298"/>
            <p:cNvSpPr>
              <a:spLocks/>
            </p:cNvSpPr>
            <p:nvPr/>
          </p:nvSpPr>
          <p:spPr bwMode="auto">
            <a:xfrm>
              <a:off x="1466" y="3009"/>
              <a:ext cx="10" cy="109"/>
            </a:xfrm>
            <a:custGeom>
              <a:avLst/>
              <a:gdLst>
                <a:gd name="T0" fmla="*/ 0 w 21"/>
                <a:gd name="T1" fmla="*/ 0 h 219"/>
                <a:gd name="T2" fmla="*/ 0 w 21"/>
                <a:gd name="T3" fmla="*/ 0 h 219"/>
                <a:gd name="T4" fmla="*/ 0 w 21"/>
                <a:gd name="T5" fmla="*/ 0 h 219"/>
                <a:gd name="T6" fmla="*/ 0 w 21"/>
                <a:gd name="T7" fmla="*/ 0 h 219"/>
                <a:gd name="T8" fmla="*/ 0 w 21"/>
                <a:gd name="T9" fmla="*/ 0 h 219"/>
                <a:gd name="T10" fmla="*/ 0 w 21"/>
                <a:gd name="T11" fmla="*/ 0 h 219"/>
                <a:gd name="T12" fmla="*/ 0 w 21"/>
                <a:gd name="T13" fmla="*/ 0 h 219"/>
                <a:gd name="T14" fmla="*/ 0 w 21"/>
                <a:gd name="T15" fmla="*/ 0 h 219"/>
                <a:gd name="T16" fmla="*/ 0 w 21"/>
                <a:gd name="T17" fmla="*/ 0 h 219"/>
                <a:gd name="T18" fmla="*/ 0 w 21"/>
                <a:gd name="T19" fmla="*/ 0 h 219"/>
                <a:gd name="T20" fmla="*/ 0 w 21"/>
                <a:gd name="T21" fmla="*/ 0 h 2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219"/>
                <a:gd name="T35" fmla="*/ 21 w 21"/>
                <a:gd name="T36" fmla="*/ 219 h 2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219">
                  <a:moveTo>
                    <a:pt x="0" y="5"/>
                  </a:move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44"/>
                  </a:lnTo>
                  <a:lnTo>
                    <a:pt x="9" y="44"/>
                  </a:lnTo>
                  <a:lnTo>
                    <a:pt x="12" y="206"/>
                  </a:lnTo>
                  <a:lnTo>
                    <a:pt x="21" y="206"/>
                  </a:lnTo>
                  <a:lnTo>
                    <a:pt x="21" y="219"/>
                  </a:lnTo>
                  <a:lnTo>
                    <a:pt x="5" y="21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91" name="Line 1299"/>
            <p:cNvSpPr>
              <a:spLocks noChangeShapeType="1"/>
            </p:cNvSpPr>
            <p:nvPr/>
          </p:nvSpPr>
          <p:spPr bwMode="auto">
            <a:xfrm>
              <a:off x="1544" y="3011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2" name="Freeform 1300"/>
            <p:cNvSpPr>
              <a:spLocks/>
            </p:cNvSpPr>
            <p:nvPr/>
          </p:nvSpPr>
          <p:spPr bwMode="auto">
            <a:xfrm>
              <a:off x="1534" y="3009"/>
              <a:ext cx="10" cy="109"/>
            </a:xfrm>
            <a:custGeom>
              <a:avLst/>
              <a:gdLst>
                <a:gd name="T0" fmla="*/ 0 w 22"/>
                <a:gd name="T1" fmla="*/ 0 h 219"/>
                <a:gd name="T2" fmla="*/ 0 w 22"/>
                <a:gd name="T3" fmla="*/ 0 h 219"/>
                <a:gd name="T4" fmla="*/ 0 w 22"/>
                <a:gd name="T5" fmla="*/ 0 h 219"/>
                <a:gd name="T6" fmla="*/ 0 w 22"/>
                <a:gd name="T7" fmla="*/ 0 h 219"/>
                <a:gd name="T8" fmla="*/ 0 w 22"/>
                <a:gd name="T9" fmla="*/ 0 h 219"/>
                <a:gd name="T10" fmla="*/ 0 w 22"/>
                <a:gd name="T11" fmla="*/ 0 h 219"/>
                <a:gd name="T12" fmla="*/ 0 w 22"/>
                <a:gd name="T13" fmla="*/ 0 h 219"/>
                <a:gd name="T14" fmla="*/ 0 w 22"/>
                <a:gd name="T15" fmla="*/ 0 h 219"/>
                <a:gd name="T16" fmla="*/ 0 w 22"/>
                <a:gd name="T17" fmla="*/ 0 h 219"/>
                <a:gd name="T18" fmla="*/ 0 w 22"/>
                <a:gd name="T19" fmla="*/ 0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19"/>
                <a:gd name="T32" fmla="*/ 22 w 22"/>
                <a:gd name="T33" fmla="*/ 219 h 2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19">
                  <a:moveTo>
                    <a:pt x="22" y="5"/>
                  </a:moveTo>
                  <a:lnTo>
                    <a:pt x="17" y="0"/>
                  </a:lnTo>
                  <a:lnTo>
                    <a:pt x="8" y="0"/>
                  </a:lnTo>
                  <a:lnTo>
                    <a:pt x="8" y="44"/>
                  </a:lnTo>
                  <a:lnTo>
                    <a:pt x="15" y="44"/>
                  </a:lnTo>
                  <a:lnTo>
                    <a:pt x="13" y="206"/>
                  </a:lnTo>
                  <a:lnTo>
                    <a:pt x="0" y="206"/>
                  </a:lnTo>
                  <a:lnTo>
                    <a:pt x="0" y="219"/>
                  </a:lnTo>
                  <a:lnTo>
                    <a:pt x="22" y="219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93" name="Freeform 1301"/>
            <p:cNvSpPr>
              <a:spLocks/>
            </p:cNvSpPr>
            <p:nvPr/>
          </p:nvSpPr>
          <p:spPr bwMode="auto">
            <a:xfrm>
              <a:off x="1559" y="3009"/>
              <a:ext cx="10" cy="109"/>
            </a:xfrm>
            <a:custGeom>
              <a:avLst/>
              <a:gdLst>
                <a:gd name="T0" fmla="*/ 0 w 19"/>
                <a:gd name="T1" fmla="*/ 0 h 219"/>
                <a:gd name="T2" fmla="*/ 1 w 19"/>
                <a:gd name="T3" fmla="*/ 0 h 219"/>
                <a:gd name="T4" fmla="*/ 1 w 19"/>
                <a:gd name="T5" fmla="*/ 0 h 219"/>
                <a:gd name="T6" fmla="*/ 1 w 19"/>
                <a:gd name="T7" fmla="*/ 0 h 219"/>
                <a:gd name="T8" fmla="*/ 1 w 19"/>
                <a:gd name="T9" fmla="*/ 0 h 219"/>
                <a:gd name="T10" fmla="*/ 1 w 19"/>
                <a:gd name="T11" fmla="*/ 0 h 219"/>
                <a:gd name="T12" fmla="*/ 1 w 19"/>
                <a:gd name="T13" fmla="*/ 0 h 219"/>
                <a:gd name="T14" fmla="*/ 1 w 19"/>
                <a:gd name="T15" fmla="*/ 0 h 219"/>
                <a:gd name="T16" fmla="*/ 1 w 19"/>
                <a:gd name="T17" fmla="*/ 0 h 219"/>
                <a:gd name="T18" fmla="*/ 0 w 19"/>
                <a:gd name="T19" fmla="*/ 0 h 219"/>
                <a:gd name="T20" fmla="*/ 0 w 19"/>
                <a:gd name="T21" fmla="*/ 0 h 2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219"/>
                <a:gd name="T35" fmla="*/ 19 w 19"/>
                <a:gd name="T36" fmla="*/ 219 h 2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219">
                  <a:moveTo>
                    <a:pt x="0" y="5"/>
                  </a:moveTo>
                  <a:lnTo>
                    <a:pt x="2" y="2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2" y="44"/>
                  </a:lnTo>
                  <a:lnTo>
                    <a:pt x="7" y="44"/>
                  </a:lnTo>
                  <a:lnTo>
                    <a:pt x="7" y="206"/>
                  </a:lnTo>
                  <a:lnTo>
                    <a:pt x="19" y="206"/>
                  </a:lnTo>
                  <a:lnTo>
                    <a:pt x="19" y="219"/>
                  </a:lnTo>
                  <a:lnTo>
                    <a:pt x="0" y="21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94" name="Freeform 1302"/>
            <p:cNvSpPr>
              <a:spLocks/>
            </p:cNvSpPr>
            <p:nvPr/>
          </p:nvSpPr>
          <p:spPr bwMode="auto">
            <a:xfrm>
              <a:off x="1508" y="3009"/>
              <a:ext cx="9" cy="109"/>
            </a:xfrm>
            <a:custGeom>
              <a:avLst/>
              <a:gdLst>
                <a:gd name="T0" fmla="*/ 0 w 19"/>
                <a:gd name="T1" fmla="*/ 0 h 219"/>
                <a:gd name="T2" fmla="*/ 0 w 19"/>
                <a:gd name="T3" fmla="*/ 0 h 219"/>
                <a:gd name="T4" fmla="*/ 0 w 19"/>
                <a:gd name="T5" fmla="*/ 0 h 219"/>
                <a:gd name="T6" fmla="*/ 0 w 19"/>
                <a:gd name="T7" fmla="*/ 0 h 219"/>
                <a:gd name="T8" fmla="*/ 0 w 19"/>
                <a:gd name="T9" fmla="*/ 0 h 219"/>
                <a:gd name="T10" fmla="*/ 0 w 19"/>
                <a:gd name="T11" fmla="*/ 0 h 219"/>
                <a:gd name="T12" fmla="*/ 0 w 19"/>
                <a:gd name="T13" fmla="*/ 0 h 219"/>
                <a:gd name="T14" fmla="*/ 0 w 19"/>
                <a:gd name="T15" fmla="*/ 0 h 219"/>
                <a:gd name="T16" fmla="*/ 0 w 19"/>
                <a:gd name="T17" fmla="*/ 0 h 219"/>
                <a:gd name="T18" fmla="*/ 0 w 19"/>
                <a:gd name="T19" fmla="*/ 0 h 219"/>
                <a:gd name="T20" fmla="*/ 0 w 19"/>
                <a:gd name="T21" fmla="*/ 0 h 2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219"/>
                <a:gd name="T35" fmla="*/ 19 w 19"/>
                <a:gd name="T36" fmla="*/ 219 h 2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219">
                  <a:moveTo>
                    <a:pt x="3" y="2"/>
                  </a:move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4" y="183"/>
                  </a:lnTo>
                  <a:lnTo>
                    <a:pt x="9" y="183"/>
                  </a:lnTo>
                  <a:lnTo>
                    <a:pt x="9" y="206"/>
                  </a:lnTo>
                  <a:lnTo>
                    <a:pt x="19" y="206"/>
                  </a:lnTo>
                  <a:lnTo>
                    <a:pt x="19" y="219"/>
                  </a:lnTo>
                  <a:lnTo>
                    <a:pt x="0" y="217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95" name="Freeform 1303"/>
            <p:cNvSpPr>
              <a:spLocks/>
            </p:cNvSpPr>
            <p:nvPr/>
          </p:nvSpPr>
          <p:spPr bwMode="auto">
            <a:xfrm>
              <a:off x="1482" y="3009"/>
              <a:ext cx="12" cy="109"/>
            </a:xfrm>
            <a:custGeom>
              <a:avLst/>
              <a:gdLst>
                <a:gd name="T0" fmla="*/ 1 w 24"/>
                <a:gd name="T1" fmla="*/ 0 h 219"/>
                <a:gd name="T2" fmla="*/ 1 w 24"/>
                <a:gd name="T3" fmla="*/ 0 h 219"/>
                <a:gd name="T4" fmla="*/ 1 w 24"/>
                <a:gd name="T5" fmla="*/ 0 h 219"/>
                <a:gd name="T6" fmla="*/ 1 w 24"/>
                <a:gd name="T7" fmla="*/ 0 h 219"/>
                <a:gd name="T8" fmla="*/ 1 w 24"/>
                <a:gd name="T9" fmla="*/ 0 h 219"/>
                <a:gd name="T10" fmla="*/ 1 w 24"/>
                <a:gd name="T11" fmla="*/ 0 h 219"/>
                <a:gd name="T12" fmla="*/ 1 w 24"/>
                <a:gd name="T13" fmla="*/ 0 h 219"/>
                <a:gd name="T14" fmla="*/ 0 w 24"/>
                <a:gd name="T15" fmla="*/ 0 h 219"/>
                <a:gd name="T16" fmla="*/ 1 w 24"/>
                <a:gd name="T17" fmla="*/ 0 h 219"/>
                <a:gd name="T18" fmla="*/ 1 w 24"/>
                <a:gd name="T19" fmla="*/ 0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219"/>
                <a:gd name="T32" fmla="*/ 24 w 24"/>
                <a:gd name="T33" fmla="*/ 219 h 2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219">
                  <a:moveTo>
                    <a:pt x="24" y="5"/>
                  </a:moveTo>
                  <a:lnTo>
                    <a:pt x="21" y="2"/>
                  </a:lnTo>
                  <a:lnTo>
                    <a:pt x="11" y="0"/>
                  </a:lnTo>
                  <a:lnTo>
                    <a:pt x="6" y="181"/>
                  </a:lnTo>
                  <a:lnTo>
                    <a:pt x="13" y="181"/>
                  </a:lnTo>
                  <a:lnTo>
                    <a:pt x="13" y="206"/>
                  </a:lnTo>
                  <a:lnTo>
                    <a:pt x="2" y="206"/>
                  </a:lnTo>
                  <a:lnTo>
                    <a:pt x="0" y="219"/>
                  </a:lnTo>
                  <a:lnTo>
                    <a:pt x="24" y="219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96" name="Freeform 1304"/>
            <p:cNvSpPr>
              <a:spLocks/>
            </p:cNvSpPr>
            <p:nvPr/>
          </p:nvSpPr>
          <p:spPr bwMode="auto">
            <a:xfrm>
              <a:off x="1422" y="3007"/>
              <a:ext cx="16" cy="111"/>
            </a:xfrm>
            <a:custGeom>
              <a:avLst/>
              <a:gdLst>
                <a:gd name="T0" fmla="*/ 0 w 31"/>
                <a:gd name="T1" fmla="*/ 1 h 221"/>
                <a:gd name="T2" fmla="*/ 1 w 31"/>
                <a:gd name="T3" fmla="*/ 1 h 221"/>
                <a:gd name="T4" fmla="*/ 1 w 31"/>
                <a:gd name="T5" fmla="*/ 1 h 221"/>
                <a:gd name="T6" fmla="*/ 1 w 31"/>
                <a:gd name="T7" fmla="*/ 0 h 221"/>
                <a:gd name="T8" fmla="*/ 1 w 31"/>
                <a:gd name="T9" fmla="*/ 1 h 221"/>
                <a:gd name="T10" fmla="*/ 1 w 31"/>
                <a:gd name="T11" fmla="*/ 1 h 221"/>
                <a:gd name="T12" fmla="*/ 1 w 31"/>
                <a:gd name="T13" fmla="*/ 1 h 221"/>
                <a:gd name="T14" fmla="*/ 1 w 31"/>
                <a:gd name="T15" fmla="*/ 1 h 221"/>
                <a:gd name="T16" fmla="*/ 1 w 31"/>
                <a:gd name="T17" fmla="*/ 1 h 221"/>
                <a:gd name="T18" fmla="*/ 1 w 31"/>
                <a:gd name="T19" fmla="*/ 1 h 221"/>
                <a:gd name="T20" fmla="*/ 0 w 31"/>
                <a:gd name="T21" fmla="*/ 1 h 2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"/>
                <a:gd name="T34" fmla="*/ 0 h 221"/>
                <a:gd name="T35" fmla="*/ 31 w 31"/>
                <a:gd name="T36" fmla="*/ 221 h 2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" h="221">
                  <a:moveTo>
                    <a:pt x="0" y="4"/>
                  </a:moveTo>
                  <a:lnTo>
                    <a:pt x="4" y="2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0" y="185"/>
                  </a:lnTo>
                  <a:lnTo>
                    <a:pt x="16" y="185"/>
                  </a:lnTo>
                  <a:lnTo>
                    <a:pt x="18" y="210"/>
                  </a:lnTo>
                  <a:lnTo>
                    <a:pt x="31" y="210"/>
                  </a:lnTo>
                  <a:lnTo>
                    <a:pt x="31" y="221"/>
                  </a:lnTo>
                  <a:lnTo>
                    <a:pt x="11" y="22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97" name="Freeform 1305"/>
            <p:cNvSpPr>
              <a:spLocks/>
            </p:cNvSpPr>
            <p:nvPr/>
          </p:nvSpPr>
          <p:spPr bwMode="auto">
            <a:xfrm>
              <a:off x="1400" y="3010"/>
              <a:ext cx="14" cy="109"/>
            </a:xfrm>
            <a:custGeom>
              <a:avLst/>
              <a:gdLst>
                <a:gd name="T0" fmla="*/ 1 w 26"/>
                <a:gd name="T1" fmla="*/ 0 h 219"/>
                <a:gd name="T2" fmla="*/ 1 w 26"/>
                <a:gd name="T3" fmla="*/ 0 h 219"/>
                <a:gd name="T4" fmla="*/ 0 w 26"/>
                <a:gd name="T5" fmla="*/ 0 h 219"/>
                <a:gd name="T6" fmla="*/ 1 w 26"/>
                <a:gd name="T7" fmla="*/ 0 h 219"/>
                <a:gd name="T8" fmla="*/ 1 w 26"/>
                <a:gd name="T9" fmla="*/ 0 h 219"/>
                <a:gd name="T10" fmla="*/ 1 w 26"/>
                <a:gd name="T11" fmla="*/ 0 h 219"/>
                <a:gd name="T12" fmla="*/ 1 w 26"/>
                <a:gd name="T13" fmla="*/ 0 h 219"/>
                <a:gd name="T14" fmla="*/ 1 w 26"/>
                <a:gd name="T15" fmla="*/ 0 h 219"/>
                <a:gd name="T16" fmla="*/ 1 w 26"/>
                <a:gd name="T17" fmla="*/ 0 h 219"/>
                <a:gd name="T18" fmla="*/ 1 w 26"/>
                <a:gd name="T19" fmla="*/ 0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19"/>
                <a:gd name="T32" fmla="*/ 26 w 26"/>
                <a:gd name="T33" fmla="*/ 219 h 2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19">
                  <a:moveTo>
                    <a:pt x="15" y="3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181"/>
                  </a:lnTo>
                  <a:lnTo>
                    <a:pt x="15" y="181"/>
                  </a:lnTo>
                  <a:lnTo>
                    <a:pt x="17" y="208"/>
                  </a:lnTo>
                  <a:lnTo>
                    <a:pt x="5" y="208"/>
                  </a:lnTo>
                  <a:lnTo>
                    <a:pt x="5" y="219"/>
                  </a:lnTo>
                  <a:lnTo>
                    <a:pt x="26" y="217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98" name="Line 1306"/>
            <p:cNvSpPr>
              <a:spLocks noChangeShapeType="1"/>
            </p:cNvSpPr>
            <p:nvPr/>
          </p:nvSpPr>
          <p:spPr bwMode="auto">
            <a:xfrm flipH="1" flipV="1">
              <a:off x="1748" y="3159"/>
              <a:ext cx="92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" name="Line 1307"/>
            <p:cNvSpPr>
              <a:spLocks noChangeShapeType="1"/>
            </p:cNvSpPr>
            <p:nvPr/>
          </p:nvSpPr>
          <p:spPr bwMode="auto">
            <a:xfrm flipH="1" flipV="1">
              <a:off x="1800" y="3086"/>
              <a:ext cx="64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" name="Line 1308"/>
            <p:cNvSpPr>
              <a:spLocks noChangeShapeType="1"/>
            </p:cNvSpPr>
            <p:nvPr/>
          </p:nvSpPr>
          <p:spPr bwMode="auto">
            <a:xfrm flipH="1" flipV="1">
              <a:off x="1877" y="3039"/>
              <a:ext cx="24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" name="Line 1309"/>
            <p:cNvSpPr>
              <a:spLocks noChangeShapeType="1"/>
            </p:cNvSpPr>
            <p:nvPr/>
          </p:nvSpPr>
          <p:spPr bwMode="auto">
            <a:xfrm flipH="1" flipV="1">
              <a:off x="1984" y="3041"/>
              <a:ext cx="9" cy="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" name="Line 1310"/>
            <p:cNvSpPr>
              <a:spLocks noChangeShapeType="1"/>
            </p:cNvSpPr>
            <p:nvPr/>
          </p:nvSpPr>
          <p:spPr bwMode="auto">
            <a:xfrm flipV="1">
              <a:off x="2000" y="3085"/>
              <a:ext cx="80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" name="Line 1311"/>
            <p:cNvSpPr>
              <a:spLocks noChangeShapeType="1"/>
            </p:cNvSpPr>
            <p:nvPr/>
          </p:nvSpPr>
          <p:spPr bwMode="auto">
            <a:xfrm flipV="1">
              <a:off x="2034" y="3148"/>
              <a:ext cx="10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" name="Rectangle 1312"/>
            <p:cNvSpPr>
              <a:spLocks noChangeArrowheads="1"/>
            </p:cNvSpPr>
            <p:nvPr/>
          </p:nvSpPr>
          <p:spPr bwMode="auto">
            <a:xfrm>
              <a:off x="1328" y="3128"/>
              <a:ext cx="14" cy="44"/>
            </a:xfrm>
            <a:prstGeom prst="rect">
              <a:avLst/>
            </a:prstGeom>
            <a:solidFill>
              <a:srgbClr val="999999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205" name="Line 1313"/>
            <p:cNvSpPr>
              <a:spLocks noChangeShapeType="1"/>
            </p:cNvSpPr>
            <p:nvPr/>
          </p:nvSpPr>
          <p:spPr bwMode="auto">
            <a:xfrm>
              <a:off x="1576" y="312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" name="Line 1314"/>
            <p:cNvSpPr>
              <a:spLocks noChangeShapeType="1"/>
            </p:cNvSpPr>
            <p:nvPr/>
          </p:nvSpPr>
          <p:spPr bwMode="auto">
            <a:xfrm>
              <a:off x="1585" y="312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" name="Line 1315"/>
            <p:cNvSpPr>
              <a:spLocks noChangeShapeType="1"/>
            </p:cNvSpPr>
            <p:nvPr/>
          </p:nvSpPr>
          <p:spPr bwMode="auto">
            <a:xfrm>
              <a:off x="1603" y="312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" name="Line 1316"/>
            <p:cNvSpPr>
              <a:spLocks noChangeShapeType="1"/>
            </p:cNvSpPr>
            <p:nvPr/>
          </p:nvSpPr>
          <p:spPr bwMode="auto">
            <a:xfrm>
              <a:off x="1613" y="312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" name="Freeform 1317"/>
            <p:cNvSpPr>
              <a:spLocks/>
            </p:cNvSpPr>
            <p:nvPr/>
          </p:nvSpPr>
          <p:spPr bwMode="auto">
            <a:xfrm>
              <a:off x="1950" y="2903"/>
              <a:ext cx="126" cy="179"/>
            </a:xfrm>
            <a:custGeom>
              <a:avLst/>
              <a:gdLst>
                <a:gd name="T0" fmla="*/ 0 w 253"/>
                <a:gd name="T1" fmla="*/ 1 h 357"/>
                <a:gd name="T2" fmla="*/ 0 w 253"/>
                <a:gd name="T3" fmla="*/ 1 h 357"/>
                <a:gd name="T4" fmla="*/ 0 w 253"/>
                <a:gd name="T5" fmla="*/ 1 h 357"/>
                <a:gd name="T6" fmla="*/ 0 w 253"/>
                <a:gd name="T7" fmla="*/ 1 h 357"/>
                <a:gd name="T8" fmla="*/ 0 w 253"/>
                <a:gd name="T9" fmla="*/ 0 h 357"/>
                <a:gd name="T10" fmla="*/ 0 w 253"/>
                <a:gd name="T11" fmla="*/ 0 h 357"/>
                <a:gd name="T12" fmla="*/ 0 w 253"/>
                <a:gd name="T13" fmla="*/ 1 h 357"/>
                <a:gd name="T14" fmla="*/ 0 w 253"/>
                <a:gd name="T15" fmla="*/ 1 h 357"/>
                <a:gd name="T16" fmla="*/ 0 w 253"/>
                <a:gd name="T17" fmla="*/ 1 h 357"/>
                <a:gd name="T18" fmla="*/ 0 w 253"/>
                <a:gd name="T19" fmla="*/ 1 h 357"/>
                <a:gd name="T20" fmla="*/ 0 w 253"/>
                <a:gd name="T21" fmla="*/ 1 h 3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3"/>
                <a:gd name="T34" fmla="*/ 0 h 357"/>
                <a:gd name="T35" fmla="*/ 253 w 253"/>
                <a:gd name="T36" fmla="*/ 357 h 3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3" h="357">
                  <a:moveTo>
                    <a:pt x="75" y="271"/>
                  </a:moveTo>
                  <a:lnTo>
                    <a:pt x="75" y="171"/>
                  </a:lnTo>
                  <a:lnTo>
                    <a:pt x="44" y="156"/>
                  </a:lnTo>
                  <a:lnTo>
                    <a:pt x="0" y="156"/>
                  </a:lnTo>
                  <a:lnTo>
                    <a:pt x="0" y="0"/>
                  </a:lnTo>
                  <a:lnTo>
                    <a:pt x="75" y="0"/>
                  </a:lnTo>
                  <a:lnTo>
                    <a:pt x="142" y="29"/>
                  </a:lnTo>
                  <a:lnTo>
                    <a:pt x="181" y="58"/>
                  </a:lnTo>
                  <a:lnTo>
                    <a:pt x="221" y="102"/>
                  </a:lnTo>
                  <a:lnTo>
                    <a:pt x="253" y="133"/>
                  </a:lnTo>
                  <a:lnTo>
                    <a:pt x="253" y="3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" name="Freeform 1318"/>
            <p:cNvSpPr>
              <a:spLocks/>
            </p:cNvSpPr>
            <p:nvPr/>
          </p:nvSpPr>
          <p:spPr bwMode="auto">
            <a:xfrm>
              <a:off x="1941" y="2897"/>
              <a:ext cx="44" cy="91"/>
            </a:xfrm>
            <a:custGeom>
              <a:avLst/>
              <a:gdLst>
                <a:gd name="T0" fmla="*/ 1 w 88"/>
                <a:gd name="T1" fmla="*/ 1 h 182"/>
                <a:gd name="T2" fmla="*/ 1 w 88"/>
                <a:gd name="T3" fmla="*/ 0 h 182"/>
                <a:gd name="T4" fmla="*/ 0 w 88"/>
                <a:gd name="T5" fmla="*/ 0 h 182"/>
                <a:gd name="T6" fmla="*/ 0 w 88"/>
                <a:gd name="T7" fmla="*/ 1 h 182"/>
                <a:gd name="T8" fmla="*/ 1 w 88"/>
                <a:gd name="T9" fmla="*/ 1 h 182"/>
                <a:gd name="T10" fmla="*/ 1 w 88"/>
                <a:gd name="T11" fmla="*/ 1 h 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182"/>
                <a:gd name="T20" fmla="*/ 88 w 88"/>
                <a:gd name="T21" fmla="*/ 182 h 1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182">
                  <a:moveTo>
                    <a:pt x="88" y="11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82"/>
                  </a:lnTo>
                  <a:lnTo>
                    <a:pt x="47" y="182"/>
                  </a:lnTo>
                  <a:lnTo>
                    <a:pt x="47" y="16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" name="Freeform 1319"/>
            <p:cNvSpPr>
              <a:spLocks/>
            </p:cNvSpPr>
            <p:nvPr/>
          </p:nvSpPr>
          <p:spPr bwMode="auto">
            <a:xfrm>
              <a:off x="1561" y="2897"/>
              <a:ext cx="43" cy="91"/>
            </a:xfrm>
            <a:custGeom>
              <a:avLst/>
              <a:gdLst>
                <a:gd name="T0" fmla="*/ 0 w 87"/>
                <a:gd name="T1" fmla="*/ 1 h 182"/>
                <a:gd name="T2" fmla="*/ 0 w 87"/>
                <a:gd name="T3" fmla="*/ 0 h 182"/>
                <a:gd name="T4" fmla="*/ 0 w 87"/>
                <a:gd name="T5" fmla="*/ 0 h 182"/>
                <a:gd name="T6" fmla="*/ 0 w 87"/>
                <a:gd name="T7" fmla="*/ 1 h 182"/>
                <a:gd name="T8" fmla="*/ 0 w 87"/>
                <a:gd name="T9" fmla="*/ 1 h 182"/>
                <a:gd name="T10" fmla="*/ 0 w 87"/>
                <a:gd name="T11" fmla="*/ 1 h 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82"/>
                <a:gd name="T20" fmla="*/ 87 w 87"/>
                <a:gd name="T21" fmla="*/ 182 h 1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82">
                  <a:moveTo>
                    <a:pt x="87" y="11"/>
                  </a:moveTo>
                  <a:lnTo>
                    <a:pt x="87" y="0"/>
                  </a:lnTo>
                  <a:lnTo>
                    <a:pt x="0" y="0"/>
                  </a:lnTo>
                  <a:lnTo>
                    <a:pt x="0" y="182"/>
                  </a:lnTo>
                  <a:lnTo>
                    <a:pt x="49" y="182"/>
                  </a:lnTo>
                  <a:lnTo>
                    <a:pt x="49" y="16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" name="Rectangle 1320"/>
            <p:cNvSpPr>
              <a:spLocks noChangeArrowheads="1"/>
            </p:cNvSpPr>
            <p:nvPr/>
          </p:nvSpPr>
          <p:spPr bwMode="auto">
            <a:xfrm>
              <a:off x="1573" y="2903"/>
              <a:ext cx="368" cy="7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213" name="Freeform 1321"/>
            <p:cNvSpPr>
              <a:spLocks/>
            </p:cNvSpPr>
            <p:nvPr/>
          </p:nvSpPr>
          <p:spPr bwMode="auto">
            <a:xfrm>
              <a:off x="1353" y="2903"/>
              <a:ext cx="208" cy="36"/>
            </a:xfrm>
            <a:custGeom>
              <a:avLst/>
              <a:gdLst>
                <a:gd name="T0" fmla="*/ 0 w 417"/>
                <a:gd name="T1" fmla="*/ 0 h 73"/>
                <a:gd name="T2" fmla="*/ 0 w 417"/>
                <a:gd name="T3" fmla="*/ 0 h 73"/>
                <a:gd name="T4" fmla="*/ 0 w 417"/>
                <a:gd name="T5" fmla="*/ 0 h 73"/>
                <a:gd name="T6" fmla="*/ 0 60000 65536"/>
                <a:gd name="T7" fmla="*/ 0 60000 65536"/>
                <a:gd name="T8" fmla="*/ 0 60000 65536"/>
                <a:gd name="T9" fmla="*/ 0 w 417"/>
                <a:gd name="T10" fmla="*/ 0 h 73"/>
                <a:gd name="T11" fmla="*/ 417 w 417"/>
                <a:gd name="T12" fmla="*/ 73 h 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73">
                  <a:moveTo>
                    <a:pt x="417" y="0"/>
                  </a:moveTo>
                  <a:lnTo>
                    <a:pt x="360" y="0"/>
                  </a:lnTo>
                  <a:lnTo>
                    <a:pt x="0" y="7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" name="Line 1322"/>
            <p:cNvSpPr>
              <a:spLocks noChangeShapeType="1"/>
            </p:cNvSpPr>
            <p:nvPr/>
          </p:nvSpPr>
          <p:spPr bwMode="auto">
            <a:xfrm flipH="1">
              <a:off x="1355" y="2981"/>
              <a:ext cx="20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" name="Freeform 1323"/>
            <p:cNvSpPr>
              <a:spLocks/>
            </p:cNvSpPr>
            <p:nvPr/>
          </p:nvSpPr>
          <p:spPr bwMode="auto">
            <a:xfrm>
              <a:off x="998" y="2928"/>
              <a:ext cx="33" cy="60"/>
            </a:xfrm>
            <a:custGeom>
              <a:avLst/>
              <a:gdLst>
                <a:gd name="T0" fmla="*/ 0 w 64"/>
                <a:gd name="T1" fmla="*/ 0 h 120"/>
                <a:gd name="T2" fmla="*/ 1 w 64"/>
                <a:gd name="T3" fmla="*/ 0 h 120"/>
                <a:gd name="T4" fmla="*/ 1 w 64"/>
                <a:gd name="T5" fmla="*/ 1 h 120"/>
                <a:gd name="T6" fmla="*/ 1 w 64"/>
                <a:gd name="T7" fmla="*/ 1 h 120"/>
                <a:gd name="T8" fmla="*/ 1 w 64"/>
                <a:gd name="T9" fmla="*/ 1 h 120"/>
                <a:gd name="T10" fmla="*/ 1 w 64"/>
                <a:gd name="T11" fmla="*/ 1 h 120"/>
                <a:gd name="T12" fmla="*/ 1 w 64"/>
                <a:gd name="T13" fmla="*/ 1 h 120"/>
                <a:gd name="T14" fmla="*/ 1 w 64"/>
                <a:gd name="T15" fmla="*/ 1 h 120"/>
                <a:gd name="T16" fmla="*/ 1 w 64"/>
                <a:gd name="T17" fmla="*/ 0 h 120"/>
                <a:gd name="T18" fmla="*/ 0 w 64"/>
                <a:gd name="T19" fmla="*/ 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120"/>
                <a:gd name="T32" fmla="*/ 64 w 64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120">
                  <a:moveTo>
                    <a:pt x="0" y="0"/>
                  </a:moveTo>
                  <a:lnTo>
                    <a:pt x="64" y="0"/>
                  </a:lnTo>
                  <a:lnTo>
                    <a:pt x="64" y="120"/>
                  </a:lnTo>
                  <a:lnTo>
                    <a:pt x="8" y="120"/>
                  </a:lnTo>
                  <a:lnTo>
                    <a:pt x="8" y="105"/>
                  </a:lnTo>
                  <a:lnTo>
                    <a:pt x="33" y="105"/>
                  </a:lnTo>
                  <a:lnTo>
                    <a:pt x="33" y="18"/>
                  </a:lnTo>
                  <a:lnTo>
                    <a:pt x="4" y="18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" name="Line 1324"/>
            <p:cNvSpPr>
              <a:spLocks noChangeShapeType="1"/>
            </p:cNvSpPr>
            <p:nvPr/>
          </p:nvSpPr>
          <p:spPr bwMode="auto">
            <a:xfrm flipH="1">
              <a:off x="1031" y="2981"/>
              <a:ext cx="29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" name="Line 1325"/>
            <p:cNvSpPr>
              <a:spLocks noChangeShapeType="1"/>
            </p:cNvSpPr>
            <p:nvPr/>
          </p:nvSpPr>
          <p:spPr bwMode="auto">
            <a:xfrm flipH="1">
              <a:off x="1031" y="2938"/>
              <a:ext cx="2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" name="Line 1326"/>
            <p:cNvSpPr>
              <a:spLocks noChangeShapeType="1"/>
            </p:cNvSpPr>
            <p:nvPr/>
          </p:nvSpPr>
          <p:spPr bwMode="auto">
            <a:xfrm flipH="1">
              <a:off x="1031" y="2976"/>
              <a:ext cx="30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" name="Line 1327"/>
            <p:cNvSpPr>
              <a:spLocks noChangeShapeType="1"/>
            </p:cNvSpPr>
            <p:nvPr/>
          </p:nvSpPr>
          <p:spPr bwMode="auto">
            <a:xfrm flipH="1">
              <a:off x="1355" y="2976"/>
              <a:ext cx="20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" name="Line 1328"/>
            <p:cNvSpPr>
              <a:spLocks noChangeShapeType="1"/>
            </p:cNvSpPr>
            <p:nvPr/>
          </p:nvSpPr>
          <p:spPr bwMode="auto">
            <a:xfrm>
              <a:off x="1573" y="2976"/>
              <a:ext cx="3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" name="Rectangle 1329"/>
            <p:cNvSpPr>
              <a:spLocks noChangeArrowheads="1"/>
            </p:cNvSpPr>
            <p:nvPr/>
          </p:nvSpPr>
          <p:spPr bwMode="auto">
            <a:xfrm>
              <a:off x="1348" y="2874"/>
              <a:ext cx="334" cy="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222" name="Line 1330"/>
            <p:cNvSpPr>
              <a:spLocks noChangeShapeType="1"/>
            </p:cNvSpPr>
            <p:nvPr/>
          </p:nvSpPr>
          <p:spPr bwMode="auto">
            <a:xfrm flipH="1">
              <a:off x="1355" y="2973"/>
              <a:ext cx="20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" name="Rectangle 1331"/>
            <p:cNvSpPr>
              <a:spLocks noChangeArrowheads="1"/>
            </p:cNvSpPr>
            <p:nvPr/>
          </p:nvSpPr>
          <p:spPr bwMode="auto">
            <a:xfrm>
              <a:off x="1392" y="2885"/>
              <a:ext cx="10" cy="8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224" name="Rectangle 1332"/>
            <p:cNvSpPr>
              <a:spLocks noChangeArrowheads="1"/>
            </p:cNvSpPr>
            <p:nvPr/>
          </p:nvSpPr>
          <p:spPr bwMode="auto">
            <a:xfrm>
              <a:off x="1440" y="2885"/>
              <a:ext cx="8" cy="8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225" name="Rectangle 1333"/>
            <p:cNvSpPr>
              <a:spLocks noChangeArrowheads="1"/>
            </p:cNvSpPr>
            <p:nvPr/>
          </p:nvSpPr>
          <p:spPr bwMode="auto">
            <a:xfrm>
              <a:off x="1493" y="2885"/>
              <a:ext cx="8" cy="8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226" name="Line 1334"/>
            <p:cNvSpPr>
              <a:spLocks noChangeShapeType="1"/>
            </p:cNvSpPr>
            <p:nvPr/>
          </p:nvSpPr>
          <p:spPr bwMode="auto">
            <a:xfrm>
              <a:off x="1392" y="2965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" name="Line 1335"/>
            <p:cNvSpPr>
              <a:spLocks noChangeShapeType="1"/>
            </p:cNvSpPr>
            <p:nvPr/>
          </p:nvSpPr>
          <p:spPr bwMode="auto">
            <a:xfrm>
              <a:off x="1440" y="2965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" name="Line 1336"/>
            <p:cNvSpPr>
              <a:spLocks noChangeShapeType="1"/>
            </p:cNvSpPr>
            <p:nvPr/>
          </p:nvSpPr>
          <p:spPr bwMode="auto">
            <a:xfrm>
              <a:off x="1493" y="2965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" name="Rectangle 1337"/>
            <p:cNvSpPr>
              <a:spLocks noChangeArrowheads="1"/>
            </p:cNvSpPr>
            <p:nvPr/>
          </p:nvSpPr>
          <p:spPr bwMode="auto">
            <a:xfrm>
              <a:off x="1395" y="2976"/>
              <a:ext cx="4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230" name="Rectangle 1338"/>
            <p:cNvSpPr>
              <a:spLocks noChangeArrowheads="1"/>
            </p:cNvSpPr>
            <p:nvPr/>
          </p:nvSpPr>
          <p:spPr bwMode="auto">
            <a:xfrm>
              <a:off x="1440" y="2976"/>
              <a:ext cx="5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231" name="Rectangle 1339"/>
            <p:cNvSpPr>
              <a:spLocks noChangeArrowheads="1"/>
            </p:cNvSpPr>
            <p:nvPr/>
          </p:nvSpPr>
          <p:spPr bwMode="auto">
            <a:xfrm>
              <a:off x="1519" y="2976"/>
              <a:ext cx="5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232" name="Line 1340"/>
            <p:cNvSpPr>
              <a:spLocks noChangeShapeType="1"/>
            </p:cNvSpPr>
            <p:nvPr/>
          </p:nvSpPr>
          <p:spPr bwMode="auto">
            <a:xfrm>
              <a:off x="1396" y="30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3" name="Line 1341"/>
            <p:cNvSpPr>
              <a:spLocks noChangeShapeType="1"/>
            </p:cNvSpPr>
            <p:nvPr/>
          </p:nvSpPr>
          <p:spPr bwMode="auto">
            <a:xfrm>
              <a:off x="1398" y="302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" name="Line 1342"/>
            <p:cNvSpPr>
              <a:spLocks noChangeShapeType="1"/>
            </p:cNvSpPr>
            <p:nvPr/>
          </p:nvSpPr>
          <p:spPr bwMode="auto">
            <a:xfrm>
              <a:off x="1443" y="3027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" name="Line 1343"/>
            <p:cNvSpPr>
              <a:spLocks noChangeShapeType="1"/>
            </p:cNvSpPr>
            <p:nvPr/>
          </p:nvSpPr>
          <p:spPr bwMode="auto">
            <a:xfrm>
              <a:off x="1472" y="3027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" name="Line 1344"/>
            <p:cNvSpPr>
              <a:spLocks noChangeShapeType="1"/>
            </p:cNvSpPr>
            <p:nvPr/>
          </p:nvSpPr>
          <p:spPr bwMode="auto">
            <a:xfrm>
              <a:off x="1523" y="302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" name="Line 1345"/>
            <p:cNvSpPr>
              <a:spLocks noChangeShapeType="1"/>
            </p:cNvSpPr>
            <p:nvPr/>
          </p:nvSpPr>
          <p:spPr bwMode="auto">
            <a:xfrm flipV="1">
              <a:off x="1520" y="302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" name="Line 1346"/>
            <p:cNvSpPr>
              <a:spLocks noChangeShapeType="1"/>
            </p:cNvSpPr>
            <p:nvPr/>
          </p:nvSpPr>
          <p:spPr bwMode="auto">
            <a:xfrm>
              <a:off x="1002" y="3037"/>
              <a:ext cx="1" cy="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9" name="Line 1347"/>
            <p:cNvSpPr>
              <a:spLocks noChangeShapeType="1"/>
            </p:cNvSpPr>
            <p:nvPr/>
          </p:nvSpPr>
          <p:spPr bwMode="auto">
            <a:xfrm>
              <a:off x="965" y="3073"/>
              <a:ext cx="7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" name="Freeform 1348"/>
            <p:cNvSpPr>
              <a:spLocks/>
            </p:cNvSpPr>
            <p:nvPr/>
          </p:nvSpPr>
          <p:spPr bwMode="auto">
            <a:xfrm>
              <a:off x="971" y="3041"/>
              <a:ext cx="62" cy="63"/>
            </a:xfrm>
            <a:custGeom>
              <a:avLst/>
              <a:gdLst>
                <a:gd name="T0" fmla="*/ 0 w 126"/>
                <a:gd name="T1" fmla="*/ 1 h 124"/>
                <a:gd name="T2" fmla="*/ 0 w 126"/>
                <a:gd name="T3" fmla="*/ 1 h 124"/>
                <a:gd name="T4" fmla="*/ 0 w 126"/>
                <a:gd name="T5" fmla="*/ 1 h 124"/>
                <a:gd name="T6" fmla="*/ 0 w 126"/>
                <a:gd name="T7" fmla="*/ 1 h 124"/>
                <a:gd name="T8" fmla="*/ 0 w 126"/>
                <a:gd name="T9" fmla="*/ 1 h 124"/>
                <a:gd name="T10" fmla="*/ 0 w 126"/>
                <a:gd name="T11" fmla="*/ 1 h 124"/>
                <a:gd name="T12" fmla="*/ 0 w 126"/>
                <a:gd name="T13" fmla="*/ 1 h 124"/>
                <a:gd name="T14" fmla="*/ 0 w 126"/>
                <a:gd name="T15" fmla="*/ 1 h 124"/>
                <a:gd name="T16" fmla="*/ 0 w 126"/>
                <a:gd name="T17" fmla="*/ 1 h 124"/>
                <a:gd name="T18" fmla="*/ 0 w 126"/>
                <a:gd name="T19" fmla="*/ 1 h 124"/>
                <a:gd name="T20" fmla="*/ 0 w 126"/>
                <a:gd name="T21" fmla="*/ 1 h 124"/>
                <a:gd name="T22" fmla="*/ 0 w 126"/>
                <a:gd name="T23" fmla="*/ 1 h 124"/>
                <a:gd name="T24" fmla="*/ 0 w 126"/>
                <a:gd name="T25" fmla="*/ 1 h 124"/>
                <a:gd name="T26" fmla="*/ 0 w 126"/>
                <a:gd name="T27" fmla="*/ 1 h 124"/>
                <a:gd name="T28" fmla="*/ 0 w 126"/>
                <a:gd name="T29" fmla="*/ 1 h 124"/>
                <a:gd name="T30" fmla="*/ 0 w 126"/>
                <a:gd name="T31" fmla="*/ 1 h 124"/>
                <a:gd name="T32" fmla="*/ 0 w 126"/>
                <a:gd name="T33" fmla="*/ 1 h 124"/>
                <a:gd name="T34" fmla="*/ 0 w 126"/>
                <a:gd name="T35" fmla="*/ 1 h 124"/>
                <a:gd name="T36" fmla="*/ 0 w 126"/>
                <a:gd name="T37" fmla="*/ 1 h 124"/>
                <a:gd name="T38" fmla="*/ 0 w 126"/>
                <a:gd name="T39" fmla="*/ 1 h 124"/>
                <a:gd name="T40" fmla="*/ 0 w 126"/>
                <a:gd name="T41" fmla="*/ 1 h 124"/>
                <a:gd name="T42" fmla="*/ 0 w 126"/>
                <a:gd name="T43" fmla="*/ 1 h 124"/>
                <a:gd name="T44" fmla="*/ 0 w 126"/>
                <a:gd name="T45" fmla="*/ 1 h 124"/>
                <a:gd name="T46" fmla="*/ 0 w 126"/>
                <a:gd name="T47" fmla="*/ 1 h 124"/>
                <a:gd name="T48" fmla="*/ 0 w 126"/>
                <a:gd name="T49" fmla="*/ 0 h 124"/>
                <a:gd name="T50" fmla="*/ 0 w 126"/>
                <a:gd name="T51" fmla="*/ 1 h 124"/>
                <a:gd name="T52" fmla="*/ 0 w 126"/>
                <a:gd name="T53" fmla="*/ 1 h 124"/>
                <a:gd name="T54" fmla="*/ 0 w 126"/>
                <a:gd name="T55" fmla="*/ 1 h 124"/>
                <a:gd name="T56" fmla="*/ 0 w 126"/>
                <a:gd name="T57" fmla="*/ 1 h 124"/>
                <a:gd name="T58" fmla="*/ 0 w 126"/>
                <a:gd name="T59" fmla="*/ 1 h 124"/>
                <a:gd name="T60" fmla="*/ 0 w 126"/>
                <a:gd name="T61" fmla="*/ 1 h 124"/>
                <a:gd name="T62" fmla="*/ 0 w 126"/>
                <a:gd name="T63" fmla="*/ 1 h 124"/>
                <a:gd name="T64" fmla="*/ 0 w 126"/>
                <a:gd name="T65" fmla="*/ 1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6"/>
                <a:gd name="T100" fmla="*/ 0 h 124"/>
                <a:gd name="T101" fmla="*/ 126 w 126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6" h="124">
                  <a:moveTo>
                    <a:pt x="0" y="62"/>
                  </a:moveTo>
                  <a:lnTo>
                    <a:pt x="1" y="75"/>
                  </a:lnTo>
                  <a:lnTo>
                    <a:pt x="5" y="86"/>
                  </a:lnTo>
                  <a:lnTo>
                    <a:pt x="11" y="97"/>
                  </a:lnTo>
                  <a:lnTo>
                    <a:pt x="19" y="106"/>
                  </a:lnTo>
                  <a:lnTo>
                    <a:pt x="28" y="114"/>
                  </a:lnTo>
                  <a:lnTo>
                    <a:pt x="39" y="120"/>
                  </a:lnTo>
                  <a:lnTo>
                    <a:pt x="51" y="123"/>
                  </a:lnTo>
                  <a:lnTo>
                    <a:pt x="64" y="124"/>
                  </a:lnTo>
                  <a:lnTo>
                    <a:pt x="76" y="123"/>
                  </a:lnTo>
                  <a:lnTo>
                    <a:pt x="89" y="120"/>
                  </a:lnTo>
                  <a:lnTo>
                    <a:pt x="99" y="114"/>
                  </a:lnTo>
                  <a:lnTo>
                    <a:pt x="109" y="106"/>
                  </a:lnTo>
                  <a:lnTo>
                    <a:pt x="116" y="97"/>
                  </a:lnTo>
                  <a:lnTo>
                    <a:pt x="121" y="86"/>
                  </a:lnTo>
                  <a:lnTo>
                    <a:pt x="125" y="75"/>
                  </a:lnTo>
                  <a:lnTo>
                    <a:pt x="126" y="62"/>
                  </a:lnTo>
                  <a:lnTo>
                    <a:pt x="125" y="49"/>
                  </a:lnTo>
                  <a:lnTo>
                    <a:pt x="121" y="37"/>
                  </a:lnTo>
                  <a:lnTo>
                    <a:pt x="116" y="26"/>
                  </a:lnTo>
                  <a:lnTo>
                    <a:pt x="109" y="17"/>
                  </a:lnTo>
                  <a:lnTo>
                    <a:pt x="99" y="10"/>
                  </a:lnTo>
                  <a:lnTo>
                    <a:pt x="89" y="4"/>
                  </a:lnTo>
                  <a:lnTo>
                    <a:pt x="76" y="1"/>
                  </a:lnTo>
                  <a:lnTo>
                    <a:pt x="64" y="0"/>
                  </a:lnTo>
                  <a:lnTo>
                    <a:pt x="51" y="1"/>
                  </a:lnTo>
                  <a:lnTo>
                    <a:pt x="39" y="4"/>
                  </a:lnTo>
                  <a:lnTo>
                    <a:pt x="28" y="10"/>
                  </a:lnTo>
                  <a:lnTo>
                    <a:pt x="19" y="17"/>
                  </a:lnTo>
                  <a:lnTo>
                    <a:pt x="11" y="26"/>
                  </a:lnTo>
                  <a:lnTo>
                    <a:pt x="5" y="37"/>
                  </a:lnTo>
                  <a:lnTo>
                    <a:pt x="1" y="49"/>
                  </a:lnTo>
                  <a:lnTo>
                    <a:pt x="0" y="6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" name="Freeform 1349"/>
            <p:cNvSpPr>
              <a:spLocks/>
            </p:cNvSpPr>
            <p:nvPr/>
          </p:nvSpPr>
          <p:spPr bwMode="auto">
            <a:xfrm>
              <a:off x="978" y="3048"/>
              <a:ext cx="48" cy="47"/>
            </a:xfrm>
            <a:custGeom>
              <a:avLst/>
              <a:gdLst>
                <a:gd name="T0" fmla="*/ 0 w 96"/>
                <a:gd name="T1" fmla="*/ 1 h 93"/>
                <a:gd name="T2" fmla="*/ 1 w 96"/>
                <a:gd name="T3" fmla="*/ 1 h 93"/>
                <a:gd name="T4" fmla="*/ 1 w 96"/>
                <a:gd name="T5" fmla="*/ 1 h 93"/>
                <a:gd name="T6" fmla="*/ 1 w 96"/>
                <a:gd name="T7" fmla="*/ 1 h 93"/>
                <a:gd name="T8" fmla="*/ 1 w 96"/>
                <a:gd name="T9" fmla="*/ 1 h 93"/>
                <a:gd name="T10" fmla="*/ 1 w 96"/>
                <a:gd name="T11" fmla="*/ 1 h 93"/>
                <a:gd name="T12" fmla="*/ 1 w 96"/>
                <a:gd name="T13" fmla="*/ 1 h 93"/>
                <a:gd name="T14" fmla="*/ 1 w 96"/>
                <a:gd name="T15" fmla="*/ 1 h 93"/>
                <a:gd name="T16" fmla="*/ 1 w 96"/>
                <a:gd name="T17" fmla="*/ 1 h 93"/>
                <a:gd name="T18" fmla="*/ 1 w 96"/>
                <a:gd name="T19" fmla="*/ 1 h 93"/>
                <a:gd name="T20" fmla="*/ 1 w 96"/>
                <a:gd name="T21" fmla="*/ 1 h 93"/>
                <a:gd name="T22" fmla="*/ 1 w 96"/>
                <a:gd name="T23" fmla="*/ 1 h 93"/>
                <a:gd name="T24" fmla="*/ 1 w 96"/>
                <a:gd name="T25" fmla="*/ 1 h 93"/>
                <a:gd name="T26" fmla="*/ 1 w 96"/>
                <a:gd name="T27" fmla="*/ 1 h 93"/>
                <a:gd name="T28" fmla="*/ 1 w 96"/>
                <a:gd name="T29" fmla="*/ 1 h 93"/>
                <a:gd name="T30" fmla="*/ 1 w 96"/>
                <a:gd name="T31" fmla="*/ 1 h 93"/>
                <a:gd name="T32" fmla="*/ 1 w 96"/>
                <a:gd name="T33" fmla="*/ 1 h 93"/>
                <a:gd name="T34" fmla="*/ 1 w 96"/>
                <a:gd name="T35" fmla="*/ 1 h 93"/>
                <a:gd name="T36" fmla="*/ 1 w 96"/>
                <a:gd name="T37" fmla="*/ 1 h 93"/>
                <a:gd name="T38" fmla="*/ 1 w 96"/>
                <a:gd name="T39" fmla="*/ 1 h 93"/>
                <a:gd name="T40" fmla="*/ 1 w 96"/>
                <a:gd name="T41" fmla="*/ 1 h 93"/>
                <a:gd name="T42" fmla="*/ 1 w 96"/>
                <a:gd name="T43" fmla="*/ 1 h 93"/>
                <a:gd name="T44" fmla="*/ 1 w 96"/>
                <a:gd name="T45" fmla="*/ 1 h 93"/>
                <a:gd name="T46" fmla="*/ 1 w 96"/>
                <a:gd name="T47" fmla="*/ 1 h 93"/>
                <a:gd name="T48" fmla="*/ 1 w 96"/>
                <a:gd name="T49" fmla="*/ 0 h 93"/>
                <a:gd name="T50" fmla="*/ 1 w 96"/>
                <a:gd name="T51" fmla="*/ 1 h 93"/>
                <a:gd name="T52" fmla="*/ 1 w 96"/>
                <a:gd name="T53" fmla="*/ 1 h 93"/>
                <a:gd name="T54" fmla="*/ 1 w 96"/>
                <a:gd name="T55" fmla="*/ 1 h 93"/>
                <a:gd name="T56" fmla="*/ 1 w 96"/>
                <a:gd name="T57" fmla="*/ 1 h 93"/>
                <a:gd name="T58" fmla="*/ 1 w 96"/>
                <a:gd name="T59" fmla="*/ 1 h 93"/>
                <a:gd name="T60" fmla="*/ 1 w 96"/>
                <a:gd name="T61" fmla="*/ 1 h 93"/>
                <a:gd name="T62" fmla="*/ 1 w 96"/>
                <a:gd name="T63" fmla="*/ 1 h 93"/>
                <a:gd name="T64" fmla="*/ 0 w 96"/>
                <a:gd name="T65" fmla="*/ 1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"/>
                <a:gd name="T100" fmla="*/ 0 h 93"/>
                <a:gd name="T101" fmla="*/ 96 w 96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" h="93">
                  <a:moveTo>
                    <a:pt x="0" y="48"/>
                  </a:moveTo>
                  <a:lnTo>
                    <a:pt x="1" y="57"/>
                  </a:lnTo>
                  <a:lnTo>
                    <a:pt x="4" y="66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1" y="86"/>
                  </a:lnTo>
                  <a:lnTo>
                    <a:pt x="29" y="90"/>
                  </a:lnTo>
                  <a:lnTo>
                    <a:pt x="38" y="92"/>
                  </a:lnTo>
                  <a:lnTo>
                    <a:pt x="48" y="93"/>
                  </a:lnTo>
                  <a:lnTo>
                    <a:pt x="57" y="92"/>
                  </a:lnTo>
                  <a:lnTo>
                    <a:pt x="66" y="90"/>
                  </a:lnTo>
                  <a:lnTo>
                    <a:pt x="74" y="86"/>
                  </a:lnTo>
                  <a:lnTo>
                    <a:pt x="82" y="80"/>
                  </a:lnTo>
                  <a:lnTo>
                    <a:pt x="88" y="73"/>
                  </a:lnTo>
                  <a:lnTo>
                    <a:pt x="92" y="66"/>
                  </a:lnTo>
                  <a:lnTo>
                    <a:pt x="95" y="57"/>
                  </a:lnTo>
                  <a:lnTo>
                    <a:pt x="96" y="48"/>
                  </a:lnTo>
                  <a:lnTo>
                    <a:pt x="95" y="39"/>
                  </a:lnTo>
                  <a:lnTo>
                    <a:pt x="92" y="30"/>
                  </a:lnTo>
                  <a:lnTo>
                    <a:pt x="88" y="22"/>
                  </a:lnTo>
                  <a:lnTo>
                    <a:pt x="82" y="13"/>
                  </a:lnTo>
                  <a:lnTo>
                    <a:pt x="74" y="8"/>
                  </a:lnTo>
                  <a:lnTo>
                    <a:pt x="66" y="3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29" y="3"/>
                  </a:lnTo>
                  <a:lnTo>
                    <a:pt x="21" y="8"/>
                  </a:lnTo>
                  <a:lnTo>
                    <a:pt x="14" y="13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2" name="Line 1350"/>
            <p:cNvSpPr>
              <a:spLocks noChangeShapeType="1"/>
            </p:cNvSpPr>
            <p:nvPr/>
          </p:nvSpPr>
          <p:spPr bwMode="auto">
            <a:xfrm>
              <a:off x="905" y="3092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" name="Line 1351"/>
            <p:cNvSpPr>
              <a:spLocks noChangeShapeType="1"/>
            </p:cNvSpPr>
            <p:nvPr/>
          </p:nvSpPr>
          <p:spPr bwMode="auto">
            <a:xfrm>
              <a:off x="954" y="3092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" name="Line 1352"/>
            <p:cNvSpPr>
              <a:spLocks noChangeShapeType="1"/>
            </p:cNvSpPr>
            <p:nvPr/>
          </p:nvSpPr>
          <p:spPr bwMode="auto">
            <a:xfrm>
              <a:off x="978" y="3092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" name="Line 1353"/>
            <p:cNvSpPr>
              <a:spLocks noChangeShapeType="1"/>
            </p:cNvSpPr>
            <p:nvPr/>
          </p:nvSpPr>
          <p:spPr bwMode="auto">
            <a:xfrm>
              <a:off x="1026" y="3092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" name="Rectangle 1354"/>
            <p:cNvSpPr>
              <a:spLocks noChangeArrowheads="1"/>
            </p:cNvSpPr>
            <p:nvPr/>
          </p:nvSpPr>
          <p:spPr bwMode="auto">
            <a:xfrm>
              <a:off x="908" y="3095"/>
              <a:ext cx="42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247" name="Rectangle 1355"/>
            <p:cNvSpPr>
              <a:spLocks noChangeArrowheads="1"/>
            </p:cNvSpPr>
            <p:nvPr/>
          </p:nvSpPr>
          <p:spPr bwMode="auto">
            <a:xfrm>
              <a:off x="982" y="3095"/>
              <a:ext cx="41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248" name="Line 1356"/>
            <p:cNvSpPr>
              <a:spLocks noChangeShapeType="1"/>
            </p:cNvSpPr>
            <p:nvPr/>
          </p:nvSpPr>
          <p:spPr bwMode="auto">
            <a:xfrm flipH="1">
              <a:off x="1031" y="2973"/>
              <a:ext cx="30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" name="Line 1357"/>
            <p:cNvSpPr>
              <a:spLocks noChangeShapeType="1"/>
            </p:cNvSpPr>
            <p:nvPr/>
          </p:nvSpPr>
          <p:spPr bwMode="auto">
            <a:xfrm>
              <a:off x="1573" y="2973"/>
              <a:ext cx="3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" name="Line 1358"/>
            <p:cNvSpPr>
              <a:spLocks noChangeShapeType="1"/>
            </p:cNvSpPr>
            <p:nvPr/>
          </p:nvSpPr>
          <p:spPr bwMode="auto">
            <a:xfrm flipH="1">
              <a:off x="903" y="2938"/>
              <a:ext cx="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" name="Line 1359"/>
            <p:cNvSpPr>
              <a:spLocks noChangeShapeType="1"/>
            </p:cNvSpPr>
            <p:nvPr/>
          </p:nvSpPr>
          <p:spPr bwMode="auto">
            <a:xfrm flipH="1">
              <a:off x="903" y="2981"/>
              <a:ext cx="9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" name="Rectangle 1360"/>
            <p:cNvSpPr>
              <a:spLocks noChangeArrowheads="1"/>
            </p:cNvSpPr>
            <p:nvPr/>
          </p:nvSpPr>
          <p:spPr bwMode="auto">
            <a:xfrm>
              <a:off x="998" y="2958"/>
              <a:ext cx="16" cy="6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253" name="Rectangle 1361"/>
            <p:cNvSpPr>
              <a:spLocks noChangeArrowheads="1"/>
            </p:cNvSpPr>
            <p:nvPr/>
          </p:nvSpPr>
          <p:spPr bwMode="auto">
            <a:xfrm>
              <a:off x="926" y="2963"/>
              <a:ext cx="10" cy="3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254" name="Line 1362"/>
            <p:cNvSpPr>
              <a:spLocks noChangeShapeType="1"/>
            </p:cNvSpPr>
            <p:nvPr/>
          </p:nvSpPr>
          <p:spPr bwMode="auto">
            <a:xfrm>
              <a:off x="931" y="2938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" name="Line 1363"/>
            <p:cNvSpPr>
              <a:spLocks noChangeShapeType="1"/>
            </p:cNvSpPr>
            <p:nvPr/>
          </p:nvSpPr>
          <p:spPr bwMode="auto">
            <a:xfrm flipV="1">
              <a:off x="1006" y="2938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" name="Freeform 1364"/>
            <p:cNvSpPr>
              <a:spLocks/>
            </p:cNvSpPr>
            <p:nvPr/>
          </p:nvSpPr>
          <p:spPr bwMode="auto">
            <a:xfrm>
              <a:off x="1362" y="3010"/>
              <a:ext cx="14" cy="109"/>
            </a:xfrm>
            <a:custGeom>
              <a:avLst/>
              <a:gdLst>
                <a:gd name="T0" fmla="*/ 1 w 28"/>
                <a:gd name="T1" fmla="*/ 0 h 219"/>
                <a:gd name="T2" fmla="*/ 1 w 28"/>
                <a:gd name="T3" fmla="*/ 0 h 219"/>
                <a:gd name="T4" fmla="*/ 0 w 28"/>
                <a:gd name="T5" fmla="*/ 0 h 219"/>
                <a:gd name="T6" fmla="*/ 1 w 28"/>
                <a:gd name="T7" fmla="*/ 0 h 219"/>
                <a:gd name="T8" fmla="*/ 1 w 28"/>
                <a:gd name="T9" fmla="*/ 0 h 219"/>
                <a:gd name="T10" fmla="*/ 1 w 28"/>
                <a:gd name="T11" fmla="*/ 0 h 219"/>
                <a:gd name="T12" fmla="*/ 1 w 28"/>
                <a:gd name="T13" fmla="*/ 0 h 219"/>
                <a:gd name="T14" fmla="*/ 1 w 28"/>
                <a:gd name="T15" fmla="*/ 0 h 219"/>
                <a:gd name="T16" fmla="*/ 1 w 28"/>
                <a:gd name="T17" fmla="*/ 0 h 219"/>
                <a:gd name="T18" fmla="*/ 1 w 28"/>
                <a:gd name="T19" fmla="*/ 0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219"/>
                <a:gd name="T32" fmla="*/ 28 w 28"/>
                <a:gd name="T33" fmla="*/ 219 h 2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219">
                  <a:moveTo>
                    <a:pt x="14" y="3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" y="44"/>
                  </a:lnTo>
                  <a:lnTo>
                    <a:pt x="9" y="44"/>
                  </a:lnTo>
                  <a:lnTo>
                    <a:pt x="18" y="208"/>
                  </a:lnTo>
                  <a:lnTo>
                    <a:pt x="7" y="208"/>
                  </a:lnTo>
                  <a:lnTo>
                    <a:pt x="7" y="219"/>
                  </a:lnTo>
                  <a:lnTo>
                    <a:pt x="28" y="217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57" name="Freeform 1365"/>
            <p:cNvSpPr>
              <a:spLocks/>
            </p:cNvSpPr>
            <p:nvPr/>
          </p:nvSpPr>
          <p:spPr bwMode="auto">
            <a:xfrm>
              <a:off x="1384" y="3009"/>
              <a:ext cx="16" cy="109"/>
            </a:xfrm>
            <a:custGeom>
              <a:avLst/>
              <a:gdLst>
                <a:gd name="T0" fmla="*/ 0 w 33"/>
                <a:gd name="T1" fmla="*/ 0 h 219"/>
                <a:gd name="T2" fmla="*/ 0 w 33"/>
                <a:gd name="T3" fmla="*/ 0 h 219"/>
                <a:gd name="T4" fmla="*/ 0 w 33"/>
                <a:gd name="T5" fmla="*/ 0 h 219"/>
                <a:gd name="T6" fmla="*/ 0 w 33"/>
                <a:gd name="T7" fmla="*/ 0 h 219"/>
                <a:gd name="T8" fmla="*/ 0 w 33"/>
                <a:gd name="T9" fmla="*/ 0 h 219"/>
                <a:gd name="T10" fmla="*/ 0 w 33"/>
                <a:gd name="T11" fmla="*/ 0 h 219"/>
                <a:gd name="T12" fmla="*/ 0 w 33"/>
                <a:gd name="T13" fmla="*/ 0 h 219"/>
                <a:gd name="T14" fmla="*/ 0 w 33"/>
                <a:gd name="T15" fmla="*/ 0 h 219"/>
                <a:gd name="T16" fmla="*/ 0 w 33"/>
                <a:gd name="T17" fmla="*/ 0 h 219"/>
                <a:gd name="T18" fmla="*/ 0 w 33"/>
                <a:gd name="T19" fmla="*/ 0 h 219"/>
                <a:gd name="T20" fmla="*/ 0 w 33"/>
                <a:gd name="T21" fmla="*/ 0 h 219"/>
                <a:gd name="T22" fmla="*/ 0 w 33"/>
                <a:gd name="T23" fmla="*/ 0 h 2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219"/>
                <a:gd name="T38" fmla="*/ 33 w 33"/>
                <a:gd name="T39" fmla="*/ 219 h 2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219">
                  <a:moveTo>
                    <a:pt x="0" y="5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3" y="42"/>
                  </a:lnTo>
                  <a:lnTo>
                    <a:pt x="9" y="44"/>
                  </a:lnTo>
                  <a:lnTo>
                    <a:pt x="21" y="204"/>
                  </a:lnTo>
                  <a:lnTo>
                    <a:pt x="33" y="204"/>
                  </a:lnTo>
                  <a:lnTo>
                    <a:pt x="33" y="219"/>
                  </a:lnTo>
                  <a:lnTo>
                    <a:pt x="11" y="219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58" name="Rectangle 1366"/>
            <p:cNvSpPr>
              <a:spLocks noChangeArrowheads="1"/>
            </p:cNvSpPr>
            <p:nvPr/>
          </p:nvSpPr>
          <p:spPr bwMode="auto">
            <a:xfrm>
              <a:off x="1265" y="2265"/>
              <a:ext cx="499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259" name="Line 1367"/>
            <p:cNvSpPr>
              <a:spLocks noChangeShapeType="1"/>
            </p:cNvSpPr>
            <p:nvPr/>
          </p:nvSpPr>
          <p:spPr bwMode="auto">
            <a:xfrm flipH="1" flipV="1">
              <a:off x="1493" y="2286"/>
              <a:ext cx="11" cy="5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" name="Line 1368"/>
            <p:cNvSpPr>
              <a:spLocks noChangeShapeType="1"/>
            </p:cNvSpPr>
            <p:nvPr/>
          </p:nvSpPr>
          <p:spPr bwMode="auto">
            <a:xfrm flipH="1" flipV="1">
              <a:off x="1480" y="2285"/>
              <a:ext cx="10" cy="5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" name="Line 1369"/>
            <p:cNvSpPr>
              <a:spLocks noChangeShapeType="1"/>
            </p:cNvSpPr>
            <p:nvPr/>
          </p:nvSpPr>
          <p:spPr bwMode="auto">
            <a:xfrm flipH="1" flipV="1">
              <a:off x="1451" y="2286"/>
              <a:ext cx="26" cy="5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" name="Line 1370"/>
            <p:cNvSpPr>
              <a:spLocks noChangeShapeType="1"/>
            </p:cNvSpPr>
            <p:nvPr/>
          </p:nvSpPr>
          <p:spPr bwMode="auto">
            <a:xfrm flipH="1" flipV="1">
              <a:off x="1439" y="2286"/>
              <a:ext cx="25" cy="5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" name="Line 1371"/>
            <p:cNvSpPr>
              <a:spLocks noChangeShapeType="1"/>
            </p:cNvSpPr>
            <p:nvPr/>
          </p:nvSpPr>
          <p:spPr bwMode="auto">
            <a:xfrm flipH="1" flipV="1">
              <a:off x="1429" y="2285"/>
              <a:ext cx="21" cy="5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" name="Line 1372"/>
            <p:cNvSpPr>
              <a:spLocks noChangeShapeType="1"/>
            </p:cNvSpPr>
            <p:nvPr/>
          </p:nvSpPr>
          <p:spPr bwMode="auto">
            <a:xfrm flipH="1" flipV="1">
              <a:off x="1417" y="2286"/>
              <a:ext cx="21" cy="5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" name="Line 1373"/>
            <p:cNvSpPr>
              <a:spLocks noChangeShapeType="1"/>
            </p:cNvSpPr>
            <p:nvPr/>
          </p:nvSpPr>
          <p:spPr bwMode="auto">
            <a:xfrm flipH="1" flipV="1">
              <a:off x="1400" y="2286"/>
              <a:ext cx="26" cy="5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" name="Line 1374"/>
            <p:cNvSpPr>
              <a:spLocks noChangeShapeType="1"/>
            </p:cNvSpPr>
            <p:nvPr/>
          </p:nvSpPr>
          <p:spPr bwMode="auto">
            <a:xfrm flipH="1" flipV="1">
              <a:off x="1387" y="2286"/>
              <a:ext cx="27" cy="5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" name="Line 1375"/>
            <p:cNvSpPr>
              <a:spLocks noChangeShapeType="1"/>
            </p:cNvSpPr>
            <p:nvPr/>
          </p:nvSpPr>
          <p:spPr bwMode="auto">
            <a:xfrm flipH="1" flipV="1">
              <a:off x="1372" y="2286"/>
              <a:ext cx="30" cy="5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" name="Line 1376"/>
            <p:cNvSpPr>
              <a:spLocks noChangeShapeType="1"/>
            </p:cNvSpPr>
            <p:nvPr/>
          </p:nvSpPr>
          <p:spPr bwMode="auto">
            <a:xfrm flipH="1" flipV="1">
              <a:off x="1360" y="2286"/>
              <a:ext cx="30" cy="5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" name="Line 1377"/>
            <p:cNvSpPr>
              <a:spLocks noChangeShapeType="1"/>
            </p:cNvSpPr>
            <p:nvPr/>
          </p:nvSpPr>
          <p:spPr bwMode="auto">
            <a:xfrm flipV="1">
              <a:off x="1631" y="2286"/>
              <a:ext cx="1" cy="5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" name="Line 1378"/>
            <p:cNvSpPr>
              <a:spLocks noChangeShapeType="1"/>
            </p:cNvSpPr>
            <p:nvPr/>
          </p:nvSpPr>
          <p:spPr bwMode="auto">
            <a:xfrm flipV="1">
              <a:off x="1619" y="2285"/>
              <a:ext cx="1" cy="5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" name="Line 1379"/>
            <p:cNvSpPr>
              <a:spLocks noChangeShapeType="1"/>
            </p:cNvSpPr>
            <p:nvPr/>
          </p:nvSpPr>
          <p:spPr bwMode="auto">
            <a:xfrm flipV="1">
              <a:off x="1672" y="2286"/>
              <a:ext cx="1" cy="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" name="Line 1380"/>
            <p:cNvSpPr>
              <a:spLocks noChangeShapeType="1"/>
            </p:cNvSpPr>
            <p:nvPr/>
          </p:nvSpPr>
          <p:spPr bwMode="auto">
            <a:xfrm flipV="1">
              <a:off x="1660" y="2285"/>
              <a:ext cx="1" cy="5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" name="Line 1381"/>
            <p:cNvSpPr>
              <a:spLocks noChangeShapeType="1"/>
            </p:cNvSpPr>
            <p:nvPr/>
          </p:nvSpPr>
          <p:spPr bwMode="auto">
            <a:xfrm flipV="1">
              <a:off x="1364" y="2370"/>
              <a:ext cx="1" cy="5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" name="Line 1382"/>
            <p:cNvSpPr>
              <a:spLocks noChangeShapeType="1"/>
            </p:cNvSpPr>
            <p:nvPr/>
          </p:nvSpPr>
          <p:spPr bwMode="auto">
            <a:xfrm flipV="1">
              <a:off x="1374" y="2582"/>
              <a:ext cx="1" cy="2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5" name="Line 1383"/>
            <p:cNvSpPr>
              <a:spLocks noChangeShapeType="1"/>
            </p:cNvSpPr>
            <p:nvPr/>
          </p:nvSpPr>
          <p:spPr bwMode="auto">
            <a:xfrm>
              <a:off x="1378" y="2412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" name="Line 1384"/>
            <p:cNvSpPr>
              <a:spLocks noChangeShapeType="1"/>
            </p:cNvSpPr>
            <p:nvPr/>
          </p:nvSpPr>
          <p:spPr bwMode="auto">
            <a:xfrm>
              <a:off x="1407" y="2412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" name="Line 1385"/>
            <p:cNvSpPr>
              <a:spLocks noChangeShapeType="1"/>
            </p:cNvSpPr>
            <p:nvPr/>
          </p:nvSpPr>
          <p:spPr bwMode="auto">
            <a:xfrm>
              <a:off x="1434" y="2412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" name="Line 1386"/>
            <p:cNvSpPr>
              <a:spLocks noChangeShapeType="1"/>
            </p:cNvSpPr>
            <p:nvPr/>
          </p:nvSpPr>
          <p:spPr bwMode="auto">
            <a:xfrm>
              <a:off x="1457" y="2412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" name="Line 1387"/>
            <p:cNvSpPr>
              <a:spLocks noChangeShapeType="1"/>
            </p:cNvSpPr>
            <p:nvPr/>
          </p:nvSpPr>
          <p:spPr bwMode="auto">
            <a:xfrm>
              <a:off x="1496" y="2412"/>
              <a:ext cx="1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0" name="Line 1388"/>
            <p:cNvSpPr>
              <a:spLocks noChangeShapeType="1"/>
            </p:cNvSpPr>
            <p:nvPr/>
          </p:nvSpPr>
          <p:spPr bwMode="auto">
            <a:xfrm>
              <a:off x="1631" y="2412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" name="Line 1389"/>
            <p:cNvSpPr>
              <a:spLocks noChangeShapeType="1"/>
            </p:cNvSpPr>
            <p:nvPr/>
          </p:nvSpPr>
          <p:spPr bwMode="auto">
            <a:xfrm>
              <a:off x="1339" y="2540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" name="Freeform 1390"/>
            <p:cNvSpPr>
              <a:spLocks/>
            </p:cNvSpPr>
            <p:nvPr/>
          </p:nvSpPr>
          <p:spPr bwMode="auto">
            <a:xfrm>
              <a:off x="1344" y="2522"/>
              <a:ext cx="20" cy="35"/>
            </a:xfrm>
            <a:custGeom>
              <a:avLst/>
              <a:gdLst>
                <a:gd name="T0" fmla="*/ 1 w 39"/>
                <a:gd name="T1" fmla="*/ 0 h 72"/>
                <a:gd name="T2" fmla="*/ 1 w 39"/>
                <a:gd name="T3" fmla="*/ 0 h 72"/>
                <a:gd name="T4" fmla="*/ 1 w 39"/>
                <a:gd name="T5" fmla="*/ 0 h 72"/>
                <a:gd name="T6" fmla="*/ 1 w 39"/>
                <a:gd name="T7" fmla="*/ 0 h 72"/>
                <a:gd name="T8" fmla="*/ 1 w 39"/>
                <a:gd name="T9" fmla="*/ 0 h 72"/>
                <a:gd name="T10" fmla="*/ 1 w 39"/>
                <a:gd name="T11" fmla="*/ 0 h 72"/>
                <a:gd name="T12" fmla="*/ 0 w 39"/>
                <a:gd name="T13" fmla="*/ 0 h 72"/>
                <a:gd name="T14" fmla="*/ 1 w 39"/>
                <a:gd name="T15" fmla="*/ 0 h 72"/>
                <a:gd name="T16" fmla="*/ 1 w 39"/>
                <a:gd name="T17" fmla="*/ 0 h 72"/>
                <a:gd name="T18" fmla="*/ 1 w 39"/>
                <a:gd name="T19" fmla="*/ 0 h 72"/>
                <a:gd name="T20" fmla="*/ 1 w 39"/>
                <a:gd name="T21" fmla="*/ 0 h 72"/>
                <a:gd name="T22" fmla="*/ 1 w 39"/>
                <a:gd name="T23" fmla="*/ 0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72"/>
                <a:gd name="T38" fmla="*/ 39 w 39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72">
                  <a:moveTo>
                    <a:pt x="39" y="0"/>
                  </a:moveTo>
                  <a:lnTo>
                    <a:pt x="37" y="0"/>
                  </a:lnTo>
                  <a:lnTo>
                    <a:pt x="23" y="3"/>
                  </a:lnTo>
                  <a:lnTo>
                    <a:pt x="12" y="10"/>
                  </a:lnTo>
                  <a:lnTo>
                    <a:pt x="3" y="21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3" y="50"/>
                  </a:lnTo>
                  <a:lnTo>
                    <a:pt x="12" y="62"/>
                  </a:lnTo>
                  <a:lnTo>
                    <a:pt x="23" y="68"/>
                  </a:lnTo>
                  <a:lnTo>
                    <a:pt x="37" y="72"/>
                  </a:lnTo>
                  <a:lnTo>
                    <a:pt x="39" y="7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" name="Line 1391"/>
            <p:cNvSpPr>
              <a:spLocks noChangeShapeType="1"/>
            </p:cNvSpPr>
            <p:nvPr/>
          </p:nvSpPr>
          <p:spPr bwMode="auto">
            <a:xfrm>
              <a:off x="1330" y="2896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" name="Line 1392"/>
            <p:cNvSpPr>
              <a:spLocks noChangeShapeType="1"/>
            </p:cNvSpPr>
            <p:nvPr/>
          </p:nvSpPr>
          <p:spPr bwMode="auto">
            <a:xfrm>
              <a:off x="1307" y="2920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" name="Freeform 1393"/>
            <p:cNvSpPr>
              <a:spLocks/>
            </p:cNvSpPr>
            <p:nvPr/>
          </p:nvSpPr>
          <p:spPr bwMode="auto">
            <a:xfrm>
              <a:off x="1312" y="2902"/>
              <a:ext cx="35" cy="36"/>
            </a:xfrm>
            <a:custGeom>
              <a:avLst/>
              <a:gdLst>
                <a:gd name="T0" fmla="*/ 0 w 72"/>
                <a:gd name="T1" fmla="*/ 1 h 71"/>
                <a:gd name="T2" fmla="*/ 0 w 72"/>
                <a:gd name="T3" fmla="*/ 1 h 71"/>
                <a:gd name="T4" fmla="*/ 0 w 72"/>
                <a:gd name="T5" fmla="*/ 1 h 71"/>
                <a:gd name="T6" fmla="*/ 0 w 72"/>
                <a:gd name="T7" fmla="*/ 1 h 71"/>
                <a:gd name="T8" fmla="*/ 0 w 72"/>
                <a:gd name="T9" fmla="*/ 1 h 71"/>
                <a:gd name="T10" fmla="*/ 0 w 72"/>
                <a:gd name="T11" fmla="*/ 1 h 71"/>
                <a:gd name="T12" fmla="*/ 0 w 72"/>
                <a:gd name="T13" fmla="*/ 1 h 71"/>
                <a:gd name="T14" fmla="*/ 0 w 72"/>
                <a:gd name="T15" fmla="*/ 1 h 71"/>
                <a:gd name="T16" fmla="*/ 0 w 72"/>
                <a:gd name="T17" fmla="*/ 1 h 71"/>
                <a:gd name="T18" fmla="*/ 0 w 72"/>
                <a:gd name="T19" fmla="*/ 1 h 71"/>
                <a:gd name="T20" fmla="*/ 0 w 72"/>
                <a:gd name="T21" fmla="*/ 1 h 71"/>
                <a:gd name="T22" fmla="*/ 0 w 72"/>
                <a:gd name="T23" fmla="*/ 1 h 71"/>
                <a:gd name="T24" fmla="*/ 0 w 72"/>
                <a:gd name="T25" fmla="*/ 0 h 71"/>
                <a:gd name="T26" fmla="*/ 0 w 72"/>
                <a:gd name="T27" fmla="*/ 1 h 71"/>
                <a:gd name="T28" fmla="*/ 0 w 72"/>
                <a:gd name="T29" fmla="*/ 1 h 71"/>
                <a:gd name="T30" fmla="*/ 0 w 72"/>
                <a:gd name="T31" fmla="*/ 1 h 71"/>
                <a:gd name="T32" fmla="*/ 0 w 72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1"/>
                <a:gd name="T53" fmla="*/ 72 w 72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1">
                  <a:moveTo>
                    <a:pt x="0" y="36"/>
                  </a:moveTo>
                  <a:lnTo>
                    <a:pt x="4" y="49"/>
                  </a:lnTo>
                  <a:lnTo>
                    <a:pt x="12" y="61"/>
                  </a:lnTo>
                  <a:lnTo>
                    <a:pt x="22" y="69"/>
                  </a:lnTo>
                  <a:lnTo>
                    <a:pt x="36" y="71"/>
                  </a:lnTo>
                  <a:lnTo>
                    <a:pt x="50" y="69"/>
                  </a:lnTo>
                  <a:lnTo>
                    <a:pt x="62" y="61"/>
                  </a:lnTo>
                  <a:lnTo>
                    <a:pt x="70" y="49"/>
                  </a:lnTo>
                  <a:lnTo>
                    <a:pt x="72" y="36"/>
                  </a:lnTo>
                  <a:lnTo>
                    <a:pt x="70" y="22"/>
                  </a:lnTo>
                  <a:lnTo>
                    <a:pt x="62" y="11"/>
                  </a:lnTo>
                  <a:lnTo>
                    <a:pt x="50" y="3"/>
                  </a:lnTo>
                  <a:lnTo>
                    <a:pt x="36" y="0"/>
                  </a:lnTo>
                  <a:lnTo>
                    <a:pt x="22" y="3"/>
                  </a:lnTo>
                  <a:lnTo>
                    <a:pt x="12" y="11"/>
                  </a:lnTo>
                  <a:lnTo>
                    <a:pt x="4" y="22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" name="Freeform 1394"/>
            <p:cNvSpPr>
              <a:spLocks/>
            </p:cNvSpPr>
            <p:nvPr/>
          </p:nvSpPr>
          <p:spPr bwMode="auto">
            <a:xfrm>
              <a:off x="1323" y="2928"/>
              <a:ext cx="32" cy="60"/>
            </a:xfrm>
            <a:custGeom>
              <a:avLst/>
              <a:gdLst>
                <a:gd name="T0" fmla="*/ 0 w 65"/>
                <a:gd name="T1" fmla="*/ 0 h 120"/>
                <a:gd name="T2" fmla="*/ 0 w 65"/>
                <a:gd name="T3" fmla="*/ 0 h 120"/>
                <a:gd name="T4" fmla="*/ 0 w 65"/>
                <a:gd name="T5" fmla="*/ 1 h 120"/>
                <a:gd name="T6" fmla="*/ 0 w 65"/>
                <a:gd name="T7" fmla="*/ 1 h 120"/>
                <a:gd name="T8" fmla="*/ 0 w 65"/>
                <a:gd name="T9" fmla="*/ 1 h 120"/>
                <a:gd name="T10" fmla="*/ 0 w 65"/>
                <a:gd name="T11" fmla="*/ 1 h 120"/>
                <a:gd name="T12" fmla="*/ 0 w 65"/>
                <a:gd name="T13" fmla="*/ 1 h 120"/>
                <a:gd name="T14" fmla="*/ 0 w 65"/>
                <a:gd name="T15" fmla="*/ 1 h 120"/>
                <a:gd name="T16" fmla="*/ 0 w 65"/>
                <a:gd name="T17" fmla="*/ 0 h 120"/>
                <a:gd name="T18" fmla="*/ 0 w 65"/>
                <a:gd name="T19" fmla="*/ 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120"/>
                <a:gd name="T32" fmla="*/ 65 w 65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120">
                  <a:moveTo>
                    <a:pt x="0" y="0"/>
                  </a:moveTo>
                  <a:lnTo>
                    <a:pt x="65" y="0"/>
                  </a:lnTo>
                  <a:lnTo>
                    <a:pt x="65" y="120"/>
                  </a:lnTo>
                  <a:lnTo>
                    <a:pt x="7" y="120"/>
                  </a:lnTo>
                  <a:lnTo>
                    <a:pt x="7" y="105"/>
                  </a:lnTo>
                  <a:lnTo>
                    <a:pt x="31" y="105"/>
                  </a:lnTo>
                  <a:lnTo>
                    <a:pt x="31" y="18"/>
                  </a:lnTo>
                  <a:lnTo>
                    <a:pt x="3" y="1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7" name="Line 1395"/>
            <p:cNvSpPr>
              <a:spLocks noChangeShapeType="1"/>
            </p:cNvSpPr>
            <p:nvPr/>
          </p:nvSpPr>
          <p:spPr bwMode="auto">
            <a:xfrm>
              <a:off x="1195" y="2896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" name="Line 1396"/>
            <p:cNvSpPr>
              <a:spLocks noChangeShapeType="1"/>
            </p:cNvSpPr>
            <p:nvPr/>
          </p:nvSpPr>
          <p:spPr bwMode="auto">
            <a:xfrm>
              <a:off x="1172" y="2920"/>
              <a:ext cx="4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" name="Freeform 1397"/>
            <p:cNvSpPr>
              <a:spLocks/>
            </p:cNvSpPr>
            <p:nvPr/>
          </p:nvSpPr>
          <p:spPr bwMode="auto">
            <a:xfrm>
              <a:off x="1177" y="2902"/>
              <a:ext cx="36" cy="36"/>
            </a:xfrm>
            <a:custGeom>
              <a:avLst/>
              <a:gdLst>
                <a:gd name="T0" fmla="*/ 0 w 71"/>
                <a:gd name="T1" fmla="*/ 1 h 71"/>
                <a:gd name="T2" fmla="*/ 1 w 71"/>
                <a:gd name="T3" fmla="*/ 1 h 71"/>
                <a:gd name="T4" fmla="*/ 1 w 71"/>
                <a:gd name="T5" fmla="*/ 1 h 71"/>
                <a:gd name="T6" fmla="*/ 1 w 71"/>
                <a:gd name="T7" fmla="*/ 1 h 71"/>
                <a:gd name="T8" fmla="*/ 1 w 71"/>
                <a:gd name="T9" fmla="*/ 1 h 71"/>
                <a:gd name="T10" fmla="*/ 1 w 71"/>
                <a:gd name="T11" fmla="*/ 1 h 71"/>
                <a:gd name="T12" fmla="*/ 1 w 71"/>
                <a:gd name="T13" fmla="*/ 1 h 71"/>
                <a:gd name="T14" fmla="*/ 1 w 71"/>
                <a:gd name="T15" fmla="*/ 1 h 71"/>
                <a:gd name="T16" fmla="*/ 1 w 71"/>
                <a:gd name="T17" fmla="*/ 1 h 71"/>
                <a:gd name="T18" fmla="*/ 1 w 71"/>
                <a:gd name="T19" fmla="*/ 1 h 71"/>
                <a:gd name="T20" fmla="*/ 1 w 71"/>
                <a:gd name="T21" fmla="*/ 1 h 71"/>
                <a:gd name="T22" fmla="*/ 1 w 71"/>
                <a:gd name="T23" fmla="*/ 1 h 71"/>
                <a:gd name="T24" fmla="*/ 1 w 71"/>
                <a:gd name="T25" fmla="*/ 0 h 71"/>
                <a:gd name="T26" fmla="*/ 1 w 71"/>
                <a:gd name="T27" fmla="*/ 1 h 71"/>
                <a:gd name="T28" fmla="*/ 1 w 71"/>
                <a:gd name="T29" fmla="*/ 1 h 71"/>
                <a:gd name="T30" fmla="*/ 1 w 71"/>
                <a:gd name="T31" fmla="*/ 1 h 71"/>
                <a:gd name="T32" fmla="*/ 0 w 71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71"/>
                <a:gd name="T53" fmla="*/ 71 w 7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71">
                  <a:moveTo>
                    <a:pt x="0" y="36"/>
                  </a:moveTo>
                  <a:lnTo>
                    <a:pt x="2" y="49"/>
                  </a:lnTo>
                  <a:lnTo>
                    <a:pt x="10" y="61"/>
                  </a:lnTo>
                  <a:lnTo>
                    <a:pt x="22" y="69"/>
                  </a:lnTo>
                  <a:lnTo>
                    <a:pt x="36" y="71"/>
                  </a:lnTo>
                  <a:lnTo>
                    <a:pt x="50" y="69"/>
                  </a:lnTo>
                  <a:lnTo>
                    <a:pt x="61" y="61"/>
                  </a:lnTo>
                  <a:lnTo>
                    <a:pt x="69" y="49"/>
                  </a:lnTo>
                  <a:lnTo>
                    <a:pt x="71" y="36"/>
                  </a:lnTo>
                  <a:lnTo>
                    <a:pt x="69" y="22"/>
                  </a:lnTo>
                  <a:lnTo>
                    <a:pt x="61" y="11"/>
                  </a:lnTo>
                  <a:lnTo>
                    <a:pt x="50" y="3"/>
                  </a:lnTo>
                  <a:lnTo>
                    <a:pt x="36" y="0"/>
                  </a:lnTo>
                  <a:lnTo>
                    <a:pt x="22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" name="Line 1398"/>
            <p:cNvSpPr>
              <a:spLocks noChangeShapeType="1"/>
            </p:cNvSpPr>
            <p:nvPr/>
          </p:nvSpPr>
          <p:spPr bwMode="auto">
            <a:xfrm>
              <a:off x="1062" y="2896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" name="Line 1399"/>
            <p:cNvSpPr>
              <a:spLocks noChangeShapeType="1"/>
            </p:cNvSpPr>
            <p:nvPr/>
          </p:nvSpPr>
          <p:spPr bwMode="auto">
            <a:xfrm>
              <a:off x="1039" y="2920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" name="Freeform 1400"/>
            <p:cNvSpPr>
              <a:spLocks/>
            </p:cNvSpPr>
            <p:nvPr/>
          </p:nvSpPr>
          <p:spPr bwMode="auto">
            <a:xfrm>
              <a:off x="1044" y="2902"/>
              <a:ext cx="36" cy="36"/>
            </a:xfrm>
            <a:custGeom>
              <a:avLst/>
              <a:gdLst>
                <a:gd name="T0" fmla="*/ 0 w 72"/>
                <a:gd name="T1" fmla="*/ 1 h 71"/>
                <a:gd name="T2" fmla="*/ 1 w 72"/>
                <a:gd name="T3" fmla="*/ 1 h 71"/>
                <a:gd name="T4" fmla="*/ 1 w 72"/>
                <a:gd name="T5" fmla="*/ 1 h 71"/>
                <a:gd name="T6" fmla="*/ 1 w 72"/>
                <a:gd name="T7" fmla="*/ 1 h 71"/>
                <a:gd name="T8" fmla="*/ 1 w 72"/>
                <a:gd name="T9" fmla="*/ 1 h 71"/>
                <a:gd name="T10" fmla="*/ 1 w 72"/>
                <a:gd name="T11" fmla="*/ 1 h 71"/>
                <a:gd name="T12" fmla="*/ 1 w 72"/>
                <a:gd name="T13" fmla="*/ 1 h 71"/>
                <a:gd name="T14" fmla="*/ 1 w 72"/>
                <a:gd name="T15" fmla="*/ 1 h 71"/>
                <a:gd name="T16" fmla="*/ 1 w 72"/>
                <a:gd name="T17" fmla="*/ 1 h 71"/>
                <a:gd name="T18" fmla="*/ 1 w 72"/>
                <a:gd name="T19" fmla="*/ 1 h 71"/>
                <a:gd name="T20" fmla="*/ 1 w 72"/>
                <a:gd name="T21" fmla="*/ 1 h 71"/>
                <a:gd name="T22" fmla="*/ 1 w 72"/>
                <a:gd name="T23" fmla="*/ 1 h 71"/>
                <a:gd name="T24" fmla="*/ 1 w 72"/>
                <a:gd name="T25" fmla="*/ 0 h 71"/>
                <a:gd name="T26" fmla="*/ 1 w 72"/>
                <a:gd name="T27" fmla="*/ 1 h 71"/>
                <a:gd name="T28" fmla="*/ 1 w 72"/>
                <a:gd name="T29" fmla="*/ 1 h 71"/>
                <a:gd name="T30" fmla="*/ 1 w 72"/>
                <a:gd name="T31" fmla="*/ 1 h 71"/>
                <a:gd name="T32" fmla="*/ 0 w 72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1"/>
                <a:gd name="T53" fmla="*/ 72 w 72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1">
                  <a:moveTo>
                    <a:pt x="0" y="36"/>
                  </a:moveTo>
                  <a:lnTo>
                    <a:pt x="3" y="49"/>
                  </a:lnTo>
                  <a:lnTo>
                    <a:pt x="11" y="61"/>
                  </a:lnTo>
                  <a:lnTo>
                    <a:pt x="23" y="69"/>
                  </a:lnTo>
                  <a:lnTo>
                    <a:pt x="37" y="71"/>
                  </a:lnTo>
                  <a:lnTo>
                    <a:pt x="50" y="69"/>
                  </a:lnTo>
                  <a:lnTo>
                    <a:pt x="62" y="61"/>
                  </a:lnTo>
                  <a:lnTo>
                    <a:pt x="69" y="49"/>
                  </a:lnTo>
                  <a:lnTo>
                    <a:pt x="72" y="36"/>
                  </a:lnTo>
                  <a:lnTo>
                    <a:pt x="69" y="22"/>
                  </a:lnTo>
                  <a:lnTo>
                    <a:pt x="62" y="11"/>
                  </a:lnTo>
                  <a:lnTo>
                    <a:pt x="50" y="3"/>
                  </a:lnTo>
                  <a:lnTo>
                    <a:pt x="37" y="0"/>
                  </a:lnTo>
                  <a:lnTo>
                    <a:pt x="23" y="3"/>
                  </a:lnTo>
                  <a:lnTo>
                    <a:pt x="11" y="11"/>
                  </a:lnTo>
                  <a:lnTo>
                    <a:pt x="3" y="22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" name="Freeform 1401"/>
            <p:cNvSpPr>
              <a:spLocks/>
            </p:cNvSpPr>
            <p:nvPr/>
          </p:nvSpPr>
          <p:spPr bwMode="auto">
            <a:xfrm>
              <a:off x="1324" y="1938"/>
              <a:ext cx="36" cy="54"/>
            </a:xfrm>
            <a:custGeom>
              <a:avLst/>
              <a:gdLst>
                <a:gd name="T0" fmla="*/ 0 w 71"/>
                <a:gd name="T1" fmla="*/ 1 h 108"/>
                <a:gd name="T2" fmla="*/ 1 w 71"/>
                <a:gd name="T3" fmla="*/ 1 h 108"/>
                <a:gd name="T4" fmla="*/ 1 w 71"/>
                <a:gd name="T5" fmla="*/ 1 h 108"/>
                <a:gd name="T6" fmla="*/ 1 w 71"/>
                <a:gd name="T7" fmla="*/ 0 h 108"/>
                <a:gd name="T8" fmla="*/ 0 w 71"/>
                <a:gd name="T9" fmla="*/ 1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08"/>
                <a:gd name="T17" fmla="*/ 71 w 71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08">
                  <a:moveTo>
                    <a:pt x="0" y="5"/>
                  </a:moveTo>
                  <a:lnTo>
                    <a:pt x="7" y="108"/>
                  </a:lnTo>
                  <a:lnTo>
                    <a:pt x="71" y="104"/>
                  </a:lnTo>
                  <a:lnTo>
                    <a:pt x="64" y="0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" name="Freeform 1402"/>
            <p:cNvSpPr>
              <a:spLocks/>
            </p:cNvSpPr>
            <p:nvPr/>
          </p:nvSpPr>
          <p:spPr bwMode="auto">
            <a:xfrm>
              <a:off x="1335" y="1990"/>
              <a:ext cx="36" cy="274"/>
            </a:xfrm>
            <a:custGeom>
              <a:avLst/>
              <a:gdLst>
                <a:gd name="T0" fmla="*/ 0 w 71"/>
                <a:gd name="T1" fmla="*/ 1 h 547"/>
                <a:gd name="T2" fmla="*/ 1 w 71"/>
                <a:gd name="T3" fmla="*/ 1 h 547"/>
                <a:gd name="T4" fmla="*/ 1 w 71"/>
                <a:gd name="T5" fmla="*/ 1 h 547"/>
                <a:gd name="T6" fmla="*/ 1 w 71"/>
                <a:gd name="T7" fmla="*/ 0 h 547"/>
                <a:gd name="T8" fmla="*/ 0 w 71"/>
                <a:gd name="T9" fmla="*/ 1 h 5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547"/>
                <a:gd name="T17" fmla="*/ 71 w 71"/>
                <a:gd name="T18" fmla="*/ 547 h 5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547">
                  <a:moveTo>
                    <a:pt x="0" y="2"/>
                  </a:moveTo>
                  <a:lnTo>
                    <a:pt x="38" y="547"/>
                  </a:lnTo>
                  <a:lnTo>
                    <a:pt x="71" y="545"/>
                  </a:lnTo>
                  <a:lnTo>
                    <a:pt x="33" y="0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" name="Line 1403"/>
            <p:cNvSpPr>
              <a:spLocks noChangeShapeType="1"/>
            </p:cNvSpPr>
            <p:nvPr/>
          </p:nvSpPr>
          <p:spPr bwMode="auto">
            <a:xfrm flipV="1">
              <a:off x="1326" y="1986"/>
              <a:ext cx="3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" name="Freeform 1404"/>
            <p:cNvSpPr>
              <a:spLocks/>
            </p:cNvSpPr>
            <p:nvPr/>
          </p:nvSpPr>
          <p:spPr bwMode="auto">
            <a:xfrm>
              <a:off x="1357" y="1969"/>
              <a:ext cx="7" cy="5"/>
            </a:xfrm>
            <a:custGeom>
              <a:avLst/>
              <a:gdLst>
                <a:gd name="T0" fmla="*/ 0 w 12"/>
                <a:gd name="T1" fmla="*/ 0 h 11"/>
                <a:gd name="T2" fmla="*/ 1 w 12"/>
                <a:gd name="T3" fmla="*/ 0 h 11"/>
                <a:gd name="T4" fmla="*/ 1 w 12"/>
                <a:gd name="T5" fmla="*/ 0 h 11"/>
                <a:gd name="T6" fmla="*/ 1 w 12"/>
                <a:gd name="T7" fmla="*/ 0 h 11"/>
                <a:gd name="T8" fmla="*/ 0 w 1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1"/>
                <a:gd name="T17" fmla="*/ 12 w 1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1">
                  <a:moveTo>
                    <a:pt x="0" y="0"/>
                  </a:moveTo>
                  <a:lnTo>
                    <a:pt x="2" y="11"/>
                  </a:lnTo>
                  <a:lnTo>
                    <a:pt x="12" y="11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" name="Freeform 1405"/>
            <p:cNvSpPr>
              <a:spLocks/>
            </p:cNvSpPr>
            <p:nvPr/>
          </p:nvSpPr>
          <p:spPr bwMode="auto">
            <a:xfrm>
              <a:off x="1354" y="1969"/>
              <a:ext cx="28" cy="56"/>
            </a:xfrm>
            <a:custGeom>
              <a:avLst/>
              <a:gdLst>
                <a:gd name="T0" fmla="*/ 1 w 56"/>
                <a:gd name="T1" fmla="*/ 1 h 111"/>
                <a:gd name="T2" fmla="*/ 1 w 56"/>
                <a:gd name="T3" fmla="*/ 1 h 111"/>
                <a:gd name="T4" fmla="*/ 1 w 56"/>
                <a:gd name="T5" fmla="*/ 1 h 111"/>
                <a:gd name="T6" fmla="*/ 1 w 56"/>
                <a:gd name="T7" fmla="*/ 1 h 111"/>
                <a:gd name="T8" fmla="*/ 1 w 56"/>
                <a:gd name="T9" fmla="*/ 1 h 111"/>
                <a:gd name="T10" fmla="*/ 1 w 56"/>
                <a:gd name="T11" fmla="*/ 1 h 111"/>
                <a:gd name="T12" fmla="*/ 1 w 56"/>
                <a:gd name="T13" fmla="*/ 1 h 111"/>
                <a:gd name="T14" fmla="*/ 1 w 56"/>
                <a:gd name="T15" fmla="*/ 1 h 111"/>
                <a:gd name="T16" fmla="*/ 1 w 56"/>
                <a:gd name="T17" fmla="*/ 0 h 111"/>
                <a:gd name="T18" fmla="*/ 1 w 56"/>
                <a:gd name="T19" fmla="*/ 0 h 111"/>
                <a:gd name="T20" fmla="*/ 1 w 56"/>
                <a:gd name="T21" fmla="*/ 1 h 111"/>
                <a:gd name="T22" fmla="*/ 1 w 56"/>
                <a:gd name="T23" fmla="*/ 1 h 111"/>
                <a:gd name="T24" fmla="*/ 1 w 56"/>
                <a:gd name="T25" fmla="*/ 1 h 111"/>
                <a:gd name="T26" fmla="*/ 1 w 56"/>
                <a:gd name="T27" fmla="*/ 1 h 111"/>
                <a:gd name="T28" fmla="*/ 1 w 56"/>
                <a:gd name="T29" fmla="*/ 1 h 111"/>
                <a:gd name="T30" fmla="*/ 1 w 56"/>
                <a:gd name="T31" fmla="*/ 1 h 111"/>
                <a:gd name="T32" fmla="*/ 1 w 56"/>
                <a:gd name="T33" fmla="*/ 1 h 111"/>
                <a:gd name="T34" fmla="*/ 1 w 56"/>
                <a:gd name="T35" fmla="*/ 1 h 111"/>
                <a:gd name="T36" fmla="*/ 1 w 56"/>
                <a:gd name="T37" fmla="*/ 1 h 111"/>
                <a:gd name="T38" fmla="*/ 1 w 56"/>
                <a:gd name="T39" fmla="*/ 1 h 111"/>
                <a:gd name="T40" fmla="*/ 1 w 56"/>
                <a:gd name="T41" fmla="*/ 1 h 111"/>
                <a:gd name="T42" fmla="*/ 1 w 56"/>
                <a:gd name="T43" fmla="*/ 1 h 111"/>
                <a:gd name="T44" fmla="*/ 1 w 56"/>
                <a:gd name="T45" fmla="*/ 1 h 111"/>
                <a:gd name="T46" fmla="*/ 1 w 56"/>
                <a:gd name="T47" fmla="*/ 1 h 111"/>
                <a:gd name="T48" fmla="*/ 1 w 56"/>
                <a:gd name="T49" fmla="*/ 1 h 111"/>
                <a:gd name="T50" fmla="*/ 1 w 56"/>
                <a:gd name="T51" fmla="*/ 1 h 111"/>
                <a:gd name="T52" fmla="*/ 1 w 56"/>
                <a:gd name="T53" fmla="*/ 1 h 111"/>
                <a:gd name="T54" fmla="*/ 1 w 56"/>
                <a:gd name="T55" fmla="*/ 1 h 111"/>
                <a:gd name="T56" fmla="*/ 1 w 56"/>
                <a:gd name="T57" fmla="*/ 1 h 111"/>
                <a:gd name="T58" fmla="*/ 1 w 56"/>
                <a:gd name="T59" fmla="*/ 1 h 111"/>
                <a:gd name="T60" fmla="*/ 1 w 56"/>
                <a:gd name="T61" fmla="*/ 1 h 111"/>
                <a:gd name="T62" fmla="*/ 1 w 56"/>
                <a:gd name="T63" fmla="*/ 1 h 111"/>
                <a:gd name="T64" fmla="*/ 1 w 56"/>
                <a:gd name="T65" fmla="*/ 1 h 111"/>
                <a:gd name="T66" fmla="*/ 1 w 56"/>
                <a:gd name="T67" fmla="*/ 1 h 111"/>
                <a:gd name="T68" fmla="*/ 1 w 56"/>
                <a:gd name="T69" fmla="*/ 1 h 111"/>
                <a:gd name="T70" fmla="*/ 1 w 56"/>
                <a:gd name="T71" fmla="*/ 1 h 111"/>
                <a:gd name="T72" fmla="*/ 1 w 56"/>
                <a:gd name="T73" fmla="*/ 1 h 111"/>
                <a:gd name="T74" fmla="*/ 1 w 56"/>
                <a:gd name="T75" fmla="*/ 1 h 111"/>
                <a:gd name="T76" fmla="*/ 1 w 56"/>
                <a:gd name="T77" fmla="*/ 1 h 111"/>
                <a:gd name="T78" fmla="*/ 1 w 56"/>
                <a:gd name="T79" fmla="*/ 1 h 111"/>
                <a:gd name="T80" fmla="*/ 1 w 56"/>
                <a:gd name="T81" fmla="*/ 1 h 111"/>
                <a:gd name="T82" fmla="*/ 1 w 56"/>
                <a:gd name="T83" fmla="*/ 1 h 111"/>
                <a:gd name="T84" fmla="*/ 1 w 56"/>
                <a:gd name="T85" fmla="*/ 1 h 111"/>
                <a:gd name="T86" fmla="*/ 1 w 56"/>
                <a:gd name="T87" fmla="*/ 1 h 111"/>
                <a:gd name="T88" fmla="*/ 1 w 56"/>
                <a:gd name="T89" fmla="*/ 1 h 111"/>
                <a:gd name="T90" fmla="*/ 1 w 56"/>
                <a:gd name="T91" fmla="*/ 1 h 111"/>
                <a:gd name="T92" fmla="*/ 1 w 56"/>
                <a:gd name="T93" fmla="*/ 1 h 111"/>
                <a:gd name="T94" fmla="*/ 1 w 56"/>
                <a:gd name="T95" fmla="*/ 1 h 111"/>
                <a:gd name="T96" fmla="*/ 1 w 56"/>
                <a:gd name="T97" fmla="*/ 1 h 111"/>
                <a:gd name="T98" fmla="*/ 1 w 56"/>
                <a:gd name="T99" fmla="*/ 1 h 111"/>
                <a:gd name="T100" fmla="*/ 1 w 56"/>
                <a:gd name="T101" fmla="*/ 1 h 111"/>
                <a:gd name="T102" fmla="*/ 1 w 56"/>
                <a:gd name="T103" fmla="*/ 1 h 111"/>
                <a:gd name="T104" fmla="*/ 1 w 56"/>
                <a:gd name="T105" fmla="*/ 1 h 111"/>
                <a:gd name="T106" fmla="*/ 1 w 56"/>
                <a:gd name="T107" fmla="*/ 1 h 111"/>
                <a:gd name="T108" fmla="*/ 1 w 56"/>
                <a:gd name="T109" fmla="*/ 1 h 111"/>
                <a:gd name="T110" fmla="*/ 1 w 56"/>
                <a:gd name="T111" fmla="*/ 1 h 111"/>
                <a:gd name="T112" fmla="*/ 1 w 56"/>
                <a:gd name="T113" fmla="*/ 1 h 111"/>
                <a:gd name="T114" fmla="*/ 1 w 56"/>
                <a:gd name="T115" fmla="*/ 1 h 111"/>
                <a:gd name="T116" fmla="*/ 1 w 56"/>
                <a:gd name="T117" fmla="*/ 1 h 111"/>
                <a:gd name="T118" fmla="*/ 0 w 56"/>
                <a:gd name="T119" fmla="*/ 1 h 1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"/>
                <a:gd name="T181" fmla="*/ 0 h 111"/>
                <a:gd name="T182" fmla="*/ 56 w 56"/>
                <a:gd name="T183" fmla="*/ 111 h 11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" h="111">
                  <a:moveTo>
                    <a:pt x="21" y="5"/>
                  </a:moveTo>
                  <a:lnTo>
                    <a:pt x="23" y="5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6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5" y="11"/>
                  </a:lnTo>
                  <a:lnTo>
                    <a:pt x="55" y="15"/>
                  </a:lnTo>
                  <a:lnTo>
                    <a:pt x="56" y="17"/>
                  </a:lnTo>
                  <a:lnTo>
                    <a:pt x="56" y="19"/>
                  </a:lnTo>
                  <a:lnTo>
                    <a:pt x="55" y="20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4" y="28"/>
                  </a:lnTo>
                  <a:lnTo>
                    <a:pt x="53" y="29"/>
                  </a:lnTo>
                  <a:lnTo>
                    <a:pt x="53" y="31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0" y="37"/>
                  </a:lnTo>
                  <a:lnTo>
                    <a:pt x="49" y="38"/>
                  </a:lnTo>
                  <a:lnTo>
                    <a:pt x="48" y="41"/>
                  </a:lnTo>
                  <a:lnTo>
                    <a:pt x="47" y="43"/>
                  </a:lnTo>
                  <a:lnTo>
                    <a:pt x="46" y="44"/>
                  </a:lnTo>
                  <a:lnTo>
                    <a:pt x="45" y="46"/>
                  </a:lnTo>
                  <a:lnTo>
                    <a:pt x="43" y="49"/>
                  </a:lnTo>
                  <a:lnTo>
                    <a:pt x="42" y="51"/>
                  </a:lnTo>
                  <a:lnTo>
                    <a:pt x="41" y="53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0"/>
                  </a:lnTo>
                  <a:lnTo>
                    <a:pt x="35" y="63"/>
                  </a:lnTo>
                  <a:lnTo>
                    <a:pt x="33" y="65"/>
                  </a:lnTo>
                  <a:lnTo>
                    <a:pt x="32" y="67"/>
                  </a:lnTo>
                  <a:lnTo>
                    <a:pt x="30" y="70"/>
                  </a:lnTo>
                  <a:lnTo>
                    <a:pt x="28" y="73"/>
                  </a:lnTo>
                  <a:lnTo>
                    <a:pt x="24" y="78"/>
                  </a:lnTo>
                  <a:lnTo>
                    <a:pt x="23" y="81"/>
                  </a:lnTo>
                  <a:lnTo>
                    <a:pt x="20" y="83"/>
                  </a:lnTo>
                  <a:lnTo>
                    <a:pt x="18" y="87"/>
                  </a:lnTo>
                  <a:lnTo>
                    <a:pt x="16" y="89"/>
                  </a:lnTo>
                  <a:lnTo>
                    <a:pt x="13" y="93"/>
                  </a:lnTo>
                  <a:lnTo>
                    <a:pt x="11" y="95"/>
                  </a:lnTo>
                  <a:lnTo>
                    <a:pt x="9" y="98"/>
                  </a:lnTo>
                  <a:lnTo>
                    <a:pt x="7" y="102"/>
                  </a:lnTo>
                  <a:lnTo>
                    <a:pt x="4" y="104"/>
                  </a:lnTo>
                  <a:lnTo>
                    <a:pt x="2" y="108"/>
                  </a:lnTo>
                  <a:lnTo>
                    <a:pt x="0" y="1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" name="Rectangle 1406"/>
            <p:cNvSpPr>
              <a:spLocks noChangeArrowheads="1"/>
            </p:cNvSpPr>
            <p:nvPr/>
          </p:nvSpPr>
          <p:spPr bwMode="auto">
            <a:xfrm>
              <a:off x="1346" y="2261"/>
              <a:ext cx="33" cy="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Arial" charset="0"/>
              </a:endParaRPr>
            </a:p>
          </p:txBody>
        </p:sp>
        <p:sp>
          <p:nvSpPr>
            <p:cNvPr id="4299" name="Freeform 1407"/>
            <p:cNvSpPr>
              <a:spLocks/>
            </p:cNvSpPr>
            <p:nvPr/>
          </p:nvSpPr>
          <p:spPr bwMode="auto">
            <a:xfrm>
              <a:off x="1395" y="1938"/>
              <a:ext cx="34" cy="53"/>
            </a:xfrm>
            <a:custGeom>
              <a:avLst/>
              <a:gdLst>
                <a:gd name="T0" fmla="*/ 0 w 70"/>
                <a:gd name="T1" fmla="*/ 1 h 106"/>
                <a:gd name="T2" fmla="*/ 0 w 70"/>
                <a:gd name="T3" fmla="*/ 1 h 106"/>
                <a:gd name="T4" fmla="*/ 0 w 70"/>
                <a:gd name="T5" fmla="*/ 1 h 106"/>
                <a:gd name="T6" fmla="*/ 0 w 70"/>
                <a:gd name="T7" fmla="*/ 0 h 106"/>
                <a:gd name="T8" fmla="*/ 0 w 70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106"/>
                <a:gd name="T17" fmla="*/ 70 w 70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106">
                  <a:moveTo>
                    <a:pt x="0" y="2"/>
                  </a:moveTo>
                  <a:lnTo>
                    <a:pt x="5" y="106"/>
                  </a:lnTo>
                  <a:lnTo>
                    <a:pt x="70" y="104"/>
                  </a:lnTo>
                  <a:lnTo>
                    <a:pt x="65" y="0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" name="Freeform 1408"/>
            <p:cNvSpPr>
              <a:spLocks/>
            </p:cNvSpPr>
            <p:nvPr/>
          </p:nvSpPr>
          <p:spPr bwMode="auto">
            <a:xfrm>
              <a:off x="1404" y="1990"/>
              <a:ext cx="26" cy="272"/>
            </a:xfrm>
            <a:custGeom>
              <a:avLst/>
              <a:gdLst>
                <a:gd name="T0" fmla="*/ 0 w 53"/>
                <a:gd name="T1" fmla="*/ 0 h 545"/>
                <a:gd name="T2" fmla="*/ 0 w 53"/>
                <a:gd name="T3" fmla="*/ 0 h 545"/>
                <a:gd name="T4" fmla="*/ 0 w 53"/>
                <a:gd name="T5" fmla="*/ 0 h 545"/>
                <a:gd name="T6" fmla="*/ 0 w 53"/>
                <a:gd name="T7" fmla="*/ 0 h 545"/>
                <a:gd name="T8" fmla="*/ 0 w 53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545"/>
                <a:gd name="T17" fmla="*/ 53 w 53"/>
                <a:gd name="T18" fmla="*/ 545 h 5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545">
                  <a:moveTo>
                    <a:pt x="0" y="0"/>
                  </a:moveTo>
                  <a:lnTo>
                    <a:pt x="19" y="545"/>
                  </a:lnTo>
                  <a:lnTo>
                    <a:pt x="53" y="545"/>
                  </a:lnTo>
                  <a:lnTo>
                    <a:pt x="3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301" name="Line 1409"/>
          <p:cNvSpPr>
            <a:spLocks noChangeShapeType="1"/>
          </p:cNvSpPr>
          <p:nvPr/>
        </p:nvSpPr>
        <p:spPr bwMode="auto">
          <a:xfrm flipV="1">
            <a:off x="2217738" y="2719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2" name="Rectangle 1410"/>
          <p:cNvSpPr>
            <a:spLocks noChangeArrowheads="1"/>
          </p:cNvSpPr>
          <p:nvPr/>
        </p:nvSpPr>
        <p:spPr bwMode="auto">
          <a:xfrm>
            <a:off x="2266950" y="2693963"/>
            <a:ext cx="7938" cy="7937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03" name="Freeform 1411"/>
          <p:cNvSpPr>
            <a:spLocks/>
          </p:cNvSpPr>
          <p:nvPr/>
        </p:nvSpPr>
        <p:spPr bwMode="auto">
          <a:xfrm>
            <a:off x="2257425" y="2693963"/>
            <a:ext cx="46038" cy="85725"/>
          </a:xfrm>
          <a:custGeom>
            <a:avLst/>
            <a:gdLst>
              <a:gd name="T0" fmla="*/ 2147483647 w 57"/>
              <a:gd name="T1" fmla="*/ 2147483647 h 109"/>
              <a:gd name="T2" fmla="*/ 2147483647 w 57"/>
              <a:gd name="T3" fmla="*/ 2147483647 h 109"/>
              <a:gd name="T4" fmla="*/ 2147483647 w 57"/>
              <a:gd name="T5" fmla="*/ 2147483647 h 109"/>
              <a:gd name="T6" fmla="*/ 2147483647 w 57"/>
              <a:gd name="T7" fmla="*/ 2147483647 h 109"/>
              <a:gd name="T8" fmla="*/ 2147483647 w 57"/>
              <a:gd name="T9" fmla="*/ 2147483647 h 109"/>
              <a:gd name="T10" fmla="*/ 2147483647 w 57"/>
              <a:gd name="T11" fmla="*/ 2147483647 h 109"/>
              <a:gd name="T12" fmla="*/ 2147483647 w 57"/>
              <a:gd name="T13" fmla="*/ 2147483647 h 109"/>
              <a:gd name="T14" fmla="*/ 2147483647 w 57"/>
              <a:gd name="T15" fmla="*/ 2147483647 h 109"/>
              <a:gd name="T16" fmla="*/ 2147483647 w 57"/>
              <a:gd name="T17" fmla="*/ 0 h 109"/>
              <a:gd name="T18" fmla="*/ 2147483647 w 57"/>
              <a:gd name="T19" fmla="*/ 0 h 109"/>
              <a:gd name="T20" fmla="*/ 2147483647 w 57"/>
              <a:gd name="T21" fmla="*/ 2147483647 h 109"/>
              <a:gd name="T22" fmla="*/ 2147483647 w 57"/>
              <a:gd name="T23" fmla="*/ 2147483647 h 109"/>
              <a:gd name="T24" fmla="*/ 2147483647 w 57"/>
              <a:gd name="T25" fmla="*/ 2147483647 h 109"/>
              <a:gd name="T26" fmla="*/ 2147483647 w 57"/>
              <a:gd name="T27" fmla="*/ 2147483647 h 109"/>
              <a:gd name="T28" fmla="*/ 2147483647 w 57"/>
              <a:gd name="T29" fmla="*/ 2147483647 h 109"/>
              <a:gd name="T30" fmla="*/ 2147483647 w 57"/>
              <a:gd name="T31" fmla="*/ 2147483647 h 109"/>
              <a:gd name="T32" fmla="*/ 2147483647 w 57"/>
              <a:gd name="T33" fmla="*/ 2147483647 h 109"/>
              <a:gd name="T34" fmla="*/ 2147483647 w 57"/>
              <a:gd name="T35" fmla="*/ 2147483647 h 109"/>
              <a:gd name="T36" fmla="*/ 2147483647 w 57"/>
              <a:gd name="T37" fmla="*/ 2147483647 h 109"/>
              <a:gd name="T38" fmla="*/ 2147483647 w 57"/>
              <a:gd name="T39" fmla="*/ 2147483647 h 109"/>
              <a:gd name="T40" fmla="*/ 2147483647 w 57"/>
              <a:gd name="T41" fmla="*/ 2147483647 h 109"/>
              <a:gd name="T42" fmla="*/ 2147483647 w 57"/>
              <a:gd name="T43" fmla="*/ 2147483647 h 109"/>
              <a:gd name="T44" fmla="*/ 2147483647 w 57"/>
              <a:gd name="T45" fmla="*/ 2147483647 h 109"/>
              <a:gd name="T46" fmla="*/ 2147483647 w 57"/>
              <a:gd name="T47" fmla="*/ 2147483647 h 109"/>
              <a:gd name="T48" fmla="*/ 2147483647 w 57"/>
              <a:gd name="T49" fmla="*/ 2147483647 h 109"/>
              <a:gd name="T50" fmla="*/ 2147483647 w 57"/>
              <a:gd name="T51" fmla="*/ 2147483647 h 109"/>
              <a:gd name="T52" fmla="*/ 2147483647 w 57"/>
              <a:gd name="T53" fmla="*/ 2147483647 h 109"/>
              <a:gd name="T54" fmla="*/ 2147483647 w 57"/>
              <a:gd name="T55" fmla="*/ 2147483647 h 109"/>
              <a:gd name="T56" fmla="*/ 2147483647 w 57"/>
              <a:gd name="T57" fmla="*/ 2147483647 h 109"/>
              <a:gd name="T58" fmla="*/ 2147483647 w 57"/>
              <a:gd name="T59" fmla="*/ 2147483647 h 109"/>
              <a:gd name="T60" fmla="*/ 2147483647 w 57"/>
              <a:gd name="T61" fmla="*/ 2147483647 h 109"/>
              <a:gd name="T62" fmla="*/ 2147483647 w 57"/>
              <a:gd name="T63" fmla="*/ 2147483647 h 109"/>
              <a:gd name="T64" fmla="*/ 2147483647 w 57"/>
              <a:gd name="T65" fmla="*/ 2147483647 h 109"/>
              <a:gd name="T66" fmla="*/ 2147483647 w 57"/>
              <a:gd name="T67" fmla="*/ 2147483647 h 109"/>
              <a:gd name="T68" fmla="*/ 2147483647 w 57"/>
              <a:gd name="T69" fmla="*/ 2147483647 h 109"/>
              <a:gd name="T70" fmla="*/ 2147483647 w 57"/>
              <a:gd name="T71" fmla="*/ 2147483647 h 109"/>
              <a:gd name="T72" fmla="*/ 2147483647 w 57"/>
              <a:gd name="T73" fmla="*/ 2147483647 h 109"/>
              <a:gd name="T74" fmla="*/ 2147483647 w 57"/>
              <a:gd name="T75" fmla="*/ 2147483647 h 109"/>
              <a:gd name="T76" fmla="*/ 2147483647 w 57"/>
              <a:gd name="T77" fmla="*/ 2147483647 h 109"/>
              <a:gd name="T78" fmla="*/ 2147483647 w 57"/>
              <a:gd name="T79" fmla="*/ 2147483647 h 109"/>
              <a:gd name="T80" fmla="*/ 2147483647 w 57"/>
              <a:gd name="T81" fmla="*/ 2147483647 h 109"/>
              <a:gd name="T82" fmla="*/ 2147483647 w 57"/>
              <a:gd name="T83" fmla="*/ 2147483647 h 109"/>
              <a:gd name="T84" fmla="*/ 2147483647 w 57"/>
              <a:gd name="T85" fmla="*/ 2147483647 h 109"/>
              <a:gd name="T86" fmla="*/ 2147483647 w 57"/>
              <a:gd name="T87" fmla="*/ 2147483647 h 109"/>
              <a:gd name="T88" fmla="*/ 2147483647 w 57"/>
              <a:gd name="T89" fmla="*/ 2147483647 h 109"/>
              <a:gd name="T90" fmla="*/ 2147483647 w 57"/>
              <a:gd name="T91" fmla="*/ 2147483647 h 109"/>
              <a:gd name="T92" fmla="*/ 2147483647 w 57"/>
              <a:gd name="T93" fmla="*/ 2147483647 h 109"/>
              <a:gd name="T94" fmla="*/ 2147483647 w 57"/>
              <a:gd name="T95" fmla="*/ 2147483647 h 109"/>
              <a:gd name="T96" fmla="*/ 2147483647 w 57"/>
              <a:gd name="T97" fmla="*/ 2147483647 h 109"/>
              <a:gd name="T98" fmla="*/ 2147483647 w 57"/>
              <a:gd name="T99" fmla="*/ 2147483647 h 109"/>
              <a:gd name="T100" fmla="*/ 2147483647 w 57"/>
              <a:gd name="T101" fmla="*/ 2147483647 h 109"/>
              <a:gd name="T102" fmla="*/ 2147483647 w 57"/>
              <a:gd name="T103" fmla="*/ 2147483647 h 109"/>
              <a:gd name="T104" fmla="*/ 2147483647 w 57"/>
              <a:gd name="T105" fmla="*/ 2147483647 h 109"/>
              <a:gd name="T106" fmla="*/ 2147483647 w 57"/>
              <a:gd name="T107" fmla="*/ 2147483647 h 109"/>
              <a:gd name="T108" fmla="*/ 2147483647 w 57"/>
              <a:gd name="T109" fmla="*/ 2147483647 h 109"/>
              <a:gd name="T110" fmla="*/ 2147483647 w 57"/>
              <a:gd name="T111" fmla="*/ 2147483647 h 109"/>
              <a:gd name="T112" fmla="*/ 0 w 57"/>
              <a:gd name="T113" fmla="*/ 2147483647 h 10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7"/>
              <a:gd name="T172" fmla="*/ 0 h 109"/>
              <a:gd name="T173" fmla="*/ 57 w 57"/>
              <a:gd name="T174" fmla="*/ 109 h 10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7" h="109">
                <a:moveTo>
                  <a:pt x="24" y="5"/>
                </a:moveTo>
                <a:lnTo>
                  <a:pt x="25" y="5"/>
                </a:lnTo>
                <a:lnTo>
                  <a:pt x="26" y="4"/>
                </a:lnTo>
                <a:lnTo>
                  <a:pt x="27" y="4"/>
                </a:lnTo>
                <a:lnTo>
                  <a:pt x="29" y="3"/>
                </a:lnTo>
                <a:lnTo>
                  <a:pt x="30" y="3"/>
                </a:lnTo>
                <a:lnTo>
                  <a:pt x="31" y="2"/>
                </a:lnTo>
                <a:lnTo>
                  <a:pt x="33" y="2"/>
                </a:lnTo>
                <a:lnTo>
                  <a:pt x="34" y="0"/>
                </a:lnTo>
                <a:lnTo>
                  <a:pt x="46" y="0"/>
                </a:lnTo>
                <a:lnTo>
                  <a:pt x="47" y="2"/>
                </a:lnTo>
                <a:lnTo>
                  <a:pt x="48" y="2"/>
                </a:lnTo>
                <a:lnTo>
                  <a:pt x="50" y="4"/>
                </a:lnTo>
                <a:lnTo>
                  <a:pt x="52" y="4"/>
                </a:lnTo>
                <a:lnTo>
                  <a:pt x="52" y="5"/>
                </a:lnTo>
                <a:lnTo>
                  <a:pt x="53" y="5"/>
                </a:lnTo>
                <a:lnTo>
                  <a:pt x="53" y="6"/>
                </a:lnTo>
                <a:lnTo>
                  <a:pt x="54" y="6"/>
                </a:lnTo>
                <a:lnTo>
                  <a:pt x="54" y="7"/>
                </a:lnTo>
                <a:lnTo>
                  <a:pt x="55" y="7"/>
                </a:lnTo>
                <a:lnTo>
                  <a:pt x="55" y="10"/>
                </a:lnTo>
                <a:lnTo>
                  <a:pt x="56" y="10"/>
                </a:lnTo>
                <a:lnTo>
                  <a:pt x="56" y="12"/>
                </a:lnTo>
                <a:lnTo>
                  <a:pt x="57" y="12"/>
                </a:lnTo>
                <a:lnTo>
                  <a:pt x="57" y="25"/>
                </a:lnTo>
                <a:lnTo>
                  <a:pt x="56" y="26"/>
                </a:lnTo>
                <a:lnTo>
                  <a:pt x="56" y="28"/>
                </a:lnTo>
                <a:lnTo>
                  <a:pt x="55" y="29"/>
                </a:lnTo>
                <a:lnTo>
                  <a:pt x="55" y="31"/>
                </a:lnTo>
                <a:lnTo>
                  <a:pt x="54" y="33"/>
                </a:lnTo>
                <a:lnTo>
                  <a:pt x="54" y="35"/>
                </a:lnTo>
                <a:lnTo>
                  <a:pt x="53" y="36"/>
                </a:lnTo>
                <a:lnTo>
                  <a:pt x="52" y="38"/>
                </a:lnTo>
                <a:lnTo>
                  <a:pt x="50" y="41"/>
                </a:lnTo>
                <a:lnTo>
                  <a:pt x="49" y="42"/>
                </a:lnTo>
                <a:lnTo>
                  <a:pt x="48" y="44"/>
                </a:lnTo>
                <a:lnTo>
                  <a:pt x="47" y="46"/>
                </a:lnTo>
                <a:lnTo>
                  <a:pt x="46" y="49"/>
                </a:lnTo>
                <a:lnTo>
                  <a:pt x="42" y="52"/>
                </a:lnTo>
                <a:lnTo>
                  <a:pt x="41" y="55"/>
                </a:lnTo>
                <a:lnTo>
                  <a:pt x="40" y="57"/>
                </a:lnTo>
                <a:lnTo>
                  <a:pt x="39" y="59"/>
                </a:lnTo>
                <a:lnTo>
                  <a:pt x="37" y="61"/>
                </a:lnTo>
                <a:lnTo>
                  <a:pt x="35" y="64"/>
                </a:lnTo>
                <a:lnTo>
                  <a:pt x="33" y="66"/>
                </a:lnTo>
                <a:lnTo>
                  <a:pt x="32" y="70"/>
                </a:lnTo>
                <a:lnTo>
                  <a:pt x="25" y="76"/>
                </a:lnTo>
                <a:lnTo>
                  <a:pt x="24" y="80"/>
                </a:lnTo>
                <a:lnTo>
                  <a:pt x="19" y="85"/>
                </a:lnTo>
                <a:lnTo>
                  <a:pt x="17" y="88"/>
                </a:lnTo>
                <a:lnTo>
                  <a:pt x="15" y="90"/>
                </a:lnTo>
                <a:lnTo>
                  <a:pt x="12" y="94"/>
                </a:lnTo>
                <a:lnTo>
                  <a:pt x="10" y="96"/>
                </a:lnTo>
                <a:lnTo>
                  <a:pt x="8" y="99"/>
                </a:lnTo>
                <a:lnTo>
                  <a:pt x="5" y="103"/>
                </a:lnTo>
                <a:lnTo>
                  <a:pt x="2" y="105"/>
                </a:lnTo>
                <a:lnTo>
                  <a:pt x="0" y="10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4" name="Freeform 1412"/>
          <p:cNvSpPr>
            <a:spLocks/>
          </p:cNvSpPr>
          <p:nvPr/>
        </p:nvSpPr>
        <p:spPr bwMode="auto">
          <a:xfrm>
            <a:off x="2322513" y="2644750"/>
            <a:ext cx="53975" cy="82550"/>
          </a:xfrm>
          <a:custGeom>
            <a:avLst/>
            <a:gdLst>
              <a:gd name="T0" fmla="*/ 0 w 66"/>
              <a:gd name="T1" fmla="*/ 0 h 104"/>
              <a:gd name="T2" fmla="*/ 2147483647 w 66"/>
              <a:gd name="T3" fmla="*/ 2147483647 h 104"/>
              <a:gd name="T4" fmla="*/ 2147483647 w 66"/>
              <a:gd name="T5" fmla="*/ 2147483647 h 104"/>
              <a:gd name="T6" fmla="*/ 2147483647 w 66"/>
              <a:gd name="T7" fmla="*/ 0 h 104"/>
              <a:gd name="T8" fmla="*/ 0 w 66"/>
              <a:gd name="T9" fmla="*/ 0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104"/>
              <a:gd name="T17" fmla="*/ 66 w 66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104">
                <a:moveTo>
                  <a:pt x="0" y="0"/>
                </a:moveTo>
                <a:lnTo>
                  <a:pt x="2" y="104"/>
                </a:lnTo>
                <a:lnTo>
                  <a:pt x="66" y="104"/>
                </a:lnTo>
                <a:lnTo>
                  <a:pt x="64" y="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5" name="Freeform 1413"/>
          <p:cNvSpPr>
            <a:spLocks/>
          </p:cNvSpPr>
          <p:nvPr/>
        </p:nvSpPr>
        <p:spPr bwMode="auto">
          <a:xfrm>
            <a:off x="2335213" y="2727300"/>
            <a:ext cx="34925" cy="431800"/>
          </a:xfrm>
          <a:custGeom>
            <a:avLst/>
            <a:gdLst>
              <a:gd name="T0" fmla="*/ 0 w 43"/>
              <a:gd name="T1" fmla="*/ 0 h 545"/>
              <a:gd name="T2" fmla="*/ 2147483647 w 43"/>
              <a:gd name="T3" fmla="*/ 2147483647 h 545"/>
              <a:gd name="T4" fmla="*/ 2147483647 w 43"/>
              <a:gd name="T5" fmla="*/ 2147483647 h 545"/>
              <a:gd name="T6" fmla="*/ 2147483647 w 43"/>
              <a:gd name="T7" fmla="*/ 0 h 545"/>
              <a:gd name="T8" fmla="*/ 0 w 43"/>
              <a:gd name="T9" fmla="*/ 0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545"/>
              <a:gd name="T17" fmla="*/ 43 w 43"/>
              <a:gd name="T18" fmla="*/ 545 h 5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545">
                <a:moveTo>
                  <a:pt x="0" y="0"/>
                </a:moveTo>
                <a:lnTo>
                  <a:pt x="9" y="545"/>
                </a:lnTo>
                <a:lnTo>
                  <a:pt x="43" y="541"/>
                </a:lnTo>
                <a:lnTo>
                  <a:pt x="33" y="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6" name="Line 1414"/>
          <p:cNvSpPr>
            <a:spLocks noChangeShapeType="1"/>
          </p:cNvSpPr>
          <p:nvPr/>
        </p:nvSpPr>
        <p:spPr bwMode="auto">
          <a:xfrm flipV="1">
            <a:off x="2324100" y="2719363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7" name="Rectangle 1415"/>
          <p:cNvSpPr>
            <a:spLocks noChangeArrowheads="1"/>
          </p:cNvSpPr>
          <p:nvPr/>
        </p:nvSpPr>
        <p:spPr bwMode="auto">
          <a:xfrm>
            <a:off x="2376488" y="2693963"/>
            <a:ext cx="6350" cy="7937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08" name="Freeform 1416"/>
          <p:cNvSpPr>
            <a:spLocks/>
          </p:cNvSpPr>
          <p:nvPr/>
        </p:nvSpPr>
        <p:spPr bwMode="auto">
          <a:xfrm>
            <a:off x="2362200" y="2695550"/>
            <a:ext cx="49213" cy="84138"/>
          </a:xfrm>
          <a:custGeom>
            <a:avLst/>
            <a:gdLst>
              <a:gd name="T0" fmla="*/ 2147483647 w 62"/>
              <a:gd name="T1" fmla="*/ 2147483647 h 107"/>
              <a:gd name="T2" fmla="*/ 2147483647 w 62"/>
              <a:gd name="T3" fmla="*/ 2147483647 h 107"/>
              <a:gd name="T4" fmla="*/ 2147483647 w 62"/>
              <a:gd name="T5" fmla="*/ 2147483647 h 107"/>
              <a:gd name="T6" fmla="*/ 2147483647 w 62"/>
              <a:gd name="T7" fmla="*/ 2147483647 h 107"/>
              <a:gd name="T8" fmla="*/ 2147483647 w 62"/>
              <a:gd name="T9" fmla="*/ 2147483647 h 107"/>
              <a:gd name="T10" fmla="*/ 2147483647 w 62"/>
              <a:gd name="T11" fmla="*/ 2147483647 h 107"/>
              <a:gd name="T12" fmla="*/ 2147483647 w 62"/>
              <a:gd name="T13" fmla="*/ 0 h 107"/>
              <a:gd name="T14" fmla="*/ 2147483647 w 62"/>
              <a:gd name="T15" fmla="*/ 0 h 107"/>
              <a:gd name="T16" fmla="*/ 2147483647 w 62"/>
              <a:gd name="T17" fmla="*/ 2147483647 h 107"/>
              <a:gd name="T18" fmla="*/ 2147483647 w 62"/>
              <a:gd name="T19" fmla="*/ 2147483647 h 107"/>
              <a:gd name="T20" fmla="*/ 2147483647 w 62"/>
              <a:gd name="T21" fmla="*/ 2147483647 h 107"/>
              <a:gd name="T22" fmla="*/ 2147483647 w 62"/>
              <a:gd name="T23" fmla="*/ 2147483647 h 107"/>
              <a:gd name="T24" fmla="*/ 2147483647 w 62"/>
              <a:gd name="T25" fmla="*/ 2147483647 h 107"/>
              <a:gd name="T26" fmla="*/ 2147483647 w 62"/>
              <a:gd name="T27" fmla="*/ 2147483647 h 107"/>
              <a:gd name="T28" fmla="*/ 2147483647 w 62"/>
              <a:gd name="T29" fmla="*/ 2147483647 h 107"/>
              <a:gd name="T30" fmla="*/ 2147483647 w 62"/>
              <a:gd name="T31" fmla="*/ 2147483647 h 107"/>
              <a:gd name="T32" fmla="*/ 2147483647 w 62"/>
              <a:gd name="T33" fmla="*/ 2147483647 h 107"/>
              <a:gd name="T34" fmla="*/ 2147483647 w 62"/>
              <a:gd name="T35" fmla="*/ 2147483647 h 107"/>
              <a:gd name="T36" fmla="*/ 2147483647 w 62"/>
              <a:gd name="T37" fmla="*/ 2147483647 h 107"/>
              <a:gd name="T38" fmla="*/ 2147483647 w 62"/>
              <a:gd name="T39" fmla="*/ 2147483647 h 107"/>
              <a:gd name="T40" fmla="*/ 2147483647 w 62"/>
              <a:gd name="T41" fmla="*/ 2147483647 h 107"/>
              <a:gd name="T42" fmla="*/ 2147483647 w 62"/>
              <a:gd name="T43" fmla="*/ 2147483647 h 107"/>
              <a:gd name="T44" fmla="*/ 2147483647 w 62"/>
              <a:gd name="T45" fmla="*/ 2147483647 h 107"/>
              <a:gd name="T46" fmla="*/ 2147483647 w 62"/>
              <a:gd name="T47" fmla="*/ 2147483647 h 107"/>
              <a:gd name="T48" fmla="*/ 2147483647 w 62"/>
              <a:gd name="T49" fmla="*/ 2147483647 h 107"/>
              <a:gd name="T50" fmla="*/ 2147483647 w 62"/>
              <a:gd name="T51" fmla="*/ 2147483647 h 107"/>
              <a:gd name="T52" fmla="*/ 2147483647 w 62"/>
              <a:gd name="T53" fmla="*/ 2147483647 h 107"/>
              <a:gd name="T54" fmla="*/ 2147483647 w 62"/>
              <a:gd name="T55" fmla="*/ 2147483647 h 107"/>
              <a:gd name="T56" fmla="*/ 2147483647 w 62"/>
              <a:gd name="T57" fmla="*/ 2147483647 h 107"/>
              <a:gd name="T58" fmla="*/ 2147483647 w 62"/>
              <a:gd name="T59" fmla="*/ 2147483647 h 107"/>
              <a:gd name="T60" fmla="*/ 2147483647 w 62"/>
              <a:gd name="T61" fmla="*/ 2147483647 h 107"/>
              <a:gd name="T62" fmla="*/ 2147483647 w 62"/>
              <a:gd name="T63" fmla="*/ 2147483647 h 107"/>
              <a:gd name="T64" fmla="*/ 2147483647 w 62"/>
              <a:gd name="T65" fmla="*/ 2147483647 h 107"/>
              <a:gd name="T66" fmla="*/ 2147483647 w 62"/>
              <a:gd name="T67" fmla="*/ 2147483647 h 107"/>
              <a:gd name="T68" fmla="*/ 2147483647 w 62"/>
              <a:gd name="T69" fmla="*/ 2147483647 h 107"/>
              <a:gd name="T70" fmla="*/ 2147483647 w 62"/>
              <a:gd name="T71" fmla="*/ 2147483647 h 107"/>
              <a:gd name="T72" fmla="*/ 2147483647 w 62"/>
              <a:gd name="T73" fmla="*/ 2147483647 h 107"/>
              <a:gd name="T74" fmla="*/ 2147483647 w 62"/>
              <a:gd name="T75" fmla="*/ 2147483647 h 107"/>
              <a:gd name="T76" fmla="*/ 2147483647 w 62"/>
              <a:gd name="T77" fmla="*/ 2147483647 h 107"/>
              <a:gd name="T78" fmla="*/ 2147483647 w 62"/>
              <a:gd name="T79" fmla="*/ 2147483647 h 107"/>
              <a:gd name="T80" fmla="*/ 2147483647 w 62"/>
              <a:gd name="T81" fmla="*/ 2147483647 h 107"/>
              <a:gd name="T82" fmla="*/ 2147483647 w 62"/>
              <a:gd name="T83" fmla="*/ 2147483647 h 107"/>
              <a:gd name="T84" fmla="*/ 2147483647 w 62"/>
              <a:gd name="T85" fmla="*/ 2147483647 h 107"/>
              <a:gd name="T86" fmla="*/ 2147483647 w 62"/>
              <a:gd name="T87" fmla="*/ 2147483647 h 107"/>
              <a:gd name="T88" fmla="*/ 2147483647 w 62"/>
              <a:gd name="T89" fmla="*/ 2147483647 h 107"/>
              <a:gd name="T90" fmla="*/ 2147483647 w 62"/>
              <a:gd name="T91" fmla="*/ 2147483647 h 107"/>
              <a:gd name="T92" fmla="*/ 2147483647 w 62"/>
              <a:gd name="T93" fmla="*/ 2147483647 h 107"/>
              <a:gd name="T94" fmla="*/ 2147483647 w 62"/>
              <a:gd name="T95" fmla="*/ 2147483647 h 107"/>
              <a:gd name="T96" fmla="*/ 2147483647 w 62"/>
              <a:gd name="T97" fmla="*/ 2147483647 h 107"/>
              <a:gd name="T98" fmla="*/ 2147483647 w 62"/>
              <a:gd name="T99" fmla="*/ 2147483647 h 107"/>
              <a:gd name="T100" fmla="*/ 2147483647 w 62"/>
              <a:gd name="T101" fmla="*/ 2147483647 h 107"/>
              <a:gd name="T102" fmla="*/ 2147483647 w 62"/>
              <a:gd name="T103" fmla="*/ 2147483647 h 107"/>
              <a:gd name="T104" fmla="*/ 2147483647 w 62"/>
              <a:gd name="T105" fmla="*/ 2147483647 h 107"/>
              <a:gd name="T106" fmla="*/ 2147483647 w 62"/>
              <a:gd name="T107" fmla="*/ 2147483647 h 107"/>
              <a:gd name="T108" fmla="*/ 2147483647 w 62"/>
              <a:gd name="T109" fmla="*/ 2147483647 h 107"/>
              <a:gd name="T110" fmla="*/ 2147483647 w 62"/>
              <a:gd name="T111" fmla="*/ 2147483647 h 107"/>
              <a:gd name="T112" fmla="*/ 2147483647 w 62"/>
              <a:gd name="T113" fmla="*/ 2147483647 h 107"/>
              <a:gd name="T114" fmla="*/ 0 w 62"/>
              <a:gd name="T115" fmla="*/ 2147483647 h 10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2"/>
              <a:gd name="T175" fmla="*/ 0 h 107"/>
              <a:gd name="T176" fmla="*/ 62 w 62"/>
              <a:gd name="T177" fmla="*/ 107 h 10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2" h="107">
                <a:moveTo>
                  <a:pt x="27" y="3"/>
                </a:moveTo>
                <a:lnTo>
                  <a:pt x="28" y="3"/>
                </a:lnTo>
                <a:lnTo>
                  <a:pt x="29" y="2"/>
                </a:lnTo>
                <a:lnTo>
                  <a:pt x="31" y="2"/>
                </a:lnTo>
                <a:lnTo>
                  <a:pt x="32" y="1"/>
                </a:lnTo>
                <a:lnTo>
                  <a:pt x="38" y="1"/>
                </a:lnTo>
                <a:lnTo>
                  <a:pt x="39" y="0"/>
                </a:lnTo>
                <a:lnTo>
                  <a:pt x="48" y="0"/>
                </a:lnTo>
                <a:lnTo>
                  <a:pt x="50" y="1"/>
                </a:lnTo>
                <a:lnTo>
                  <a:pt x="53" y="1"/>
                </a:lnTo>
                <a:lnTo>
                  <a:pt x="53" y="2"/>
                </a:lnTo>
                <a:lnTo>
                  <a:pt x="54" y="2"/>
                </a:lnTo>
                <a:lnTo>
                  <a:pt x="57" y="4"/>
                </a:lnTo>
                <a:lnTo>
                  <a:pt x="58" y="4"/>
                </a:lnTo>
                <a:lnTo>
                  <a:pt x="58" y="5"/>
                </a:lnTo>
                <a:lnTo>
                  <a:pt x="60" y="8"/>
                </a:lnTo>
                <a:lnTo>
                  <a:pt x="60" y="9"/>
                </a:lnTo>
                <a:lnTo>
                  <a:pt x="61" y="9"/>
                </a:lnTo>
                <a:lnTo>
                  <a:pt x="61" y="12"/>
                </a:lnTo>
                <a:lnTo>
                  <a:pt x="62" y="13"/>
                </a:lnTo>
                <a:lnTo>
                  <a:pt x="62" y="15"/>
                </a:lnTo>
                <a:lnTo>
                  <a:pt x="61" y="16"/>
                </a:lnTo>
                <a:lnTo>
                  <a:pt x="61" y="20"/>
                </a:lnTo>
                <a:lnTo>
                  <a:pt x="60" y="21"/>
                </a:lnTo>
                <a:lnTo>
                  <a:pt x="60" y="23"/>
                </a:lnTo>
                <a:lnTo>
                  <a:pt x="59" y="25"/>
                </a:lnTo>
                <a:lnTo>
                  <a:pt x="59" y="26"/>
                </a:lnTo>
                <a:lnTo>
                  <a:pt x="58" y="27"/>
                </a:lnTo>
                <a:lnTo>
                  <a:pt x="58" y="29"/>
                </a:lnTo>
                <a:lnTo>
                  <a:pt x="57" y="31"/>
                </a:lnTo>
                <a:lnTo>
                  <a:pt x="55" y="33"/>
                </a:lnTo>
                <a:lnTo>
                  <a:pt x="55" y="34"/>
                </a:lnTo>
                <a:lnTo>
                  <a:pt x="54" y="36"/>
                </a:lnTo>
                <a:lnTo>
                  <a:pt x="53" y="39"/>
                </a:lnTo>
                <a:lnTo>
                  <a:pt x="52" y="40"/>
                </a:lnTo>
                <a:lnTo>
                  <a:pt x="51" y="42"/>
                </a:lnTo>
                <a:lnTo>
                  <a:pt x="47" y="46"/>
                </a:lnTo>
                <a:lnTo>
                  <a:pt x="46" y="48"/>
                </a:lnTo>
                <a:lnTo>
                  <a:pt x="45" y="50"/>
                </a:lnTo>
                <a:lnTo>
                  <a:pt x="43" y="53"/>
                </a:lnTo>
                <a:lnTo>
                  <a:pt x="42" y="55"/>
                </a:lnTo>
                <a:lnTo>
                  <a:pt x="40" y="57"/>
                </a:lnTo>
                <a:lnTo>
                  <a:pt x="38" y="59"/>
                </a:lnTo>
                <a:lnTo>
                  <a:pt x="37" y="62"/>
                </a:lnTo>
                <a:lnTo>
                  <a:pt x="32" y="66"/>
                </a:lnTo>
                <a:lnTo>
                  <a:pt x="31" y="69"/>
                </a:lnTo>
                <a:lnTo>
                  <a:pt x="29" y="72"/>
                </a:lnTo>
                <a:lnTo>
                  <a:pt x="24" y="77"/>
                </a:lnTo>
                <a:lnTo>
                  <a:pt x="22" y="80"/>
                </a:lnTo>
                <a:lnTo>
                  <a:pt x="20" y="83"/>
                </a:lnTo>
                <a:lnTo>
                  <a:pt x="17" y="86"/>
                </a:lnTo>
                <a:lnTo>
                  <a:pt x="15" y="88"/>
                </a:lnTo>
                <a:lnTo>
                  <a:pt x="13" y="92"/>
                </a:lnTo>
                <a:lnTo>
                  <a:pt x="10" y="94"/>
                </a:lnTo>
                <a:lnTo>
                  <a:pt x="8" y="97"/>
                </a:lnTo>
                <a:lnTo>
                  <a:pt x="6" y="101"/>
                </a:lnTo>
                <a:lnTo>
                  <a:pt x="2" y="103"/>
                </a:lnTo>
                <a:lnTo>
                  <a:pt x="0" y="10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9" name="Rectangle 1417"/>
          <p:cNvSpPr>
            <a:spLocks noChangeArrowheads="1"/>
          </p:cNvSpPr>
          <p:nvPr/>
        </p:nvSpPr>
        <p:spPr bwMode="auto">
          <a:xfrm>
            <a:off x="2244725" y="2900338"/>
            <a:ext cx="107950" cy="5397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10" name="Rectangle 1418"/>
          <p:cNvSpPr>
            <a:spLocks noChangeArrowheads="1"/>
          </p:cNvSpPr>
          <p:nvPr/>
        </p:nvSpPr>
        <p:spPr bwMode="auto">
          <a:xfrm>
            <a:off x="2282825" y="2890813"/>
            <a:ext cx="31750" cy="95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11" name="Freeform 1419"/>
          <p:cNvSpPr>
            <a:spLocks/>
          </p:cNvSpPr>
          <p:nvPr/>
        </p:nvSpPr>
        <p:spPr bwMode="auto">
          <a:xfrm>
            <a:off x="2279650" y="2459013"/>
            <a:ext cx="36513" cy="431800"/>
          </a:xfrm>
          <a:custGeom>
            <a:avLst/>
            <a:gdLst>
              <a:gd name="T0" fmla="*/ 2147483647 w 47"/>
              <a:gd name="T1" fmla="*/ 2147483647 h 545"/>
              <a:gd name="T2" fmla="*/ 2147483647 w 47"/>
              <a:gd name="T3" fmla="*/ 2147483647 h 545"/>
              <a:gd name="T4" fmla="*/ 2147483647 w 47"/>
              <a:gd name="T5" fmla="*/ 0 h 545"/>
              <a:gd name="T6" fmla="*/ 0 w 47"/>
              <a:gd name="T7" fmla="*/ 0 h 545"/>
              <a:gd name="T8" fmla="*/ 2147483647 w 47"/>
              <a:gd name="T9" fmla="*/ 2147483647 h 545"/>
              <a:gd name="T10" fmla="*/ 2147483647 w 47"/>
              <a:gd name="T11" fmla="*/ 2147483647 h 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"/>
              <a:gd name="T19" fmla="*/ 0 h 545"/>
              <a:gd name="T20" fmla="*/ 47 w 47"/>
              <a:gd name="T21" fmla="*/ 545 h 5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" h="545">
                <a:moveTo>
                  <a:pt x="47" y="545"/>
                </a:moveTo>
                <a:lnTo>
                  <a:pt x="36" y="532"/>
                </a:lnTo>
                <a:lnTo>
                  <a:pt x="29" y="0"/>
                </a:lnTo>
                <a:lnTo>
                  <a:pt x="0" y="0"/>
                </a:lnTo>
                <a:lnTo>
                  <a:pt x="12" y="530"/>
                </a:lnTo>
                <a:lnTo>
                  <a:pt x="3" y="5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12" name="Rectangle 1420"/>
          <p:cNvSpPr>
            <a:spLocks noChangeArrowheads="1"/>
          </p:cNvSpPr>
          <p:nvPr/>
        </p:nvSpPr>
        <p:spPr bwMode="auto">
          <a:xfrm>
            <a:off x="2233613" y="3157513"/>
            <a:ext cx="50800" cy="635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13" name="Rectangle 1421"/>
          <p:cNvSpPr>
            <a:spLocks noChangeArrowheads="1"/>
          </p:cNvSpPr>
          <p:nvPr/>
        </p:nvSpPr>
        <p:spPr bwMode="auto">
          <a:xfrm>
            <a:off x="2281238" y="2954313"/>
            <a:ext cx="33337" cy="4762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14" name="Line 1422"/>
          <p:cNvSpPr>
            <a:spLocks noChangeShapeType="1"/>
          </p:cNvSpPr>
          <p:nvPr/>
        </p:nvSpPr>
        <p:spPr bwMode="auto">
          <a:xfrm>
            <a:off x="2309813" y="2959075"/>
            <a:ext cx="7937" cy="1984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15" name="Line 1423"/>
          <p:cNvSpPr>
            <a:spLocks noChangeShapeType="1"/>
          </p:cNvSpPr>
          <p:nvPr/>
        </p:nvSpPr>
        <p:spPr bwMode="auto">
          <a:xfrm>
            <a:off x="2292350" y="2960663"/>
            <a:ext cx="6350" cy="19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16" name="Rectangle 1424"/>
          <p:cNvSpPr>
            <a:spLocks noChangeArrowheads="1"/>
          </p:cNvSpPr>
          <p:nvPr/>
        </p:nvSpPr>
        <p:spPr bwMode="auto">
          <a:xfrm>
            <a:off x="2290763" y="3157513"/>
            <a:ext cx="36512" cy="635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17" name="Rectangle 1425"/>
          <p:cNvSpPr>
            <a:spLocks noChangeArrowheads="1"/>
          </p:cNvSpPr>
          <p:nvPr/>
        </p:nvSpPr>
        <p:spPr bwMode="auto">
          <a:xfrm>
            <a:off x="2332038" y="3157513"/>
            <a:ext cx="50800" cy="635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18" name="Line 1426"/>
          <p:cNvSpPr>
            <a:spLocks noChangeShapeType="1"/>
          </p:cNvSpPr>
          <p:nvPr/>
        </p:nvSpPr>
        <p:spPr bwMode="auto">
          <a:xfrm flipH="1">
            <a:off x="2590800" y="3360713"/>
            <a:ext cx="444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19" name="Rectangle 1427"/>
          <p:cNvSpPr>
            <a:spLocks noChangeArrowheads="1"/>
          </p:cNvSpPr>
          <p:nvPr/>
        </p:nvSpPr>
        <p:spPr bwMode="auto">
          <a:xfrm>
            <a:off x="2508250" y="3360713"/>
            <a:ext cx="61913" cy="41910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20" name="Line 1428"/>
          <p:cNvSpPr>
            <a:spLocks noChangeShapeType="1"/>
          </p:cNvSpPr>
          <p:nvPr/>
        </p:nvSpPr>
        <p:spPr bwMode="auto">
          <a:xfrm>
            <a:off x="2590800" y="3779813"/>
            <a:ext cx="444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21" name="Rectangle 1429"/>
          <p:cNvSpPr>
            <a:spLocks noChangeArrowheads="1"/>
          </p:cNvSpPr>
          <p:nvPr/>
        </p:nvSpPr>
        <p:spPr bwMode="auto">
          <a:xfrm>
            <a:off x="2008188" y="3105125"/>
            <a:ext cx="90487" cy="58738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22" name="Freeform 1430"/>
          <p:cNvSpPr>
            <a:spLocks/>
          </p:cNvSpPr>
          <p:nvPr/>
        </p:nvSpPr>
        <p:spPr bwMode="auto">
          <a:xfrm>
            <a:off x="2047875" y="3130525"/>
            <a:ext cx="9525" cy="9525"/>
          </a:xfrm>
          <a:custGeom>
            <a:avLst/>
            <a:gdLst>
              <a:gd name="T0" fmla="*/ 0 w 11"/>
              <a:gd name="T1" fmla="*/ 2147483647 h 13"/>
              <a:gd name="T2" fmla="*/ 2147483647 w 11"/>
              <a:gd name="T3" fmla="*/ 2147483647 h 13"/>
              <a:gd name="T4" fmla="*/ 2147483647 w 11"/>
              <a:gd name="T5" fmla="*/ 2147483647 h 13"/>
              <a:gd name="T6" fmla="*/ 2147483647 w 11"/>
              <a:gd name="T7" fmla="*/ 2147483647 h 13"/>
              <a:gd name="T8" fmla="*/ 2147483647 w 11"/>
              <a:gd name="T9" fmla="*/ 2147483647 h 13"/>
              <a:gd name="T10" fmla="*/ 2147483647 w 11"/>
              <a:gd name="T11" fmla="*/ 2147483647 h 13"/>
              <a:gd name="T12" fmla="*/ 2147483647 w 11"/>
              <a:gd name="T13" fmla="*/ 0 h 13"/>
              <a:gd name="T14" fmla="*/ 2147483647 w 11"/>
              <a:gd name="T15" fmla="*/ 2147483647 h 13"/>
              <a:gd name="T16" fmla="*/ 0 w 11"/>
              <a:gd name="T17" fmla="*/ 214748364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3"/>
              <a:gd name="T29" fmla="*/ 11 w 11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3">
                <a:moveTo>
                  <a:pt x="0" y="5"/>
                </a:moveTo>
                <a:lnTo>
                  <a:pt x="1" y="10"/>
                </a:lnTo>
                <a:lnTo>
                  <a:pt x="4" y="13"/>
                </a:lnTo>
                <a:lnTo>
                  <a:pt x="10" y="10"/>
                </a:lnTo>
                <a:lnTo>
                  <a:pt x="11" y="5"/>
                </a:lnTo>
                <a:lnTo>
                  <a:pt x="10" y="1"/>
                </a:lnTo>
                <a:lnTo>
                  <a:pt x="4" y="0"/>
                </a:lnTo>
                <a:lnTo>
                  <a:pt x="1" y="1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23" name="Freeform 1431"/>
          <p:cNvSpPr>
            <a:spLocks/>
          </p:cNvSpPr>
          <p:nvPr/>
        </p:nvSpPr>
        <p:spPr bwMode="auto">
          <a:xfrm>
            <a:off x="2039938" y="3122588"/>
            <a:ext cx="25400" cy="25400"/>
          </a:xfrm>
          <a:custGeom>
            <a:avLst/>
            <a:gdLst>
              <a:gd name="T0" fmla="*/ 0 w 32"/>
              <a:gd name="T1" fmla="*/ 2147483647 h 31"/>
              <a:gd name="T2" fmla="*/ 2147483647 w 32"/>
              <a:gd name="T3" fmla="*/ 2147483647 h 31"/>
              <a:gd name="T4" fmla="*/ 2147483647 w 32"/>
              <a:gd name="T5" fmla="*/ 2147483647 h 31"/>
              <a:gd name="T6" fmla="*/ 2147483647 w 32"/>
              <a:gd name="T7" fmla="*/ 2147483647 h 31"/>
              <a:gd name="T8" fmla="*/ 2147483647 w 32"/>
              <a:gd name="T9" fmla="*/ 2147483647 h 31"/>
              <a:gd name="T10" fmla="*/ 2147483647 w 32"/>
              <a:gd name="T11" fmla="*/ 2147483647 h 31"/>
              <a:gd name="T12" fmla="*/ 2147483647 w 32"/>
              <a:gd name="T13" fmla="*/ 2147483647 h 31"/>
              <a:gd name="T14" fmla="*/ 2147483647 w 32"/>
              <a:gd name="T15" fmla="*/ 2147483647 h 31"/>
              <a:gd name="T16" fmla="*/ 2147483647 w 32"/>
              <a:gd name="T17" fmla="*/ 2147483647 h 31"/>
              <a:gd name="T18" fmla="*/ 2147483647 w 32"/>
              <a:gd name="T19" fmla="*/ 2147483647 h 31"/>
              <a:gd name="T20" fmla="*/ 2147483647 w 32"/>
              <a:gd name="T21" fmla="*/ 2147483647 h 31"/>
              <a:gd name="T22" fmla="*/ 2147483647 w 32"/>
              <a:gd name="T23" fmla="*/ 2147483647 h 31"/>
              <a:gd name="T24" fmla="*/ 2147483647 w 32"/>
              <a:gd name="T25" fmla="*/ 0 h 31"/>
              <a:gd name="T26" fmla="*/ 2147483647 w 32"/>
              <a:gd name="T27" fmla="*/ 2147483647 h 31"/>
              <a:gd name="T28" fmla="*/ 2147483647 w 32"/>
              <a:gd name="T29" fmla="*/ 2147483647 h 31"/>
              <a:gd name="T30" fmla="*/ 2147483647 w 32"/>
              <a:gd name="T31" fmla="*/ 2147483647 h 31"/>
              <a:gd name="T32" fmla="*/ 0 w 32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"/>
              <a:gd name="T52" fmla="*/ 0 h 31"/>
              <a:gd name="T53" fmla="*/ 32 w 32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" h="31">
                <a:moveTo>
                  <a:pt x="0" y="14"/>
                </a:moveTo>
                <a:lnTo>
                  <a:pt x="2" y="21"/>
                </a:lnTo>
                <a:lnTo>
                  <a:pt x="5" y="26"/>
                </a:lnTo>
                <a:lnTo>
                  <a:pt x="10" y="30"/>
                </a:lnTo>
                <a:lnTo>
                  <a:pt x="15" y="31"/>
                </a:lnTo>
                <a:lnTo>
                  <a:pt x="22" y="30"/>
                </a:lnTo>
                <a:lnTo>
                  <a:pt x="27" y="26"/>
                </a:lnTo>
                <a:lnTo>
                  <a:pt x="30" y="21"/>
                </a:lnTo>
                <a:lnTo>
                  <a:pt x="32" y="14"/>
                </a:lnTo>
                <a:lnTo>
                  <a:pt x="30" y="9"/>
                </a:lnTo>
                <a:lnTo>
                  <a:pt x="27" y="4"/>
                </a:lnTo>
                <a:lnTo>
                  <a:pt x="22" y="1"/>
                </a:lnTo>
                <a:lnTo>
                  <a:pt x="15" y="0"/>
                </a:lnTo>
                <a:lnTo>
                  <a:pt x="10" y="1"/>
                </a:lnTo>
                <a:lnTo>
                  <a:pt x="5" y="4"/>
                </a:lnTo>
                <a:lnTo>
                  <a:pt x="2" y="9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24" name="Freeform 1432"/>
          <p:cNvSpPr>
            <a:spLocks/>
          </p:cNvSpPr>
          <p:nvPr/>
        </p:nvSpPr>
        <p:spPr bwMode="auto">
          <a:xfrm>
            <a:off x="2033588" y="3114650"/>
            <a:ext cx="39687" cy="41275"/>
          </a:xfrm>
          <a:custGeom>
            <a:avLst/>
            <a:gdLst>
              <a:gd name="T0" fmla="*/ 0 w 51"/>
              <a:gd name="T1" fmla="*/ 2147483647 h 52"/>
              <a:gd name="T2" fmla="*/ 2147483647 w 51"/>
              <a:gd name="T3" fmla="*/ 2147483647 h 52"/>
              <a:gd name="T4" fmla="*/ 2147483647 w 51"/>
              <a:gd name="T5" fmla="*/ 2147483647 h 52"/>
              <a:gd name="T6" fmla="*/ 2147483647 w 51"/>
              <a:gd name="T7" fmla="*/ 2147483647 h 52"/>
              <a:gd name="T8" fmla="*/ 2147483647 w 51"/>
              <a:gd name="T9" fmla="*/ 2147483647 h 52"/>
              <a:gd name="T10" fmla="*/ 2147483647 w 51"/>
              <a:gd name="T11" fmla="*/ 2147483647 h 52"/>
              <a:gd name="T12" fmla="*/ 2147483647 w 51"/>
              <a:gd name="T13" fmla="*/ 2147483647 h 52"/>
              <a:gd name="T14" fmla="*/ 2147483647 w 51"/>
              <a:gd name="T15" fmla="*/ 2147483647 h 52"/>
              <a:gd name="T16" fmla="*/ 2147483647 w 51"/>
              <a:gd name="T17" fmla="*/ 2147483647 h 52"/>
              <a:gd name="T18" fmla="*/ 2147483647 w 51"/>
              <a:gd name="T19" fmla="*/ 2147483647 h 52"/>
              <a:gd name="T20" fmla="*/ 2147483647 w 51"/>
              <a:gd name="T21" fmla="*/ 2147483647 h 52"/>
              <a:gd name="T22" fmla="*/ 2147483647 w 51"/>
              <a:gd name="T23" fmla="*/ 2147483647 h 52"/>
              <a:gd name="T24" fmla="*/ 2147483647 w 51"/>
              <a:gd name="T25" fmla="*/ 0 h 52"/>
              <a:gd name="T26" fmla="*/ 2147483647 w 51"/>
              <a:gd name="T27" fmla="*/ 2147483647 h 52"/>
              <a:gd name="T28" fmla="*/ 2147483647 w 51"/>
              <a:gd name="T29" fmla="*/ 2147483647 h 52"/>
              <a:gd name="T30" fmla="*/ 2147483647 w 51"/>
              <a:gd name="T31" fmla="*/ 2147483647 h 52"/>
              <a:gd name="T32" fmla="*/ 0 w 51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52"/>
              <a:gd name="T53" fmla="*/ 51 w 51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52">
                <a:moveTo>
                  <a:pt x="0" y="26"/>
                </a:moveTo>
                <a:lnTo>
                  <a:pt x="1" y="36"/>
                </a:lnTo>
                <a:lnTo>
                  <a:pt x="7" y="44"/>
                </a:lnTo>
                <a:lnTo>
                  <a:pt x="14" y="50"/>
                </a:lnTo>
                <a:lnTo>
                  <a:pt x="24" y="52"/>
                </a:lnTo>
                <a:lnTo>
                  <a:pt x="35" y="50"/>
                </a:lnTo>
                <a:lnTo>
                  <a:pt x="43" y="44"/>
                </a:lnTo>
                <a:lnTo>
                  <a:pt x="49" y="36"/>
                </a:lnTo>
                <a:lnTo>
                  <a:pt x="51" y="26"/>
                </a:lnTo>
                <a:lnTo>
                  <a:pt x="49" y="16"/>
                </a:lnTo>
                <a:lnTo>
                  <a:pt x="43" y="8"/>
                </a:lnTo>
                <a:lnTo>
                  <a:pt x="35" y="3"/>
                </a:lnTo>
                <a:lnTo>
                  <a:pt x="24" y="0"/>
                </a:lnTo>
                <a:lnTo>
                  <a:pt x="14" y="3"/>
                </a:lnTo>
                <a:lnTo>
                  <a:pt x="7" y="8"/>
                </a:lnTo>
                <a:lnTo>
                  <a:pt x="1" y="16"/>
                </a:lnTo>
                <a:lnTo>
                  <a:pt x="0" y="26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25" name="Freeform 1433"/>
          <p:cNvSpPr>
            <a:spLocks/>
          </p:cNvSpPr>
          <p:nvPr/>
        </p:nvSpPr>
        <p:spPr bwMode="auto">
          <a:xfrm>
            <a:off x="1989138" y="3062263"/>
            <a:ext cx="152400" cy="134937"/>
          </a:xfrm>
          <a:custGeom>
            <a:avLst/>
            <a:gdLst>
              <a:gd name="T0" fmla="*/ 2147483647 w 192"/>
              <a:gd name="T1" fmla="*/ 2147483647 h 170"/>
              <a:gd name="T2" fmla="*/ 2147483647 w 192"/>
              <a:gd name="T3" fmla="*/ 2147483647 h 170"/>
              <a:gd name="T4" fmla="*/ 0 w 192"/>
              <a:gd name="T5" fmla="*/ 2147483647 h 170"/>
              <a:gd name="T6" fmla="*/ 0 w 192"/>
              <a:gd name="T7" fmla="*/ 0 h 170"/>
              <a:gd name="T8" fmla="*/ 2147483647 w 192"/>
              <a:gd name="T9" fmla="*/ 0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70"/>
              <a:gd name="T17" fmla="*/ 192 w 192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70">
                <a:moveTo>
                  <a:pt x="31" y="168"/>
                </a:moveTo>
                <a:lnTo>
                  <a:pt x="31" y="170"/>
                </a:lnTo>
                <a:lnTo>
                  <a:pt x="0" y="170"/>
                </a:ln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26" name="Line 1434"/>
          <p:cNvSpPr>
            <a:spLocks noChangeShapeType="1"/>
          </p:cNvSpPr>
          <p:nvPr/>
        </p:nvSpPr>
        <p:spPr bwMode="auto">
          <a:xfrm>
            <a:off x="2168525" y="3062263"/>
            <a:ext cx="746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27" name="Line 1435"/>
          <p:cNvSpPr>
            <a:spLocks noChangeShapeType="1"/>
          </p:cNvSpPr>
          <p:nvPr/>
        </p:nvSpPr>
        <p:spPr bwMode="auto">
          <a:xfrm>
            <a:off x="2268538" y="3062263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28" name="Line 1436"/>
          <p:cNvSpPr>
            <a:spLocks noChangeShapeType="1"/>
          </p:cNvSpPr>
          <p:nvPr/>
        </p:nvSpPr>
        <p:spPr bwMode="auto">
          <a:xfrm>
            <a:off x="2312988" y="3062263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29" name="Freeform 1437"/>
          <p:cNvSpPr>
            <a:spLocks/>
          </p:cNvSpPr>
          <p:nvPr/>
        </p:nvSpPr>
        <p:spPr bwMode="auto">
          <a:xfrm>
            <a:off x="2368550" y="3062263"/>
            <a:ext cx="441325" cy="133350"/>
          </a:xfrm>
          <a:custGeom>
            <a:avLst/>
            <a:gdLst>
              <a:gd name="T0" fmla="*/ 0 w 557"/>
              <a:gd name="T1" fmla="*/ 0 h 168"/>
              <a:gd name="T2" fmla="*/ 2147483647 w 557"/>
              <a:gd name="T3" fmla="*/ 0 h 168"/>
              <a:gd name="T4" fmla="*/ 2147483647 w 557"/>
              <a:gd name="T5" fmla="*/ 2147483647 h 168"/>
              <a:gd name="T6" fmla="*/ 2147483647 w 557"/>
              <a:gd name="T7" fmla="*/ 2147483647 h 168"/>
              <a:gd name="T8" fmla="*/ 2147483647 w 557"/>
              <a:gd name="T9" fmla="*/ 2147483647 h 168"/>
              <a:gd name="T10" fmla="*/ 2147483647 w 557"/>
              <a:gd name="T11" fmla="*/ 2147483647 h 168"/>
              <a:gd name="T12" fmla="*/ 2147483647 w 557"/>
              <a:gd name="T13" fmla="*/ 2147483647 h 168"/>
              <a:gd name="T14" fmla="*/ 2147483647 w 557"/>
              <a:gd name="T15" fmla="*/ 2147483647 h 1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57"/>
              <a:gd name="T25" fmla="*/ 0 h 168"/>
              <a:gd name="T26" fmla="*/ 557 w 557"/>
              <a:gd name="T27" fmla="*/ 168 h 1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7" h="168">
                <a:moveTo>
                  <a:pt x="0" y="0"/>
                </a:moveTo>
                <a:lnTo>
                  <a:pt x="557" y="0"/>
                </a:lnTo>
                <a:lnTo>
                  <a:pt x="557" y="168"/>
                </a:lnTo>
                <a:lnTo>
                  <a:pt x="547" y="168"/>
                </a:lnTo>
                <a:lnTo>
                  <a:pt x="547" y="161"/>
                </a:lnTo>
                <a:lnTo>
                  <a:pt x="550" y="161"/>
                </a:lnTo>
                <a:lnTo>
                  <a:pt x="550" y="22"/>
                </a:lnTo>
                <a:lnTo>
                  <a:pt x="2" y="2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30" name="Line 1438"/>
          <p:cNvSpPr>
            <a:spLocks noChangeShapeType="1"/>
          </p:cNvSpPr>
          <p:nvPr/>
        </p:nvSpPr>
        <p:spPr bwMode="auto">
          <a:xfrm flipH="1">
            <a:off x="2314575" y="3079725"/>
            <a:ext cx="26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31" name="Line 1439"/>
          <p:cNvSpPr>
            <a:spLocks noChangeShapeType="1"/>
          </p:cNvSpPr>
          <p:nvPr/>
        </p:nvSpPr>
        <p:spPr bwMode="auto">
          <a:xfrm flipH="1">
            <a:off x="2268538" y="3079725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32" name="Line 1440"/>
          <p:cNvSpPr>
            <a:spLocks noChangeShapeType="1"/>
          </p:cNvSpPr>
          <p:nvPr/>
        </p:nvSpPr>
        <p:spPr bwMode="auto">
          <a:xfrm flipH="1">
            <a:off x="2170113" y="3079725"/>
            <a:ext cx="730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33" name="Freeform 1441"/>
          <p:cNvSpPr>
            <a:spLocks/>
          </p:cNvSpPr>
          <p:nvPr/>
        </p:nvSpPr>
        <p:spPr bwMode="auto">
          <a:xfrm>
            <a:off x="2003425" y="3079725"/>
            <a:ext cx="139700" cy="115888"/>
          </a:xfrm>
          <a:custGeom>
            <a:avLst/>
            <a:gdLst>
              <a:gd name="T0" fmla="*/ 2147483647 w 178"/>
              <a:gd name="T1" fmla="*/ 0 h 146"/>
              <a:gd name="T2" fmla="*/ 0 w 178"/>
              <a:gd name="T3" fmla="*/ 0 h 146"/>
              <a:gd name="T4" fmla="*/ 0 w 178"/>
              <a:gd name="T5" fmla="*/ 2147483647 h 146"/>
              <a:gd name="T6" fmla="*/ 2147483647 w 178"/>
              <a:gd name="T7" fmla="*/ 2147483647 h 146"/>
              <a:gd name="T8" fmla="*/ 0 60000 65536"/>
              <a:gd name="T9" fmla="*/ 0 60000 65536"/>
              <a:gd name="T10" fmla="*/ 0 60000 65536"/>
              <a:gd name="T11" fmla="*/ 0 60000 65536"/>
              <a:gd name="T12" fmla="*/ 0 w 178"/>
              <a:gd name="T13" fmla="*/ 0 h 146"/>
              <a:gd name="T14" fmla="*/ 178 w 178"/>
              <a:gd name="T15" fmla="*/ 146 h 1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8" h="146">
                <a:moveTo>
                  <a:pt x="178" y="0"/>
                </a:moveTo>
                <a:lnTo>
                  <a:pt x="0" y="0"/>
                </a:lnTo>
                <a:lnTo>
                  <a:pt x="0" y="146"/>
                </a:lnTo>
                <a:lnTo>
                  <a:pt x="7" y="14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34" name="Line 1442"/>
          <p:cNvSpPr>
            <a:spLocks noChangeShapeType="1"/>
          </p:cNvSpPr>
          <p:nvPr/>
        </p:nvSpPr>
        <p:spPr bwMode="auto">
          <a:xfrm>
            <a:off x="2001838" y="31083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35" name="Line 1443"/>
          <p:cNvSpPr>
            <a:spLocks noChangeShapeType="1"/>
          </p:cNvSpPr>
          <p:nvPr/>
        </p:nvSpPr>
        <p:spPr bwMode="auto">
          <a:xfrm>
            <a:off x="2001838" y="3122588"/>
            <a:ext cx="63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36" name="Line 1444"/>
          <p:cNvSpPr>
            <a:spLocks noChangeShapeType="1"/>
          </p:cNvSpPr>
          <p:nvPr/>
        </p:nvSpPr>
        <p:spPr bwMode="auto">
          <a:xfrm>
            <a:off x="2098675" y="3108300"/>
            <a:ext cx="460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37" name="Line 1445"/>
          <p:cNvSpPr>
            <a:spLocks noChangeShapeType="1"/>
          </p:cNvSpPr>
          <p:nvPr/>
        </p:nvSpPr>
        <p:spPr bwMode="auto">
          <a:xfrm>
            <a:off x="2098675" y="312258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38" name="Line 1446"/>
          <p:cNvSpPr>
            <a:spLocks noChangeShapeType="1"/>
          </p:cNvSpPr>
          <p:nvPr/>
        </p:nvSpPr>
        <p:spPr bwMode="auto">
          <a:xfrm>
            <a:off x="2171700" y="3108300"/>
            <a:ext cx="730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39" name="Line 1447"/>
          <p:cNvSpPr>
            <a:spLocks noChangeShapeType="1"/>
          </p:cNvSpPr>
          <p:nvPr/>
        </p:nvSpPr>
        <p:spPr bwMode="auto">
          <a:xfrm>
            <a:off x="2171700" y="3122588"/>
            <a:ext cx="730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40" name="Line 1448"/>
          <p:cNvSpPr>
            <a:spLocks noChangeShapeType="1"/>
          </p:cNvSpPr>
          <p:nvPr/>
        </p:nvSpPr>
        <p:spPr bwMode="auto">
          <a:xfrm>
            <a:off x="2268538" y="310830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41" name="Line 1449"/>
          <p:cNvSpPr>
            <a:spLocks noChangeShapeType="1"/>
          </p:cNvSpPr>
          <p:nvPr/>
        </p:nvSpPr>
        <p:spPr bwMode="auto">
          <a:xfrm>
            <a:off x="2270125" y="3122588"/>
            <a:ext cx="269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42" name="Line 1450"/>
          <p:cNvSpPr>
            <a:spLocks noChangeShapeType="1"/>
          </p:cNvSpPr>
          <p:nvPr/>
        </p:nvSpPr>
        <p:spPr bwMode="auto">
          <a:xfrm>
            <a:off x="2314575" y="310830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43" name="Line 1451"/>
          <p:cNvSpPr>
            <a:spLocks noChangeShapeType="1"/>
          </p:cNvSpPr>
          <p:nvPr/>
        </p:nvSpPr>
        <p:spPr bwMode="auto">
          <a:xfrm>
            <a:off x="2316163" y="3122588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44" name="Line 1452"/>
          <p:cNvSpPr>
            <a:spLocks noChangeShapeType="1"/>
          </p:cNvSpPr>
          <p:nvPr/>
        </p:nvSpPr>
        <p:spPr bwMode="auto">
          <a:xfrm>
            <a:off x="2370138" y="3108300"/>
            <a:ext cx="434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45" name="Line 1453"/>
          <p:cNvSpPr>
            <a:spLocks noChangeShapeType="1"/>
          </p:cNvSpPr>
          <p:nvPr/>
        </p:nvSpPr>
        <p:spPr bwMode="auto">
          <a:xfrm>
            <a:off x="2370138" y="3122588"/>
            <a:ext cx="434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46" name="Line 1454"/>
          <p:cNvSpPr>
            <a:spLocks noChangeShapeType="1"/>
          </p:cNvSpPr>
          <p:nvPr/>
        </p:nvSpPr>
        <p:spPr bwMode="auto">
          <a:xfrm>
            <a:off x="2809875" y="3068613"/>
            <a:ext cx="349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47" name="Freeform 1455"/>
          <p:cNvSpPr>
            <a:spLocks/>
          </p:cNvSpPr>
          <p:nvPr/>
        </p:nvSpPr>
        <p:spPr bwMode="auto">
          <a:xfrm>
            <a:off x="2809875" y="3068613"/>
            <a:ext cx="349250" cy="20637"/>
          </a:xfrm>
          <a:custGeom>
            <a:avLst/>
            <a:gdLst>
              <a:gd name="T0" fmla="*/ 0 w 439"/>
              <a:gd name="T1" fmla="*/ 2147483647 h 25"/>
              <a:gd name="T2" fmla="*/ 2147483647 w 439"/>
              <a:gd name="T3" fmla="*/ 2147483647 h 25"/>
              <a:gd name="T4" fmla="*/ 2147483647 w 439"/>
              <a:gd name="T5" fmla="*/ 0 h 25"/>
              <a:gd name="T6" fmla="*/ 0 60000 65536"/>
              <a:gd name="T7" fmla="*/ 0 60000 65536"/>
              <a:gd name="T8" fmla="*/ 0 60000 65536"/>
              <a:gd name="T9" fmla="*/ 0 w 439"/>
              <a:gd name="T10" fmla="*/ 0 h 25"/>
              <a:gd name="T11" fmla="*/ 439 w 439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" h="25">
                <a:moveTo>
                  <a:pt x="0" y="25"/>
                </a:moveTo>
                <a:lnTo>
                  <a:pt x="439" y="25"/>
                </a:lnTo>
                <a:lnTo>
                  <a:pt x="43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48" name="Freeform 1456"/>
          <p:cNvSpPr>
            <a:spLocks/>
          </p:cNvSpPr>
          <p:nvPr/>
        </p:nvSpPr>
        <p:spPr bwMode="auto">
          <a:xfrm>
            <a:off x="3073400" y="4573563"/>
            <a:ext cx="155575" cy="44450"/>
          </a:xfrm>
          <a:custGeom>
            <a:avLst/>
            <a:gdLst>
              <a:gd name="T0" fmla="*/ 2147483647 w 197"/>
              <a:gd name="T1" fmla="*/ 2147483647 h 58"/>
              <a:gd name="T2" fmla="*/ 0 w 197"/>
              <a:gd name="T3" fmla="*/ 2147483647 h 58"/>
              <a:gd name="T4" fmla="*/ 0 w 197"/>
              <a:gd name="T5" fmla="*/ 0 h 58"/>
              <a:gd name="T6" fmla="*/ 2147483647 w 197"/>
              <a:gd name="T7" fmla="*/ 0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97"/>
              <a:gd name="T13" fmla="*/ 0 h 58"/>
              <a:gd name="T14" fmla="*/ 197 w 197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" h="58">
                <a:moveTo>
                  <a:pt x="197" y="58"/>
                </a:moveTo>
                <a:lnTo>
                  <a:pt x="0" y="58"/>
                </a:lnTo>
                <a:lnTo>
                  <a:pt x="0" y="0"/>
                </a:lnTo>
                <a:lnTo>
                  <a:pt x="16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49" name="Freeform 1457"/>
          <p:cNvSpPr>
            <a:spLocks/>
          </p:cNvSpPr>
          <p:nvPr/>
        </p:nvSpPr>
        <p:spPr bwMode="auto">
          <a:xfrm>
            <a:off x="3128963" y="4533875"/>
            <a:ext cx="26987" cy="39688"/>
          </a:xfrm>
          <a:custGeom>
            <a:avLst/>
            <a:gdLst>
              <a:gd name="T0" fmla="*/ 2147483647 w 34"/>
              <a:gd name="T1" fmla="*/ 0 h 49"/>
              <a:gd name="T2" fmla="*/ 2147483647 w 34"/>
              <a:gd name="T3" fmla="*/ 2147483647 h 49"/>
              <a:gd name="T4" fmla="*/ 2147483647 w 34"/>
              <a:gd name="T5" fmla="*/ 2147483647 h 49"/>
              <a:gd name="T6" fmla="*/ 2147483647 w 34"/>
              <a:gd name="T7" fmla="*/ 2147483647 h 49"/>
              <a:gd name="T8" fmla="*/ 2147483647 w 34"/>
              <a:gd name="T9" fmla="*/ 2147483647 h 49"/>
              <a:gd name="T10" fmla="*/ 2147483647 w 34"/>
              <a:gd name="T11" fmla="*/ 2147483647 h 49"/>
              <a:gd name="T12" fmla="*/ 2147483647 w 34"/>
              <a:gd name="T13" fmla="*/ 2147483647 h 49"/>
              <a:gd name="T14" fmla="*/ 2147483647 w 34"/>
              <a:gd name="T15" fmla="*/ 2147483647 h 49"/>
              <a:gd name="T16" fmla="*/ 2147483647 w 34"/>
              <a:gd name="T17" fmla="*/ 2147483647 h 49"/>
              <a:gd name="T18" fmla="*/ 2147483647 w 34"/>
              <a:gd name="T19" fmla="*/ 2147483647 h 49"/>
              <a:gd name="T20" fmla="*/ 2147483647 w 34"/>
              <a:gd name="T21" fmla="*/ 2147483647 h 49"/>
              <a:gd name="T22" fmla="*/ 2147483647 w 34"/>
              <a:gd name="T23" fmla="*/ 2147483647 h 49"/>
              <a:gd name="T24" fmla="*/ 2147483647 w 34"/>
              <a:gd name="T25" fmla="*/ 2147483647 h 49"/>
              <a:gd name="T26" fmla="*/ 2147483647 w 34"/>
              <a:gd name="T27" fmla="*/ 2147483647 h 49"/>
              <a:gd name="T28" fmla="*/ 2147483647 w 34"/>
              <a:gd name="T29" fmla="*/ 2147483647 h 49"/>
              <a:gd name="T30" fmla="*/ 2147483647 w 34"/>
              <a:gd name="T31" fmla="*/ 2147483647 h 49"/>
              <a:gd name="T32" fmla="*/ 2147483647 w 34"/>
              <a:gd name="T33" fmla="*/ 2147483647 h 49"/>
              <a:gd name="T34" fmla="*/ 2147483647 w 34"/>
              <a:gd name="T35" fmla="*/ 2147483647 h 49"/>
              <a:gd name="T36" fmla="*/ 2147483647 w 34"/>
              <a:gd name="T37" fmla="*/ 2147483647 h 49"/>
              <a:gd name="T38" fmla="*/ 2147483647 w 34"/>
              <a:gd name="T39" fmla="*/ 2147483647 h 49"/>
              <a:gd name="T40" fmla="*/ 2147483647 w 34"/>
              <a:gd name="T41" fmla="*/ 2147483647 h 49"/>
              <a:gd name="T42" fmla="*/ 2147483647 w 34"/>
              <a:gd name="T43" fmla="*/ 2147483647 h 49"/>
              <a:gd name="T44" fmla="*/ 2147483647 w 34"/>
              <a:gd name="T45" fmla="*/ 2147483647 h 49"/>
              <a:gd name="T46" fmla="*/ 2147483647 w 34"/>
              <a:gd name="T47" fmla="*/ 2147483647 h 49"/>
              <a:gd name="T48" fmla="*/ 2147483647 w 34"/>
              <a:gd name="T49" fmla="*/ 2147483647 h 49"/>
              <a:gd name="T50" fmla="*/ 2147483647 w 34"/>
              <a:gd name="T51" fmla="*/ 2147483647 h 49"/>
              <a:gd name="T52" fmla="*/ 2147483647 w 34"/>
              <a:gd name="T53" fmla="*/ 2147483647 h 49"/>
              <a:gd name="T54" fmla="*/ 2147483647 w 34"/>
              <a:gd name="T55" fmla="*/ 2147483647 h 49"/>
              <a:gd name="T56" fmla="*/ 2147483647 w 34"/>
              <a:gd name="T57" fmla="*/ 2147483647 h 49"/>
              <a:gd name="T58" fmla="*/ 2147483647 w 34"/>
              <a:gd name="T59" fmla="*/ 2147483647 h 49"/>
              <a:gd name="T60" fmla="*/ 2147483647 w 34"/>
              <a:gd name="T61" fmla="*/ 2147483647 h 49"/>
              <a:gd name="T62" fmla="*/ 2147483647 w 34"/>
              <a:gd name="T63" fmla="*/ 2147483647 h 49"/>
              <a:gd name="T64" fmla="*/ 2147483647 w 34"/>
              <a:gd name="T65" fmla="*/ 2147483647 h 49"/>
              <a:gd name="T66" fmla="*/ 2147483647 w 34"/>
              <a:gd name="T67" fmla="*/ 2147483647 h 49"/>
              <a:gd name="T68" fmla="*/ 2147483647 w 34"/>
              <a:gd name="T69" fmla="*/ 2147483647 h 49"/>
              <a:gd name="T70" fmla="*/ 2147483647 w 34"/>
              <a:gd name="T71" fmla="*/ 2147483647 h 49"/>
              <a:gd name="T72" fmla="*/ 2147483647 w 34"/>
              <a:gd name="T73" fmla="*/ 2147483647 h 49"/>
              <a:gd name="T74" fmla="*/ 2147483647 w 34"/>
              <a:gd name="T75" fmla="*/ 2147483647 h 49"/>
              <a:gd name="T76" fmla="*/ 0 w 34"/>
              <a:gd name="T77" fmla="*/ 2147483647 h 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4"/>
              <a:gd name="T118" fmla="*/ 0 h 49"/>
              <a:gd name="T119" fmla="*/ 34 w 34"/>
              <a:gd name="T120" fmla="*/ 49 h 4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4" h="49">
                <a:moveTo>
                  <a:pt x="33" y="0"/>
                </a:moveTo>
                <a:lnTo>
                  <a:pt x="33" y="2"/>
                </a:lnTo>
                <a:lnTo>
                  <a:pt x="34" y="3"/>
                </a:lnTo>
                <a:lnTo>
                  <a:pt x="34" y="17"/>
                </a:lnTo>
                <a:lnTo>
                  <a:pt x="33" y="18"/>
                </a:lnTo>
                <a:lnTo>
                  <a:pt x="33" y="23"/>
                </a:lnTo>
                <a:lnTo>
                  <a:pt x="32" y="24"/>
                </a:lnTo>
                <a:lnTo>
                  <a:pt x="32" y="25"/>
                </a:lnTo>
                <a:lnTo>
                  <a:pt x="31" y="26"/>
                </a:lnTo>
                <a:lnTo>
                  <a:pt x="31" y="27"/>
                </a:lnTo>
                <a:lnTo>
                  <a:pt x="30" y="28"/>
                </a:lnTo>
                <a:lnTo>
                  <a:pt x="30" y="30"/>
                </a:lnTo>
                <a:lnTo>
                  <a:pt x="28" y="30"/>
                </a:lnTo>
                <a:lnTo>
                  <a:pt x="28" y="32"/>
                </a:lnTo>
                <a:lnTo>
                  <a:pt x="27" y="32"/>
                </a:lnTo>
                <a:lnTo>
                  <a:pt x="27" y="33"/>
                </a:lnTo>
                <a:lnTo>
                  <a:pt x="26" y="34"/>
                </a:lnTo>
                <a:lnTo>
                  <a:pt x="25" y="34"/>
                </a:lnTo>
                <a:lnTo>
                  <a:pt x="25" y="35"/>
                </a:lnTo>
                <a:lnTo>
                  <a:pt x="24" y="35"/>
                </a:lnTo>
                <a:lnTo>
                  <a:pt x="24" y="37"/>
                </a:lnTo>
                <a:lnTo>
                  <a:pt x="23" y="38"/>
                </a:lnTo>
                <a:lnTo>
                  <a:pt x="22" y="38"/>
                </a:lnTo>
                <a:lnTo>
                  <a:pt x="22" y="39"/>
                </a:lnTo>
                <a:lnTo>
                  <a:pt x="20" y="39"/>
                </a:lnTo>
                <a:lnTo>
                  <a:pt x="18" y="41"/>
                </a:lnTo>
                <a:lnTo>
                  <a:pt x="17" y="41"/>
                </a:lnTo>
                <a:lnTo>
                  <a:pt x="15" y="43"/>
                </a:lnTo>
                <a:lnTo>
                  <a:pt x="14" y="43"/>
                </a:lnTo>
                <a:lnTo>
                  <a:pt x="12" y="45"/>
                </a:lnTo>
                <a:lnTo>
                  <a:pt x="11" y="45"/>
                </a:lnTo>
                <a:lnTo>
                  <a:pt x="10" y="46"/>
                </a:lnTo>
                <a:lnTo>
                  <a:pt x="8" y="46"/>
                </a:lnTo>
                <a:lnTo>
                  <a:pt x="7" y="47"/>
                </a:lnTo>
                <a:lnTo>
                  <a:pt x="5" y="47"/>
                </a:lnTo>
                <a:lnTo>
                  <a:pt x="4" y="48"/>
                </a:lnTo>
                <a:lnTo>
                  <a:pt x="2" y="48"/>
                </a:lnTo>
                <a:lnTo>
                  <a:pt x="1" y="49"/>
                </a:lnTo>
                <a:lnTo>
                  <a:pt x="0" y="4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50" name="Freeform 1458"/>
          <p:cNvSpPr>
            <a:spLocks/>
          </p:cNvSpPr>
          <p:nvPr/>
        </p:nvSpPr>
        <p:spPr bwMode="auto">
          <a:xfrm>
            <a:off x="2365375" y="2965425"/>
            <a:ext cx="814388" cy="207963"/>
          </a:xfrm>
          <a:custGeom>
            <a:avLst/>
            <a:gdLst>
              <a:gd name="T0" fmla="*/ 2147483647 w 1025"/>
              <a:gd name="T1" fmla="*/ 2147483647 h 262"/>
              <a:gd name="T2" fmla="*/ 2147483647 w 1025"/>
              <a:gd name="T3" fmla="*/ 0 h 262"/>
              <a:gd name="T4" fmla="*/ 0 w 1025"/>
              <a:gd name="T5" fmla="*/ 0 h 262"/>
              <a:gd name="T6" fmla="*/ 0 60000 65536"/>
              <a:gd name="T7" fmla="*/ 0 60000 65536"/>
              <a:gd name="T8" fmla="*/ 0 60000 65536"/>
              <a:gd name="T9" fmla="*/ 0 w 1025"/>
              <a:gd name="T10" fmla="*/ 0 h 262"/>
              <a:gd name="T11" fmla="*/ 1025 w 1025"/>
              <a:gd name="T12" fmla="*/ 262 h 2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5" h="262">
                <a:moveTo>
                  <a:pt x="1025" y="262"/>
                </a:moveTo>
                <a:lnTo>
                  <a:pt x="1025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51" name="Freeform 1459"/>
          <p:cNvSpPr>
            <a:spLocks/>
          </p:cNvSpPr>
          <p:nvPr/>
        </p:nvSpPr>
        <p:spPr bwMode="auto">
          <a:xfrm>
            <a:off x="2365375" y="2990825"/>
            <a:ext cx="793750" cy="182563"/>
          </a:xfrm>
          <a:custGeom>
            <a:avLst/>
            <a:gdLst>
              <a:gd name="T0" fmla="*/ 2147483647 w 999"/>
              <a:gd name="T1" fmla="*/ 2147483647 h 228"/>
              <a:gd name="T2" fmla="*/ 2147483647 w 999"/>
              <a:gd name="T3" fmla="*/ 0 h 228"/>
              <a:gd name="T4" fmla="*/ 0 w 999"/>
              <a:gd name="T5" fmla="*/ 0 h 228"/>
              <a:gd name="T6" fmla="*/ 0 60000 65536"/>
              <a:gd name="T7" fmla="*/ 0 60000 65536"/>
              <a:gd name="T8" fmla="*/ 0 60000 65536"/>
              <a:gd name="T9" fmla="*/ 0 w 999"/>
              <a:gd name="T10" fmla="*/ 0 h 228"/>
              <a:gd name="T11" fmla="*/ 999 w 999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9" h="228">
                <a:moveTo>
                  <a:pt x="999" y="228"/>
                </a:moveTo>
                <a:lnTo>
                  <a:pt x="999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52" name="Line 1460"/>
          <p:cNvSpPr>
            <a:spLocks noChangeShapeType="1"/>
          </p:cNvSpPr>
          <p:nvPr/>
        </p:nvSpPr>
        <p:spPr bwMode="auto">
          <a:xfrm flipH="1">
            <a:off x="2365375" y="2971775"/>
            <a:ext cx="814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53" name="Line 1461"/>
          <p:cNvSpPr>
            <a:spLocks noChangeShapeType="1"/>
          </p:cNvSpPr>
          <p:nvPr/>
        </p:nvSpPr>
        <p:spPr bwMode="auto">
          <a:xfrm>
            <a:off x="1535113" y="2990825"/>
            <a:ext cx="1587" cy="746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54" name="Line 1462"/>
          <p:cNvSpPr>
            <a:spLocks noChangeShapeType="1"/>
          </p:cNvSpPr>
          <p:nvPr/>
        </p:nvSpPr>
        <p:spPr bwMode="auto">
          <a:xfrm>
            <a:off x="1584325" y="2990825"/>
            <a:ext cx="1588" cy="746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55" name="Line 1463"/>
          <p:cNvSpPr>
            <a:spLocks noChangeShapeType="1"/>
          </p:cNvSpPr>
          <p:nvPr/>
        </p:nvSpPr>
        <p:spPr bwMode="auto">
          <a:xfrm>
            <a:off x="1533525" y="3090838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56" name="Line 1464"/>
          <p:cNvSpPr>
            <a:spLocks noChangeShapeType="1"/>
          </p:cNvSpPr>
          <p:nvPr/>
        </p:nvSpPr>
        <p:spPr bwMode="auto">
          <a:xfrm>
            <a:off x="1584325" y="3090838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57" name="Freeform 1465"/>
          <p:cNvSpPr>
            <a:spLocks/>
          </p:cNvSpPr>
          <p:nvPr/>
        </p:nvSpPr>
        <p:spPr bwMode="auto">
          <a:xfrm>
            <a:off x="2921000" y="4533875"/>
            <a:ext cx="123825" cy="69850"/>
          </a:xfrm>
          <a:custGeom>
            <a:avLst/>
            <a:gdLst>
              <a:gd name="T0" fmla="*/ 2147483647 w 156"/>
              <a:gd name="T1" fmla="*/ 0 h 88"/>
              <a:gd name="T2" fmla="*/ 2147483647 w 156"/>
              <a:gd name="T3" fmla="*/ 2147483647 h 88"/>
              <a:gd name="T4" fmla="*/ 2147483647 w 156"/>
              <a:gd name="T5" fmla="*/ 2147483647 h 88"/>
              <a:gd name="T6" fmla="*/ 0 w 156"/>
              <a:gd name="T7" fmla="*/ 2147483647 h 88"/>
              <a:gd name="T8" fmla="*/ 0 60000 65536"/>
              <a:gd name="T9" fmla="*/ 0 60000 65536"/>
              <a:gd name="T10" fmla="*/ 0 60000 65536"/>
              <a:gd name="T11" fmla="*/ 0 60000 65536"/>
              <a:gd name="T12" fmla="*/ 0 w 156"/>
              <a:gd name="T13" fmla="*/ 0 h 88"/>
              <a:gd name="T14" fmla="*/ 156 w 156"/>
              <a:gd name="T15" fmla="*/ 88 h 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" h="88">
                <a:moveTo>
                  <a:pt x="87" y="0"/>
                </a:moveTo>
                <a:lnTo>
                  <a:pt x="156" y="23"/>
                </a:lnTo>
                <a:lnTo>
                  <a:pt x="156" y="88"/>
                </a:lnTo>
                <a:lnTo>
                  <a:pt x="0" y="8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58" name="Rectangle 1466"/>
          <p:cNvSpPr>
            <a:spLocks noChangeArrowheads="1"/>
          </p:cNvSpPr>
          <p:nvPr/>
        </p:nvSpPr>
        <p:spPr bwMode="auto">
          <a:xfrm>
            <a:off x="2973388" y="4605313"/>
            <a:ext cx="71437" cy="23812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59" name="Line 1467"/>
          <p:cNvSpPr>
            <a:spLocks noChangeShapeType="1"/>
          </p:cNvSpPr>
          <p:nvPr/>
        </p:nvSpPr>
        <p:spPr bwMode="auto">
          <a:xfrm>
            <a:off x="3044825" y="462912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60" name="Rectangle 1468"/>
          <p:cNvSpPr>
            <a:spLocks noChangeArrowheads="1"/>
          </p:cNvSpPr>
          <p:nvPr/>
        </p:nvSpPr>
        <p:spPr bwMode="auto">
          <a:xfrm>
            <a:off x="1444625" y="4300513"/>
            <a:ext cx="7938" cy="33337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61" name="Line 1469"/>
          <p:cNvSpPr>
            <a:spLocks noChangeShapeType="1"/>
          </p:cNvSpPr>
          <p:nvPr/>
        </p:nvSpPr>
        <p:spPr bwMode="auto">
          <a:xfrm>
            <a:off x="1744663" y="4057625"/>
            <a:ext cx="1587" cy="80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62" name="Line 1470"/>
          <p:cNvSpPr>
            <a:spLocks noChangeShapeType="1"/>
          </p:cNvSpPr>
          <p:nvPr/>
        </p:nvSpPr>
        <p:spPr bwMode="auto">
          <a:xfrm>
            <a:off x="1744663" y="4129063"/>
            <a:ext cx="1587" cy="95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63" name="Line 1471"/>
          <p:cNvSpPr>
            <a:spLocks noChangeShapeType="1"/>
          </p:cNvSpPr>
          <p:nvPr/>
        </p:nvSpPr>
        <p:spPr bwMode="auto">
          <a:xfrm flipH="1" flipV="1">
            <a:off x="1720850" y="4189388"/>
            <a:ext cx="23813" cy="301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64" name="Line 1472"/>
          <p:cNvSpPr>
            <a:spLocks noChangeShapeType="1"/>
          </p:cNvSpPr>
          <p:nvPr/>
        </p:nvSpPr>
        <p:spPr bwMode="auto">
          <a:xfrm flipV="1">
            <a:off x="1720850" y="4186213"/>
            <a:ext cx="31273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65" name="Line 1473"/>
          <p:cNvSpPr>
            <a:spLocks noChangeShapeType="1"/>
          </p:cNvSpPr>
          <p:nvPr/>
        </p:nvSpPr>
        <p:spPr bwMode="auto">
          <a:xfrm>
            <a:off x="1855788" y="360042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66" name="Line 1474"/>
          <p:cNvSpPr>
            <a:spLocks noChangeShapeType="1"/>
          </p:cNvSpPr>
          <p:nvPr/>
        </p:nvSpPr>
        <p:spPr bwMode="auto">
          <a:xfrm flipH="1" flipV="1">
            <a:off x="2832100" y="4532288"/>
            <a:ext cx="144463" cy="23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67" name="Line 1475"/>
          <p:cNvSpPr>
            <a:spLocks noChangeShapeType="1"/>
          </p:cNvSpPr>
          <p:nvPr/>
        </p:nvSpPr>
        <p:spPr bwMode="auto">
          <a:xfrm flipH="1" flipV="1">
            <a:off x="2913063" y="4416400"/>
            <a:ext cx="101600" cy="85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68" name="Line 1476"/>
          <p:cNvSpPr>
            <a:spLocks noChangeShapeType="1"/>
          </p:cNvSpPr>
          <p:nvPr/>
        </p:nvSpPr>
        <p:spPr bwMode="auto">
          <a:xfrm flipH="1" flipV="1">
            <a:off x="3035300" y="4341788"/>
            <a:ext cx="38100" cy="120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69" name="Line 1477"/>
          <p:cNvSpPr>
            <a:spLocks noChangeShapeType="1"/>
          </p:cNvSpPr>
          <p:nvPr/>
        </p:nvSpPr>
        <p:spPr bwMode="auto">
          <a:xfrm flipV="1">
            <a:off x="3173413" y="4341788"/>
            <a:ext cx="39687" cy="120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0" name="Line 1478"/>
          <p:cNvSpPr>
            <a:spLocks noChangeShapeType="1"/>
          </p:cNvSpPr>
          <p:nvPr/>
        </p:nvSpPr>
        <p:spPr bwMode="auto">
          <a:xfrm flipV="1">
            <a:off x="3230563" y="4414813"/>
            <a:ext cx="127000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1" name="Line 1479"/>
          <p:cNvSpPr>
            <a:spLocks noChangeShapeType="1"/>
          </p:cNvSpPr>
          <p:nvPr/>
        </p:nvSpPr>
        <p:spPr bwMode="auto">
          <a:xfrm flipV="1">
            <a:off x="3284538" y="4514825"/>
            <a:ext cx="16033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" name="Freeform 1480"/>
          <p:cNvSpPr>
            <a:spLocks/>
          </p:cNvSpPr>
          <p:nvPr/>
        </p:nvSpPr>
        <p:spPr bwMode="auto">
          <a:xfrm>
            <a:off x="3128963" y="4522763"/>
            <a:ext cx="155575" cy="46037"/>
          </a:xfrm>
          <a:custGeom>
            <a:avLst/>
            <a:gdLst>
              <a:gd name="T0" fmla="*/ 2147483647 w 197"/>
              <a:gd name="T1" fmla="*/ 2147483647 h 58"/>
              <a:gd name="T2" fmla="*/ 0 w 197"/>
              <a:gd name="T3" fmla="*/ 2147483647 h 58"/>
              <a:gd name="T4" fmla="*/ 0 w 197"/>
              <a:gd name="T5" fmla="*/ 0 h 58"/>
              <a:gd name="T6" fmla="*/ 2147483647 w 197"/>
              <a:gd name="T7" fmla="*/ 0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97"/>
              <a:gd name="T13" fmla="*/ 0 h 58"/>
              <a:gd name="T14" fmla="*/ 197 w 197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" h="58">
                <a:moveTo>
                  <a:pt x="197" y="58"/>
                </a:moveTo>
                <a:lnTo>
                  <a:pt x="0" y="58"/>
                </a:lnTo>
                <a:lnTo>
                  <a:pt x="0" y="0"/>
                </a:lnTo>
                <a:lnTo>
                  <a:pt x="163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3" name="Freeform 1481"/>
          <p:cNvSpPr>
            <a:spLocks/>
          </p:cNvSpPr>
          <p:nvPr/>
        </p:nvSpPr>
        <p:spPr bwMode="auto">
          <a:xfrm>
            <a:off x="3184525" y="4483075"/>
            <a:ext cx="26988" cy="39688"/>
          </a:xfrm>
          <a:custGeom>
            <a:avLst/>
            <a:gdLst>
              <a:gd name="T0" fmla="*/ 2147483647 w 35"/>
              <a:gd name="T1" fmla="*/ 0 h 51"/>
              <a:gd name="T2" fmla="*/ 2147483647 w 35"/>
              <a:gd name="T3" fmla="*/ 2147483647 h 51"/>
              <a:gd name="T4" fmla="*/ 2147483647 w 35"/>
              <a:gd name="T5" fmla="*/ 2147483647 h 51"/>
              <a:gd name="T6" fmla="*/ 2147483647 w 35"/>
              <a:gd name="T7" fmla="*/ 2147483647 h 51"/>
              <a:gd name="T8" fmla="*/ 2147483647 w 35"/>
              <a:gd name="T9" fmla="*/ 2147483647 h 51"/>
              <a:gd name="T10" fmla="*/ 2147483647 w 35"/>
              <a:gd name="T11" fmla="*/ 2147483647 h 51"/>
              <a:gd name="T12" fmla="*/ 2147483647 w 35"/>
              <a:gd name="T13" fmla="*/ 2147483647 h 51"/>
              <a:gd name="T14" fmla="*/ 2147483647 w 35"/>
              <a:gd name="T15" fmla="*/ 2147483647 h 51"/>
              <a:gd name="T16" fmla="*/ 2147483647 w 35"/>
              <a:gd name="T17" fmla="*/ 2147483647 h 51"/>
              <a:gd name="T18" fmla="*/ 2147483647 w 35"/>
              <a:gd name="T19" fmla="*/ 2147483647 h 51"/>
              <a:gd name="T20" fmla="*/ 2147483647 w 35"/>
              <a:gd name="T21" fmla="*/ 2147483647 h 51"/>
              <a:gd name="T22" fmla="*/ 2147483647 w 35"/>
              <a:gd name="T23" fmla="*/ 2147483647 h 51"/>
              <a:gd name="T24" fmla="*/ 2147483647 w 35"/>
              <a:gd name="T25" fmla="*/ 2147483647 h 51"/>
              <a:gd name="T26" fmla="*/ 2147483647 w 35"/>
              <a:gd name="T27" fmla="*/ 2147483647 h 51"/>
              <a:gd name="T28" fmla="*/ 2147483647 w 35"/>
              <a:gd name="T29" fmla="*/ 2147483647 h 51"/>
              <a:gd name="T30" fmla="*/ 2147483647 w 35"/>
              <a:gd name="T31" fmla="*/ 2147483647 h 51"/>
              <a:gd name="T32" fmla="*/ 2147483647 w 35"/>
              <a:gd name="T33" fmla="*/ 2147483647 h 51"/>
              <a:gd name="T34" fmla="*/ 2147483647 w 35"/>
              <a:gd name="T35" fmla="*/ 2147483647 h 51"/>
              <a:gd name="T36" fmla="*/ 2147483647 w 35"/>
              <a:gd name="T37" fmla="*/ 2147483647 h 51"/>
              <a:gd name="T38" fmla="*/ 2147483647 w 35"/>
              <a:gd name="T39" fmla="*/ 2147483647 h 51"/>
              <a:gd name="T40" fmla="*/ 2147483647 w 35"/>
              <a:gd name="T41" fmla="*/ 2147483647 h 51"/>
              <a:gd name="T42" fmla="*/ 2147483647 w 35"/>
              <a:gd name="T43" fmla="*/ 2147483647 h 51"/>
              <a:gd name="T44" fmla="*/ 2147483647 w 35"/>
              <a:gd name="T45" fmla="*/ 2147483647 h 51"/>
              <a:gd name="T46" fmla="*/ 2147483647 w 35"/>
              <a:gd name="T47" fmla="*/ 2147483647 h 51"/>
              <a:gd name="T48" fmla="*/ 2147483647 w 35"/>
              <a:gd name="T49" fmla="*/ 2147483647 h 51"/>
              <a:gd name="T50" fmla="*/ 2147483647 w 35"/>
              <a:gd name="T51" fmla="*/ 2147483647 h 51"/>
              <a:gd name="T52" fmla="*/ 2147483647 w 35"/>
              <a:gd name="T53" fmla="*/ 2147483647 h 51"/>
              <a:gd name="T54" fmla="*/ 2147483647 w 35"/>
              <a:gd name="T55" fmla="*/ 2147483647 h 51"/>
              <a:gd name="T56" fmla="*/ 2147483647 w 35"/>
              <a:gd name="T57" fmla="*/ 2147483647 h 51"/>
              <a:gd name="T58" fmla="*/ 2147483647 w 35"/>
              <a:gd name="T59" fmla="*/ 2147483647 h 51"/>
              <a:gd name="T60" fmla="*/ 2147483647 w 35"/>
              <a:gd name="T61" fmla="*/ 2147483647 h 51"/>
              <a:gd name="T62" fmla="*/ 2147483647 w 35"/>
              <a:gd name="T63" fmla="*/ 2147483647 h 51"/>
              <a:gd name="T64" fmla="*/ 2147483647 w 35"/>
              <a:gd name="T65" fmla="*/ 2147483647 h 51"/>
              <a:gd name="T66" fmla="*/ 2147483647 w 35"/>
              <a:gd name="T67" fmla="*/ 2147483647 h 51"/>
              <a:gd name="T68" fmla="*/ 2147483647 w 35"/>
              <a:gd name="T69" fmla="*/ 2147483647 h 51"/>
              <a:gd name="T70" fmla="*/ 2147483647 w 35"/>
              <a:gd name="T71" fmla="*/ 2147483647 h 51"/>
              <a:gd name="T72" fmla="*/ 2147483647 w 35"/>
              <a:gd name="T73" fmla="*/ 2147483647 h 51"/>
              <a:gd name="T74" fmla="*/ 2147483647 w 35"/>
              <a:gd name="T75" fmla="*/ 2147483647 h 51"/>
              <a:gd name="T76" fmla="*/ 2147483647 w 35"/>
              <a:gd name="T77" fmla="*/ 2147483647 h 51"/>
              <a:gd name="T78" fmla="*/ 2147483647 w 35"/>
              <a:gd name="T79" fmla="*/ 2147483647 h 51"/>
              <a:gd name="T80" fmla="*/ 2147483647 w 35"/>
              <a:gd name="T81" fmla="*/ 2147483647 h 51"/>
              <a:gd name="T82" fmla="*/ 0 w 35"/>
              <a:gd name="T83" fmla="*/ 2147483647 h 5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5"/>
              <a:gd name="T127" fmla="*/ 0 h 51"/>
              <a:gd name="T128" fmla="*/ 35 w 35"/>
              <a:gd name="T129" fmla="*/ 51 h 5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5" h="51">
                <a:moveTo>
                  <a:pt x="33" y="0"/>
                </a:moveTo>
                <a:lnTo>
                  <a:pt x="33" y="3"/>
                </a:lnTo>
                <a:lnTo>
                  <a:pt x="35" y="4"/>
                </a:lnTo>
                <a:lnTo>
                  <a:pt x="35" y="18"/>
                </a:lnTo>
                <a:lnTo>
                  <a:pt x="33" y="19"/>
                </a:lnTo>
                <a:lnTo>
                  <a:pt x="33" y="23"/>
                </a:lnTo>
                <a:lnTo>
                  <a:pt x="32" y="23"/>
                </a:lnTo>
                <a:lnTo>
                  <a:pt x="32" y="26"/>
                </a:lnTo>
                <a:lnTo>
                  <a:pt x="31" y="27"/>
                </a:lnTo>
                <a:lnTo>
                  <a:pt x="31" y="28"/>
                </a:lnTo>
                <a:lnTo>
                  <a:pt x="30" y="29"/>
                </a:lnTo>
                <a:lnTo>
                  <a:pt x="30" y="30"/>
                </a:lnTo>
                <a:lnTo>
                  <a:pt x="29" y="30"/>
                </a:lnTo>
                <a:lnTo>
                  <a:pt x="29" y="33"/>
                </a:lnTo>
                <a:lnTo>
                  <a:pt x="28" y="33"/>
                </a:lnTo>
                <a:lnTo>
                  <a:pt x="28" y="34"/>
                </a:lnTo>
                <a:lnTo>
                  <a:pt x="26" y="35"/>
                </a:lnTo>
                <a:lnTo>
                  <a:pt x="25" y="35"/>
                </a:lnTo>
                <a:lnTo>
                  <a:pt x="25" y="36"/>
                </a:lnTo>
                <a:lnTo>
                  <a:pt x="23" y="38"/>
                </a:lnTo>
                <a:lnTo>
                  <a:pt x="22" y="38"/>
                </a:lnTo>
                <a:lnTo>
                  <a:pt x="22" y="39"/>
                </a:lnTo>
                <a:lnTo>
                  <a:pt x="21" y="41"/>
                </a:lnTo>
                <a:lnTo>
                  <a:pt x="20" y="41"/>
                </a:lnTo>
                <a:lnTo>
                  <a:pt x="20" y="42"/>
                </a:lnTo>
                <a:lnTo>
                  <a:pt x="18" y="42"/>
                </a:lnTo>
                <a:lnTo>
                  <a:pt x="17" y="43"/>
                </a:lnTo>
                <a:lnTo>
                  <a:pt x="16" y="43"/>
                </a:lnTo>
                <a:lnTo>
                  <a:pt x="16" y="44"/>
                </a:lnTo>
                <a:lnTo>
                  <a:pt x="15" y="44"/>
                </a:lnTo>
                <a:lnTo>
                  <a:pt x="14" y="45"/>
                </a:lnTo>
                <a:lnTo>
                  <a:pt x="13" y="45"/>
                </a:lnTo>
                <a:lnTo>
                  <a:pt x="12" y="46"/>
                </a:lnTo>
                <a:lnTo>
                  <a:pt x="10" y="46"/>
                </a:lnTo>
                <a:lnTo>
                  <a:pt x="9" y="48"/>
                </a:lnTo>
                <a:lnTo>
                  <a:pt x="8" y="48"/>
                </a:lnTo>
                <a:lnTo>
                  <a:pt x="7" y="49"/>
                </a:lnTo>
                <a:lnTo>
                  <a:pt x="5" y="49"/>
                </a:lnTo>
                <a:lnTo>
                  <a:pt x="3" y="50"/>
                </a:lnTo>
                <a:lnTo>
                  <a:pt x="2" y="50"/>
                </a:lnTo>
                <a:lnTo>
                  <a:pt x="1" y="51"/>
                </a:lnTo>
                <a:lnTo>
                  <a:pt x="0" y="5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4" name="Freeform 1482"/>
          <p:cNvSpPr>
            <a:spLocks/>
          </p:cNvSpPr>
          <p:nvPr/>
        </p:nvSpPr>
        <p:spPr bwMode="auto">
          <a:xfrm>
            <a:off x="2976563" y="4483075"/>
            <a:ext cx="123825" cy="69850"/>
          </a:xfrm>
          <a:custGeom>
            <a:avLst/>
            <a:gdLst>
              <a:gd name="T0" fmla="*/ 2147483647 w 156"/>
              <a:gd name="T1" fmla="*/ 0 h 89"/>
              <a:gd name="T2" fmla="*/ 2147483647 w 156"/>
              <a:gd name="T3" fmla="*/ 2147483647 h 89"/>
              <a:gd name="T4" fmla="*/ 2147483647 w 156"/>
              <a:gd name="T5" fmla="*/ 2147483647 h 89"/>
              <a:gd name="T6" fmla="*/ 0 w 156"/>
              <a:gd name="T7" fmla="*/ 2147483647 h 89"/>
              <a:gd name="T8" fmla="*/ 0 60000 65536"/>
              <a:gd name="T9" fmla="*/ 0 60000 65536"/>
              <a:gd name="T10" fmla="*/ 0 60000 65536"/>
              <a:gd name="T11" fmla="*/ 0 60000 65536"/>
              <a:gd name="T12" fmla="*/ 0 w 156"/>
              <a:gd name="T13" fmla="*/ 0 h 89"/>
              <a:gd name="T14" fmla="*/ 156 w 156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" h="89">
                <a:moveTo>
                  <a:pt x="87" y="0"/>
                </a:moveTo>
                <a:lnTo>
                  <a:pt x="156" y="24"/>
                </a:lnTo>
                <a:lnTo>
                  <a:pt x="156" y="89"/>
                </a:lnTo>
                <a:lnTo>
                  <a:pt x="0" y="8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5" name="Rectangle 1483"/>
          <p:cNvSpPr>
            <a:spLocks noChangeArrowheads="1"/>
          </p:cNvSpPr>
          <p:nvPr/>
        </p:nvSpPr>
        <p:spPr bwMode="auto">
          <a:xfrm>
            <a:off x="3030538" y="4556100"/>
            <a:ext cx="69850" cy="2222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76" name="Line 1484"/>
          <p:cNvSpPr>
            <a:spLocks noChangeShapeType="1"/>
          </p:cNvSpPr>
          <p:nvPr/>
        </p:nvSpPr>
        <p:spPr bwMode="auto">
          <a:xfrm flipH="1">
            <a:off x="3017838" y="4578325"/>
            <a:ext cx="1270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7" name="Line 1485"/>
          <p:cNvSpPr>
            <a:spLocks noChangeShapeType="1"/>
          </p:cNvSpPr>
          <p:nvPr/>
        </p:nvSpPr>
        <p:spPr bwMode="auto">
          <a:xfrm>
            <a:off x="3100388" y="4578325"/>
            <a:ext cx="47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8" name="Freeform 1486"/>
          <p:cNvSpPr>
            <a:spLocks/>
          </p:cNvSpPr>
          <p:nvPr/>
        </p:nvSpPr>
        <p:spPr bwMode="auto">
          <a:xfrm>
            <a:off x="2300288" y="4516413"/>
            <a:ext cx="34925" cy="1195387"/>
          </a:xfrm>
          <a:custGeom>
            <a:avLst/>
            <a:gdLst>
              <a:gd name="T0" fmla="*/ 2147483647 w 44"/>
              <a:gd name="T1" fmla="*/ 2147483647 h 1505"/>
              <a:gd name="T2" fmla="*/ 2147483647 w 44"/>
              <a:gd name="T3" fmla="*/ 2147483647 h 1505"/>
              <a:gd name="T4" fmla="*/ 0 w 44"/>
              <a:gd name="T5" fmla="*/ 2147483647 h 1505"/>
              <a:gd name="T6" fmla="*/ 2147483647 w 44"/>
              <a:gd name="T7" fmla="*/ 2147483647 h 1505"/>
              <a:gd name="T8" fmla="*/ 2147483647 w 44"/>
              <a:gd name="T9" fmla="*/ 0 h 1505"/>
              <a:gd name="T10" fmla="*/ 2147483647 w 44"/>
              <a:gd name="T11" fmla="*/ 2147483647 h 1505"/>
              <a:gd name="T12" fmla="*/ 2147483647 w 44"/>
              <a:gd name="T13" fmla="*/ 2147483647 h 15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"/>
              <a:gd name="T22" fmla="*/ 0 h 1505"/>
              <a:gd name="T23" fmla="*/ 44 w 44"/>
              <a:gd name="T24" fmla="*/ 1505 h 15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" h="1505">
                <a:moveTo>
                  <a:pt x="17" y="1500"/>
                </a:moveTo>
                <a:lnTo>
                  <a:pt x="7" y="1505"/>
                </a:lnTo>
                <a:lnTo>
                  <a:pt x="0" y="1500"/>
                </a:lnTo>
                <a:lnTo>
                  <a:pt x="15" y="2"/>
                </a:lnTo>
                <a:lnTo>
                  <a:pt x="44" y="0"/>
                </a:lnTo>
                <a:lnTo>
                  <a:pt x="19" y="1500"/>
                </a:lnTo>
                <a:lnTo>
                  <a:pt x="17" y="150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79" name="Freeform 1487"/>
          <p:cNvSpPr>
            <a:spLocks/>
          </p:cNvSpPr>
          <p:nvPr/>
        </p:nvSpPr>
        <p:spPr bwMode="auto">
          <a:xfrm>
            <a:off x="2208213" y="4503713"/>
            <a:ext cx="74612" cy="1192212"/>
          </a:xfrm>
          <a:custGeom>
            <a:avLst/>
            <a:gdLst>
              <a:gd name="T0" fmla="*/ 2147483647 w 94"/>
              <a:gd name="T1" fmla="*/ 2147483647 h 1502"/>
              <a:gd name="T2" fmla="*/ 2147483647 w 94"/>
              <a:gd name="T3" fmla="*/ 2147483647 h 1502"/>
              <a:gd name="T4" fmla="*/ 2147483647 w 94"/>
              <a:gd name="T5" fmla="*/ 2147483647 h 1502"/>
              <a:gd name="T6" fmla="*/ 2147483647 w 94"/>
              <a:gd name="T7" fmla="*/ 0 h 1502"/>
              <a:gd name="T8" fmla="*/ 0 w 94"/>
              <a:gd name="T9" fmla="*/ 0 h 1502"/>
              <a:gd name="T10" fmla="*/ 2147483647 w 94"/>
              <a:gd name="T11" fmla="*/ 2147483647 h 15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4"/>
              <a:gd name="T19" fmla="*/ 0 h 1502"/>
              <a:gd name="T20" fmla="*/ 94 w 94"/>
              <a:gd name="T21" fmla="*/ 1502 h 15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4" h="1502">
                <a:moveTo>
                  <a:pt x="77" y="1498"/>
                </a:moveTo>
                <a:lnTo>
                  <a:pt x="89" y="1502"/>
                </a:lnTo>
                <a:lnTo>
                  <a:pt x="94" y="1498"/>
                </a:lnTo>
                <a:lnTo>
                  <a:pt x="29" y="0"/>
                </a:lnTo>
                <a:lnTo>
                  <a:pt x="0" y="0"/>
                </a:lnTo>
                <a:lnTo>
                  <a:pt x="77" y="1498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80" name="Freeform 1488"/>
          <p:cNvSpPr>
            <a:spLocks/>
          </p:cNvSpPr>
          <p:nvPr/>
        </p:nvSpPr>
        <p:spPr bwMode="auto">
          <a:xfrm>
            <a:off x="2365375" y="4524350"/>
            <a:ext cx="34925" cy="1195388"/>
          </a:xfrm>
          <a:custGeom>
            <a:avLst/>
            <a:gdLst>
              <a:gd name="T0" fmla="*/ 2147483647 w 43"/>
              <a:gd name="T1" fmla="*/ 2147483647 h 1505"/>
              <a:gd name="T2" fmla="*/ 2147483647 w 43"/>
              <a:gd name="T3" fmla="*/ 2147483647 h 1505"/>
              <a:gd name="T4" fmla="*/ 0 w 43"/>
              <a:gd name="T5" fmla="*/ 2147483647 h 1505"/>
              <a:gd name="T6" fmla="*/ 2147483647 w 43"/>
              <a:gd name="T7" fmla="*/ 2147483647 h 1505"/>
              <a:gd name="T8" fmla="*/ 2147483647 w 43"/>
              <a:gd name="T9" fmla="*/ 0 h 1505"/>
              <a:gd name="T10" fmla="*/ 2147483647 w 43"/>
              <a:gd name="T11" fmla="*/ 2147483647 h 1505"/>
              <a:gd name="T12" fmla="*/ 2147483647 w 43"/>
              <a:gd name="T13" fmla="*/ 2147483647 h 15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"/>
              <a:gd name="T22" fmla="*/ 0 h 1505"/>
              <a:gd name="T23" fmla="*/ 43 w 43"/>
              <a:gd name="T24" fmla="*/ 1505 h 15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" h="1505">
                <a:moveTo>
                  <a:pt x="17" y="1500"/>
                </a:moveTo>
                <a:lnTo>
                  <a:pt x="6" y="1505"/>
                </a:lnTo>
                <a:lnTo>
                  <a:pt x="0" y="1500"/>
                </a:lnTo>
                <a:lnTo>
                  <a:pt x="15" y="2"/>
                </a:lnTo>
                <a:lnTo>
                  <a:pt x="43" y="0"/>
                </a:lnTo>
                <a:lnTo>
                  <a:pt x="19" y="1500"/>
                </a:lnTo>
                <a:lnTo>
                  <a:pt x="17" y="150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81" name="Line 1489"/>
          <p:cNvSpPr>
            <a:spLocks noChangeShapeType="1"/>
          </p:cNvSpPr>
          <p:nvPr/>
        </p:nvSpPr>
        <p:spPr bwMode="auto">
          <a:xfrm flipV="1">
            <a:off x="3386138" y="457515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82" name="Line 1490"/>
          <p:cNvSpPr>
            <a:spLocks noChangeShapeType="1"/>
          </p:cNvSpPr>
          <p:nvPr/>
        </p:nvSpPr>
        <p:spPr bwMode="auto">
          <a:xfrm flipH="1" flipV="1">
            <a:off x="3343275" y="4424338"/>
            <a:ext cx="36513" cy="150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83" name="Line 1491"/>
          <p:cNvSpPr>
            <a:spLocks noChangeShapeType="1"/>
          </p:cNvSpPr>
          <p:nvPr/>
        </p:nvSpPr>
        <p:spPr bwMode="auto">
          <a:xfrm flipV="1">
            <a:off x="3228975" y="4532288"/>
            <a:ext cx="1588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84" name="Freeform 1492"/>
          <p:cNvSpPr>
            <a:spLocks/>
          </p:cNvSpPr>
          <p:nvPr/>
        </p:nvSpPr>
        <p:spPr bwMode="auto">
          <a:xfrm>
            <a:off x="2817813" y="4338613"/>
            <a:ext cx="525462" cy="1411287"/>
          </a:xfrm>
          <a:custGeom>
            <a:avLst/>
            <a:gdLst>
              <a:gd name="T0" fmla="*/ 2147483647 w 662"/>
              <a:gd name="T1" fmla="*/ 2147483647 h 1779"/>
              <a:gd name="T2" fmla="*/ 2147483647 w 662"/>
              <a:gd name="T3" fmla="*/ 0 h 1779"/>
              <a:gd name="T4" fmla="*/ 2147483647 w 662"/>
              <a:gd name="T5" fmla="*/ 2147483647 h 1779"/>
              <a:gd name="T6" fmla="*/ 2147483647 w 662"/>
              <a:gd name="T7" fmla="*/ 2147483647 h 1779"/>
              <a:gd name="T8" fmla="*/ 2147483647 w 662"/>
              <a:gd name="T9" fmla="*/ 2147483647 h 1779"/>
              <a:gd name="T10" fmla="*/ 2147483647 w 662"/>
              <a:gd name="T11" fmla="*/ 2147483647 h 1779"/>
              <a:gd name="T12" fmla="*/ 0 w 662"/>
              <a:gd name="T13" fmla="*/ 2147483647 h 1779"/>
              <a:gd name="T14" fmla="*/ 0 w 662"/>
              <a:gd name="T15" fmla="*/ 2147483647 h 17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2"/>
              <a:gd name="T25" fmla="*/ 0 h 1779"/>
              <a:gd name="T26" fmla="*/ 662 w 662"/>
              <a:gd name="T27" fmla="*/ 1779 h 17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2" h="1779">
                <a:moveTo>
                  <a:pt x="662" y="110"/>
                </a:moveTo>
                <a:lnTo>
                  <a:pt x="499" y="0"/>
                </a:lnTo>
                <a:lnTo>
                  <a:pt x="281" y="9"/>
                </a:lnTo>
                <a:lnTo>
                  <a:pt x="136" y="110"/>
                </a:lnTo>
                <a:lnTo>
                  <a:pt x="73" y="182"/>
                </a:lnTo>
                <a:lnTo>
                  <a:pt x="46" y="227"/>
                </a:lnTo>
                <a:lnTo>
                  <a:pt x="0" y="309"/>
                </a:lnTo>
                <a:lnTo>
                  <a:pt x="0" y="177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85" name="Freeform 1493"/>
          <p:cNvSpPr>
            <a:spLocks/>
          </p:cNvSpPr>
          <p:nvPr/>
        </p:nvSpPr>
        <p:spPr bwMode="auto">
          <a:xfrm>
            <a:off x="2954338" y="4452913"/>
            <a:ext cx="274637" cy="1382712"/>
          </a:xfrm>
          <a:custGeom>
            <a:avLst/>
            <a:gdLst>
              <a:gd name="T0" fmla="*/ 2147483647 w 344"/>
              <a:gd name="T1" fmla="*/ 2147483647 h 1743"/>
              <a:gd name="T2" fmla="*/ 2147483647 w 344"/>
              <a:gd name="T3" fmla="*/ 0 h 1743"/>
              <a:gd name="T4" fmla="*/ 2147483647 w 344"/>
              <a:gd name="T5" fmla="*/ 0 h 1743"/>
              <a:gd name="T6" fmla="*/ 2147483647 w 344"/>
              <a:gd name="T7" fmla="*/ 2147483647 h 1743"/>
              <a:gd name="T8" fmla="*/ 2147483647 w 344"/>
              <a:gd name="T9" fmla="*/ 2147483647 h 1743"/>
              <a:gd name="T10" fmla="*/ 0 w 344"/>
              <a:gd name="T11" fmla="*/ 2147483647 h 1743"/>
              <a:gd name="T12" fmla="*/ 0 w 344"/>
              <a:gd name="T13" fmla="*/ 2147483647 h 17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4"/>
              <a:gd name="T22" fmla="*/ 0 h 1743"/>
              <a:gd name="T23" fmla="*/ 344 w 344"/>
              <a:gd name="T24" fmla="*/ 1743 h 17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4" h="1743">
                <a:moveTo>
                  <a:pt x="344" y="91"/>
                </a:moveTo>
                <a:lnTo>
                  <a:pt x="290" y="0"/>
                </a:lnTo>
                <a:lnTo>
                  <a:pt x="154" y="0"/>
                </a:lnTo>
                <a:lnTo>
                  <a:pt x="72" y="56"/>
                </a:lnTo>
                <a:lnTo>
                  <a:pt x="18" y="137"/>
                </a:lnTo>
                <a:lnTo>
                  <a:pt x="0" y="192"/>
                </a:lnTo>
                <a:lnTo>
                  <a:pt x="0" y="174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86" name="Rectangle 1494"/>
          <p:cNvSpPr>
            <a:spLocks noChangeArrowheads="1"/>
          </p:cNvSpPr>
          <p:nvPr/>
        </p:nvSpPr>
        <p:spPr bwMode="auto">
          <a:xfrm>
            <a:off x="1557338" y="5419700"/>
            <a:ext cx="109537" cy="3651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87" name="Rectangle 1495"/>
          <p:cNvSpPr>
            <a:spLocks noChangeArrowheads="1"/>
          </p:cNvSpPr>
          <p:nvPr/>
        </p:nvSpPr>
        <p:spPr bwMode="auto">
          <a:xfrm>
            <a:off x="3905250" y="3401988"/>
            <a:ext cx="58738" cy="3175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88" name="Rectangle 1496"/>
          <p:cNvSpPr>
            <a:spLocks noChangeArrowheads="1"/>
          </p:cNvSpPr>
          <p:nvPr/>
        </p:nvSpPr>
        <p:spPr bwMode="auto">
          <a:xfrm>
            <a:off x="3905250" y="3762350"/>
            <a:ext cx="58738" cy="3175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89" name="Rectangle 1497"/>
          <p:cNvSpPr>
            <a:spLocks noChangeArrowheads="1"/>
          </p:cNvSpPr>
          <p:nvPr/>
        </p:nvSpPr>
        <p:spPr bwMode="auto">
          <a:xfrm>
            <a:off x="3913188" y="4129063"/>
            <a:ext cx="42862" cy="325437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90" name="Rectangle 1498"/>
          <p:cNvSpPr>
            <a:spLocks noChangeArrowheads="1"/>
          </p:cNvSpPr>
          <p:nvPr/>
        </p:nvSpPr>
        <p:spPr bwMode="auto">
          <a:xfrm>
            <a:off x="3913188" y="4503713"/>
            <a:ext cx="50800" cy="123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91" name="Rectangle 1499"/>
          <p:cNvSpPr>
            <a:spLocks noChangeArrowheads="1"/>
          </p:cNvSpPr>
          <p:nvPr/>
        </p:nvSpPr>
        <p:spPr bwMode="auto">
          <a:xfrm>
            <a:off x="3811588" y="4719613"/>
            <a:ext cx="239712" cy="1524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92" name="Rectangle 1500"/>
          <p:cNvSpPr>
            <a:spLocks noChangeArrowheads="1"/>
          </p:cNvSpPr>
          <p:nvPr/>
        </p:nvSpPr>
        <p:spPr bwMode="auto">
          <a:xfrm>
            <a:off x="3805238" y="4921225"/>
            <a:ext cx="50800" cy="757238"/>
          </a:xfrm>
          <a:prstGeom prst="rect">
            <a:avLst/>
          </a:prstGeom>
          <a:solidFill>
            <a:srgbClr val="40008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93" name="Rectangle 1501"/>
          <p:cNvSpPr>
            <a:spLocks noChangeArrowheads="1"/>
          </p:cNvSpPr>
          <p:nvPr/>
        </p:nvSpPr>
        <p:spPr bwMode="auto">
          <a:xfrm>
            <a:off x="4856163" y="4662463"/>
            <a:ext cx="1657350" cy="238125"/>
          </a:xfrm>
          <a:prstGeom prst="rect">
            <a:avLst/>
          </a:prstGeom>
          <a:solidFill>
            <a:srgbClr val="00FF8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94" name="Rectangle 1502"/>
          <p:cNvSpPr>
            <a:spLocks noChangeArrowheads="1"/>
          </p:cNvSpPr>
          <p:nvPr/>
        </p:nvSpPr>
        <p:spPr bwMode="auto">
          <a:xfrm>
            <a:off x="4883150" y="4591025"/>
            <a:ext cx="28575" cy="309563"/>
          </a:xfrm>
          <a:prstGeom prst="rect">
            <a:avLst/>
          </a:prstGeom>
          <a:solidFill>
            <a:srgbClr val="FF8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95" name="Rectangle 1503"/>
          <p:cNvSpPr>
            <a:spLocks noChangeArrowheads="1"/>
          </p:cNvSpPr>
          <p:nvPr/>
        </p:nvSpPr>
        <p:spPr bwMode="auto">
          <a:xfrm>
            <a:off x="4933950" y="4591025"/>
            <a:ext cx="28575" cy="309563"/>
          </a:xfrm>
          <a:prstGeom prst="rect">
            <a:avLst/>
          </a:prstGeom>
          <a:solidFill>
            <a:srgbClr val="FF8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96" name="Rectangle 1504"/>
          <p:cNvSpPr>
            <a:spLocks noChangeArrowheads="1"/>
          </p:cNvSpPr>
          <p:nvPr/>
        </p:nvSpPr>
        <p:spPr bwMode="auto">
          <a:xfrm>
            <a:off x="4984750" y="4591025"/>
            <a:ext cx="28575" cy="309563"/>
          </a:xfrm>
          <a:prstGeom prst="rect">
            <a:avLst/>
          </a:prstGeom>
          <a:solidFill>
            <a:srgbClr val="FF8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97" name="Rectangle 1505"/>
          <p:cNvSpPr>
            <a:spLocks noChangeArrowheads="1"/>
          </p:cNvSpPr>
          <p:nvPr/>
        </p:nvSpPr>
        <p:spPr bwMode="auto">
          <a:xfrm>
            <a:off x="5027613" y="4591025"/>
            <a:ext cx="28575" cy="309563"/>
          </a:xfrm>
          <a:prstGeom prst="rect">
            <a:avLst/>
          </a:prstGeom>
          <a:solidFill>
            <a:srgbClr val="FF8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98" name="Rectangle 1506"/>
          <p:cNvSpPr>
            <a:spLocks noChangeArrowheads="1"/>
          </p:cNvSpPr>
          <p:nvPr/>
        </p:nvSpPr>
        <p:spPr bwMode="auto">
          <a:xfrm>
            <a:off x="5075238" y="4592613"/>
            <a:ext cx="28575" cy="309562"/>
          </a:xfrm>
          <a:prstGeom prst="rect">
            <a:avLst/>
          </a:prstGeom>
          <a:solidFill>
            <a:srgbClr val="FF8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399" name="Rectangle 1507"/>
          <p:cNvSpPr>
            <a:spLocks noChangeArrowheads="1"/>
          </p:cNvSpPr>
          <p:nvPr/>
        </p:nvSpPr>
        <p:spPr bwMode="auto">
          <a:xfrm>
            <a:off x="5126038" y="4592613"/>
            <a:ext cx="28575" cy="309562"/>
          </a:xfrm>
          <a:prstGeom prst="rect">
            <a:avLst/>
          </a:prstGeom>
          <a:solidFill>
            <a:srgbClr val="FF8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400" name="Rectangle 1508"/>
          <p:cNvSpPr>
            <a:spLocks noChangeArrowheads="1"/>
          </p:cNvSpPr>
          <p:nvPr/>
        </p:nvSpPr>
        <p:spPr bwMode="auto">
          <a:xfrm>
            <a:off x="5176838" y="4592613"/>
            <a:ext cx="28575" cy="309562"/>
          </a:xfrm>
          <a:prstGeom prst="rect">
            <a:avLst/>
          </a:prstGeom>
          <a:solidFill>
            <a:srgbClr val="FF8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401" name="Rectangle 1509"/>
          <p:cNvSpPr>
            <a:spLocks noChangeArrowheads="1"/>
          </p:cNvSpPr>
          <p:nvPr/>
        </p:nvSpPr>
        <p:spPr bwMode="auto">
          <a:xfrm>
            <a:off x="5219700" y="4592613"/>
            <a:ext cx="28575" cy="309562"/>
          </a:xfrm>
          <a:prstGeom prst="rect">
            <a:avLst/>
          </a:prstGeom>
          <a:solidFill>
            <a:srgbClr val="FF8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402" name="Rectangle 1510"/>
          <p:cNvSpPr>
            <a:spLocks noChangeArrowheads="1"/>
          </p:cNvSpPr>
          <p:nvPr/>
        </p:nvSpPr>
        <p:spPr bwMode="auto">
          <a:xfrm>
            <a:off x="5264150" y="4592613"/>
            <a:ext cx="26988" cy="309562"/>
          </a:xfrm>
          <a:prstGeom prst="rect">
            <a:avLst/>
          </a:prstGeom>
          <a:solidFill>
            <a:srgbClr val="FF8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403" name="Rectangle 1511"/>
          <p:cNvSpPr>
            <a:spLocks noChangeArrowheads="1"/>
          </p:cNvSpPr>
          <p:nvPr/>
        </p:nvSpPr>
        <p:spPr bwMode="auto">
          <a:xfrm>
            <a:off x="5308600" y="4592613"/>
            <a:ext cx="28575" cy="309562"/>
          </a:xfrm>
          <a:prstGeom prst="rect">
            <a:avLst/>
          </a:prstGeom>
          <a:solidFill>
            <a:srgbClr val="FF8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404" name="Rectangle 1512"/>
          <p:cNvSpPr>
            <a:spLocks noChangeArrowheads="1"/>
          </p:cNvSpPr>
          <p:nvPr/>
        </p:nvSpPr>
        <p:spPr bwMode="auto">
          <a:xfrm>
            <a:off x="5357813" y="4592613"/>
            <a:ext cx="28575" cy="309562"/>
          </a:xfrm>
          <a:prstGeom prst="rect">
            <a:avLst/>
          </a:prstGeom>
          <a:solidFill>
            <a:srgbClr val="FF8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405" name="Rectangle 1513"/>
          <p:cNvSpPr>
            <a:spLocks noChangeArrowheads="1"/>
          </p:cNvSpPr>
          <p:nvPr/>
        </p:nvSpPr>
        <p:spPr bwMode="auto">
          <a:xfrm>
            <a:off x="5402263" y="4592613"/>
            <a:ext cx="26987" cy="309562"/>
          </a:xfrm>
          <a:prstGeom prst="rect">
            <a:avLst/>
          </a:prstGeom>
          <a:solidFill>
            <a:srgbClr val="FF8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406" name="Rectangle 1514"/>
          <p:cNvSpPr>
            <a:spLocks noChangeArrowheads="1"/>
          </p:cNvSpPr>
          <p:nvPr/>
        </p:nvSpPr>
        <p:spPr bwMode="auto">
          <a:xfrm>
            <a:off x="5445125" y="4592613"/>
            <a:ext cx="28575" cy="309562"/>
          </a:xfrm>
          <a:prstGeom prst="rect">
            <a:avLst/>
          </a:prstGeom>
          <a:solidFill>
            <a:srgbClr val="FF8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407" name="Rectangle 1515"/>
          <p:cNvSpPr>
            <a:spLocks noChangeArrowheads="1"/>
          </p:cNvSpPr>
          <p:nvPr/>
        </p:nvSpPr>
        <p:spPr bwMode="auto">
          <a:xfrm>
            <a:off x="5492750" y="4587850"/>
            <a:ext cx="26988" cy="309563"/>
          </a:xfrm>
          <a:prstGeom prst="rect">
            <a:avLst/>
          </a:prstGeom>
          <a:solidFill>
            <a:srgbClr val="FF8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408" name="Rectangle 1516"/>
          <p:cNvSpPr>
            <a:spLocks noChangeArrowheads="1"/>
          </p:cNvSpPr>
          <p:nvPr/>
        </p:nvSpPr>
        <p:spPr bwMode="auto">
          <a:xfrm>
            <a:off x="5535613" y="4587850"/>
            <a:ext cx="28575" cy="309563"/>
          </a:xfrm>
          <a:prstGeom prst="rect">
            <a:avLst/>
          </a:prstGeom>
          <a:solidFill>
            <a:srgbClr val="FF8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409" name="Rectangle 1517"/>
          <p:cNvSpPr>
            <a:spLocks noChangeArrowheads="1"/>
          </p:cNvSpPr>
          <p:nvPr/>
        </p:nvSpPr>
        <p:spPr bwMode="auto">
          <a:xfrm>
            <a:off x="4933950" y="4257650"/>
            <a:ext cx="15208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FFFFFF"/>
                </a:solidFill>
                <a:latin typeface="Arial Black" pitchFamily="34" charset="0"/>
              </a:rPr>
              <a:t>SPENT FUEL</a:t>
            </a:r>
            <a:endParaRPr lang="pl-PL" altLang="pl-PL" sz="1800">
              <a:latin typeface="Arial" charset="0"/>
            </a:endParaRPr>
          </a:p>
        </p:txBody>
      </p:sp>
      <p:sp>
        <p:nvSpPr>
          <p:cNvPr id="4410" name="Rectangle 1518"/>
          <p:cNvSpPr>
            <a:spLocks noChangeArrowheads="1"/>
          </p:cNvSpPr>
          <p:nvPr/>
        </p:nvSpPr>
        <p:spPr bwMode="auto">
          <a:xfrm>
            <a:off x="5187950" y="3460725"/>
            <a:ext cx="2543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700">
                <a:solidFill>
                  <a:srgbClr val="000000"/>
                </a:solidFill>
                <a:latin typeface="Arial Black" pitchFamily="34" charset="0"/>
              </a:rPr>
              <a:t>TECHNOLOGY POOL</a:t>
            </a:r>
            <a:endParaRPr lang="pl-PL" altLang="pl-PL" sz="1800">
              <a:latin typeface="Arial" charset="0"/>
            </a:endParaRPr>
          </a:p>
        </p:txBody>
      </p:sp>
      <p:sp>
        <p:nvSpPr>
          <p:cNvPr id="4411" name="Rectangle 1519"/>
          <p:cNvSpPr>
            <a:spLocks noChangeArrowheads="1"/>
          </p:cNvSpPr>
          <p:nvPr/>
        </p:nvSpPr>
        <p:spPr bwMode="auto">
          <a:xfrm>
            <a:off x="1685925" y="4783113"/>
            <a:ext cx="12827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700">
                <a:solidFill>
                  <a:srgbClr val="FFFFFF"/>
                </a:solidFill>
                <a:latin typeface="Arial Black" pitchFamily="34" charset="0"/>
              </a:rPr>
              <a:t>REACTOR</a:t>
            </a:r>
            <a:endParaRPr lang="pl-PL" altLang="pl-PL" sz="1800">
              <a:latin typeface="Arial" charset="0"/>
            </a:endParaRPr>
          </a:p>
        </p:txBody>
      </p:sp>
      <p:sp>
        <p:nvSpPr>
          <p:cNvPr id="4412" name="Freeform 1520"/>
          <p:cNvSpPr>
            <a:spLocks/>
          </p:cNvSpPr>
          <p:nvPr/>
        </p:nvSpPr>
        <p:spPr bwMode="auto">
          <a:xfrm>
            <a:off x="3048000" y="2400275"/>
            <a:ext cx="854075" cy="1311275"/>
          </a:xfrm>
          <a:custGeom>
            <a:avLst/>
            <a:gdLst>
              <a:gd name="T0" fmla="*/ 0 w 1075"/>
              <a:gd name="T1" fmla="*/ 2147483647 h 1653"/>
              <a:gd name="T2" fmla="*/ 2147483647 w 1075"/>
              <a:gd name="T3" fmla="*/ 2147483647 h 1653"/>
              <a:gd name="T4" fmla="*/ 2147483647 w 1075"/>
              <a:gd name="T5" fmla="*/ 2147483647 h 1653"/>
              <a:gd name="T6" fmla="*/ 2147483647 w 1075"/>
              <a:gd name="T7" fmla="*/ 2147483647 h 1653"/>
              <a:gd name="T8" fmla="*/ 2147483647 w 1075"/>
              <a:gd name="T9" fmla="*/ 2147483647 h 1653"/>
              <a:gd name="T10" fmla="*/ 2147483647 w 1075"/>
              <a:gd name="T11" fmla="*/ 2147483647 h 1653"/>
              <a:gd name="T12" fmla="*/ 0 w 1075"/>
              <a:gd name="T13" fmla="*/ 0 h 1653"/>
              <a:gd name="T14" fmla="*/ 0 w 1075"/>
              <a:gd name="T15" fmla="*/ 2147483647 h 16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75"/>
              <a:gd name="T25" fmla="*/ 0 h 1653"/>
              <a:gd name="T26" fmla="*/ 1075 w 1075"/>
              <a:gd name="T27" fmla="*/ 1653 h 16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75" h="1653">
                <a:moveTo>
                  <a:pt x="0" y="33"/>
                </a:moveTo>
                <a:lnTo>
                  <a:pt x="1058" y="33"/>
                </a:lnTo>
                <a:lnTo>
                  <a:pt x="1042" y="15"/>
                </a:lnTo>
                <a:lnTo>
                  <a:pt x="897" y="1651"/>
                </a:lnTo>
                <a:lnTo>
                  <a:pt x="929" y="1653"/>
                </a:lnTo>
                <a:lnTo>
                  <a:pt x="1075" y="2"/>
                </a:lnTo>
                <a:lnTo>
                  <a:pt x="0" y="0"/>
                </a:lnTo>
                <a:lnTo>
                  <a:pt x="0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13" name="Freeform 1521"/>
          <p:cNvSpPr>
            <a:spLocks/>
          </p:cNvSpPr>
          <p:nvPr/>
        </p:nvSpPr>
        <p:spPr bwMode="auto">
          <a:xfrm>
            <a:off x="3732213" y="3606775"/>
            <a:ext cx="100012" cy="104775"/>
          </a:xfrm>
          <a:custGeom>
            <a:avLst/>
            <a:gdLst>
              <a:gd name="T0" fmla="*/ 2147483647 w 128"/>
              <a:gd name="T1" fmla="*/ 2147483647 h 133"/>
              <a:gd name="T2" fmla="*/ 2147483647 w 128"/>
              <a:gd name="T3" fmla="*/ 2147483647 h 133"/>
              <a:gd name="T4" fmla="*/ 0 w 128"/>
              <a:gd name="T5" fmla="*/ 0 h 133"/>
              <a:gd name="T6" fmla="*/ 2147483647 w 128"/>
              <a:gd name="T7" fmla="*/ 2147483647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28"/>
              <a:gd name="T13" fmla="*/ 0 h 133"/>
              <a:gd name="T14" fmla="*/ 128 w 128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" h="133">
                <a:moveTo>
                  <a:pt x="128" y="12"/>
                </a:moveTo>
                <a:lnTo>
                  <a:pt x="52" y="133"/>
                </a:lnTo>
                <a:lnTo>
                  <a:pt x="0" y="0"/>
                </a:lnTo>
                <a:lnTo>
                  <a:pt x="1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14" name="Freeform 1522"/>
          <p:cNvSpPr>
            <a:spLocks/>
          </p:cNvSpPr>
          <p:nvPr/>
        </p:nvSpPr>
        <p:spPr bwMode="auto">
          <a:xfrm>
            <a:off x="3711575" y="3590900"/>
            <a:ext cx="142875" cy="149225"/>
          </a:xfrm>
          <a:custGeom>
            <a:avLst/>
            <a:gdLst>
              <a:gd name="T0" fmla="*/ 2147483647 w 178"/>
              <a:gd name="T1" fmla="*/ 2147483647 h 186"/>
              <a:gd name="T2" fmla="*/ 2147483647 w 178"/>
              <a:gd name="T3" fmla="*/ 2147483647 h 186"/>
              <a:gd name="T4" fmla="*/ 2147483647 w 178"/>
              <a:gd name="T5" fmla="*/ 2147483647 h 186"/>
              <a:gd name="T6" fmla="*/ 2147483647 w 178"/>
              <a:gd name="T7" fmla="*/ 2147483647 h 186"/>
              <a:gd name="T8" fmla="*/ 2147483647 w 178"/>
              <a:gd name="T9" fmla="*/ 2147483647 h 186"/>
              <a:gd name="T10" fmla="*/ 2147483647 w 178"/>
              <a:gd name="T11" fmla="*/ 2147483647 h 186"/>
              <a:gd name="T12" fmla="*/ 2147483647 w 178"/>
              <a:gd name="T13" fmla="*/ 2147483647 h 186"/>
              <a:gd name="T14" fmla="*/ 2147483647 w 178"/>
              <a:gd name="T15" fmla="*/ 2147483647 h 186"/>
              <a:gd name="T16" fmla="*/ 0 w 178"/>
              <a:gd name="T17" fmla="*/ 0 h 186"/>
              <a:gd name="T18" fmla="*/ 2147483647 w 178"/>
              <a:gd name="T19" fmla="*/ 2147483647 h 186"/>
              <a:gd name="T20" fmla="*/ 2147483647 w 178"/>
              <a:gd name="T21" fmla="*/ 2147483647 h 186"/>
              <a:gd name="T22" fmla="*/ 2147483647 w 178"/>
              <a:gd name="T23" fmla="*/ 2147483647 h 18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8"/>
              <a:gd name="T37" fmla="*/ 0 h 186"/>
              <a:gd name="T38" fmla="*/ 178 w 178"/>
              <a:gd name="T39" fmla="*/ 186 h 18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8" h="186">
                <a:moveTo>
                  <a:pt x="151" y="46"/>
                </a:moveTo>
                <a:lnTo>
                  <a:pt x="138" y="22"/>
                </a:lnTo>
                <a:lnTo>
                  <a:pt x="62" y="143"/>
                </a:lnTo>
                <a:lnTo>
                  <a:pt x="91" y="145"/>
                </a:lnTo>
                <a:lnTo>
                  <a:pt x="39" y="12"/>
                </a:lnTo>
                <a:lnTo>
                  <a:pt x="23" y="34"/>
                </a:lnTo>
                <a:lnTo>
                  <a:pt x="151" y="46"/>
                </a:lnTo>
                <a:lnTo>
                  <a:pt x="178" y="16"/>
                </a:lnTo>
                <a:lnTo>
                  <a:pt x="0" y="0"/>
                </a:lnTo>
                <a:lnTo>
                  <a:pt x="72" y="186"/>
                </a:lnTo>
                <a:lnTo>
                  <a:pt x="178" y="16"/>
                </a:lnTo>
                <a:lnTo>
                  <a:pt x="151" y="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15" name="Rectangle 1523"/>
          <p:cNvSpPr>
            <a:spLocks noChangeArrowheads="1"/>
          </p:cNvSpPr>
          <p:nvPr/>
        </p:nvSpPr>
        <p:spPr bwMode="auto">
          <a:xfrm>
            <a:off x="5943600" y="1320775"/>
            <a:ext cx="7064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>
                <a:solidFill>
                  <a:srgbClr val="000000"/>
                </a:solidFill>
                <a:latin typeface="Arial Black" pitchFamily="34" charset="0"/>
              </a:rPr>
              <a:t>HOT CELL</a:t>
            </a:r>
            <a:endParaRPr lang="pl-PL" altLang="pl-PL" sz="1000">
              <a:latin typeface="Arial" charset="0"/>
            </a:endParaRPr>
          </a:p>
        </p:txBody>
      </p:sp>
      <p:sp>
        <p:nvSpPr>
          <p:cNvPr id="4416" name="Rectangle 1524"/>
          <p:cNvSpPr>
            <a:spLocks noChangeArrowheads="1"/>
          </p:cNvSpPr>
          <p:nvPr/>
        </p:nvSpPr>
        <p:spPr bwMode="auto">
          <a:xfrm>
            <a:off x="4887913" y="1528738"/>
            <a:ext cx="12414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>
                <a:solidFill>
                  <a:srgbClr val="000000"/>
                </a:solidFill>
                <a:latin typeface="Arial Black" pitchFamily="34" charset="0"/>
              </a:rPr>
              <a:t>SPENT FUELS IN</a:t>
            </a:r>
            <a:endParaRPr lang="pl-PL" altLang="pl-PL" sz="1800">
              <a:latin typeface="Arial" charset="0"/>
            </a:endParaRPr>
          </a:p>
        </p:txBody>
      </p:sp>
      <p:sp>
        <p:nvSpPr>
          <p:cNvPr id="4417" name="Rectangle 1525"/>
          <p:cNvSpPr>
            <a:spLocks noChangeArrowheads="1"/>
          </p:cNvSpPr>
          <p:nvPr/>
        </p:nvSpPr>
        <p:spPr bwMode="auto">
          <a:xfrm>
            <a:off x="4976813" y="1708125"/>
            <a:ext cx="1108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>
                <a:solidFill>
                  <a:srgbClr val="000000"/>
                </a:solidFill>
                <a:latin typeface="Arial Black" pitchFamily="34" charset="0"/>
              </a:rPr>
              <a:t>TECHNOLOGY </a:t>
            </a:r>
            <a:endParaRPr lang="pl-PL" altLang="pl-PL" sz="1800">
              <a:latin typeface="Arial" charset="0"/>
            </a:endParaRPr>
          </a:p>
        </p:txBody>
      </p:sp>
      <p:sp>
        <p:nvSpPr>
          <p:cNvPr id="4418" name="Rectangle 1526"/>
          <p:cNvSpPr>
            <a:spLocks noChangeArrowheads="1"/>
          </p:cNvSpPr>
          <p:nvPr/>
        </p:nvSpPr>
        <p:spPr bwMode="auto">
          <a:xfrm>
            <a:off x="5081588" y="1885925"/>
            <a:ext cx="854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>
                <a:solidFill>
                  <a:srgbClr val="000000"/>
                </a:solidFill>
                <a:latin typeface="Arial Black" pitchFamily="34" charset="0"/>
              </a:rPr>
              <a:t>CHANNELS</a:t>
            </a:r>
            <a:endParaRPr lang="pl-PL" altLang="pl-PL" sz="1800">
              <a:latin typeface="Arial" charset="0"/>
            </a:endParaRPr>
          </a:p>
        </p:txBody>
      </p:sp>
      <p:sp>
        <p:nvSpPr>
          <p:cNvPr id="4419" name="Freeform 1527"/>
          <p:cNvSpPr>
            <a:spLocks/>
          </p:cNvSpPr>
          <p:nvPr/>
        </p:nvSpPr>
        <p:spPr bwMode="auto">
          <a:xfrm>
            <a:off x="4749800" y="2106588"/>
            <a:ext cx="1373188" cy="1585912"/>
          </a:xfrm>
          <a:custGeom>
            <a:avLst/>
            <a:gdLst>
              <a:gd name="T0" fmla="*/ 2147483647 w 1730"/>
              <a:gd name="T1" fmla="*/ 0 h 1998"/>
              <a:gd name="T2" fmla="*/ 2147483647 w 1730"/>
              <a:gd name="T3" fmla="*/ 0 h 1998"/>
              <a:gd name="T4" fmla="*/ 0 w 1730"/>
              <a:gd name="T5" fmla="*/ 2147483647 h 1998"/>
              <a:gd name="T6" fmla="*/ 2147483647 w 1730"/>
              <a:gd name="T7" fmla="*/ 2147483647 h 1998"/>
              <a:gd name="T8" fmla="*/ 2147483647 w 1730"/>
              <a:gd name="T9" fmla="*/ 2147483647 h 1998"/>
              <a:gd name="T10" fmla="*/ 2147483647 w 1730"/>
              <a:gd name="T11" fmla="*/ 2147483647 h 1998"/>
              <a:gd name="T12" fmla="*/ 2147483647 w 1730"/>
              <a:gd name="T13" fmla="*/ 2147483647 h 1998"/>
              <a:gd name="T14" fmla="*/ 2147483647 w 1730"/>
              <a:gd name="T15" fmla="*/ 0 h 19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30"/>
              <a:gd name="T25" fmla="*/ 0 h 1998"/>
              <a:gd name="T26" fmla="*/ 1730 w 1730"/>
              <a:gd name="T27" fmla="*/ 1998 h 19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30" h="1998">
                <a:moveTo>
                  <a:pt x="1730" y="0"/>
                </a:moveTo>
                <a:lnTo>
                  <a:pt x="365" y="0"/>
                </a:lnTo>
                <a:lnTo>
                  <a:pt x="0" y="1991"/>
                </a:lnTo>
                <a:lnTo>
                  <a:pt x="32" y="1998"/>
                </a:lnTo>
                <a:lnTo>
                  <a:pt x="395" y="19"/>
                </a:lnTo>
                <a:lnTo>
                  <a:pt x="379" y="32"/>
                </a:lnTo>
                <a:lnTo>
                  <a:pt x="1730" y="32"/>
                </a:lnTo>
                <a:lnTo>
                  <a:pt x="17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20" name="Freeform 1528"/>
          <p:cNvSpPr>
            <a:spLocks/>
          </p:cNvSpPr>
          <p:nvPr/>
        </p:nvSpPr>
        <p:spPr bwMode="auto">
          <a:xfrm>
            <a:off x="4730750" y="3579788"/>
            <a:ext cx="100013" cy="111125"/>
          </a:xfrm>
          <a:custGeom>
            <a:avLst/>
            <a:gdLst>
              <a:gd name="T0" fmla="*/ 2147483647 w 125"/>
              <a:gd name="T1" fmla="*/ 2147483647 h 138"/>
              <a:gd name="T2" fmla="*/ 2147483647 w 125"/>
              <a:gd name="T3" fmla="*/ 2147483647 h 138"/>
              <a:gd name="T4" fmla="*/ 0 w 125"/>
              <a:gd name="T5" fmla="*/ 0 h 138"/>
              <a:gd name="T6" fmla="*/ 2147483647 w 125"/>
              <a:gd name="T7" fmla="*/ 2147483647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125"/>
              <a:gd name="T13" fmla="*/ 0 h 138"/>
              <a:gd name="T14" fmla="*/ 125 w 125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5" h="138">
                <a:moveTo>
                  <a:pt x="125" y="23"/>
                </a:moveTo>
                <a:lnTo>
                  <a:pt x="39" y="138"/>
                </a:lnTo>
                <a:lnTo>
                  <a:pt x="0" y="0"/>
                </a:lnTo>
                <a:lnTo>
                  <a:pt x="125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21" name="Freeform 1529"/>
          <p:cNvSpPr>
            <a:spLocks/>
          </p:cNvSpPr>
          <p:nvPr/>
        </p:nvSpPr>
        <p:spPr bwMode="auto">
          <a:xfrm>
            <a:off x="4713288" y="3565500"/>
            <a:ext cx="139700" cy="152400"/>
          </a:xfrm>
          <a:custGeom>
            <a:avLst/>
            <a:gdLst>
              <a:gd name="T0" fmla="*/ 2147483647 w 175"/>
              <a:gd name="T1" fmla="*/ 2147483647 h 193"/>
              <a:gd name="T2" fmla="*/ 2147483647 w 175"/>
              <a:gd name="T3" fmla="*/ 2147483647 h 193"/>
              <a:gd name="T4" fmla="*/ 2147483647 w 175"/>
              <a:gd name="T5" fmla="*/ 2147483647 h 193"/>
              <a:gd name="T6" fmla="*/ 2147483647 w 175"/>
              <a:gd name="T7" fmla="*/ 2147483647 h 193"/>
              <a:gd name="T8" fmla="*/ 2147483647 w 175"/>
              <a:gd name="T9" fmla="*/ 2147483647 h 193"/>
              <a:gd name="T10" fmla="*/ 2147483647 w 175"/>
              <a:gd name="T11" fmla="*/ 2147483647 h 193"/>
              <a:gd name="T12" fmla="*/ 2147483647 w 175"/>
              <a:gd name="T13" fmla="*/ 2147483647 h 193"/>
              <a:gd name="T14" fmla="*/ 2147483647 w 175"/>
              <a:gd name="T15" fmla="*/ 2147483647 h 193"/>
              <a:gd name="T16" fmla="*/ 0 w 175"/>
              <a:gd name="T17" fmla="*/ 0 h 193"/>
              <a:gd name="T18" fmla="*/ 2147483647 w 175"/>
              <a:gd name="T19" fmla="*/ 2147483647 h 193"/>
              <a:gd name="T20" fmla="*/ 2147483647 w 175"/>
              <a:gd name="T21" fmla="*/ 2147483647 h 193"/>
              <a:gd name="T22" fmla="*/ 2147483647 w 175"/>
              <a:gd name="T23" fmla="*/ 2147483647 h 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5"/>
              <a:gd name="T37" fmla="*/ 0 h 193"/>
              <a:gd name="T38" fmla="*/ 175 w 175"/>
              <a:gd name="T39" fmla="*/ 193 h 1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5" h="193">
                <a:moveTo>
                  <a:pt x="144" y="59"/>
                </a:moveTo>
                <a:lnTo>
                  <a:pt x="134" y="34"/>
                </a:lnTo>
                <a:lnTo>
                  <a:pt x="48" y="149"/>
                </a:lnTo>
                <a:lnTo>
                  <a:pt x="76" y="154"/>
                </a:lnTo>
                <a:lnTo>
                  <a:pt x="36" y="15"/>
                </a:lnTo>
                <a:lnTo>
                  <a:pt x="18" y="36"/>
                </a:lnTo>
                <a:lnTo>
                  <a:pt x="144" y="59"/>
                </a:lnTo>
                <a:lnTo>
                  <a:pt x="175" y="33"/>
                </a:lnTo>
                <a:lnTo>
                  <a:pt x="0" y="0"/>
                </a:lnTo>
                <a:lnTo>
                  <a:pt x="54" y="193"/>
                </a:lnTo>
                <a:lnTo>
                  <a:pt x="175" y="33"/>
                </a:lnTo>
                <a:lnTo>
                  <a:pt x="144" y="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22" name="Rectangle 1530"/>
          <p:cNvSpPr>
            <a:spLocks noChangeArrowheads="1"/>
          </p:cNvSpPr>
          <p:nvPr/>
        </p:nvSpPr>
        <p:spPr bwMode="auto">
          <a:xfrm>
            <a:off x="3048000" y="2235175"/>
            <a:ext cx="790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>
                <a:solidFill>
                  <a:srgbClr val="000000"/>
                </a:solidFill>
                <a:latin typeface="Arial Black" pitchFamily="34" charset="0"/>
              </a:rPr>
              <a:t>FLOWGATE</a:t>
            </a:r>
            <a:endParaRPr lang="pl-PL" altLang="pl-PL" sz="1000">
              <a:latin typeface="Arial Black" pitchFamily="34" charset="0"/>
            </a:endParaRPr>
          </a:p>
        </p:txBody>
      </p:sp>
      <p:sp>
        <p:nvSpPr>
          <p:cNvPr id="4423" name="Rectangle 1531"/>
          <p:cNvSpPr>
            <a:spLocks noChangeArrowheads="1"/>
          </p:cNvSpPr>
          <p:nvPr/>
        </p:nvSpPr>
        <p:spPr bwMode="auto">
          <a:xfrm>
            <a:off x="1333500" y="5403825"/>
            <a:ext cx="217488" cy="66675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424" name="Freeform 1532"/>
          <p:cNvSpPr>
            <a:spLocks/>
          </p:cNvSpPr>
          <p:nvPr/>
        </p:nvSpPr>
        <p:spPr bwMode="auto">
          <a:xfrm>
            <a:off x="1328738" y="5399063"/>
            <a:ext cx="227012" cy="76200"/>
          </a:xfrm>
          <a:custGeom>
            <a:avLst/>
            <a:gdLst>
              <a:gd name="T0" fmla="*/ 0 w 286"/>
              <a:gd name="T1" fmla="*/ 0 h 95"/>
              <a:gd name="T2" fmla="*/ 0 w 286"/>
              <a:gd name="T3" fmla="*/ 2147483647 h 95"/>
              <a:gd name="T4" fmla="*/ 2147483647 w 286"/>
              <a:gd name="T5" fmla="*/ 2147483647 h 95"/>
              <a:gd name="T6" fmla="*/ 2147483647 w 286"/>
              <a:gd name="T7" fmla="*/ 0 h 95"/>
              <a:gd name="T8" fmla="*/ 0 w 286"/>
              <a:gd name="T9" fmla="*/ 0 h 95"/>
              <a:gd name="T10" fmla="*/ 2147483647 w 286"/>
              <a:gd name="T11" fmla="*/ 2147483647 h 95"/>
              <a:gd name="T12" fmla="*/ 2147483647 w 286"/>
              <a:gd name="T13" fmla="*/ 2147483647 h 95"/>
              <a:gd name="T14" fmla="*/ 2147483647 w 286"/>
              <a:gd name="T15" fmla="*/ 2147483647 h 95"/>
              <a:gd name="T16" fmla="*/ 2147483647 w 286"/>
              <a:gd name="T17" fmla="*/ 2147483647 h 95"/>
              <a:gd name="T18" fmla="*/ 2147483647 w 286"/>
              <a:gd name="T19" fmla="*/ 2147483647 h 95"/>
              <a:gd name="T20" fmla="*/ 2147483647 w 286"/>
              <a:gd name="T21" fmla="*/ 2147483647 h 95"/>
              <a:gd name="T22" fmla="*/ 2147483647 w 286"/>
              <a:gd name="T23" fmla="*/ 2147483647 h 95"/>
              <a:gd name="T24" fmla="*/ 2147483647 w 286"/>
              <a:gd name="T25" fmla="*/ 2147483647 h 95"/>
              <a:gd name="T26" fmla="*/ 2147483647 w 286"/>
              <a:gd name="T27" fmla="*/ 2147483647 h 95"/>
              <a:gd name="T28" fmla="*/ 0 w 286"/>
              <a:gd name="T29" fmla="*/ 0 h 9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6"/>
              <a:gd name="T46" fmla="*/ 0 h 95"/>
              <a:gd name="T47" fmla="*/ 286 w 286"/>
              <a:gd name="T48" fmla="*/ 95 h 9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6" h="95">
                <a:moveTo>
                  <a:pt x="0" y="0"/>
                </a:moveTo>
                <a:lnTo>
                  <a:pt x="0" y="95"/>
                </a:lnTo>
                <a:lnTo>
                  <a:pt x="286" y="95"/>
                </a:lnTo>
                <a:lnTo>
                  <a:pt x="286" y="0"/>
                </a:lnTo>
                <a:lnTo>
                  <a:pt x="0" y="0"/>
                </a:lnTo>
                <a:lnTo>
                  <a:pt x="7" y="15"/>
                </a:lnTo>
                <a:lnTo>
                  <a:pt x="279" y="15"/>
                </a:lnTo>
                <a:lnTo>
                  <a:pt x="271" y="7"/>
                </a:lnTo>
                <a:lnTo>
                  <a:pt x="271" y="88"/>
                </a:lnTo>
                <a:lnTo>
                  <a:pt x="279" y="80"/>
                </a:lnTo>
                <a:lnTo>
                  <a:pt x="7" y="80"/>
                </a:lnTo>
                <a:lnTo>
                  <a:pt x="15" y="88"/>
                </a:lnTo>
                <a:lnTo>
                  <a:pt x="15" y="7"/>
                </a:lnTo>
                <a:lnTo>
                  <a:pt x="7" y="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25" name="Rectangle 1533"/>
          <p:cNvSpPr>
            <a:spLocks noChangeArrowheads="1"/>
          </p:cNvSpPr>
          <p:nvPr/>
        </p:nvSpPr>
        <p:spPr bwMode="auto">
          <a:xfrm>
            <a:off x="1139825" y="5381600"/>
            <a:ext cx="195263" cy="109538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426" name="Freeform 1534"/>
          <p:cNvSpPr>
            <a:spLocks/>
          </p:cNvSpPr>
          <p:nvPr/>
        </p:nvSpPr>
        <p:spPr bwMode="auto">
          <a:xfrm>
            <a:off x="1135063" y="5376838"/>
            <a:ext cx="204787" cy="119062"/>
          </a:xfrm>
          <a:custGeom>
            <a:avLst/>
            <a:gdLst>
              <a:gd name="T0" fmla="*/ 0 w 258"/>
              <a:gd name="T1" fmla="*/ 0 h 150"/>
              <a:gd name="T2" fmla="*/ 0 w 258"/>
              <a:gd name="T3" fmla="*/ 2147483647 h 150"/>
              <a:gd name="T4" fmla="*/ 2147483647 w 258"/>
              <a:gd name="T5" fmla="*/ 2147483647 h 150"/>
              <a:gd name="T6" fmla="*/ 2147483647 w 258"/>
              <a:gd name="T7" fmla="*/ 0 h 150"/>
              <a:gd name="T8" fmla="*/ 0 w 258"/>
              <a:gd name="T9" fmla="*/ 0 h 150"/>
              <a:gd name="T10" fmla="*/ 2147483647 w 258"/>
              <a:gd name="T11" fmla="*/ 2147483647 h 150"/>
              <a:gd name="T12" fmla="*/ 2147483647 w 258"/>
              <a:gd name="T13" fmla="*/ 2147483647 h 150"/>
              <a:gd name="T14" fmla="*/ 2147483647 w 258"/>
              <a:gd name="T15" fmla="*/ 2147483647 h 150"/>
              <a:gd name="T16" fmla="*/ 2147483647 w 258"/>
              <a:gd name="T17" fmla="*/ 2147483647 h 150"/>
              <a:gd name="T18" fmla="*/ 2147483647 w 258"/>
              <a:gd name="T19" fmla="*/ 2147483647 h 150"/>
              <a:gd name="T20" fmla="*/ 2147483647 w 258"/>
              <a:gd name="T21" fmla="*/ 2147483647 h 150"/>
              <a:gd name="T22" fmla="*/ 2147483647 w 258"/>
              <a:gd name="T23" fmla="*/ 2147483647 h 150"/>
              <a:gd name="T24" fmla="*/ 2147483647 w 258"/>
              <a:gd name="T25" fmla="*/ 2147483647 h 150"/>
              <a:gd name="T26" fmla="*/ 2147483647 w 258"/>
              <a:gd name="T27" fmla="*/ 2147483647 h 150"/>
              <a:gd name="T28" fmla="*/ 0 w 258"/>
              <a:gd name="T29" fmla="*/ 0 h 1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8"/>
              <a:gd name="T46" fmla="*/ 0 h 150"/>
              <a:gd name="T47" fmla="*/ 258 w 258"/>
              <a:gd name="T48" fmla="*/ 150 h 1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8" h="150">
                <a:moveTo>
                  <a:pt x="0" y="0"/>
                </a:moveTo>
                <a:lnTo>
                  <a:pt x="0" y="150"/>
                </a:lnTo>
                <a:lnTo>
                  <a:pt x="258" y="150"/>
                </a:lnTo>
                <a:lnTo>
                  <a:pt x="258" y="0"/>
                </a:lnTo>
                <a:lnTo>
                  <a:pt x="0" y="0"/>
                </a:lnTo>
                <a:lnTo>
                  <a:pt x="7" y="15"/>
                </a:lnTo>
                <a:lnTo>
                  <a:pt x="251" y="15"/>
                </a:lnTo>
                <a:lnTo>
                  <a:pt x="243" y="7"/>
                </a:lnTo>
                <a:lnTo>
                  <a:pt x="243" y="143"/>
                </a:lnTo>
                <a:lnTo>
                  <a:pt x="251" y="135"/>
                </a:lnTo>
                <a:lnTo>
                  <a:pt x="7" y="135"/>
                </a:lnTo>
                <a:lnTo>
                  <a:pt x="15" y="143"/>
                </a:lnTo>
                <a:lnTo>
                  <a:pt x="15" y="7"/>
                </a:lnTo>
                <a:lnTo>
                  <a:pt x="7" y="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27" name="Rectangle 1535"/>
          <p:cNvSpPr>
            <a:spLocks noChangeArrowheads="1"/>
          </p:cNvSpPr>
          <p:nvPr/>
        </p:nvSpPr>
        <p:spPr bwMode="auto">
          <a:xfrm>
            <a:off x="795338" y="5354613"/>
            <a:ext cx="346075" cy="258762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428" name="Freeform 1536"/>
          <p:cNvSpPr>
            <a:spLocks/>
          </p:cNvSpPr>
          <p:nvPr/>
        </p:nvSpPr>
        <p:spPr bwMode="auto">
          <a:xfrm>
            <a:off x="788988" y="5348263"/>
            <a:ext cx="357187" cy="269875"/>
          </a:xfrm>
          <a:custGeom>
            <a:avLst/>
            <a:gdLst>
              <a:gd name="T0" fmla="*/ 0 w 450"/>
              <a:gd name="T1" fmla="*/ 0 h 340"/>
              <a:gd name="T2" fmla="*/ 0 w 450"/>
              <a:gd name="T3" fmla="*/ 2147483647 h 340"/>
              <a:gd name="T4" fmla="*/ 2147483647 w 450"/>
              <a:gd name="T5" fmla="*/ 2147483647 h 340"/>
              <a:gd name="T6" fmla="*/ 2147483647 w 450"/>
              <a:gd name="T7" fmla="*/ 0 h 340"/>
              <a:gd name="T8" fmla="*/ 0 w 450"/>
              <a:gd name="T9" fmla="*/ 0 h 340"/>
              <a:gd name="T10" fmla="*/ 2147483647 w 450"/>
              <a:gd name="T11" fmla="*/ 2147483647 h 340"/>
              <a:gd name="T12" fmla="*/ 2147483647 w 450"/>
              <a:gd name="T13" fmla="*/ 2147483647 h 340"/>
              <a:gd name="T14" fmla="*/ 2147483647 w 450"/>
              <a:gd name="T15" fmla="*/ 2147483647 h 340"/>
              <a:gd name="T16" fmla="*/ 2147483647 w 450"/>
              <a:gd name="T17" fmla="*/ 2147483647 h 340"/>
              <a:gd name="T18" fmla="*/ 2147483647 w 450"/>
              <a:gd name="T19" fmla="*/ 2147483647 h 340"/>
              <a:gd name="T20" fmla="*/ 2147483647 w 450"/>
              <a:gd name="T21" fmla="*/ 2147483647 h 340"/>
              <a:gd name="T22" fmla="*/ 2147483647 w 450"/>
              <a:gd name="T23" fmla="*/ 2147483647 h 340"/>
              <a:gd name="T24" fmla="*/ 2147483647 w 450"/>
              <a:gd name="T25" fmla="*/ 2147483647 h 340"/>
              <a:gd name="T26" fmla="*/ 2147483647 w 450"/>
              <a:gd name="T27" fmla="*/ 2147483647 h 340"/>
              <a:gd name="T28" fmla="*/ 0 w 450"/>
              <a:gd name="T29" fmla="*/ 0 h 3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50"/>
              <a:gd name="T46" fmla="*/ 0 h 340"/>
              <a:gd name="T47" fmla="*/ 450 w 450"/>
              <a:gd name="T48" fmla="*/ 340 h 3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50" h="340">
                <a:moveTo>
                  <a:pt x="0" y="0"/>
                </a:moveTo>
                <a:lnTo>
                  <a:pt x="0" y="340"/>
                </a:lnTo>
                <a:lnTo>
                  <a:pt x="450" y="340"/>
                </a:lnTo>
                <a:lnTo>
                  <a:pt x="450" y="0"/>
                </a:lnTo>
                <a:lnTo>
                  <a:pt x="0" y="0"/>
                </a:lnTo>
                <a:lnTo>
                  <a:pt x="7" y="15"/>
                </a:lnTo>
                <a:lnTo>
                  <a:pt x="443" y="15"/>
                </a:lnTo>
                <a:lnTo>
                  <a:pt x="435" y="7"/>
                </a:lnTo>
                <a:lnTo>
                  <a:pt x="435" y="333"/>
                </a:lnTo>
                <a:lnTo>
                  <a:pt x="443" y="325"/>
                </a:lnTo>
                <a:lnTo>
                  <a:pt x="7" y="325"/>
                </a:lnTo>
                <a:lnTo>
                  <a:pt x="15" y="333"/>
                </a:lnTo>
                <a:lnTo>
                  <a:pt x="15" y="7"/>
                </a:lnTo>
                <a:lnTo>
                  <a:pt x="7" y="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29" name="Rectangle 1537"/>
          <p:cNvSpPr>
            <a:spLocks noChangeArrowheads="1"/>
          </p:cNvSpPr>
          <p:nvPr/>
        </p:nvSpPr>
        <p:spPr bwMode="auto">
          <a:xfrm>
            <a:off x="795338" y="5426050"/>
            <a:ext cx="755650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430" name="Freeform 1538"/>
          <p:cNvSpPr>
            <a:spLocks/>
          </p:cNvSpPr>
          <p:nvPr/>
        </p:nvSpPr>
        <p:spPr bwMode="auto">
          <a:xfrm>
            <a:off x="788988" y="5419700"/>
            <a:ext cx="766762" cy="33338"/>
          </a:xfrm>
          <a:custGeom>
            <a:avLst/>
            <a:gdLst>
              <a:gd name="T0" fmla="*/ 0 w 966"/>
              <a:gd name="T1" fmla="*/ 0 h 43"/>
              <a:gd name="T2" fmla="*/ 0 w 966"/>
              <a:gd name="T3" fmla="*/ 2147483647 h 43"/>
              <a:gd name="T4" fmla="*/ 2147483647 w 966"/>
              <a:gd name="T5" fmla="*/ 2147483647 h 43"/>
              <a:gd name="T6" fmla="*/ 2147483647 w 966"/>
              <a:gd name="T7" fmla="*/ 0 h 43"/>
              <a:gd name="T8" fmla="*/ 0 w 966"/>
              <a:gd name="T9" fmla="*/ 0 h 43"/>
              <a:gd name="T10" fmla="*/ 2147483647 w 966"/>
              <a:gd name="T11" fmla="*/ 2147483647 h 43"/>
              <a:gd name="T12" fmla="*/ 2147483647 w 966"/>
              <a:gd name="T13" fmla="*/ 2147483647 h 43"/>
              <a:gd name="T14" fmla="*/ 2147483647 w 966"/>
              <a:gd name="T15" fmla="*/ 2147483647 h 43"/>
              <a:gd name="T16" fmla="*/ 2147483647 w 966"/>
              <a:gd name="T17" fmla="*/ 2147483647 h 43"/>
              <a:gd name="T18" fmla="*/ 2147483647 w 966"/>
              <a:gd name="T19" fmla="*/ 2147483647 h 43"/>
              <a:gd name="T20" fmla="*/ 2147483647 w 966"/>
              <a:gd name="T21" fmla="*/ 2147483647 h 43"/>
              <a:gd name="T22" fmla="*/ 2147483647 w 966"/>
              <a:gd name="T23" fmla="*/ 2147483647 h 43"/>
              <a:gd name="T24" fmla="*/ 2147483647 w 966"/>
              <a:gd name="T25" fmla="*/ 2147483647 h 43"/>
              <a:gd name="T26" fmla="*/ 2147483647 w 966"/>
              <a:gd name="T27" fmla="*/ 2147483647 h 43"/>
              <a:gd name="T28" fmla="*/ 0 w 966"/>
              <a:gd name="T29" fmla="*/ 0 h 4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66"/>
              <a:gd name="T46" fmla="*/ 0 h 43"/>
              <a:gd name="T47" fmla="*/ 966 w 966"/>
              <a:gd name="T48" fmla="*/ 43 h 4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66" h="43">
                <a:moveTo>
                  <a:pt x="0" y="0"/>
                </a:moveTo>
                <a:lnTo>
                  <a:pt x="0" y="43"/>
                </a:lnTo>
                <a:lnTo>
                  <a:pt x="966" y="43"/>
                </a:lnTo>
                <a:lnTo>
                  <a:pt x="966" y="0"/>
                </a:lnTo>
                <a:lnTo>
                  <a:pt x="0" y="0"/>
                </a:lnTo>
                <a:lnTo>
                  <a:pt x="7" y="15"/>
                </a:lnTo>
                <a:lnTo>
                  <a:pt x="959" y="15"/>
                </a:lnTo>
                <a:lnTo>
                  <a:pt x="951" y="7"/>
                </a:lnTo>
                <a:lnTo>
                  <a:pt x="951" y="36"/>
                </a:lnTo>
                <a:lnTo>
                  <a:pt x="959" y="28"/>
                </a:lnTo>
                <a:lnTo>
                  <a:pt x="7" y="28"/>
                </a:lnTo>
                <a:lnTo>
                  <a:pt x="15" y="36"/>
                </a:lnTo>
                <a:lnTo>
                  <a:pt x="15" y="7"/>
                </a:lnTo>
                <a:lnTo>
                  <a:pt x="7" y="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31" name="Rectangle 1540" descr="Large confetti"/>
          <p:cNvSpPr txBox="1">
            <a:spLocks noChangeArrowheads="1"/>
          </p:cNvSpPr>
          <p:nvPr/>
        </p:nvSpPr>
        <p:spPr bwMode="auto">
          <a:xfrm>
            <a:off x="722313" y="1857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432" name="Line 1541"/>
          <p:cNvSpPr>
            <a:spLocks noChangeShapeType="1"/>
          </p:cNvSpPr>
          <p:nvPr/>
        </p:nvSpPr>
        <p:spPr bwMode="auto">
          <a:xfrm>
            <a:off x="1828800" y="2082775"/>
            <a:ext cx="304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433" name="Line 1542"/>
          <p:cNvSpPr>
            <a:spLocks noChangeShapeType="1"/>
          </p:cNvSpPr>
          <p:nvPr/>
        </p:nvSpPr>
        <p:spPr bwMode="auto">
          <a:xfrm flipH="1">
            <a:off x="838200" y="2082775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434" name="Text Box 1543"/>
          <p:cNvSpPr txBox="1">
            <a:spLocks noChangeArrowheads="1"/>
          </p:cNvSpPr>
          <p:nvPr/>
        </p:nvSpPr>
        <p:spPr bwMode="auto">
          <a:xfrm>
            <a:off x="685800" y="1701775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000">
                <a:latin typeface="Arial Black" pitchFamily="34" charset="0"/>
              </a:rPr>
              <a:t>CONTROL RODS DRIVE MECHANISM</a:t>
            </a:r>
          </a:p>
        </p:txBody>
      </p:sp>
      <p:sp>
        <p:nvSpPr>
          <p:cNvPr id="4435" name="Text Box 1544"/>
          <p:cNvSpPr txBox="1">
            <a:spLocks noChangeArrowheads="1"/>
          </p:cNvSpPr>
          <p:nvPr/>
        </p:nvSpPr>
        <p:spPr bwMode="auto">
          <a:xfrm>
            <a:off x="0" y="490217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000">
                <a:latin typeface="Arial Black" pitchFamily="34" charset="0"/>
              </a:rPr>
              <a:t>HORIZONTAL CHANNEL</a:t>
            </a:r>
          </a:p>
        </p:txBody>
      </p:sp>
      <p:sp>
        <p:nvSpPr>
          <p:cNvPr id="4436" name="Line 1545"/>
          <p:cNvSpPr>
            <a:spLocks noChangeShapeType="1"/>
          </p:cNvSpPr>
          <p:nvPr/>
        </p:nvSpPr>
        <p:spPr bwMode="auto">
          <a:xfrm>
            <a:off x="152400" y="5283175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437" name="Line 1546"/>
          <p:cNvSpPr>
            <a:spLocks noChangeShapeType="1"/>
          </p:cNvSpPr>
          <p:nvPr/>
        </p:nvSpPr>
        <p:spPr bwMode="auto">
          <a:xfrm>
            <a:off x="685800" y="5283175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550" name="Tytuł 1"/>
          <p:cNvSpPr txBox="1">
            <a:spLocks/>
          </p:cNvSpPr>
          <p:nvPr/>
        </p:nvSpPr>
        <p:spPr>
          <a:xfrm>
            <a:off x="468313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pl-PL" altLang="pl-PL" sz="3600" dirty="0" smtClean="0"/>
              <a:t>The MARIA </a:t>
            </a:r>
            <a:r>
              <a:rPr lang="pl-PL" altLang="pl-PL" sz="3600" dirty="0" err="1" smtClean="0"/>
              <a:t>Research</a:t>
            </a:r>
            <a:r>
              <a:rPr lang="pl-PL" altLang="pl-PL" sz="3600" dirty="0" smtClean="0"/>
              <a:t> </a:t>
            </a:r>
            <a:r>
              <a:rPr lang="pl-PL" altLang="pl-PL" sz="3600" dirty="0" err="1" smtClean="0"/>
              <a:t>Reactor</a:t>
            </a:r>
            <a:endParaRPr lang="en-GB" altLang="pl-PL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5370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32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468313" y="3326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altLang="en-US" sz="36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Hydraulic</a:t>
            </a:r>
            <a:r>
              <a:rPr lang="pl-PL" altLang="en-US" sz="3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pl-PL" altLang="en-US" sz="36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‘rabbi</a:t>
            </a:r>
            <a:r>
              <a:rPr lang="pl-PL" altLang="en-US" sz="3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t’ system</a:t>
            </a:r>
            <a:endParaRPr lang="en-GB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5949280"/>
            <a:ext cx="1547664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C:\Users\Rafal\Documents\NCBJ\pocz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40" y="1488579"/>
            <a:ext cx="3118540" cy="5369421"/>
          </a:xfrm>
          <a:prstGeom prst="rect">
            <a:avLst/>
          </a:prstGeom>
          <a:noFill/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23928" y="1916832"/>
            <a:ext cx="5005064" cy="35283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  <a:buSzTx/>
            </a:pPr>
            <a:r>
              <a:rPr lang="pl-PL" altLang="en-US" sz="2200" dirty="0" smtClean="0"/>
              <a:t>4 </a:t>
            </a:r>
            <a:r>
              <a:rPr lang="pl-PL" altLang="en-US" sz="2200" dirty="0" err="1" smtClean="0"/>
              <a:t>‘rabbi</a:t>
            </a:r>
            <a:r>
              <a:rPr lang="pl-PL" altLang="en-US" sz="2200" dirty="0" smtClean="0"/>
              <a:t>t’ systems</a:t>
            </a:r>
          </a:p>
          <a:p>
            <a:pPr fontAlgn="auto">
              <a:spcAft>
                <a:spcPts val="0"/>
              </a:spcAft>
              <a:buClrTx/>
              <a:buSzTx/>
            </a:pPr>
            <a:r>
              <a:rPr lang="pl-PL" altLang="en-US" sz="2200" dirty="0" err="1" smtClean="0"/>
              <a:t>precise</a:t>
            </a:r>
            <a:r>
              <a:rPr lang="pl-PL" altLang="en-US" sz="2200" dirty="0" smtClean="0"/>
              <a:t> neutron </a:t>
            </a:r>
            <a:r>
              <a:rPr lang="pl-PL" altLang="en-US" sz="2200" dirty="0" err="1" smtClean="0"/>
              <a:t>irradiation</a:t>
            </a:r>
            <a:endParaRPr lang="pl-PL" altLang="en-US" sz="2200" dirty="0" smtClean="0"/>
          </a:p>
          <a:p>
            <a:pPr lvl="1" fontAlgn="auto">
              <a:spcAft>
                <a:spcPts val="0"/>
              </a:spcAft>
              <a:buClrTx/>
              <a:buSzTx/>
            </a:pPr>
            <a:r>
              <a:rPr lang="en-GB" altLang="en-US" sz="2200" b="1" dirty="0" smtClean="0"/>
              <a:t>thermal neutron flux </a:t>
            </a:r>
            <a:r>
              <a:rPr lang="pl-PL" altLang="en-US" sz="2200" b="1" dirty="0" err="1" smtClean="0"/>
              <a:t>density</a:t>
            </a:r>
            <a:r>
              <a:rPr lang="en-GB" altLang="en-US" sz="2200" b="1" dirty="0" smtClean="0"/>
              <a:t> </a:t>
            </a:r>
            <a:r>
              <a:rPr lang="pl-PL" altLang="en-US" sz="2200" b="1" dirty="0" smtClean="0"/>
              <a:t/>
            </a:r>
            <a:br>
              <a:rPr lang="pl-PL" altLang="en-US" sz="2200" b="1" dirty="0" smtClean="0"/>
            </a:br>
            <a:r>
              <a:rPr lang="pl-PL" altLang="en-US" sz="2200" b="1" dirty="0" err="1" smtClean="0"/>
              <a:t>up</a:t>
            </a:r>
            <a:r>
              <a:rPr lang="pl-PL" altLang="en-US" sz="2200" b="1" dirty="0" smtClean="0"/>
              <a:t> to 1.8</a:t>
            </a:r>
            <a:r>
              <a:rPr lang="en-GB" altLang="en-US" sz="2200" b="1" dirty="0" smtClean="0"/>
              <a:t>·10</a:t>
            </a:r>
            <a:r>
              <a:rPr lang="pl-PL" altLang="en-US" sz="2200" b="1" baseline="30000" dirty="0" smtClean="0"/>
              <a:t>14</a:t>
            </a:r>
            <a:r>
              <a:rPr lang="en-GB" altLang="en-US" sz="2200" b="1" dirty="0" smtClean="0"/>
              <a:t> cm</a:t>
            </a:r>
            <a:r>
              <a:rPr lang="en-GB" altLang="en-US" sz="2200" b="1" baseline="30000" dirty="0" smtClean="0"/>
              <a:t>-2</a:t>
            </a:r>
            <a:r>
              <a:rPr lang="en-GB" altLang="en-US" sz="2200" b="1" dirty="0" smtClean="0"/>
              <a:t> s</a:t>
            </a:r>
            <a:r>
              <a:rPr lang="en-GB" altLang="en-US" sz="2200" b="1" baseline="30000" dirty="0" smtClean="0"/>
              <a:t>-1</a:t>
            </a:r>
            <a:endParaRPr lang="pl-PL" altLang="en-US" sz="2200" b="1" baseline="30000" dirty="0" smtClean="0"/>
          </a:p>
          <a:p>
            <a:pPr lvl="1" fontAlgn="auto">
              <a:spcAft>
                <a:spcPts val="0"/>
              </a:spcAft>
              <a:buClrTx/>
              <a:buSzTx/>
            </a:pPr>
            <a:r>
              <a:rPr lang="en-GB" altLang="en-US" sz="2200" dirty="0" smtClean="0"/>
              <a:t>fast neutron</a:t>
            </a:r>
            <a:r>
              <a:rPr lang="pl-PL" altLang="en-US" sz="2200" dirty="0" smtClean="0"/>
              <a:t> (Watt </a:t>
            </a:r>
            <a:r>
              <a:rPr lang="pl-PL" altLang="en-US" sz="2200" dirty="0" err="1" smtClean="0"/>
              <a:t>spc</a:t>
            </a:r>
            <a:r>
              <a:rPr lang="pl-PL" altLang="en-US" sz="2200" dirty="0" smtClean="0"/>
              <a:t>.)</a:t>
            </a:r>
            <a:r>
              <a:rPr lang="en-GB" altLang="en-US" sz="2200" dirty="0" smtClean="0"/>
              <a:t> flux density </a:t>
            </a:r>
            <a:r>
              <a:rPr lang="pl-PL" altLang="en-US" sz="2200" dirty="0" smtClean="0"/>
              <a:t/>
            </a:r>
            <a:br>
              <a:rPr lang="pl-PL" altLang="en-US" sz="2200" dirty="0" smtClean="0"/>
            </a:br>
            <a:r>
              <a:rPr lang="pl-PL" altLang="en-US" sz="2200" dirty="0" err="1" smtClean="0"/>
              <a:t>up</a:t>
            </a:r>
            <a:r>
              <a:rPr lang="pl-PL" altLang="en-US" sz="2200" dirty="0" smtClean="0"/>
              <a:t> to 3</a:t>
            </a:r>
            <a:r>
              <a:rPr lang="en-GB" altLang="en-US" sz="2200" dirty="0" smtClean="0"/>
              <a:t>·10</a:t>
            </a:r>
            <a:r>
              <a:rPr lang="en-GB" altLang="en-US" sz="2200" baseline="30000" dirty="0" smtClean="0"/>
              <a:t>1</a:t>
            </a:r>
            <a:r>
              <a:rPr lang="pl-PL" altLang="en-US" sz="2200" baseline="30000" dirty="0" smtClean="0"/>
              <a:t>3</a:t>
            </a:r>
            <a:r>
              <a:rPr lang="en-GB" altLang="en-US" sz="2200" dirty="0" smtClean="0"/>
              <a:t> cm</a:t>
            </a:r>
            <a:r>
              <a:rPr lang="en-GB" altLang="en-US" sz="2200" baseline="30000" dirty="0" smtClean="0"/>
              <a:t>-2</a:t>
            </a:r>
            <a:r>
              <a:rPr lang="en-GB" altLang="en-US" sz="2200" dirty="0" smtClean="0"/>
              <a:t> s</a:t>
            </a:r>
            <a:r>
              <a:rPr lang="en-GB" altLang="en-US" sz="2200" baseline="30000" dirty="0" smtClean="0"/>
              <a:t>-1</a:t>
            </a:r>
            <a:endParaRPr lang="pl-PL" altLang="en-US" sz="2200" baseline="30000" dirty="0" smtClean="0"/>
          </a:p>
          <a:p>
            <a:pPr lvl="1" fontAlgn="auto">
              <a:spcAft>
                <a:spcPts val="0"/>
              </a:spcAft>
              <a:buClrTx/>
              <a:buSzTx/>
            </a:pPr>
            <a:r>
              <a:rPr lang="pl-PL" altLang="en-US" sz="2200" dirty="0" err="1" smtClean="0"/>
              <a:t>containers</a:t>
            </a:r>
            <a:r>
              <a:rPr lang="pl-PL" altLang="en-US" sz="2200" dirty="0" smtClean="0"/>
              <a:t> </a:t>
            </a:r>
            <a:r>
              <a:rPr lang="pl-PL" altLang="en-US" sz="2200" dirty="0" smtClean="0">
                <a:cs typeface="Arial" charset="0"/>
              </a:rPr>
              <a:t>Ø24 mm</a:t>
            </a:r>
            <a:endParaRPr lang="pl-PL" altLang="en-US" sz="2200" dirty="0" smtClean="0"/>
          </a:p>
          <a:p>
            <a:pPr fontAlgn="auto">
              <a:spcAft>
                <a:spcPts val="0"/>
              </a:spcAft>
              <a:buClrTx/>
              <a:buSzTx/>
            </a:pPr>
            <a:r>
              <a:rPr lang="pl-PL" altLang="en-US" sz="2200" dirty="0" err="1" smtClean="0"/>
              <a:t>irradiation</a:t>
            </a:r>
            <a:r>
              <a:rPr lang="pl-PL" altLang="en-US" sz="2200" dirty="0" smtClean="0"/>
              <a:t> time </a:t>
            </a:r>
            <a:r>
              <a:rPr lang="pl-PL" altLang="en-US" sz="2200" dirty="0" err="1" smtClean="0"/>
              <a:t>accuracy</a:t>
            </a:r>
            <a:r>
              <a:rPr lang="pl-PL" altLang="en-US" sz="2200" dirty="0" smtClean="0"/>
              <a:t> 1 sec.</a:t>
            </a:r>
          </a:p>
        </p:txBody>
      </p:sp>
    </p:spTree>
    <p:extLst>
      <p:ext uri="{BB962C8B-B14F-4D97-AF65-F5344CB8AC3E}">
        <p14:creationId xmlns:p14="http://schemas.microsoft.com/office/powerpoint/2010/main" xmlns="" val="7211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32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pl-PL" altLang="en-US" sz="3200" dirty="0" smtClean="0"/>
              <a:t>Thermal to 14 MeV neutron </a:t>
            </a:r>
            <a:r>
              <a:rPr lang="pl-PL" altLang="en-US" sz="3200" dirty="0" err="1" smtClean="0"/>
              <a:t>converter</a:t>
            </a:r>
            <a:endParaRPr lang="en-GB" altLang="en-US" sz="3200" dirty="0" smtClean="0"/>
          </a:p>
        </p:txBody>
      </p:sp>
      <p:grpSp>
        <p:nvGrpSpPr>
          <p:cNvPr id="6" name="Grupa 13"/>
          <p:cNvGrpSpPr>
            <a:grpSpLocks/>
          </p:cNvGrpSpPr>
          <p:nvPr/>
        </p:nvGrpSpPr>
        <p:grpSpPr bwMode="auto">
          <a:xfrm>
            <a:off x="4356100" y="3069679"/>
            <a:ext cx="4392613" cy="3095625"/>
            <a:chOff x="779463" y="2778125"/>
            <a:chExt cx="4297362" cy="3027363"/>
          </a:xfrm>
        </p:grpSpPr>
        <p:pic>
          <p:nvPicPr>
            <p:cNvPr id="7" name="Picture 17" descr="Graph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63" y="2778125"/>
              <a:ext cx="4297362" cy="30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pole tekstowe 6"/>
            <p:cNvSpPr txBox="1">
              <a:spLocks noChangeArrowheads="1"/>
            </p:cNvSpPr>
            <p:nvPr/>
          </p:nvSpPr>
          <p:spPr bwMode="auto">
            <a:xfrm>
              <a:off x="2288786" y="3579879"/>
              <a:ext cx="1872208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en-US" sz="1200">
                <a:solidFill>
                  <a:srgbClr val="FF000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en-US" sz="1200">
                  <a:solidFill>
                    <a:srgbClr val="FF0000"/>
                  </a:solidFill>
                </a:rPr>
                <a:t>core centre</a:t>
              </a:r>
              <a:endParaRPr lang="en-GB" altLang="en-US" sz="1200">
                <a:solidFill>
                  <a:srgbClr val="FF0000"/>
                </a:solidFill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pl-PL" altLang="en-US" sz="800">
                <a:solidFill>
                  <a:srgbClr val="0070C0"/>
                </a:solidFill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l-PL" altLang="en-US" sz="1200">
                  <a:solidFill>
                    <a:srgbClr val="19E509"/>
                  </a:solidFill>
                </a:rPr>
                <a:t>core periphery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pl-PL" altLang="en-US" sz="1400">
                <a:solidFill>
                  <a:srgbClr val="0070C0"/>
                </a:solidFill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l-PL" altLang="en-US" sz="1200">
                  <a:solidFill>
                    <a:schemeClr val="hlink"/>
                  </a:solidFill>
                </a:rPr>
                <a:t>reflector</a:t>
              </a:r>
              <a:endParaRPr lang="en-GB" altLang="en-US" sz="120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12" descr="C:\Users\ProkopowiczR\Documents\NCBJ\LiD\LiD_lokalizacja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160"/>
          <a:stretch>
            <a:fillRect/>
          </a:stretch>
        </p:blipFill>
        <p:spPr bwMode="auto">
          <a:xfrm>
            <a:off x="34925" y="2780754"/>
            <a:ext cx="27336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zawartości 7"/>
          <p:cNvSpPr txBox="1">
            <a:spLocks/>
          </p:cNvSpPr>
          <p:nvPr/>
        </p:nvSpPr>
        <p:spPr>
          <a:xfrm>
            <a:off x="34925" y="1772692"/>
            <a:ext cx="4068763" cy="9350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  <a:buSzTx/>
            </a:pPr>
            <a:r>
              <a:rPr lang="pl-PL" altLang="en-US" sz="1800" dirty="0" err="1" smtClean="0"/>
              <a:t>convert</a:t>
            </a:r>
            <a:r>
              <a:rPr lang="pl-PL" altLang="en-US" sz="1800" dirty="0" smtClean="0"/>
              <a:t>. </a:t>
            </a:r>
            <a:r>
              <a:rPr lang="pl-PL" altLang="en-US" sz="1800" baseline="30000" dirty="0" smtClean="0"/>
              <a:t>6</a:t>
            </a:r>
            <a:r>
              <a:rPr lang="pl-PL" altLang="en-US" sz="1800" dirty="0" smtClean="0"/>
              <a:t>LiD (10g), </a:t>
            </a:r>
            <a:r>
              <a:rPr lang="pl-PL" altLang="en-US" sz="1800" baseline="30000" dirty="0" smtClean="0"/>
              <a:t>6</a:t>
            </a:r>
            <a:r>
              <a:rPr lang="pl-PL" altLang="en-US" sz="1800" dirty="0" smtClean="0"/>
              <a:t>LiOD·D</a:t>
            </a:r>
            <a:r>
              <a:rPr lang="pl-PL" altLang="en-US" sz="1800" baseline="-25000" dirty="0" smtClean="0"/>
              <a:t>2</a:t>
            </a:r>
            <a:r>
              <a:rPr lang="pl-PL" altLang="en-US" sz="1800" dirty="0" smtClean="0"/>
              <a:t>O (55g)</a:t>
            </a:r>
          </a:p>
          <a:p>
            <a:pPr fontAlgn="auto">
              <a:spcAft>
                <a:spcPts val="0"/>
              </a:spcAft>
              <a:buClrTx/>
              <a:buSzTx/>
            </a:pPr>
            <a:r>
              <a:rPr lang="pl-PL" altLang="en-US" sz="1800" dirty="0" err="1" smtClean="0"/>
              <a:t>outside</a:t>
            </a:r>
            <a:r>
              <a:rPr lang="pl-PL" altLang="en-US" sz="1800" dirty="0" smtClean="0"/>
              <a:t> </a:t>
            </a:r>
            <a:r>
              <a:rPr lang="pl-PL" altLang="en-US" sz="1800" dirty="0" err="1" smtClean="0"/>
              <a:t>thermal</a:t>
            </a:r>
            <a:r>
              <a:rPr lang="pl-PL" altLang="en-US" sz="1800" dirty="0" smtClean="0"/>
              <a:t> </a:t>
            </a:r>
            <a:r>
              <a:rPr lang="pl-PL" altLang="en-US" sz="1800" dirty="0" err="1" smtClean="0"/>
              <a:t>neutr</a:t>
            </a:r>
            <a:r>
              <a:rPr lang="pl-PL" altLang="en-US" sz="1800" dirty="0" smtClean="0"/>
              <a:t>. 9·10</a:t>
            </a:r>
            <a:r>
              <a:rPr lang="pl-PL" altLang="en-US" sz="1800" baseline="30000" dirty="0" smtClean="0"/>
              <a:t>13</a:t>
            </a:r>
            <a:r>
              <a:rPr lang="pl-PL" altLang="en-US" sz="1800" dirty="0" smtClean="0"/>
              <a:t> cm</a:t>
            </a:r>
            <a:r>
              <a:rPr lang="pl-PL" altLang="en-US" sz="1800" baseline="30000" dirty="0" smtClean="0"/>
              <a:t>-2</a:t>
            </a:r>
            <a:r>
              <a:rPr lang="pl-PL" altLang="en-US" sz="1800" dirty="0" smtClean="0"/>
              <a:t> s</a:t>
            </a:r>
            <a:r>
              <a:rPr lang="pl-PL" altLang="en-US" sz="1800" baseline="30000" dirty="0" smtClean="0"/>
              <a:t>-1</a:t>
            </a:r>
          </a:p>
          <a:p>
            <a:pPr fontAlgn="auto">
              <a:spcAft>
                <a:spcPts val="0"/>
              </a:spcAft>
              <a:buClrTx/>
              <a:buSzTx/>
            </a:pPr>
            <a:r>
              <a:rPr lang="pl-PL" altLang="en-US" sz="1800" dirty="0" err="1" smtClean="0"/>
              <a:t>conversion</a:t>
            </a:r>
            <a:r>
              <a:rPr lang="pl-PL" altLang="en-US" sz="1800" dirty="0" smtClean="0"/>
              <a:t> </a:t>
            </a:r>
            <a:r>
              <a:rPr lang="pl-PL" altLang="en-US" sz="1800" dirty="0" err="1" smtClean="0"/>
              <a:t>efficiency</a:t>
            </a:r>
            <a:r>
              <a:rPr lang="pl-PL" altLang="en-US" sz="1800" dirty="0" smtClean="0"/>
              <a:t> &lt; </a:t>
            </a:r>
            <a:r>
              <a:rPr lang="pl-PL" altLang="en-US" sz="1800" dirty="0" smtClean="0">
                <a:sym typeface="Symbol" pitchFamily="18" charset="2"/>
              </a:rPr>
              <a:t>10</a:t>
            </a:r>
            <a:r>
              <a:rPr lang="pl-PL" altLang="en-US" sz="1800" baseline="30000" dirty="0" smtClean="0">
                <a:sym typeface="Symbol" pitchFamily="18" charset="2"/>
              </a:rPr>
              <a:t>-4</a:t>
            </a:r>
            <a:r>
              <a:rPr lang="pl-PL" altLang="en-US" sz="1800" dirty="0" smtClean="0"/>
              <a:t> </a:t>
            </a:r>
          </a:p>
          <a:p>
            <a:pPr fontAlgn="auto">
              <a:spcAft>
                <a:spcPts val="0"/>
              </a:spcAft>
              <a:buClrTx/>
              <a:buSzTx/>
            </a:pPr>
            <a:endParaRPr lang="pl-PL" altLang="en-US" sz="1800" dirty="0" smtClean="0"/>
          </a:p>
        </p:txBody>
      </p:sp>
      <p:sp>
        <p:nvSpPr>
          <p:cNvPr id="12" name="Symbol zastępczy zawartości 7"/>
          <p:cNvSpPr txBox="1">
            <a:spLocks/>
          </p:cNvSpPr>
          <p:nvPr/>
        </p:nvSpPr>
        <p:spPr bwMode="auto">
          <a:xfrm>
            <a:off x="4211638" y="1628229"/>
            <a:ext cx="4968875" cy="1728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pl-PL" dirty="0" err="1">
                <a:solidFill>
                  <a:schemeClr val="tx1"/>
                </a:solidFill>
                <a:latin typeface="+mn-lt"/>
                <a:cs typeface="+mn-cs"/>
              </a:rPr>
              <a:t>inside</a:t>
            </a:r>
            <a:r>
              <a:rPr lang="pl-PL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+mn-lt"/>
                <a:cs typeface="+mn-cs"/>
              </a:rPr>
              <a:t>converter</a:t>
            </a:r>
            <a:endParaRPr lang="pl-PL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l-PL" dirty="0" err="1">
                <a:solidFill>
                  <a:schemeClr val="tx1"/>
                </a:solidFill>
                <a:latin typeface="+mn-lt"/>
                <a:cs typeface="+mn-cs"/>
              </a:rPr>
              <a:t>thermal</a:t>
            </a:r>
            <a:r>
              <a:rPr lang="pl-PL" dirty="0">
                <a:solidFill>
                  <a:schemeClr val="tx1"/>
                </a:solidFill>
                <a:latin typeface="+mn-lt"/>
                <a:cs typeface="+mn-cs"/>
              </a:rPr>
              <a:t> neutron </a:t>
            </a:r>
            <a:r>
              <a:rPr lang="pl-PL" dirty="0" err="1">
                <a:solidFill>
                  <a:schemeClr val="tx1"/>
                </a:solidFill>
                <a:latin typeface="+mn-lt"/>
                <a:cs typeface="+mn-cs"/>
              </a:rPr>
              <a:t>flux</a:t>
            </a:r>
            <a:r>
              <a:rPr lang="pl-PL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+mn-lt"/>
                <a:cs typeface="+mn-cs"/>
              </a:rPr>
              <a:t>density</a:t>
            </a:r>
            <a:r>
              <a:rPr lang="pl-PL" dirty="0">
                <a:solidFill>
                  <a:schemeClr val="tx1"/>
                </a:solidFill>
                <a:latin typeface="+mn-lt"/>
                <a:cs typeface="+mn-cs"/>
              </a:rPr>
              <a:t> &gt; 1·10</a:t>
            </a:r>
            <a:r>
              <a:rPr lang="pl-PL" baseline="30000" dirty="0">
                <a:solidFill>
                  <a:schemeClr val="tx1"/>
                </a:solidFill>
                <a:latin typeface="+mn-lt"/>
                <a:cs typeface="+mn-cs"/>
              </a:rPr>
              <a:t>9</a:t>
            </a:r>
            <a:r>
              <a:rPr lang="pl-PL" dirty="0">
                <a:solidFill>
                  <a:schemeClr val="tx1"/>
                </a:solidFill>
                <a:latin typeface="+mn-lt"/>
                <a:cs typeface="+mn-cs"/>
              </a:rPr>
              <a:t> cm</a:t>
            </a:r>
            <a:r>
              <a:rPr lang="pl-PL" baseline="30000" dirty="0">
                <a:solidFill>
                  <a:schemeClr val="tx1"/>
                </a:solidFill>
                <a:latin typeface="+mn-lt"/>
                <a:cs typeface="+mn-cs"/>
              </a:rPr>
              <a:t>-2</a:t>
            </a:r>
            <a:r>
              <a:rPr lang="pl-PL" dirty="0">
                <a:solidFill>
                  <a:schemeClr val="tx1"/>
                </a:solidFill>
                <a:latin typeface="+mn-lt"/>
                <a:cs typeface="+mn-cs"/>
              </a:rPr>
              <a:t> s</a:t>
            </a:r>
            <a:r>
              <a:rPr lang="pl-PL" baseline="30000" dirty="0">
                <a:solidFill>
                  <a:schemeClr val="tx1"/>
                </a:solidFill>
                <a:latin typeface="+mn-lt"/>
                <a:cs typeface="+mn-cs"/>
              </a:rPr>
              <a:t>-1</a:t>
            </a:r>
            <a:r>
              <a:rPr lang="pl-PL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l-PL" dirty="0">
                <a:solidFill>
                  <a:schemeClr val="tx1"/>
                </a:solidFill>
                <a:latin typeface="+mn-lt"/>
              </a:rPr>
              <a:t>fast </a:t>
            </a:r>
            <a:r>
              <a:rPr lang="pl-PL" dirty="0" err="1">
                <a:solidFill>
                  <a:schemeClr val="tx1"/>
                </a:solidFill>
                <a:latin typeface="+mn-lt"/>
              </a:rPr>
              <a:t>fission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 neutron </a:t>
            </a:r>
            <a:r>
              <a:rPr lang="pl-PL" dirty="0" err="1">
                <a:solidFill>
                  <a:schemeClr val="tx1"/>
                </a:solidFill>
                <a:latin typeface="+mn-lt"/>
              </a:rPr>
              <a:t>flux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+mn-lt"/>
              </a:rPr>
              <a:t>density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 &gt; 1·10</a:t>
            </a:r>
            <a:r>
              <a:rPr lang="pl-PL" baseline="30000" dirty="0">
                <a:solidFill>
                  <a:schemeClr val="tx1"/>
                </a:solidFill>
                <a:latin typeface="+mn-lt"/>
              </a:rPr>
              <a:t>12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 cm</a:t>
            </a:r>
            <a:r>
              <a:rPr lang="pl-PL" baseline="30000" dirty="0">
                <a:solidFill>
                  <a:schemeClr val="tx1"/>
                </a:solidFill>
                <a:latin typeface="+mn-lt"/>
              </a:rPr>
              <a:t>-2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 s</a:t>
            </a:r>
            <a:r>
              <a:rPr lang="pl-PL" baseline="30000" dirty="0">
                <a:solidFill>
                  <a:schemeClr val="tx1"/>
                </a:solidFill>
                <a:latin typeface="+mn-lt"/>
              </a:rPr>
              <a:t>-1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l-PL" b="1" dirty="0">
                <a:solidFill>
                  <a:schemeClr val="tx1"/>
                </a:solidFill>
                <a:latin typeface="+mn-lt"/>
                <a:cs typeface="+mn-cs"/>
              </a:rPr>
              <a:t>14 MeV </a:t>
            </a:r>
            <a:r>
              <a:rPr lang="pl-PL" b="1" dirty="0">
                <a:solidFill>
                  <a:schemeClr val="tx1"/>
                </a:solidFill>
                <a:latin typeface="+mn-lt"/>
              </a:rPr>
              <a:t>neutron </a:t>
            </a:r>
            <a:r>
              <a:rPr lang="pl-PL" b="1" dirty="0" err="1">
                <a:solidFill>
                  <a:schemeClr val="tx1"/>
                </a:solidFill>
                <a:latin typeface="+mn-lt"/>
              </a:rPr>
              <a:t>flux</a:t>
            </a:r>
            <a:r>
              <a:rPr lang="pl-PL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b="1" dirty="0" err="1">
                <a:solidFill>
                  <a:schemeClr val="tx1"/>
                </a:solidFill>
                <a:latin typeface="+mn-lt"/>
              </a:rPr>
              <a:t>density</a:t>
            </a:r>
            <a:r>
              <a:rPr lang="pl-PL" b="1" dirty="0">
                <a:solidFill>
                  <a:schemeClr val="tx1"/>
                </a:solidFill>
                <a:latin typeface="+mn-lt"/>
              </a:rPr>
              <a:t> &gt;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b="1" dirty="0">
                <a:solidFill>
                  <a:schemeClr val="tx1"/>
                </a:solidFill>
                <a:latin typeface="+mn-lt"/>
              </a:rPr>
              <a:t>1·10</a:t>
            </a:r>
            <a:r>
              <a:rPr lang="pl-PL" b="1" baseline="30000" dirty="0">
                <a:solidFill>
                  <a:schemeClr val="tx1"/>
                </a:solidFill>
                <a:latin typeface="+mn-lt"/>
              </a:rPr>
              <a:t>9</a:t>
            </a:r>
            <a:r>
              <a:rPr lang="pl-PL" b="1" dirty="0">
                <a:solidFill>
                  <a:schemeClr val="tx1"/>
                </a:solidFill>
                <a:latin typeface="+mn-lt"/>
              </a:rPr>
              <a:t> cm</a:t>
            </a:r>
            <a:r>
              <a:rPr lang="pl-PL" b="1" baseline="30000" dirty="0">
                <a:solidFill>
                  <a:schemeClr val="tx1"/>
                </a:solidFill>
                <a:latin typeface="+mn-lt"/>
              </a:rPr>
              <a:t>-2</a:t>
            </a:r>
            <a:r>
              <a:rPr lang="pl-PL" b="1" dirty="0">
                <a:solidFill>
                  <a:schemeClr val="tx1"/>
                </a:solidFill>
                <a:latin typeface="+mn-lt"/>
              </a:rPr>
              <a:t> s</a:t>
            </a:r>
            <a:r>
              <a:rPr lang="pl-PL" b="1" baseline="30000" dirty="0">
                <a:solidFill>
                  <a:schemeClr val="tx1"/>
                </a:solidFill>
                <a:latin typeface="+mn-lt"/>
              </a:rPr>
              <a:t>-1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l-PL" dirty="0">
                <a:solidFill>
                  <a:schemeClr val="tx1"/>
                </a:solidFill>
                <a:latin typeface="+mn-lt"/>
                <a:cs typeface="+mn-cs"/>
              </a:rPr>
              <a:t>channel </a:t>
            </a:r>
            <a:r>
              <a:rPr lang="pl-PL" altLang="en-US" dirty="0">
                <a:solidFill>
                  <a:schemeClr val="tx1"/>
                </a:solidFill>
                <a:latin typeface="+mn-lt"/>
              </a:rPr>
              <a:t>Ø20 mm</a:t>
            </a:r>
            <a:endParaRPr lang="pl-PL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13" name="Picture 16" descr="M488-0Konwerter neutronó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7338" y="2939504"/>
            <a:ext cx="116522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12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32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468313" y="3326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altLang="en-US" sz="3200" dirty="0">
                <a:solidFill>
                  <a:schemeClr val="tx1"/>
                </a:solidFill>
                <a:latin typeface="+mj-lt"/>
                <a:cs typeface="Arial" pitchFamily="34" charset="0"/>
              </a:rPr>
              <a:t>Fast neutron </a:t>
            </a:r>
            <a:r>
              <a:rPr lang="pl-PL" altLang="en-US" sz="32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irradiation</a:t>
            </a:r>
            <a:r>
              <a:rPr lang="pl-PL" altLang="en-US" sz="32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pl-PL" altLang="en-US" sz="32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channels</a:t>
            </a:r>
            <a:endParaRPr lang="en-GB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upa 3"/>
          <p:cNvGrpSpPr>
            <a:grpSpLocks/>
          </p:cNvGrpSpPr>
          <p:nvPr/>
        </p:nvGrpSpPr>
        <p:grpSpPr bwMode="auto">
          <a:xfrm>
            <a:off x="34925" y="1556792"/>
            <a:ext cx="4587875" cy="4535487"/>
            <a:chOff x="35496" y="1989138"/>
            <a:chExt cx="4587875" cy="4535487"/>
          </a:xfrm>
        </p:grpSpPr>
        <p:pic>
          <p:nvPicPr>
            <p:cNvPr id="9" name="Picture 3" descr="C:\Users\Rafal\Documents\NCBJ\inst_topaz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032"/>
            <a:stretch>
              <a:fillRect/>
            </a:stretch>
          </p:blipFill>
          <p:spPr bwMode="auto">
            <a:xfrm>
              <a:off x="35496" y="1989138"/>
              <a:ext cx="4587875" cy="453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upa 2"/>
            <p:cNvGrpSpPr>
              <a:grpSpLocks/>
            </p:cNvGrpSpPr>
            <p:nvPr/>
          </p:nvGrpSpPr>
          <p:grpSpPr bwMode="auto">
            <a:xfrm>
              <a:off x="3707904" y="2756545"/>
              <a:ext cx="648097" cy="3158827"/>
              <a:chOff x="3707904" y="2756545"/>
              <a:chExt cx="648097" cy="3158827"/>
            </a:xfrm>
          </p:grpSpPr>
          <p:sp>
            <p:nvSpPr>
              <p:cNvPr id="11" name="Elipsa 10"/>
              <p:cNvSpPr/>
              <p:nvPr/>
            </p:nvSpPr>
            <p:spPr>
              <a:xfrm>
                <a:off x="3707384" y="2755900"/>
                <a:ext cx="288925" cy="28733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Elipsa 11"/>
              <p:cNvSpPr/>
              <p:nvPr/>
            </p:nvSpPr>
            <p:spPr>
              <a:xfrm>
                <a:off x="4058221" y="2755900"/>
                <a:ext cx="288925" cy="28733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Elipsa 12"/>
              <p:cNvSpPr/>
              <p:nvPr/>
            </p:nvSpPr>
            <p:spPr>
              <a:xfrm>
                <a:off x="3707384" y="3078163"/>
                <a:ext cx="288925" cy="28733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Elipsa 13"/>
              <p:cNvSpPr/>
              <p:nvPr/>
            </p:nvSpPr>
            <p:spPr>
              <a:xfrm>
                <a:off x="4061396" y="3081338"/>
                <a:ext cx="287338" cy="2889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Elipsa 14"/>
              <p:cNvSpPr/>
              <p:nvPr/>
            </p:nvSpPr>
            <p:spPr>
              <a:xfrm>
                <a:off x="3707384" y="3613150"/>
                <a:ext cx="288925" cy="28733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Elipsa 15"/>
              <p:cNvSpPr/>
              <p:nvPr/>
            </p:nvSpPr>
            <p:spPr>
              <a:xfrm>
                <a:off x="4058221" y="3613150"/>
                <a:ext cx="288925" cy="28733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Elipsa 16"/>
              <p:cNvSpPr/>
              <p:nvPr/>
            </p:nvSpPr>
            <p:spPr>
              <a:xfrm>
                <a:off x="3707384" y="3933825"/>
                <a:ext cx="288925" cy="2889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Elipsa 17"/>
              <p:cNvSpPr/>
              <p:nvPr/>
            </p:nvSpPr>
            <p:spPr>
              <a:xfrm>
                <a:off x="4061396" y="3938588"/>
                <a:ext cx="287338" cy="28733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Elipsa 18"/>
              <p:cNvSpPr/>
              <p:nvPr/>
            </p:nvSpPr>
            <p:spPr>
              <a:xfrm>
                <a:off x="3707384" y="4451350"/>
                <a:ext cx="288925" cy="2889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Elipsa 19"/>
              <p:cNvSpPr/>
              <p:nvPr/>
            </p:nvSpPr>
            <p:spPr>
              <a:xfrm>
                <a:off x="4058221" y="4460875"/>
                <a:ext cx="288925" cy="2889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Elipsa 20"/>
              <p:cNvSpPr/>
              <p:nvPr/>
            </p:nvSpPr>
            <p:spPr>
              <a:xfrm>
                <a:off x="3707384" y="4783138"/>
                <a:ext cx="288925" cy="28733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Elipsa 21"/>
              <p:cNvSpPr/>
              <p:nvPr/>
            </p:nvSpPr>
            <p:spPr>
              <a:xfrm>
                <a:off x="4061396" y="4787900"/>
                <a:ext cx="287338" cy="28733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Elipsa 22"/>
              <p:cNvSpPr/>
              <p:nvPr/>
            </p:nvSpPr>
            <p:spPr>
              <a:xfrm>
                <a:off x="3715321" y="5300663"/>
                <a:ext cx="287338" cy="2889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Elipsa 23"/>
              <p:cNvSpPr/>
              <p:nvPr/>
            </p:nvSpPr>
            <p:spPr>
              <a:xfrm>
                <a:off x="4066159" y="5300663"/>
                <a:ext cx="287337" cy="2889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Elipsa 24"/>
              <p:cNvSpPr/>
              <p:nvPr/>
            </p:nvSpPr>
            <p:spPr>
              <a:xfrm>
                <a:off x="3715321" y="5622925"/>
                <a:ext cx="287338" cy="28733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Elipsa 25"/>
              <p:cNvSpPr/>
              <p:nvPr/>
            </p:nvSpPr>
            <p:spPr>
              <a:xfrm>
                <a:off x="4067746" y="5627688"/>
                <a:ext cx="288925" cy="28733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26" name="Picture 2" descr="C:\Users\prokopowiczr\Desktop\t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7789" y="3744851"/>
            <a:ext cx="4130675" cy="278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860032" y="1412776"/>
            <a:ext cx="4392612" cy="28937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  <a:buSzTx/>
            </a:pPr>
            <a:r>
              <a:rPr lang="en-GB" altLang="en-US" sz="2000" dirty="0" smtClean="0"/>
              <a:t>fast neutron</a:t>
            </a:r>
            <a:r>
              <a:rPr lang="pl-PL" altLang="en-US" sz="2000" dirty="0" smtClean="0"/>
              <a:t> (Watt </a:t>
            </a:r>
            <a:r>
              <a:rPr lang="pl-PL" altLang="en-US" sz="2000" dirty="0" err="1" smtClean="0"/>
              <a:t>spc</a:t>
            </a:r>
            <a:r>
              <a:rPr lang="pl-PL" altLang="en-US" sz="2000" dirty="0" smtClean="0"/>
              <a:t>.)</a:t>
            </a:r>
            <a:r>
              <a:rPr lang="en-GB" altLang="en-US" sz="2000" dirty="0" smtClean="0"/>
              <a:t> flux density  </a:t>
            </a:r>
            <a:r>
              <a:rPr lang="pl-PL" altLang="en-US" sz="2000" b="1" dirty="0" smtClean="0"/>
              <a:t>1</a:t>
            </a:r>
            <a:r>
              <a:rPr lang="en-GB" altLang="en-US" sz="2000" b="1" dirty="0" smtClean="0"/>
              <a:t>·10</a:t>
            </a:r>
            <a:r>
              <a:rPr lang="en-GB" altLang="en-US" sz="2000" b="1" baseline="30000" dirty="0" smtClean="0"/>
              <a:t>1</a:t>
            </a:r>
            <a:r>
              <a:rPr lang="pl-PL" altLang="en-US" sz="2000" b="1" baseline="30000" dirty="0" smtClean="0"/>
              <a:t>1</a:t>
            </a:r>
            <a:r>
              <a:rPr lang="pl-PL" altLang="en-US" sz="2000" b="1" dirty="0" smtClean="0"/>
              <a:t> ÷ 3</a:t>
            </a:r>
            <a:r>
              <a:rPr lang="en-GB" altLang="en-US" sz="2000" b="1" dirty="0" smtClean="0"/>
              <a:t>·10</a:t>
            </a:r>
            <a:r>
              <a:rPr lang="en-GB" altLang="en-US" sz="2000" b="1" baseline="30000" dirty="0" smtClean="0"/>
              <a:t>12</a:t>
            </a:r>
            <a:r>
              <a:rPr lang="en-GB" altLang="en-US" sz="2000" b="1" dirty="0" smtClean="0"/>
              <a:t> cm</a:t>
            </a:r>
            <a:r>
              <a:rPr lang="en-GB" altLang="en-US" sz="2000" b="1" baseline="30000" dirty="0" smtClean="0"/>
              <a:t>-2</a:t>
            </a:r>
            <a:r>
              <a:rPr lang="en-GB" altLang="en-US" sz="2000" b="1" dirty="0" smtClean="0"/>
              <a:t> s</a:t>
            </a:r>
            <a:r>
              <a:rPr lang="en-GB" altLang="en-US" sz="2000" b="1" baseline="30000" dirty="0" smtClean="0"/>
              <a:t>-1</a:t>
            </a:r>
            <a:endParaRPr lang="pl-PL" altLang="en-US" sz="2000" b="1" baseline="30000" dirty="0" smtClean="0"/>
          </a:p>
          <a:p>
            <a:pPr fontAlgn="auto">
              <a:spcAft>
                <a:spcPts val="0"/>
              </a:spcAft>
              <a:buClrTx/>
              <a:buSzTx/>
            </a:pPr>
            <a:r>
              <a:rPr lang="en-GB" altLang="en-US" sz="2000" dirty="0" smtClean="0"/>
              <a:t>thermal neutron flux reduced down to </a:t>
            </a:r>
            <a:r>
              <a:rPr lang="pl-PL" altLang="en-US" sz="2000" dirty="0" smtClean="0"/>
              <a:t>3</a:t>
            </a:r>
            <a:r>
              <a:rPr lang="en-GB" altLang="en-US" sz="2000" dirty="0" smtClean="0"/>
              <a:t>·10</a:t>
            </a:r>
            <a:r>
              <a:rPr lang="en-GB" altLang="en-US" sz="2000" baseline="30000" dirty="0" smtClean="0"/>
              <a:t>10</a:t>
            </a:r>
            <a:r>
              <a:rPr lang="en-GB" altLang="en-US" sz="2000" dirty="0" smtClean="0"/>
              <a:t> cm</a:t>
            </a:r>
            <a:r>
              <a:rPr lang="en-GB" altLang="en-US" sz="2000" baseline="30000" dirty="0" smtClean="0"/>
              <a:t>-2</a:t>
            </a:r>
            <a:r>
              <a:rPr lang="en-GB" altLang="en-US" sz="2000" dirty="0" smtClean="0"/>
              <a:t> s</a:t>
            </a:r>
            <a:r>
              <a:rPr lang="en-GB" altLang="en-US" sz="2000" baseline="30000" dirty="0" smtClean="0"/>
              <a:t>-1</a:t>
            </a:r>
            <a:endParaRPr lang="pl-PL" altLang="en-US" sz="2000" dirty="0" smtClean="0"/>
          </a:p>
          <a:p>
            <a:pPr fontAlgn="auto">
              <a:spcAft>
                <a:spcPts val="0"/>
              </a:spcAft>
              <a:buClrTx/>
              <a:buSzTx/>
            </a:pPr>
            <a:r>
              <a:rPr lang="pl-PL" altLang="en-US" sz="2000" dirty="0" err="1" smtClean="0"/>
              <a:t>irradiation</a:t>
            </a:r>
            <a:r>
              <a:rPr lang="pl-PL" altLang="en-US" sz="2000" dirty="0" smtClean="0"/>
              <a:t> </a:t>
            </a:r>
            <a:r>
              <a:rPr lang="pl-PL" altLang="en-US" sz="2000" dirty="0" err="1" smtClean="0"/>
              <a:t>channels</a:t>
            </a:r>
            <a:r>
              <a:rPr lang="pl-PL" altLang="en-US" sz="2000" dirty="0" smtClean="0"/>
              <a:t> </a:t>
            </a:r>
            <a:br>
              <a:rPr lang="pl-PL" altLang="en-US" sz="2000" dirty="0" smtClean="0"/>
            </a:br>
            <a:r>
              <a:rPr lang="pl-PL" altLang="en-US" sz="2000" dirty="0" smtClean="0"/>
              <a:t>8 x Ø90 mm</a:t>
            </a:r>
            <a:r>
              <a:rPr lang="pl-PL" altLang="en-US" sz="2000" dirty="0"/>
              <a:t>, 8 </a:t>
            </a:r>
            <a:r>
              <a:rPr lang="pl-PL" altLang="en-US" sz="2000" dirty="0" smtClean="0"/>
              <a:t>x Ø80 mm, h=900 mm</a:t>
            </a:r>
          </a:p>
          <a:p>
            <a:pPr fontAlgn="auto">
              <a:spcAft>
                <a:spcPts val="0"/>
              </a:spcAft>
              <a:buClrTx/>
              <a:buSzTx/>
            </a:pPr>
            <a:r>
              <a:rPr lang="pl-PL" altLang="en-US" sz="2000" dirty="0" err="1" smtClean="0"/>
              <a:t>possible</a:t>
            </a:r>
            <a:r>
              <a:rPr lang="pl-PL" altLang="en-US" sz="2000" dirty="0" smtClean="0"/>
              <a:t> </a:t>
            </a:r>
            <a:r>
              <a:rPr lang="pl-PL" altLang="en-US" sz="2000" dirty="0" err="1" smtClean="0"/>
              <a:t>irradiation</a:t>
            </a:r>
            <a:r>
              <a:rPr lang="pl-PL" altLang="en-US" sz="2000" dirty="0" smtClean="0"/>
              <a:t> of </a:t>
            </a:r>
            <a:r>
              <a:rPr lang="pl-PL" altLang="en-US" sz="2000" dirty="0" err="1" smtClean="0"/>
              <a:t>large</a:t>
            </a:r>
            <a:r>
              <a:rPr lang="pl-PL" altLang="en-US" sz="2000" dirty="0" smtClean="0"/>
              <a:t> </a:t>
            </a:r>
            <a:r>
              <a:rPr lang="pl-PL" altLang="en-US" sz="2000" dirty="0" err="1" smtClean="0"/>
              <a:t>samples</a:t>
            </a:r>
            <a:r>
              <a:rPr lang="pl-PL" altLang="en-US" sz="2000" dirty="0" smtClean="0"/>
              <a:t>, </a:t>
            </a:r>
            <a:r>
              <a:rPr lang="pl-PL" altLang="en-US" sz="2000" dirty="0" err="1" smtClean="0"/>
              <a:t>apparatus</a:t>
            </a:r>
            <a:r>
              <a:rPr lang="pl-PL" altLang="en-US" sz="2000" dirty="0" smtClean="0"/>
              <a:t>, etc.</a:t>
            </a:r>
          </a:p>
          <a:p>
            <a:pPr fontAlgn="auto">
              <a:spcAft>
                <a:spcPts val="0"/>
              </a:spcAft>
              <a:buClrTx/>
              <a:buSzTx/>
            </a:pPr>
            <a:endParaRPr lang="en-GB" altLang="en-US" sz="2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6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7232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32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24744"/>
            <a:ext cx="1975961" cy="522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610641" y="908720"/>
            <a:ext cx="6697663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None/>
            </a:pPr>
            <a:endParaRPr lang="pl-PL" altLang="en-US" dirty="0"/>
          </a:p>
          <a:p>
            <a:pPr fontAlgn="auto">
              <a:spcAft>
                <a:spcPts val="0"/>
              </a:spcAft>
              <a:buClrTx/>
              <a:buSzTx/>
            </a:pPr>
            <a:r>
              <a:rPr lang="pl-PL" altLang="en-US" sz="2400" dirty="0" smtClean="0"/>
              <a:t>fast neutron </a:t>
            </a:r>
            <a:r>
              <a:rPr lang="pl-PL" altLang="en-US" sz="2400" dirty="0" err="1" smtClean="0"/>
              <a:t>irradiation</a:t>
            </a:r>
            <a:r>
              <a:rPr lang="pl-PL" altLang="en-US" sz="2400" dirty="0" smtClean="0"/>
              <a:t> </a:t>
            </a:r>
            <a:r>
              <a:rPr lang="pl-PL" altLang="en-US" sz="2400" dirty="0" err="1" smtClean="0"/>
              <a:t>inside</a:t>
            </a:r>
            <a:r>
              <a:rPr lang="pl-PL" altLang="en-US" sz="2400" dirty="0" smtClean="0"/>
              <a:t> </a:t>
            </a:r>
            <a:r>
              <a:rPr lang="pl-PL" altLang="en-US" sz="2400" dirty="0" err="1" smtClean="0"/>
              <a:t>purpose-build</a:t>
            </a:r>
            <a:r>
              <a:rPr lang="pl-PL" altLang="en-US" sz="2400" dirty="0" smtClean="0"/>
              <a:t> </a:t>
            </a:r>
            <a:br>
              <a:rPr lang="pl-PL" altLang="en-US" sz="2400" dirty="0" smtClean="0"/>
            </a:br>
            <a:r>
              <a:rPr lang="pl-PL" altLang="en-US" sz="2400" dirty="0" err="1" smtClean="0"/>
              <a:t>fuel</a:t>
            </a:r>
            <a:r>
              <a:rPr lang="pl-PL" altLang="en-US" sz="2400" dirty="0" smtClean="0"/>
              <a:t> element (</a:t>
            </a:r>
            <a:r>
              <a:rPr lang="pl-PL" altLang="en-US" sz="2400" i="1" dirty="0" smtClean="0"/>
              <a:t>2019</a:t>
            </a:r>
            <a:r>
              <a:rPr lang="pl-PL" altLang="en-US" sz="2400" dirty="0" smtClean="0"/>
              <a:t>)</a:t>
            </a:r>
            <a:endParaRPr lang="pl-PL" altLang="en-US" sz="2400" baseline="30000" dirty="0" smtClean="0"/>
          </a:p>
          <a:p>
            <a:pPr lvl="1" fontAlgn="auto">
              <a:spcAft>
                <a:spcPts val="0"/>
              </a:spcAft>
              <a:buClrTx/>
              <a:buSzTx/>
            </a:pPr>
            <a:r>
              <a:rPr lang="en-GB" altLang="en-US" sz="2000" b="1" dirty="0" smtClean="0"/>
              <a:t>fast neutron</a:t>
            </a:r>
            <a:r>
              <a:rPr lang="pl-PL" altLang="en-US" sz="2000" b="1" dirty="0" smtClean="0"/>
              <a:t> (Watt </a:t>
            </a:r>
            <a:r>
              <a:rPr lang="pl-PL" altLang="en-US" sz="2000" b="1" dirty="0" err="1" smtClean="0"/>
              <a:t>spc</a:t>
            </a:r>
            <a:r>
              <a:rPr lang="pl-PL" altLang="en-US" sz="2000" b="1" dirty="0" smtClean="0"/>
              <a:t>.)</a:t>
            </a:r>
            <a:r>
              <a:rPr lang="en-GB" altLang="en-US" sz="2000" b="1" dirty="0" smtClean="0"/>
              <a:t> flux density </a:t>
            </a:r>
            <a:r>
              <a:rPr lang="pl-PL" altLang="en-US" sz="2000" b="1" dirty="0" smtClean="0"/>
              <a:t>ca. 1</a:t>
            </a:r>
            <a:r>
              <a:rPr lang="en-GB" altLang="en-US" sz="2000" b="1" dirty="0" smtClean="0"/>
              <a:t>·10</a:t>
            </a:r>
            <a:r>
              <a:rPr lang="en-GB" altLang="en-US" sz="2000" b="1" baseline="30000" dirty="0" smtClean="0"/>
              <a:t>1</a:t>
            </a:r>
            <a:r>
              <a:rPr lang="pl-PL" altLang="en-US" sz="2000" b="1" baseline="30000" dirty="0" smtClean="0"/>
              <a:t>4</a:t>
            </a:r>
            <a:r>
              <a:rPr lang="en-GB" altLang="en-US" sz="2000" b="1" dirty="0" smtClean="0"/>
              <a:t> cm</a:t>
            </a:r>
            <a:r>
              <a:rPr lang="en-GB" altLang="en-US" sz="2000" b="1" baseline="30000" dirty="0" smtClean="0"/>
              <a:t>-2</a:t>
            </a:r>
            <a:r>
              <a:rPr lang="en-GB" altLang="en-US" sz="2000" b="1" dirty="0" smtClean="0"/>
              <a:t> s</a:t>
            </a:r>
            <a:r>
              <a:rPr lang="en-GB" altLang="en-US" sz="2000" b="1" baseline="30000" dirty="0" smtClean="0"/>
              <a:t>-1</a:t>
            </a:r>
            <a:endParaRPr lang="pl-PL" altLang="en-US" sz="2000" b="1" baseline="30000" dirty="0" smtClean="0"/>
          </a:p>
          <a:p>
            <a:pPr lvl="1" fontAlgn="auto">
              <a:spcAft>
                <a:spcPts val="0"/>
              </a:spcAft>
              <a:buClrTx/>
              <a:buSzTx/>
            </a:pPr>
            <a:r>
              <a:rPr lang="en-GB" altLang="en-US" sz="2000" dirty="0" smtClean="0"/>
              <a:t>thermal neutron flux </a:t>
            </a:r>
            <a:r>
              <a:rPr lang="pl-PL" altLang="en-US" sz="2000" dirty="0" err="1" smtClean="0"/>
              <a:t>density</a:t>
            </a:r>
            <a:r>
              <a:rPr lang="en-GB" altLang="en-US" sz="2000" dirty="0" smtClean="0"/>
              <a:t> </a:t>
            </a:r>
            <a:r>
              <a:rPr lang="pl-PL" altLang="en-US" sz="2000" dirty="0" smtClean="0"/>
              <a:t>3</a:t>
            </a:r>
            <a:r>
              <a:rPr lang="en-GB" altLang="en-US" sz="2000" dirty="0" smtClean="0"/>
              <a:t>·10</a:t>
            </a:r>
            <a:r>
              <a:rPr lang="en-GB" altLang="en-US" sz="2000" baseline="30000" dirty="0" smtClean="0"/>
              <a:t>1</a:t>
            </a:r>
            <a:r>
              <a:rPr lang="pl-PL" altLang="en-US" sz="2000" baseline="30000" dirty="0" smtClean="0"/>
              <a:t>2</a:t>
            </a:r>
            <a:r>
              <a:rPr lang="en-GB" altLang="en-US" sz="2000" dirty="0" smtClean="0"/>
              <a:t> ÷</a:t>
            </a:r>
            <a:r>
              <a:rPr lang="pl-PL" altLang="en-US" sz="2000" dirty="0" smtClean="0"/>
              <a:t>2</a:t>
            </a:r>
            <a:r>
              <a:rPr lang="en-GB" altLang="en-US" sz="2000" dirty="0" smtClean="0"/>
              <a:t>·10</a:t>
            </a:r>
            <a:r>
              <a:rPr lang="en-GB" altLang="en-US" sz="2000" baseline="30000" dirty="0" smtClean="0"/>
              <a:t>1</a:t>
            </a:r>
            <a:r>
              <a:rPr lang="pl-PL" altLang="en-US" sz="2000" baseline="30000" dirty="0" smtClean="0"/>
              <a:t>4</a:t>
            </a:r>
            <a:r>
              <a:rPr lang="en-GB" altLang="en-US" sz="2000" dirty="0" smtClean="0"/>
              <a:t> cm</a:t>
            </a:r>
            <a:r>
              <a:rPr lang="en-GB" altLang="en-US" sz="2000" baseline="30000" dirty="0" smtClean="0"/>
              <a:t>-2</a:t>
            </a:r>
            <a:r>
              <a:rPr lang="en-GB" altLang="en-US" sz="2000" dirty="0" smtClean="0"/>
              <a:t> s</a:t>
            </a:r>
            <a:r>
              <a:rPr lang="en-GB" altLang="en-US" sz="2000" baseline="30000" dirty="0" smtClean="0"/>
              <a:t>-1</a:t>
            </a:r>
            <a:endParaRPr lang="pl-PL" altLang="en-US" sz="2000" baseline="30000" dirty="0" smtClean="0"/>
          </a:p>
          <a:p>
            <a:pPr lvl="1" fontAlgn="auto">
              <a:spcAft>
                <a:spcPts val="0"/>
              </a:spcAft>
              <a:buClrTx/>
              <a:buSzTx/>
            </a:pPr>
            <a:r>
              <a:rPr lang="pl-PL" altLang="en-US" sz="2000" dirty="0" err="1" smtClean="0"/>
              <a:t>container</a:t>
            </a:r>
            <a:r>
              <a:rPr lang="pl-PL" altLang="en-US" sz="2000" dirty="0" smtClean="0"/>
              <a:t> </a:t>
            </a:r>
            <a:r>
              <a:rPr lang="pl-PL" altLang="en-US" sz="2000" dirty="0" smtClean="0">
                <a:cs typeface="Arial" charset="0"/>
              </a:rPr>
              <a:t>Ø34 mm</a:t>
            </a:r>
          </a:p>
          <a:p>
            <a:pPr marL="0" indent="0" fontAlgn="auto">
              <a:spcAft>
                <a:spcPts val="0"/>
              </a:spcAft>
              <a:buClrTx/>
              <a:buSzTx/>
              <a:buNone/>
            </a:pPr>
            <a:endParaRPr lang="pl-PL" altLang="en-US" sz="1000" dirty="0" smtClean="0"/>
          </a:p>
          <a:p>
            <a:pPr marL="0" indent="0" fontAlgn="auto">
              <a:spcAft>
                <a:spcPts val="0"/>
              </a:spcAft>
              <a:buClrTx/>
              <a:buSzTx/>
              <a:buNone/>
            </a:pPr>
            <a:endParaRPr lang="pl-PL" altLang="en-US" sz="2000" dirty="0"/>
          </a:p>
        </p:txBody>
      </p:sp>
      <p:pic>
        <p:nvPicPr>
          <p:cNvPr id="9" name="Picture 7" descr="C:\Users\ProkopowiczR\Documents\NCBJ\MR-2\rm18gh_pliki\image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334" y="3462871"/>
            <a:ext cx="4642858" cy="28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/>
          </p:cNvSpPr>
          <p:nvPr/>
        </p:nvSpPr>
        <p:spPr>
          <a:xfrm>
            <a:off x="468313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</a:pPr>
            <a:r>
              <a:rPr lang="pl-PL" altLang="en-US" sz="3600" dirty="0"/>
              <a:t>In-</a:t>
            </a:r>
            <a:r>
              <a:rPr lang="pl-PL" altLang="en-US" sz="3600" dirty="0" err="1"/>
              <a:t>fuel</a:t>
            </a:r>
            <a:r>
              <a:rPr lang="pl-PL" altLang="en-US" sz="3600" dirty="0"/>
              <a:t> </a:t>
            </a:r>
            <a:r>
              <a:rPr lang="pl-PL" altLang="en-US" sz="3600" dirty="0" err="1"/>
              <a:t>irradaition</a:t>
            </a:r>
            <a:endParaRPr lang="pl-PL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9225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32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68313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pl-PL" altLang="en-US" sz="3600" dirty="0" smtClean="0"/>
              <a:t>Post-</a:t>
            </a:r>
            <a:r>
              <a:rPr lang="pl-PL" altLang="en-US" sz="3600" dirty="0" err="1" smtClean="0"/>
              <a:t>irradiation</a:t>
            </a:r>
            <a:r>
              <a:rPr lang="pl-PL" altLang="en-US" sz="3600" dirty="0" smtClean="0"/>
              <a:t> </a:t>
            </a:r>
            <a:r>
              <a:rPr lang="pl-PL" altLang="en-US" sz="3600" dirty="0" err="1" smtClean="0"/>
              <a:t>examination</a:t>
            </a:r>
            <a:endParaRPr lang="en-GB" altLang="en-US" sz="3600" dirty="0" smtClean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2912" y="4032150"/>
            <a:ext cx="351948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41" t="12869" r="28835" b="11356"/>
          <a:stretch>
            <a:fillRect/>
          </a:stretch>
        </p:blipFill>
        <p:spPr bwMode="auto">
          <a:xfrm>
            <a:off x="0" y="2164185"/>
            <a:ext cx="3762375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/>
          </p:cNvSpPr>
          <p:nvPr/>
        </p:nvSpPr>
        <p:spPr bwMode="auto">
          <a:xfrm>
            <a:off x="-180528" y="1700808"/>
            <a:ext cx="84604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algn="r" eaLnBrk="0" hangingPunct="0">
              <a:lnSpc>
                <a:spcPct val="8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pl-PL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3 </a:t>
            </a:r>
            <a:r>
              <a:rPr lang="pl-PL" sz="24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reactor</a:t>
            </a:r>
            <a:r>
              <a:rPr lang="pl-PL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 hot </a:t>
            </a:r>
            <a:r>
              <a:rPr lang="pl-PL" sz="24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cells</a:t>
            </a:r>
            <a:r>
              <a:rPr lang="pl-PL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(10</a:t>
            </a:r>
            <a:r>
              <a:rPr lang="en-US" sz="240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12</a:t>
            </a:r>
            <a:r>
              <a:rPr lang="pl-PL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÷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10</a:t>
            </a:r>
            <a:r>
              <a:rPr lang="en-US" sz="240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15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Bq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) with </a:t>
            </a:r>
            <a:r>
              <a:rPr lang="pl-PL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i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nstrumentati</a:t>
            </a:r>
            <a:r>
              <a:rPr lang="pl-PL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on</a:t>
            </a:r>
          </a:p>
          <a:p>
            <a:pPr marL="3086100" lvl="6" indent="-342900" algn="r" eaLnBrk="0" hangingPunct="0">
              <a:lnSpc>
                <a:spcPct val="8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12 NCBJ Material Research Laboratory hot cells (10</a:t>
            </a:r>
            <a:r>
              <a:rPr lang="en-US" sz="240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Bq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) with instrumentation</a:t>
            </a:r>
            <a:endParaRPr lang="pl-PL" sz="24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4000500" lvl="8" indent="-342900" algn="r" eaLnBrk="0" hangingPunct="0">
              <a:lnSpc>
                <a:spcPct val="8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pl-PL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transport system of </a:t>
            </a:r>
            <a:r>
              <a:rPr lang="pl-PL" sz="24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radioactive</a:t>
            </a:r>
            <a:r>
              <a:rPr lang="pl-PL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 materials form </a:t>
            </a:r>
            <a:r>
              <a:rPr lang="pl-PL" sz="24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reactor</a:t>
            </a:r>
            <a:endParaRPr lang="en-GB" sz="24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9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32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68313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pl-PL" altLang="en-US" sz="3600" dirty="0" err="1" smtClean="0"/>
              <a:t>Shielding</a:t>
            </a:r>
            <a:r>
              <a:rPr lang="pl-PL" altLang="en-US" sz="3600" dirty="0" smtClean="0"/>
              <a:t> </a:t>
            </a:r>
            <a:r>
              <a:rPr lang="pl-PL" altLang="en-US" sz="3600" dirty="0" err="1" smtClean="0"/>
              <a:t>material</a:t>
            </a:r>
            <a:r>
              <a:rPr lang="pl-PL" altLang="en-US" sz="3600" dirty="0" smtClean="0"/>
              <a:t> </a:t>
            </a:r>
            <a:r>
              <a:rPr lang="pl-PL" altLang="en-US" sz="3600" dirty="0" err="1" smtClean="0"/>
              <a:t>testing</a:t>
            </a:r>
            <a:endParaRPr lang="en-GB" altLang="en-US" sz="36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489" y="2564905"/>
            <a:ext cx="3311603" cy="357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01768" y="2984772"/>
            <a:ext cx="4150339" cy="33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/>
          </p:cNvSpPr>
          <p:nvPr/>
        </p:nvSpPr>
        <p:spPr bwMode="auto">
          <a:xfrm>
            <a:off x="251520" y="1340768"/>
            <a:ext cx="84249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0" lvl="8" indent="-342900" algn="r" eaLnBrk="0" hangingPunct="0">
              <a:lnSpc>
                <a:spcPct val="8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pl-PL" sz="24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Concrete</a:t>
            </a:r>
            <a:r>
              <a:rPr lang="pl-PL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composition</a:t>
            </a:r>
            <a:endParaRPr lang="pl-PL" sz="24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943100" lvl="3" indent="-342900" algn="r" eaLnBrk="0" hangingPunct="0">
              <a:lnSpc>
                <a:spcPct val="8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pl-PL" sz="24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Concrete</a:t>
            </a:r>
            <a:r>
              <a:rPr lang="pl-PL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production</a:t>
            </a:r>
            <a:r>
              <a:rPr lang="pl-PL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for </a:t>
            </a:r>
            <a:r>
              <a:rPr lang="pl-PL" sz="24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longterm</a:t>
            </a:r>
            <a:r>
              <a:rPr lang="pl-PL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utilistation</a:t>
            </a:r>
            <a:endParaRPr lang="pl-PL" sz="24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3086100" lvl="6" indent="-342900" algn="r" eaLnBrk="0" hangingPunct="0">
              <a:lnSpc>
                <a:spcPct val="8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pl-PL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Neutron and gamma „</a:t>
            </a:r>
            <a:r>
              <a:rPr lang="pl-PL" sz="24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consumption</a:t>
            </a:r>
            <a:r>
              <a:rPr lang="pl-PL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” </a:t>
            </a:r>
          </a:p>
          <a:p>
            <a:pPr marL="4000500" lvl="8" indent="-342900" algn="r" eaLnBrk="0" hangingPunct="0">
              <a:lnSpc>
                <a:spcPct val="80000"/>
              </a:lnSpc>
              <a:spcBef>
                <a:spcPts val="1200"/>
              </a:spcBef>
              <a:buFont typeface="Arial" charset="0"/>
              <a:buChar char="•"/>
              <a:defRPr/>
            </a:pPr>
            <a:endParaRPr lang="en-GB" sz="24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 prezentacji_ncbj wer.9.04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prezentacji_ncbj wer.9.04.potx</Template>
  <TotalTime>782</TotalTime>
  <Words>326</Words>
  <Application>Microsoft Office PowerPoint</Application>
  <PresentationFormat>Pokaz na ekranie (4:3)</PresentationFormat>
  <Paragraphs>89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Szablon prezentacji_ncbj wer.9.04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Papliński Robert</dc:creator>
  <cp:lastModifiedBy>DAIXPS</cp:lastModifiedBy>
  <cp:revision>58</cp:revision>
  <cp:lastPrinted>2017-04-10T10:47:04Z</cp:lastPrinted>
  <dcterms:created xsi:type="dcterms:W3CDTF">2012-10-16T07:31:25Z</dcterms:created>
  <dcterms:modified xsi:type="dcterms:W3CDTF">2018-11-26T09:08:54Z</dcterms:modified>
</cp:coreProperties>
</file>