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41" r:id="rId2"/>
    <p:sldId id="523" r:id="rId3"/>
    <p:sldId id="540" r:id="rId4"/>
    <p:sldId id="443" r:id="rId5"/>
    <p:sldId id="440" r:id="rId6"/>
  </p:sldIdLst>
  <p:sldSz cx="9144000" cy="6858000" type="screen4x3"/>
  <p:notesSz cx="9918700" cy="67945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A6E"/>
    <a:srgbClr val="E9DC8B"/>
    <a:srgbClr val="FFFFFF"/>
    <a:srgbClr val="FF9966"/>
    <a:srgbClr val="FFDD71"/>
    <a:srgbClr val="F8ECF5"/>
    <a:srgbClr val="F9EEED"/>
    <a:srgbClr val="FFDBD9"/>
    <a:srgbClr val="69EB35"/>
    <a:srgbClr val="51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1" autoAdjust="0"/>
    <p:restoredTop sz="95550" autoAdjust="0"/>
  </p:normalViewPr>
  <p:slideViewPr>
    <p:cSldViewPr>
      <p:cViewPr varScale="1">
        <p:scale>
          <a:sx n="72" d="100"/>
          <a:sy n="72" d="100"/>
        </p:scale>
        <p:origin x="9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18302" y="0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3D2D-559C-48CC-A7CA-E1CC27A43E54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18302" y="6453596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D5A1-9AAF-44F6-9F29-26F6269312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238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18302" y="0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466D6-0903-4744-8ABA-F7A1C0A2D1AD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1870" y="3227388"/>
            <a:ext cx="793496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18302" y="6453596"/>
            <a:ext cx="429810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6F192-DFAE-4894-B076-72B528EBF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73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F192-DFAE-4894-B076-72B528EBF51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53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2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60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7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09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21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66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3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1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4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4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73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C33D-6C6E-4E27-B313-504A47EC97BB}" type="datetimeFigureOut">
              <a:rPr lang="pl-PL" smtClean="0"/>
              <a:t>2018-11-25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1735-1D6D-4EFB-9990-97E4AA1C42D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F689435-D095-469A-9E79-87F79D3BF0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gradFill rotWithShape="0">
            <a:gsLst>
              <a:gs pos="9000">
                <a:schemeClr val="bg1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pl-PL" altLang="pl-PL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25E483F-9754-4E49-B966-75C0F54CAD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17208"/>
            <a:ext cx="72791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IFJ &amp; Thermonuclear 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1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2482759" y="147324"/>
            <a:ext cx="6427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– R&amp;D </a:t>
            </a:r>
            <a:r>
              <a:rPr lang="pl-P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1" y="1628616"/>
            <a:ext cx="2357609" cy="2562384"/>
          </a:xfrm>
          <a:prstGeom prst="rect">
            <a:avLst/>
          </a:prstGeom>
        </p:spPr>
      </p:pic>
      <p:pic>
        <p:nvPicPr>
          <p:cNvPr id="18" name="Obraz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" y="4728391"/>
            <a:ext cx="2927349" cy="1540595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99502" y="1447800"/>
            <a:ext cx="325682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Nautron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(RNC)</a:t>
            </a: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Thermo-hydraulic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design and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elecromagnetic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RNC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system for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fatique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2583" r="10625" b="7703"/>
          <a:stretch/>
        </p:blipFill>
        <p:spPr>
          <a:xfrm>
            <a:off x="5941284" y="4728391"/>
            <a:ext cx="3063636" cy="1531818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6210193" y="476352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HRNS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773166" y="1447800"/>
            <a:ext cx="329463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2014-2017: </a:t>
            </a:r>
            <a:b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Resolution Neutron </a:t>
            </a:r>
            <a:r>
              <a:rPr lang="pl-PL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(HRNS)</a:t>
            </a: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Thermo-hydraulic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design and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elecromagnetic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14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49" y="4704945"/>
            <a:ext cx="2377158" cy="159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4207912" y="467600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RNC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04999" y="470996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RNC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D74D78A-FFF0-4F95-9AA7-44054371FDE3}"/>
              </a:ext>
            </a:extLst>
          </p:cNvPr>
          <p:cNvSpPr/>
          <p:nvPr/>
        </p:nvSpPr>
        <p:spPr>
          <a:xfrm>
            <a:off x="3280621" y="3244334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– R&amp;D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87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14400" y="-10701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ITER: RNC – </a:t>
            </a:r>
            <a:r>
              <a:rPr lang="pl-P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7" y="2841487"/>
            <a:ext cx="5648633" cy="297641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0" y="6024518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l-PL" sz="1350" dirty="0">
                <a:solidFill>
                  <a:prstClr val="black"/>
                </a:solidFill>
                <a:latin typeface="Calibri" panose="020F0502020204030204"/>
              </a:rPr>
              <a:t>Fig. 1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pl-PL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Isometric views of main components in testing system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6" r="766" b="1343"/>
          <a:stretch/>
        </p:blipFill>
        <p:spPr>
          <a:xfrm>
            <a:off x="4067972" y="1791798"/>
            <a:ext cx="2960006" cy="1423035"/>
          </a:xfrm>
          <a:prstGeom prst="flowChartAlternateProcess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8" y="1791797"/>
            <a:ext cx="3270863" cy="203795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6" y="4100727"/>
            <a:ext cx="1725308" cy="1257251"/>
          </a:xfrm>
          <a:prstGeom prst="rect">
            <a:avLst/>
          </a:prstGeom>
        </p:spPr>
      </p:pic>
      <p:sp>
        <p:nvSpPr>
          <p:cNvPr id="14" name="Strzałka w prawo 13"/>
          <p:cNvSpPr/>
          <p:nvPr/>
        </p:nvSpPr>
        <p:spPr>
          <a:xfrm rot="6307430">
            <a:off x="1242831" y="3508152"/>
            <a:ext cx="910681" cy="408389"/>
          </a:xfrm>
          <a:prstGeom prst="rightArrow">
            <a:avLst>
              <a:gd name="adj1" fmla="val 2081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3899177" y="1791798"/>
            <a:ext cx="3238608" cy="142303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508342" y="1751205"/>
            <a:ext cx="3256554" cy="210687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Strzałka w prawo 16"/>
          <p:cNvSpPr/>
          <p:nvPr/>
        </p:nvSpPr>
        <p:spPr>
          <a:xfrm rot="3521931">
            <a:off x="6146493" y="3214833"/>
            <a:ext cx="305492" cy="3462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Strzałka w prawo 17"/>
          <p:cNvSpPr/>
          <p:nvPr/>
        </p:nvSpPr>
        <p:spPr>
          <a:xfrm rot="3521931">
            <a:off x="3716439" y="3618835"/>
            <a:ext cx="305492" cy="3462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ytuł 4"/>
          <p:cNvSpPr txBox="1">
            <a:spLocks/>
          </p:cNvSpPr>
          <p:nvPr/>
        </p:nvSpPr>
        <p:spPr>
          <a:xfrm>
            <a:off x="0" y="984203"/>
            <a:ext cx="8816297" cy="58435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1800" b="1" dirty="0" err="1">
                <a:solidFill>
                  <a:schemeClr val="tx1"/>
                </a:solidFill>
              </a:rPr>
              <a:t>Final</a:t>
            </a:r>
            <a:r>
              <a:rPr lang="en-US" sz="1800" b="1" dirty="0">
                <a:solidFill>
                  <a:schemeClr val="tx1"/>
                </a:solidFill>
              </a:rPr>
              <a:t> design of testing system</a:t>
            </a:r>
            <a:r>
              <a:rPr lang="pl-PL" sz="1800" b="1" dirty="0">
                <a:solidFill>
                  <a:schemeClr val="tx1"/>
                </a:solidFill>
              </a:rPr>
              <a:t> (26.04.2017)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1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314002" y="36837"/>
            <a:ext cx="8829997" cy="60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2800" dirty="0">
                <a:solidFill>
                  <a:schemeClr val="bg1"/>
                </a:solidFill>
                <a:latin typeface="+mn-lt"/>
              </a:rPr>
              <a:t>Start-</a:t>
            </a:r>
            <a:r>
              <a:rPr lang="pl-PL" sz="2800" dirty="0" err="1">
                <a:solidFill>
                  <a:schemeClr val="bg1"/>
                </a:solidFill>
                <a:latin typeface="+mn-lt"/>
              </a:rPr>
              <a:t>up</a:t>
            </a:r>
            <a:r>
              <a:rPr lang="pl-PL" sz="2800" dirty="0">
                <a:solidFill>
                  <a:schemeClr val="bg1"/>
                </a:solidFill>
                <a:latin typeface="+mn-lt"/>
              </a:rPr>
              <a:t> and Monitoring Module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Symbol zastępczy stopki 3"/>
          <p:cNvSpPr>
            <a:spLocks noGrp="1"/>
          </p:cNvSpPr>
          <p:nvPr/>
        </p:nvSpPr>
        <p:spPr>
          <a:xfrm>
            <a:off x="314003" y="6534423"/>
            <a:ext cx="8664918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pl-PL" sz="1000" dirty="0">
                <a:solidFill>
                  <a:srgbClr val="134A6E"/>
                </a:solidFill>
                <a:latin typeface="+mn-lt"/>
              </a:rPr>
              <a:t>W. Królas </a:t>
            </a:r>
            <a:r>
              <a:rPr lang="en-GB" sz="1000" dirty="0">
                <a:solidFill>
                  <a:srgbClr val="134A6E"/>
                </a:solidFill>
                <a:latin typeface="+mn-lt"/>
              </a:rPr>
              <a:t>| </a:t>
            </a:r>
            <a:r>
              <a:rPr lang="pl-PL" sz="1000" dirty="0" err="1">
                <a:solidFill>
                  <a:srgbClr val="134A6E"/>
                </a:solidFill>
                <a:latin typeface="+mn-lt"/>
              </a:rPr>
              <a:t>SPAS</a:t>
            </a:r>
            <a:r>
              <a:rPr lang="pl-PL" sz="1000" dirty="0">
                <a:solidFill>
                  <a:srgbClr val="134A6E"/>
                </a:solidFill>
                <a:latin typeface="+mn-lt"/>
              </a:rPr>
              <a:t> 2018 </a:t>
            </a:r>
            <a:r>
              <a:rPr lang="en-GB" sz="1000" dirty="0">
                <a:solidFill>
                  <a:srgbClr val="134A6E"/>
                </a:solidFill>
                <a:latin typeface="+mn-lt"/>
              </a:rPr>
              <a:t>| </a:t>
            </a:r>
            <a:r>
              <a:rPr lang="pl-PL" sz="1000" dirty="0">
                <a:solidFill>
                  <a:srgbClr val="134A6E"/>
                </a:solidFill>
                <a:latin typeface="+mn-lt"/>
              </a:rPr>
              <a:t>27.11.2018 | </a:t>
            </a:r>
            <a:r>
              <a:rPr lang="en-GB" sz="1000" dirty="0">
                <a:solidFill>
                  <a:srgbClr val="134A6E"/>
                </a:solidFill>
                <a:latin typeface="+mn-lt"/>
              </a:rPr>
              <a:t>Page </a:t>
            </a:r>
            <a:fld id="{4F66EC46-2A95-4ACB-80B2-DCC2083C3903}" type="slidenum">
              <a:rPr lang="en-GB" sz="1000" smtClean="0">
                <a:solidFill>
                  <a:srgbClr val="134A6E"/>
                </a:solidFill>
                <a:latin typeface="+mn-lt"/>
              </a:rPr>
              <a:pPr algn="l">
                <a:defRPr/>
              </a:pPr>
              <a:t>4</a:t>
            </a:fld>
            <a:endParaRPr lang="en-GB" sz="1000" dirty="0">
              <a:solidFill>
                <a:srgbClr val="134A6E"/>
              </a:solidFill>
              <a:latin typeface="+mn-lt"/>
            </a:endParaRPr>
          </a:p>
        </p:txBody>
      </p:sp>
      <p:pic>
        <p:nvPicPr>
          <p:cNvPr id="20" name="Picture 10" descr="D:\BajzelUli\ULA_W\DONES\STUMM\2017\VC_28_03_2017\FOTO_NEW\Fig_1_b_upstream View_poprawiony.jpg"/>
          <p:cNvPicPr>
            <a:picLocks noChangeAspect="1" noChangeArrowheads="1"/>
          </p:cNvPicPr>
          <p:nvPr/>
        </p:nvPicPr>
        <p:blipFill>
          <a:blip r:embed="rId3" cstate="print"/>
          <a:srcRect l="5333" r="13923"/>
          <a:stretch>
            <a:fillRect/>
          </a:stretch>
        </p:blipFill>
        <p:spPr bwMode="auto">
          <a:xfrm>
            <a:off x="512120" y="848664"/>
            <a:ext cx="1971648" cy="3228408"/>
          </a:xfrm>
          <a:prstGeom prst="rect">
            <a:avLst/>
          </a:prstGeom>
          <a:noFill/>
        </p:spPr>
      </p:pic>
      <p:sp>
        <p:nvSpPr>
          <p:cNvPr id="33" name="pole tekstowe 32"/>
          <p:cNvSpPr txBox="1"/>
          <p:nvPr/>
        </p:nvSpPr>
        <p:spPr>
          <a:xfrm>
            <a:off x="2771800" y="920018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The STUMM module </a:t>
            </a:r>
            <a:r>
              <a:rPr lang="pl-PL" b="1" dirty="0" err="1">
                <a:solidFill>
                  <a:srgbClr val="002060"/>
                </a:solidFill>
              </a:rPr>
              <a:t>will</a:t>
            </a:r>
            <a:r>
              <a:rPr lang="pl-PL" b="1" dirty="0">
                <a:solidFill>
                  <a:srgbClr val="002060"/>
                </a:solidFill>
              </a:rPr>
              <a:t> be </a:t>
            </a:r>
            <a:r>
              <a:rPr lang="pl-PL" b="1" dirty="0" err="1">
                <a:solidFill>
                  <a:srgbClr val="002060"/>
                </a:solidFill>
              </a:rPr>
              <a:t>used</a:t>
            </a:r>
            <a:r>
              <a:rPr lang="pl-PL" b="1" dirty="0">
                <a:solidFill>
                  <a:srgbClr val="002060"/>
                </a:solidFill>
              </a:rPr>
              <a:t>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2060"/>
                </a:solidFill>
              </a:rPr>
              <a:t>Characterize</a:t>
            </a:r>
            <a:r>
              <a:rPr lang="pl-PL" dirty="0">
                <a:solidFill>
                  <a:srgbClr val="002060"/>
                </a:solidFill>
              </a:rPr>
              <a:t> the neutron </a:t>
            </a:r>
            <a:r>
              <a:rPr lang="pl-PL" dirty="0" err="1">
                <a:solidFill>
                  <a:srgbClr val="002060"/>
                </a:solidFill>
              </a:rPr>
              <a:t>flux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at</a:t>
            </a:r>
            <a:r>
              <a:rPr lang="pl-PL" dirty="0">
                <a:solidFill>
                  <a:srgbClr val="002060"/>
                </a:solidFill>
              </a:rPr>
              <a:t> the </a:t>
            </a:r>
            <a:r>
              <a:rPr lang="pl-PL" dirty="0" err="1">
                <a:solidFill>
                  <a:srgbClr val="002060"/>
                </a:solidFill>
              </a:rPr>
              <a:t>irradiation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position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(</a:t>
            </a:r>
            <a:r>
              <a:rPr lang="pl-PL" dirty="0" err="1">
                <a:solidFill>
                  <a:srgbClr val="002060"/>
                </a:solidFill>
              </a:rPr>
              <a:t>measure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its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position</a:t>
            </a:r>
            <a:r>
              <a:rPr lang="pl-PL" dirty="0">
                <a:solidFill>
                  <a:srgbClr val="002060"/>
                </a:solidFill>
              </a:rPr>
              <a:t>, </a:t>
            </a:r>
            <a:r>
              <a:rPr lang="pl-PL" dirty="0" err="1">
                <a:solidFill>
                  <a:srgbClr val="002060"/>
                </a:solidFill>
              </a:rPr>
              <a:t>intensity</a:t>
            </a:r>
            <a:r>
              <a:rPr lang="pl-PL" dirty="0">
                <a:solidFill>
                  <a:srgbClr val="002060"/>
                </a:solidFill>
              </a:rPr>
              <a:t>, </a:t>
            </a:r>
            <a:r>
              <a:rPr lang="pl-PL" dirty="0" err="1">
                <a:solidFill>
                  <a:srgbClr val="002060"/>
                </a:solidFill>
              </a:rPr>
              <a:t>energy</a:t>
            </a:r>
            <a:r>
              <a:rPr lang="pl-PL" dirty="0">
                <a:solidFill>
                  <a:srgbClr val="002060"/>
                </a:solidFill>
              </a:rPr>
              <a:t> spectrum)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2060"/>
                </a:solidFill>
              </a:rPr>
              <a:t>Verify</a:t>
            </a:r>
            <a:r>
              <a:rPr lang="pl-PL" dirty="0">
                <a:solidFill>
                  <a:srgbClr val="002060"/>
                </a:solidFill>
              </a:rPr>
              <a:t> and </a:t>
            </a:r>
            <a:r>
              <a:rPr lang="pl-PL" dirty="0" err="1">
                <a:solidFill>
                  <a:srgbClr val="002060"/>
                </a:solidFill>
              </a:rPr>
              <a:t>validate</a:t>
            </a:r>
            <a:r>
              <a:rPr lang="pl-PL" dirty="0">
                <a:solidFill>
                  <a:srgbClr val="002060"/>
                </a:solidFill>
              </a:rPr>
              <a:t> neutronics </a:t>
            </a:r>
            <a:r>
              <a:rPr lang="pl-PL" dirty="0" err="1">
                <a:solidFill>
                  <a:srgbClr val="002060"/>
                </a:solidFill>
              </a:rPr>
              <a:t>modelling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2060"/>
                </a:solidFill>
              </a:rPr>
              <a:t>Measure</a:t>
            </a:r>
            <a:r>
              <a:rPr lang="pl-PL" dirty="0">
                <a:solidFill>
                  <a:srgbClr val="002060"/>
                </a:solidFill>
              </a:rPr>
              <a:t> the gamma </a:t>
            </a:r>
            <a:r>
              <a:rPr lang="pl-PL" dirty="0" err="1">
                <a:solidFill>
                  <a:srgbClr val="002060"/>
                </a:solidFill>
              </a:rPr>
              <a:t>radiation</a:t>
            </a:r>
            <a:r>
              <a:rPr lang="pl-PL" dirty="0">
                <a:solidFill>
                  <a:srgbClr val="002060"/>
                </a:solidFill>
              </a:rPr>
              <a:t>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Określenie pola promieniowania gamma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It </a:t>
            </a:r>
            <a:r>
              <a:rPr lang="pl-PL" dirty="0" err="1">
                <a:solidFill>
                  <a:srgbClr val="FF0000"/>
                </a:solidFill>
              </a:rPr>
              <a:t>will</a:t>
            </a:r>
            <a:r>
              <a:rPr lang="pl-PL" dirty="0">
                <a:solidFill>
                  <a:srgbClr val="FF0000"/>
                </a:solidFill>
              </a:rPr>
              <a:t> be </a:t>
            </a:r>
            <a:r>
              <a:rPr lang="pl-PL" dirty="0" err="1">
                <a:solidFill>
                  <a:srgbClr val="FF0000"/>
                </a:solidFill>
              </a:rPr>
              <a:t>used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during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beam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commissioning</a:t>
            </a:r>
            <a:r>
              <a:rPr lang="pl-PL" dirty="0">
                <a:solidFill>
                  <a:srgbClr val="FF0000"/>
                </a:solidFill>
              </a:rPr>
              <a:t> and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 err="1">
                <a:solidFill>
                  <a:srgbClr val="FF0000"/>
                </a:solidFill>
              </a:rPr>
              <a:t>each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time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after</a:t>
            </a:r>
            <a:r>
              <a:rPr lang="pl-PL" dirty="0">
                <a:solidFill>
                  <a:srgbClr val="FF0000"/>
                </a:solidFill>
              </a:rPr>
              <a:t> a </a:t>
            </a:r>
            <a:r>
              <a:rPr lang="pl-PL" dirty="0" err="1">
                <a:solidFill>
                  <a:srgbClr val="FF0000"/>
                </a:solidFill>
              </a:rPr>
              <a:t>change</a:t>
            </a:r>
            <a:r>
              <a:rPr lang="pl-PL" dirty="0">
                <a:solidFill>
                  <a:srgbClr val="FF0000"/>
                </a:solidFill>
              </a:rPr>
              <a:t> in the </a:t>
            </a:r>
            <a:r>
              <a:rPr lang="pl-PL" dirty="0" err="1">
                <a:solidFill>
                  <a:srgbClr val="FF0000"/>
                </a:solidFill>
              </a:rPr>
              <a:t>configuration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is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made</a:t>
            </a:r>
            <a:r>
              <a:rPr lang="pl-PL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31 CuadroTexto"/>
          <p:cNvSpPr txBox="1"/>
          <p:nvPr/>
        </p:nvSpPr>
        <p:spPr>
          <a:xfrm>
            <a:off x="1907704" y="3501008"/>
            <a:ext cx="705678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The STUMM module </a:t>
            </a:r>
            <a:r>
              <a:rPr lang="pl-PL" dirty="0" err="1">
                <a:solidFill>
                  <a:srgbClr val="002060"/>
                </a:solidFill>
              </a:rPr>
              <a:t>will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contain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an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array</a:t>
            </a:r>
            <a:r>
              <a:rPr lang="pl-PL" dirty="0">
                <a:solidFill>
                  <a:srgbClr val="002060"/>
                </a:solidFill>
              </a:rPr>
              <a:t> of neutron and gamma </a:t>
            </a:r>
            <a:r>
              <a:rPr lang="pl-PL" dirty="0" err="1">
                <a:solidFill>
                  <a:srgbClr val="002060"/>
                </a:solidFill>
              </a:rPr>
              <a:t>sensors</a:t>
            </a:r>
            <a:r>
              <a:rPr lang="pl-PL" dirty="0">
                <a:solidFill>
                  <a:srgbClr val="002060"/>
                </a:solidFill>
              </a:rPr>
              <a:t>, </a:t>
            </a:r>
            <a:r>
              <a:rPr lang="pl-PL" dirty="0" err="1">
                <a:solidFill>
                  <a:srgbClr val="002060"/>
                </a:solidFill>
              </a:rPr>
              <a:t>e.g</a:t>
            </a:r>
            <a:r>
              <a:rPr lang="pl-PL" dirty="0">
                <a:solidFill>
                  <a:srgbClr val="002060"/>
                </a:solidFill>
              </a:rPr>
              <a:t>. micro-</a:t>
            </a:r>
            <a:r>
              <a:rPr lang="pl-PL" dirty="0" err="1">
                <a:solidFill>
                  <a:srgbClr val="002060"/>
                </a:solidFill>
              </a:rPr>
              <a:t>fission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chambers</a:t>
            </a:r>
            <a:r>
              <a:rPr lang="pl-PL" dirty="0">
                <a:solidFill>
                  <a:srgbClr val="002060"/>
                </a:solidFill>
              </a:rPr>
              <a:t>, a </a:t>
            </a:r>
            <a:r>
              <a:rPr lang="pl-PL" dirty="0" err="1">
                <a:solidFill>
                  <a:srgbClr val="002060"/>
                </a:solidFill>
              </a:rPr>
              <a:t>rabbit</a:t>
            </a:r>
            <a:r>
              <a:rPr lang="pl-PL" dirty="0">
                <a:solidFill>
                  <a:srgbClr val="002060"/>
                </a:solidFill>
              </a:rPr>
              <a:t> system, gamma </a:t>
            </a:r>
            <a:r>
              <a:rPr lang="pl-PL" dirty="0" err="1">
                <a:solidFill>
                  <a:srgbClr val="002060"/>
                </a:solidFill>
              </a:rPr>
              <a:t>thermometers</a:t>
            </a:r>
            <a:r>
              <a:rPr lang="pl-PL" dirty="0">
                <a:solidFill>
                  <a:srgbClr val="002060"/>
                </a:solidFill>
              </a:rPr>
              <a:t>, SPND </a:t>
            </a:r>
            <a:r>
              <a:rPr lang="pl-PL" dirty="0" err="1">
                <a:solidFill>
                  <a:srgbClr val="002060"/>
                </a:solidFill>
              </a:rPr>
              <a:t>detectors</a:t>
            </a:r>
            <a:r>
              <a:rPr lang="pl-PL" dirty="0">
                <a:solidFill>
                  <a:srgbClr val="002060"/>
                </a:solidFill>
              </a:rPr>
              <a:t>. </a:t>
            </a:r>
            <a:r>
              <a:rPr lang="pl-PL" b="1" dirty="0">
                <a:solidFill>
                  <a:srgbClr val="002060"/>
                </a:solidFill>
              </a:rPr>
              <a:t>This module is </a:t>
            </a:r>
            <a:r>
              <a:rPr lang="pl-PL" b="1" dirty="0" err="1">
                <a:solidFill>
                  <a:srgbClr val="002060"/>
                </a:solidFill>
              </a:rPr>
              <a:t>designed</a:t>
            </a:r>
            <a:r>
              <a:rPr lang="pl-PL" b="1" dirty="0">
                <a:solidFill>
                  <a:srgbClr val="002060"/>
                </a:solidFill>
              </a:rPr>
              <a:t> in Poland by IFJ PAN, NCBJ, IPPLM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611560" y="4941168"/>
            <a:ext cx="8216525" cy="1458360"/>
            <a:chOff x="603947" y="4941168"/>
            <a:chExt cx="8216525" cy="145836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47" y="4941168"/>
              <a:ext cx="4239529" cy="1367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941168"/>
              <a:ext cx="3816424" cy="1458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0" name="Łącznik prostoliniowy 2"/>
          <p:cNvCxnSpPr/>
          <p:nvPr/>
        </p:nvCxnSpPr>
        <p:spPr>
          <a:xfrm>
            <a:off x="386011" y="6534423"/>
            <a:ext cx="7848872" cy="0"/>
          </a:xfrm>
          <a:prstGeom prst="line">
            <a:avLst/>
          </a:prstGeom>
          <a:ln w="28575">
            <a:solidFill>
              <a:srgbClr val="134A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Symbol zastępczy zawartości 3" descr="logo_ifj_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450907" y="6340780"/>
            <a:ext cx="460826" cy="4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logo_IFJ_bez_t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" y="6597352"/>
            <a:ext cx="262054" cy="2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78162" y="6616402"/>
            <a:ext cx="855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>
                    <a:lumMod val="75000"/>
                  </a:schemeClr>
                </a:solidFill>
              </a:rPr>
              <a:t>20.09.2018 | W. Królas | </a:t>
            </a:r>
            <a:r>
              <a:rPr lang="pl-PL" sz="1000" dirty="0" err="1">
                <a:solidFill>
                  <a:schemeClr val="accent1">
                    <a:lumMod val="75000"/>
                  </a:schemeClr>
                </a:solidFill>
              </a:rPr>
              <a:t>IFJ</a:t>
            </a:r>
            <a:r>
              <a:rPr lang="pl-PL" sz="1000" dirty="0">
                <a:solidFill>
                  <a:schemeClr val="accent1">
                    <a:lumMod val="75000"/>
                  </a:schemeClr>
                </a:solidFill>
              </a:rPr>
              <a:t> PAN Kraków | DONES - laboratorium prędkich neutronów dla europejskiego programu fuzji termojądrowej i nie tylko…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84128" y="116632"/>
            <a:ext cx="845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chemeClr val="bg1"/>
                </a:solidFill>
              </a:rPr>
              <a:t>DONES – </a:t>
            </a:r>
            <a:r>
              <a:rPr lang="pl-PL" sz="2800" b="1" dirty="0" err="1">
                <a:solidFill>
                  <a:schemeClr val="bg1"/>
                </a:solidFill>
              </a:rPr>
              <a:t>Neutronics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modelling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0" name="TextBox 149"/>
          <p:cNvSpPr txBox="1"/>
          <p:nvPr/>
        </p:nvSpPr>
        <p:spPr>
          <a:xfrm>
            <a:off x="6732240" y="980728"/>
            <a:ext cx="201622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Dawki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„beam-on target”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/ aktywacja</a:t>
            </a:r>
          </a:p>
        </p:txBody>
      </p:sp>
      <p:sp>
        <p:nvSpPr>
          <p:cNvPr id="11" name="TextBox 149"/>
          <p:cNvSpPr txBox="1"/>
          <p:nvPr/>
        </p:nvSpPr>
        <p:spPr>
          <a:xfrm>
            <a:off x="200647" y="3236783"/>
            <a:ext cx="5739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W </a:t>
            </a:r>
            <a:r>
              <a:rPr lang="pl-PL" sz="1600" b="1" dirty="0" err="1">
                <a:solidFill>
                  <a:srgbClr val="002060"/>
                </a:solidFill>
              </a:rPr>
              <a:t>IFJ</a:t>
            </a:r>
            <a:r>
              <a:rPr lang="pl-PL" sz="1600" b="1" dirty="0">
                <a:solidFill>
                  <a:srgbClr val="002060"/>
                </a:solidFill>
              </a:rPr>
              <a:t> PAN </a:t>
            </a:r>
            <a:r>
              <a:rPr lang="pl-PL" sz="1600" dirty="0">
                <a:solidFill>
                  <a:srgbClr val="002060"/>
                </a:solidFill>
              </a:rPr>
              <a:t>grupa prof. K. Drozdowicza, G. Tracz, D. Dworak,</a:t>
            </a:r>
          </a:p>
          <a:p>
            <a:r>
              <a:rPr lang="pl-PL" sz="1600" dirty="0">
                <a:solidFill>
                  <a:srgbClr val="002060"/>
                </a:solidFill>
              </a:rPr>
              <a:t>obliczenia przy użyciu oprogramowania </a:t>
            </a:r>
            <a:r>
              <a:rPr lang="pl-PL" sz="1600" dirty="0" err="1">
                <a:solidFill>
                  <a:srgbClr val="002060"/>
                </a:solidFill>
              </a:rPr>
              <a:t>MCNP</a:t>
            </a:r>
            <a:r>
              <a:rPr lang="pl-PL" sz="1600" dirty="0">
                <a:solidFill>
                  <a:srgbClr val="002060"/>
                </a:solidFill>
              </a:rPr>
              <a:t> </a:t>
            </a:r>
          </a:p>
          <a:p>
            <a:r>
              <a:rPr lang="pl-PL" sz="1600" dirty="0">
                <a:solidFill>
                  <a:srgbClr val="002060"/>
                </a:solidFill>
              </a:rPr>
              <a:t>na komputerach </a:t>
            </a:r>
            <a:r>
              <a:rPr lang="pl-PL" sz="1600" dirty="0" err="1">
                <a:solidFill>
                  <a:srgbClr val="002060"/>
                </a:solidFill>
              </a:rPr>
              <a:t>clustra</a:t>
            </a:r>
            <a:r>
              <a:rPr lang="pl-PL" sz="1600" dirty="0">
                <a:solidFill>
                  <a:srgbClr val="002060"/>
                </a:solidFill>
              </a:rPr>
              <a:t> </a:t>
            </a:r>
            <a:r>
              <a:rPr lang="pl-PL" sz="1600" dirty="0" err="1">
                <a:solidFill>
                  <a:srgbClr val="002060"/>
                </a:solidFill>
              </a:rPr>
              <a:t>McRadiat</a:t>
            </a:r>
            <a:r>
              <a:rPr lang="pl-PL" sz="1600" dirty="0">
                <a:solidFill>
                  <a:srgbClr val="002060"/>
                </a:solidFill>
              </a:rPr>
              <a:t> (</a:t>
            </a:r>
            <a:r>
              <a:rPr lang="pl-PL" sz="1600" dirty="0" err="1">
                <a:solidFill>
                  <a:srgbClr val="002060"/>
                </a:solidFill>
              </a:rPr>
              <a:t>NZ61</a:t>
            </a:r>
            <a:r>
              <a:rPr lang="pl-PL" sz="1600" dirty="0">
                <a:solidFill>
                  <a:srgbClr val="002060"/>
                </a:solidFill>
              </a:rPr>
              <a:t>)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oraz w </a:t>
            </a:r>
            <a:r>
              <a:rPr lang="pl-PL" sz="1600" dirty="0" err="1">
                <a:solidFill>
                  <a:srgbClr val="002060"/>
                </a:solidFill>
              </a:rPr>
              <a:t>Cyfronecie</a:t>
            </a:r>
            <a:r>
              <a:rPr lang="pl-PL" sz="1600" dirty="0">
                <a:solidFill>
                  <a:srgbClr val="002060"/>
                </a:solidFill>
              </a:rPr>
              <a:t> na </a:t>
            </a:r>
            <a:r>
              <a:rPr lang="pl-PL" sz="1600" dirty="0" err="1">
                <a:solidFill>
                  <a:srgbClr val="002060"/>
                </a:solidFill>
              </a:rPr>
              <a:t>clustrze</a:t>
            </a:r>
            <a:r>
              <a:rPr lang="pl-PL" sz="1600" dirty="0">
                <a:solidFill>
                  <a:srgbClr val="002060"/>
                </a:solidFill>
              </a:rPr>
              <a:t> </a:t>
            </a:r>
            <a:r>
              <a:rPr lang="pl-PL" sz="1600" dirty="0" err="1">
                <a:solidFill>
                  <a:srgbClr val="002060"/>
                </a:solidFill>
              </a:rPr>
              <a:t>Prometheus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" y="764704"/>
            <a:ext cx="5412649" cy="2455319"/>
          </a:xfrm>
          <a:prstGeom prst="rect">
            <a:avLst/>
          </a:prstGeom>
        </p:spPr>
      </p:pic>
      <p:pic>
        <p:nvPicPr>
          <p:cNvPr id="14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724346" cy="2298458"/>
          </a:xfrm>
          <a:prstGeom prst="rect">
            <a:avLst/>
          </a:prstGeom>
        </p:spPr>
      </p:pic>
      <p:sp>
        <p:nvSpPr>
          <p:cNvPr id="15" name="TextBox 149"/>
          <p:cNvSpPr txBox="1"/>
          <p:nvPr/>
        </p:nvSpPr>
        <p:spPr>
          <a:xfrm>
            <a:off x="5580112" y="459564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Rozkład dawek promieniowania </a:t>
            </a:r>
            <a:r>
              <a:rPr lang="pl-PL" sz="1600" dirty="0" err="1">
                <a:solidFill>
                  <a:srgbClr val="002060"/>
                </a:solidFill>
              </a:rPr>
              <a:t>5h</a:t>
            </a:r>
            <a:r>
              <a:rPr lang="pl-PL" sz="1600" dirty="0">
                <a:solidFill>
                  <a:srgbClr val="002060"/>
                </a:solidFill>
              </a:rPr>
              <a:t> po zakończeniu naświetlania w Access Cell 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– pomieszczeniu ponad tarczą, w którym odbywać się będzie obsługa techniczna elementów tarczy i modułu naświetlania 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G. </a:t>
            </a:r>
            <a:r>
              <a:rPr lang="pl-PL" sz="1600" dirty="0" err="1">
                <a:solidFill>
                  <a:srgbClr val="002060"/>
                </a:solidFill>
              </a:rPr>
              <a:t>Stankunas</a:t>
            </a:r>
            <a:r>
              <a:rPr lang="pl-PL" sz="1600" dirty="0">
                <a:solidFill>
                  <a:srgbClr val="002060"/>
                </a:solidFill>
              </a:rPr>
              <a:t>, LEI</a:t>
            </a:r>
          </a:p>
        </p:txBody>
      </p:sp>
      <p:pic>
        <p:nvPicPr>
          <p:cNvPr id="2050" name="Picture 2" descr="C:\Users\User\WPENS Neutronika\Fig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" y="4471524"/>
            <a:ext cx="5442812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00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9841</TotalTime>
  <Words>198</Words>
  <Application>Microsoft Office PowerPoint</Application>
  <PresentationFormat>Pokaz na ekranie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Times New Roman</vt:lpstr>
      <vt:lpstr>Motyw pakietu Office</vt:lpstr>
      <vt:lpstr>IFJ &amp; Thermonuclear Fusion</vt:lpstr>
      <vt:lpstr>Prezentacja programu PowerPoint</vt:lpstr>
      <vt:lpstr>ITER: RNC – diamond detectors tests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Wojtek</dc:creator>
  <cp:lastModifiedBy>Marek Scholz</cp:lastModifiedBy>
  <cp:revision>780</cp:revision>
  <cp:lastPrinted>2013-10-02T15:06:24Z</cp:lastPrinted>
  <dcterms:created xsi:type="dcterms:W3CDTF">2013-09-26T12:25:07Z</dcterms:created>
  <dcterms:modified xsi:type="dcterms:W3CDTF">2018-11-25T13:17:52Z</dcterms:modified>
</cp:coreProperties>
</file>