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7" r:id="rId2"/>
  </p:sldMasterIdLst>
  <p:notesMasterIdLst>
    <p:notesMasterId r:id="rId9"/>
  </p:notesMasterIdLst>
  <p:sldIdLst>
    <p:sldId id="256" r:id="rId3"/>
    <p:sldId id="431" r:id="rId4"/>
    <p:sldId id="430" r:id="rId5"/>
    <p:sldId id="429" r:id="rId6"/>
    <p:sldId id="432" r:id="rId7"/>
    <p:sldId id="427" r:id="rId8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99"/>
    <a:srgbClr val="F4C6AC"/>
    <a:srgbClr val="0000CC"/>
    <a:srgbClr val="FFD3A1"/>
    <a:srgbClr val="A719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65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9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noProof="0" smtClean="0"/>
              <a:t>Click to edit Master text styles</a:t>
            </a:r>
          </a:p>
          <a:p>
            <a:pPr lvl="1"/>
            <a:r>
              <a:rPr lang="en-GB" altLang="pl-PL" noProof="0" smtClean="0"/>
              <a:t>Second level</a:t>
            </a:r>
          </a:p>
          <a:p>
            <a:pPr lvl="2"/>
            <a:r>
              <a:rPr lang="en-GB" altLang="pl-PL" noProof="0" smtClean="0"/>
              <a:t>Third level</a:t>
            </a:r>
          </a:p>
          <a:p>
            <a:pPr lvl="3"/>
            <a:r>
              <a:rPr lang="en-GB" altLang="pl-PL" noProof="0" smtClean="0"/>
              <a:t>Fourth level</a:t>
            </a:r>
          </a:p>
          <a:p>
            <a:pPr lvl="4"/>
            <a:r>
              <a:rPr lang="en-GB" altLang="pl-PL" noProof="0" smtClean="0"/>
              <a:t>Fifth level</a:t>
            </a:r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179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FEE87C-F899-4812-8F13-1F62C66CE217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216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813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asek3"/>
          <p:cNvPicPr>
            <a:picLocks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22425"/>
            <a:ext cx="1655763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55763" y="1628775"/>
            <a:ext cx="7524750" cy="5229225"/>
          </a:xfrm>
          <a:prstGeom prst="rect">
            <a:avLst/>
          </a:prstGeom>
          <a:solidFill>
            <a:srgbClr val="A719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6" name="Picture 20" descr="logo PWr kolor poziom ang  bez tla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0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73250" y="2130425"/>
            <a:ext cx="7089775" cy="20193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73250" y="5697538"/>
            <a:ext cx="7089775" cy="900112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rgbClr val="FFD3A1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115614155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74834"/>
      </p:ext>
    </p:extLst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31025" y="630238"/>
            <a:ext cx="2105025" cy="61118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11188" y="630238"/>
            <a:ext cx="6167437" cy="611187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82553"/>
      </p:ext>
    </p:extLst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188" y="1881188"/>
            <a:ext cx="4135437" cy="235426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899025" y="1881188"/>
            <a:ext cx="4137025" cy="235426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611188" y="4387850"/>
            <a:ext cx="4135437" cy="235426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899025" y="4387850"/>
            <a:ext cx="4137025" cy="235426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49813"/>
      </p:ext>
    </p:extLst>
  </p:cSld>
  <p:clrMapOvr>
    <a:masterClrMapping/>
  </p:clrMapOvr>
  <p:transition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0"/>
            <a:ext cx="64007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420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977" y="214148"/>
            <a:ext cx="7230045" cy="415498"/>
          </a:xfr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Euphemia"/>
                <a:cs typeface="Euphem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6064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674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7999"/>
                </a:moveTo>
                <a:lnTo>
                  <a:pt x="304728" y="6857999"/>
                </a:lnTo>
                <a:lnTo>
                  <a:pt x="304728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609600" h="6858000">
                <a:moveTo>
                  <a:pt x="0" y="6857999"/>
                </a:moveTo>
                <a:lnTo>
                  <a:pt x="609432" y="6857999"/>
                </a:lnTo>
                <a:lnTo>
                  <a:pt x="60943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375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227497" y="0"/>
            <a:ext cx="691991" cy="6858000"/>
          </a:xfrm>
          <a:custGeom>
            <a:avLst/>
            <a:gdLst/>
            <a:ahLst/>
            <a:cxnLst/>
            <a:rect l="l" t="t" r="r" b="b"/>
            <a:pathLst>
              <a:path w="922654" h="6858000">
                <a:moveTo>
                  <a:pt x="0" y="6857999"/>
                </a:moveTo>
                <a:lnTo>
                  <a:pt x="922614" y="6857999"/>
                </a:lnTo>
                <a:lnTo>
                  <a:pt x="92261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375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919400" y="0"/>
            <a:ext cx="222409" cy="6858000"/>
          </a:xfrm>
          <a:custGeom>
            <a:avLst/>
            <a:gdLst/>
            <a:ahLst/>
            <a:cxnLst/>
            <a:rect l="l" t="t" r="r" b="b"/>
            <a:pathLst>
              <a:path w="296545" h="6858000">
                <a:moveTo>
                  <a:pt x="0" y="6857999"/>
                </a:moveTo>
                <a:lnTo>
                  <a:pt x="296418" y="6857999"/>
                </a:lnTo>
                <a:lnTo>
                  <a:pt x="296418" y="0"/>
                </a:lnTo>
                <a:lnTo>
                  <a:pt x="0" y="0"/>
                </a:lnTo>
                <a:lnTo>
                  <a:pt x="0" y="6857999"/>
                </a:lnTo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155579" y="188653"/>
            <a:ext cx="837485" cy="836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" y="4571"/>
            <a:ext cx="1546478" cy="6848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044197" y="2005311"/>
            <a:ext cx="1094423" cy="250825"/>
          </a:xfrm>
          <a:custGeom>
            <a:avLst/>
            <a:gdLst/>
            <a:ahLst/>
            <a:cxnLst/>
            <a:rect l="l" t="t" r="r" b="b"/>
            <a:pathLst>
              <a:path w="1459229" h="250825">
                <a:moveTo>
                  <a:pt x="0" y="250209"/>
                </a:moveTo>
                <a:lnTo>
                  <a:pt x="1458848" y="250209"/>
                </a:lnTo>
                <a:lnTo>
                  <a:pt x="1458848" y="0"/>
                </a:lnTo>
                <a:lnTo>
                  <a:pt x="0" y="0"/>
                </a:lnTo>
                <a:lnTo>
                  <a:pt x="0" y="250209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044197" y="2255491"/>
            <a:ext cx="1094423" cy="250825"/>
          </a:xfrm>
          <a:custGeom>
            <a:avLst/>
            <a:gdLst/>
            <a:ahLst/>
            <a:cxnLst/>
            <a:rect l="l" t="t" r="r" b="b"/>
            <a:pathLst>
              <a:path w="1459229" h="250825">
                <a:moveTo>
                  <a:pt x="0" y="250209"/>
                </a:moveTo>
                <a:lnTo>
                  <a:pt x="1458848" y="250209"/>
                </a:lnTo>
                <a:lnTo>
                  <a:pt x="1458848" y="0"/>
                </a:lnTo>
                <a:lnTo>
                  <a:pt x="0" y="0"/>
                </a:lnTo>
                <a:lnTo>
                  <a:pt x="0" y="250209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044197" y="2505689"/>
            <a:ext cx="1094423" cy="250825"/>
          </a:xfrm>
          <a:custGeom>
            <a:avLst/>
            <a:gdLst/>
            <a:ahLst/>
            <a:cxnLst/>
            <a:rect l="l" t="t" r="r" b="b"/>
            <a:pathLst>
              <a:path w="1459229" h="250825">
                <a:moveTo>
                  <a:pt x="0" y="250221"/>
                </a:moveTo>
                <a:lnTo>
                  <a:pt x="1458848" y="250221"/>
                </a:lnTo>
                <a:lnTo>
                  <a:pt x="1458848" y="0"/>
                </a:lnTo>
                <a:lnTo>
                  <a:pt x="0" y="0"/>
                </a:lnTo>
                <a:lnTo>
                  <a:pt x="0" y="250221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044198" y="2755991"/>
            <a:ext cx="871061" cy="250825"/>
          </a:xfrm>
          <a:custGeom>
            <a:avLst/>
            <a:gdLst/>
            <a:ahLst/>
            <a:cxnLst/>
            <a:rect l="l" t="t" r="r" b="b"/>
            <a:pathLst>
              <a:path w="1161414" h="250825">
                <a:moveTo>
                  <a:pt x="0" y="250221"/>
                </a:moveTo>
                <a:lnTo>
                  <a:pt x="1161013" y="250221"/>
                </a:lnTo>
                <a:lnTo>
                  <a:pt x="1161013" y="0"/>
                </a:lnTo>
                <a:lnTo>
                  <a:pt x="0" y="0"/>
                </a:lnTo>
                <a:lnTo>
                  <a:pt x="0" y="250221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044197" y="3006183"/>
            <a:ext cx="1094423" cy="250825"/>
          </a:xfrm>
          <a:custGeom>
            <a:avLst/>
            <a:gdLst/>
            <a:ahLst/>
            <a:cxnLst/>
            <a:rect l="l" t="t" r="r" b="b"/>
            <a:pathLst>
              <a:path w="1459229" h="250825">
                <a:moveTo>
                  <a:pt x="0" y="250209"/>
                </a:moveTo>
                <a:lnTo>
                  <a:pt x="1458848" y="250209"/>
                </a:lnTo>
                <a:lnTo>
                  <a:pt x="1458848" y="0"/>
                </a:lnTo>
                <a:lnTo>
                  <a:pt x="0" y="0"/>
                </a:lnTo>
                <a:lnTo>
                  <a:pt x="0" y="250209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044197" y="3256393"/>
            <a:ext cx="1094423" cy="250825"/>
          </a:xfrm>
          <a:custGeom>
            <a:avLst/>
            <a:gdLst/>
            <a:ahLst/>
            <a:cxnLst/>
            <a:rect l="l" t="t" r="r" b="b"/>
            <a:pathLst>
              <a:path w="1459229" h="250825">
                <a:moveTo>
                  <a:pt x="0" y="250209"/>
                </a:moveTo>
                <a:lnTo>
                  <a:pt x="1458848" y="250209"/>
                </a:lnTo>
                <a:lnTo>
                  <a:pt x="1458848" y="0"/>
                </a:lnTo>
                <a:lnTo>
                  <a:pt x="0" y="0"/>
                </a:lnTo>
                <a:lnTo>
                  <a:pt x="0" y="250209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044197" y="3506559"/>
            <a:ext cx="1094423" cy="250825"/>
          </a:xfrm>
          <a:custGeom>
            <a:avLst/>
            <a:gdLst/>
            <a:ahLst/>
            <a:cxnLst/>
            <a:rect l="l" t="t" r="r" b="b"/>
            <a:pathLst>
              <a:path w="1459229" h="250825">
                <a:moveTo>
                  <a:pt x="0" y="250221"/>
                </a:moveTo>
                <a:lnTo>
                  <a:pt x="1458848" y="250221"/>
                </a:lnTo>
                <a:lnTo>
                  <a:pt x="1458848" y="0"/>
                </a:lnTo>
                <a:lnTo>
                  <a:pt x="0" y="0"/>
                </a:lnTo>
                <a:lnTo>
                  <a:pt x="0" y="250221"/>
                </a:lnTo>
                <a:close/>
              </a:path>
            </a:pathLst>
          </a:custGeom>
          <a:solidFill>
            <a:srgbClr val="D7E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044198" y="1347094"/>
            <a:ext cx="0" cy="4668520"/>
          </a:xfrm>
          <a:custGeom>
            <a:avLst/>
            <a:gdLst/>
            <a:ahLst/>
            <a:cxnLst/>
            <a:rect l="l" t="t" r="r" b="b"/>
            <a:pathLst>
              <a:path h="4668520">
                <a:moveTo>
                  <a:pt x="0" y="0"/>
                </a:moveTo>
                <a:lnTo>
                  <a:pt x="0" y="46679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138231" y="1347094"/>
            <a:ext cx="0" cy="673100"/>
          </a:xfrm>
          <a:custGeom>
            <a:avLst/>
            <a:gdLst/>
            <a:ahLst/>
            <a:cxnLst/>
            <a:rect l="l" t="t" r="r" b="b"/>
            <a:pathLst>
              <a:path h="673100">
                <a:moveTo>
                  <a:pt x="0" y="0"/>
                </a:moveTo>
                <a:lnTo>
                  <a:pt x="0" y="67257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138231" y="2500244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91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4138231" y="3241913"/>
            <a:ext cx="0" cy="2773680"/>
          </a:xfrm>
          <a:custGeom>
            <a:avLst/>
            <a:gdLst/>
            <a:ahLst/>
            <a:cxnLst/>
            <a:rect l="l" t="t" r="r" b="b"/>
            <a:pathLst>
              <a:path h="2773679">
                <a:moveTo>
                  <a:pt x="0" y="0"/>
                </a:moveTo>
                <a:lnTo>
                  <a:pt x="0" y="277312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161761" y="2005340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442144" y="2255520"/>
            <a:ext cx="745331" cy="0"/>
          </a:xfrm>
          <a:custGeom>
            <a:avLst/>
            <a:gdLst/>
            <a:ahLst/>
            <a:cxnLst/>
            <a:rect l="l" t="t" r="r" b="b"/>
            <a:pathLst>
              <a:path w="993775">
                <a:moveTo>
                  <a:pt x="0" y="0"/>
                </a:moveTo>
                <a:lnTo>
                  <a:pt x="99344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161761" y="2255520"/>
            <a:ext cx="2761297" cy="0"/>
          </a:xfrm>
          <a:custGeom>
            <a:avLst/>
            <a:gdLst/>
            <a:ahLst/>
            <a:cxnLst/>
            <a:rect l="l" t="t" r="r" b="b"/>
            <a:pathLst>
              <a:path w="3681729">
                <a:moveTo>
                  <a:pt x="0" y="0"/>
                </a:moveTo>
                <a:lnTo>
                  <a:pt x="368135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161761" y="2505699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450856" y="2755910"/>
            <a:ext cx="736758" cy="0"/>
          </a:xfrm>
          <a:custGeom>
            <a:avLst/>
            <a:gdLst/>
            <a:ahLst/>
            <a:cxnLst/>
            <a:rect l="l" t="t" r="r" b="b"/>
            <a:pathLst>
              <a:path w="982345">
                <a:moveTo>
                  <a:pt x="0" y="0"/>
                </a:moveTo>
                <a:lnTo>
                  <a:pt x="98183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161761" y="2755910"/>
            <a:ext cx="2753201" cy="0"/>
          </a:xfrm>
          <a:custGeom>
            <a:avLst/>
            <a:gdLst/>
            <a:ahLst/>
            <a:cxnLst/>
            <a:rect l="l" t="t" r="r" b="b"/>
            <a:pathLst>
              <a:path w="3670935">
                <a:moveTo>
                  <a:pt x="0" y="0"/>
                </a:moveTo>
                <a:lnTo>
                  <a:pt x="367092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450856" y="3006212"/>
            <a:ext cx="736758" cy="0"/>
          </a:xfrm>
          <a:custGeom>
            <a:avLst/>
            <a:gdLst/>
            <a:ahLst/>
            <a:cxnLst/>
            <a:rect l="l" t="t" r="r" b="b"/>
            <a:pathLst>
              <a:path w="982345">
                <a:moveTo>
                  <a:pt x="0" y="0"/>
                </a:moveTo>
                <a:lnTo>
                  <a:pt x="98183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161761" y="3006212"/>
            <a:ext cx="2753201" cy="0"/>
          </a:xfrm>
          <a:custGeom>
            <a:avLst/>
            <a:gdLst/>
            <a:ahLst/>
            <a:cxnLst/>
            <a:rect l="l" t="t" r="r" b="b"/>
            <a:pathLst>
              <a:path w="3670935">
                <a:moveTo>
                  <a:pt x="0" y="0"/>
                </a:moveTo>
                <a:lnTo>
                  <a:pt x="367092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161761" y="3256391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61761" y="3506602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161761" y="3756781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161761" y="4006977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161761" y="4257163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161761" y="4507479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161761" y="4757678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161761" y="5007864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161761" y="5258049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161761" y="5508248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161761" y="5758482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166529" y="1347094"/>
            <a:ext cx="0" cy="4668520"/>
          </a:xfrm>
          <a:custGeom>
            <a:avLst/>
            <a:gdLst/>
            <a:ahLst/>
            <a:cxnLst/>
            <a:rect l="l" t="t" r="r" b="b"/>
            <a:pathLst>
              <a:path h="4668520">
                <a:moveTo>
                  <a:pt x="0" y="0"/>
                </a:moveTo>
                <a:lnTo>
                  <a:pt x="0" y="46679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182453" y="1347094"/>
            <a:ext cx="0" cy="4668520"/>
          </a:xfrm>
          <a:custGeom>
            <a:avLst/>
            <a:gdLst/>
            <a:ahLst/>
            <a:cxnLst/>
            <a:rect l="l" t="t" r="r" b="b"/>
            <a:pathLst>
              <a:path h="4668520">
                <a:moveTo>
                  <a:pt x="0" y="0"/>
                </a:moveTo>
                <a:lnTo>
                  <a:pt x="0" y="46679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161761" y="1353434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161761" y="6008690"/>
            <a:ext cx="4025741" cy="0"/>
          </a:xfrm>
          <a:custGeom>
            <a:avLst/>
            <a:gdLst/>
            <a:ahLst/>
            <a:cxnLst/>
            <a:rect l="l" t="t" r="r" b="b"/>
            <a:pathLst>
              <a:path w="5367655">
                <a:moveTo>
                  <a:pt x="0" y="0"/>
                </a:moveTo>
                <a:lnTo>
                  <a:pt x="53672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977" y="214148"/>
            <a:ext cx="7230045" cy="415498"/>
          </a:xfr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Euphemia"/>
                <a:cs typeface="Euphem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0406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977" y="214148"/>
            <a:ext cx="7230045" cy="415498"/>
          </a:xfr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Euphemia"/>
                <a:cs typeface="Euphem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6668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454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63354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7033020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11188" y="1881188"/>
            <a:ext cx="4135437" cy="48609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899025" y="1881188"/>
            <a:ext cx="4137025" cy="48609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340141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69877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446095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756338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799855796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81315996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503238" y="481013"/>
            <a:ext cx="8640762" cy="1292225"/>
          </a:xfrm>
          <a:prstGeom prst="rect">
            <a:avLst/>
          </a:prstGeom>
          <a:solidFill>
            <a:srgbClr val="A719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7" name="Rectangle 13"/>
          <p:cNvSpPr>
            <a:spLocks noChangeArrowheads="1"/>
          </p:cNvSpPr>
          <p:nvPr/>
        </p:nvSpPr>
        <p:spPr bwMode="auto">
          <a:xfrm flipH="1">
            <a:off x="0" y="1773238"/>
            <a:ext cx="503238" cy="5084762"/>
          </a:xfrm>
          <a:prstGeom prst="rect">
            <a:avLst/>
          </a:prstGeom>
          <a:solidFill>
            <a:srgbClr val="A719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30238"/>
            <a:ext cx="8424862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881188"/>
            <a:ext cx="8424862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pic>
        <p:nvPicPr>
          <p:cNvPr id="1030" name="Picture 19" descr="logo PWr kolor poziom ang  bez tla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16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randomBa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977" y="214148"/>
            <a:ext cx="723004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Euphemia"/>
                <a:cs typeface="Euphem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0687" y="1393862"/>
            <a:ext cx="72626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6377940"/>
            <a:ext cx="29260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04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3250" y="2130425"/>
            <a:ext cx="7089775" cy="3027363"/>
          </a:xfrm>
        </p:spPr>
        <p:txBody>
          <a:bodyPr/>
          <a:lstStyle/>
          <a:p>
            <a:pPr eaLnBrk="1" hangingPunct="1"/>
            <a:r>
              <a:rPr lang="pl-PL" altLang="pl-PL" sz="4800" dirty="0" smtClean="0"/>
              <a:t/>
            </a:r>
            <a:br>
              <a:rPr lang="pl-PL" altLang="pl-PL" sz="4800" dirty="0" smtClean="0"/>
            </a:br>
            <a:r>
              <a:rPr lang="en-GB" altLang="pl-PL" dirty="0">
                <a:latin typeface="Arial" panose="020B0604020202020204" pitchFamily="34" charset="0"/>
              </a:rPr>
              <a:t>Potential WUST’s scope in the DTT Cryogenic System</a:t>
            </a:r>
            <a:r>
              <a:rPr lang="pl-PL" altLang="pl-PL" sz="4800" dirty="0" smtClean="0"/>
              <a:t/>
            </a:r>
            <a:br>
              <a:rPr lang="pl-PL" altLang="pl-PL" sz="4800" dirty="0" smtClean="0"/>
            </a:br>
            <a:endParaRPr lang="en-GB" altLang="pl-PL" sz="4800" dirty="0" smtClean="0"/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1676400" y="4467225"/>
            <a:ext cx="7494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l-PL" altLang="en-US" sz="18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GB" altLang="en-US" sz="1800" dirty="0" smtClean="0">
                <a:solidFill>
                  <a:schemeClr val="bg1"/>
                </a:solidFill>
              </a:rPr>
              <a:t>J</a:t>
            </a:r>
            <a:r>
              <a:rPr lang="pl-PL" altLang="en-US" sz="1800" dirty="0" err="1" smtClean="0">
                <a:solidFill>
                  <a:schemeClr val="bg1"/>
                </a:solidFill>
              </a:rPr>
              <a:t>aroslaw</a:t>
            </a:r>
            <a:r>
              <a:rPr lang="en-GB" altLang="en-US" sz="1800" dirty="0" smtClean="0">
                <a:solidFill>
                  <a:schemeClr val="bg1"/>
                </a:solidFill>
              </a:rPr>
              <a:t> </a:t>
            </a:r>
            <a:r>
              <a:rPr lang="en-GB" altLang="en-US" sz="1800" dirty="0" smtClean="0">
                <a:solidFill>
                  <a:schemeClr val="bg1"/>
                </a:solidFill>
              </a:rPr>
              <a:t>Polinski</a:t>
            </a:r>
            <a:endParaRPr lang="pl-PL" altLang="en-US" sz="1800" dirty="0">
              <a:solidFill>
                <a:schemeClr val="bg1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5855855"/>
            <a:ext cx="7467600" cy="92594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b="1" dirty="0"/>
              <a:t>Big Science: Thermonuclear Fusion Projects </a:t>
            </a:r>
            <a:r>
              <a:rPr lang="en-GB" sz="1800" b="1" dirty="0" smtClean="0"/>
              <a:t>Workshop</a:t>
            </a:r>
            <a:endParaRPr lang="pl-PL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>
                <a:latin typeface="Arial" panose="020B0604020202020204" pitchFamily="34" charset="0"/>
              </a:rPr>
              <a:t>Institute of Nuclear </a:t>
            </a:r>
            <a:r>
              <a:rPr lang="en-GB" altLang="en-US" sz="1800" dirty="0" smtClean="0">
                <a:latin typeface="Arial" panose="020B0604020202020204" pitchFamily="34" charset="0"/>
              </a:rPr>
              <a:t>Physics</a:t>
            </a:r>
            <a:r>
              <a:rPr lang="pl-PL" altLang="en-US" sz="1800" dirty="0">
                <a:latin typeface="Arial" panose="020B0604020202020204" pitchFamily="34" charset="0"/>
              </a:rPr>
              <a:t> </a:t>
            </a:r>
            <a:r>
              <a:rPr lang="en-GB" altLang="en-US" sz="1800" dirty="0" smtClean="0">
                <a:latin typeface="Arial" panose="020B0604020202020204" pitchFamily="34" charset="0"/>
              </a:rPr>
              <a:t>P</a:t>
            </a:r>
            <a:r>
              <a:rPr lang="pl-PL" altLang="en-US" sz="1800" dirty="0" smtClean="0">
                <a:latin typeface="Arial" panose="020B0604020202020204" pitchFamily="34" charset="0"/>
              </a:rPr>
              <a:t>AN,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en-US" sz="1800" dirty="0" smtClean="0">
                <a:latin typeface="Arial" panose="020B0604020202020204" pitchFamily="34" charset="0"/>
              </a:rPr>
              <a:t>26th of </a:t>
            </a:r>
            <a:r>
              <a:rPr lang="pl-PL" altLang="en-US" sz="1800" dirty="0" err="1" smtClean="0">
                <a:latin typeface="Arial" panose="020B0604020202020204" pitchFamily="34" charset="0"/>
              </a:rPr>
              <a:t>Nov</a:t>
            </a:r>
            <a:r>
              <a:rPr lang="pl-PL" altLang="en-US" sz="1800" dirty="0" smtClean="0">
                <a:latin typeface="Arial" panose="020B0604020202020204" pitchFamily="34" charset="0"/>
              </a:rPr>
              <a:t> 2018, </a:t>
            </a:r>
            <a:r>
              <a:rPr lang="en-US" altLang="en-US" sz="1800" dirty="0" err="1">
                <a:latin typeface="Arial" panose="020B0604020202020204" pitchFamily="34" charset="0"/>
              </a:rPr>
              <a:t>Krako</a:t>
            </a:r>
            <a:r>
              <a:rPr lang="pl-PL" altLang="en-US" sz="1800" dirty="0">
                <a:latin typeface="Arial" panose="020B0604020202020204" pitchFamily="34" charset="0"/>
              </a:rPr>
              <a:t>w, </a:t>
            </a:r>
            <a:r>
              <a:rPr lang="pl-PL" altLang="en-US" sz="1800" dirty="0" smtClean="0">
                <a:latin typeface="Arial" panose="020B0604020202020204" pitchFamily="34" charset="0"/>
              </a:rPr>
              <a:t>POLAND</a:t>
            </a: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84514" y="5086350"/>
            <a:ext cx="457200" cy="914400"/>
          </a:xfrm>
          <a:custGeom>
            <a:avLst/>
            <a:gdLst/>
            <a:ahLst/>
            <a:cxnLst/>
            <a:rect l="l" t="t" r="r" b="b"/>
            <a:pathLst>
              <a:path w="609600" h="1219200">
                <a:moveTo>
                  <a:pt x="0" y="1219199"/>
                </a:moveTo>
                <a:lnTo>
                  <a:pt x="609432" y="1219199"/>
                </a:lnTo>
                <a:lnTo>
                  <a:pt x="609432" y="0"/>
                </a:lnTo>
                <a:lnTo>
                  <a:pt x="0" y="0"/>
                </a:lnTo>
                <a:lnTo>
                  <a:pt x="0" y="1219199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56005" y="5086350"/>
            <a:ext cx="228600" cy="914400"/>
          </a:xfrm>
          <a:custGeom>
            <a:avLst/>
            <a:gdLst/>
            <a:ahLst/>
            <a:cxnLst/>
            <a:rect l="l" t="t" r="r" b="b"/>
            <a:pathLst>
              <a:path w="304800" h="1219200">
                <a:moveTo>
                  <a:pt x="0" y="1219199"/>
                </a:moveTo>
                <a:lnTo>
                  <a:pt x="304716" y="1219199"/>
                </a:lnTo>
                <a:lnTo>
                  <a:pt x="304716" y="0"/>
                </a:lnTo>
                <a:lnTo>
                  <a:pt x="0" y="0"/>
                </a:lnTo>
                <a:lnTo>
                  <a:pt x="0" y="1219199"/>
                </a:lnTo>
                <a:close/>
              </a:path>
            </a:pathLst>
          </a:custGeom>
          <a:solidFill>
            <a:srgbClr val="375F91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159" y="857250"/>
            <a:ext cx="457200" cy="5143500"/>
          </a:xfrm>
          <a:custGeom>
            <a:avLst/>
            <a:gdLst/>
            <a:ahLst/>
            <a:cxnLst/>
            <a:rect l="l" t="t" r="r" b="b"/>
            <a:pathLst>
              <a:path w="609600" h="6858000">
                <a:moveTo>
                  <a:pt x="0" y="6857999"/>
                </a:moveTo>
                <a:lnTo>
                  <a:pt x="609432" y="6857999"/>
                </a:lnTo>
                <a:lnTo>
                  <a:pt x="60943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857250"/>
            <a:ext cx="914400" cy="4232434"/>
          </a:xfrm>
          <a:custGeom>
            <a:avLst/>
            <a:gdLst/>
            <a:ahLst/>
            <a:cxnLst/>
            <a:rect l="l" t="t" r="r" b="b"/>
            <a:pathLst>
              <a:path w="1219200" h="5643245">
                <a:moveTo>
                  <a:pt x="0" y="5643134"/>
                </a:moveTo>
                <a:lnTo>
                  <a:pt x="1218879" y="5643134"/>
                </a:lnTo>
                <a:lnTo>
                  <a:pt x="1218879" y="0"/>
                </a:lnTo>
                <a:lnTo>
                  <a:pt x="0" y="0"/>
                </a:lnTo>
                <a:lnTo>
                  <a:pt x="0" y="5643134"/>
                </a:lnTo>
                <a:close/>
              </a:path>
            </a:pathLst>
          </a:custGeom>
          <a:solidFill>
            <a:srgbClr val="375F91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79941" y="5086350"/>
            <a:ext cx="0" cy="9144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199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5089600"/>
            <a:ext cx="912495" cy="911543"/>
          </a:xfrm>
          <a:custGeom>
            <a:avLst/>
            <a:gdLst/>
            <a:ahLst/>
            <a:cxnLst/>
            <a:rect l="l" t="t" r="r" b="b"/>
            <a:pathLst>
              <a:path w="1216660" h="1215390">
                <a:moveTo>
                  <a:pt x="0" y="1214865"/>
                </a:moveTo>
                <a:lnTo>
                  <a:pt x="1216151" y="1214865"/>
                </a:lnTo>
                <a:lnTo>
                  <a:pt x="1216151" y="0"/>
                </a:lnTo>
                <a:lnTo>
                  <a:pt x="0" y="0"/>
                </a:lnTo>
                <a:lnTo>
                  <a:pt x="0" y="1214865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159" y="857250"/>
            <a:ext cx="0" cy="51435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" y="5080653"/>
            <a:ext cx="13716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275" y="0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200773"/>
            <a:ext cx="905023" cy="6812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07750" y="5157188"/>
            <a:ext cx="5043488" cy="5476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76768" y="5211204"/>
            <a:ext cx="1552576" cy="4762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58195" y="5744685"/>
            <a:ext cx="5397818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A</a:t>
            </a:r>
            <a:r>
              <a:rPr sz="1050" spc="-26" dirty="0">
                <a:solidFill>
                  <a:srgbClr val="001F5F"/>
                </a:solidFill>
                <a:latin typeface="Euphemia"/>
                <a:cs typeface="Euphemia"/>
              </a:rPr>
              <a:t>g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e</a:t>
            </a:r>
            <a:r>
              <a:rPr sz="1050" spc="4" dirty="0">
                <a:solidFill>
                  <a:srgbClr val="001F5F"/>
                </a:solidFill>
                <a:latin typeface="Euphemia"/>
                <a:cs typeface="Euphemia"/>
              </a:rPr>
              <a:t>n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z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i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a</a:t>
            </a:r>
            <a:r>
              <a:rPr sz="1050" spc="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n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az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io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nale</a:t>
            </a:r>
            <a:r>
              <a:rPr sz="1050" spc="38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pe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r</a:t>
            </a:r>
            <a:r>
              <a:rPr sz="1050" spc="4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le</a:t>
            </a:r>
            <a:r>
              <a:rPr sz="1050" spc="53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nuo</a:t>
            </a:r>
            <a:r>
              <a:rPr sz="1050" spc="4" dirty="0">
                <a:solidFill>
                  <a:srgbClr val="001F5F"/>
                </a:solidFill>
                <a:latin typeface="Euphemia"/>
                <a:cs typeface="Euphemia"/>
              </a:rPr>
              <a:t>v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e</a:t>
            </a:r>
            <a:r>
              <a:rPr sz="1050" spc="26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t</a:t>
            </a:r>
            <a:r>
              <a:rPr sz="1050" spc="4" dirty="0">
                <a:solidFill>
                  <a:srgbClr val="001F5F"/>
                </a:solidFill>
                <a:latin typeface="Euphemia"/>
                <a:cs typeface="Euphemia"/>
              </a:rPr>
              <a:t>e</a:t>
            </a:r>
            <a:r>
              <a:rPr sz="1050" spc="-8" dirty="0">
                <a:solidFill>
                  <a:srgbClr val="001F5F"/>
                </a:solidFill>
                <a:latin typeface="Euphemia"/>
                <a:cs typeface="Euphemia"/>
              </a:rPr>
              <a:t>c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n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olog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ie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,</a:t>
            </a:r>
            <a:r>
              <a:rPr sz="105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l'ene</a:t>
            </a:r>
            <a:r>
              <a:rPr sz="1050" spc="-45" dirty="0">
                <a:solidFill>
                  <a:srgbClr val="001F5F"/>
                </a:solidFill>
                <a:latin typeface="Euphemia"/>
                <a:cs typeface="Euphemia"/>
              </a:rPr>
              <a:t>r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gia</a:t>
            </a:r>
            <a:r>
              <a:rPr sz="1050" spc="26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e</a:t>
            </a:r>
            <a:r>
              <a:rPr sz="1050" spc="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lo</a:t>
            </a:r>
            <a:r>
              <a:rPr sz="1050" spc="4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sv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ilup</a:t>
            </a:r>
            <a:r>
              <a:rPr sz="1050" spc="-8" dirty="0">
                <a:solidFill>
                  <a:srgbClr val="001F5F"/>
                </a:solidFill>
                <a:latin typeface="Euphemia"/>
                <a:cs typeface="Euphemia"/>
              </a:rPr>
              <a:t>p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o</a:t>
            </a:r>
            <a:r>
              <a:rPr sz="1050" spc="4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econom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i</a:t>
            </a:r>
            <a:r>
              <a:rPr sz="1050" spc="-8" dirty="0">
                <a:solidFill>
                  <a:srgbClr val="001F5F"/>
                </a:solidFill>
                <a:latin typeface="Euphemia"/>
                <a:cs typeface="Euphemia"/>
              </a:rPr>
              <a:t>c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o</a:t>
            </a:r>
            <a:r>
              <a:rPr sz="1050" spc="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s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o</a:t>
            </a:r>
            <a:r>
              <a:rPr sz="1050" dirty="0">
                <a:solidFill>
                  <a:srgbClr val="001F5F"/>
                </a:solidFill>
                <a:latin typeface="Euphemia"/>
                <a:cs typeface="Euphemia"/>
              </a:rPr>
              <a:t>s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t</a:t>
            </a:r>
            <a:r>
              <a:rPr sz="1050" spc="4" dirty="0">
                <a:solidFill>
                  <a:srgbClr val="001F5F"/>
                </a:solidFill>
                <a:latin typeface="Euphemia"/>
                <a:cs typeface="Euphemia"/>
              </a:rPr>
              <a:t>e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ni</a:t>
            </a:r>
            <a:r>
              <a:rPr sz="1050" spc="4" dirty="0">
                <a:solidFill>
                  <a:srgbClr val="001F5F"/>
                </a:solidFill>
                <a:latin typeface="Euphemia"/>
                <a:cs typeface="Euphemia"/>
              </a:rPr>
              <a:t>b</a:t>
            </a:r>
            <a:r>
              <a:rPr sz="1050" spc="-4" dirty="0">
                <a:solidFill>
                  <a:srgbClr val="001F5F"/>
                </a:solidFill>
                <a:latin typeface="Euphemia"/>
                <a:cs typeface="Euphemia"/>
              </a:rPr>
              <a:t>ile</a:t>
            </a:r>
            <a:endParaRPr sz="1050">
              <a:solidFill>
                <a:prstClr val="black"/>
              </a:solidFill>
              <a:latin typeface="Euphemia"/>
              <a:cs typeface="Euphem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80808" y="2169816"/>
            <a:ext cx="3956209" cy="825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2700" spc="8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z="2700" spc="4" dirty="0">
                <a:solidFill>
                  <a:prstClr val="black"/>
                </a:solidFill>
                <a:latin typeface="Euphemia"/>
                <a:cs typeface="Euphemia"/>
              </a:rPr>
              <a:t>eq</a:t>
            </a:r>
            <a:r>
              <a:rPr sz="2700" dirty="0">
                <a:solidFill>
                  <a:prstClr val="black"/>
                </a:solidFill>
                <a:latin typeface="Euphemia"/>
                <a:cs typeface="Euphemia"/>
              </a:rPr>
              <a:t>ui</a:t>
            </a:r>
            <a:r>
              <a:rPr sz="2700" spc="-127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z="2700" dirty="0">
                <a:solidFill>
                  <a:prstClr val="black"/>
                </a:solidFill>
                <a:latin typeface="Euphemia"/>
                <a:cs typeface="Euphemia"/>
              </a:rPr>
              <a:t>ements</a:t>
            </a:r>
            <a:r>
              <a:rPr sz="2700" spc="10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700" spc="8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z="2700" spc="-4" dirty="0">
                <a:solidFill>
                  <a:prstClr val="black"/>
                </a:solidFill>
                <a:latin typeface="Euphemia"/>
                <a:cs typeface="Euphemia"/>
              </a:rPr>
              <a:t>nd</a:t>
            </a:r>
            <a:endParaRPr sz="2700">
              <a:solidFill>
                <a:prstClr val="black"/>
              </a:solidFill>
              <a:latin typeface="Euphemia"/>
              <a:cs typeface="Euphemia"/>
            </a:endParaRPr>
          </a:p>
          <a:p>
            <a:pPr marL="9525" defTabSz="685800" eaLnBrk="1" fontAlgn="auto" hangingPunct="1">
              <a:lnSpc>
                <a:spcPts val="3154"/>
              </a:lnSpc>
              <a:spcBef>
                <a:spcPts val="0"/>
              </a:spcBef>
              <a:spcAft>
                <a:spcPts val="0"/>
              </a:spcAft>
            </a:pPr>
            <a:r>
              <a:rPr sz="2700" spc="8" dirty="0">
                <a:solidFill>
                  <a:prstClr val="black"/>
                </a:solidFill>
                <a:latin typeface="Euphemia"/>
                <a:cs typeface="Euphemia"/>
              </a:rPr>
              <a:t>C</a:t>
            </a:r>
            <a:r>
              <a:rPr sz="2700" spc="4" dirty="0">
                <a:solidFill>
                  <a:prstClr val="black"/>
                </a:solidFill>
                <a:latin typeface="Euphemia"/>
                <a:cs typeface="Euphemia"/>
              </a:rPr>
              <a:t>on</a:t>
            </a:r>
            <a:r>
              <a:rPr sz="2700" dirty="0">
                <a:solidFill>
                  <a:prstClr val="black"/>
                </a:solidFill>
                <a:latin typeface="Euphemia"/>
                <a:cs typeface="Euphemia"/>
              </a:rPr>
              <a:t>cept</a:t>
            </a:r>
            <a:r>
              <a:rPr sz="2700" spc="8" dirty="0">
                <a:solidFill>
                  <a:prstClr val="black"/>
                </a:solidFill>
                <a:latin typeface="Euphemia"/>
                <a:cs typeface="Euphemia"/>
              </a:rPr>
              <a:t>u</a:t>
            </a:r>
            <a:r>
              <a:rPr sz="2700" spc="-11" dirty="0">
                <a:solidFill>
                  <a:prstClr val="black"/>
                </a:solidFill>
                <a:latin typeface="Euphemia"/>
                <a:cs typeface="Euphemia"/>
              </a:rPr>
              <a:t>al</a:t>
            </a:r>
            <a:r>
              <a:rPr sz="2700" spc="10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z="2700" spc="-8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2700" spc="-4" dirty="0">
                <a:solidFill>
                  <a:prstClr val="black"/>
                </a:solidFill>
                <a:latin typeface="Euphemia"/>
                <a:cs typeface="Euphemia"/>
              </a:rPr>
              <a:t>si</a:t>
            </a:r>
            <a:r>
              <a:rPr sz="2700" spc="4" dirty="0">
                <a:solidFill>
                  <a:prstClr val="black"/>
                </a:solidFill>
                <a:latin typeface="Euphemia"/>
                <a:cs typeface="Euphemia"/>
              </a:rPr>
              <a:t>g</a:t>
            </a:r>
            <a:r>
              <a:rPr sz="2700" dirty="0">
                <a:solidFill>
                  <a:prstClr val="black"/>
                </a:solidFill>
                <a:latin typeface="Euphemia"/>
                <a:cs typeface="Euphemia"/>
              </a:rPr>
              <a:t>n</a:t>
            </a:r>
            <a:r>
              <a:rPr sz="2700" spc="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700" spc="4" dirty="0">
                <a:solidFill>
                  <a:prstClr val="black"/>
                </a:solidFill>
                <a:latin typeface="Euphemia"/>
                <a:cs typeface="Euphemia"/>
              </a:rPr>
              <a:t>o</a:t>
            </a:r>
            <a:r>
              <a:rPr sz="2700" spc="-11" dirty="0">
                <a:solidFill>
                  <a:prstClr val="black"/>
                </a:solidFill>
                <a:latin typeface="Euphemia"/>
                <a:cs typeface="Euphemia"/>
              </a:rPr>
              <a:t>f</a:t>
            </a:r>
            <a:r>
              <a:rPr sz="2700" spc="1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700" spc="4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sz="2700" spc="-4" dirty="0">
                <a:solidFill>
                  <a:prstClr val="black"/>
                </a:solidFill>
                <a:latin typeface="Euphemia"/>
                <a:cs typeface="Euphemia"/>
              </a:rPr>
              <a:t>he</a:t>
            </a:r>
            <a:endParaRPr sz="2700">
              <a:solidFill>
                <a:prstClr val="black"/>
              </a:solidFill>
              <a:latin typeface="Euphemia"/>
              <a:cs typeface="Euphem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80808" y="2992967"/>
            <a:ext cx="355663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defTabSz="685800" eaLnBrk="1" fontAlgn="auto" hangingPunct="1">
              <a:lnSpc>
                <a:spcPts val="3154"/>
              </a:lnSpc>
              <a:spcBef>
                <a:spcPts val="0"/>
              </a:spcBef>
              <a:spcAft>
                <a:spcPts val="0"/>
              </a:spcAft>
            </a:pPr>
            <a:r>
              <a:rPr sz="2700" spc="4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z="2700" spc="8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sz="2700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sz="2700" spc="1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700" spc="4" dirty="0">
                <a:solidFill>
                  <a:prstClr val="black"/>
                </a:solidFill>
                <a:latin typeface="Euphemia"/>
                <a:cs typeface="Euphemia"/>
              </a:rPr>
              <a:t>C</a:t>
            </a:r>
            <a:r>
              <a:rPr sz="2700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z="2700" spc="8" dirty="0">
                <a:solidFill>
                  <a:prstClr val="black"/>
                </a:solidFill>
                <a:latin typeface="Euphemia"/>
                <a:cs typeface="Euphemia"/>
              </a:rPr>
              <a:t>y</a:t>
            </a:r>
            <a:r>
              <a:rPr sz="2700" spc="4" dirty="0">
                <a:solidFill>
                  <a:prstClr val="black"/>
                </a:solidFill>
                <a:latin typeface="Euphemia"/>
                <a:cs typeface="Euphemia"/>
              </a:rPr>
              <a:t>o</a:t>
            </a:r>
            <a:r>
              <a:rPr sz="2700" spc="-64" dirty="0">
                <a:solidFill>
                  <a:prstClr val="black"/>
                </a:solidFill>
                <a:latin typeface="Euphemia"/>
                <a:cs typeface="Euphemia"/>
              </a:rPr>
              <a:t>g</a:t>
            </a:r>
            <a:r>
              <a:rPr sz="2700" spc="-8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2700" spc="-4" dirty="0">
                <a:solidFill>
                  <a:prstClr val="black"/>
                </a:solidFill>
                <a:latin typeface="Euphemia"/>
                <a:cs typeface="Euphemia"/>
              </a:rPr>
              <a:t>ni</a:t>
            </a:r>
            <a:r>
              <a:rPr sz="2700" dirty="0">
                <a:solidFill>
                  <a:prstClr val="black"/>
                </a:solidFill>
                <a:latin typeface="Euphemia"/>
                <a:cs typeface="Euphemia"/>
              </a:rPr>
              <a:t>c</a:t>
            </a:r>
            <a:r>
              <a:rPr sz="2700" spc="9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2700" spc="-4" dirty="0">
                <a:solidFill>
                  <a:prstClr val="black"/>
                </a:solidFill>
                <a:latin typeface="Euphemia"/>
                <a:cs typeface="Euphemia"/>
              </a:rPr>
              <a:t>y</a:t>
            </a:r>
            <a:r>
              <a:rPr sz="2700" spc="8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2700" spc="4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sz="2700" dirty="0">
                <a:solidFill>
                  <a:prstClr val="black"/>
                </a:solidFill>
                <a:latin typeface="Euphemia"/>
                <a:cs typeface="Euphemia"/>
              </a:rPr>
              <a:t>em</a:t>
            </a:r>
            <a:endParaRPr sz="2700">
              <a:solidFill>
                <a:prstClr val="black"/>
              </a:solidFill>
              <a:latin typeface="Euphemia"/>
              <a:cs typeface="Euphem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80809" y="4218515"/>
            <a:ext cx="4698206" cy="770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defTabSz="685800" eaLnBrk="1" fontAlgn="auto" hangingPunct="1">
              <a:spcBef>
                <a:spcPts val="0"/>
              </a:spcBef>
              <a:spcAft>
                <a:spcPts val="0"/>
              </a:spcAft>
              <a:tabLst>
                <a:tab pos="364331" algn="l"/>
                <a:tab pos="1853089" algn="l"/>
              </a:tabLst>
            </a:pPr>
            <a:r>
              <a:rPr sz="2100" spc="-11" dirty="0">
                <a:solidFill>
                  <a:prstClr val="black"/>
                </a:solidFill>
                <a:latin typeface="Euphemia"/>
                <a:cs typeface="Euphemia"/>
              </a:rPr>
              <a:t>A.</a:t>
            </a:r>
            <a:r>
              <a:rPr sz="2100" spc="-1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100" spc="-15" dirty="0">
                <a:solidFill>
                  <a:prstClr val="black"/>
                </a:solidFill>
                <a:latin typeface="Euphemia"/>
                <a:cs typeface="Euphemia"/>
              </a:rPr>
              <a:t>F</a:t>
            </a:r>
            <a:r>
              <a:rPr sz="2100" spc="-79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z="2100" spc="-71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z="2100" spc="-11" dirty="0">
                <a:solidFill>
                  <a:prstClr val="black"/>
                </a:solidFill>
                <a:latin typeface="Euphemia"/>
                <a:cs typeface="Euphemia"/>
              </a:rPr>
              <a:t>ttolill</a:t>
            </a:r>
            <a:r>
              <a:rPr sz="2100" spc="-15" dirty="0">
                <a:solidFill>
                  <a:prstClr val="black"/>
                </a:solidFill>
                <a:latin typeface="Euphemia"/>
                <a:cs typeface="Euphemia"/>
              </a:rPr>
              <a:t>o</a:t>
            </a:r>
            <a:r>
              <a:rPr sz="21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100" spc="-11" dirty="0">
                <a:solidFill>
                  <a:prstClr val="black"/>
                </a:solidFill>
                <a:latin typeface="Euphemia"/>
                <a:cs typeface="Euphemia"/>
              </a:rPr>
              <a:t>(FS</a:t>
            </a:r>
            <a:r>
              <a:rPr sz="2100" spc="-26" dirty="0">
                <a:solidFill>
                  <a:prstClr val="black"/>
                </a:solidFill>
                <a:latin typeface="Euphemia"/>
                <a:cs typeface="Euphemia"/>
              </a:rPr>
              <a:t>N</a:t>
            </a:r>
            <a:r>
              <a:rPr sz="2100" spc="-4" dirty="0">
                <a:solidFill>
                  <a:prstClr val="black"/>
                </a:solidFill>
                <a:latin typeface="Euphemia"/>
                <a:cs typeface="Euphemia"/>
              </a:rPr>
              <a:t>-</a:t>
            </a:r>
            <a:r>
              <a:rPr sz="2100" spc="-19" dirty="0">
                <a:solidFill>
                  <a:prstClr val="black"/>
                </a:solidFill>
                <a:latin typeface="Euphemia"/>
                <a:cs typeface="Euphemia"/>
              </a:rPr>
              <a:t>FUSTE</a:t>
            </a:r>
            <a:r>
              <a:rPr sz="2100" spc="-23" dirty="0">
                <a:solidFill>
                  <a:prstClr val="black"/>
                </a:solidFill>
                <a:latin typeface="Euphemia"/>
                <a:cs typeface="Euphemia"/>
              </a:rPr>
              <a:t>C</a:t>
            </a:r>
            <a:r>
              <a:rPr sz="2100" spc="-4" dirty="0">
                <a:solidFill>
                  <a:prstClr val="black"/>
                </a:solidFill>
                <a:latin typeface="Euphemia"/>
                <a:cs typeface="Euphemia"/>
              </a:rPr>
              <a:t>-</a:t>
            </a:r>
            <a:r>
              <a:rPr sz="2100" spc="-15" dirty="0">
                <a:solidFill>
                  <a:prstClr val="black"/>
                </a:solidFill>
                <a:latin typeface="Euphemia"/>
                <a:cs typeface="Euphemia"/>
              </a:rPr>
              <a:t>TE</a:t>
            </a:r>
            <a:r>
              <a:rPr sz="2100" spc="-23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2100" spc="-8" dirty="0">
                <a:solidFill>
                  <a:prstClr val="black"/>
                </a:solidFill>
                <a:latin typeface="Euphemia"/>
                <a:cs typeface="Euphemia"/>
              </a:rPr>
              <a:t>)</a:t>
            </a:r>
            <a:endParaRPr sz="2100">
              <a:solidFill>
                <a:prstClr val="black"/>
              </a:solidFill>
              <a:latin typeface="Euphemia"/>
              <a:cs typeface="Euphemia"/>
            </a:endParaRPr>
          </a:p>
          <a:p>
            <a:pPr marL="9525" defTabSz="685800" eaLnBrk="1" fontAlgn="auto" hangingPunct="1">
              <a:spcBef>
                <a:spcPts val="1575"/>
              </a:spcBef>
              <a:spcAft>
                <a:spcPts val="0"/>
              </a:spcAft>
            </a:pPr>
            <a:r>
              <a:rPr sz="1575" spc="-113" dirty="0">
                <a:solidFill>
                  <a:prstClr val="black"/>
                </a:solidFill>
                <a:latin typeface="Euphemia"/>
                <a:cs typeface="Euphemia"/>
              </a:rPr>
              <a:t>P</a:t>
            </a:r>
            <a:r>
              <a:rPr sz="1575" spc="-53" dirty="0">
                <a:solidFill>
                  <a:prstClr val="black"/>
                </a:solidFill>
                <a:latin typeface="Euphemia"/>
                <a:cs typeface="Euphemia"/>
              </a:rPr>
              <a:t>o</a:t>
            </a:r>
            <a:r>
              <a:rPr sz="1575" spc="-41" dirty="0">
                <a:solidFill>
                  <a:prstClr val="black"/>
                </a:solidFill>
                <a:latin typeface="Euphemia"/>
                <a:cs typeface="Euphemia"/>
              </a:rPr>
              <a:t>la</a:t>
            </a:r>
            <a:r>
              <a:rPr sz="1575" spc="-49" dirty="0">
                <a:solidFill>
                  <a:prstClr val="black"/>
                </a:solidFill>
                <a:latin typeface="Euphemia"/>
                <a:cs typeface="Euphemia"/>
              </a:rPr>
              <a:t>n</a:t>
            </a:r>
            <a:r>
              <a:rPr sz="1575" spc="-41" dirty="0">
                <a:solidFill>
                  <a:prstClr val="black"/>
                </a:solidFill>
                <a:latin typeface="Euphemia"/>
                <a:cs typeface="Euphemia"/>
              </a:rPr>
              <a:t>d-</a:t>
            </a:r>
            <a:r>
              <a:rPr sz="1575" spc="-34" dirty="0">
                <a:solidFill>
                  <a:prstClr val="black"/>
                </a:solidFill>
                <a:latin typeface="Euphemia"/>
                <a:cs typeface="Euphemia"/>
              </a:rPr>
              <a:t>Ita</a:t>
            </a:r>
            <a:r>
              <a:rPr sz="1575" spc="-30" dirty="0">
                <a:solidFill>
                  <a:prstClr val="black"/>
                </a:solidFill>
                <a:latin typeface="Euphemia"/>
                <a:cs typeface="Euphemia"/>
              </a:rPr>
              <a:t>l</a:t>
            </a:r>
            <a:r>
              <a:rPr sz="1575" spc="-41" dirty="0">
                <a:solidFill>
                  <a:prstClr val="black"/>
                </a:solidFill>
                <a:latin typeface="Euphemia"/>
                <a:cs typeface="Euphemia"/>
              </a:rPr>
              <a:t>y</a:t>
            </a:r>
            <a:r>
              <a:rPr sz="1575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75" spc="-68" dirty="0">
                <a:solidFill>
                  <a:prstClr val="black"/>
                </a:solidFill>
                <a:latin typeface="Euphemia"/>
                <a:cs typeface="Euphemia"/>
              </a:rPr>
              <a:t>M</a:t>
            </a:r>
            <a:r>
              <a:rPr sz="1575" spc="-53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575" spc="-34" dirty="0">
                <a:solidFill>
                  <a:prstClr val="black"/>
                </a:solidFill>
                <a:latin typeface="Euphemia"/>
                <a:cs typeface="Euphemia"/>
              </a:rPr>
              <a:t>etin</a:t>
            </a:r>
            <a:r>
              <a:rPr sz="1575" spc="-56" dirty="0">
                <a:solidFill>
                  <a:prstClr val="black"/>
                </a:solidFill>
                <a:latin typeface="Euphemia"/>
                <a:cs typeface="Euphemia"/>
              </a:rPr>
              <a:t>g</a:t>
            </a:r>
            <a:r>
              <a:rPr sz="1575" spc="-23" dirty="0">
                <a:solidFill>
                  <a:prstClr val="black"/>
                </a:solidFill>
                <a:latin typeface="Euphemia"/>
                <a:cs typeface="Euphemia"/>
              </a:rPr>
              <a:t>,</a:t>
            </a:r>
            <a:r>
              <a:rPr sz="1575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75" spc="-45" dirty="0">
                <a:solidFill>
                  <a:prstClr val="black"/>
                </a:solidFill>
                <a:latin typeface="Euphemia"/>
                <a:cs typeface="Euphemia"/>
              </a:rPr>
              <a:t>F</a:t>
            </a:r>
            <a:r>
              <a:rPr sz="1575" spc="-79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z="1575" spc="-53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z="1575" spc="-45" dirty="0">
                <a:solidFill>
                  <a:prstClr val="black"/>
                </a:solidFill>
                <a:latin typeface="Euphemia"/>
                <a:cs typeface="Euphemia"/>
              </a:rPr>
              <a:t>sc</a:t>
            </a:r>
            <a:r>
              <a:rPr sz="1575" spc="-83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z="1575" spc="-30" dirty="0">
                <a:solidFill>
                  <a:prstClr val="black"/>
                </a:solidFill>
                <a:latin typeface="Euphemia"/>
                <a:cs typeface="Euphemia"/>
              </a:rPr>
              <a:t>ti</a:t>
            </a:r>
            <a:r>
              <a:rPr sz="1575" spc="-23" dirty="0">
                <a:solidFill>
                  <a:prstClr val="black"/>
                </a:solidFill>
                <a:latin typeface="Euphemia"/>
                <a:cs typeface="Euphemia"/>
              </a:rPr>
              <a:t>,</a:t>
            </a:r>
            <a:r>
              <a:rPr sz="1575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75" spc="-49" dirty="0">
                <a:solidFill>
                  <a:prstClr val="black"/>
                </a:solidFill>
                <a:latin typeface="Euphemia"/>
                <a:cs typeface="Euphemia"/>
              </a:rPr>
              <a:t>2</a:t>
            </a:r>
            <a:r>
              <a:rPr sz="1575" spc="-56" dirty="0">
                <a:solidFill>
                  <a:prstClr val="black"/>
                </a:solidFill>
                <a:latin typeface="Euphemia"/>
                <a:cs typeface="Euphemia"/>
              </a:rPr>
              <a:t>8</a:t>
            </a:r>
            <a:r>
              <a:rPr sz="1575" spc="-41" dirty="0">
                <a:solidFill>
                  <a:prstClr val="black"/>
                </a:solidFill>
                <a:latin typeface="Euphemia"/>
                <a:cs typeface="Euphemia"/>
              </a:rPr>
              <a:t>-29</a:t>
            </a:r>
            <a:r>
              <a:rPr sz="1575" spc="2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75" spc="-53" dirty="0">
                <a:solidFill>
                  <a:prstClr val="black"/>
                </a:solidFill>
                <a:latin typeface="Euphemia"/>
                <a:cs typeface="Euphemia"/>
              </a:rPr>
              <a:t>Se</a:t>
            </a:r>
            <a:r>
              <a:rPr sz="1575" spc="-49" dirty="0">
                <a:solidFill>
                  <a:prstClr val="black"/>
                </a:solidFill>
                <a:latin typeface="Euphemia"/>
                <a:cs typeface="Euphemia"/>
              </a:rPr>
              <a:t>p</a:t>
            </a:r>
            <a:r>
              <a:rPr sz="1575" spc="-26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sz="1575" spc="-53" dirty="0">
                <a:solidFill>
                  <a:prstClr val="black"/>
                </a:solidFill>
                <a:latin typeface="Euphemia"/>
                <a:cs typeface="Euphemia"/>
              </a:rPr>
              <a:t>embe</a:t>
            </a:r>
            <a:r>
              <a:rPr sz="1575" spc="-34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z="1575" spc="-23" dirty="0">
                <a:solidFill>
                  <a:prstClr val="black"/>
                </a:solidFill>
                <a:latin typeface="Euphemia"/>
                <a:cs typeface="Euphemia"/>
              </a:rPr>
              <a:t>,</a:t>
            </a:r>
            <a:r>
              <a:rPr sz="1575" spc="2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75" spc="-49" dirty="0">
                <a:solidFill>
                  <a:prstClr val="black"/>
                </a:solidFill>
                <a:latin typeface="Euphemia"/>
                <a:cs typeface="Euphemia"/>
              </a:rPr>
              <a:t>2</a:t>
            </a:r>
            <a:r>
              <a:rPr sz="1575" spc="-56" dirty="0">
                <a:solidFill>
                  <a:prstClr val="black"/>
                </a:solidFill>
                <a:latin typeface="Euphemia"/>
                <a:cs typeface="Euphemia"/>
              </a:rPr>
              <a:t>0</a:t>
            </a:r>
            <a:r>
              <a:rPr sz="1575" spc="-161" dirty="0">
                <a:solidFill>
                  <a:prstClr val="black"/>
                </a:solidFill>
                <a:latin typeface="Euphemia"/>
                <a:cs typeface="Euphemia"/>
              </a:rPr>
              <a:t>1</a:t>
            </a:r>
            <a:r>
              <a:rPr sz="1575" spc="-49" dirty="0">
                <a:solidFill>
                  <a:prstClr val="black"/>
                </a:solidFill>
                <a:latin typeface="Euphemia"/>
                <a:cs typeface="Euphemia"/>
              </a:rPr>
              <a:t>8</a:t>
            </a:r>
            <a:endParaRPr sz="1575">
              <a:solidFill>
                <a:prstClr val="black"/>
              </a:solidFill>
              <a:latin typeface="Euphemia"/>
              <a:cs typeface="Euphem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90968" y="1650019"/>
            <a:ext cx="2463736" cy="23981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4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13113" y="857250"/>
            <a:ext cx="228600" cy="51435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7999"/>
                </a:moveTo>
                <a:lnTo>
                  <a:pt x="304728" y="6857999"/>
                </a:lnTo>
                <a:lnTo>
                  <a:pt x="304728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2862" y="857250"/>
            <a:ext cx="457200" cy="552450"/>
          </a:xfrm>
          <a:custGeom>
            <a:avLst/>
            <a:gdLst/>
            <a:ahLst/>
            <a:cxnLst/>
            <a:rect l="l" t="t" r="r" b="b"/>
            <a:pathLst>
              <a:path w="609600" h="736600">
                <a:moveTo>
                  <a:pt x="0" y="736213"/>
                </a:moveTo>
                <a:lnTo>
                  <a:pt x="609432" y="736213"/>
                </a:lnTo>
                <a:lnTo>
                  <a:pt x="609432" y="0"/>
                </a:lnTo>
                <a:lnTo>
                  <a:pt x="0" y="0"/>
                </a:lnTo>
                <a:lnTo>
                  <a:pt x="0" y="736213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2862" y="1866611"/>
            <a:ext cx="457200" cy="4134326"/>
          </a:xfrm>
          <a:custGeom>
            <a:avLst/>
            <a:gdLst/>
            <a:ahLst/>
            <a:cxnLst/>
            <a:rect l="l" t="t" r="r" b="b"/>
            <a:pathLst>
              <a:path w="609600" h="5512434">
                <a:moveTo>
                  <a:pt x="0" y="5512185"/>
                </a:moveTo>
                <a:lnTo>
                  <a:pt x="609432" y="5512185"/>
                </a:lnTo>
                <a:lnTo>
                  <a:pt x="609432" y="0"/>
                </a:lnTo>
                <a:lnTo>
                  <a:pt x="0" y="0"/>
                </a:lnTo>
                <a:lnTo>
                  <a:pt x="0" y="5512185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857250"/>
            <a:ext cx="457200" cy="5143500"/>
          </a:xfrm>
          <a:custGeom>
            <a:avLst/>
            <a:gdLst/>
            <a:ahLst/>
            <a:cxnLst/>
            <a:rect l="l" t="t" r="r" b="b"/>
            <a:pathLst>
              <a:path w="609600" h="6858000">
                <a:moveTo>
                  <a:pt x="0" y="6857999"/>
                </a:moveTo>
                <a:lnTo>
                  <a:pt x="609432" y="6857999"/>
                </a:lnTo>
                <a:lnTo>
                  <a:pt x="60943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375F91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2862" y="1409411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609599"/>
                </a:moveTo>
                <a:lnTo>
                  <a:pt x="609432" y="609599"/>
                </a:lnTo>
                <a:lnTo>
                  <a:pt x="609432" y="0"/>
                </a:lnTo>
                <a:lnTo>
                  <a:pt x="0" y="0"/>
                </a:lnTo>
                <a:lnTo>
                  <a:pt x="0" y="609599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2862" y="1409411"/>
            <a:ext cx="4572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432" y="0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2862" y="1866611"/>
            <a:ext cx="4572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432" y="0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2862" y="857250"/>
            <a:ext cx="0" cy="51435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8386" y="1409449"/>
            <a:ext cx="565367" cy="4234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82355" y="587732"/>
            <a:ext cx="5422534" cy="1091485"/>
          </a:xfrm>
          <a:prstGeom prst="rect">
            <a:avLst/>
          </a:prstGeom>
        </p:spPr>
        <p:txBody>
          <a:bodyPr vert="horz" wrap="square" lIns="0" tIns="268129" rIns="0" bIns="0" rtlCol="0">
            <a:spAutoFit/>
          </a:bodyPr>
          <a:lstStyle/>
          <a:p>
            <a:pPr marL="306705">
              <a:lnSpc>
                <a:spcPts val="3154"/>
              </a:lnSpc>
            </a:pPr>
            <a:r>
              <a:rPr spc="8" dirty="0"/>
              <a:t>M</a:t>
            </a:r>
            <a:r>
              <a:rPr spc="-8" dirty="0"/>
              <a:t>a</a:t>
            </a:r>
            <a:r>
              <a:rPr spc="-4" dirty="0"/>
              <a:t>i</a:t>
            </a:r>
            <a:r>
              <a:rPr dirty="0"/>
              <a:t>n</a:t>
            </a:r>
            <a:r>
              <a:rPr spc="94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u</a:t>
            </a:r>
            <a:r>
              <a:rPr spc="15" dirty="0"/>
              <a:t>t</a:t>
            </a:r>
            <a:r>
              <a:rPr spc="4" dirty="0"/>
              <a:t>i</a:t>
            </a:r>
            <a:r>
              <a:rPr dirty="0"/>
              <a:t>es</a:t>
            </a:r>
            <a:r>
              <a:rPr spc="101" dirty="0">
                <a:latin typeface="Times New Roman"/>
                <a:cs typeface="Times New Roman"/>
              </a:rPr>
              <a:t> </a:t>
            </a:r>
            <a:r>
              <a:rPr spc="4" dirty="0"/>
              <a:t>o</a:t>
            </a:r>
            <a:r>
              <a:rPr spc="-11" dirty="0"/>
              <a:t>f</a:t>
            </a:r>
            <a:r>
              <a:rPr spc="124" dirty="0">
                <a:latin typeface="Times New Roman"/>
                <a:cs typeface="Times New Roman"/>
              </a:rPr>
              <a:t> </a:t>
            </a:r>
            <a:r>
              <a:rPr spc="4" dirty="0"/>
              <a:t>t</a:t>
            </a:r>
            <a:r>
              <a:rPr spc="-4" dirty="0"/>
              <a:t>h</a:t>
            </a:r>
            <a:r>
              <a:rPr dirty="0"/>
              <a:t>e</a:t>
            </a:r>
            <a:r>
              <a:rPr spc="127" dirty="0">
                <a:latin typeface="Times New Roman"/>
                <a:cs typeface="Times New Roman"/>
              </a:rPr>
              <a:t> </a:t>
            </a:r>
            <a:r>
              <a:rPr spc="8" dirty="0"/>
              <a:t>D</a:t>
            </a:r>
            <a:r>
              <a:rPr spc="-11" dirty="0"/>
              <a:t>T</a:t>
            </a:r>
            <a:r>
              <a:rPr spc="-19" dirty="0"/>
              <a:t>T</a:t>
            </a:r>
            <a:r>
              <a:rPr spc="109" dirty="0">
                <a:latin typeface="Times New Roman"/>
                <a:cs typeface="Times New Roman"/>
              </a:rPr>
              <a:t> </a:t>
            </a:r>
            <a:r>
              <a:rPr spc="8" dirty="0"/>
              <a:t>C</a:t>
            </a:r>
            <a:r>
              <a:rPr dirty="0"/>
              <a:t>r</a:t>
            </a:r>
            <a:r>
              <a:rPr spc="11" dirty="0"/>
              <a:t>y</a:t>
            </a:r>
            <a:r>
              <a:rPr spc="-4" dirty="0"/>
              <a:t>o</a:t>
            </a:r>
            <a:r>
              <a:rPr spc="-60" dirty="0"/>
              <a:t>g</a:t>
            </a:r>
            <a:r>
              <a:rPr dirty="0"/>
              <a:t>enic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15" dirty="0"/>
              <a:t>S</a:t>
            </a:r>
            <a:r>
              <a:rPr spc="-4" dirty="0"/>
              <a:t>y</a:t>
            </a:r>
            <a:r>
              <a:rPr spc="11" dirty="0"/>
              <a:t>s</a:t>
            </a:r>
            <a:r>
              <a:rPr spc="4" dirty="0"/>
              <a:t>t</a:t>
            </a:r>
            <a:r>
              <a:rPr spc="-23" dirty="0"/>
              <a:t>em</a:t>
            </a:r>
          </a:p>
        </p:txBody>
      </p:sp>
      <p:sp>
        <p:nvSpPr>
          <p:cNvPr id="12" name="object 12"/>
          <p:cNvSpPr/>
          <p:nvPr/>
        </p:nvSpPr>
        <p:spPr>
          <a:xfrm>
            <a:off x="6344976" y="2342298"/>
            <a:ext cx="2333915" cy="26729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4453" y="1779467"/>
            <a:ext cx="7230428" cy="4011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 defTabSz="685800" eaLnBrk="1" fontAlgn="auto" hangingPunct="1">
              <a:lnSpc>
                <a:spcPts val="1943"/>
              </a:lnSpc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The</a:t>
            </a:r>
            <a:r>
              <a:rPr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Cry</a:t>
            </a: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o</a:t>
            </a:r>
            <a:r>
              <a:rPr spc="-53" dirty="0">
                <a:solidFill>
                  <a:prstClr val="black"/>
                </a:solidFill>
                <a:latin typeface="Euphemia"/>
                <a:cs typeface="Euphemia"/>
              </a:rPr>
              <a:t>g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enic</a:t>
            </a:r>
            <a:r>
              <a:rPr spc="8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19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yste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m</a:t>
            </a:r>
            <a:r>
              <a:rPr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prstClr val="black"/>
                </a:solidFill>
                <a:latin typeface="Euphemia"/>
                <a:cs typeface="Euphemia"/>
              </a:rPr>
              <a:t>o</a:t>
            </a: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f</a:t>
            </a:r>
            <a:r>
              <a:rPr spc="8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spc="4" dirty="0">
                <a:solidFill>
                  <a:prstClr val="black"/>
                </a:solidFill>
                <a:latin typeface="Euphemia"/>
                <a:cs typeface="Euphemia"/>
              </a:rPr>
              <a:t>h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19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spc="8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ha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o</a:t>
            </a:r>
            <a:r>
              <a:rPr spc="8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p</a:t>
            </a:r>
            <a:r>
              <a:rPr spc="-75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ovi</a:t>
            </a: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pc="10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pc="-19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q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u</a:t>
            </a:r>
            <a:r>
              <a:rPr spc="-64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t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cooling</a:t>
            </a:r>
            <a:r>
              <a:rPr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prstClr val="black"/>
                </a:solidFill>
                <a:latin typeface="Euphemia"/>
                <a:cs typeface="Euphemia"/>
              </a:rPr>
              <a:t>of</a:t>
            </a:r>
            <a:r>
              <a:rPr spc="-1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th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83" dirty="0">
                <a:solidFill>
                  <a:prstClr val="black"/>
                </a:solidFill>
                <a:latin typeface="Euphemia"/>
                <a:cs typeface="Euphemia"/>
              </a:rPr>
              <a:t>f</a:t>
            </a:r>
            <a:r>
              <a:rPr spc="-15" dirty="0">
                <a:solidFill>
                  <a:prstClr val="black"/>
                </a:solidFill>
                <a:latin typeface="Euphemia"/>
                <a:cs typeface="Euphemia"/>
              </a:rPr>
              <a:t>ol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lowin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g</a:t>
            </a:r>
            <a:r>
              <a:rPr spc="9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components:</a:t>
            </a:r>
            <a:endParaRPr>
              <a:solidFill>
                <a:prstClr val="black"/>
              </a:solidFill>
              <a:latin typeface="Euphemia"/>
              <a:cs typeface="Euphemia"/>
            </a:endParaRPr>
          </a:p>
          <a:p>
            <a:pPr marL="94773" defTabSz="685800" eaLnBrk="1" fontAlgn="auto" hangingPunct="1">
              <a:spcBef>
                <a:spcPts val="1076"/>
              </a:spcBef>
              <a:spcAft>
                <a:spcPts val="0"/>
              </a:spcAft>
              <a:tabLst>
                <a:tab pos="298609" algn="l"/>
              </a:tabLst>
            </a:pP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›	</a:t>
            </a:r>
            <a:r>
              <a:rPr sz="1425" spc="-113" dirty="0">
                <a:solidFill>
                  <a:prstClr val="black"/>
                </a:solidFill>
                <a:latin typeface="Euphemia"/>
                <a:cs typeface="Euphemia"/>
              </a:rPr>
              <a:t>1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8</a:t>
            </a:r>
            <a:r>
              <a:rPr sz="1425" spc="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TF</a:t>
            </a:r>
            <a:r>
              <a:rPr sz="1425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coils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(Nb</a:t>
            </a:r>
            <a:r>
              <a:rPr sz="1406" spc="5" baseline="-20000" dirty="0">
                <a:solidFill>
                  <a:prstClr val="black"/>
                </a:solidFill>
                <a:latin typeface="Euphemia"/>
                <a:cs typeface="Euphemia"/>
              </a:rPr>
              <a:t>3</a:t>
            </a:r>
            <a:r>
              <a:rPr sz="1425" spc="-15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n</a:t>
            </a:r>
            <a:r>
              <a:rPr sz="1425" spc="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CIC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)</a:t>
            </a:r>
            <a:r>
              <a:rPr sz="1425" spc="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+</a:t>
            </a:r>
            <a:r>
              <a:rPr sz="1425" spc="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6</a:t>
            </a:r>
            <a:r>
              <a:rPr sz="1425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cur</a:t>
            </a:r>
            <a:r>
              <a:rPr sz="1425" spc="-64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ent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4" dirty="0">
                <a:solidFill>
                  <a:prstClr val="black"/>
                </a:solidFill>
                <a:latin typeface="Euphemia"/>
                <a:cs typeface="Euphemia"/>
              </a:rPr>
              <a:t>l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1425"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+</a:t>
            </a:r>
            <a:r>
              <a:rPr sz="1425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F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ers;</a:t>
            </a:r>
            <a:endParaRPr sz="1425">
              <a:solidFill>
                <a:prstClr val="black"/>
              </a:solidFill>
              <a:latin typeface="Euphemia"/>
              <a:cs typeface="Euphemia"/>
            </a:endParaRPr>
          </a:p>
          <a:p>
            <a:pPr marL="298609" marR="2797016" indent="-203835" defTabSz="685800" eaLnBrk="1" fontAlgn="auto" hangingPunct="1">
              <a:lnSpc>
                <a:spcPct val="110100"/>
              </a:lnSpc>
              <a:spcBef>
                <a:spcPts val="1043"/>
              </a:spcBef>
              <a:spcAft>
                <a:spcPts val="0"/>
              </a:spcAft>
              <a:tabLst>
                <a:tab pos="298609" algn="l"/>
              </a:tabLst>
            </a:pP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›	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6</a:t>
            </a:r>
            <a:r>
              <a:rPr sz="1425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5" dirty="0">
                <a:solidFill>
                  <a:prstClr val="black"/>
                </a:solidFill>
                <a:latin typeface="Euphemia"/>
                <a:cs typeface="Euphemia"/>
              </a:rPr>
              <a:t>C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1425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5" dirty="0">
                <a:solidFill>
                  <a:prstClr val="black"/>
                </a:solidFill>
                <a:latin typeface="Euphemia"/>
                <a:cs typeface="Euphemia"/>
              </a:rPr>
              <a:t>modu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le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coils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(Nb</a:t>
            </a:r>
            <a:r>
              <a:rPr sz="1406" spc="5" baseline="-20000" dirty="0">
                <a:solidFill>
                  <a:prstClr val="black"/>
                </a:solidFill>
                <a:latin typeface="Euphemia"/>
                <a:cs typeface="Euphemia"/>
              </a:rPr>
              <a:t>3</a:t>
            </a:r>
            <a:r>
              <a:rPr sz="1425" spc="-15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n</a:t>
            </a:r>
            <a:r>
              <a:rPr sz="1425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CIC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)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+</a:t>
            </a:r>
            <a:r>
              <a:rPr sz="1425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6</a:t>
            </a:r>
            <a:r>
              <a:rPr sz="1425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cur</a:t>
            </a:r>
            <a:r>
              <a:rPr sz="1425" spc="-64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ent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4" dirty="0">
                <a:solidFill>
                  <a:prstClr val="black"/>
                </a:solidFill>
                <a:latin typeface="Euphemia"/>
                <a:cs typeface="Euphemia"/>
              </a:rPr>
              <a:t>l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1425"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+</a:t>
            </a:r>
            <a:r>
              <a:rPr sz="1425" spc="-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F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ers;</a:t>
            </a:r>
            <a:endParaRPr sz="1425">
              <a:solidFill>
                <a:prstClr val="black"/>
              </a:solidFill>
              <a:latin typeface="Euphemia"/>
              <a:cs typeface="Euphemia"/>
            </a:endParaRPr>
          </a:p>
          <a:p>
            <a:pPr marL="94773" defTabSz="685800" eaLnBrk="1" fontAlgn="auto" hangingPunct="1">
              <a:spcBef>
                <a:spcPts val="1223"/>
              </a:spcBef>
              <a:spcAft>
                <a:spcPts val="0"/>
              </a:spcAft>
              <a:tabLst>
                <a:tab pos="298609" algn="l"/>
              </a:tabLst>
            </a:pP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›	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6</a:t>
            </a:r>
            <a:r>
              <a:rPr sz="1425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PF</a:t>
            </a:r>
            <a:r>
              <a:rPr sz="1425" spc="6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coils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dirty="0">
                <a:solidFill>
                  <a:prstClr val="black"/>
                </a:solidFill>
                <a:latin typeface="Euphemia"/>
                <a:cs typeface="Euphemia"/>
              </a:rPr>
              <a:t>(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N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iT</a:t>
            </a:r>
            <a:r>
              <a:rPr sz="1425" spc="-4" dirty="0">
                <a:solidFill>
                  <a:prstClr val="black"/>
                </a:solidFill>
                <a:latin typeface="Euphemia"/>
                <a:cs typeface="Euphemia"/>
              </a:rPr>
              <a:t>i</a:t>
            </a:r>
            <a:r>
              <a:rPr sz="1425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CIC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)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+</a:t>
            </a:r>
            <a:r>
              <a:rPr sz="1425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6</a:t>
            </a:r>
            <a:r>
              <a:rPr sz="1425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cur</a:t>
            </a:r>
            <a:r>
              <a:rPr sz="1425" spc="-64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ent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4" dirty="0">
                <a:solidFill>
                  <a:prstClr val="black"/>
                </a:solidFill>
                <a:latin typeface="Euphemia"/>
                <a:cs typeface="Euphemia"/>
              </a:rPr>
              <a:t>l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1425"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+</a:t>
            </a:r>
            <a:r>
              <a:rPr sz="1425" spc="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F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ers;</a:t>
            </a:r>
            <a:endParaRPr sz="1425">
              <a:solidFill>
                <a:prstClr val="black"/>
              </a:solidFill>
              <a:latin typeface="Euphemia"/>
              <a:cs typeface="Euphemia"/>
            </a:endParaRPr>
          </a:p>
          <a:p>
            <a:pPr marL="94773" defTabSz="685800" eaLnBrk="1" fontAlgn="auto" hangingPunct="1">
              <a:spcBef>
                <a:spcPts val="1223"/>
              </a:spcBef>
              <a:spcAft>
                <a:spcPts val="0"/>
              </a:spcAft>
              <a:tabLst>
                <a:tab pos="298609" algn="l"/>
              </a:tabLst>
            </a:pP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›	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Th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rm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z="1425" spc="-4" dirty="0">
                <a:solidFill>
                  <a:prstClr val="black"/>
                </a:solidFill>
                <a:latin typeface="Euphemia"/>
                <a:cs typeface="Euphemia"/>
              </a:rPr>
              <a:t>l</a:t>
            </a:r>
            <a:r>
              <a:rPr sz="1425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hields</a:t>
            </a:r>
            <a:r>
              <a:rPr sz="1425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(TS</a:t>
            </a:r>
            <a:r>
              <a:rPr sz="1425" spc="-4" dirty="0">
                <a:solidFill>
                  <a:prstClr val="black"/>
                </a:solidFill>
                <a:latin typeface="Euphemia"/>
                <a:cs typeface="Euphemia"/>
              </a:rPr>
              <a:t>);</a:t>
            </a:r>
            <a:endParaRPr sz="1425">
              <a:solidFill>
                <a:prstClr val="black"/>
              </a:solidFill>
              <a:latin typeface="Euphemia"/>
              <a:cs typeface="Euphemia"/>
            </a:endParaRPr>
          </a:p>
          <a:p>
            <a:pPr marL="94773" defTabSz="685800" eaLnBrk="1" fontAlgn="auto" hangingPunct="1">
              <a:spcBef>
                <a:spcPts val="1215"/>
              </a:spcBef>
              <a:spcAft>
                <a:spcPts val="0"/>
              </a:spcAft>
              <a:tabLst>
                <a:tab pos="298609" algn="l"/>
              </a:tabLst>
            </a:pP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›	</a:t>
            </a:r>
            <a:r>
              <a:rPr sz="1425" spc="-11" dirty="0">
                <a:solidFill>
                  <a:prstClr val="black"/>
                </a:solidFill>
                <a:latin typeface="Euphemia"/>
                <a:cs typeface="Euphemia"/>
              </a:rPr>
              <a:t>Cry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o-lin</a:t>
            </a:r>
            <a:r>
              <a:rPr sz="1425" spc="-19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s:</a:t>
            </a:r>
            <a:endParaRPr sz="1425">
              <a:solidFill>
                <a:prstClr val="black"/>
              </a:solidFill>
              <a:latin typeface="Euphemia"/>
              <a:cs typeface="Euphemia"/>
            </a:endParaRPr>
          </a:p>
          <a:p>
            <a:pPr marL="94773" defTabSz="685800" eaLnBrk="1" fontAlgn="auto" hangingPunct="1">
              <a:spcBef>
                <a:spcPts val="1223"/>
              </a:spcBef>
              <a:spcAft>
                <a:spcPts val="0"/>
              </a:spcAft>
              <a:tabLst>
                <a:tab pos="298609" algn="l"/>
              </a:tabLst>
            </a:pP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›	</a:t>
            </a:r>
            <a:r>
              <a:rPr sz="1425" spc="-15" dirty="0">
                <a:solidFill>
                  <a:prstClr val="black"/>
                </a:solidFill>
                <a:latin typeface="Euphemia"/>
                <a:cs typeface="Euphemia"/>
              </a:rPr>
              <a:t>Cryo</a:t>
            </a:r>
            <a:r>
              <a:rPr sz="1425" spc="-49" dirty="0">
                <a:solidFill>
                  <a:prstClr val="black"/>
                </a:solidFill>
                <a:latin typeface="Euphemia"/>
                <a:cs typeface="Euphemia"/>
              </a:rPr>
              <a:t>g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enic</a:t>
            </a:r>
            <a:r>
              <a:rPr sz="1425"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15" dirty="0">
                <a:solidFill>
                  <a:prstClr val="black"/>
                </a:solidFill>
                <a:latin typeface="Euphemia"/>
                <a:cs typeface="Euphemia"/>
              </a:rPr>
              <a:t>pump</a:t>
            </a:r>
            <a:r>
              <a:rPr sz="1425" spc="-8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z="1425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(o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the</a:t>
            </a: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r</a:t>
            </a:r>
            <a:r>
              <a:rPr sz="1425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15" dirty="0">
                <a:solidFill>
                  <a:srgbClr val="FF0000"/>
                </a:solidFill>
                <a:latin typeface="Euphemia"/>
                <a:cs typeface="Euphemia"/>
              </a:rPr>
              <a:t>o</a:t>
            </a: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p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t</a:t>
            </a:r>
            <a:r>
              <a:rPr sz="1425" spc="-4" dirty="0">
                <a:solidFill>
                  <a:srgbClr val="FF0000"/>
                </a:solidFill>
                <a:latin typeface="Euphemia"/>
                <a:cs typeface="Euphemia"/>
              </a:rPr>
              <a:t>i</a:t>
            </a:r>
            <a:r>
              <a:rPr sz="1425" spc="-15" dirty="0">
                <a:solidFill>
                  <a:srgbClr val="FF0000"/>
                </a:solidFill>
                <a:latin typeface="Euphemia"/>
                <a:cs typeface="Euphemia"/>
              </a:rPr>
              <a:t>on</a:t>
            </a:r>
            <a:r>
              <a:rPr sz="1425" spc="-4" dirty="0">
                <a:solidFill>
                  <a:srgbClr val="FF0000"/>
                </a:solidFill>
                <a:latin typeface="Euphemia"/>
                <a:cs typeface="Euphemia"/>
              </a:rPr>
              <a:t>s,</a:t>
            </a:r>
            <a:r>
              <a:rPr sz="1425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such</a:t>
            </a:r>
            <a:r>
              <a:rPr sz="1425" spc="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as</a:t>
            </a:r>
            <a:r>
              <a:rPr sz="1425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combined</a:t>
            </a:r>
            <a:r>
              <a:rPr sz="1425" spc="83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19" dirty="0">
                <a:solidFill>
                  <a:srgbClr val="FF0000"/>
                </a:solidFill>
                <a:latin typeface="Euphemia"/>
                <a:cs typeface="Euphemia"/>
              </a:rPr>
              <a:t>N</a:t>
            </a:r>
            <a:r>
              <a:rPr sz="1425" spc="-15" dirty="0">
                <a:solidFill>
                  <a:srgbClr val="FF0000"/>
                </a:solidFill>
                <a:latin typeface="Euphemia"/>
                <a:cs typeface="Euphemia"/>
              </a:rPr>
              <a:t>E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G</a:t>
            </a:r>
            <a:endParaRPr sz="1425">
              <a:solidFill>
                <a:prstClr val="black"/>
              </a:solidFill>
              <a:latin typeface="Euphemia"/>
              <a:cs typeface="Euphemia"/>
            </a:endParaRPr>
          </a:p>
          <a:p>
            <a:pPr marL="298609" defTabSz="685800" eaLnBrk="1" fontAlgn="auto" hangingPunct="1">
              <a:spcBef>
                <a:spcPts val="172"/>
              </a:spcBef>
              <a:spcAft>
                <a:spcPts val="0"/>
              </a:spcAft>
            </a:pPr>
            <a:r>
              <a:rPr sz="1425" spc="-19" dirty="0">
                <a:solidFill>
                  <a:srgbClr val="FF0000"/>
                </a:solidFill>
                <a:latin typeface="Euphemia"/>
                <a:cs typeface="Euphemia"/>
              </a:rPr>
              <a:t>a</a:t>
            </a:r>
            <a:r>
              <a:rPr sz="1425" spc="-15" dirty="0">
                <a:solidFill>
                  <a:srgbClr val="FF0000"/>
                </a:solidFill>
                <a:latin typeface="Euphemia"/>
                <a:cs typeface="Euphemia"/>
              </a:rPr>
              <a:t>n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d</a:t>
            </a:r>
            <a:r>
              <a:rPr sz="1425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15" dirty="0">
                <a:solidFill>
                  <a:srgbClr val="FF0000"/>
                </a:solidFill>
                <a:latin typeface="Euphemia"/>
                <a:cs typeface="Euphemia"/>
              </a:rPr>
              <a:t>H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g</a:t>
            </a:r>
            <a:r>
              <a:rPr sz="1425" spc="5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diff</a:t>
            </a:r>
            <a:r>
              <a:rPr sz="1425" spc="-19" dirty="0">
                <a:solidFill>
                  <a:srgbClr val="FF0000"/>
                </a:solidFill>
                <a:latin typeface="Euphemia"/>
                <a:cs typeface="Euphemia"/>
              </a:rPr>
              <a:t>u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si</a:t>
            </a: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o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n</a:t>
            </a:r>
            <a:r>
              <a:rPr sz="1425" spc="7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15" dirty="0">
                <a:solidFill>
                  <a:srgbClr val="FF0000"/>
                </a:solidFill>
                <a:latin typeface="Euphemia"/>
                <a:cs typeface="Euphemia"/>
              </a:rPr>
              <a:t>pumps</a:t>
            </a:r>
            <a:r>
              <a:rPr sz="1425" spc="-4" dirty="0">
                <a:solidFill>
                  <a:srgbClr val="FF0000"/>
                </a:solidFill>
                <a:latin typeface="Euphemia"/>
                <a:cs typeface="Euphemia"/>
              </a:rPr>
              <a:t>,</a:t>
            </a:r>
            <a:r>
              <a:rPr sz="1425" spc="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a</a:t>
            </a:r>
            <a:r>
              <a:rPr sz="1425" spc="-64" dirty="0">
                <a:solidFill>
                  <a:srgbClr val="FF0000"/>
                </a:solidFill>
                <a:latin typeface="Euphemia"/>
                <a:cs typeface="Euphemia"/>
              </a:rPr>
              <a:t>r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e</a:t>
            </a:r>
            <a:r>
              <a:rPr sz="1425" spc="5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also</a:t>
            </a:r>
            <a:r>
              <a:rPr sz="1425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15" dirty="0">
                <a:solidFill>
                  <a:srgbClr val="FF0000"/>
                </a:solidFill>
                <a:latin typeface="Euphemia"/>
                <a:cs typeface="Euphemia"/>
              </a:rPr>
              <a:t>b</a:t>
            </a:r>
            <a:r>
              <a:rPr sz="1425" spc="-19" dirty="0">
                <a:solidFill>
                  <a:srgbClr val="FF0000"/>
                </a:solidFill>
                <a:latin typeface="Euphemia"/>
                <a:cs typeface="Euphemia"/>
              </a:rPr>
              <a:t>e</a:t>
            </a:r>
            <a:r>
              <a:rPr sz="1425" spc="-11" dirty="0">
                <a:solidFill>
                  <a:srgbClr val="FF0000"/>
                </a:solidFill>
                <a:latin typeface="Euphemia"/>
                <a:cs typeface="Euphemia"/>
              </a:rPr>
              <a:t>ing</a:t>
            </a:r>
            <a:r>
              <a:rPr sz="1425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consid</a:t>
            </a:r>
            <a:r>
              <a:rPr sz="1425" spc="-19" dirty="0">
                <a:solidFill>
                  <a:srgbClr val="FF0000"/>
                </a:solidFill>
                <a:latin typeface="Euphemia"/>
                <a:cs typeface="Euphemia"/>
              </a:rPr>
              <a:t>e</a:t>
            </a:r>
            <a:r>
              <a:rPr sz="1425" spc="-64" dirty="0">
                <a:solidFill>
                  <a:srgbClr val="FF0000"/>
                </a:solidFill>
                <a:latin typeface="Euphemia"/>
                <a:cs typeface="Euphemia"/>
              </a:rPr>
              <a:t>r</a:t>
            </a:r>
            <a:r>
              <a:rPr sz="1425" spc="-19" dirty="0">
                <a:solidFill>
                  <a:srgbClr val="FF0000"/>
                </a:solidFill>
                <a:latin typeface="Euphemia"/>
                <a:cs typeface="Euphemia"/>
              </a:rPr>
              <a:t>e</a:t>
            </a:r>
            <a:r>
              <a:rPr sz="1425" spc="-8" dirty="0">
                <a:solidFill>
                  <a:srgbClr val="FF0000"/>
                </a:solidFill>
                <a:latin typeface="Euphemia"/>
                <a:cs typeface="Euphemia"/>
              </a:rPr>
              <a:t>d)</a:t>
            </a:r>
            <a:endParaRPr sz="1425">
              <a:solidFill>
                <a:prstClr val="black"/>
              </a:solidFill>
              <a:latin typeface="Euphemia"/>
              <a:cs typeface="Euphemia"/>
            </a:endParaRPr>
          </a:p>
          <a:p>
            <a:pPr defTabSz="685800" eaLnBrk="1" fontAlgn="auto" hangingPunct="1">
              <a:spcBef>
                <a:spcPts val="14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525" defTabSz="685800" eaLnBrk="1" fontAlgn="auto" hangingPunct="1">
              <a:lnSpc>
                <a:spcPts val="2145"/>
              </a:lnSpc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100</a:t>
            </a:r>
            <a:r>
              <a:rPr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plasm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pc="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p</a:t>
            </a: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u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ls</a:t>
            </a:r>
            <a:r>
              <a:rPr spc="4" dirty="0">
                <a:solidFill>
                  <a:prstClr val="black"/>
                </a:solidFill>
                <a:latin typeface="Euphemia"/>
                <a:cs typeface="Euphemia"/>
              </a:rPr>
              <a:t>e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,</a:t>
            </a:r>
            <a:r>
              <a:rPr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wit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h</a:t>
            </a:r>
            <a:r>
              <a:rPr spc="8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60</a:t>
            </a:r>
            <a:r>
              <a:rPr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o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f</a:t>
            </a:r>
            <a:r>
              <a:rPr spc="8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full</a:t>
            </a:r>
            <a:r>
              <a:rPr spc="9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nuclea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spc="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he</a:t>
            </a:r>
            <a:r>
              <a:rPr spc="-49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ting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,</a:t>
            </a:r>
            <a:r>
              <a:rPr spc="8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79" dirty="0">
                <a:solidFill>
                  <a:prstClr val="black"/>
                </a:solidFill>
                <a:latin typeface="Euphemia"/>
                <a:cs typeface="Euphemia"/>
              </a:rPr>
              <a:t>r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epe</a:t>
            </a:r>
            <a:r>
              <a:rPr spc="-53" dirty="0">
                <a:solidFill>
                  <a:prstClr val="black"/>
                </a:solidFill>
                <a:latin typeface="Euphemia"/>
                <a:cs typeface="Euphemia"/>
              </a:rPr>
              <a:t>a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te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d</a:t>
            </a:r>
            <a:r>
              <a:rPr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every</a:t>
            </a:r>
            <a:endParaRPr>
              <a:solidFill>
                <a:prstClr val="black"/>
              </a:solidFill>
              <a:latin typeface="Euphemia"/>
              <a:cs typeface="Euphemia"/>
            </a:endParaRPr>
          </a:p>
          <a:p>
            <a:pPr marL="9525" defTabSz="685800" eaLnBrk="1" fontAlgn="auto" hangingPunct="1">
              <a:lnSpc>
                <a:spcPts val="2145"/>
              </a:lnSpc>
              <a:spcBef>
                <a:spcPts val="0"/>
              </a:spcBef>
              <a:spcAft>
                <a:spcPts val="0"/>
              </a:spcAft>
              <a:tabLst>
                <a:tab pos="2550319" algn="l"/>
              </a:tabLst>
            </a:pP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360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0</a:t>
            </a:r>
            <a:r>
              <a:rPr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pc="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(dwe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l</a:t>
            </a: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l</a:t>
            </a:r>
            <a:r>
              <a:rPr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period</a:t>
            </a:r>
            <a:r>
              <a:rPr dirty="0">
                <a:solidFill>
                  <a:prstClr val="black"/>
                </a:solidFill>
                <a:latin typeface="Euphemia"/>
                <a:cs typeface="Euphemia"/>
              </a:rPr>
              <a:t>s</a:t>
            </a:r>
            <a:r>
              <a:rPr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prstClr val="black"/>
                </a:solidFill>
                <a:latin typeface="Symbol"/>
                <a:cs typeface="Symbol"/>
              </a:rPr>
              <a:t>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3</a:t>
            </a:r>
            <a:r>
              <a:rPr spc="-8" dirty="0">
                <a:solidFill>
                  <a:prstClr val="black"/>
                </a:solidFill>
                <a:latin typeface="Euphemia"/>
                <a:cs typeface="Euphemia"/>
              </a:rPr>
              <a:t>5</a:t>
            </a:r>
            <a:r>
              <a:rPr spc="-11" dirty="0">
                <a:solidFill>
                  <a:prstClr val="black"/>
                </a:solidFill>
                <a:latin typeface="Euphemia"/>
                <a:cs typeface="Euphemia"/>
              </a:rPr>
              <a:t>40</a:t>
            </a:r>
            <a:r>
              <a:rPr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Euphemia"/>
                <a:cs typeface="Euphemia"/>
              </a:rPr>
              <a:t>s)</a:t>
            </a:r>
            <a:endParaRPr>
              <a:solidFill>
                <a:prstClr val="black"/>
              </a:solidFill>
              <a:latin typeface="Euphemia"/>
              <a:cs typeface="Euphemia"/>
            </a:endParaRPr>
          </a:p>
        </p:txBody>
      </p:sp>
    </p:spTree>
    <p:extLst>
      <p:ext uri="{BB962C8B-B14F-4D97-AF65-F5344CB8AC3E}">
        <p14:creationId xmlns:p14="http://schemas.microsoft.com/office/powerpoint/2010/main" val="41911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pPr marL="12700">
              <a:lnSpc>
                <a:spcPts val="4105"/>
              </a:lnSpc>
            </a:pPr>
            <a:r>
              <a:rPr lang="en-GB" spc="10" dirty="0"/>
              <a:t>C</a:t>
            </a:r>
            <a:r>
              <a:rPr lang="en-GB" spc="5" dirty="0"/>
              <a:t>on</a:t>
            </a:r>
            <a:r>
              <a:rPr lang="en-GB" dirty="0"/>
              <a:t>cept</a:t>
            </a:r>
            <a:r>
              <a:rPr lang="en-GB" spc="10" dirty="0"/>
              <a:t>u</a:t>
            </a:r>
            <a:r>
              <a:rPr lang="en-GB" spc="-15" dirty="0"/>
              <a:t>al</a:t>
            </a:r>
            <a:r>
              <a:rPr lang="en-GB" spc="130" dirty="0">
                <a:latin typeface="Times New Roman"/>
                <a:cs typeface="Times New Roman"/>
              </a:rPr>
              <a:t> </a:t>
            </a:r>
            <a:r>
              <a:rPr lang="en-GB" spc="-20" dirty="0"/>
              <a:t>d</a:t>
            </a:r>
            <a:r>
              <a:rPr lang="en-GB" spc="-10" dirty="0"/>
              <a:t>e</a:t>
            </a:r>
            <a:r>
              <a:rPr lang="en-GB" spc="-5" dirty="0"/>
              <a:t>si</a:t>
            </a:r>
            <a:r>
              <a:rPr lang="en-GB" spc="5" dirty="0"/>
              <a:t>g</a:t>
            </a:r>
            <a:r>
              <a:rPr lang="en-GB" dirty="0"/>
              <a:t>n</a:t>
            </a:r>
            <a:r>
              <a:rPr lang="en-GB" spc="125" dirty="0">
                <a:latin typeface="Times New Roman"/>
                <a:cs typeface="Times New Roman"/>
              </a:rPr>
              <a:t> </a:t>
            </a:r>
            <a:r>
              <a:rPr lang="en-GB" spc="5" dirty="0" smtClean="0"/>
              <a:t>o</a:t>
            </a:r>
            <a:r>
              <a:rPr lang="en-GB" spc="-15" dirty="0" smtClean="0"/>
              <a:t>f</a:t>
            </a:r>
            <a:r>
              <a:rPr lang="pl-PL" spc="-15" dirty="0" smtClean="0"/>
              <a:t> </a:t>
            </a:r>
            <a:r>
              <a:rPr lang="en-GB" spc="5" dirty="0" smtClean="0"/>
              <a:t>t</a:t>
            </a:r>
            <a:r>
              <a:rPr lang="en-GB" spc="-5" dirty="0" smtClean="0"/>
              <a:t>h</a:t>
            </a:r>
            <a:r>
              <a:rPr lang="en-GB" dirty="0" smtClean="0"/>
              <a:t>e</a:t>
            </a:r>
            <a:r>
              <a:rPr lang="en-GB" spc="160" dirty="0" smtClean="0">
                <a:latin typeface="Times New Roman"/>
                <a:cs typeface="Times New Roman"/>
              </a:rPr>
              <a:t> </a:t>
            </a:r>
            <a:r>
              <a:rPr lang="en-GB" spc="8" dirty="0" smtClean="0"/>
              <a:t>D</a:t>
            </a:r>
            <a:r>
              <a:rPr lang="en-GB" spc="-11" dirty="0" smtClean="0"/>
              <a:t>T</a:t>
            </a:r>
            <a:r>
              <a:rPr lang="en-GB" spc="-19" dirty="0" smtClean="0"/>
              <a:t>T</a:t>
            </a:r>
            <a:r>
              <a:rPr lang="en-GB" spc="109" dirty="0" smtClean="0">
                <a:latin typeface="Times New Roman"/>
                <a:cs typeface="Times New Roman"/>
              </a:rPr>
              <a:t> </a:t>
            </a:r>
            <a:r>
              <a:rPr lang="en-GB" spc="8" dirty="0"/>
              <a:t>C</a:t>
            </a:r>
            <a:r>
              <a:rPr lang="en-GB" dirty="0"/>
              <a:t>r</a:t>
            </a:r>
            <a:r>
              <a:rPr lang="en-GB" spc="11" dirty="0"/>
              <a:t>y</a:t>
            </a:r>
            <a:r>
              <a:rPr lang="en-GB" spc="-4" dirty="0"/>
              <a:t>o</a:t>
            </a:r>
            <a:r>
              <a:rPr lang="en-GB" spc="-60" dirty="0"/>
              <a:t>g</a:t>
            </a:r>
            <a:r>
              <a:rPr lang="en-GB" dirty="0"/>
              <a:t>enic</a:t>
            </a:r>
            <a:r>
              <a:rPr lang="en-GB" spc="90" dirty="0">
                <a:latin typeface="Times New Roman"/>
                <a:cs typeface="Times New Roman"/>
              </a:rPr>
              <a:t> </a:t>
            </a:r>
            <a:r>
              <a:rPr lang="en-GB" spc="-15" dirty="0"/>
              <a:t>S</a:t>
            </a:r>
            <a:r>
              <a:rPr lang="en-GB" spc="-4" dirty="0"/>
              <a:t>y</a:t>
            </a:r>
            <a:r>
              <a:rPr lang="en-GB" spc="11" dirty="0"/>
              <a:t>s</a:t>
            </a:r>
            <a:r>
              <a:rPr lang="en-GB" spc="4" dirty="0"/>
              <a:t>t</a:t>
            </a:r>
            <a:r>
              <a:rPr lang="en-GB" spc="-23" dirty="0"/>
              <a:t>em</a:t>
            </a:r>
            <a:endParaRPr lang="en-US" altLang="pl-PL" dirty="0" smtClean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068" y="1862136"/>
            <a:ext cx="5965102" cy="508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955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pPr marL="12700">
              <a:lnSpc>
                <a:spcPts val="4105"/>
              </a:lnSpc>
            </a:pPr>
            <a:r>
              <a:rPr lang="en-US" altLang="pl-PL" dirty="0"/>
              <a:t>Potential WUST’s scope in the DTT Cryogenic System</a:t>
            </a:r>
            <a:endParaRPr lang="en-US" altLang="pl-PL" dirty="0" smtClean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898" y="1862136"/>
            <a:ext cx="5965102" cy="5082743"/>
          </a:xfrm>
          <a:prstGeom prst="rect">
            <a:avLst/>
          </a:prstGeom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1881188"/>
            <a:ext cx="4708957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 smtClean="0"/>
              <a:t>DTT c</a:t>
            </a:r>
            <a:r>
              <a:rPr lang="en-GB" sz="2400" dirty="0" err="1" smtClean="0"/>
              <a:t>ryogenic</a:t>
            </a:r>
            <a:r>
              <a:rPr lang="en-GB" sz="2400" dirty="0" smtClean="0"/>
              <a:t> system elements</a:t>
            </a:r>
            <a:r>
              <a:rPr lang="pl-PL" sz="2400" dirty="0" smtClean="0"/>
              <a:t>:</a:t>
            </a:r>
            <a:endParaRPr lang="en-GB" sz="2400" dirty="0" smtClean="0"/>
          </a:p>
          <a:p>
            <a:pPr marL="534988" lvl="1" indent="-266700"/>
            <a:r>
              <a:rPr lang="en-GB" sz="2000" dirty="0" smtClean="0"/>
              <a:t>Valve Box (at connection to the </a:t>
            </a:r>
            <a:r>
              <a:rPr lang="en-GB" sz="2000" dirty="0" err="1" smtClean="0"/>
              <a:t>Cryo</a:t>
            </a:r>
            <a:r>
              <a:rPr lang="en-GB" sz="2000" dirty="0" smtClean="0"/>
              <a:t> Plant)</a:t>
            </a:r>
          </a:p>
          <a:p>
            <a:pPr marL="534988" lvl="1" indent="-266700"/>
            <a:r>
              <a:rPr lang="en-GB" sz="2000" dirty="0" smtClean="0"/>
              <a:t>Cryogenic Transfer Lines</a:t>
            </a:r>
          </a:p>
          <a:p>
            <a:pPr marL="534988" lvl="1" indent="-266700"/>
            <a:r>
              <a:rPr lang="en-GB" sz="2000" dirty="0" smtClean="0"/>
              <a:t>Auxiliary Valve Boxes</a:t>
            </a:r>
          </a:p>
          <a:p>
            <a:pPr marL="534988" lvl="1" indent="-266700"/>
            <a:r>
              <a:rPr lang="en-GB" sz="2000" dirty="0" smtClean="0"/>
              <a:t>Safety system for the cryogenic system</a:t>
            </a:r>
            <a:endParaRPr lang="pl-PL" sz="2000" dirty="0" smtClean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817091" y="3038764"/>
            <a:ext cx="4442691" cy="1764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040909" y="3699164"/>
            <a:ext cx="2370642" cy="12435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040909" y="3699164"/>
            <a:ext cx="1603231" cy="24871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3500185" y="4082387"/>
            <a:ext cx="540724" cy="12396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61267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l-PL" dirty="0" smtClean="0"/>
              <a:t>Potential WUST’s scope in the DTT Cryogenic System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sz="2400" dirty="0" smtClean="0"/>
              <a:t>DTT </a:t>
            </a:r>
            <a:r>
              <a:rPr lang="en-GB" sz="2400" dirty="0" smtClean="0"/>
              <a:t>cryogenic </a:t>
            </a:r>
            <a:r>
              <a:rPr lang="en-GB" sz="2400" dirty="0" smtClean="0"/>
              <a:t>system elements</a:t>
            </a:r>
            <a:r>
              <a:rPr lang="pl-PL" sz="2400" dirty="0" smtClean="0"/>
              <a:t>:</a:t>
            </a:r>
            <a:endParaRPr lang="en-GB" sz="2400" dirty="0"/>
          </a:p>
          <a:p>
            <a:pPr lvl="1"/>
            <a:r>
              <a:rPr lang="en-GB" sz="2000" dirty="0"/>
              <a:t>Valve Box (at connection to the </a:t>
            </a:r>
            <a:r>
              <a:rPr lang="en-GB" sz="2000" dirty="0" err="1"/>
              <a:t>Cryo</a:t>
            </a:r>
            <a:r>
              <a:rPr lang="en-GB" sz="2000" dirty="0"/>
              <a:t> Plant)</a:t>
            </a:r>
          </a:p>
          <a:p>
            <a:pPr lvl="1"/>
            <a:r>
              <a:rPr lang="en-GB" sz="2000" dirty="0"/>
              <a:t>Cryogenic Transfer Lines</a:t>
            </a:r>
          </a:p>
          <a:p>
            <a:pPr lvl="1"/>
            <a:r>
              <a:rPr lang="en-GB" sz="2000" dirty="0"/>
              <a:t>Auxiliary Valve Boxes</a:t>
            </a:r>
          </a:p>
          <a:p>
            <a:pPr lvl="1"/>
            <a:r>
              <a:rPr lang="en-GB" sz="2000" dirty="0"/>
              <a:t>Safety system for the cryogenic </a:t>
            </a:r>
            <a:r>
              <a:rPr lang="en-GB" sz="2000" dirty="0" smtClean="0"/>
              <a:t>system</a:t>
            </a:r>
            <a:endParaRPr lang="pl-PL" sz="2000" dirty="0" smtClean="0"/>
          </a:p>
          <a:p>
            <a:pPr marL="457200" lvl="1" indent="0">
              <a:buNone/>
            </a:pPr>
            <a:endParaRPr lang="en-GB" sz="2000" dirty="0"/>
          </a:p>
          <a:p>
            <a:pPr lvl="0"/>
            <a:r>
              <a:rPr lang="en-GB" sz="2400" dirty="0"/>
              <a:t>Potential </a:t>
            </a:r>
            <a:r>
              <a:rPr lang="en-GB" sz="2400" dirty="0" smtClean="0"/>
              <a:t>scope </a:t>
            </a:r>
            <a:r>
              <a:rPr lang="en-GB" sz="2400" dirty="0"/>
              <a:t>of works</a:t>
            </a:r>
          </a:p>
          <a:p>
            <a:pPr lvl="1"/>
            <a:r>
              <a:rPr lang="en-US" sz="2000" dirty="0" smtClean="0"/>
              <a:t>Preliminary design,</a:t>
            </a:r>
            <a:r>
              <a:rPr lang="pl-PL" sz="2000" dirty="0" smtClean="0"/>
              <a:t> </a:t>
            </a:r>
            <a:r>
              <a:rPr lang="en-US" sz="2000" dirty="0" smtClean="0"/>
              <a:t>detail requirements</a:t>
            </a:r>
            <a:r>
              <a:rPr lang="pl-PL" sz="2000" dirty="0" smtClean="0"/>
              <a:t>, </a:t>
            </a:r>
            <a:r>
              <a:rPr lang="en-US" sz="2000" dirty="0" smtClean="0"/>
              <a:t>P&amp;ID development</a:t>
            </a:r>
            <a:r>
              <a:rPr lang="pl-PL" sz="2000" dirty="0" smtClean="0"/>
              <a:t>, </a:t>
            </a:r>
            <a:r>
              <a:rPr lang="pl-PL" sz="2000" dirty="0"/>
              <a:t>system </a:t>
            </a:r>
            <a:r>
              <a:rPr lang="pl-PL" sz="2000" dirty="0" err="1"/>
              <a:t>sizing</a:t>
            </a:r>
            <a:r>
              <a:rPr lang="pl-PL" sz="2000" dirty="0"/>
              <a:t>,</a:t>
            </a:r>
            <a:r>
              <a:rPr lang="en-US" sz="2000" dirty="0" smtClean="0"/>
              <a:t> </a:t>
            </a:r>
          </a:p>
          <a:p>
            <a:pPr lvl="1"/>
            <a:r>
              <a:rPr lang="en-GB" sz="2000" dirty="0" smtClean="0"/>
              <a:t>Detail </a:t>
            </a:r>
            <a:r>
              <a:rPr lang="en-GB" sz="2000" dirty="0"/>
              <a:t>design under PED </a:t>
            </a:r>
            <a:r>
              <a:rPr lang="en-GB" sz="2000" dirty="0" smtClean="0"/>
              <a:t>regulations</a:t>
            </a:r>
            <a:r>
              <a:rPr lang="pl-PL" sz="2000" dirty="0" smtClean="0"/>
              <a:t>,</a:t>
            </a:r>
            <a:endParaRPr lang="en-GB" sz="2000" dirty="0"/>
          </a:p>
          <a:p>
            <a:pPr lvl="1"/>
            <a:r>
              <a:rPr lang="en-GB" sz="2000" dirty="0"/>
              <a:t>Production, delivery and </a:t>
            </a:r>
            <a:r>
              <a:rPr lang="en-GB" sz="2000" dirty="0" smtClean="0"/>
              <a:t>installation</a:t>
            </a:r>
            <a:r>
              <a:rPr lang="pl-PL" sz="2000" dirty="0" smtClean="0"/>
              <a:t>,</a:t>
            </a:r>
            <a:endParaRPr lang="en-GB" sz="2000" dirty="0"/>
          </a:p>
          <a:p>
            <a:pPr lvl="1"/>
            <a:r>
              <a:rPr lang="en-GB" sz="2000" dirty="0" smtClean="0"/>
              <a:t>Commissioning</a:t>
            </a:r>
            <a:r>
              <a:rPr lang="pl-PL" sz="2000" dirty="0" smtClean="0"/>
              <a:t>,</a:t>
            </a:r>
            <a:endParaRPr lang="pl-PL" sz="2000" dirty="0" smtClean="0"/>
          </a:p>
          <a:p>
            <a:pPr lvl="1"/>
            <a:r>
              <a:rPr lang="en-US" sz="2000" dirty="0" smtClean="0"/>
              <a:t>ODH risk </a:t>
            </a:r>
            <a:r>
              <a:rPr lang="en-US" sz="2000" dirty="0" smtClean="0"/>
              <a:t>analysis</a:t>
            </a:r>
            <a:r>
              <a:rPr lang="pl-PL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909284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T_cryo_competence">
  <a:themeElements>
    <a:clrScheme name="WUT_cryo_competence 1">
      <a:dk1>
        <a:srgbClr val="000000"/>
      </a:dk1>
      <a:lt1>
        <a:srgbClr val="FFFFFF"/>
      </a:lt1>
      <a:dk2>
        <a:srgbClr val="FFEBD5"/>
      </a:dk2>
      <a:lt2>
        <a:srgbClr val="78120A"/>
      </a:lt2>
      <a:accent1>
        <a:srgbClr val="E32213"/>
      </a:accent1>
      <a:accent2>
        <a:srgbClr val="FFD3A1"/>
      </a:accent2>
      <a:accent3>
        <a:srgbClr val="FFFFFF"/>
      </a:accent3>
      <a:accent4>
        <a:srgbClr val="000000"/>
      </a:accent4>
      <a:accent5>
        <a:srgbClr val="EFABAA"/>
      </a:accent5>
      <a:accent6>
        <a:srgbClr val="E7BF91"/>
      </a:accent6>
      <a:hlink>
        <a:srgbClr val="FFD9AF"/>
      </a:hlink>
      <a:folHlink>
        <a:srgbClr val="FFB25D"/>
      </a:folHlink>
    </a:clrScheme>
    <a:fontScheme name="WUT_cryo_competen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UT_cryo_competence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WUT_cryo_competence</Template>
  <TotalTime>8257</TotalTime>
  <Words>186</Words>
  <Application>Microsoft Office PowerPoint</Application>
  <PresentationFormat>Pokaz na ekranie (4:3)</PresentationFormat>
  <Paragraphs>44</Paragraphs>
  <Slides>6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Calibri</vt:lpstr>
      <vt:lpstr>Euphemia</vt:lpstr>
      <vt:lpstr>Symbol</vt:lpstr>
      <vt:lpstr>Times New Roman</vt:lpstr>
      <vt:lpstr>Trebuchet MS</vt:lpstr>
      <vt:lpstr>WUT_cryo_competence</vt:lpstr>
      <vt:lpstr>Office Theme</vt:lpstr>
      <vt:lpstr> Potential WUST’s scope in the DTT Cryogenic System </vt:lpstr>
      <vt:lpstr>Prezentacja programu PowerPoint</vt:lpstr>
      <vt:lpstr>Main duties of the DTT Cryogenic System</vt:lpstr>
      <vt:lpstr>Conceptual design of the DTT Cryogenic System</vt:lpstr>
      <vt:lpstr>Potential WUST’s scope in the DTT Cryogenic System</vt:lpstr>
      <vt:lpstr>Potential WUST’s scope in the DTT Cryogenic System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WUT Cryogenics Group Competence</dc:title>
  <dc:creator>jfydrych</dc:creator>
  <cp:lastModifiedBy>Jarosław Poliński</cp:lastModifiedBy>
  <cp:revision>94</cp:revision>
  <dcterms:created xsi:type="dcterms:W3CDTF">2007-04-19T13:02:29Z</dcterms:created>
  <dcterms:modified xsi:type="dcterms:W3CDTF">2018-11-25T14:20:07Z</dcterms:modified>
</cp:coreProperties>
</file>