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63" r:id="rId4"/>
    <p:sldId id="262" r:id="rId5"/>
    <p:sldId id="261" r:id="rId6"/>
  </p:sldIdLst>
  <p:sldSz cx="9144000" cy="6858000" type="screen4x3"/>
  <p:notesSz cx="7104063" cy="10234613"/>
  <p:custDataLst>
    <p:tags r:id="rId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99"/>
    <a:srgbClr val="339933"/>
    <a:srgbClr val="66FF99"/>
    <a:srgbClr val="3399FF"/>
    <a:srgbClr val="CC3300"/>
    <a:srgbClr val="FF99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5" autoAdjust="0"/>
    <p:restoredTop sz="94694" autoAdjust="0"/>
  </p:normalViewPr>
  <p:slideViewPr>
    <p:cSldViewPr>
      <p:cViewPr>
        <p:scale>
          <a:sx n="75" d="100"/>
          <a:sy n="75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340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Kliknij, aby edytować style wzorca tekstu</a:t>
            </a:r>
          </a:p>
          <a:p>
            <a:pPr lvl="1"/>
            <a:r>
              <a:rPr lang="en-GB" noProof="0" smtClean="0"/>
              <a:t>Drugi poziom</a:t>
            </a:r>
          </a:p>
          <a:p>
            <a:pPr lvl="2"/>
            <a:r>
              <a:rPr lang="en-GB" noProof="0" smtClean="0"/>
              <a:t>Trzeci poziom</a:t>
            </a:r>
          </a:p>
          <a:p>
            <a:pPr lvl="3"/>
            <a:r>
              <a:rPr lang="en-GB" noProof="0" smtClean="0"/>
              <a:t>Czwarty poziom</a:t>
            </a:r>
          </a:p>
          <a:p>
            <a:pPr lvl="4"/>
            <a:r>
              <a:rPr lang="en-GB" noProof="0" smtClean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264BF47-215C-4492-8862-E51307D06887}" type="slidenum">
              <a:rPr lang="en-GB" altLang="pl-PL"/>
              <a:pPr/>
              <a:t>‹#›</a:t>
            </a:fld>
            <a:endParaRPr lang="en-GB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07B757-8574-43A9-B6EC-2EC6857A86FD}" type="slidenum">
              <a:rPr lang="en-GB" altLang="pl-PL"/>
              <a:pPr eaLnBrk="1" hangingPunct="1"/>
              <a:t>1</a:t>
            </a:fld>
            <a:endParaRPr lang="en-GB" altLang="pl-PL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r tyt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Kliknij, aby edytować styl wzorca tytułu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Kliknij, aby edytować styl wzorca podtytułu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dr Ireneusz Książek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A3C39-DB2B-4A19-BA7E-5A5865F916BD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xmlns="" val="31352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dr Ireneusz Książek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EE67F-9FB7-4DAA-8EEC-DF339FC500F1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xmlns="" val="410768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dr Ireneusz Książek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3FCEE-5D82-4726-9464-AF316B5C2ACB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xmlns="" val="229486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dr Ireneusz Książek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0673B-2CB4-4930-911A-753FFF3BF56F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xmlns="" val="420076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dr Ireneusz Książek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C088F-F23C-4389-8A2E-8AE2AE05B062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xmlns="" val="339279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dr Ireneusz Książek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C1BF5-CB70-4B70-990D-882736256141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xmlns="" val="53365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dr Ireneusz Książek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2D753-872B-4825-B964-4E013083050E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xmlns="" val="121715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dr Ireneusz Książek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AD12D-1F34-40EB-A19F-9E6EE380A86A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xmlns="" val="286688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dr Ireneusz Książek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B231A-1D86-489B-856D-135B6988F443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xmlns="" val="183056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dr Ireneusz Książek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C821E-D728-4CCD-92BE-3856F4B679BF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xmlns="" val="361814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dr Ireneusz Książek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2384F-00AA-43D2-B659-668CEB0E0237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xmlns="" val="168549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tr dok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styl wzorca tytułu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style wzorca tekstu</a:t>
            </a:r>
          </a:p>
          <a:p>
            <a:pPr lvl="1"/>
            <a:r>
              <a:rPr lang="en-GB" altLang="pl-PL" smtClean="0"/>
              <a:t>Drugi poziom</a:t>
            </a:r>
          </a:p>
          <a:p>
            <a:pPr lvl="2"/>
            <a:r>
              <a:rPr lang="en-GB" altLang="pl-PL" smtClean="0"/>
              <a:t>Trzeci poziom</a:t>
            </a:r>
          </a:p>
          <a:p>
            <a:pPr lvl="3"/>
            <a:r>
              <a:rPr lang="en-GB" altLang="pl-PL" smtClean="0"/>
              <a:t>Czwarty poziom</a:t>
            </a:r>
          </a:p>
          <a:p>
            <a:pPr lvl="4"/>
            <a:r>
              <a:rPr lang="en-GB" altLang="pl-PL" smtClean="0"/>
              <a:t>Piąty poziom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dr Ireneusz Książek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8606C46-386E-4C49-92A7-AE54C3ACC415}" type="slidenum">
              <a:rPr lang="en-GB" altLang="pl-PL"/>
              <a:pPr/>
              <a:t>‹#›</a:t>
            </a:fld>
            <a:endParaRPr lang="en-GB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r>
              <a:rPr lang="pl-PL" dirty="0" smtClean="0"/>
              <a:t>Opole University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810793"/>
            <a:ext cx="6400800" cy="2828007"/>
          </a:xfrm>
        </p:spPr>
        <p:txBody>
          <a:bodyPr/>
          <a:lstStyle/>
          <a:p>
            <a:pPr algn="l"/>
            <a:r>
              <a:rPr lang="en-GB" dirty="0" smtClean="0"/>
              <a:t>Plasma Spectroscopy Group: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err="1" smtClean="0"/>
              <a:t>dr</a:t>
            </a:r>
            <a:r>
              <a:rPr lang="en-GB" sz="2400" dirty="0" smtClean="0"/>
              <a:t> hab. A. </a:t>
            </a:r>
            <a:r>
              <a:rPr lang="en-GB" sz="2400" dirty="0" err="1" smtClean="0"/>
              <a:t>Bacławski</a:t>
            </a:r>
            <a:endParaRPr lang="en-GB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err="1" smtClean="0"/>
              <a:t>dr</a:t>
            </a:r>
            <a:r>
              <a:rPr lang="en-GB" sz="2400" dirty="0" smtClean="0"/>
              <a:t> A. </a:t>
            </a:r>
            <a:r>
              <a:rPr lang="en-GB" sz="2400" dirty="0" err="1" smtClean="0"/>
              <a:t>Bartecka</a:t>
            </a:r>
            <a:endParaRPr lang="en-GB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err="1" smtClean="0"/>
              <a:t>dr</a:t>
            </a:r>
            <a:r>
              <a:rPr lang="en-GB" sz="2400" dirty="0" smtClean="0"/>
              <a:t> I. </a:t>
            </a:r>
            <a:r>
              <a:rPr lang="en-GB" sz="2400" dirty="0" err="1" smtClean="0"/>
              <a:t>Książek</a:t>
            </a:r>
            <a:endParaRPr lang="en-GB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err="1" smtClean="0"/>
              <a:t>dr</a:t>
            </a:r>
            <a:r>
              <a:rPr lang="en-GB" sz="2400" dirty="0" smtClean="0"/>
              <a:t> hab. W. </a:t>
            </a:r>
            <a:r>
              <a:rPr lang="en-GB" sz="2400" dirty="0" err="1" smtClean="0"/>
              <a:t>Olchawa</a:t>
            </a:r>
            <a:endParaRPr lang="en-GB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err="1" smtClean="0"/>
              <a:t>dr</a:t>
            </a:r>
            <a:r>
              <a:rPr lang="en-GB" sz="2400" dirty="0" smtClean="0"/>
              <a:t> hab. E. </a:t>
            </a:r>
            <a:r>
              <a:rPr lang="en-GB" sz="2400" dirty="0" err="1" smtClean="0"/>
              <a:t>Pawelec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8059041" cy="348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„C/O monitor for W7-X”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Dedicated spectrometer for fast monitoring of light impurities of W7-X plasma, by registering intensity of Lyman-α line</a:t>
            </a:r>
            <a:r>
              <a:rPr lang="pl-PL" sz="2400" dirty="0" smtClean="0"/>
              <a:t> of</a:t>
            </a:r>
            <a:r>
              <a:rPr lang="en-GB" sz="2400" dirty="0" smtClean="0"/>
              <a:t>:</a:t>
            </a:r>
            <a:endParaRPr lang="en-GB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dr Ireneusz Książek</a:t>
            </a: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673B-2CB4-4930-911A-753FFF3BF56F}" type="slidenum">
              <a:rPr lang="en-GB" altLang="pl-PL" smtClean="0"/>
              <a:pPr/>
              <a:t>2</a:t>
            </a:fld>
            <a:endParaRPr lang="en-GB" altLang="pl-PL"/>
          </a:p>
        </p:txBody>
      </p:sp>
      <p:grpSp>
        <p:nvGrpSpPr>
          <p:cNvPr id="10" name="Grupa 9"/>
          <p:cNvGrpSpPr/>
          <p:nvPr/>
        </p:nvGrpSpPr>
        <p:grpSpPr>
          <a:xfrm>
            <a:off x="755576" y="2636912"/>
            <a:ext cx="5904656" cy="936104"/>
            <a:chOff x="827584" y="2564904"/>
            <a:chExt cx="5904656" cy="936104"/>
          </a:xfrm>
        </p:grpSpPr>
        <p:sp>
          <p:nvSpPr>
            <p:cNvPr id="8" name="Symbol zastępczy zawartości 2"/>
            <p:cNvSpPr txBox="1">
              <a:spLocks/>
            </p:cNvSpPr>
            <p:nvPr/>
          </p:nvSpPr>
          <p:spPr bwMode="auto">
            <a:xfrm>
              <a:off x="827584" y="2636912"/>
              <a:ext cx="2952328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l-PL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 VIII (1.9 </a:t>
              </a:r>
              <a:r>
                <a:rPr kumimoji="0" lang="pl-PL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nm</a:t>
              </a:r>
              <a:r>
                <a:rPr kumimoji="0" lang="pl-PL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l-PL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 VIII (2.5 </a:t>
              </a:r>
              <a:r>
                <a:rPr kumimoji="0" lang="pl-PL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nm</a:t>
              </a:r>
              <a:r>
                <a:rPr kumimoji="0" lang="pl-PL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Symbol zastępczy zawartości 2"/>
            <p:cNvSpPr txBox="1">
              <a:spLocks/>
            </p:cNvSpPr>
            <p:nvPr/>
          </p:nvSpPr>
          <p:spPr bwMode="auto">
            <a:xfrm>
              <a:off x="3779912" y="2564904"/>
              <a:ext cx="2952328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l-PL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 VI (3.4 </a:t>
              </a:r>
              <a:r>
                <a:rPr kumimoji="0" lang="pl-PL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nm</a:t>
              </a:r>
              <a:r>
                <a:rPr kumimoji="0" lang="pl-PL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l-PL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 V (4.9 </a:t>
              </a:r>
              <a:r>
                <a:rPr kumimoji="0" lang="pl-PL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nm</a:t>
              </a:r>
              <a:r>
                <a:rPr kumimoji="0" lang="pl-PL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1115616" y="6021288"/>
            <a:ext cx="62290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dirty="0" smtClean="0"/>
              <a:t>‘C/O monitor for W7-X’ </a:t>
            </a:r>
            <a:r>
              <a:rPr lang="pl-PL" dirty="0" err="1" smtClean="0"/>
              <a:t>at</a:t>
            </a:r>
            <a:r>
              <a:rPr lang="pl-PL" dirty="0" smtClean="0"/>
              <a:t>  AEK 30 port (under construction)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9770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74230"/>
            <a:ext cx="2123728" cy="22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7020272" cy="1143000"/>
          </a:xfrm>
        </p:spPr>
        <p:txBody>
          <a:bodyPr/>
          <a:lstStyle/>
          <a:p>
            <a:r>
              <a:rPr lang="en-GB" sz="3600" dirty="0" smtClean="0"/>
              <a:t>Barrier discharge as a method for monitoring of H/He ratio</a:t>
            </a:r>
            <a:endParaRPr lang="en-GB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3779912" cy="4824536"/>
          </a:xfrm>
        </p:spPr>
        <p:txBody>
          <a:bodyPr/>
          <a:lstStyle/>
          <a:p>
            <a:r>
              <a:rPr lang="en-GB" sz="2000" dirty="0" smtClean="0"/>
              <a:t>The ratio of H/He in the exhaust of fusion machine will be</a:t>
            </a:r>
            <a:r>
              <a:rPr lang="pl-PL" sz="2000" dirty="0" smtClean="0"/>
              <a:t> an </a:t>
            </a:r>
            <a:r>
              <a:rPr lang="en-GB" sz="2000" dirty="0" smtClean="0"/>
              <a:t>indicator of the efficiency of the fusion processes.</a:t>
            </a:r>
          </a:p>
          <a:p>
            <a:r>
              <a:rPr lang="en-GB" sz="2000" dirty="0" smtClean="0"/>
              <a:t>The simple and robust method for determining this ratio can be study of the parameters of a barrier discharge.</a:t>
            </a:r>
          </a:p>
          <a:p>
            <a:r>
              <a:rPr lang="en-GB" sz="2000" dirty="0" smtClean="0"/>
              <a:t>The principle of operation of this concept has been proved </a:t>
            </a:r>
            <a:r>
              <a:rPr lang="en-GB" sz="1200" dirty="0" smtClean="0"/>
              <a:t>(</a:t>
            </a:r>
            <a:r>
              <a:rPr lang="en-GB" sz="1200" i="1" dirty="0" smtClean="0"/>
              <a:t>I. </a:t>
            </a:r>
            <a:r>
              <a:rPr lang="en-GB" sz="1200" i="1" dirty="0" err="1" smtClean="0"/>
              <a:t>Książek</a:t>
            </a:r>
            <a:r>
              <a:rPr lang="en-GB" sz="1200" i="1" dirty="0" smtClean="0"/>
              <a:t>, A. </a:t>
            </a:r>
            <a:r>
              <a:rPr lang="en-GB" sz="1200" i="1" dirty="0" err="1" smtClean="0"/>
              <a:t>Brosławski</a:t>
            </a:r>
            <a:r>
              <a:rPr lang="en-GB" sz="1200" i="1" dirty="0" smtClean="0"/>
              <a:t>, H. Janus, E. </a:t>
            </a:r>
            <a:r>
              <a:rPr lang="en-GB" sz="1200" i="1" dirty="0" err="1" smtClean="0"/>
              <a:t>Pawelec</a:t>
            </a:r>
            <a:r>
              <a:rPr lang="en-GB" sz="1200" dirty="0" smtClean="0"/>
              <a:t>, Applicability of the dielectric barrier discharge for helium ash measurements in the </a:t>
            </a:r>
            <a:r>
              <a:rPr lang="en-GB" sz="1200" dirty="0" err="1" smtClean="0"/>
              <a:t>divertor</a:t>
            </a:r>
            <a:r>
              <a:rPr lang="en-GB" sz="1200" dirty="0" smtClean="0"/>
              <a:t> region, </a:t>
            </a:r>
            <a:r>
              <a:rPr lang="en-GB" sz="1200" dirty="0" err="1" smtClean="0"/>
              <a:t>Nukleonika</a:t>
            </a:r>
            <a:r>
              <a:rPr lang="en-GB" sz="1200" dirty="0" smtClean="0"/>
              <a:t> </a:t>
            </a:r>
            <a:r>
              <a:rPr lang="en-GB" sz="1200" b="1" dirty="0" smtClean="0"/>
              <a:t>61(2)</a:t>
            </a:r>
            <a:r>
              <a:rPr lang="en-GB" sz="1200" dirty="0" smtClean="0"/>
              <a:t>, 99-102 (2016))</a:t>
            </a:r>
            <a:endParaRPr lang="en-GB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dr Ireneusz Książek</a:t>
            </a: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673B-2CB4-4930-911A-753FFF3BF56F}" type="slidenum">
              <a:rPr lang="en-GB" altLang="pl-PL" smtClean="0"/>
              <a:pPr/>
              <a:t>3</a:t>
            </a:fld>
            <a:endParaRPr lang="en-GB" altLang="pl-PL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440" y="2348880"/>
            <a:ext cx="5148064" cy="177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437112"/>
            <a:ext cx="5292080" cy="182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6660232" y="2564904"/>
            <a:ext cx="231345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sample</a:t>
            </a:r>
            <a:r>
              <a:rPr lang="pl-PL" sz="1400" dirty="0" smtClean="0"/>
              <a:t> of </a:t>
            </a:r>
            <a:r>
              <a:rPr lang="pl-PL" sz="1400" dirty="0" err="1" smtClean="0"/>
              <a:t>optical</a:t>
            </a:r>
            <a:r>
              <a:rPr lang="pl-PL" sz="1400" dirty="0" smtClean="0"/>
              <a:t> spectrum</a:t>
            </a:r>
            <a:endParaRPr lang="pl-PL" sz="1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300192" y="5661248"/>
            <a:ext cx="277031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sample</a:t>
            </a:r>
            <a:r>
              <a:rPr lang="pl-PL" sz="1400" dirty="0" smtClean="0"/>
              <a:t> of </a:t>
            </a:r>
            <a:r>
              <a:rPr lang="pl-PL" sz="1400" dirty="0" err="1" smtClean="0"/>
              <a:t>pulse-height</a:t>
            </a:r>
            <a:r>
              <a:rPr lang="pl-PL" sz="1400" dirty="0" smtClean="0"/>
              <a:t> spectrum</a:t>
            </a:r>
            <a:endParaRPr lang="pl-PL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6228184" cy="2188839"/>
          </a:xfrm>
        </p:spPr>
        <p:txBody>
          <a:bodyPr/>
          <a:lstStyle/>
          <a:p>
            <a:r>
              <a:rPr lang="en-GB" sz="2400" dirty="0" smtClean="0"/>
              <a:t>Different molecules (e.g. D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, N-D, </a:t>
            </a:r>
            <a:r>
              <a:rPr lang="en-GB" sz="2400" dirty="0" smtClean="0"/>
              <a:t>B</a:t>
            </a:r>
            <a:r>
              <a:rPr lang="pl-PL" sz="2400" dirty="0" smtClean="0"/>
              <a:t>-</a:t>
            </a:r>
            <a:r>
              <a:rPr lang="en-GB" sz="2400" dirty="0" smtClean="0"/>
              <a:t>D</a:t>
            </a:r>
            <a:r>
              <a:rPr lang="en-GB" sz="2400" dirty="0" smtClean="0"/>
              <a:t>)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en-GB" sz="2400" dirty="0" smtClean="0"/>
              <a:t>are </a:t>
            </a:r>
            <a:r>
              <a:rPr lang="en-GB" sz="2400" dirty="0" smtClean="0"/>
              <a:t>observed in the </a:t>
            </a:r>
            <a:r>
              <a:rPr lang="pl-PL" sz="2400" dirty="0" smtClean="0"/>
              <a:t>SOL </a:t>
            </a:r>
            <a:r>
              <a:rPr lang="en-GB" sz="2400" dirty="0" smtClean="0"/>
              <a:t>region of a</a:t>
            </a:r>
            <a:r>
              <a:rPr lang="pl-PL" sz="2400" dirty="0" smtClean="0"/>
              <a:t>n</a:t>
            </a:r>
            <a:r>
              <a:rPr lang="en-GB" sz="2400" dirty="0" smtClean="0"/>
              <a:t> MCF machine;</a:t>
            </a:r>
          </a:p>
          <a:p>
            <a:r>
              <a:rPr lang="en-GB" sz="2400" dirty="0" smtClean="0"/>
              <a:t>analysis </a:t>
            </a:r>
            <a:r>
              <a:rPr lang="pl-PL" sz="2400" dirty="0" smtClean="0"/>
              <a:t>of </a:t>
            </a:r>
            <a:r>
              <a:rPr lang="en-GB" sz="2400" dirty="0" smtClean="0"/>
              <a:t>its radiation can be important e.g. for analysis of seeding or fuel retention.</a:t>
            </a:r>
            <a:endParaRPr lang="en-GB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dr Ireneusz Książek</a:t>
            </a: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673B-2CB4-4930-911A-753FFF3BF56F}" type="slidenum">
              <a:rPr lang="en-GB" altLang="pl-PL" smtClean="0"/>
              <a:pPr/>
              <a:t>4</a:t>
            </a:fld>
            <a:endParaRPr lang="en-GB" alt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pl-PL" sz="3600" dirty="0" err="1" smtClean="0"/>
              <a:t>Molecular</a:t>
            </a:r>
            <a:r>
              <a:rPr lang="pl-PL" sz="3600" dirty="0" smtClean="0"/>
              <a:t> </a:t>
            </a:r>
            <a:r>
              <a:rPr lang="pl-PL" sz="3600" dirty="0" err="1" smtClean="0"/>
              <a:t>radiation</a:t>
            </a:r>
            <a:r>
              <a:rPr lang="pl-PL" sz="3600" dirty="0" smtClean="0"/>
              <a:t> </a:t>
            </a:r>
            <a:r>
              <a:rPr lang="pl-PL" sz="3600" dirty="0" err="1" smtClean="0"/>
              <a:t>in</a:t>
            </a:r>
            <a:r>
              <a:rPr lang="pl-PL" sz="3600" dirty="0" smtClean="0"/>
              <a:t> MCF</a:t>
            </a:r>
            <a:endParaRPr lang="pl-PL" sz="3600" dirty="0"/>
          </a:p>
        </p:txBody>
      </p:sp>
      <p:sp>
        <p:nvSpPr>
          <p:cNvPr id="11" name="Prostokąt 10"/>
          <p:cNvSpPr/>
          <p:nvPr/>
        </p:nvSpPr>
        <p:spPr>
          <a:xfrm>
            <a:off x="323528" y="5437673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NH: observations in outer </a:t>
            </a:r>
            <a:r>
              <a:rPr lang="en-GB" dirty="0" err="1" smtClean="0"/>
              <a:t>divertor</a:t>
            </a:r>
            <a:r>
              <a:rPr lang="en-GB" dirty="0" smtClean="0"/>
              <a:t> and comparison with ammonia production </a:t>
            </a:r>
            <a:r>
              <a:rPr lang="en-GB" sz="1200" dirty="0" smtClean="0"/>
              <a:t>(</a:t>
            </a:r>
            <a:r>
              <a:rPr lang="en-GB" sz="1200" dirty="0" err="1" smtClean="0"/>
              <a:t>Pawelec</a:t>
            </a:r>
            <a:r>
              <a:rPr lang="en-GB" sz="1200" dirty="0" smtClean="0"/>
              <a:t> et al, </a:t>
            </a:r>
            <a:r>
              <a:rPr lang="en-GB" sz="1200" dirty="0" err="1" smtClean="0"/>
              <a:t>JoP</a:t>
            </a:r>
            <a:r>
              <a:rPr lang="en-GB" sz="1200" dirty="0" smtClean="0"/>
              <a:t> Conf. Series 959 (2018) 012009, </a:t>
            </a:r>
            <a:r>
              <a:rPr lang="en-GB" sz="1200" dirty="0" err="1" smtClean="0"/>
              <a:t>Drenik</a:t>
            </a:r>
            <a:r>
              <a:rPr lang="en-GB" sz="1200" dirty="0" smtClean="0"/>
              <a:t> et al, PSI 2018)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5220072" y="5445224"/>
            <a:ext cx="3779912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WH: detection in JET, planned more study </a:t>
            </a:r>
            <a:r>
              <a:rPr lang="en-GB" sz="1200" dirty="0" smtClean="0"/>
              <a:t>(</a:t>
            </a:r>
            <a:r>
              <a:rPr lang="en-GB" sz="1200" dirty="0" err="1" smtClean="0"/>
              <a:t>Brezinsek</a:t>
            </a:r>
            <a:r>
              <a:rPr lang="en-GB" sz="1200" dirty="0" smtClean="0"/>
              <a:t> et al, paper EX/9-4, IAEA conference, 2018)</a:t>
            </a:r>
          </a:p>
        </p:txBody>
      </p:sp>
      <p:pic>
        <p:nvPicPr>
          <p:cNvPr id="12" name="Obraz 11" descr="F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0"/>
            <a:ext cx="4778105" cy="3407595"/>
          </a:xfrm>
          <a:prstGeom prst="rect">
            <a:avLst/>
          </a:prstGeom>
        </p:spPr>
      </p:pic>
      <p:cxnSp>
        <p:nvCxnSpPr>
          <p:cNvPr id="15" name="Łącznik prosty 14"/>
          <p:cNvCxnSpPr/>
          <p:nvPr/>
        </p:nvCxnSpPr>
        <p:spPr>
          <a:xfrm>
            <a:off x="7182000" y="404664"/>
            <a:ext cx="0" cy="20162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7308000" y="404664"/>
            <a:ext cx="0" cy="20162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6822000" y="127665"/>
            <a:ext cx="87395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1200" dirty="0" smtClean="0"/>
              <a:t>N </a:t>
            </a:r>
            <a:r>
              <a:rPr lang="pl-PL" sz="1200" dirty="0" err="1" smtClean="0"/>
              <a:t>seeding</a:t>
            </a:r>
            <a:endParaRPr lang="pl-PL" sz="1200" dirty="0"/>
          </a:p>
        </p:txBody>
      </p:sp>
      <p:pic>
        <p:nvPicPr>
          <p:cNvPr id="24" name="Obraz 23" descr="F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852936"/>
            <a:ext cx="3647199" cy="2852936"/>
          </a:xfrm>
          <a:prstGeom prst="rect">
            <a:avLst/>
          </a:prstGeom>
        </p:spPr>
      </p:pic>
      <p:pic>
        <p:nvPicPr>
          <p:cNvPr id="25" name="Obraz 24" descr="F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619" y="2564904"/>
            <a:ext cx="4175861" cy="31053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en-GB" sz="3600" dirty="0" smtClean="0"/>
              <a:t>Modelling and measurements of Stark broadening (and shift) of the spectral lines</a:t>
            </a:r>
            <a:endParaRPr lang="en-GB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4499992" cy="2592288"/>
          </a:xfrm>
        </p:spPr>
        <p:txBody>
          <a:bodyPr/>
          <a:lstStyle/>
          <a:p>
            <a:r>
              <a:rPr lang="en-GB" sz="2000" dirty="0" smtClean="0"/>
              <a:t>Electric </a:t>
            </a:r>
            <a:r>
              <a:rPr lang="en-GB" sz="2000" dirty="0" err="1" smtClean="0"/>
              <a:t>microfields</a:t>
            </a:r>
            <a:r>
              <a:rPr lang="en-GB" sz="2000" dirty="0" smtClean="0"/>
              <a:t> in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en-GB" sz="2000" dirty="0" smtClean="0"/>
              <a:t> plasma</a:t>
            </a:r>
            <a:r>
              <a:rPr lang="pl-PL" sz="2000" dirty="0" smtClean="0"/>
              <a:t> </a:t>
            </a:r>
            <a:r>
              <a:rPr lang="pl-PL" sz="2000" dirty="0" err="1" smtClean="0"/>
              <a:t>can</a:t>
            </a:r>
            <a:r>
              <a:rPr lang="pl-PL" sz="2000" dirty="0" smtClean="0"/>
              <a:t> </a:t>
            </a:r>
            <a:r>
              <a:rPr lang="pl-PL" sz="2000" dirty="0" err="1" smtClean="0"/>
              <a:t>cause</a:t>
            </a:r>
            <a:r>
              <a:rPr lang="en-GB" sz="2000" dirty="0" smtClean="0"/>
              <a:t> the</a:t>
            </a:r>
            <a:r>
              <a:rPr lang="pl-PL" sz="2000" dirty="0" smtClean="0"/>
              <a:t> </a:t>
            </a:r>
            <a:r>
              <a:rPr lang="pl-PL" sz="2000" dirty="0" err="1" smtClean="0"/>
              <a:t>broadening</a:t>
            </a:r>
            <a:r>
              <a:rPr lang="pl-PL" sz="2000" dirty="0" smtClean="0"/>
              <a:t> of </a:t>
            </a:r>
            <a:r>
              <a:rPr lang="pl-PL" sz="2000" dirty="0" err="1" smtClean="0"/>
              <a:t>the</a:t>
            </a:r>
            <a:r>
              <a:rPr lang="en-GB" sz="2000" dirty="0" smtClean="0"/>
              <a:t> spectral line as well </a:t>
            </a:r>
            <a:r>
              <a:rPr lang="pl-PL" sz="2000" dirty="0" err="1" smtClean="0"/>
              <a:t>its</a:t>
            </a:r>
            <a:r>
              <a:rPr lang="pl-PL" sz="2000" dirty="0" smtClean="0"/>
              <a:t> </a:t>
            </a:r>
            <a:r>
              <a:rPr lang="pl-PL" sz="2000" dirty="0" err="1" smtClean="0"/>
              <a:t>wavelength</a:t>
            </a:r>
            <a:r>
              <a:rPr lang="pl-PL" sz="2000" dirty="0" smtClean="0"/>
              <a:t> </a:t>
            </a:r>
            <a:r>
              <a:rPr lang="pl-PL" sz="2000" dirty="0" err="1" smtClean="0"/>
              <a:t>shift</a:t>
            </a:r>
            <a:r>
              <a:rPr lang="en-GB" sz="2000" dirty="0" smtClean="0"/>
              <a:t>. </a:t>
            </a:r>
          </a:p>
          <a:p>
            <a:r>
              <a:rPr lang="en-GB" sz="2000" dirty="0" smtClean="0"/>
              <a:t>This effect can be applied for determining of the electron density in</a:t>
            </a:r>
            <a:r>
              <a:rPr lang="pl-PL" sz="2000" dirty="0" smtClean="0"/>
              <a:t> </a:t>
            </a:r>
            <a:r>
              <a:rPr lang="pl-PL" sz="2000" smtClean="0"/>
              <a:t>the</a:t>
            </a:r>
            <a:r>
              <a:rPr lang="en-GB" sz="2000" smtClean="0"/>
              <a:t> </a:t>
            </a:r>
            <a:r>
              <a:rPr lang="en-GB" sz="2000" dirty="0" smtClean="0"/>
              <a:t>plasma.  </a:t>
            </a:r>
            <a:endParaRPr lang="en-GB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dr Ireneusz Książek</a:t>
            </a: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673B-2CB4-4930-911A-753FFF3BF56F}" type="slidenum">
              <a:rPr lang="en-GB" altLang="pl-PL" smtClean="0"/>
              <a:pPr/>
              <a:t>5</a:t>
            </a:fld>
            <a:endParaRPr lang="en-GB" altLang="pl-PL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427984" y="1353424"/>
          <a:ext cx="4020485" cy="3083688"/>
        </p:xfrm>
        <a:graphic>
          <a:graphicData uri="http://schemas.openxmlformats.org/presentationml/2006/ole">
            <p:oleObj spid="_x0000_s1026" r:id="rId3" imgW="3876480" imgH="2973600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95325" y="3501008"/>
          <a:ext cx="3876675" cy="2973387"/>
        </p:xfrm>
        <a:graphic>
          <a:graphicData uri="http://schemas.openxmlformats.org/presentationml/2006/ole">
            <p:oleObj spid="_x0000_s1027" r:id="rId4" imgW="3876480" imgH="2973600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211960" y="3501007"/>
          <a:ext cx="4248472" cy="2967599"/>
        </p:xfrm>
        <a:graphic>
          <a:graphicData uri="http://schemas.openxmlformats.org/presentationml/2006/ole">
            <p:oleObj spid="_x0000_s1028" r:id="rId5" imgW="4154400" imgH="2901600" progId="">
              <p:embed/>
            </p:oleObj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"/>
  <p:tag name="ISPRING_PRESENTATION_TITLE" val="wyk_02_Bezpieczny_Internet_WWW"/>
</p:tagLst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8551</TotalTime>
  <Words>338</Words>
  <Application>Microsoft Office PowerPoint</Application>
  <PresentationFormat>Pokaz na ekranie (4:3)</PresentationFormat>
  <Paragraphs>38</Paragraphs>
  <Slides>5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Projekt domyślny</vt:lpstr>
      <vt:lpstr>Opole University</vt:lpstr>
      <vt:lpstr>„C/O monitor for W7-X”</vt:lpstr>
      <vt:lpstr>Barrier discharge as a method for monitoring of H/He ratio</vt:lpstr>
      <vt:lpstr>Molecular radiation in MCF</vt:lpstr>
      <vt:lpstr>Modelling and measurements of Stark broadening (and shift) of the spectral lines</vt:lpstr>
    </vt:vector>
  </TitlesOfParts>
  <Company>UOp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wyk_02_Bezpieczny_Internet_WWW</dc:title>
  <dc:creator>iksiazek</dc:creator>
  <cp:lastModifiedBy>iks</cp:lastModifiedBy>
  <cp:revision>225</cp:revision>
  <dcterms:created xsi:type="dcterms:W3CDTF">2013-02-07T14:08:39Z</dcterms:created>
  <dcterms:modified xsi:type="dcterms:W3CDTF">2018-11-22T19:02:45Z</dcterms:modified>
</cp:coreProperties>
</file>