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32" r:id="rId2"/>
    <p:sldId id="257" r:id="rId3"/>
    <p:sldId id="382" r:id="rId4"/>
    <p:sldId id="260" r:id="rId5"/>
    <p:sldId id="261" r:id="rId6"/>
    <p:sldId id="265" r:id="rId7"/>
    <p:sldId id="386" r:id="rId8"/>
    <p:sldId id="272" r:id="rId9"/>
    <p:sldId id="270" r:id="rId10"/>
    <p:sldId id="273" r:id="rId11"/>
    <p:sldId id="329" r:id="rId12"/>
    <p:sldId id="274" r:id="rId13"/>
    <p:sldId id="275" r:id="rId14"/>
    <p:sldId id="276" r:id="rId15"/>
    <p:sldId id="759" r:id="rId16"/>
    <p:sldId id="755" r:id="rId17"/>
    <p:sldId id="760" r:id="rId18"/>
    <p:sldId id="756" r:id="rId19"/>
    <p:sldId id="761" r:id="rId20"/>
    <p:sldId id="494" r:id="rId21"/>
    <p:sldId id="763" r:id="rId22"/>
    <p:sldId id="764" r:id="rId23"/>
    <p:sldId id="765" r:id="rId24"/>
    <p:sldId id="766" r:id="rId25"/>
    <p:sldId id="76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CCEC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53" autoAdjust="0"/>
  </p:normalViewPr>
  <p:slideViewPr>
    <p:cSldViewPr snapToGrid="0">
      <p:cViewPr varScale="1">
        <p:scale>
          <a:sx n="72" d="100"/>
          <a:sy n="72" d="100"/>
        </p:scale>
        <p:origin x="1072" y="8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63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54FA7-20A4-4500-84EA-12302559697B}" type="datetimeFigureOut">
              <a:rPr lang="pl-PL" smtClean="0"/>
              <a:t>2018-11-25</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7E91A-520A-4BD7-968A-61B9C868877F}" type="slidenum">
              <a:rPr lang="pl-PL" smtClean="0"/>
              <a:t>‹#›</a:t>
            </a:fld>
            <a:endParaRPr lang="pl-PL"/>
          </a:p>
        </p:txBody>
      </p:sp>
    </p:spTree>
    <p:extLst>
      <p:ext uri="{BB962C8B-B14F-4D97-AF65-F5344CB8AC3E}">
        <p14:creationId xmlns:p14="http://schemas.microsoft.com/office/powerpoint/2010/main" val="410504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D614313-CE92-464E-9E51-D544225959BE}" type="slidenum">
              <a:rPr lang="pl-PL" altLang="pl-PL"/>
              <a:pPr/>
              <a:t>8</a:t>
            </a:fld>
            <a:endParaRPr lang="pl-PL" altLang="pl-PL"/>
          </a:p>
        </p:txBody>
      </p:sp>
      <p:sp>
        <p:nvSpPr>
          <p:cNvPr id="65538"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fontAlgn="base">
              <a:spcBef>
                <a:spcPct val="30000"/>
              </a:spcBef>
              <a:spcAft>
                <a:spcPct val="0"/>
              </a:spcAft>
              <a:defRPr sz="1200">
                <a:solidFill>
                  <a:schemeClr val="tx1"/>
                </a:solidFill>
                <a:latin typeface="Times New Roman" panose="02020603050405020304" pitchFamily="18" charset="0"/>
              </a:defRPr>
            </a:lvl6pPr>
            <a:lvl7pPr marL="2971800" indent="-228600" fontAlgn="base">
              <a:spcBef>
                <a:spcPct val="30000"/>
              </a:spcBef>
              <a:spcAft>
                <a:spcPct val="0"/>
              </a:spcAft>
              <a:defRPr sz="1200">
                <a:solidFill>
                  <a:schemeClr val="tx1"/>
                </a:solidFill>
                <a:latin typeface="Times New Roman" panose="02020603050405020304" pitchFamily="18" charset="0"/>
              </a:defRPr>
            </a:lvl7pPr>
            <a:lvl8pPr marL="3429000" indent="-228600" fontAlgn="base">
              <a:spcBef>
                <a:spcPct val="30000"/>
              </a:spcBef>
              <a:spcAft>
                <a:spcPct val="0"/>
              </a:spcAft>
              <a:defRPr sz="1200">
                <a:solidFill>
                  <a:schemeClr val="tx1"/>
                </a:solidFill>
                <a:latin typeface="Times New Roman" panose="02020603050405020304" pitchFamily="18" charset="0"/>
              </a:defRPr>
            </a:lvl8pPr>
            <a:lvl9pPr marL="3886200" indent="-228600" fontAlgn="base">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BF7D77E6-A3AD-4711-94E9-E252AA29A2E4}" type="slidenum">
              <a:rPr lang="pl-PL" altLang="pl-PL"/>
              <a:pPr algn="r">
                <a:spcBef>
                  <a:spcPct val="0"/>
                </a:spcBef>
              </a:pPr>
              <a:t>8</a:t>
            </a:fld>
            <a:endParaRPr lang="pl-PL" altLang="pl-PL"/>
          </a:p>
        </p:txBody>
      </p:sp>
      <p:sp>
        <p:nvSpPr>
          <p:cNvPr id="6553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540"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pl-PL" altLang="pl-PL"/>
          </a:p>
        </p:txBody>
      </p:sp>
    </p:spTree>
    <p:extLst>
      <p:ext uri="{BB962C8B-B14F-4D97-AF65-F5344CB8AC3E}">
        <p14:creationId xmlns:p14="http://schemas.microsoft.com/office/powerpoint/2010/main" val="3588898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975534-F288-4EBA-8DAA-3AE2C5CD6DF3}" type="slidenum">
              <a:rPr lang="en-GB" smtClean="0"/>
              <a:t>20</a:t>
            </a:fld>
            <a:endParaRPr lang="en-GB"/>
          </a:p>
        </p:txBody>
      </p:sp>
    </p:spTree>
    <p:extLst>
      <p:ext uri="{BB962C8B-B14F-4D97-AF65-F5344CB8AC3E}">
        <p14:creationId xmlns:p14="http://schemas.microsoft.com/office/powerpoint/2010/main" val="1373893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D76B5BD-6380-4C7C-A84F-972B68D1AFB7}" type="slidenum">
              <a:rPr lang="pl-PL" altLang="pl-PL"/>
              <a:pPr/>
              <a:t>9</a:t>
            </a:fld>
            <a:endParaRPr lang="pl-PL" altLang="pl-PL"/>
          </a:p>
        </p:txBody>
      </p:sp>
      <p:sp>
        <p:nvSpPr>
          <p:cNvPr id="60418"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fontAlgn="base">
              <a:spcBef>
                <a:spcPct val="30000"/>
              </a:spcBef>
              <a:spcAft>
                <a:spcPct val="0"/>
              </a:spcAft>
              <a:defRPr sz="1200">
                <a:solidFill>
                  <a:schemeClr val="tx1"/>
                </a:solidFill>
                <a:latin typeface="Times New Roman" panose="02020603050405020304" pitchFamily="18" charset="0"/>
              </a:defRPr>
            </a:lvl6pPr>
            <a:lvl7pPr marL="2971800" indent="-228600" fontAlgn="base">
              <a:spcBef>
                <a:spcPct val="30000"/>
              </a:spcBef>
              <a:spcAft>
                <a:spcPct val="0"/>
              </a:spcAft>
              <a:defRPr sz="1200">
                <a:solidFill>
                  <a:schemeClr val="tx1"/>
                </a:solidFill>
                <a:latin typeface="Times New Roman" panose="02020603050405020304" pitchFamily="18" charset="0"/>
              </a:defRPr>
            </a:lvl7pPr>
            <a:lvl8pPr marL="3429000" indent="-228600" fontAlgn="base">
              <a:spcBef>
                <a:spcPct val="30000"/>
              </a:spcBef>
              <a:spcAft>
                <a:spcPct val="0"/>
              </a:spcAft>
              <a:defRPr sz="1200">
                <a:solidFill>
                  <a:schemeClr val="tx1"/>
                </a:solidFill>
                <a:latin typeface="Times New Roman" panose="02020603050405020304" pitchFamily="18" charset="0"/>
              </a:defRPr>
            </a:lvl8pPr>
            <a:lvl9pPr marL="3886200" indent="-228600" fontAlgn="base">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155EF167-742B-4CCB-A107-F997833D8A2E}" type="slidenum">
              <a:rPr lang="pl-PL" altLang="pl-PL"/>
              <a:pPr algn="r">
                <a:spcBef>
                  <a:spcPct val="0"/>
                </a:spcBef>
              </a:pPr>
              <a:t>9</a:t>
            </a:fld>
            <a:endParaRPr lang="pl-PL" altLang="pl-PL"/>
          </a:p>
        </p:txBody>
      </p:sp>
      <p:sp>
        <p:nvSpPr>
          <p:cNvPr id="6041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20"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pl-PL" altLang="pl-PL"/>
          </a:p>
        </p:txBody>
      </p:sp>
    </p:spTree>
    <p:extLst>
      <p:ext uri="{BB962C8B-B14F-4D97-AF65-F5344CB8AC3E}">
        <p14:creationId xmlns:p14="http://schemas.microsoft.com/office/powerpoint/2010/main" val="1824883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61816B2-E75E-478A-8EA5-B4A6DF974462}" type="slidenum">
              <a:rPr lang="pl-PL" altLang="pl-PL"/>
              <a:pPr/>
              <a:t>10</a:t>
            </a:fld>
            <a:endParaRPr lang="pl-PL" altLang="pl-PL"/>
          </a:p>
        </p:txBody>
      </p:sp>
      <p:sp>
        <p:nvSpPr>
          <p:cNvPr id="63490"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fontAlgn="base">
              <a:spcBef>
                <a:spcPct val="30000"/>
              </a:spcBef>
              <a:spcAft>
                <a:spcPct val="0"/>
              </a:spcAft>
              <a:defRPr sz="1200">
                <a:solidFill>
                  <a:schemeClr val="tx1"/>
                </a:solidFill>
                <a:latin typeface="Times New Roman" panose="02020603050405020304" pitchFamily="18" charset="0"/>
              </a:defRPr>
            </a:lvl6pPr>
            <a:lvl7pPr marL="2971800" indent="-228600" fontAlgn="base">
              <a:spcBef>
                <a:spcPct val="30000"/>
              </a:spcBef>
              <a:spcAft>
                <a:spcPct val="0"/>
              </a:spcAft>
              <a:defRPr sz="1200">
                <a:solidFill>
                  <a:schemeClr val="tx1"/>
                </a:solidFill>
                <a:latin typeface="Times New Roman" panose="02020603050405020304" pitchFamily="18" charset="0"/>
              </a:defRPr>
            </a:lvl7pPr>
            <a:lvl8pPr marL="3429000" indent="-228600" fontAlgn="base">
              <a:spcBef>
                <a:spcPct val="30000"/>
              </a:spcBef>
              <a:spcAft>
                <a:spcPct val="0"/>
              </a:spcAft>
              <a:defRPr sz="1200">
                <a:solidFill>
                  <a:schemeClr val="tx1"/>
                </a:solidFill>
                <a:latin typeface="Times New Roman" panose="02020603050405020304" pitchFamily="18" charset="0"/>
              </a:defRPr>
            </a:lvl8pPr>
            <a:lvl9pPr marL="3886200" indent="-228600" fontAlgn="base">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6C101CD5-BC19-4684-9D0E-281655CD677B}" type="slidenum">
              <a:rPr lang="pl-PL" altLang="pl-PL"/>
              <a:pPr algn="r">
                <a:spcBef>
                  <a:spcPct val="0"/>
                </a:spcBef>
              </a:pPr>
              <a:t>10</a:t>
            </a:fld>
            <a:endParaRPr lang="pl-PL" altLang="pl-PL"/>
          </a:p>
        </p:txBody>
      </p:sp>
      <p:sp>
        <p:nvSpPr>
          <p:cNvPr id="6349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492"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pl-PL" altLang="pl-PL"/>
          </a:p>
        </p:txBody>
      </p:sp>
    </p:spTree>
    <p:extLst>
      <p:ext uri="{BB962C8B-B14F-4D97-AF65-F5344CB8AC3E}">
        <p14:creationId xmlns:p14="http://schemas.microsoft.com/office/powerpoint/2010/main" val="428609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DA2B2DB-8F81-4FFC-9DD1-6B588ABFAFE8}" type="slidenum">
              <a:rPr lang="pl-PL" altLang="pl-PL"/>
              <a:pPr/>
              <a:t>13</a:t>
            </a:fld>
            <a:endParaRPr lang="pl-PL" altLang="pl-PL"/>
          </a:p>
        </p:txBody>
      </p:sp>
      <p:sp>
        <p:nvSpPr>
          <p:cNvPr id="82946" name="Rectangle 7"/>
          <p:cNvSpPr txBox="1">
            <a:spLocks noGrp="1" noChangeArrowheads="1"/>
          </p:cNvSpPr>
          <p:nvPr/>
        </p:nvSpPr>
        <p:spPr bwMode="auto">
          <a:xfrm>
            <a:off x="3851275" y="8689975"/>
            <a:ext cx="29876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0" tIns="46470" rIns="92940" bIns="46470" anchor="b"/>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fontAlgn="base">
              <a:spcBef>
                <a:spcPct val="0"/>
              </a:spcBef>
              <a:spcAft>
                <a:spcPct val="0"/>
              </a:spcAft>
              <a:defRPr sz="2400">
                <a:solidFill>
                  <a:schemeClr val="tx1"/>
                </a:solidFill>
                <a:latin typeface="Times New Roman" panose="02020603050405020304" pitchFamily="18" charset="0"/>
              </a:defRPr>
            </a:lvl6pPr>
            <a:lvl7pPr marL="2971800" indent="-228600" defTabSz="928688" fontAlgn="base">
              <a:spcBef>
                <a:spcPct val="0"/>
              </a:spcBef>
              <a:spcAft>
                <a:spcPct val="0"/>
              </a:spcAft>
              <a:defRPr sz="2400">
                <a:solidFill>
                  <a:schemeClr val="tx1"/>
                </a:solidFill>
                <a:latin typeface="Times New Roman" panose="02020603050405020304" pitchFamily="18" charset="0"/>
              </a:defRPr>
            </a:lvl7pPr>
            <a:lvl8pPr marL="3429000" indent="-228600" defTabSz="928688" fontAlgn="base">
              <a:spcBef>
                <a:spcPct val="0"/>
              </a:spcBef>
              <a:spcAft>
                <a:spcPct val="0"/>
              </a:spcAft>
              <a:defRPr sz="2400">
                <a:solidFill>
                  <a:schemeClr val="tx1"/>
                </a:solidFill>
                <a:latin typeface="Times New Roman" panose="02020603050405020304" pitchFamily="18" charset="0"/>
              </a:defRPr>
            </a:lvl8pPr>
            <a:lvl9pPr marL="3886200" indent="-228600" defTabSz="928688" fontAlgn="base">
              <a:spcBef>
                <a:spcPct val="0"/>
              </a:spcBef>
              <a:spcAft>
                <a:spcPct val="0"/>
              </a:spcAft>
              <a:defRPr sz="2400">
                <a:solidFill>
                  <a:schemeClr val="tx1"/>
                </a:solidFill>
                <a:latin typeface="Times New Roman" panose="02020603050405020304" pitchFamily="18" charset="0"/>
              </a:defRPr>
            </a:lvl9pPr>
          </a:lstStyle>
          <a:p>
            <a:pPr algn="r" eaLnBrk="0" hangingPunct="0"/>
            <a:fld id="{22E96CCA-4F83-4ED0-A183-DA5E1B587DBC}" type="slidenum">
              <a:rPr lang="en-GB" altLang="pl-PL" sz="1200">
                <a:latin typeface="Times" panose="02020603050405020304" pitchFamily="18" charset="0"/>
                <a:cs typeface="Arial" panose="020B0604020202020204" pitchFamily="34" charset="0"/>
              </a:rPr>
              <a:pPr algn="r" eaLnBrk="0" hangingPunct="0"/>
              <a:t>13</a:t>
            </a:fld>
            <a:endParaRPr lang="en-GB" altLang="pl-PL" sz="1200">
              <a:latin typeface="Times" panose="02020603050405020304" pitchFamily="18" charset="0"/>
              <a:cs typeface="Arial" panose="020B0604020202020204" pitchFamily="34" charset="0"/>
            </a:endParaRPr>
          </a:p>
        </p:txBody>
      </p:sp>
      <p:sp>
        <p:nvSpPr>
          <p:cNvPr id="82947" name="Rectangle 2"/>
          <p:cNvSpPr>
            <a:spLocks noGrp="1" noRot="1" noChangeAspect="1" noChangeArrowheads="1" noTextEdit="1"/>
          </p:cNvSpPr>
          <p:nvPr>
            <p:ph type="sldImg"/>
          </p:nvPr>
        </p:nvSpPr>
        <p:spPr bwMode="auto">
          <a:xfrm>
            <a:off x="1179513" y="711200"/>
            <a:ext cx="4556125" cy="3417888"/>
          </a:xfrm>
          <a:prstGeom prst="rect">
            <a:avLst/>
          </a:prstGeom>
          <a:solidFill>
            <a:srgbClr val="FFFFFF"/>
          </a:solidFill>
          <a:ln>
            <a:solidFill>
              <a:srgbClr val="000000"/>
            </a:solidFill>
            <a:miter lim="800000"/>
            <a:headEnd/>
            <a:tailEnd/>
          </a:ln>
        </p:spPr>
      </p:sp>
      <p:sp>
        <p:nvSpPr>
          <p:cNvPr id="82948" name="Rectangle 3"/>
          <p:cNvSpPr>
            <a:spLocks noGrp="1" noChangeArrowheads="1"/>
          </p:cNvSpPr>
          <p:nvPr>
            <p:ph type="body" idx="1"/>
          </p:nvPr>
        </p:nvSpPr>
        <p:spPr bwMode="auto">
          <a:xfrm>
            <a:off x="942975" y="4343400"/>
            <a:ext cx="5030788" cy="4132263"/>
          </a:xfrm>
          <a:prstGeom prst="rect">
            <a:avLst/>
          </a:prstGeom>
          <a:solidFill>
            <a:srgbClr val="FFFFFF"/>
          </a:solidFill>
          <a:ln>
            <a:solidFill>
              <a:srgbClr val="000000"/>
            </a:solidFill>
            <a:miter lim="800000"/>
            <a:headEnd/>
            <a:tailEnd/>
          </a:ln>
        </p:spPr>
        <p:txBody>
          <a:bodyPr lIns="92940" tIns="46470" rIns="92940" bIns="46470"/>
          <a:lstStyle/>
          <a:p>
            <a:pPr>
              <a:spcBef>
                <a:spcPct val="0"/>
              </a:spcBef>
            </a:pPr>
            <a:endParaRPr lang="es-ES" altLang="pl-PL" sz="1800">
              <a:cs typeface="Arial" panose="020B0604020202020204" pitchFamily="34" charset="0"/>
            </a:endParaRPr>
          </a:p>
        </p:txBody>
      </p:sp>
    </p:spTree>
    <p:extLst>
      <p:ext uri="{BB962C8B-B14F-4D97-AF65-F5344CB8AC3E}">
        <p14:creationId xmlns:p14="http://schemas.microsoft.com/office/powerpoint/2010/main" val="3772032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56546" indent="-290979">
              <a:defRPr sz="2400">
                <a:solidFill>
                  <a:schemeClr val="tx1"/>
                </a:solidFill>
                <a:latin typeface="Century Gothic" charset="0"/>
                <a:ea typeface="ＭＳ Ｐゴシック" charset="0"/>
              </a:defRPr>
            </a:lvl2pPr>
            <a:lvl3pPr marL="1163917" indent="-232783">
              <a:defRPr sz="2400">
                <a:solidFill>
                  <a:schemeClr val="tx1"/>
                </a:solidFill>
                <a:latin typeface="Century Gothic" charset="0"/>
                <a:ea typeface="ＭＳ Ｐゴシック" charset="0"/>
              </a:defRPr>
            </a:lvl3pPr>
            <a:lvl4pPr marL="1629484" indent="-232783">
              <a:defRPr sz="2400">
                <a:solidFill>
                  <a:schemeClr val="tx1"/>
                </a:solidFill>
                <a:latin typeface="Century Gothic" charset="0"/>
                <a:ea typeface="ＭＳ Ｐゴシック" charset="0"/>
              </a:defRPr>
            </a:lvl4pPr>
            <a:lvl5pPr marL="2095050" indent="-232783">
              <a:defRPr sz="2400">
                <a:solidFill>
                  <a:schemeClr val="tx1"/>
                </a:solidFill>
                <a:latin typeface="Century Gothic" charset="0"/>
                <a:ea typeface="ＭＳ Ｐゴシック" charset="0"/>
              </a:defRPr>
            </a:lvl5pPr>
            <a:lvl6pPr marL="2560617" indent="-232783" eaLnBrk="0" fontAlgn="base" hangingPunct="0">
              <a:spcBef>
                <a:spcPct val="0"/>
              </a:spcBef>
              <a:spcAft>
                <a:spcPct val="0"/>
              </a:spcAft>
              <a:defRPr sz="2400">
                <a:solidFill>
                  <a:schemeClr val="tx1"/>
                </a:solidFill>
                <a:latin typeface="Century Gothic" charset="0"/>
                <a:ea typeface="ＭＳ Ｐゴシック" charset="0"/>
              </a:defRPr>
            </a:lvl6pPr>
            <a:lvl7pPr marL="3026184" indent="-232783" eaLnBrk="0" fontAlgn="base" hangingPunct="0">
              <a:spcBef>
                <a:spcPct val="0"/>
              </a:spcBef>
              <a:spcAft>
                <a:spcPct val="0"/>
              </a:spcAft>
              <a:defRPr sz="2400">
                <a:solidFill>
                  <a:schemeClr val="tx1"/>
                </a:solidFill>
                <a:latin typeface="Century Gothic" charset="0"/>
                <a:ea typeface="ＭＳ Ｐゴシック" charset="0"/>
              </a:defRPr>
            </a:lvl7pPr>
            <a:lvl8pPr marL="3491751" indent="-232783" eaLnBrk="0" fontAlgn="base" hangingPunct="0">
              <a:spcBef>
                <a:spcPct val="0"/>
              </a:spcBef>
              <a:spcAft>
                <a:spcPct val="0"/>
              </a:spcAft>
              <a:defRPr sz="2400">
                <a:solidFill>
                  <a:schemeClr val="tx1"/>
                </a:solidFill>
                <a:latin typeface="Century Gothic" charset="0"/>
                <a:ea typeface="ＭＳ Ｐゴシック" charset="0"/>
              </a:defRPr>
            </a:lvl8pPr>
            <a:lvl9pPr marL="3957317" indent="-232783" eaLnBrk="0" fontAlgn="base" hangingPunct="0">
              <a:spcBef>
                <a:spcPct val="0"/>
              </a:spcBef>
              <a:spcAft>
                <a:spcPct val="0"/>
              </a:spcAft>
              <a:defRPr sz="2400">
                <a:solidFill>
                  <a:schemeClr val="tx1"/>
                </a:solidFill>
                <a:latin typeface="Century Gothic" charset="0"/>
                <a:ea typeface="ＭＳ Ｐゴシック" charset="0"/>
              </a:defRPr>
            </a:lvl9pPr>
          </a:lstStyle>
          <a:p>
            <a:fld id="{CE85D6FB-717B-7143-BFD3-AEBACB80CC91}" type="slidenum">
              <a:rPr lang="en-GB" sz="1200">
                <a:solidFill>
                  <a:prstClr val="black"/>
                </a:solidFill>
                <a:latin typeface="Arial" charset="0"/>
                <a:cs typeface="MS PGothic" charset="0"/>
              </a:rPr>
              <a:pPr/>
              <a:t>15</a:t>
            </a:fld>
            <a:endParaRPr lang="en-GB" sz="1200">
              <a:solidFill>
                <a:prstClr val="black"/>
              </a:solidFill>
              <a:latin typeface="Arial" charset="0"/>
              <a:cs typeface="MS PGothic" charset="0"/>
            </a:endParaRPr>
          </a:p>
        </p:txBody>
      </p:sp>
      <p:sp>
        <p:nvSpPr>
          <p:cNvPr id="15362" name="Rectangle 2"/>
          <p:cNvSpPr>
            <a:spLocks noGrp="1" noRot="1" noChangeAspect="1" noChangeArrowheads="1"/>
          </p:cNvSpPr>
          <p:nvPr>
            <p:ph type="sldImg"/>
          </p:nvPr>
        </p:nvSpPr>
        <p:spPr>
          <a:xfrm>
            <a:off x="1144588" y="685800"/>
            <a:ext cx="4573587" cy="3429000"/>
          </a:xfrm>
          <a:solidFill>
            <a:srgbClr val="FFFFFF"/>
          </a:solidFill>
          <a:ln/>
        </p:spPr>
      </p:sp>
      <p:sp>
        <p:nvSpPr>
          <p:cNvPr id="15363" name="Rectangle 3"/>
          <p:cNvSpPr>
            <a:spLocks noGrp="1" noChangeArrowheads="1"/>
          </p:cNvSpPr>
          <p:nvPr>
            <p:ph type="body" idx="1"/>
          </p:nvPr>
        </p:nvSpPr>
        <p:spPr>
          <a:xfrm>
            <a:off x="685637" y="4342806"/>
            <a:ext cx="5486727" cy="4115098"/>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extLst>
      <p:ext uri="{BB962C8B-B14F-4D97-AF65-F5344CB8AC3E}">
        <p14:creationId xmlns:p14="http://schemas.microsoft.com/office/powerpoint/2010/main" val="1275050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CE85D6FB-717B-7143-BFD3-AEBACB80CC91}" type="slidenum">
              <a:rPr lang="en-GB" sz="1200">
                <a:latin typeface="Arial" charset="0"/>
                <a:cs typeface="MS PGothic" charset="0"/>
              </a:rPr>
              <a:pPr/>
              <a:t>16</a:t>
            </a:fld>
            <a:endParaRPr lang="en-GB" sz="1200">
              <a:latin typeface="Arial" charset="0"/>
              <a:cs typeface="MS PGothic" charset="0"/>
            </a:endParaRPr>
          </a:p>
        </p:txBody>
      </p:sp>
      <p:sp>
        <p:nvSpPr>
          <p:cNvPr id="15362" name="Rectangle 2"/>
          <p:cNvSpPr>
            <a:spLocks noGrp="1" noRot="1" noChangeAspect="1" noChangeArrowheads="1"/>
          </p:cNvSpPr>
          <p:nvPr>
            <p:ph type="sldImg"/>
          </p:nvPr>
        </p:nvSpPr>
        <p:spPr>
          <a:solidFill>
            <a:srgbClr val="FFFFFF"/>
          </a:solidFill>
          <a:ln/>
        </p:spPr>
      </p:sp>
      <p:sp>
        <p:nvSpPr>
          <p:cNvPr id="15363"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extLst>
      <p:ext uri="{BB962C8B-B14F-4D97-AF65-F5344CB8AC3E}">
        <p14:creationId xmlns:p14="http://schemas.microsoft.com/office/powerpoint/2010/main" val="447994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CE85D6FB-717B-7143-BFD3-AEBACB80CC91}" type="slidenum">
              <a:rPr lang="en-GB" sz="1200">
                <a:latin typeface="Arial" charset="0"/>
                <a:cs typeface="MS PGothic" charset="0"/>
              </a:rPr>
              <a:pPr/>
              <a:t>17</a:t>
            </a:fld>
            <a:endParaRPr lang="en-GB" sz="1200">
              <a:latin typeface="Arial" charset="0"/>
              <a:cs typeface="MS PGothic" charset="0"/>
            </a:endParaRPr>
          </a:p>
        </p:txBody>
      </p:sp>
      <p:sp>
        <p:nvSpPr>
          <p:cNvPr id="15362" name="Rectangle 2"/>
          <p:cNvSpPr>
            <a:spLocks noGrp="1" noRot="1" noChangeAspect="1" noChangeArrowheads="1"/>
          </p:cNvSpPr>
          <p:nvPr>
            <p:ph type="sldImg"/>
          </p:nvPr>
        </p:nvSpPr>
        <p:spPr>
          <a:solidFill>
            <a:srgbClr val="FFFFFF"/>
          </a:solidFill>
          <a:ln/>
        </p:spPr>
      </p:sp>
      <p:sp>
        <p:nvSpPr>
          <p:cNvPr id="15363"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extLst>
      <p:ext uri="{BB962C8B-B14F-4D97-AF65-F5344CB8AC3E}">
        <p14:creationId xmlns:p14="http://schemas.microsoft.com/office/powerpoint/2010/main" val="3582074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CE85D6FB-717B-7143-BFD3-AEBACB80CC91}" type="slidenum">
              <a:rPr lang="en-GB" sz="1200">
                <a:latin typeface="Arial" charset="0"/>
                <a:cs typeface="MS PGothic" charset="0"/>
              </a:rPr>
              <a:pPr/>
              <a:t>18</a:t>
            </a:fld>
            <a:endParaRPr lang="en-GB" sz="1200">
              <a:latin typeface="Arial" charset="0"/>
              <a:cs typeface="MS PGothic" charset="0"/>
            </a:endParaRPr>
          </a:p>
        </p:txBody>
      </p:sp>
      <p:sp>
        <p:nvSpPr>
          <p:cNvPr id="15362" name="Rectangle 2"/>
          <p:cNvSpPr>
            <a:spLocks noGrp="1" noRot="1" noChangeAspect="1" noChangeArrowheads="1"/>
          </p:cNvSpPr>
          <p:nvPr>
            <p:ph type="sldImg"/>
          </p:nvPr>
        </p:nvSpPr>
        <p:spPr>
          <a:solidFill>
            <a:srgbClr val="FFFFFF"/>
          </a:solidFill>
          <a:ln/>
        </p:spPr>
      </p:sp>
      <p:sp>
        <p:nvSpPr>
          <p:cNvPr id="15363"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extLst>
      <p:ext uri="{BB962C8B-B14F-4D97-AF65-F5344CB8AC3E}">
        <p14:creationId xmlns:p14="http://schemas.microsoft.com/office/powerpoint/2010/main" val="627336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CE85D6FB-717B-7143-BFD3-AEBACB80CC91}" type="slidenum">
              <a:rPr lang="en-GB" sz="1200">
                <a:latin typeface="Arial" charset="0"/>
                <a:cs typeface="MS PGothic" charset="0"/>
              </a:rPr>
              <a:pPr/>
              <a:t>19</a:t>
            </a:fld>
            <a:endParaRPr lang="en-GB" sz="1200">
              <a:latin typeface="Arial" charset="0"/>
              <a:cs typeface="MS PGothic" charset="0"/>
            </a:endParaRPr>
          </a:p>
        </p:txBody>
      </p:sp>
      <p:sp>
        <p:nvSpPr>
          <p:cNvPr id="15362" name="Rectangle 2"/>
          <p:cNvSpPr>
            <a:spLocks noGrp="1" noRot="1" noChangeAspect="1" noChangeArrowheads="1"/>
          </p:cNvSpPr>
          <p:nvPr>
            <p:ph type="sldImg"/>
          </p:nvPr>
        </p:nvSpPr>
        <p:spPr>
          <a:solidFill>
            <a:srgbClr val="FFFFFF"/>
          </a:solidFill>
          <a:ln/>
        </p:spPr>
      </p:sp>
      <p:sp>
        <p:nvSpPr>
          <p:cNvPr id="15363"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extLst>
      <p:ext uri="{BB962C8B-B14F-4D97-AF65-F5344CB8AC3E}">
        <p14:creationId xmlns:p14="http://schemas.microsoft.com/office/powerpoint/2010/main" val="74124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11/25/2018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Text Box 9"/>
          <p:cNvSpPr txBox="1">
            <a:spLocks noChangeArrowheads="1"/>
          </p:cNvSpPr>
          <p:nvPr userDrawn="1"/>
        </p:nvSpPr>
        <p:spPr bwMode="auto">
          <a:xfrm>
            <a:off x="0" y="0"/>
            <a:ext cx="9144000" cy="719138"/>
          </a:xfrm>
          <a:prstGeom prst="rect">
            <a:avLst/>
          </a:prstGeom>
          <a:gradFill rotWithShape="0">
            <a:gsLst>
              <a:gs pos="9000">
                <a:schemeClr val="bg1"/>
              </a:gs>
              <a:gs pos="100000">
                <a:srgbClr val="0066FF"/>
              </a:gs>
            </a:gsLst>
            <a:lin ang="0" scaled="1"/>
          </a:gradFill>
          <a:ln>
            <a:noFill/>
          </a:ln>
          <a:effectLs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defRPr/>
            </a:pPr>
            <a:endParaRPr lang="pl-PL" altLang="pl-PL"/>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31" y="17208"/>
            <a:ext cx="727914"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438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0E07B06-442C-4C21-A6B9-DCAEFCCBFF56}" type="datetimeFigureOut">
              <a:rPr lang="pl-PL" smtClean="0"/>
              <a:t>2018-11-25</a:t>
            </a:fld>
            <a:endParaRPr lang="pl-P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pl-PL"/>
          </a:p>
        </p:txBody>
      </p:sp>
      <p:sp>
        <p:nvSpPr>
          <p:cNvPr id="6" name="Slide Number Placeholder 5"/>
          <p:cNvSpPr>
            <a:spLocks noGrp="1"/>
          </p:cNvSpPr>
          <p:nvPr>
            <p:ph type="sldNum" sz="quarter" idx="12"/>
          </p:nvPr>
        </p:nvSpPr>
        <p:spPr/>
        <p:txBody>
          <a:bodyPr/>
          <a:lstStyle/>
          <a:p>
            <a:fld id="{88DBE300-CEEF-4812-8EF7-B088FF2F97F7}" type="slidenum">
              <a:rPr lang="pl-PL" smtClean="0"/>
              <a:t>‹#›</a:t>
            </a:fld>
            <a:endParaRPr lang="pl-PL"/>
          </a:p>
        </p:txBody>
      </p:sp>
    </p:spTree>
    <p:extLst>
      <p:ext uri="{BB962C8B-B14F-4D97-AF65-F5344CB8AC3E}">
        <p14:creationId xmlns:p14="http://schemas.microsoft.com/office/powerpoint/2010/main" val="59682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0E07B06-442C-4C21-A6B9-DCAEFCCBFF56}" type="datetimeFigureOut">
              <a:rPr lang="pl-PL" smtClean="0"/>
              <a:t>2018-11-25</a:t>
            </a:fld>
            <a:endParaRPr lang="pl-P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pl-PL"/>
          </a:p>
        </p:txBody>
      </p:sp>
      <p:sp>
        <p:nvSpPr>
          <p:cNvPr id="6" name="Slide Number Placeholder 5"/>
          <p:cNvSpPr>
            <a:spLocks noGrp="1"/>
          </p:cNvSpPr>
          <p:nvPr>
            <p:ph type="sldNum" sz="quarter" idx="12"/>
          </p:nvPr>
        </p:nvSpPr>
        <p:spPr/>
        <p:txBody>
          <a:bodyPr/>
          <a:lstStyle/>
          <a:p>
            <a:fld id="{88DBE300-CEEF-4812-8EF7-B088FF2F97F7}" type="slidenum">
              <a:rPr lang="pl-PL" smtClean="0"/>
              <a:t>‹#›</a:t>
            </a:fld>
            <a:endParaRPr lang="pl-PL"/>
          </a:p>
        </p:txBody>
      </p:sp>
    </p:spTree>
    <p:extLst>
      <p:ext uri="{BB962C8B-B14F-4D97-AF65-F5344CB8AC3E}">
        <p14:creationId xmlns:p14="http://schemas.microsoft.com/office/powerpoint/2010/main" val="332557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Text Box 9"/>
          <p:cNvSpPr txBox="1">
            <a:spLocks noChangeArrowheads="1"/>
          </p:cNvSpPr>
          <p:nvPr userDrawn="1"/>
        </p:nvSpPr>
        <p:spPr bwMode="auto">
          <a:xfrm>
            <a:off x="0" y="0"/>
            <a:ext cx="9144000" cy="719138"/>
          </a:xfrm>
          <a:prstGeom prst="rect">
            <a:avLst/>
          </a:prstGeom>
          <a:gradFill rotWithShape="0">
            <a:gsLst>
              <a:gs pos="9000">
                <a:schemeClr val="bg1"/>
              </a:gs>
              <a:gs pos="100000">
                <a:srgbClr val="0066FF"/>
              </a:gs>
            </a:gsLst>
            <a:lin ang="0" scaled="1"/>
          </a:gradFill>
          <a:ln>
            <a:noFill/>
          </a:ln>
          <a:effectLs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defRPr/>
            </a:pPr>
            <a:endParaRPr lang="pl-PL" altLang="pl-PL" dirty="0"/>
          </a:p>
        </p:txBody>
      </p:sp>
    </p:spTree>
    <p:extLst>
      <p:ext uri="{BB962C8B-B14F-4D97-AF65-F5344CB8AC3E}">
        <p14:creationId xmlns:p14="http://schemas.microsoft.com/office/powerpoint/2010/main" val="2883816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0E07B06-442C-4C21-A6B9-DCAEFCCBFF56}" type="datetimeFigureOut">
              <a:rPr lang="pl-PL" smtClean="0"/>
              <a:t>2018-11-25</a:t>
            </a:fld>
            <a:endParaRPr lang="pl-P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pl-PL"/>
          </a:p>
        </p:txBody>
      </p:sp>
      <p:sp>
        <p:nvSpPr>
          <p:cNvPr id="6" name="Slide Number Placeholder 5"/>
          <p:cNvSpPr>
            <a:spLocks noGrp="1"/>
          </p:cNvSpPr>
          <p:nvPr>
            <p:ph type="sldNum" sz="quarter" idx="12"/>
          </p:nvPr>
        </p:nvSpPr>
        <p:spPr/>
        <p:txBody>
          <a:bodyPr/>
          <a:lstStyle/>
          <a:p>
            <a:fld id="{88DBE300-CEEF-4812-8EF7-B088FF2F97F7}" type="slidenum">
              <a:rPr lang="pl-PL" smtClean="0"/>
              <a:t>‹#›</a:t>
            </a:fld>
            <a:endParaRPr lang="pl-PL"/>
          </a:p>
        </p:txBody>
      </p:sp>
    </p:spTree>
    <p:extLst>
      <p:ext uri="{BB962C8B-B14F-4D97-AF65-F5344CB8AC3E}">
        <p14:creationId xmlns:p14="http://schemas.microsoft.com/office/powerpoint/2010/main" val="210780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0E07B06-442C-4C21-A6B9-DCAEFCCBFF56}" type="datetimeFigureOut">
              <a:rPr lang="pl-PL" smtClean="0"/>
              <a:t>2018-11-25</a:t>
            </a:fld>
            <a:endParaRPr lang="pl-PL"/>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pl-PL"/>
          </a:p>
        </p:txBody>
      </p:sp>
      <p:sp>
        <p:nvSpPr>
          <p:cNvPr id="7" name="Slide Number Placeholder 6"/>
          <p:cNvSpPr>
            <a:spLocks noGrp="1"/>
          </p:cNvSpPr>
          <p:nvPr>
            <p:ph type="sldNum" sz="quarter" idx="12"/>
          </p:nvPr>
        </p:nvSpPr>
        <p:spPr/>
        <p:txBody>
          <a:bodyPr/>
          <a:lstStyle/>
          <a:p>
            <a:fld id="{88DBE300-CEEF-4812-8EF7-B088FF2F97F7}" type="slidenum">
              <a:rPr lang="pl-PL" smtClean="0"/>
              <a:t>‹#›</a:t>
            </a:fld>
            <a:endParaRPr lang="pl-PL"/>
          </a:p>
        </p:txBody>
      </p:sp>
    </p:spTree>
    <p:extLst>
      <p:ext uri="{BB962C8B-B14F-4D97-AF65-F5344CB8AC3E}">
        <p14:creationId xmlns:p14="http://schemas.microsoft.com/office/powerpoint/2010/main" val="410382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29842" y="2505075"/>
            <a:ext cx="3868340"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4629150" y="2505075"/>
            <a:ext cx="3887391"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60E07B06-442C-4C21-A6B9-DCAEFCCBFF56}" type="datetimeFigureOut">
              <a:rPr lang="pl-PL" smtClean="0"/>
              <a:t>2018-11-25</a:t>
            </a:fld>
            <a:endParaRPr lang="pl-PL"/>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pl-PL"/>
          </a:p>
        </p:txBody>
      </p:sp>
      <p:sp>
        <p:nvSpPr>
          <p:cNvPr id="9" name="Slide Number Placeholder 8"/>
          <p:cNvSpPr>
            <a:spLocks noGrp="1"/>
          </p:cNvSpPr>
          <p:nvPr>
            <p:ph type="sldNum" sz="quarter" idx="12"/>
          </p:nvPr>
        </p:nvSpPr>
        <p:spPr/>
        <p:txBody>
          <a:bodyPr/>
          <a:lstStyle/>
          <a:p>
            <a:fld id="{88DBE300-CEEF-4812-8EF7-B088FF2F97F7}" type="slidenum">
              <a:rPr lang="pl-PL" smtClean="0"/>
              <a:t>‹#›</a:t>
            </a:fld>
            <a:endParaRPr lang="pl-PL"/>
          </a:p>
        </p:txBody>
      </p:sp>
    </p:spTree>
    <p:extLst>
      <p:ext uri="{BB962C8B-B14F-4D97-AF65-F5344CB8AC3E}">
        <p14:creationId xmlns:p14="http://schemas.microsoft.com/office/powerpoint/2010/main" val="130731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6" name="Text Box 9"/>
          <p:cNvSpPr txBox="1">
            <a:spLocks noChangeArrowheads="1"/>
          </p:cNvSpPr>
          <p:nvPr userDrawn="1"/>
        </p:nvSpPr>
        <p:spPr bwMode="auto">
          <a:xfrm>
            <a:off x="0" y="0"/>
            <a:ext cx="9144000" cy="719138"/>
          </a:xfrm>
          <a:prstGeom prst="rect">
            <a:avLst/>
          </a:prstGeom>
          <a:gradFill rotWithShape="0">
            <a:gsLst>
              <a:gs pos="9000">
                <a:schemeClr val="bg1"/>
              </a:gs>
              <a:gs pos="100000">
                <a:srgbClr val="0066FF"/>
              </a:gs>
            </a:gsLst>
            <a:lin ang="0" scaled="1"/>
          </a:gradFill>
          <a:ln>
            <a:noFill/>
          </a:ln>
          <a:effectLs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defRPr/>
            </a:pPr>
            <a:endParaRPr lang="pl-PL" altLang="pl-PL" dirty="0"/>
          </a:p>
        </p:txBody>
      </p:sp>
    </p:spTree>
    <p:extLst>
      <p:ext uri="{BB962C8B-B14F-4D97-AF65-F5344CB8AC3E}">
        <p14:creationId xmlns:p14="http://schemas.microsoft.com/office/powerpoint/2010/main" val="194177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60E07B06-442C-4C21-A6B9-DCAEFCCBFF56}" type="datetimeFigureOut">
              <a:rPr lang="pl-PL" smtClean="0"/>
              <a:t>2018-11-25</a:t>
            </a:fld>
            <a:endParaRPr lang="pl-PL"/>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pl-PL"/>
          </a:p>
        </p:txBody>
      </p:sp>
      <p:sp>
        <p:nvSpPr>
          <p:cNvPr id="4" name="Slide Number Placeholder 3"/>
          <p:cNvSpPr>
            <a:spLocks noGrp="1"/>
          </p:cNvSpPr>
          <p:nvPr>
            <p:ph type="sldNum" sz="quarter" idx="12"/>
          </p:nvPr>
        </p:nvSpPr>
        <p:spPr/>
        <p:txBody>
          <a:bodyPr/>
          <a:lstStyle/>
          <a:p>
            <a:fld id="{88DBE300-CEEF-4812-8EF7-B088FF2F97F7}" type="slidenum">
              <a:rPr lang="pl-PL" smtClean="0"/>
              <a:t>‹#›</a:t>
            </a:fld>
            <a:endParaRPr lang="pl-PL" dirty="0"/>
          </a:p>
        </p:txBody>
      </p:sp>
    </p:spTree>
    <p:extLst>
      <p:ext uri="{BB962C8B-B14F-4D97-AF65-F5344CB8AC3E}">
        <p14:creationId xmlns:p14="http://schemas.microsoft.com/office/powerpoint/2010/main" val="226555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0E07B06-442C-4C21-A6B9-DCAEFCCBFF56}" type="datetimeFigureOut">
              <a:rPr lang="pl-PL" smtClean="0"/>
              <a:t>2018-11-25</a:t>
            </a:fld>
            <a:endParaRPr lang="pl-PL"/>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pl-PL"/>
          </a:p>
        </p:txBody>
      </p:sp>
      <p:sp>
        <p:nvSpPr>
          <p:cNvPr id="7" name="Slide Number Placeholder 6"/>
          <p:cNvSpPr>
            <a:spLocks noGrp="1"/>
          </p:cNvSpPr>
          <p:nvPr>
            <p:ph type="sldNum" sz="quarter" idx="12"/>
          </p:nvPr>
        </p:nvSpPr>
        <p:spPr/>
        <p:txBody>
          <a:bodyPr/>
          <a:lstStyle/>
          <a:p>
            <a:fld id="{88DBE300-CEEF-4812-8EF7-B088FF2F97F7}" type="slidenum">
              <a:rPr lang="pl-PL" smtClean="0"/>
              <a:t>‹#›</a:t>
            </a:fld>
            <a:endParaRPr lang="pl-PL"/>
          </a:p>
        </p:txBody>
      </p:sp>
    </p:spTree>
    <p:extLst>
      <p:ext uri="{BB962C8B-B14F-4D97-AF65-F5344CB8AC3E}">
        <p14:creationId xmlns:p14="http://schemas.microsoft.com/office/powerpoint/2010/main" val="63192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0E07B06-442C-4C21-A6B9-DCAEFCCBFF56}" type="datetimeFigureOut">
              <a:rPr lang="pl-PL" smtClean="0"/>
              <a:t>2018-11-25</a:t>
            </a:fld>
            <a:endParaRPr lang="pl-PL"/>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pl-PL"/>
          </a:p>
        </p:txBody>
      </p:sp>
      <p:sp>
        <p:nvSpPr>
          <p:cNvPr id="7" name="Slide Number Placeholder 6"/>
          <p:cNvSpPr>
            <a:spLocks noGrp="1"/>
          </p:cNvSpPr>
          <p:nvPr>
            <p:ph type="sldNum" sz="quarter" idx="12"/>
          </p:nvPr>
        </p:nvSpPr>
        <p:spPr/>
        <p:txBody>
          <a:bodyPr/>
          <a:lstStyle/>
          <a:p>
            <a:fld id="{88DBE300-CEEF-4812-8EF7-B088FF2F97F7}" type="slidenum">
              <a:rPr lang="pl-PL" smtClean="0"/>
              <a:t>‹#›</a:t>
            </a:fld>
            <a:endParaRPr lang="pl-PL"/>
          </a:p>
        </p:txBody>
      </p:sp>
    </p:spTree>
    <p:extLst>
      <p:ext uri="{BB962C8B-B14F-4D97-AF65-F5344CB8AC3E}">
        <p14:creationId xmlns:p14="http://schemas.microsoft.com/office/powerpoint/2010/main" val="1541757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BE300-CEEF-4812-8EF7-B088FF2F97F7}" type="slidenum">
              <a:rPr lang="pl-PL" smtClean="0"/>
              <a:t>‹#›</a:t>
            </a:fld>
            <a:endParaRPr lang="pl-PL"/>
          </a:p>
        </p:txBody>
      </p:sp>
      <p:sp>
        <p:nvSpPr>
          <p:cNvPr id="7" name="Text Box 9"/>
          <p:cNvSpPr txBox="1">
            <a:spLocks noChangeArrowheads="1"/>
          </p:cNvSpPr>
          <p:nvPr userDrawn="1"/>
        </p:nvSpPr>
        <p:spPr bwMode="auto">
          <a:xfrm>
            <a:off x="0" y="0"/>
            <a:ext cx="9144000" cy="719138"/>
          </a:xfrm>
          <a:prstGeom prst="rect">
            <a:avLst/>
          </a:prstGeom>
          <a:gradFill rotWithShape="0">
            <a:gsLst>
              <a:gs pos="9000">
                <a:schemeClr val="bg1"/>
              </a:gs>
              <a:gs pos="100000">
                <a:srgbClr val="0066FF"/>
              </a:gs>
            </a:gsLst>
            <a:lin ang="0" scaled="1"/>
          </a:gradFill>
          <a:ln>
            <a:noFill/>
          </a:ln>
          <a:effectLs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defRPr/>
            </a:pPr>
            <a:endParaRPr lang="pl-PL" altLang="pl-PL"/>
          </a:p>
        </p:txBody>
      </p:sp>
      <p:pic>
        <p:nvPicPr>
          <p:cNvPr id="8" name="Picture 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9831" y="17208"/>
            <a:ext cx="727914"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387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5.bin"/><Relationship Id="rId3" Type="http://schemas.openxmlformats.org/officeDocument/2006/relationships/image" Target="../media/image14.jpeg"/><Relationship Id="rId7" Type="http://schemas.openxmlformats.org/officeDocument/2006/relationships/oleObject" Target="../embeddings/oleObject2.bin"/><Relationship Id="rId12" Type="http://schemas.openxmlformats.org/officeDocument/2006/relationships/image" Target="../media/image11.wmf"/><Relationship Id="rId2" Type="http://schemas.openxmlformats.org/officeDocument/2006/relationships/slideLayout" Target="../slideLayouts/slideLayout7.xml"/><Relationship Id="rId16" Type="http://schemas.openxmlformats.org/officeDocument/2006/relationships/image" Target="../media/image13.wmf"/><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10.wmf"/><Relationship Id="rId4" Type="http://schemas.openxmlformats.org/officeDocument/2006/relationships/image" Target="../media/image15.jpeg"/><Relationship Id="rId9" Type="http://schemas.openxmlformats.org/officeDocument/2006/relationships/oleObject" Target="../embeddings/oleObject3.bin"/><Relationship Id="rId1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F66E2A-AD1F-416F-A06C-CA1F69AA86FD}"/>
              </a:ext>
            </a:extLst>
          </p:cNvPr>
          <p:cNvSpPr>
            <a:spLocks noGrp="1"/>
          </p:cNvSpPr>
          <p:nvPr>
            <p:ph type="ctrTitle"/>
          </p:nvPr>
        </p:nvSpPr>
        <p:spPr/>
        <p:txBody>
          <a:bodyPr>
            <a:normAutofit/>
          </a:bodyPr>
          <a:lstStyle/>
          <a:p>
            <a:br>
              <a:rPr lang="pl-PL" sz="4800" b="1" dirty="0"/>
            </a:br>
            <a:r>
              <a:rPr lang="pl-PL" sz="4800" b="1" dirty="0"/>
              <a:t>The status of the ITER </a:t>
            </a:r>
            <a:r>
              <a:rPr lang="pl-PL" sz="4800" b="1" dirty="0" err="1"/>
              <a:t>project</a:t>
            </a:r>
            <a:r>
              <a:rPr lang="pl-PL" sz="4800" b="1" dirty="0"/>
              <a:t>  </a:t>
            </a:r>
          </a:p>
        </p:txBody>
      </p:sp>
      <p:sp>
        <p:nvSpPr>
          <p:cNvPr id="3" name="Podtytuł 2">
            <a:extLst>
              <a:ext uri="{FF2B5EF4-FFF2-40B4-BE49-F238E27FC236}">
                <a16:creationId xmlns:a16="http://schemas.microsoft.com/office/drawing/2014/main" id="{5246BC73-0D07-4FD7-82E5-2A0C9EC7894F}"/>
              </a:ext>
            </a:extLst>
          </p:cNvPr>
          <p:cNvSpPr>
            <a:spLocks noGrp="1"/>
          </p:cNvSpPr>
          <p:nvPr>
            <p:ph type="subTitle" idx="1"/>
          </p:nvPr>
        </p:nvSpPr>
        <p:spPr/>
        <p:txBody>
          <a:bodyPr/>
          <a:lstStyle/>
          <a:p>
            <a:r>
              <a:rPr lang="pl-PL" dirty="0"/>
              <a:t>Marek Scholz</a:t>
            </a:r>
          </a:p>
          <a:p>
            <a:r>
              <a:rPr lang="pl-PL" dirty="0"/>
              <a:t>Instytut Fizyki Jądrowej PAN</a:t>
            </a:r>
          </a:p>
        </p:txBody>
      </p:sp>
    </p:spTree>
    <p:extLst>
      <p:ext uri="{BB962C8B-B14F-4D97-AF65-F5344CB8AC3E}">
        <p14:creationId xmlns:p14="http://schemas.microsoft.com/office/powerpoint/2010/main" val="3822539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3"/>
          <p:cNvSpPr>
            <a:spLocks noGrp="1"/>
          </p:cNvSpPr>
          <p:nvPr>
            <p:ph type="sldNum" sz="quarter" idx="12"/>
          </p:nvPr>
        </p:nvSpPr>
        <p:spPr/>
        <p:txBody>
          <a:bodyPr/>
          <a:lstStyle/>
          <a:p>
            <a:fld id="{E5952BFA-F7B4-4E63-8BC8-0B2E4222DDFE}" type="slidenum">
              <a:rPr lang="en-US" altLang="pl-PL"/>
              <a:pPr/>
              <a:t>10</a:t>
            </a:fld>
            <a:endParaRPr lang="pl-PL" altLang="pl-PL"/>
          </a:p>
        </p:txBody>
      </p:sp>
      <p:sp>
        <p:nvSpPr>
          <p:cNvPr id="50178" name="Rectangle 2"/>
          <p:cNvSpPr>
            <a:spLocks noChangeArrowheads="1"/>
          </p:cNvSpPr>
          <p:nvPr/>
        </p:nvSpPr>
        <p:spPr bwMode="auto">
          <a:xfrm>
            <a:off x="4944054" y="1411288"/>
            <a:ext cx="3946525"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marL="342900" indent="-342900"/>
            <a:r>
              <a:rPr lang="en-US" sz="2000" dirty="0">
                <a:latin typeface="+mn-lt"/>
              </a:rPr>
              <a:t>Test of the necessary technology</a:t>
            </a:r>
            <a:r>
              <a:rPr lang="pl-PL" sz="2000" dirty="0">
                <a:latin typeface="+mn-lt"/>
              </a:rPr>
              <a:t>;</a:t>
            </a:r>
          </a:p>
          <a:p>
            <a:pPr marL="342900" indent="-342900"/>
            <a:r>
              <a:rPr lang="en-US" sz="2000" dirty="0">
                <a:latin typeface="+mn-lt"/>
              </a:rPr>
              <a:t>Test of materials for thermal and radiation load</a:t>
            </a:r>
            <a:r>
              <a:rPr lang="pl-PL" sz="2000" dirty="0">
                <a:latin typeface="+mn-lt"/>
              </a:rPr>
              <a:t>;</a:t>
            </a:r>
          </a:p>
          <a:p>
            <a:pPr marL="342900" indent="-342900"/>
            <a:r>
              <a:rPr lang="en-US" sz="2000" dirty="0">
                <a:latin typeface="+mn-lt"/>
              </a:rPr>
              <a:t>Demonstration of the possibilities of energy production from thermonuclear fusion</a:t>
            </a:r>
            <a:endParaRPr lang="pl-PL" sz="2000" dirty="0">
              <a:latin typeface="+mn-lt"/>
            </a:endParaRPr>
          </a:p>
          <a:p>
            <a:pPr>
              <a:buNone/>
            </a:pPr>
            <a:r>
              <a:rPr lang="pl-PL" altLang="pl-PL" sz="2000" dirty="0">
                <a:latin typeface="+mn-lt"/>
                <a:cs typeface="Arial" panose="020B0604020202020204" pitchFamily="34" charset="0"/>
              </a:rPr>
              <a:t>Basic Parameters:</a:t>
            </a:r>
          </a:p>
          <a:p>
            <a:pPr>
              <a:spcBef>
                <a:spcPct val="10000"/>
              </a:spcBef>
              <a:buFontTx/>
              <a:buNone/>
            </a:pPr>
            <a:r>
              <a:rPr lang="pl-PL" altLang="pl-PL" sz="2000" dirty="0">
                <a:latin typeface="+mn-lt"/>
                <a:cs typeface="Arial" panose="020B0604020202020204" pitchFamily="34" charset="0"/>
              </a:rPr>
              <a:t>- Torus radius:…..6.2 m</a:t>
            </a:r>
          </a:p>
          <a:p>
            <a:pPr>
              <a:spcBef>
                <a:spcPct val="10000"/>
              </a:spcBef>
              <a:buFontTx/>
              <a:buNone/>
            </a:pPr>
            <a:r>
              <a:rPr lang="pl-PL" altLang="pl-PL" sz="2000" dirty="0">
                <a:latin typeface="+mn-lt"/>
                <a:cs typeface="Arial" panose="020B0604020202020204" pitchFamily="34" charset="0"/>
              </a:rPr>
              <a:t>- Plasma </a:t>
            </a:r>
            <a:r>
              <a:rPr lang="pl-PL" altLang="pl-PL" sz="2000" dirty="0" err="1">
                <a:latin typeface="+mn-lt"/>
                <a:cs typeface="Arial" panose="020B0604020202020204" pitchFamily="34" charset="0"/>
              </a:rPr>
              <a:t>volume</a:t>
            </a:r>
            <a:r>
              <a:rPr lang="pl-PL" altLang="pl-PL" sz="2000" dirty="0">
                <a:latin typeface="+mn-lt"/>
                <a:cs typeface="Arial" panose="020B0604020202020204" pitchFamily="34" charset="0"/>
              </a:rPr>
              <a:t>:…300 </a:t>
            </a:r>
            <a:r>
              <a:rPr lang="en-US" altLang="pl-PL" sz="2000" dirty="0">
                <a:latin typeface="+mn-lt"/>
                <a:cs typeface="Arial" panose="020B0604020202020204" pitchFamily="34" charset="0"/>
              </a:rPr>
              <a:t>m</a:t>
            </a:r>
            <a:r>
              <a:rPr lang="en-US" altLang="pl-PL" sz="2000" baseline="30000" dirty="0">
                <a:latin typeface="+mn-lt"/>
                <a:cs typeface="Arial" panose="020B0604020202020204" pitchFamily="34" charset="0"/>
              </a:rPr>
              <a:t>3</a:t>
            </a:r>
          </a:p>
          <a:p>
            <a:pPr>
              <a:spcBef>
                <a:spcPct val="10000"/>
              </a:spcBef>
              <a:buFontTx/>
              <a:buNone/>
            </a:pPr>
            <a:r>
              <a:rPr lang="pl-PL" altLang="pl-PL" sz="2000" dirty="0">
                <a:latin typeface="+mn-lt"/>
                <a:cs typeface="Arial" panose="020B0604020202020204" pitchFamily="34" charset="0"/>
              </a:rPr>
              <a:t>- Plasma current:…..do</a:t>
            </a:r>
            <a:r>
              <a:rPr lang="en-US" altLang="pl-PL" sz="2000" dirty="0">
                <a:latin typeface="+mn-lt"/>
                <a:cs typeface="Arial" panose="020B0604020202020204" pitchFamily="34" charset="0"/>
              </a:rPr>
              <a:t> </a:t>
            </a:r>
            <a:r>
              <a:rPr lang="pl-PL" altLang="pl-PL" sz="2000" dirty="0">
                <a:latin typeface="+mn-lt"/>
                <a:cs typeface="Arial" panose="020B0604020202020204" pitchFamily="34" charset="0"/>
              </a:rPr>
              <a:t>1</a:t>
            </a:r>
            <a:r>
              <a:rPr lang="en-US" altLang="pl-PL" sz="2000" dirty="0">
                <a:latin typeface="+mn-lt"/>
                <a:cs typeface="Arial" panose="020B0604020202020204" pitchFamily="34" charset="0"/>
              </a:rPr>
              <a:t>5 MA</a:t>
            </a:r>
          </a:p>
          <a:p>
            <a:pPr>
              <a:spcBef>
                <a:spcPct val="10000"/>
              </a:spcBef>
              <a:buFontTx/>
              <a:buNone/>
            </a:pPr>
            <a:r>
              <a:rPr lang="pl-PL" altLang="pl-PL" sz="2000" dirty="0">
                <a:latin typeface="+mn-lt"/>
                <a:cs typeface="Arial" panose="020B0604020202020204" pitchFamily="34" charset="0"/>
              </a:rPr>
              <a:t>- Magnetic field: </a:t>
            </a:r>
            <a:r>
              <a:rPr lang="pl-PL" altLang="pl-PL" sz="2000" dirty="0" err="1">
                <a:latin typeface="+mn-lt"/>
                <a:cs typeface="Arial" panose="020B0604020202020204" pitchFamily="34" charset="0"/>
              </a:rPr>
              <a:t>up</a:t>
            </a:r>
            <a:r>
              <a:rPr lang="pl-PL" altLang="pl-PL" sz="2000" dirty="0">
                <a:latin typeface="+mn-lt"/>
                <a:cs typeface="Arial" panose="020B0604020202020204" pitchFamily="34" charset="0"/>
              </a:rPr>
              <a:t> to</a:t>
            </a:r>
            <a:r>
              <a:rPr lang="en-US" altLang="pl-PL" sz="2000" dirty="0">
                <a:latin typeface="+mn-lt"/>
                <a:cs typeface="Arial" panose="020B0604020202020204" pitchFamily="34" charset="0"/>
              </a:rPr>
              <a:t> </a:t>
            </a:r>
            <a:r>
              <a:rPr lang="pl-PL" altLang="pl-PL" sz="2000" dirty="0">
                <a:latin typeface="+mn-lt"/>
                <a:cs typeface="Arial" panose="020B0604020202020204" pitchFamily="34" charset="0"/>
              </a:rPr>
              <a:t>5,3</a:t>
            </a:r>
            <a:r>
              <a:rPr lang="en-US" altLang="pl-PL" sz="2000" dirty="0">
                <a:latin typeface="+mn-lt"/>
                <a:cs typeface="Arial" panose="020B0604020202020204" pitchFamily="34" charset="0"/>
              </a:rPr>
              <a:t> T</a:t>
            </a:r>
            <a:endParaRPr lang="pl-PL" altLang="pl-PL" sz="2000" dirty="0">
              <a:latin typeface="+mn-lt"/>
              <a:cs typeface="Arial" panose="020B0604020202020204" pitchFamily="34" charset="0"/>
            </a:endParaRPr>
          </a:p>
          <a:p>
            <a:pPr>
              <a:spcBef>
                <a:spcPct val="10000"/>
              </a:spcBef>
              <a:buFontTx/>
              <a:buNone/>
            </a:pPr>
            <a:r>
              <a:rPr lang="pl-PL" altLang="pl-PL" sz="2000" dirty="0">
                <a:latin typeface="+mn-lt"/>
                <a:cs typeface="Arial" panose="020B0604020202020204" pitchFamily="34" charset="0"/>
              </a:rPr>
              <a:t>- Pulse:………..</a:t>
            </a:r>
            <a:r>
              <a:rPr lang="pl-PL" altLang="pl-PL" sz="2000" dirty="0" err="1">
                <a:latin typeface="+mn-lt"/>
                <a:cs typeface="Arial" panose="020B0604020202020204" pitchFamily="34" charset="0"/>
              </a:rPr>
              <a:t>up</a:t>
            </a:r>
            <a:r>
              <a:rPr lang="pl-PL" altLang="pl-PL" sz="2000" dirty="0">
                <a:latin typeface="+mn-lt"/>
                <a:cs typeface="Arial" panose="020B0604020202020204" pitchFamily="34" charset="0"/>
              </a:rPr>
              <a:t> to  1000 s</a:t>
            </a:r>
          </a:p>
          <a:p>
            <a:pPr>
              <a:spcBef>
                <a:spcPct val="10000"/>
              </a:spcBef>
              <a:buFontTx/>
              <a:buNone/>
            </a:pPr>
            <a:r>
              <a:rPr lang="pl-PL" altLang="pl-PL" sz="2000" dirty="0">
                <a:latin typeface="+mn-lt"/>
                <a:cs typeface="Arial" panose="020B0604020202020204" pitchFamily="34" charset="0"/>
              </a:rPr>
              <a:t>- Power:…do 0,5 GW</a:t>
            </a:r>
          </a:p>
          <a:p>
            <a:pPr>
              <a:spcBef>
                <a:spcPct val="10000"/>
              </a:spcBef>
              <a:buFontTx/>
              <a:buNone/>
            </a:pPr>
            <a:r>
              <a:rPr lang="pl-PL" altLang="pl-PL" sz="2000" dirty="0">
                <a:latin typeface="+mn-lt"/>
                <a:cs typeface="Arial" panose="020B0604020202020204" pitchFamily="34" charset="0"/>
              </a:rPr>
              <a:t>- </a:t>
            </a:r>
            <a:r>
              <a:rPr lang="pl-PL" altLang="pl-PL" sz="2000" dirty="0" err="1">
                <a:latin typeface="+mn-lt"/>
                <a:cs typeface="Arial" panose="020B0604020202020204" pitchFamily="34" charset="0"/>
              </a:rPr>
              <a:t>Efficiency</a:t>
            </a:r>
            <a:r>
              <a:rPr lang="pl-PL" altLang="pl-PL" sz="2000" dirty="0">
                <a:latin typeface="+mn-lt"/>
                <a:cs typeface="Arial" panose="020B0604020202020204" pitchFamily="34" charset="0"/>
              </a:rPr>
              <a:t>:.………..</a:t>
            </a:r>
            <a:r>
              <a:rPr lang="pl-PL" altLang="pl-PL" sz="2000" dirty="0" err="1">
                <a:latin typeface="+mn-lt"/>
                <a:cs typeface="Arial" panose="020B0604020202020204" pitchFamily="34" charset="0"/>
              </a:rPr>
              <a:t>up</a:t>
            </a:r>
            <a:r>
              <a:rPr lang="pl-PL" altLang="pl-PL" sz="2000" dirty="0">
                <a:latin typeface="+mn-lt"/>
                <a:cs typeface="Arial" panose="020B0604020202020204" pitchFamily="34" charset="0"/>
              </a:rPr>
              <a:t> to 10</a:t>
            </a:r>
          </a:p>
        </p:txBody>
      </p:sp>
      <p:pic>
        <p:nvPicPr>
          <p:cNvPr id="50180" name="Picture 4" descr="Nowy obraz (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581150"/>
            <a:ext cx="4795838"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1 Título"/>
          <p:cNvSpPr txBox="1">
            <a:spLocks/>
          </p:cNvSpPr>
          <p:nvPr/>
        </p:nvSpPr>
        <p:spPr bwMode="auto">
          <a:xfrm>
            <a:off x="6858000" y="76200"/>
            <a:ext cx="22098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pl-PL" altLang="pl-PL" dirty="0">
                <a:solidFill>
                  <a:schemeClr val="bg1"/>
                </a:solidFill>
                <a:latin typeface="Arial" panose="020B0604020202020204" pitchFamily="34" charset="0"/>
              </a:rPr>
              <a:t>ITER</a:t>
            </a:r>
            <a:endParaRPr lang="es-ES" altLang="pl-PL" dirty="0">
              <a:solidFill>
                <a:schemeClr val="bg1"/>
              </a:solidFill>
              <a:latin typeface="Arial" panose="020B0604020202020204" pitchFamily="34" charset="0"/>
            </a:endParaRPr>
          </a:p>
        </p:txBody>
      </p:sp>
    </p:spTree>
    <p:extLst>
      <p:ext uri="{BB962C8B-B14F-4D97-AF65-F5344CB8AC3E}">
        <p14:creationId xmlns:p14="http://schemas.microsoft.com/office/powerpoint/2010/main" val="1713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ChangeArrowheads="1"/>
          </p:cNvSpPr>
          <p:nvPr/>
        </p:nvSpPr>
        <p:spPr bwMode="auto">
          <a:xfrm>
            <a:off x="-36513" y="1884363"/>
            <a:ext cx="685801" cy="153987"/>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15363" name="Text Box 17"/>
          <p:cNvSpPr txBox="1">
            <a:spLocks noChangeArrowheads="1"/>
          </p:cNvSpPr>
          <p:nvPr/>
        </p:nvSpPr>
        <p:spPr bwMode="auto">
          <a:xfrm>
            <a:off x="6445696" y="152400"/>
            <a:ext cx="2590800" cy="514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589" tIns="41294" rIns="82589" bIns="41294">
            <a:spAutoFit/>
          </a:bodyPr>
          <a:lstStyle>
            <a:lvl1pPr defTabSz="825500">
              <a:spcBef>
                <a:spcPct val="20000"/>
              </a:spcBef>
              <a:buChar char="•"/>
              <a:defRPr sz="3200">
                <a:solidFill>
                  <a:schemeClr val="tx1"/>
                </a:solidFill>
                <a:latin typeface="Times New Roman" panose="02020603050405020304" pitchFamily="18" charset="0"/>
              </a:defRPr>
            </a:lvl1pPr>
            <a:lvl2pPr marL="742950" indent="-285750" defTabSz="825500">
              <a:spcBef>
                <a:spcPct val="20000"/>
              </a:spcBef>
              <a:buChar char="–"/>
              <a:defRPr sz="2800">
                <a:solidFill>
                  <a:schemeClr val="tx1"/>
                </a:solidFill>
                <a:latin typeface="Times New Roman" panose="02020603050405020304" pitchFamily="18" charset="0"/>
              </a:defRPr>
            </a:lvl2pPr>
            <a:lvl3pPr marL="1143000" indent="-228600" defTabSz="825500">
              <a:spcBef>
                <a:spcPct val="20000"/>
              </a:spcBef>
              <a:buChar char="•"/>
              <a:defRPr sz="2400">
                <a:solidFill>
                  <a:schemeClr val="tx1"/>
                </a:solidFill>
                <a:latin typeface="Times New Roman" panose="02020603050405020304" pitchFamily="18" charset="0"/>
              </a:defRPr>
            </a:lvl3pPr>
            <a:lvl4pPr marL="1600200" indent="-228600" defTabSz="825500">
              <a:spcBef>
                <a:spcPct val="20000"/>
              </a:spcBef>
              <a:buChar char="–"/>
              <a:defRPr sz="2000">
                <a:solidFill>
                  <a:schemeClr val="tx1"/>
                </a:solidFill>
                <a:latin typeface="Times New Roman" panose="02020603050405020304" pitchFamily="18" charset="0"/>
              </a:defRPr>
            </a:lvl4pPr>
            <a:lvl5pPr marL="2057400" indent="-228600" defTabSz="825500">
              <a:spcBef>
                <a:spcPct val="20000"/>
              </a:spcBef>
              <a:buChar char="»"/>
              <a:defRPr sz="2000">
                <a:solidFill>
                  <a:schemeClr val="tx1"/>
                </a:solidFill>
                <a:latin typeface="Times New Roman" panose="02020603050405020304" pitchFamily="18" charset="0"/>
              </a:defRPr>
            </a:lvl5pPr>
            <a:lvl6pPr marL="2514600" indent="-228600" defTabSz="8255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255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255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255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pl-PL" altLang="pl-PL" sz="2800" b="1" dirty="0">
                <a:solidFill>
                  <a:schemeClr val="bg1"/>
                </a:solidFill>
                <a:latin typeface="Arial" panose="020B0604020202020204" pitchFamily="34" charset="0"/>
              </a:rPr>
              <a:t>JET and ITER</a:t>
            </a:r>
            <a:endParaRPr lang="en-GB" altLang="pl-PL" sz="2800" b="1" dirty="0">
              <a:solidFill>
                <a:schemeClr val="bg1"/>
              </a:solidFill>
              <a:latin typeface="Arial" panose="020B0604020202020204" pitchFamily="34" charset="0"/>
            </a:endParaRPr>
          </a:p>
        </p:txBody>
      </p:sp>
      <p:sp>
        <p:nvSpPr>
          <p:cNvPr id="15364" name="Text Box 18"/>
          <p:cNvSpPr txBox="1">
            <a:spLocks noChangeArrowheads="1"/>
          </p:cNvSpPr>
          <p:nvPr/>
        </p:nvSpPr>
        <p:spPr bwMode="auto">
          <a:xfrm>
            <a:off x="-71969" y="1499369"/>
            <a:ext cx="16764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0000"/>
              </a:lnSpc>
              <a:spcBef>
                <a:spcPct val="30000"/>
              </a:spcBef>
              <a:buFontTx/>
              <a:buNone/>
            </a:pPr>
            <a:r>
              <a:rPr lang="en-GB" altLang="pl-PL" sz="1800">
                <a:solidFill>
                  <a:srgbClr val="00B050"/>
                </a:solidFill>
                <a:latin typeface="Arial" panose="020B0604020202020204" pitchFamily="34" charset="0"/>
              </a:rPr>
              <a:t>Be first wall</a:t>
            </a:r>
          </a:p>
          <a:p>
            <a:pPr algn="ctr">
              <a:lnSpc>
                <a:spcPct val="80000"/>
              </a:lnSpc>
              <a:spcBef>
                <a:spcPct val="30000"/>
              </a:spcBef>
              <a:buFontTx/>
              <a:buNone/>
            </a:pPr>
            <a:r>
              <a:rPr lang="en-GB" altLang="pl-PL" sz="1800">
                <a:solidFill>
                  <a:srgbClr val="00B050"/>
                </a:solidFill>
                <a:latin typeface="Arial" panose="020B0604020202020204" pitchFamily="34" charset="0"/>
              </a:rPr>
              <a:t>700 m</a:t>
            </a:r>
            <a:r>
              <a:rPr lang="en-GB" altLang="pl-PL" sz="1800" baseline="30000">
                <a:solidFill>
                  <a:srgbClr val="00B050"/>
                </a:solidFill>
                <a:latin typeface="Arial" panose="020B0604020202020204" pitchFamily="34" charset="0"/>
              </a:rPr>
              <a:t>2</a:t>
            </a:r>
            <a:endParaRPr lang="en-GB" altLang="pl-PL" sz="1800">
              <a:solidFill>
                <a:srgbClr val="00B050"/>
              </a:solidFill>
              <a:latin typeface="Arial" panose="020B0604020202020204" pitchFamily="34" charset="0"/>
            </a:endParaRPr>
          </a:p>
        </p:txBody>
      </p:sp>
      <p:sp>
        <p:nvSpPr>
          <p:cNvPr id="15365" name="Text Box 19"/>
          <p:cNvSpPr txBox="1">
            <a:spLocks noChangeArrowheads="1"/>
          </p:cNvSpPr>
          <p:nvPr/>
        </p:nvSpPr>
        <p:spPr bwMode="auto">
          <a:xfrm>
            <a:off x="143931" y="3947294"/>
            <a:ext cx="16764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0000"/>
              </a:lnSpc>
              <a:spcBef>
                <a:spcPct val="30000"/>
              </a:spcBef>
              <a:buFontTx/>
              <a:buNone/>
            </a:pPr>
            <a:r>
              <a:rPr lang="en-GB" altLang="pl-PL" sz="1800">
                <a:solidFill>
                  <a:srgbClr val="FF0000"/>
                </a:solidFill>
                <a:latin typeface="Arial" panose="020B0604020202020204" pitchFamily="34" charset="0"/>
              </a:rPr>
              <a:t>Tungsten</a:t>
            </a:r>
          </a:p>
          <a:p>
            <a:pPr algn="ctr">
              <a:lnSpc>
                <a:spcPct val="80000"/>
              </a:lnSpc>
              <a:spcBef>
                <a:spcPct val="30000"/>
              </a:spcBef>
              <a:buFontTx/>
              <a:buNone/>
            </a:pPr>
            <a:r>
              <a:rPr lang="en-GB" altLang="pl-PL" sz="1800">
                <a:solidFill>
                  <a:srgbClr val="FF0000"/>
                </a:solidFill>
                <a:latin typeface="Arial" panose="020B0604020202020204" pitchFamily="34" charset="0"/>
              </a:rPr>
              <a:t>100 m</a:t>
            </a:r>
            <a:r>
              <a:rPr lang="en-GB" altLang="pl-PL" sz="1800" baseline="30000">
                <a:solidFill>
                  <a:srgbClr val="FF0000"/>
                </a:solidFill>
                <a:latin typeface="Arial" panose="020B0604020202020204" pitchFamily="34" charset="0"/>
              </a:rPr>
              <a:t>2</a:t>
            </a:r>
            <a:endParaRPr lang="en-GB" altLang="pl-PL" sz="1800">
              <a:solidFill>
                <a:srgbClr val="FF0000"/>
              </a:solidFill>
              <a:latin typeface="Arial" panose="020B0604020202020204" pitchFamily="34" charset="0"/>
            </a:endParaRPr>
          </a:p>
        </p:txBody>
      </p:sp>
      <p:sp>
        <p:nvSpPr>
          <p:cNvPr id="15366" name="Text Box 20"/>
          <p:cNvSpPr txBox="1">
            <a:spLocks noChangeArrowheads="1"/>
          </p:cNvSpPr>
          <p:nvPr/>
        </p:nvSpPr>
        <p:spPr bwMode="auto">
          <a:xfrm>
            <a:off x="93233" y="5405437"/>
            <a:ext cx="16764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0000"/>
              </a:lnSpc>
              <a:spcBef>
                <a:spcPct val="30000"/>
              </a:spcBef>
              <a:buFontTx/>
              <a:buNone/>
            </a:pPr>
            <a:r>
              <a:rPr lang="en-GB" altLang="pl-PL" sz="1800" dirty="0">
                <a:latin typeface="Arial" panose="020B0604020202020204" pitchFamily="34" charset="0"/>
              </a:rPr>
              <a:t>Graphite CFC</a:t>
            </a:r>
          </a:p>
          <a:p>
            <a:pPr algn="ctr">
              <a:lnSpc>
                <a:spcPct val="80000"/>
              </a:lnSpc>
              <a:spcBef>
                <a:spcPct val="30000"/>
              </a:spcBef>
              <a:buFontTx/>
              <a:buNone/>
            </a:pPr>
            <a:r>
              <a:rPr lang="en-GB" altLang="pl-PL" sz="1800" dirty="0">
                <a:latin typeface="Arial" panose="020B0604020202020204" pitchFamily="34" charset="0"/>
              </a:rPr>
              <a:t>50 m</a:t>
            </a:r>
            <a:r>
              <a:rPr lang="en-GB" altLang="pl-PL" sz="1800" baseline="30000" dirty="0">
                <a:latin typeface="Arial" panose="020B0604020202020204" pitchFamily="34" charset="0"/>
              </a:rPr>
              <a:t>2</a:t>
            </a:r>
            <a:endParaRPr lang="en-GB" altLang="pl-PL" sz="1800" dirty="0">
              <a:latin typeface="Arial" panose="020B0604020202020204" pitchFamily="34" charset="0"/>
            </a:endParaRPr>
          </a:p>
        </p:txBody>
      </p:sp>
      <p:grpSp>
        <p:nvGrpSpPr>
          <p:cNvPr id="15367" name="Group 22"/>
          <p:cNvGrpSpPr>
            <a:grpSpLocks/>
          </p:cNvGrpSpPr>
          <p:nvPr/>
        </p:nvGrpSpPr>
        <p:grpSpPr bwMode="auto">
          <a:xfrm>
            <a:off x="1740956" y="1212031"/>
            <a:ext cx="2622550" cy="5254625"/>
            <a:chOff x="156" y="616"/>
            <a:chExt cx="1859" cy="3586"/>
          </a:xfrm>
        </p:grpSpPr>
        <p:pic>
          <p:nvPicPr>
            <p:cNvPr id="15377" name="Picture 23" descr="i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 y="616"/>
              <a:ext cx="1859" cy="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24" descr="JETSRP-B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 y="1614"/>
              <a:ext cx="671" cy="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9" name="Text Box 25"/>
            <p:cNvSpPr txBox="1">
              <a:spLocks noChangeArrowheads="1"/>
            </p:cNvSpPr>
            <p:nvPr/>
          </p:nvSpPr>
          <p:spPr bwMode="auto">
            <a:xfrm>
              <a:off x="511" y="1261"/>
              <a:ext cx="773" cy="246"/>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589" tIns="41294" rIns="82589" bIns="41294">
              <a:spAutoFit/>
            </a:bodyPr>
            <a:lstStyle>
              <a:lvl1pPr defTabSz="825500">
                <a:spcBef>
                  <a:spcPct val="20000"/>
                </a:spcBef>
                <a:buChar char="•"/>
                <a:defRPr sz="3200">
                  <a:solidFill>
                    <a:schemeClr val="tx1"/>
                  </a:solidFill>
                  <a:latin typeface="Times New Roman" panose="02020603050405020304" pitchFamily="18" charset="0"/>
                </a:defRPr>
              </a:lvl1pPr>
              <a:lvl2pPr marL="742950" indent="-285750" defTabSz="825500">
                <a:spcBef>
                  <a:spcPct val="20000"/>
                </a:spcBef>
                <a:buChar char="–"/>
                <a:defRPr sz="2800">
                  <a:solidFill>
                    <a:schemeClr val="tx1"/>
                  </a:solidFill>
                  <a:latin typeface="Times New Roman" panose="02020603050405020304" pitchFamily="18" charset="0"/>
                </a:defRPr>
              </a:lvl2pPr>
              <a:lvl3pPr marL="1143000" indent="-228600" defTabSz="825500">
                <a:spcBef>
                  <a:spcPct val="20000"/>
                </a:spcBef>
                <a:buChar char="•"/>
                <a:defRPr sz="2400">
                  <a:solidFill>
                    <a:schemeClr val="tx1"/>
                  </a:solidFill>
                  <a:latin typeface="Times New Roman" panose="02020603050405020304" pitchFamily="18" charset="0"/>
                </a:defRPr>
              </a:lvl3pPr>
              <a:lvl4pPr marL="1600200" indent="-228600" defTabSz="825500">
                <a:spcBef>
                  <a:spcPct val="20000"/>
                </a:spcBef>
                <a:buChar char="–"/>
                <a:defRPr sz="2000">
                  <a:solidFill>
                    <a:schemeClr val="tx1"/>
                  </a:solidFill>
                  <a:latin typeface="Times New Roman" panose="02020603050405020304" pitchFamily="18" charset="0"/>
                </a:defRPr>
              </a:lvl4pPr>
              <a:lvl5pPr marL="2057400" indent="-228600" defTabSz="825500">
                <a:spcBef>
                  <a:spcPct val="20000"/>
                </a:spcBef>
                <a:buChar char="»"/>
                <a:defRPr sz="2000">
                  <a:solidFill>
                    <a:schemeClr val="tx1"/>
                  </a:solidFill>
                  <a:latin typeface="Times New Roman" panose="02020603050405020304" pitchFamily="18" charset="0"/>
                </a:defRPr>
              </a:lvl5pPr>
              <a:lvl6pPr marL="2514600" indent="-228600" defTabSz="8255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255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255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255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pl-PL" altLang="pl-PL" sz="1800" dirty="0">
                  <a:solidFill>
                    <a:schemeClr val="accent2"/>
                  </a:solidFill>
                  <a:latin typeface="Arial" panose="020B0604020202020204" pitchFamily="34" charset="0"/>
                </a:rPr>
                <a:t>5</a:t>
              </a:r>
              <a:r>
                <a:rPr lang="en-GB" altLang="pl-PL" sz="1800" dirty="0">
                  <a:solidFill>
                    <a:schemeClr val="accent2"/>
                  </a:solidFill>
                  <a:latin typeface="Arial" panose="020B0604020202020204" pitchFamily="34" charset="0"/>
                </a:rPr>
                <a:t>0</a:t>
              </a:r>
              <a:r>
                <a:rPr lang="pl-PL" altLang="pl-PL" sz="1800" dirty="0">
                  <a:solidFill>
                    <a:schemeClr val="accent2"/>
                  </a:solidFill>
                  <a:latin typeface="Arial" panose="020B0604020202020204" pitchFamily="34" charset="0"/>
                </a:rPr>
                <a:t>0</a:t>
              </a:r>
              <a:r>
                <a:rPr lang="en-GB" altLang="pl-PL" sz="1800" dirty="0">
                  <a:solidFill>
                    <a:schemeClr val="accent2"/>
                  </a:solidFill>
                  <a:latin typeface="Arial" panose="020B0604020202020204" pitchFamily="34" charset="0"/>
                </a:rPr>
                <a:t> M</a:t>
              </a:r>
              <a:r>
                <a:rPr lang="pl-PL" altLang="pl-PL" sz="1800" dirty="0">
                  <a:solidFill>
                    <a:schemeClr val="accent2"/>
                  </a:solidFill>
                  <a:latin typeface="Arial" panose="020B0604020202020204" pitchFamily="34" charset="0"/>
                </a:rPr>
                <a:t>W</a:t>
              </a:r>
              <a:endParaRPr lang="en-GB" altLang="pl-PL" sz="1800" dirty="0">
                <a:solidFill>
                  <a:schemeClr val="accent2"/>
                </a:solidFill>
                <a:latin typeface="Arial" panose="020B0604020202020204" pitchFamily="34" charset="0"/>
              </a:endParaRPr>
            </a:p>
          </p:txBody>
        </p:sp>
        <p:sp>
          <p:nvSpPr>
            <p:cNvPr id="15380" name="Text Box 26"/>
            <p:cNvSpPr txBox="1">
              <a:spLocks noChangeArrowheads="1"/>
            </p:cNvSpPr>
            <p:nvPr/>
          </p:nvSpPr>
          <p:spPr bwMode="auto">
            <a:xfrm>
              <a:off x="836" y="1886"/>
              <a:ext cx="630" cy="223"/>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589" tIns="41294" rIns="82589" bIns="41294">
              <a:spAutoFit/>
            </a:bodyPr>
            <a:lstStyle>
              <a:lvl1pPr defTabSz="825500">
                <a:spcBef>
                  <a:spcPct val="20000"/>
                </a:spcBef>
                <a:buChar char="•"/>
                <a:defRPr sz="3200">
                  <a:solidFill>
                    <a:schemeClr val="tx1"/>
                  </a:solidFill>
                  <a:latin typeface="Times New Roman" panose="02020603050405020304" pitchFamily="18" charset="0"/>
                </a:defRPr>
              </a:lvl1pPr>
              <a:lvl2pPr marL="742950" indent="-285750" defTabSz="825500">
                <a:spcBef>
                  <a:spcPct val="20000"/>
                </a:spcBef>
                <a:buChar char="–"/>
                <a:defRPr sz="2800">
                  <a:solidFill>
                    <a:schemeClr val="tx1"/>
                  </a:solidFill>
                  <a:latin typeface="Times New Roman" panose="02020603050405020304" pitchFamily="18" charset="0"/>
                </a:defRPr>
              </a:lvl2pPr>
              <a:lvl3pPr marL="1143000" indent="-228600" defTabSz="825500">
                <a:spcBef>
                  <a:spcPct val="20000"/>
                </a:spcBef>
                <a:buChar char="•"/>
                <a:defRPr sz="2400">
                  <a:solidFill>
                    <a:schemeClr val="tx1"/>
                  </a:solidFill>
                  <a:latin typeface="Times New Roman" panose="02020603050405020304" pitchFamily="18" charset="0"/>
                </a:defRPr>
              </a:lvl3pPr>
              <a:lvl4pPr marL="1600200" indent="-228600" defTabSz="825500">
                <a:spcBef>
                  <a:spcPct val="20000"/>
                </a:spcBef>
                <a:buChar char="–"/>
                <a:defRPr sz="2000">
                  <a:solidFill>
                    <a:schemeClr val="tx1"/>
                  </a:solidFill>
                  <a:latin typeface="Times New Roman" panose="02020603050405020304" pitchFamily="18" charset="0"/>
                </a:defRPr>
              </a:lvl4pPr>
              <a:lvl5pPr marL="2057400" indent="-228600" defTabSz="825500">
                <a:spcBef>
                  <a:spcPct val="20000"/>
                </a:spcBef>
                <a:buChar char="»"/>
                <a:defRPr sz="2000">
                  <a:solidFill>
                    <a:schemeClr val="tx1"/>
                  </a:solidFill>
                  <a:latin typeface="Times New Roman" panose="02020603050405020304" pitchFamily="18" charset="0"/>
                </a:defRPr>
              </a:lvl5pPr>
              <a:lvl6pPr marL="2514600" indent="-228600" defTabSz="8255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255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255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255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pl-PL" altLang="pl-PL" sz="1600">
                  <a:solidFill>
                    <a:schemeClr val="accent2"/>
                  </a:solidFill>
                  <a:latin typeface="Arial" panose="020B0604020202020204" pitchFamily="34" charset="0"/>
                </a:rPr>
                <a:t>16</a:t>
              </a:r>
              <a:r>
                <a:rPr lang="en-GB" altLang="pl-PL" sz="1600">
                  <a:solidFill>
                    <a:schemeClr val="accent2"/>
                  </a:solidFill>
                  <a:latin typeface="Arial" panose="020B0604020202020204" pitchFamily="34" charset="0"/>
                </a:rPr>
                <a:t> M</a:t>
              </a:r>
              <a:r>
                <a:rPr lang="pl-PL" altLang="pl-PL" sz="1600">
                  <a:solidFill>
                    <a:schemeClr val="accent2"/>
                  </a:solidFill>
                  <a:latin typeface="Arial" panose="020B0604020202020204" pitchFamily="34" charset="0"/>
                </a:rPr>
                <a:t>W</a:t>
              </a:r>
              <a:endParaRPr lang="en-GB" altLang="pl-PL" sz="1600">
                <a:solidFill>
                  <a:schemeClr val="accent2"/>
                </a:solidFill>
                <a:latin typeface="Arial" panose="020B0604020202020204" pitchFamily="34" charset="0"/>
              </a:endParaRPr>
            </a:p>
          </p:txBody>
        </p:sp>
        <p:sp>
          <p:nvSpPr>
            <p:cNvPr id="15381" name="Text Box 27"/>
            <p:cNvSpPr txBox="1">
              <a:spLocks noChangeArrowheads="1"/>
            </p:cNvSpPr>
            <p:nvPr/>
          </p:nvSpPr>
          <p:spPr bwMode="auto">
            <a:xfrm>
              <a:off x="575" y="3087"/>
              <a:ext cx="610"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589" tIns="41294" rIns="82589" bIns="41294">
              <a:spAutoFit/>
            </a:bodyPr>
            <a:lstStyle>
              <a:lvl1pPr defTabSz="825500">
                <a:spcBef>
                  <a:spcPct val="20000"/>
                </a:spcBef>
                <a:buChar char="•"/>
                <a:defRPr sz="3200">
                  <a:solidFill>
                    <a:schemeClr val="tx1"/>
                  </a:solidFill>
                  <a:latin typeface="Times New Roman" panose="02020603050405020304" pitchFamily="18" charset="0"/>
                </a:defRPr>
              </a:lvl1pPr>
              <a:lvl2pPr marL="742950" indent="-285750" defTabSz="825500">
                <a:spcBef>
                  <a:spcPct val="20000"/>
                </a:spcBef>
                <a:buChar char="–"/>
                <a:defRPr sz="2800">
                  <a:solidFill>
                    <a:schemeClr val="tx1"/>
                  </a:solidFill>
                  <a:latin typeface="Times New Roman" panose="02020603050405020304" pitchFamily="18" charset="0"/>
                </a:defRPr>
              </a:lvl2pPr>
              <a:lvl3pPr marL="1143000" indent="-228600" defTabSz="825500">
                <a:spcBef>
                  <a:spcPct val="20000"/>
                </a:spcBef>
                <a:buChar char="•"/>
                <a:defRPr sz="2400">
                  <a:solidFill>
                    <a:schemeClr val="tx1"/>
                  </a:solidFill>
                  <a:latin typeface="Times New Roman" panose="02020603050405020304" pitchFamily="18" charset="0"/>
                </a:defRPr>
              </a:lvl3pPr>
              <a:lvl4pPr marL="1600200" indent="-228600" defTabSz="825500">
                <a:spcBef>
                  <a:spcPct val="20000"/>
                </a:spcBef>
                <a:buChar char="–"/>
                <a:defRPr sz="2000">
                  <a:solidFill>
                    <a:schemeClr val="tx1"/>
                  </a:solidFill>
                  <a:latin typeface="Times New Roman" panose="02020603050405020304" pitchFamily="18" charset="0"/>
                </a:defRPr>
              </a:lvl4pPr>
              <a:lvl5pPr marL="2057400" indent="-228600" defTabSz="825500">
                <a:spcBef>
                  <a:spcPct val="20000"/>
                </a:spcBef>
                <a:buChar char="»"/>
                <a:defRPr sz="2000">
                  <a:solidFill>
                    <a:schemeClr val="tx1"/>
                  </a:solidFill>
                  <a:latin typeface="Times New Roman" panose="02020603050405020304" pitchFamily="18" charset="0"/>
                </a:defRPr>
              </a:lvl5pPr>
              <a:lvl6pPr marL="2514600" indent="-228600" defTabSz="8255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255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255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255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pl-PL" sz="2200">
                  <a:latin typeface="Arial" panose="020B0604020202020204" pitchFamily="34" charset="0"/>
                  <a:sym typeface="Wingdings" panose="05000000000000000000" pitchFamily="2" charset="2"/>
                </a:rPr>
                <a:t>ITER</a:t>
              </a:r>
            </a:p>
          </p:txBody>
        </p:sp>
        <p:sp>
          <p:nvSpPr>
            <p:cNvPr id="15382" name="Text Box 28"/>
            <p:cNvSpPr txBox="1">
              <a:spLocks noChangeArrowheads="1"/>
            </p:cNvSpPr>
            <p:nvPr/>
          </p:nvSpPr>
          <p:spPr bwMode="auto">
            <a:xfrm>
              <a:off x="817" y="2191"/>
              <a:ext cx="588"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589" tIns="41294" rIns="82589" bIns="41294">
              <a:spAutoFit/>
            </a:bodyPr>
            <a:lstStyle>
              <a:lvl1pPr defTabSz="825500">
                <a:spcBef>
                  <a:spcPct val="20000"/>
                </a:spcBef>
                <a:buChar char="•"/>
                <a:defRPr sz="3200">
                  <a:solidFill>
                    <a:schemeClr val="tx1"/>
                  </a:solidFill>
                  <a:latin typeface="Times New Roman" panose="02020603050405020304" pitchFamily="18" charset="0"/>
                </a:defRPr>
              </a:lvl1pPr>
              <a:lvl2pPr marL="742950" indent="-285750" defTabSz="825500">
                <a:spcBef>
                  <a:spcPct val="20000"/>
                </a:spcBef>
                <a:buChar char="–"/>
                <a:defRPr sz="2800">
                  <a:solidFill>
                    <a:schemeClr val="tx1"/>
                  </a:solidFill>
                  <a:latin typeface="Times New Roman" panose="02020603050405020304" pitchFamily="18" charset="0"/>
                </a:defRPr>
              </a:lvl2pPr>
              <a:lvl3pPr marL="1143000" indent="-228600" defTabSz="825500">
                <a:spcBef>
                  <a:spcPct val="20000"/>
                </a:spcBef>
                <a:buChar char="•"/>
                <a:defRPr sz="2400">
                  <a:solidFill>
                    <a:schemeClr val="tx1"/>
                  </a:solidFill>
                  <a:latin typeface="Times New Roman" panose="02020603050405020304" pitchFamily="18" charset="0"/>
                </a:defRPr>
              </a:lvl3pPr>
              <a:lvl4pPr marL="1600200" indent="-228600" defTabSz="825500">
                <a:spcBef>
                  <a:spcPct val="20000"/>
                </a:spcBef>
                <a:buChar char="–"/>
                <a:defRPr sz="2000">
                  <a:solidFill>
                    <a:schemeClr val="tx1"/>
                  </a:solidFill>
                  <a:latin typeface="Times New Roman" panose="02020603050405020304" pitchFamily="18" charset="0"/>
                </a:defRPr>
              </a:lvl4pPr>
              <a:lvl5pPr marL="2057400" indent="-228600" defTabSz="825500">
                <a:spcBef>
                  <a:spcPct val="20000"/>
                </a:spcBef>
                <a:buChar char="»"/>
                <a:defRPr sz="2000">
                  <a:solidFill>
                    <a:schemeClr val="tx1"/>
                  </a:solidFill>
                  <a:latin typeface="Times New Roman" panose="02020603050405020304" pitchFamily="18" charset="0"/>
                </a:defRPr>
              </a:lvl5pPr>
              <a:lvl6pPr marL="2514600" indent="-228600" defTabSz="8255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255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255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255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pl-PL" sz="2200">
                  <a:latin typeface="Arial" panose="020B0604020202020204" pitchFamily="34" charset="0"/>
                  <a:sym typeface="Wingdings" panose="05000000000000000000" pitchFamily="2" charset="2"/>
                </a:rPr>
                <a:t>JET</a:t>
              </a:r>
            </a:p>
          </p:txBody>
        </p:sp>
      </p:grpSp>
      <p:sp>
        <p:nvSpPr>
          <p:cNvPr id="15370" name="Line 11"/>
          <p:cNvSpPr>
            <a:spLocks noChangeShapeType="1"/>
          </p:cNvSpPr>
          <p:nvPr/>
        </p:nvSpPr>
        <p:spPr bwMode="auto">
          <a:xfrm>
            <a:off x="1331381" y="1858144"/>
            <a:ext cx="666750" cy="215900"/>
          </a:xfrm>
          <a:prstGeom prst="line">
            <a:avLst/>
          </a:prstGeom>
          <a:noFill/>
          <a:ln w="38100">
            <a:solidFill>
              <a:srgbClr val="00B05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
        <p:nvSpPr>
          <p:cNvPr id="15371" name="Line 12"/>
          <p:cNvSpPr>
            <a:spLocks noChangeShapeType="1"/>
          </p:cNvSpPr>
          <p:nvPr/>
        </p:nvSpPr>
        <p:spPr bwMode="auto">
          <a:xfrm>
            <a:off x="1259944" y="4561656"/>
            <a:ext cx="704850" cy="609600"/>
          </a:xfrm>
          <a:prstGeom prst="line">
            <a:avLst/>
          </a:prstGeom>
          <a:noFill/>
          <a:ln w="3810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
        <p:nvSpPr>
          <p:cNvPr id="15372" name="Line 13"/>
          <p:cNvSpPr>
            <a:spLocks noChangeShapeType="1"/>
          </p:cNvSpPr>
          <p:nvPr/>
        </p:nvSpPr>
        <p:spPr bwMode="auto">
          <a:xfrm flipV="1">
            <a:off x="1331381" y="5747519"/>
            <a:ext cx="666750" cy="431800"/>
          </a:xfrm>
          <a:prstGeom prst="line">
            <a:avLst/>
          </a:prstGeom>
          <a:noFill/>
          <a:ln w="381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
        <p:nvSpPr>
          <p:cNvPr id="15373" name="Rectangle 6"/>
          <p:cNvSpPr txBox="1">
            <a:spLocks noGrp="1" noChangeArrowheads="1"/>
          </p:cNvSpPr>
          <p:nvPr/>
        </p:nvSpPr>
        <p:spPr bwMode="auto">
          <a:xfrm>
            <a:off x="7131496"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9E3CE92C-BF33-4B4E-A13C-5630E97E5617}" type="slidenum">
              <a:rPr lang="pl-PL" altLang="pl-PL" sz="1200" i="1">
                <a:latin typeface="Arial" panose="020B0604020202020204" pitchFamily="34" charset="0"/>
              </a:rPr>
              <a:pPr algn="r" eaLnBrk="1" hangingPunct="1">
                <a:spcBef>
                  <a:spcPct val="0"/>
                </a:spcBef>
                <a:buFontTx/>
                <a:buNone/>
              </a:pPr>
              <a:t>11</a:t>
            </a:fld>
            <a:endParaRPr lang="pl-PL" altLang="pl-PL" sz="1200" i="1">
              <a:latin typeface="Arial" panose="020B0604020202020204" pitchFamily="34" charset="0"/>
            </a:endParaRPr>
          </a:p>
        </p:txBody>
      </p:sp>
      <p:sp>
        <p:nvSpPr>
          <p:cNvPr id="15374" name="Text Box 4"/>
          <p:cNvSpPr txBox="1">
            <a:spLocks noChangeArrowheads="1"/>
          </p:cNvSpPr>
          <p:nvPr/>
        </p:nvSpPr>
        <p:spPr bwMode="auto">
          <a:xfrm>
            <a:off x="265796" y="705426"/>
            <a:ext cx="690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pl-PL" sz="2800" dirty="0">
                <a:latin typeface="Calibri" panose="020F0502020204030204" pitchFamily="34" charset="0"/>
                <a:cs typeface="Times New Roman" panose="02020603050405020304" pitchFamily="18" charset="0"/>
              </a:rPr>
              <a:t>P</a:t>
            </a:r>
            <a:r>
              <a:rPr lang="en-US" altLang="pl-PL" sz="2800" baseline="-25000" dirty="0">
                <a:latin typeface="Calibri" panose="020F0502020204030204" pitchFamily="34" charset="0"/>
                <a:cs typeface="Times New Roman" panose="02020603050405020304" pitchFamily="18" charset="0"/>
              </a:rPr>
              <a:t>f </a:t>
            </a:r>
            <a:endParaRPr lang="en-US" altLang="pl-PL" sz="2800" dirty="0">
              <a:latin typeface="Calibri" panose="020F0502020204030204" pitchFamily="34" charset="0"/>
              <a:cs typeface="Times New Roman" panose="02020603050405020304" pitchFamily="18" charset="0"/>
            </a:endParaRPr>
          </a:p>
        </p:txBody>
      </p:sp>
      <p:sp>
        <p:nvSpPr>
          <p:cNvPr id="15375" name="AutoShape 11"/>
          <p:cNvSpPr>
            <a:spLocks noChangeArrowheads="1"/>
          </p:cNvSpPr>
          <p:nvPr/>
        </p:nvSpPr>
        <p:spPr bwMode="auto">
          <a:xfrm>
            <a:off x="1028367" y="921450"/>
            <a:ext cx="434975" cy="152400"/>
          </a:xfrm>
          <a:prstGeom prst="rightArrow">
            <a:avLst>
              <a:gd name="adj1" fmla="val 50000"/>
              <a:gd name="adj2" fmla="val 71354"/>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15376" name="Text Box 4"/>
          <p:cNvSpPr txBox="1">
            <a:spLocks noChangeArrowheads="1"/>
          </p:cNvSpPr>
          <p:nvPr/>
        </p:nvSpPr>
        <p:spPr bwMode="auto">
          <a:xfrm>
            <a:off x="1604431" y="705426"/>
            <a:ext cx="5900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pl-PL" sz="2800" dirty="0" err="1">
                <a:latin typeface="Calibri" panose="020F0502020204030204" pitchFamily="34" charset="0"/>
                <a:cs typeface="Times New Roman" panose="02020603050405020304" pitchFamily="18" charset="0"/>
              </a:rPr>
              <a:t>Y</a:t>
            </a:r>
            <a:r>
              <a:rPr lang="en-US" altLang="pl-PL" sz="2800" baseline="-25000" dirty="0" err="1">
                <a:latin typeface="Calibri" panose="020F0502020204030204" pitchFamily="34" charset="0"/>
                <a:cs typeface="Times New Roman" panose="02020603050405020304" pitchFamily="18" charset="0"/>
              </a:rPr>
              <a:t>n</a:t>
            </a:r>
            <a:endParaRPr lang="en-US" altLang="pl-PL" sz="2800" dirty="0">
              <a:latin typeface="Calibri" panose="020F0502020204030204" pitchFamily="34" charset="0"/>
              <a:cs typeface="Times New Roman" panose="02020603050405020304" pitchFamily="18" charset="0"/>
            </a:endParaRPr>
          </a:p>
        </p:txBody>
      </p:sp>
      <p:graphicFrame>
        <p:nvGraphicFramePr>
          <p:cNvPr id="31" name="Object 8"/>
          <p:cNvGraphicFramePr>
            <a:graphicFrameLocks noChangeAspect="1"/>
          </p:cNvGraphicFramePr>
          <p:nvPr>
            <p:extLst/>
          </p:nvPr>
        </p:nvGraphicFramePr>
        <p:xfrm>
          <a:off x="4327245" y="921450"/>
          <a:ext cx="2919412" cy="360363"/>
        </p:xfrm>
        <a:graphic>
          <a:graphicData uri="http://schemas.openxmlformats.org/presentationml/2006/ole">
            <mc:AlternateContent xmlns:mc="http://schemas.openxmlformats.org/markup-compatibility/2006">
              <mc:Choice xmlns:v="urn:schemas-microsoft-com:vml" Requires="v">
                <p:oleObj spid="_x0000_s2320" name="Równanie" r:id="rId5" imgW="1651000" imgH="203200" progId="Equation.3">
                  <p:embed/>
                </p:oleObj>
              </mc:Choice>
              <mc:Fallback>
                <p:oleObj name="Równanie" r:id="rId5" imgW="1651000" imgH="203200" progId="Equation.3">
                  <p:embed/>
                  <p:pic>
                    <p:nvPicPr>
                      <p:cNvPr id="31"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7245" y="921450"/>
                        <a:ext cx="2919412"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 name="Object 9"/>
          <p:cNvGraphicFramePr>
            <a:graphicFrameLocks noChangeAspect="1"/>
          </p:cNvGraphicFramePr>
          <p:nvPr>
            <p:extLst/>
          </p:nvPr>
        </p:nvGraphicFramePr>
        <p:xfrm>
          <a:off x="4327245" y="1309506"/>
          <a:ext cx="3167063" cy="395287"/>
        </p:xfrm>
        <a:graphic>
          <a:graphicData uri="http://schemas.openxmlformats.org/presentationml/2006/ole">
            <mc:AlternateContent xmlns:mc="http://schemas.openxmlformats.org/markup-compatibility/2006">
              <mc:Choice xmlns:v="urn:schemas-microsoft-com:vml" Requires="v">
                <p:oleObj spid="_x0000_s2321" name="Równanie" r:id="rId7" imgW="1828800" imgH="228600" progId="Equation.3">
                  <p:embed/>
                </p:oleObj>
              </mc:Choice>
              <mc:Fallback>
                <p:oleObj name="Równanie" r:id="rId7" imgW="1828800" imgH="228600" progId="Equation.3">
                  <p:embed/>
                  <p:pic>
                    <p:nvPicPr>
                      <p:cNvPr id="32"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7245" y="1309506"/>
                        <a:ext cx="3167063"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 name="Object 11"/>
          <p:cNvGraphicFramePr>
            <a:graphicFrameLocks noChangeAspect="1"/>
          </p:cNvGraphicFramePr>
          <p:nvPr>
            <p:extLst/>
          </p:nvPr>
        </p:nvGraphicFramePr>
        <p:xfrm>
          <a:off x="4368163" y="2188888"/>
          <a:ext cx="3273425" cy="360363"/>
        </p:xfrm>
        <a:graphic>
          <a:graphicData uri="http://schemas.openxmlformats.org/presentationml/2006/ole">
            <mc:AlternateContent xmlns:mc="http://schemas.openxmlformats.org/markup-compatibility/2006">
              <mc:Choice xmlns:v="urn:schemas-microsoft-com:vml" Requires="v">
                <p:oleObj spid="_x0000_s2322" name="Równanie" r:id="rId9" imgW="1841400" imgH="203040" progId="Equation.3">
                  <p:embed/>
                </p:oleObj>
              </mc:Choice>
              <mc:Fallback>
                <p:oleObj name="Równanie" r:id="rId9" imgW="1841400" imgH="203040" progId="Equation.3">
                  <p:embed/>
                  <p:pic>
                    <p:nvPicPr>
                      <p:cNvPr id="33" name="Object 11"/>
                      <p:cNvPicPr>
                        <a:picLocks noChangeAspect="1" noChangeArrowheads="1"/>
                      </p:cNvPicPr>
                      <p:nvPr/>
                    </p:nvPicPr>
                    <p:blipFill>
                      <a:blip r:embed="rId10"/>
                      <a:srcRect/>
                      <a:stretch>
                        <a:fillRect/>
                      </a:stretch>
                    </p:blipFill>
                    <p:spPr bwMode="auto">
                      <a:xfrm>
                        <a:off x="4368163" y="2188888"/>
                        <a:ext cx="3273425"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13"/>
          <p:cNvGraphicFramePr>
            <a:graphicFrameLocks noChangeAspect="1"/>
          </p:cNvGraphicFramePr>
          <p:nvPr>
            <p:extLst/>
          </p:nvPr>
        </p:nvGraphicFramePr>
        <p:xfrm>
          <a:off x="4497548" y="4560069"/>
          <a:ext cx="3027362" cy="355600"/>
        </p:xfrm>
        <a:graphic>
          <a:graphicData uri="http://schemas.openxmlformats.org/presentationml/2006/ole">
            <mc:AlternateContent xmlns:mc="http://schemas.openxmlformats.org/markup-compatibility/2006">
              <mc:Choice xmlns:v="urn:schemas-microsoft-com:vml" Requires="v">
                <p:oleObj spid="_x0000_s2323" name="Równanie" r:id="rId11" imgW="1942920" imgH="228600" progId="Equation.3">
                  <p:embed/>
                </p:oleObj>
              </mc:Choice>
              <mc:Fallback>
                <p:oleObj name="Równanie" r:id="rId11" imgW="1942920" imgH="228600" progId="Equation.3">
                  <p:embed/>
                  <p:pic>
                    <p:nvPicPr>
                      <p:cNvPr id="34" name="Object 13"/>
                      <p:cNvPicPr>
                        <a:picLocks noChangeAspect="1" noChangeArrowheads="1"/>
                      </p:cNvPicPr>
                      <p:nvPr/>
                    </p:nvPicPr>
                    <p:blipFill>
                      <a:blip r:embed="rId12"/>
                      <a:srcRect/>
                      <a:stretch>
                        <a:fillRect/>
                      </a:stretch>
                    </p:blipFill>
                    <p:spPr bwMode="auto">
                      <a:xfrm>
                        <a:off x="4497548" y="4560069"/>
                        <a:ext cx="3027362"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14"/>
          <p:cNvGraphicFramePr>
            <a:graphicFrameLocks noChangeAspect="1"/>
          </p:cNvGraphicFramePr>
          <p:nvPr>
            <p:extLst/>
          </p:nvPr>
        </p:nvGraphicFramePr>
        <p:xfrm>
          <a:off x="4512997" y="5060338"/>
          <a:ext cx="3027362" cy="357187"/>
        </p:xfrm>
        <a:graphic>
          <a:graphicData uri="http://schemas.openxmlformats.org/presentationml/2006/ole">
            <mc:AlternateContent xmlns:mc="http://schemas.openxmlformats.org/markup-compatibility/2006">
              <mc:Choice xmlns:v="urn:schemas-microsoft-com:vml" Requires="v">
                <p:oleObj spid="_x0000_s2324" name="Równanie" r:id="rId13" imgW="1942920" imgH="228600" progId="Equation.3">
                  <p:embed/>
                </p:oleObj>
              </mc:Choice>
              <mc:Fallback>
                <p:oleObj name="Równanie" r:id="rId13" imgW="1942920" imgH="228600" progId="Equation.3">
                  <p:embed/>
                  <p:pic>
                    <p:nvPicPr>
                      <p:cNvPr id="35" name="Object 14"/>
                      <p:cNvPicPr>
                        <a:picLocks noChangeAspect="1" noChangeArrowheads="1"/>
                      </p:cNvPicPr>
                      <p:nvPr/>
                    </p:nvPicPr>
                    <p:blipFill>
                      <a:blip r:embed="rId14"/>
                      <a:srcRect/>
                      <a:stretch>
                        <a:fillRect/>
                      </a:stretch>
                    </p:blipFill>
                    <p:spPr bwMode="auto">
                      <a:xfrm>
                        <a:off x="4512997" y="5060338"/>
                        <a:ext cx="3027362"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 name="Text Box 15"/>
          <p:cNvSpPr txBox="1">
            <a:spLocks noChangeArrowheads="1"/>
          </p:cNvSpPr>
          <p:nvPr/>
        </p:nvSpPr>
        <p:spPr bwMode="auto">
          <a:xfrm>
            <a:off x="7344289" y="1353271"/>
            <a:ext cx="1779491"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1200" b="0" dirty="0">
                <a:latin typeface="Calibri" panose="020F0502020204030204" pitchFamily="34" charset="0"/>
                <a:cs typeface="Calibri" panose="020F0502020204030204" pitchFamily="34" charset="0"/>
              </a:rPr>
              <a:t> - (50% neutron </a:t>
            </a:r>
            <a:r>
              <a:rPr lang="pl-PL" altLang="pl-PL" sz="1200" b="0" dirty="0" err="1">
                <a:latin typeface="Calibri" panose="020F0502020204030204" pitchFamily="34" charset="0"/>
                <a:cs typeface="Calibri" panose="020F0502020204030204" pitchFamily="34" charset="0"/>
              </a:rPr>
              <a:t>branch</a:t>
            </a:r>
            <a:r>
              <a:rPr lang="pl-PL" altLang="pl-PL" sz="1200" b="0" dirty="0">
                <a:latin typeface="Calibri" panose="020F0502020204030204" pitchFamily="34" charset="0"/>
                <a:cs typeface="Calibri" panose="020F0502020204030204" pitchFamily="34" charset="0"/>
              </a:rPr>
              <a:t>)</a:t>
            </a:r>
          </a:p>
        </p:txBody>
      </p:sp>
      <p:sp>
        <p:nvSpPr>
          <p:cNvPr id="37" name="Text Box 18"/>
          <p:cNvSpPr txBox="1">
            <a:spLocks noChangeArrowheads="1"/>
          </p:cNvSpPr>
          <p:nvPr/>
        </p:nvSpPr>
        <p:spPr bwMode="auto">
          <a:xfrm>
            <a:off x="7375497" y="4570614"/>
            <a:ext cx="1779491" cy="36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1200" b="0" dirty="0">
                <a:latin typeface="Calibri" panose="020F0502020204030204" pitchFamily="34" charset="0"/>
                <a:cs typeface="Calibri" panose="020F0502020204030204" pitchFamily="34" charset="0"/>
              </a:rPr>
              <a:t> - (55% neutron </a:t>
            </a:r>
            <a:r>
              <a:rPr lang="pl-PL" altLang="pl-PL" sz="1200" b="0" dirty="0" err="1">
                <a:latin typeface="Calibri" panose="020F0502020204030204" pitchFamily="34" charset="0"/>
                <a:cs typeface="Calibri" panose="020F0502020204030204" pitchFamily="34" charset="0"/>
              </a:rPr>
              <a:t>branch</a:t>
            </a:r>
            <a:r>
              <a:rPr lang="pl-PL" altLang="pl-PL" sz="1200" b="0" dirty="0">
                <a:latin typeface="Calibri" panose="020F0502020204030204" pitchFamily="34" charset="0"/>
                <a:cs typeface="Calibri" panose="020F0502020204030204" pitchFamily="34" charset="0"/>
              </a:rPr>
              <a:t>)</a:t>
            </a:r>
          </a:p>
        </p:txBody>
      </p:sp>
      <p:sp>
        <p:nvSpPr>
          <p:cNvPr id="38" name="Text Box 19"/>
          <p:cNvSpPr txBox="1">
            <a:spLocks noChangeArrowheads="1"/>
          </p:cNvSpPr>
          <p:nvPr/>
        </p:nvSpPr>
        <p:spPr bwMode="auto">
          <a:xfrm>
            <a:off x="7458047" y="5084873"/>
            <a:ext cx="1696941" cy="36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1200" b="0" dirty="0">
                <a:latin typeface="Calibri" panose="020F0502020204030204" pitchFamily="34" charset="0"/>
                <a:cs typeface="Calibri" panose="020F0502020204030204" pitchFamily="34" charset="0"/>
              </a:rPr>
              <a:t>- (4% neutron </a:t>
            </a:r>
            <a:r>
              <a:rPr lang="pl-PL" altLang="pl-PL" sz="1200" b="0" dirty="0" err="1">
                <a:latin typeface="Calibri" panose="020F0502020204030204" pitchFamily="34" charset="0"/>
                <a:cs typeface="Calibri" panose="020F0502020204030204" pitchFamily="34" charset="0"/>
              </a:rPr>
              <a:t>branch</a:t>
            </a:r>
            <a:r>
              <a:rPr lang="pl-PL" altLang="pl-PL" sz="1200" b="0" dirty="0">
                <a:latin typeface="Calibri" panose="020F0502020204030204" pitchFamily="34" charset="0"/>
                <a:cs typeface="Calibri" panose="020F0502020204030204" pitchFamily="34" charset="0"/>
              </a:rPr>
              <a:t>)</a:t>
            </a:r>
          </a:p>
        </p:txBody>
      </p:sp>
      <p:graphicFrame>
        <p:nvGraphicFramePr>
          <p:cNvPr id="39" name="Object 9"/>
          <p:cNvGraphicFramePr>
            <a:graphicFrameLocks noChangeAspect="1"/>
          </p:cNvGraphicFramePr>
          <p:nvPr>
            <p:extLst/>
          </p:nvPr>
        </p:nvGraphicFramePr>
        <p:xfrm>
          <a:off x="4305488" y="1700158"/>
          <a:ext cx="2949575" cy="395288"/>
        </p:xfrm>
        <a:graphic>
          <a:graphicData uri="http://schemas.openxmlformats.org/presentationml/2006/ole">
            <mc:AlternateContent xmlns:mc="http://schemas.openxmlformats.org/markup-compatibility/2006">
              <mc:Choice xmlns:v="urn:schemas-microsoft-com:vml" Requires="v">
                <p:oleObj spid="_x0000_s2325" name="Równanie" r:id="rId15" imgW="1701800" imgH="228600" progId="Equation.3">
                  <p:embed/>
                </p:oleObj>
              </mc:Choice>
              <mc:Fallback>
                <p:oleObj name="Równanie" r:id="rId15" imgW="1701800" imgH="228600" progId="Equation.3">
                  <p:embed/>
                  <p:pic>
                    <p:nvPicPr>
                      <p:cNvPr id="39"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05488" y="1700158"/>
                        <a:ext cx="2949575"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 name="Text Box 15"/>
          <p:cNvSpPr txBox="1">
            <a:spLocks noChangeArrowheads="1"/>
          </p:cNvSpPr>
          <p:nvPr/>
        </p:nvSpPr>
        <p:spPr bwMode="auto">
          <a:xfrm>
            <a:off x="7194250" y="1748558"/>
            <a:ext cx="1779491"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1200" b="0" dirty="0">
                <a:latin typeface="Calibri" panose="020F0502020204030204" pitchFamily="34" charset="0"/>
                <a:cs typeface="Calibri" panose="020F0502020204030204" pitchFamily="34" charset="0"/>
              </a:rPr>
              <a:t> - (50% neutron </a:t>
            </a:r>
            <a:r>
              <a:rPr lang="pl-PL" altLang="pl-PL" sz="1200" b="0" dirty="0" err="1">
                <a:latin typeface="Calibri" panose="020F0502020204030204" pitchFamily="34" charset="0"/>
                <a:cs typeface="Calibri" panose="020F0502020204030204" pitchFamily="34" charset="0"/>
              </a:rPr>
              <a:t>branch</a:t>
            </a:r>
            <a:r>
              <a:rPr lang="pl-PL" altLang="pl-PL" sz="1200" b="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25991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numeru slajdu 3"/>
          <p:cNvSpPr>
            <a:spLocks noGrp="1"/>
          </p:cNvSpPr>
          <p:nvPr>
            <p:ph type="sldNum" sz="quarter" idx="12"/>
          </p:nvPr>
        </p:nvSpPr>
        <p:spPr/>
        <p:txBody>
          <a:bodyPr/>
          <a:lstStyle/>
          <a:p>
            <a:fld id="{3927CB2E-BCD5-43C2-AB85-6254058A6355}" type="slidenum">
              <a:rPr lang="en-US" altLang="pl-PL"/>
              <a:pPr/>
              <a:t>12</a:t>
            </a:fld>
            <a:endParaRPr lang="pl-PL" altLang="pl-PL"/>
          </a:p>
        </p:txBody>
      </p:sp>
      <p:sp>
        <p:nvSpPr>
          <p:cNvPr id="77826" name="1 Título"/>
          <p:cNvSpPr txBox="1">
            <a:spLocks/>
          </p:cNvSpPr>
          <p:nvPr/>
        </p:nvSpPr>
        <p:spPr bwMode="auto">
          <a:xfrm>
            <a:off x="4787900" y="76200"/>
            <a:ext cx="420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pl-PL" altLang="pl-PL" sz="2800" b="1" dirty="0">
                <a:solidFill>
                  <a:schemeClr val="bg1"/>
                </a:solidFill>
                <a:latin typeface="Arial" panose="020B0604020202020204" pitchFamily="34" charset="0"/>
              </a:rPr>
              <a:t>Major Project</a:t>
            </a:r>
            <a:endParaRPr lang="es-ES" altLang="pl-PL" sz="2800" b="1" dirty="0">
              <a:solidFill>
                <a:schemeClr val="bg1"/>
              </a:solidFill>
              <a:latin typeface="Arial" panose="020B0604020202020204" pitchFamily="34" charset="0"/>
            </a:endParaRPr>
          </a:p>
        </p:txBody>
      </p:sp>
      <p:sp>
        <p:nvSpPr>
          <p:cNvPr id="77827" name="pole tekstowe 5"/>
          <p:cNvSpPr txBox="1">
            <a:spLocks noChangeArrowheads="1"/>
          </p:cNvSpPr>
          <p:nvPr/>
        </p:nvSpPr>
        <p:spPr bwMode="auto">
          <a:xfrm>
            <a:off x="152399" y="762000"/>
            <a:ext cx="77931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2400" dirty="0">
                <a:latin typeface="+mn-lt"/>
              </a:rPr>
              <a:t>Major projects related to thermonuclear </a:t>
            </a:r>
            <a:r>
              <a:rPr lang="pl-PL" sz="2400" dirty="0" err="1">
                <a:latin typeface="+mn-lt"/>
              </a:rPr>
              <a:t>power</a:t>
            </a:r>
            <a:r>
              <a:rPr lang="pl-PL" sz="2400" dirty="0">
                <a:latin typeface="+mn-lt"/>
              </a:rPr>
              <a:t> engineering</a:t>
            </a:r>
            <a:endParaRPr lang="pl-PL" altLang="pl-PL" sz="2400" dirty="0">
              <a:latin typeface="+mn-lt"/>
              <a:cs typeface="Arial" panose="020B0604020202020204" pitchFamily="34" charset="0"/>
            </a:endParaRPr>
          </a:p>
        </p:txBody>
      </p:sp>
      <p:sp>
        <p:nvSpPr>
          <p:cNvPr id="77828" name="pole tekstowe 6"/>
          <p:cNvSpPr txBox="1">
            <a:spLocks noChangeArrowheads="1"/>
          </p:cNvSpPr>
          <p:nvPr/>
        </p:nvSpPr>
        <p:spPr bwMode="auto">
          <a:xfrm>
            <a:off x="457200" y="1329808"/>
            <a:ext cx="53387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000" dirty="0">
                <a:latin typeface="Arial" panose="020B0604020202020204" pitchFamily="34" charset="0"/>
                <a:cs typeface="Arial" panose="020B0604020202020204" pitchFamily="34" charset="0"/>
              </a:rPr>
              <a:t>ITER </a:t>
            </a:r>
          </a:p>
          <a:p>
            <a:pPr>
              <a:spcBef>
                <a:spcPct val="0"/>
              </a:spcBef>
              <a:buFontTx/>
              <a:buNone/>
            </a:pPr>
            <a:r>
              <a:rPr lang="pl-PL" altLang="pl-PL" sz="2000" dirty="0">
                <a:latin typeface="Arial" panose="020B0604020202020204" pitchFamily="34" charset="0"/>
                <a:cs typeface="Arial" panose="020B0604020202020204" pitchFamily="34" charset="0"/>
              </a:rPr>
              <a:t>International </a:t>
            </a:r>
            <a:r>
              <a:rPr lang="pl-PL" altLang="pl-PL" sz="2000" dirty="0" err="1">
                <a:latin typeface="Arial" panose="020B0604020202020204" pitchFamily="34" charset="0"/>
                <a:cs typeface="Arial" panose="020B0604020202020204" pitchFamily="34" charset="0"/>
              </a:rPr>
              <a:t>Thermonuclear</a:t>
            </a:r>
            <a:r>
              <a:rPr lang="pl-PL" altLang="pl-PL" sz="2000" dirty="0">
                <a:latin typeface="Arial" panose="020B0604020202020204" pitchFamily="34" charset="0"/>
                <a:cs typeface="Arial" panose="020B0604020202020204" pitchFamily="34" charset="0"/>
              </a:rPr>
              <a:t> </a:t>
            </a:r>
            <a:r>
              <a:rPr lang="pl-PL" altLang="pl-PL" sz="2000" dirty="0" err="1">
                <a:latin typeface="Arial" panose="020B0604020202020204" pitchFamily="34" charset="0"/>
                <a:cs typeface="Arial" panose="020B0604020202020204" pitchFamily="34" charset="0"/>
              </a:rPr>
              <a:t>Experimental</a:t>
            </a:r>
            <a:r>
              <a:rPr lang="pl-PL" altLang="pl-PL" sz="2000" dirty="0">
                <a:latin typeface="Arial" panose="020B0604020202020204" pitchFamily="34" charset="0"/>
                <a:cs typeface="Arial" panose="020B0604020202020204" pitchFamily="34" charset="0"/>
              </a:rPr>
              <a:t> </a:t>
            </a:r>
            <a:r>
              <a:rPr lang="pl-PL" altLang="pl-PL" sz="2000" dirty="0" err="1">
                <a:latin typeface="Arial" panose="020B0604020202020204" pitchFamily="34" charset="0"/>
                <a:cs typeface="Arial" panose="020B0604020202020204" pitchFamily="34" charset="0"/>
              </a:rPr>
              <a:t>Reactor</a:t>
            </a:r>
            <a:endParaRPr lang="pl-PL" altLang="pl-PL" sz="2000" dirty="0">
              <a:latin typeface="Arial" panose="020B0604020202020204" pitchFamily="34" charset="0"/>
              <a:cs typeface="Arial" panose="020B0604020202020204" pitchFamily="34" charset="0"/>
            </a:endParaRPr>
          </a:p>
          <a:p>
            <a:pPr algn="ctr">
              <a:spcBef>
                <a:spcPct val="0"/>
              </a:spcBef>
              <a:buFontTx/>
              <a:buNone/>
            </a:pPr>
            <a:r>
              <a:rPr lang="pl-PL" altLang="pl-PL" sz="2000" dirty="0">
                <a:latin typeface="Arial" panose="020B0604020202020204" pitchFamily="34" charset="0"/>
                <a:cs typeface="Arial" panose="020B0604020202020204" pitchFamily="34" charset="0"/>
              </a:rPr>
              <a:t>In  Europie </a:t>
            </a:r>
          </a:p>
        </p:txBody>
      </p:sp>
      <p:sp>
        <p:nvSpPr>
          <p:cNvPr id="77829" name="pole tekstowe 8"/>
          <p:cNvSpPr txBox="1">
            <a:spLocks noChangeArrowheads="1"/>
          </p:cNvSpPr>
          <p:nvPr/>
        </p:nvSpPr>
        <p:spPr bwMode="auto">
          <a:xfrm>
            <a:off x="228600" y="2879725"/>
            <a:ext cx="5791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000" dirty="0">
                <a:latin typeface="Arial" panose="020B0604020202020204" pitchFamily="34" charset="0"/>
                <a:cs typeface="Arial" panose="020B0604020202020204" pitchFamily="34" charset="0"/>
              </a:rPr>
              <a:t>IFMIF/EVEDA:</a:t>
            </a:r>
          </a:p>
          <a:p>
            <a:pPr>
              <a:spcBef>
                <a:spcPct val="0"/>
              </a:spcBef>
              <a:buFontTx/>
              <a:buNone/>
            </a:pPr>
            <a:r>
              <a:rPr lang="pl-PL" altLang="pl-PL" sz="2000" dirty="0">
                <a:latin typeface="Arial" panose="020B0604020202020204" pitchFamily="34" charset="0"/>
                <a:cs typeface="Arial" panose="020B0604020202020204" pitchFamily="34" charset="0"/>
              </a:rPr>
              <a:t>International Fusion Materials </a:t>
            </a:r>
            <a:r>
              <a:rPr lang="pl-PL" altLang="pl-PL" sz="2000" dirty="0" err="1">
                <a:latin typeface="Arial" panose="020B0604020202020204" pitchFamily="34" charset="0"/>
                <a:cs typeface="Arial" panose="020B0604020202020204" pitchFamily="34" charset="0"/>
              </a:rPr>
              <a:t>Irradiation</a:t>
            </a:r>
            <a:r>
              <a:rPr lang="pl-PL" altLang="pl-PL" sz="2000" dirty="0">
                <a:latin typeface="Arial" panose="020B0604020202020204" pitchFamily="34" charset="0"/>
                <a:cs typeface="Arial" panose="020B0604020202020204" pitchFamily="34" charset="0"/>
              </a:rPr>
              <a:t> </a:t>
            </a:r>
            <a:r>
              <a:rPr lang="pl-PL" altLang="pl-PL" sz="2000" dirty="0" err="1">
                <a:latin typeface="Arial" panose="020B0604020202020204" pitchFamily="34" charset="0"/>
                <a:cs typeface="Arial" panose="020B0604020202020204" pitchFamily="34" charset="0"/>
              </a:rPr>
              <a:t>Facility</a:t>
            </a:r>
            <a:r>
              <a:rPr lang="pl-PL" altLang="pl-PL" sz="2000" dirty="0">
                <a:latin typeface="Arial" panose="020B0604020202020204" pitchFamily="34" charset="0"/>
                <a:cs typeface="Arial" panose="020B0604020202020204" pitchFamily="34" charset="0"/>
              </a:rPr>
              <a:t>/</a:t>
            </a:r>
          </a:p>
          <a:p>
            <a:pPr>
              <a:spcBef>
                <a:spcPct val="0"/>
              </a:spcBef>
              <a:buFontTx/>
              <a:buNone/>
            </a:pPr>
            <a:r>
              <a:rPr lang="pl-PL" altLang="pl-PL" sz="2000" dirty="0">
                <a:latin typeface="Arial" panose="020B0604020202020204" pitchFamily="34" charset="0"/>
                <a:cs typeface="Arial" panose="020B0604020202020204" pitchFamily="34" charset="0"/>
              </a:rPr>
              <a:t>Engineering </a:t>
            </a:r>
            <a:r>
              <a:rPr lang="pl-PL" altLang="pl-PL" sz="2000" dirty="0" err="1">
                <a:latin typeface="Arial" panose="020B0604020202020204" pitchFamily="34" charset="0"/>
                <a:cs typeface="Arial" panose="020B0604020202020204" pitchFamily="34" charset="0"/>
              </a:rPr>
              <a:t>Validation</a:t>
            </a:r>
            <a:r>
              <a:rPr lang="pl-PL" altLang="pl-PL" sz="2000" dirty="0">
                <a:latin typeface="Arial" panose="020B0604020202020204" pitchFamily="34" charset="0"/>
                <a:cs typeface="Arial" panose="020B0604020202020204" pitchFamily="34" charset="0"/>
              </a:rPr>
              <a:t> &amp; Engineering Design Activity</a:t>
            </a:r>
          </a:p>
          <a:p>
            <a:pPr algn="ctr">
              <a:spcBef>
                <a:spcPct val="0"/>
              </a:spcBef>
              <a:buFontTx/>
              <a:buNone/>
            </a:pPr>
            <a:r>
              <a:rPr lang="pl-PL" altLang="pl-PL" sz="2000" dirty="0">
                <a:latin typeface="Arial" panose="020B0604020202020204" pitchFamily="34" charset="0"/>
                <a:cs typeface="Arial" panose="020B0604020202020204" pitchFamily="34" charset="0"/>
              </a:rPr>
              <a:t>In Japan</a:t>
            </a:r>
          </a:p>
        </p:txBody>
      </p:sp>
      <p:pic>
        <p:nvPicPr>
          <p:cNvPr id="77830" name="Obraz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4955" y="1361417"/>
            <a:ext cx="288766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3" descr="http://www.ifmif.org/c/general/ifmif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4508500"/>
            <a:ext cx="36655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2" name="Prostokąt 11"/>
          <p:cNvSpPr>
            <a:spLocks noChangeArrowheads="1"/>
          </p:cNvSpPr>
          <p:nvPr/>
        </p:nvSpPr>
        <p:spPr bwMode="auto">
          <a:xfrm>
            <a:off x="6115050" y="4191000"/>
            <a:ext cx="29527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1100" i="1">
                <a:latin typeface="Calibri" panose="020F0502020204030204" pitchFamily="34" charset="0"/>
                <a:cs typeface="Arial" panose="020B0604020202020204" pitchFamily="34" charset="0"/>
              </a:rPr>
              <a:t>P</a:t>
            </a:r>
            <a:r>
              <a:rPr lang="en-US" altLang="pl-PL" sz="1100" i="1">
                <a:latin typeface="Calibri" panose="020F0502020204030204" pitchFamily="34" charset="0"/>
                <a:cs typeface="Arial" panose="020B0604020202020204" pitchFamily="34" charset="0"/>
              </a:rPr>
              <a:t>ublished with permission of IFMIF-EVEDA</a:t>
            </a:r>
          </a:p>
        </p:txBody>
      </p:sp>
      <p:sp>
        <p:nvSpPr>
          <p:cNvPr id="77833" name="pole tekstowe 5"/>
          <p:cNvSpPr txBox="1">
            <a:spLocks noChangeArrowheads="1"/>
          </p:cNvSpPr>
          <p:nvPr/>
        </p:nvSpPr>
        <p:spPr bwMode="auto">
          <a:xfrm>
            <a:off x="304800" y="4632325"/>
            <a:ext cx="43100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000" dirty="0">
                <a:latin typeface="Arial" panose="020B0604020202020204" pitchFamily="34" charset="0"/>
                <a:cs typeface="Arial" panose="020B0604020202020204" pitchFamily="34" charset="0"/>
              </a:rPr>
              <a:t>STP – </a:t>
            </a:r>
            <a:r>
              <a:rPr lang="pl-PL" altLang="pl-PL" sz="2000" dirty="0" err="1">
                <a:latin typeface="Arial" panose="020B0604020202020204" pitchFamily="34" charset="0"/>
                <a:cs typeface="Arial" panose="020B0604020202020204" pitchFamily="34" charset="0"/>
              </a:rPr>
              <a:t>satellit</a:t>
            </a:r>
            <a:r>
              <a:rPr lang="pl-PL" altLang="pl-PL" sz="2000" dirty="0">
                <a:latin typeface="Arial" panose="020B0604020202020204" pitchFamily="34" charset="0"/>
                <a:cs typeface="Arial" panose="020B0604020202020204" pitchFamily="34" charset="0"/>
              </a:rPr>
              <a:t> program </a:t>
            </a:r>
            <a:r>
              <a:rPr lang="pl-PL" altLang="pl-PL" sz="2000" dirty="0" err="1">
                <a:latin typeface="Arial" panose="020B0604020202020204" pitchFamily="34" charset="0"/>
                <a:cs typeface="Arial" panose="020B0604020202020204" pitchFamily="34" charset="0"/>
              </a:rPr>
              <a:t>associated</a:t>
            </a:r>
            <a:r>
              <a:rPr lang="pl-PL" altLang="pl-PL" sz="2000" dirty="0">
                <a:latin typeface="Arial" panose="020B0604020202020204" pitchFamily="34" charset="0"/>
                <a:cs typeface="Arial" panose="020B0604020202020204" pitchFamily="34" charset="0"/>
              </a:rPr>
              <a:t> with JT60SA</a:t>
            </a:r>
          </a:p>
          <a:p>
            <a:pPr>
              <a:spcBef>
                <a:spcPct val="0"/>
              </a:spcBef>
              <a:buFontTx/>
              <a:buNone/>
            </a:pPr>
            <a:r>
              <a:rPr lang="pl-PL" altLang="pl-PL" sz="2000" dirty="0">
                <a:latin typeface="Arial" panose="020B0604020202020204" pitchFamily="34" charset="0"/>
                <a:cs typeface="Arial" panose="020B0604020202020204" pitchFamily="34" charset="0"/>
              </a:rPr>
              <a:t>IFEREC – </a:t>
            </a:r>
            <a:r>
              <a:rPr lang="pl-PL" altLang="pl-PL" sz="2000" dirty="0" err="1">
                <a:latin typeface="Arial" panose="020B0604020202020204" pitchFamily="34" charset="0"/>
                <a:cs typeface="Arial" panose="020B0604020202020204" pitchFamily="34" charset="0"/>
              </a:rPr>
              <a:t>computer</a:t>
            </a:r>
            <a:r>
              <a:rPr lang="pl-PL" altLang="pl-PL" sz="2000" dirty="0">
                <a:latin typeface="Arial" panose="020B0604020202020204" pitchFamily="34" charset="0"/>
                <a:cs typeface="Arial" panose="020B0604020202020204" pitchFamily="34" charset="0"/>
              </a:rPr>
              <a:t> </a:t>
            </a:r>
            <a:r>
              <a:rPr lang="pl-PL" altLang="pl-PL" sz="2000" dirty="0" err="1">
                <a:latin typeface="Arial" panose="020B0604020202020204" pitchFamily="34" charset="0"/>
                <a:cs typeface="Arial" panose="020B0604020202020204" pitchFamily="34" charset="0"/>
              </a:rPr>
              <a:t>center</a:t>
            </a:r>
            <a:r>
              <a:rPr lang="pl-PL" altLang="pl-PL" sz="2000" dirty="0">
                <a:latin typeface="Arial" panose="020B0604020202020204" pitchFamily="34" charset="0"/>
                <a:cs typeface="Arial" panose="020B0604020202020204" pitchFamily="34" charset="0"/>
              </a:rPr>
              <a:t>, </a:t>
            </a:r>
            <a:r>
              <a:rPr lang="pl-PL" altLang="pl-PL" sz="2000" dirty="0" err="1">
                <a:latin typeface="Arial" panose="020B0604020202020204" pitchFamily="34" charset="0"/>
                <a:cs typeface="Arial" panose="020B0604020202020204" pitchFamily="34" charset="0"/>
              </a:rPr>
              <a:t>cooridnation</a:t>
            </a:r>
            <a:r>
              <a:rPr lang="pl-PL" altLang="pl-PL" sz="2000" dirty="0">
                <a:latin typeface="Arial" panose="020B0604020202020204" pitchFamily="34" charset="0"/>
                <a:cs typeface="Arial" panose="020B0604020202020204" pitchFamily="34" charset="0"/>
              </a:rPr>
              <a:t> </a:t>
            </a:r>
            <a:r>
              <a:rPr lang="pl-PL" altLang="pl-PL" sz="2000" dirty="0" err="1">
                <a:latin typeface="Arial" panose="020B0604020202020204" pitchFamily="34" charset="0"/>
                <a:cs typeface="Arial" panose="020B0604020202020204" pitchFamily="34" charset="0"/>
              </a:rPr>
              <a:t>center</a:t>
            </a:r>
            <a:r>
              <a:rPr lang="pl-PL" altLang="pl-PL" sz="2000" dirty="0">
                <a:latin typeface="Arial" panose="020B0604020202020204" pitchFamily="34" charset="0"/>
                <a:cs typeface="Arial" panose="020B0604020202020204" pitchFamily="34" charset="0"/>
              </a:rPr>
              <a:t> for DEMO R&amp;D</a:t>
            </a:r>
          </a:p>
        </p:txBody>
      </p:sp>
    </p:spTree>
    <p:extLst>
      <p:ext uri="{BB962C8B-B14F-4D97-AF65-F5344CB8AC3E}">
        <p14:creationId xmlns:p14="http://schemas.microsoft.com/office/powerpoint/2010/main" val="1532159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ymbol zastępczy numeru slajdu 3"/>
          <p:cNvSpPr>
            <a:spLocks noGrp="1"/>
          </p:cNvSpPr>
          <p:nvPr>
            <p:ph type="sldNum" sz="quarter" idx="12"/>
          </p:nvPr>
        </p:nvSpPr>
        <p:spPr/>
        <p:txBody>
          <a:bodyPr/>
          <a:lstStyle/>
          <a:p>
            <a:fld id="{75D867D5-C3C1-4BD5-B07D-07E037715658}" type="slidenum">
              <a:rPr lang="en-US" altLang="pl-PL"/>
              <a:pPr/>
              <a:t>13</a:t>
            </a:fld>
            <a:endParaRPr lang="pl-PL" altLang="pl-PL"/>
          </a:p>
        </p:txBody>
      </p:sp>
      <p:pic>
        <p:nvPicPr>
          <p:cNvPr id="81922" name="Picture 44"/>
          <p:cNvPicPr>
            <a:picLocks noChangeAspect="1" noChangeArrowheads="1"/>
          </p:cNvPicPr>
          <p:nvPr/>
        </p:nvPicPr>
        <p:blipFill>
          <a:blip r:embed="rId3">
            <a:extLst>
              <a:ext uri="{28A0092B-C50C-407E-A947-70E740481C1C}">
                <a14:useLocalDpi xmlns:a14="http://schemas.microsoft.com/office/drawing/2010/main" val="0"/>
              </a:ext>
            </a:extLst>
          </a:blip>
          <a:srcRect t="4352"/>
          <a:stretch>
            <a:fillRect/>
          </a:stretch>
        </p:blipFill>
        <p:spPr bwMode="auto">
          <a:xfrm>
            <a:off x="5307013" y="2938463"/>
            <a:ext cx="2684462"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797" name="Text Box 5"/>
          <p:cNvSpPr txBox="1">
            <a:spLocks noChangeArrowheads="1"/>
          </p:cNvSpPr>
          <p:nvPr/>
        </p:nvSpPr>
        <p:spPr bwMode="auto">
          <a:xfrm>
            <a:off x="250825" y="2082920"/>
            <a:ext cx="2644775" cy="1661993"/>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sz="1800" u="sng" dirty="0">
                <a:solidFill>
                  <a:srgbClr val="FF0000"/>
                </a:solidFill>
                <a:latin typeface="+mn-lt"/>
              </a:rPr>
              <a:t>Component test</a:t>
            </a:r>
            <a:endParaRPr lang="pl-PL" sz="1800" u="sng" dirty="0">
              <a:solidFill>
                <a:srgbClr val="FF0000"/>
              </a:solidFill>
              <a:latin typeface="+mn-lt"/>
            </a:endParaRPr>
          </a:p>
          <a:p>
            <a:pPr marL="285750" indent="-285750">
              <a:spcBef>
                <a:spcPct val="0"/>
              </a:spcBef>
            </a:pPr>
            <a:r>
              <a:rPr lang="pl-PL" sz="1400" b="1" dirty="0">
                <a:latin typeface="+mn-lt"/>
              </a:rPr>
              <a:t>s</a:t>
            </a:r>
            <a:r>
              <a:rPr lang="en-US" sz="1400" b="1" dirty="0" err="1">
                <a:latin typeface="+mn-lt"/>
              </a:rPr>
              <a:t>uperconducting</a:t>
            </a:r>
            <a:r>
              <a:rPr lang="en-US" sz="1400" b="1" dirty="0">
                <a:latin typeface="+mn-lt"/>
              </a:rPr>
              <a:t> magnets</a:t>
            </a:r>
            <a:endParaRPr lang="pl-PL" sz="1400" b="1" dirty="0">
              <a:latin typeface="+mn-lt"/>
            </a:endParaRPr>
          </a:p>
          <a:p>
            <a:pPr marL="285750" indent="-285750">
              <a:spcBef>
                <a:spcPct val="0"/>
              </a:spcBef>
            </a:pPr>
            <a:r>
              <a:rPr lang="pl-PL" sz="1400" b="1" dirty="0">
                <a:latin typeface="+mn-lt"/>
              </a:rPr>
              <a:t>t</a:t>
            </a:r>
            <a:r>
              <a:rPr lang="en-US" sz="1400" b="1" dirty="0" err="1">
                <a:latin typeface="+mn-lt"/>
              </a:rPr>
              <a:t>ritium</a:t>
            </a:r>
            <a:r>
              <a:rPr lang="en-US" sz="1400" b="1" dirty="0">
                <a:latin typeface="+mn-lt"/>
              </a:rPr>
              <a:t> delivery systems</a:t>
            </a:r>
            <a:endParaRPr lang="pl-PL" sz="1400" b="1" dirty="0">
              <a:latin typeface="+mn-lt"/>
            </a:endParaRPr>
          </a:p>
          <a:p>
            <a:pPr marL="285750" indent="-285750">
              <a:spcBef>
                <a:spcPct val="0"/>
              </a:spcBef>
            </a:pPr>
            <a:r>
              <a:rPr lang="en-US" sz="1400" b="1" dirty="0">
                <a:latin typeface="+mn-lt"/>
              </a:rPr>
              <a:t>PFC</a:t>
            </a:r>
            <a:endParaRPr lang="pl-PL" sz="1400" b="1" dirty="0">
              <a:latin typeface="+mn-lt"/>
            </a:endParaRPr>
          </a:p>
          <a:p>
            <a:pPr marL="285750" indent="-285750">
              <a:spcBef>
                <a:spcPct val="0"/>
              </a:spcBef>
            </a:pPr>
            <a:r>
              <a:rPr lang="en-US" sz="1400" b="1" dirty="0">
                <a:latin typeface="+mn-lt"/>
              </a:rPr>
              <a:t>remote maintenance</a:t>
            </a:r>
            <a:endParaRPr lang="pl-PL" sz="1400" b="1" dirty="0">
              <a:latin typeface="+mn-lt"/>
            </a:endParaRPr>
          </a:p>
          <a:p>
            <a:pPr marL="285750" indent="-285750">
              <a:spcBef>
                <a:spcPct val="0"/>
              </a:spcBef>
            </a:pPr>
            <a:r>
              <a:rPr lang="en-US" sz="1400" b="1" dirty="0">
                <a:latin typeface="+mn-lt"/>
              </a:rPr>
              <a:t>heating systems</a:t>
            </a:r>
            <a:endParaRPr lang="pl-PL" sz="1400" b="1" dirty="0">
              <a:latin typeface="+mn-lt"/>
            </a:endParaRPr>
          </a:p>
          <a:p>
            <a:pPr marL="285750" indent="-285750">
              <a:spcBef>
                <a:spcPct val="0"/>
              </a:spcBef>
            </a:pPr>
            <a:r>
              <a:rPr lang="en-US" sz="1400" b="1" dirty="0">
                <a:latin typeface="+mn-lt"/>
              </a:rPr>
              <a:t>security</a:t>
            </a:r>
            <a:endParaRPr lang="en-GB" altLang="pl-PL" sz="1400" b="1" dirty="0">
              <a:latin typeface="+mn-lt"/>
              <a:cs typeface="Arial" panose="020B0604020202020204" pitchFamily="34" charset="0"/>
            </a:endParaRPr>
          </a:p>
        </p:txBody>
      </p:sp>
      <p:sp>
        <p:nvSpPr>
          <p:cNvPr id="289798" name="Text Box 6"/>
          <p:cNvSpPr txBox="1">
            <a:spLocks noChangeArrowheads="1"/>
          </p:cNvSpPr>
          <p:nvPr/>
        </p:nvSpPr>
        <p:spPr bwMode="auto">
          <a:xfrm>
            <a:off x="250825" y="1701800"/>
            <a:ext cx="2551113" cy="369332"/>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pl-PL" sz="1800" b="1" dirty="0">
                <a:solidFill>
                  <a:schemeClr val="accent1">
                    <a:lumMod val="75000"/>
                  </a:schemeClr>
                </a:solidFill>
                <a:latin typeface="+mn-lt"/>
              </a:rPr>
              <a:t>Reactor </a:t>
            </a:r>
            <a:r>
              <a:rPr lang="pl-PL" sz="1800" b="1" dirty="0" err="1">
                <a:solidFill>
                  <a:schemeClr val="accent1">
                    <a:lumMod val="75000"/>
                  </a:schemeClr>
                </a:solidFill>
                <a:latin typeface="+mn-lt"/>
              </a:rPr>
              <a:t>blanket</a:t>
            </a:r>
            <a:r>
              <a:rPr lang="pl-PL" sz="1800" b="1" dirty="0">
                <a:solidFill>
                  <a:schemeClr val="accent1">
                    <a:lumMod val="75000"/>
                  </a:schemeClr>
                </a:solidFill>
                <a:latin typeface="+mn-lt"/>
              </a:rPr>
              <a:t> test</a:t>
            </a:r>
            <a:endParaRPr lang="en-GB" altLang="pl-PL" sz="1800" b="1" dirty="0">
              <a:solidFill>
                <a:schemeClr val="accent1">
                  <a:lumMod val="75000"/>
                </a:schemeClr>
              </a:solidFill>
              <a:latin typeface="+mn-lt"/>
              <a:cs typeface="Arial" panose="020B0604020202020204" pitchFamily="34" charset="0"/>
            </a:endParaRPr>
          </a:p>
        </p:txBody>
      </p:sp>
      <p:sp>
        <p:nvSpPr>
          <p:cNvPr id="289799" name="Text Box 7"/>
          <p:cNvSpPr txBox="1">
            <a:spLocks noChangeArrowheads="1"/>
          </p:cNvSpPr>
          <p:nvPr/>
        </p:nvSpPr>
        <p:spPr bwMode="auto">
          <a:xfrm>
            <a:off x="228600" y="1295400"/>
            <a:ext cx="2743200" cy="369332"/>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pl-PL" sz="1800" b="1" dirty="0">
                <a:solidFill>
                  <a:schemeClr val="accent1">
                    <a:lumMod val="75000"/>
                  </a:schemeClr>
                </a:solidFill>
                <a:latin typeface="+mn-lt"/>
              </a:rPr>
              <a:t>Construction materials</a:t>
            </a:r>
            <a:endParaRPr lang="en-GB" altLang="pl-PL" sz="1800" b="1" dirty="0">
              <a:solidFill>
                <a:schemeClr val="accent1">
                  <a:lumMod val="75000"/>
                </a:schemeClr>
              </a:solidFill>
              <a:latin typeface="+mn-lt"/>
              <a:cs typeface="Arial" panose="020B0604020202020204" pitchFamily="34" charset="0"/>
            </a:endParaRPr>
          </a:p>
        </p:txBody>
      </p:sp>
      <p:sp>
        <p:nvSpPr>
          <p:cNvPr id="81926" name="Text Box 8"/>
          <p:cNvSpPr txBox="1">
            <a:spLocks noChangeArrowheads="1"/>
          </p:cNvSpPr>
          <p:nvPr/>
        </p:nvSpPr>
        <p:spPr bwMode="auto">
          <a:xfrm>
            <a:off x="2819400" y="2924175"/>
            <a:ext cx="1968500" cy="65087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pl-PL" altLang="pl-PL" sz="1800" b="1" dirty="0" err="1">
                <a:solidFill>
                  <a:srgbClr val="FF0000"/>
                </a:solidFill>
                <a:latin typeface="Arial" panose="020B0604020202020204" pitchFamily="34" charset="0"/>
                <a:cs typeface="Arial" panose="020B0604020202020204" pitchFamily="34" charset="0"/>
              </a:rPr>
              <a:t>Blanket</a:t>
            </a:r>
            <a:r>
              <a:rPr lang="pl-PL" altLang="pl-PL" sz="1800" b="1" dirty="0">
                <a:solidFill>
                  <a:srgbClr val="FF0000"/>
                </a:solidFill>
                <a:latin typeface="Arial" panose="020B0604020202020204" pitchFamily="34" charset="0"/>
                <a:cs typeface="Arial" panose="020B0604020202020204" pitchFamily="34" charset="0"/>
              </a:rPr>
              <a:t> tests </a:t>
            </a:r>
            <a:r>
              <a:rPr lang="pl-PL" altLang="pl-PL" sz="1800" b="1" dirty="0" err="1">
                <a:solidFill>
                  <a:srgbClr val="FF0000"/>
                </a:solidFill>
                <a:latin typeface="Arial" panose="020B0604020202020204" pitchFamily="34" charset="0"/>
                <a:cs typeface="Arial" panose="020B0604020202020204" pitchFamily="34" charset="0"/>
              </a:rPr>
              <a:t>at</a:t>
            </a:r>
            <a:r>
              <a:rPr lang="en-US" altLang="pl-PL" sz="1800" b="1" dirty="0">
                <a:solidFill>
                  <a:srgbClr val="FF0000"/>
                </a:solidFill>
                <a:latin typeface="Arial" panose="020B0604020202020204" pitchFamily="34" charset="0"/>
                <a:cs typeface="Arial" panose="020B0604020202020204" pitchFamily="34" charset="0"/>
              </a:rPr>
              <a:t> </a:t>
            </a:r>
          </a:p>
          <a:p>
            <a:pPr algn="ctr">
              <a:spcBef>
                <a:spcPct val="0"/>
              </a:spcBef>
              <a:buFontTx/>
              <a:buNone/>
            </a:pPr>
            <a:r>
              <a:rPr lang="en-US" altLang="pl-PL" sz="1800" b="1" dirty="0">
                <a:solidFill>
                  <a:srgbClr val="FF0000"/>
                </a:solidFill>
                <a:latin typeface="Arial" panose="020B0604020202020204" pitchFamily="34" charset="0"/>
                <a:cs typeface="Arial" panose="020B0604020202020204" pitchFamily="34" charset="0"/>
              </a:rPr>
              <a:t> ITER</a:t>
            </a:r>
            <a:endParaRPr lang="en-GB" altLang="pl-PL" sz="1800" b="1" dirty="0">
              <a:solidFill>
                <a:srgbClr val="FF0000"/>
              </a:solidFill>
              <a:latin typeface="Arial" panose="020B0604020202020204" pitchFamily="34" charset="0"/>
              <a:cs typeface="Arial" panose="020B0604020202020204" pitchFamily="34" charset="0"/>
            </a:endParaRPr>
          </a:p>
        </p:txBody>
      </p:sp>
      <p:sp>
        <p:nvSpPr>
          <p:cNvPr id="81927" name="Text Box 9"/>
          <p:cNvSpPr txBox="1">
            <a:spLocks noChangeArrowheads="1"/>
          </p:cNvSpPr>
          <p:nvPr/>
        </p:nvSpPr>
        <p:spPr bwMode="auto">
          <a:xfrm>
            <a:off x="304800" y="4508147"/>
            <a:ext cx="2557463" cy="116955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171450" indent="-1714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sz="1400" b="1" dirty="0">
                <a:latin typeface="+mn-lt"/>
              </a:rPr>
              <a:t>Maintaining plasma</a:t>
            </a:r>
            <a:endParaRPr lang="pl-PL" sz="1400" b="1" dirty="0">
              <a:latin typeface="+mn-lt"/>
            </a:endParaRPr>
          </a:p>
          <a:p>
            <a:pPr>
              <a:spcBef>
                <a:spcPct val="0"/>
              </a:spcBef>
            </a:pPr>
            <a:r>
              <a:rPr lang="en-US" sz="1400" b="1" dirty="0">
                <a:latin typeface="+mn-lt"/>
              </a:rPr>
              <a:t>Control of admixtures</a:t>
            </a:r>
            <a:br>
              <a:rPr lang="en-US" sz="1400" b="1" dirty="0">
                <a:latin typeface="+mn-lt"/>
              </a:rPr>
            </a:br>
            <a:r>
              <a:rPr lang="en-US" sz="1400" b="1" dirty="0">
                <a:latin typeface="+mn-lt"/>
              </a:rPr>
              <a:t>stability</a:t>
            </a:r>
            <a:endParaRPr lang="pl-PL" sz="1400" b="1" dirty="0">
              <a:latin typeface="+mn-lt"/>
            </a:endParaRPr>
          </a:p>
          <a:p>
            <a:pPr>
              <a:spcBef>
                <a:spcPct val="0"/>
              </a:spcBef>
            </a:pPr>
            <a:r>
              <a:rPr lang="en-US" sz="1400" b="1" dirty="0">
                <a:latin typeface="+mn-lt"/>
              </a:rPr>
              <a:t>Fuel and ash control</a:t>
            </a:r>
            <a:br>
              <a:rPr lang="en-US" sz="1400" b="1" dirty="0">
                <a:latin typeface="+mn-lt"/>
              </a:rPr>
            </a:br>
            <a:r>
              <a:rPr lang="en-US" sz="1400" b="1" dirty="0" err="1">
                <a:latin typeface="+mn-lt"/>
              </a:rPr>
              <a:t>etc</a:t>
            </a:r>
            <a:endParaRPr lang="en-GB" altLang="pl-PL" sz="1400" b="1" dirty="0">
              <a:latin typeface="+mn-lt"/>
              <a:cs typeface="Arial" panose="020B0604020202020204" pitchFamily="34" charset="0"/>
            </a:endParaRPr>
          </a:p>
        </p:txBody>
      </p:sp>
      <p:sp>
        <p:nvSpPr>
          <p:cNvPr id="81928" name="Text Box 10"/>
          <p:cNvSpPr txBox="1">
            <a:spLocks noChangeArrowheads="1"/>
          </p:cNvSpPr>
          <p:nvPr/>
        </p:nvSpPr>
        <p:spPr bwMode="auto">
          <a:xfrm>
            <a:off x="152400" y="822325"/>
            <a:ext cx="2643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pl-PL" sz="2000" b="1" dirty="0">
                <a:solidFill>
                  <a:srgbClr val="FF0000"/>
                </a:solidFill>
                <a:latin typeface="+mn-lt"/>
              </a:rPr>
              <a:t>Technology (R &amp; D)</a:t>
            </a:r>
            <a:endParaRPr lang="en-GB" altLang="pl-PL" sz="2000" b="1" u="sng" dirty="0">
              <a:solidFill>
                <a:srgbClr val="FF0000"/>
              </a:solidFill>
              <a:latin typeface="+mn-lt"/>
              <a:cs typeface="Arial" panose="020B0604020202020204" pitchFamily="34" charset="0"/>
            </a:endParaRPr>
          </a:p>
        </p:txBody>
      </p:sp>
      <p:sp>
        <p:nvSpPr>
          <p:cNvPr id="81929" name="Text Box 11"/>
          <p:cNvSpPr txBox="1">
            <a:spLocks noChangeArrowheads="1"/>
          </p:cNvSpPr>
          <p:nvPr/>
        </p:nvSpPr>
        <p:spPr bwMode="auto">
          <a:xfrm>
            <a:off x="160338" y="4114800"/>
            <a:ext cx="2735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pl-PL" altLang="pl-PL" sz="1600" u="sng" dirty="0">
                <a:solidFill>
                  <a:srgbClr val="FF3300"/>
                </a:solidFill>
                <a:latin typeface="Arial" panose="020B0604020202020204" pitchFamily="34" charset="0"/>
                <a:cs typeface="Arial" panose="020B0604020202020204" pitchFamily="34" charset="0"/>
              </a:rPr>
              <a:t>Plasma Physics</a:t>
            </a:r>
            <a:r>
              <a:rPr lang="en-US" altLang="pl-PL" sz="1600" u="sng" dirty="0">
                <a:solidFill>
                  <a:srgbClr val="FF3300"/>
                </a:solidFill>
                <a:latin typeface="Arial" panose="020B0604020202020204" pitchFamily="34" charset="0"/>
                <a:cs typeface="Arial" panose="020B0604020202020204" pitchFamily="34" charset="0"/>
              </a:rPr>
              <a:t> </a:t>
            </a:r>
            <a:r>
              <a:rPr lang="pl-PL" altLang="pl-PL" sz="1600" u="sng" dirty="0">
                <a:solidFill>
                  <a:srgbClr val="FF3300"/>
                </a:solidFill>
                <a:latin typeface="Arial" panose="020B0604020202020204" pitchFamily="34" charset="0"/>
                <a:cs typeface="Arial" panose="020B0604020202020204" pitchFamily="34" charset="0"/>
              </a:rPr>
              <a:t>(R &amp; D)</a:t>
            </a:r>
            <a:endParaRPr lang="en-GB" altLang="pl-PL" sz="1600" u="sng" dirty="0">
              <a:solidFill>
                <a:srgbClr val="FF3300"/>
              </a:solidFill>
              <a:latin typeface="Arial" panose="020B0604020202020204" pitchFamily="34" charset="0"/>
              <a:cs typeface="Arial" panose="020B0604020202020204" pitchFamily="34" charset="0"/>
            </a:endParaRPr>
          </a:p>
        </p:txBody>
      </p:sp>
      <p:sp>
        <p:nvSpPr>
          <p:cNvPr id="81930" name="AutoShape 12"/>
          <p:cNvSpPr>
            <a:spLocks noChangeArrowheads="1"/>
          </p:cNvSpPr>
          <p:nvPr/>
        </p:nvSpPr>
        <p:spPr bwMode="auto">
          <a:xfrm>
            <a:off x="2825750" y="4724400"/>
            <a:ext cx="360363" cy="215900"/>
          </a:xfrm>
          <a:prstGeom prst="rightArrow">
            <a:avLst>
              <a:gd name="adj1" fmla="val 49778"/>
              <a:gd name="adj2" fmla="val 80388"/>
            </a:avLst>
          </a:prstGeom>
          <a:solidFill>
            <a:srgbClr val="000099"/>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pl-PL" sz="2400">
              <a:cs typeface="Arial" panose="020B0604020202020204" pitchFamily="34" charset="0"/>
            </a:endParaRPr>
          </a:p>
        </p:txBody>
      </p:sp>
      <p:sp>
        <p:nvSpPr>
          <p:cNvPr id="81931" name="AutoShape 13"/>
          <p:cNvSpPr>
            <a:spLocks noChangeArrowheads="1"/>
          </p:cNvSpPr>
          <p:nvPr/>
        </p:nvSpPr>
        <p:spPr bwMode="auto">
          <a:xfrm>
            <a:off x="4787900" y="3213100"/>
            <a:ext cx="360363" cy="288925"/>
          </a:xfrm>
          <a:prstGeom prst="rightArrow">
            <a:avLst>
              <a:gd name="adj1" fmla="val 49778"/>
              <a:gd name="adj2" fmla="val 60070"/>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pl-PL" sz="2400">
              <a:cs typeface="Arial" panose="020B0604020202020204" pitchFamily="34" charset="0"/>
            </a:endParaRPr>
          </a:p>
        </p:txBody>
      </p:sp>
      <p:sp>
        <p:nvSpPr>
          <p:cNvPr id="81932" name="AutoShape 14"/>
          <p:cNvSpPr>
            <a:spLocks noChangeArrowheads="1"/>
          </p:cNvSpPr>
          <p:nvPr/>
        </p:nvSpPr>
        <p:spPr bwMode="auto">
          <a:xfrm rot="5400000">
            <a:off x="3491706" y="3790157"/>
            <a:ext cx="720725" cy="287338"/>
          </a:xfrm>
          <a:prstGeom prst="rightArrow">
            <a:avLst>
              <a:gd name="adj1" fmla="val 49778"/>
              <a:gd name="adj2" fmla="val 120804"/>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pl-PL" sz="2400">
              <a:cs typeface="Arial" panose="020B0604020202020204" pitchFamily="34" charset="0"/>
            </a:endParaRPr>
          </a:p>
        </p:txBody>
      </p:sp>
      <p:sp>
        <p:nvSpPr>
          <p:cNvPr id="81933" name="AutoShape 15"/>
          <p:cNvSpPr>
            <a:spLocks noChangeArrowheads="1"/>
          </p:cNvSpPr>
          <p:nvPr/>
        </p:nvSpPr>
        <p:spPr bwMode="auto">
          <a:xfrm rot="5400000">
            <a:off x="3096419" y="2096294"/>
            <a:ext cx="1439862" cy="215900"/>
          </a:xfrm>
          <a:prstGeom prst="rightArrow">
            <a:avLst>
              <a:gd name="adj1" fmla="val 58593"/>
              <a:gd name="adj2" fmla="val 105687"/>
            </a:avLst>
          </a:prstGeom>
          <a:solidFill>
            <a:srgbClr val="000099"/>
          </a:solidFill>
          <a:ln w="9525">
            <a:solidFill>
              <a:srgbClr val="000099"/>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pl-PL" sz="2400">
              <a:cs typeface="Arial" panose="020B0604020202020204" pitchFamily="34" charset="0"/>
            </a:endParaRPr>
          </a:p>
        </p:txBody>
      </p:sp>
      <p:sp>
        <p:nvSpPr>
          <p:cNvPr id="81934" name="AutoShape 17"/>
          <p:cNvSpPr>
            <a:spLocks noChangeArrowheads="1"/>
          </p:cNvSpPr>
          <p:nvPr/>
        </p:nvSpPr>
        <p:spPr bwMode="auto">
          <a:xfrm rot="-5400000">
            <a:off x="6238081" y="5682457"/>
            <a:ext cx="1222375" cy="287338"/>
          </a:xfrm>
          <a:prstGeom prst="rightArrow">
            <a:avLst>
              <a:gd name="adj1" fmla="val 50231"/>
              <a:gd name="adj2" fmla="val 102690"/>
            </a:avLst>
          </a:prstGeom>
          <a:solidFill>
            <a:srgbClr val="000099"/>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pl-PL" sz="2400">
              <a:cs typeface="Arial" panose="020B0604020202020204" pitchFamily="34" charset="0"/>
            </a:endParaRPr>
          </a:p>
        </p:txBody>
      </p:sp>
      <p:sp>
        <p:nvSpPr>
          <p:cNvPr id="81935" name="Rectangle 18"/>
          <p:cNvSpPr>
            <a:spLocks noChangeArrowheads="1"/>
          </p:cNvSpPr>
          <p:nvPr/>
        </p:nvSpPr>
        <p:spPr bwMode="auto">
          <a:xfrm>
            <a:off x="1258888" y="5483225"/>
            <a:ext cx="171450" cy="1042988"/>
          </a:xfrm>
          <a:prstGeom prst="rect">
            <a:avLst/>
          </a:prstGeom>
          <a:solidFill>
            <a:srgbClr val="000099"/>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pl-PL" sz="2400">
              <a:cs typeface="Arial" panose="020B0604020202020204" pitchFamily="34" charset="0"/>
            </a:endParaRPr>
          </a:p>
        </p:txBody>
      </p:sp>
      <p:sp>
        <p:nvSpPr>
          <p:cNvPr id="81936" name="Rectangle 19"/>
          <p:cNvSpPr>
            <a:spLocks noChangeArrowheads="1"/>
          </p:cNvSpPr>
          <p:nvPr/>
        </p:nvSpPr>
        <p:spPr bwMode="auto">
          <a:xfrm rot="-5400000">
            <a:off x="4106068" y="3698082"/>
            <a:ext cx="125413" cy="5530850"/>
          </a:xfrm>
          <a:prstGeom prst="rect">
            <a:avLst/>
          </a:prstGeom>
          <a:solidFill>
            <a:srgbClr val="000099"/>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pl-PL" sz="2400">
              <a:cs typeface="Arial" panose="020B0604020202020204" pitchFamily="34" charset="0"/>
            </a:endParaRPr>
          </a:p>
        </p:txBody>
      </p:sp>
      <p:sp>
        <p:nvSpPr>
          <p:cNvPr id="81937" name="Rectangle 20"/>
          <p:cNvSpPr>
            <a:spLocks noChangeArrowheads="1"/>
          </p:cNvSpPr>
          <p:nvPr/>
        </p:nvSpPr>
        <p:spPr bwMode="auto">
          <a:xfrm rot="-5400000">
            <a:off x="3307556" y="907257"/>
            <a:ext cx="144463" cy="1155700"/>
          </a:xfrm>
          <a:prstGeom prst="rect">
            <a:avLst/>
          </a:prstGeom>
          <a:solidFill>
            <a:srgbClr val="000099"/>
          </a:solidFill>
          <a:ln w="9525">
            <a:solidFill>
              <a:srgbClr val="0000FF"/>
            </a:solidFill>
            <a:miter lim="800000"/>
            <a:headEnd/>
            <a:tailEnd/>
          </a:ln>
        </p:spPr>
        <p:txBody>
          <a:bodyPr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pl-PL" sz="1800" b="1">
              <a:solidFill>
                <a:srgbClr val="000099"/>
              </a:solidFill>
              <a:cs typeface="Arial" panose="020B0604020202020204" pitchFamily="34" charset="0"/>
            </a:endParaRPr>
          </a:p>
        </p:txBody>
      </p:sp>
      <p:pic>
        <p:nvPicPr>
          <p:cNvPr id="81938" name="Picture 21" descr="Machine 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113" y="4292600"/>
            <a:ext cx="2016125"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15" name="Picture 23"/>
          <p:cNvPicPr>
            <a:picLocks noChangeAspect="1" noChangeArrowheads="1"/>
          </p:cNvPicPr>
          <p:nvPr/>
        </p:nvPicPr>
        <p:blipFill>
          <a:blip r:embed="rId5"/>
          <a:srcRect/>
          <a:stretch>
            <a:fillRect/>
          </a:stretch>
        </p:blipFill>
        <p:spPr bwMode="auto">
          <a:xfrm>
            <a:off x="4140200" y="884238"/>
            <a:ext cx="2681288" cy="154781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89816" name="Text Box 24"/>
          <p:cNvSpPr txBox="1">
            <a:spLocks noChangeArrowheads="1"/>
          </p:cNvSpPr>
          <p:nvPr/>
        </p:nvSpPr>
        <p:spPr bwMode="auto">
          <a:xfrm>
            <a:off x="5153025" y="5721350"/>
            <a:ext cx="877888" cy="457200"/>
          </a:xfrm>
          <a:prstGeom prst="rect">
            <a:avLst/>
          </a:prstGeom>
          <a:noFill/>
          <a:ln w="9525">
            <a:noFill/>
            <a:miter lim="800000"/>
            <a:headEnd/>
            <a:tailEnd/>
          </a:ln>
          <a:effectLst/>
        </p:spPr>
        <p:txBody>
          <a:bodyPr wrap="none">
            <a:spAutoFit/>
          </a:bodyPr>
          <a:lstStyle/>
          <a:p>
            <a:pPr>
              <a:defRPr/>
            </a:pPr>
            <a:r>
              <a:rPr lang="en-US"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ITER</a:t>
            </a:r>
            <a:endParaRPr lang="en-GB"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89817" name="Text Box 25"/>
          <p:cNvSpPr txBox="1">
            <a:spLocks noChangeArrowheads="1"/>
          </p:cNvSpPr>
          <p:nvPr/>
        </p:nvSpPr>
        <p:spPr bwMode="auto">
          <a:xfrm>
            <a:off x="6934200" y="4913313"/>
            <a:ext cx="1098550" cy="457200"/>
          </a:xfrm>
          <a:prstGeom prst="rect">
            <a:avLst/>
          </a:prstGeom>
          <a:noFill/>
          <a:ln w="9525">
            <a:noFill/>
            <a:miter lim="800000"/>
            <a:headEnd/>
            <a:tailEnd/>
          </a:ln>
          <a:effectLst/>
        </p:spPr>
        <p:txBody>
          <a:bodyPr wrap="none">
            <a:spAutoFit/>
          </a:bodyPr>
          <a:lstStyle/>
          <a:p>
            <a:pPr>
              <a:defRPr/>
            </a:pPr>
            <a:r>
              <a:rPr lang="en-US"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DEMO</a:t>
            </a:r>
            <a:endParaRPr lang="en-GB"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81942" name="AutoShape 26"/>
          <p:cNvSpPr>
            <a:spLocks noChangeArrowheads="1"/>
          </p:cNvSpPr>
          <p:nvPr/>
        </p:nvSpPr>
        <p:spPr bwMode="auto">
          <a:xfrm rot="5400000">
            <a:off x="6530181" y="2132807"/>
            <a:ext cx="1223963" cy="215900"/>
          </a:xfrm>
          <a:prstGeom prst="rightArrow">
            <a:avLst>
              <a:gd name="adj1" fmla="val 60361"/>
              <a:gd name="adj2" fmla="val 117660"/>
            </a:avLst>
          </a:prstGeom>
          <a:solidFill>
            <a:srgbClr val="000099"/>
          </a:solidFill>
          <a:ln w="9525">
            <a:solidFill>
              <a:srgbClr val="000099"/>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pl-PL" sz="2400">
              <a:cs typeface="Arial" panose="020B0604020202020204" pitchFamily="34" charset="0"/>
            </a:endParaRPr>
          </a:p>
        </p:txBody>
      </p:sp>
      <p:sp>
        <p:nvSpPr>
          <p:cNvPr id="81943" name="Rectangle 27"/>
          <p:cNvSpPr>
            <a:spLocks noChangeArrowheads="1"/>
          </p:cNvSpPr>
          <p:nvPr/>
        </p:nvSpPr>
        <p:spPr bwMode="auto">
          <a:xfrm rot="-5400000">
            <a:off x="6889750" y="1557338"/>
            <a:ext cx="144463" cy="287337"/>
          </a:xfrm>
          <a:prstGeom prst="rect">
            <a:avLst/>
          </a:prstGeom>
          <a:solidFill>
            <a:srgbClr val="000099"/>
          </a:solidFill>
          <a:ln w="9525">
            <a:solidFill>
              <a:srgbClr val="000099"/>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pl-PL" sz="2400">
              <a:cs typeface="Arial" panose="020B0604020202020204" pitchFamily="34" charset="0"/>
            </a:endParaRPr>
          </a:p>
        </p:txBody>
      </p:sp>
      <p:sp>
        <p:nvSpPr>
          <p:cNvPr id="81944" name="AutoShape 28"/>
          <p:cNvSpPr>
            <a:spLocks noChangeArrowheads="1"/>
          </p:cNvSpPr>
          <p:nvPr/>
        </p:nvSpPr>
        <p:spPr bwMode="auto">
          <a:xfrm>
            <a:off x="3924300" y="1341438"/>
            <a:ext cx="215900" cy="287337"/>
          </a:xfrm>
          <a:prstGeom prst="rightArrow">
            <a:avLst>
              <a:gd name="adj1" fmla="val 49778"/>
              <a:gd name="adj2" fmla="val 48162"/>
            </a:avLst>
          </a:prstGeom>
          <a:solidFill>
            <a:srgbClr val="000099"/>
          </a:solidFill>
          <a:ln w="9525">
            <a:solidFill>
              <a:srgbClr val="000099"/>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pl-PL" sz="2400">
              <a:cs typeface="Arial" panose="020B0604020202020204" pitchFamily="34" charset="0"/>
            </a:endParaRPr>
          </a:p>
        </p:txBody>
      </p:sp>
      <p:sp>
        <p:nvSpPr>
          <p:cNvPr id="81945" name="AutoShape 29"/>
          <p:cNvSpPr>
            <a:spLocks noChangeArrowheads="1"/>
          </p:cNvSpPr>
          <p:nvPr/>
        </p:nvSpPr>
        <p:spPr bwMode="auto">
          <a:xfrm rot="5400000">
            <a:off x="2809875" y="2239963"/>
            <a:ext cx="1149350" cy="215900"/>
          </a:xfrm>
          <a:prstGeom prst="rightArrow">
            <a:avLst>
              <a:gd name="adj1" fmla="val 60361"/>
              <a:gd name="adj2" fmla="val 115294"/>
            </a:avLst>
          </a:prstGeom>
          <a:solidFill>
            <a:srgbClr val="000099"/>
          </a:solidFill>
          <a:ln w="9525">
            <a:solidFill>
              <a:srgbClr val="000099"/>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pl-PL" sz="2400">
              <a:cs typeface="Arial" panose="020B0604020202020204" pitchFamily="34" charset="0"/>
            </a:endParaRPr>
          </a:p>
        </p:txBody>
      </p:sp>
      <p:sp>
        <p:nvSpPr>
          <p:cNvPr id="81946" name="Rectangle 30"/>
          <p:cNvSpPr>
            <a:spLocks noChangeArrowheads="1"/>
          </p:cNvSpPr>
          <p:nvPr/>
        </p:nvSpPr>
        <p:spPr bwMode="auto">
          <a:xfrm rot="-5400000">
            <a:off x="3021807" y="1559719"/>
            <a:ext cx="112712" cy="539750"/>
          </a:xfrm>
          <a:prstGeom prst="rect">
            <a:avLst/>
          </a:prstGeom>
          <a:solidFill>
            <a:srgbClr val="000099"/>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pl-PL" sz="2400">
              <a:cs typeface="Arial" panose="020B0604020202020204" pitchFamily="34" charset="0"/>
            </a:endParaRPr>
          </a:p>
        </p:txBody>
      </p:sp>
      <p:sp>
        <p:nvSpPr>
          <p:cNvPr id="81947" name="Rectangle 31"/>
          <p:cNvSpPr>
            <a:spLocks noChangeArrowheads="1"/>
          </p:cNvSpPr>
          <p:nvPr/>
        </p:nvSpPr>
        <p:spPr bwMode="auto">
          <a:xfrm>
            <a:off x="1258888" y="3644900"/>
            <a:ext cx="144462" cy="28892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pl-PL" sz="2400">
              <a:cs typeface="Arial" panose="020B0604020202020204" pitchFamily="34" charset="0"/>
            </a:endParaRPr>
          </a:p>
        </p:txBody>
      </p:sp>
      <p:sp>
        <p:nvSpPr>
          <p:cNvPr id="81948" name="Rectangle 32"/>
          <p:cNvSpPr>
            <a:spLocks noChangeArrowheads="1"/>
          </p:cNvSpPr>
          <p:nvPr/>
        </p:nvSpPr>
        <p:spPr bwMode="auto">
          <a:xfrm>
            <a:off x="8172450" y="3429000"/>
            <a:ext cx="17938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pl-PL" sz="2400">
              <a:cs typeface="Arial" panose="020B0604020202020204" pitchFamily="34" charset="0"/>
            </a:endParaRPr>
          </a:p>
        </p:txBody>
      </p:sp>
      <p:sp>
        <p:nvSpPr>
          <p:cNvPr id="289825" name="Text Box 33"/>
          <p:cNvSpPr txBox="1">
            <a:spLocks noChangeArrowheads="1"/>
          </p:cNvSpPr>
          <p:nvPr/>
        </p:nvSpPr>
        <p:spPr bwMode="auto">
          <a:xfrm>
            <a:off x="6827838" y="884238"/>
            <a:ext cx="1530350" cy="457200"/>
          </a:xfrm>
          <a:prstGeom prst="rect">
            <a:avLst/>
          </a:prstGeom>
          <a:no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IFMIF</a:t>
            </a:r>
            <a:endParaRPr lang="en-GB"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81950" name="Rectangle 34"/>
          <p:cNvSpPr>
            <a:spLocks noChangeArrowheads="1"/>
          </p:cNvSpPr>
          <p:nvPr/>
        </p:nvSpPr>
        <p:spPr bwMode="auto">
          <a:xfrm rot="-5400000">
            <a:off x="2339182" y="2853531"/>
            <a:ext cx="144462" cy="201612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pl-PL" sz="2400">
              <a:cs typeface="Arial" panose="020B0604020202020204" pitchFamily="34" charset="0"/>
            </a:endParaRPr>
          </a:p>
        </p:txBody>
      </p:sp>
      <p:sp>
        <p:nvSpPr>
          <p:cNvPr id="81951" name="AutoShape 35"/>
          <p:cNvSpPr>
            <a:spLocks noChangeArrowheads="1"/>
          </p:cNvSpPr>
          <p:nvPr/>
        </p:nvSpPr>
        <p:spPr bwMode="auto">
          <a:xfrm rot="5400000">
            <a:off x="3167856" y="3898107"/>
            <a:ext cx="504825" cy="287338"/>
          </a:xfrm>
          <a:prstGeom prst="rightArrow">
            <a:avLst>
              <a:gd name="adj1" fmla="val 49778"/>
              <a:gd name="adj2" fmla="val 84616"/>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pl-PL" sz="2400">
              <a:cs typeface="Arial" panose="020B0604020202020204" pitchFamily="34" charset="0"/>
            </a:endParaRPr>
          </a:p>
        </p:txBody>
      </p:sp>
      <p:sp>
        <p:nvSpPr>
          <p:cNvPr id="289828" name="Text Box 36"/>
          <p:cNvSpPr txBox="1">
            <a:spLocks noChangeArrowheads="1"/>
          </p:cNvSpPr>
          <p:nvPr/>
        </p:nvSpPr>
        <p:spPr bwMode="auto">
          <a:xfrm>
            <a:off x="8406210" y="1126307"/>
            <a:ext cx="615553" cy="5329237"/>
          </a:xfrm>
          <a:prstGeom prst="rect">
            <a:avLst/>
          </a:prstGeom>
          <a:solidFill>
            <a:srgbClr val="FFCCCC"/>
          </a:solidFill>
          <a:ln w="28575" algn="ctr">
            <a:solidFill>
              <a:srgbClr val="FF0000"/>
            </a:solidFill>
            <a:miter lim="800000"/>
            <a:headEnd/>
            <a:tailEnd/>
          </a:ln>
          <a:effectLst/>
        </p:spPr>
        <p:txBody>
          <a:bodyPr vert="eaVe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l-PL" sz="2800" b="1" dirty="0">
                <a:solidFill>
                  <a:srgbClr val="FF0000"/>
                </a:solidFill>
                <a:latin typeface="+mn-lt"/>
              </a:rPr>
              <a:t>Thermonuclear </a:t>
            </a:r>
            <a:r>
              <a:rPr lang="pl-PL" sz="2800" b="1" dirty="0" err="1">
                <a:solidFill>
                  <a:srgbClr val="FF0000"/>
                </a:solidFill>
                <a:latin typeface="+mn-lt"/>
              </a:rPr>
              <a:t>power</a:t>
            </a:r>
            <a:r>
              <a:rPr lang="pl-PL" sz="2800" b="1" dirty="0">
                <a:solidFill>
                  <a:srgbClr val="FF0000"/>
                </a:solidFill>
                <a:latin typeface="+mn-lt"/>
              </a:rPr>
              <a:t> plant</a:t>
            </a:r>
            <a:endParaRPr lang="en-US" altLang="pl-PL" sz="2800" b="1" dirty="0">
              <a:solidFill>
                <a:srgbClr val="FF0000"/>
              </a:solidFill>
              <a:latin typeface="+mn-lt"/>
              <a:cs typeface="Arial" panose="020B0604020202020204" pitchFamily="34" charset="0"/>
            </a:endParaRPr>
          </a:p>
        </p:txBody>
      </p:sp>
      <p:sp>
        <p:nvSpPr>
          <p:cNvPr id="81953" name="AutoShape 37"/>
          <p:cNvSpPr>
            <a:spLocks noChangeArrowheads="1"/>
          </p:cNvSpPr>
          <p:nvPr/>
        </p:nvSpPr>
        <p:spPr bwMode="auto">
          <a:xfrm>
            <a:off x="7991475" y="3833813"/>
            <a:ext cx="360363" cy="288925"/>
          </a:xfrm>
          <a:prstGeom prst="rightArrow">
            <a:avLst>
              <a:gd name="adj1" fmla="val 49778"/>
              <a:gd name="adj2" fmla="val 60070"/>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pl-PL" sz="2400">
              <a:cs typeface="Arial" panose="020B0604020202020204" pitchFamily="34" charset="0"/>
            </a:endParaRPr>
          </a:p>
        </p:txBody>
      </p:sp>
      <p:sp>
        <p:nvSpPr>
          <p:cNvPr id="81954" name="AutoShape 16"/>
          <p:cNvSpPr>
            <a:spLocks noChangeArrowheads="1"/>
          </p:cNvSpPr>
          <p:nvPr/>
        </p:nvSpPr>
        <p:spPr bwMode="auto">
          <a:xfrm>
            <a:off x="5278438" y="4665663"/>
            <a:ext cx="360362" cy="287337"/>
          </a:xfrm>
          <a:prstGeom prst="rightArrow">
            <a:avLst>
              <a:gd name="adj1" fmla="val 49778"/>
              <a:gd name="adj2" fmla="val 48250"/>
            </a:avLst>
          </a:prstGeom>
          <a:solidFill>
            <a:srgbClr val="000099"/>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pl-PL" sz="2400">
              <a:cs typeface="Arial" panose="020B0604020202020204" pitchFamily="34" charset="0"/>
            </a:endParaRPr>
          </a:p>
        </p:txBody>
      </p:sp>
      <p:sp>
        <p:nvSpPr>
          <p:cNvPr id="3" name="Eingekerbter Richtungspfeil 2"/>
          <p:cNvSpPr/>
          <p:nvPr/>
        </p:nvSpPr>
        <p:spPr>
          <a:xfrm>
            <a:off x="7235825" y="1628775"/>
            <a:ext cx="215900" cy="144463"/>
          </a:xfrm>
          <a:prstGeom prst="chevron">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8" name="Eingekerbter Richtungspfeil 37"/>
          <p:cNvSpPr/>
          <p:nvPr/>
        </p:nvSpPr>
        <p:spPr>
          <a:xfrm>
            <a:off x="7451725" y="1628775"/>
            <a:ext cx="215900" cy="144463"/>
          </a:xfrm>
          <a:prstGeom prst="chevron">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9" name="Eingekerbter Richtungspfeil 38"/>
          <p:cNvSpPr/>
          <p:nvPr/>
        </p:nvSpPr>
        <p:spPr>
          <a:xfrm>
            <a:off x="7667625" y="1628775"/>
            <a:ext cx="217488" cy="144463"/>
          </a:xfrm>
          <a:prstGeom prst="chevron">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0" name="Eingekerbter Richtungspfeil 39"/>
          <p:cNvSpPr/>
          <p:nvPr/>
        </p:nvSpPr>
        <p:spPr>
          <a:xfrm>
            <a:off x="7885113" y="1628775"/>
            <a:ext cx="215900" cy="144463"/>
          </a:xfrm>
          <a:prstGeom prst="chevron">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81961" name="Obraz 4" descr="Logo-IFJ.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773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1 Título"/>
          <p:cNvSpPr txBox="1">
            <a:spLocks/>
          </p:cNvSpPr>
          <p:nvPr/>
        </p:nvSpPr>
        <p:spPr bwMode="auto">
          <a:xfrm>
            <a:off x="4787900" y="76200"/>
            <a:ext cx="420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US" sz="2800" b="1" dirty="0">
                <a:solidFill>
                  <a:schemeClr val="bg1"/>
                </a:solidFill>
                <a:latin typeface="+mn-lt"/>
              </a:rPr>
              <a:t>Main projects </a:t>
            </a:r>
            <a:r>
              <a:rPr lang="pl-PL" sz="2800" b="1" dirty="0">
                <a:solidFill>
                  <a:schemeClr val="bg1"/>
                </a:solidFill>
                <a:latin typeface="+mn-lt"/>
              </a:rPr>
              <a:t>R</a:t>
            </a:r>
            <a:r>
              <a:rPr lang="en-US" sz="2800" b="1" dirty="0">
                <a:solidFill>
                  <a:schemeClr val="bg1"/>
                </a:solidFill>
                <a:latin typeface="+mn-lt"/>
              </a:rPr>
              <a:t> </a:t>
            </a:r>
            <a:r>
              <a:rPr lang="pl-PL" sz="2800" b="1" dirty="0">
                <a:solidFill>
                  <a:schemeClr val="bg1"/>
                </a:solidFill>
                <a:latin typeface="+mn-lt"/>
              </a:rPr>
              <a:t>&amp; D</a:t>
            </a:r>
            <a:r>
              <a:rPr lang="pl-PL" altLang="pl-PL" sz="2800" b="1" dirty="0">
                <a:solidFill>
                  <a:schemeClr val="bg1"/>
                </a:solidFill>
                <a:latin typeface="+mn-lt"/>
              </a:rPr>
              <a:t> </a:t>
            </a:r>
            <a:endParaRPr lang="es-ES" altLang="pl-PL" sz="2800" b="1" dirty="0">
              <a:solidFill>
                <a:schemeClr val="bg1"/>
              </a:solidFill>
              <a:latin typeface="+mn-lt"/>
            </a:endParaRPr>
          </a:p>
        </p:txBody>
      </p:sp>
    </p:spTree>
    <p:extLst>
      <p:ext uri="{BB962C8B-B14F-4D97-AF65-F5344CB8AC3E}">
        <p14:creationId xmlns:p14="http://schemas.microsoft.com/office/powerpoint/2010/main" val="1174397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3"/>
          <p:cNvSpPr>
            <a:spLocks noGrp="1"/>
          </p:cNvSpPr>
          <p:nvPr>
            <p:ph type="sldNum" sz="quarter" idx="12"/>
          </p:nvPr>
        </p:nvSpPr>
        <p:spPr/>
        <p:txBody>
          <a:bodyPr/>
          <a:lstStyle/>
          <a:p>
            <a:fld id="{425F7640-B83E-4617-8249-9719CB8AD19E}" type="slidenum">
              <a:rPr lang="en-US" altLang="pl-PL"/>
              <a:pPr/>
              <a:t>14</a:t>
            </a:fld>
            <a:endParaRPr lang="pl-PL" altLang="pl-PL"/>
          </a:p>
        </p:txBody>
      </p:sp>
      <p:pic>
        <p:nvPicPr>
          <p:cNvPr id="109572" name="Picture 9" descr="C:\Documents and Settings\marek\Moje dokumenty\IFMIF\IFMIF Seminar\Mapa drogowa syntezy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914400"/>
            <a:ext cx="7921625"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p:cNvSpPr txBox="1">
            <a:spLocks noChangeArrowheads="1"/>
          </p:cNvSpPr>
          <p:nvPr/>
        </p:nvSpPr>
        <p:spPr bwMode="auto">
          <a:xfrm>
            <a:off x="2300748" y="100784"/>
            <a:ext cx="678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pl-PL" altLang="pl-PL" sz="2800" dirty="0" err="1">
                <a:solidFill>
                  <a:schemeClr val="bg1"/>
                </a:solidFill>
                <a:latin typeface="Arial" panose="020B0604020202020204" pitchFamily="34" charset="0"/>
              </a:rPr>
              <a:t>Plans</a:t>
            </a:r>
            <a:r>
              <a:rPr lang="pl-PL" altLang="pl-PL" sz="2800" dirty="0">
                <a:solidFill>
                  <a:schemeClr val="bg1"/>
                </a:solidFill>
                <a:latin typeface="Arial" panose="020B0604020202020204" pitchFamily="34" charset="0"/>
              </a:rPr>
              <a:t> and </a:t>
            </a:r>
            <a:r>
              <a:rPr lang="pl-PL" altLang="pl-PL" sz="2800" dirty="0" err="1">
                <a:solidFill>
                  <a:schemeClr val="bg1"/>
                </a:solidFill>
                <a:latin typeface="Arial" panose="020B0604020202020204" pitchFamily="34" charset="0"/>
              </a:rPr>
              <a:t>reality</a:t>
            </a:r>
            <a:endParaRPr lang="pl-PL" altLang="pl-PL" sz="2800" dirty="0">
              <a:solidFill>
                <a:schemeClr val="bg1"/>
              </a:solidFill>
              <a:latin typeface="Arial" panose="020B0604020202020204" pitchFamily="34" charset="0"/>
            </a:endParaRPr>
          </a:p>
        </p:txBody>
      </p:sp>
      <p:sp>
        <p:nvSpPr>
          <p:cNvPr id="2" name="Strzałka w dół 1"/>
          <p:cNvSpPr/>
          <p:nvPr/>
        </p:nvSpPr>
        <p:spPr>
          <a:xfrm>
            <a:off x="3393125" y="1228725"/>
            <a:ext cx="45719" cy="5429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026441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0" y="980728"/>
            <a:ext cx="9144000" cy="5695280"/>
          </a:xfrm>
          <a:extLst>
            <a:ext uri="{909E8E84-426E-40dd-AFC4-6F175D3DCCD1}">
              <a14:hiddenFill xmlns="" xmlns:a14="http://schemas.microsoft.com/office/drawing/2010/main">
                <a:solidFill>
                  <a:srgbClr val="CCFFFF">
                    <a:alpha val="50195"/>
                  </a:srgbClr>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oAutofit/>
          </a:bodyPr>
          <a:lstStyle/>
          <a:p>
            <a:pPr marL="0" indent="0" defTabSz="1072866" eaLnBrk="1" hangingPunct="1">
              <a:spcBef>
                <a:spcPts val="600"/>
              </a:spcBef>
              <a:buNone/>
              <a:defRPr/>
            </a:pPr>
            <a:r>
              <a:rPr lang="en-GB" sz="2400" b="1" dirty="0">
                <a:solidFill>
                  <a:srgbClr val="000090"/>
                </a:solidFill>
                <a:cs typeface="Arial" panose="020B0604020202020204" pitchFamily="34" charset="0"/>
              </a:rPr>
              <a:t>ITER differs in an important way from other devices:</a:t>
            </a:r>
          </a:p>
          <a:p>
            <a:pPr marL="696027" lvl="1" indent="-342900" defTabSz="1072866" eaLnBrk="1" hangingPunct="1">
              <a:spcBef>
                <a:spcPts val="2000"/>
              </a:spcBef>
              <a:buFont typeface="Wingdings" panose="05000000000000000000" pitchFamily="2" charset="2"/>
              <a:buChar char="§"/>
              <a:defRPr/>
            </a:pPr>
            <a:r>
              <a:rPr lang="en-GB" sz="2000" b="1" dirty="0">
                <a:cs typeface="Arial" panose="020B0604020202020204" pitchFamily="34" charset="0"/>
              </a:rPr>
              <a:t>the experimental programme is determined by the need to reach high current and to demonstrate baseline fusion power as soon as possible</a:t>
            </a:r>
          </a:p>
          <a:p>
            <a:pPr marL="696027" lvl="1" indent="-342900" defTabSz="1072866" eaLnBrk="1" hangingPunct="1">
              <a:spcBef>
                <a:spcPts val="2000"/>
              </a:spcBef>
              <a:buFont typeface="Wingdings" panose="05000000000000000000" pitchFamily="2" charset="2"/>
              <a:buChar char="§"/>
              <a:defRPr/>
            </a:pPr>
            <a:r>
              <a:rPr lang="en-GB" sz="2000" b="1" dirty="0">
                <a:cs typeface="Arial" panose="020B0604020202020204" pitchFamily="34" charset="0"/>
              </a:rPr>
              <a:t>Disruptions must be absolutely be mastered to reach high </a:t>
            </a:r>
            <a:r>
              <a:rPr lang="en-GB" sz="2000" b="1" dirty="0" err="1">
                <a:cs typeface="Arial" panose="020B0604020202020204" pitchFamily="34" charset="0"/>
              </a:rPr>
              <a:t>I</a:t>
            </a:r>
            <a:r>
              <a:rPr lang="en-GB" sz="2000" b="1" baseline="-25000" dirty="0" err="1">
                <a:cs typeface="Arial" panose="020B0604020202020204" pitchFamily="34" charset="0"/>
              </a:rPr>
              <a:t>p</a:t>
            </a:r>
            <a:endParaRPr lang="en-GB" sz="2000" b="1" dirty="0">
              <a:cs typeface="Arial" panose="020B0604020202020204" pitchFamily="34" charset="0"/>
            </a:endParaRPr>
          </a:p>
          <a:p>
            <a:pPr marL="696027" lvl="1" indent="-342900" defTabSz="1072866" eaLnBrk="1" hangingPunct="1">
              <a:spcBef>
                <a:spcPts val="2000"/>
              </a:spcBef>
              <a:buFont typeface="Wingdings" panose="05000000000000000000" pitchFamily="2" charset="2"/>
              <a:buChar char="§"/>
              <a:defRPr/>
            </a:pPr>
            <a:r>
              <a:rPr lang="en-GB" sz="2000" b="1" dirty="0">
                <a:cs typeface="Arial" panose="020B0604020202020204" pitchFamily="34" charset="0"/>
              </a:rPr>
              <a:t>to a large extent the whole of PFPO and a large fraction of the first part of FPO is ‘commissioning with plasma’ of all tokamak and plant systems for to prepare the reliable operation required to reach high Q</a:t>
            </a:r>
          </a:p>
          <a:p>
            <a:pPr marL="696027" lvl="1" indent="-342900" defTabSz="1072866" eaLnBrk="1" hangingPunct="1">
              <a:spcBef>
                <a:spcPts val="2000"/>
              </a:spcBef>
              <a:buFont typeface="Wingdings" panose="05000000000000000000" pitchFamily="2" charset="2"/>
              <a:buChar char="§"/>
              <a:defRPr/>
            </a:pPr>
            <a:r>
              <a:rPr lang="en-GB" sz="2000" b="1" dirty="0">
                <a:cs typeface="Arial" panose="020B0604020202020204" pitchFamily="34" charset="0"/>
              </a:rPr>
              <a:t>nevertheless, we anticipate that even during the ‘commissioning with plasma’ phase in PFPO, that ITER will give access to many new aspects of fusion plasma research as the programme develops plasmas with parameters well beyond those which can be attained in present experiments</a:t>
            </a:r>
          </a:p>
        </p:txBody>
      </p:sp>
      <p:sp>
        <p:nvSpPr>
          <p:cNvPr id="5" name="Rectangle 2"/>
          <p:cNvSpPr>
            <a:spLocks noChangeArrowheads="1"/>
          </p:cNvSpPr>
          <p:nvPr/>
        </p:nvSpPr>
        <p:spPr bwMode="auto">
          <a:xfrm>
            <a:off x="0" y="-19213"/>
            <a:ext cx="9144000" cy="5185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r">
              <a:defRPr/>
            </a:pPr>
            <a:r>
              <a:rPr lang="en-US" sz="3000" b="1" dirty="0">
                <a:solidFill>
                  <a:schemeClr val="bg1"/>
                </a:solidFill>
                <a:latin typeface="Arial" charset="0"/>
                <a:ea typeface="MS PGothic" charset="0"/>
              </a:rPr>
              <a:t>Research Plan: </a:t>
            </a:r>
            <a:r>
              <a:rPr lang="en-US" sz="3000" dirty="0">
                <a:solidFill>
                  <a:schemeClr val="bg1"/>
                </a:solidFill>
                <a:latin typeface="Arial" charset="0"/>
                <a:ea typeface="MS PGothic" charset="0"/>
              </a:rPr>
              <a:t>A</a:t>
            </a:r>
            <a:r>
              <a:rPr lang="en-US" sz="3000" b="1" dirty="0">
                <a:solidFill>
                  <a:schemeClr val="bg1"/>
                </a:solidFill>
                <a:latin typeface="Arial" charset="0"/>
                <a:ea typeface="MS PGothic" charset="0"/>
              </a:rPr>
              <a:t>n Important </a:t>
            </a:r>
            <a:r>
              <a:rPr lang="en-US" sz="3000" dirty="0">
                <a:solidFill>
                  <a:schemeClr val="bg1"/>
                </a:solidFill>
                <a:latin typeface="Arial" charset="0"/>
                <a:ea typeface="MS PGothic" charset="0"/>
              </a:rPr>
              <a:t>N</a:t>
            </a:r>
            <a:r>
              <a:rPr lang="en-US" sz="3000" b="1" dirty="0">
                <a:solidFill>
                  <a:schemeClr val="bg1"/>
                </a:solidFill>
                <a:latin typeface="Arial" charset="0"/>
                <a:ea typeface="MS PGothic" charset="0"/>
              </a:rPr>
              <a:t>ote</a:t>
            </a:r>
            <a:endParaRPr lang="en-US" sz="3000" b="1" dirty="0">
              <a:solidFill>
                <a:schemeClr val="bg1"/>
              </a:solidFill>
              <a:latin typeface="Arial" charset="0"/>
            </a:endParaRPr>
          </a:p>
        </p:txBody>
      </p:sp>
    </p:spTree>
    <p:extLst>
      <p:ext uri="{BB962C8B-B14F-4D97-AF65-F5344CB8AC3E}">
        <p14:creationId xmlns:p14="http://schemas.microsoft.com/office/powerpoint/2010/main" val="420319082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a:extLst>
              <a:ext uri="{FF2B5EF4-FFF2-40B4-BE49-F238E27FC236}">
                <a16:creationId xmlns:a16="http://schemas.microsoft.com/office/drawing/2014/main" id="{8DA1721D-C442-48AB-9705-1D0B7ABC57CE}"/>
              </a:ext>
            </a:extLst>
          </p:cNvPr>
          <p:cNvSpPr txBox="1"/>
          <p:nvPr/>
        </p:nvSpPr>
        <p:spPr>
          <a:xfrm>
            <a:off x="323528" y="895900"/>
            <a:ext cx="8458200" cy="2477601"/>
          </a:xfrm>
          <a:prstGeom prst="rect">
            <a:avLst/>
          </a:prstGeom>
          <a:noFill/>
        </p:spPr>
        <p:txBody>
          <a:bodyPr wrap="square" rtlCol="0">
            <a:spAutoFit/>
          </a:bodyPr>
          <a:lstStyle/>
          <a:p>
            <a:pPr>
              <a:spcAft>
                <a:spcPts val="1200"/>
              </a:spcAft>
            </a:pPr>
            <a:r>
              <a:rPr lang="en-US" sz="2000" b="1" dirty="0">
                <a:solidFill>
                  <a:srgbClr val="000090"/>
                </a:solidFill>
                <a:cs typeface="Arial" panose="020B0604020202020204" pitchFamily="34" charset="0"/>
              </a:rPr>
              <a:t>During 2015 – 2016, the projec</a:t>
            </a:r>
            <a:r>
              <a:rPr lang="en-US" sz="2000" dirty="0">
                <a:solidFill>
                  <a:srgbClr val="000090"/>
                </a:solidFill>
                <a:cs typeface="Arial" panose="020B0604020202020204" pitchFamily="34" charset="0"/>
              </a:rPr>
              <a:t>t has performed a ‘bottom-up’ analysis of the construction and operations schedule to develop a fully consistent programme towards plasma operation and fusion power production:</a:t>
            </a:r>
            <a:endParaRPr lang="en-US" sz="2000" b="1" dirty="0">
              <a:solidFill>
                <a:srgbClr val="000090"/>
              </a:solidFill>
              <a:cs typeface="Arial" panose="020B0604020202020204" pitchFamily="34" charset="0"/>
            </a:endParaRPr>
          </a:p>
          <a:p>
            <a:pPr marL="285750" indent="-285750">
              <a:spcAft>
                <a:spcPts val="600"/>
              </a:spcAft>
              <a:buFont typeface="Wingdings" panose="05000000000000000000" pitchFamily="2" charset="2"/>
              <a:buChar char="ü"/>
            </a:pPr>
            <a:r>
              <a:rPr lang="en-US" sz="2000" b="0" dirty="0">
                <a:cs typeface="Arial" panose="020B0604020202020204" pitchFamily="34" charset="0"/>
              </a:rPr>
              <a:t>Schedule and IO-CT resource estimate to First Plasma consistent with Members’ budget constraints</a:t>
            </a:r>
          </a:p>
          <a:p>
            <a:pPr marL="285750" indent="-285750">
              <a:spcAft>
                <a:spcPts val="600"/>
              </a:spcAft>
              <a:buFont typeface="Wingdings" panose="05000000000000000000" pitchFamily="2" charset="2"/>
              <a:buChar char="ü"/>
            </a:pPr>
            <a:r>
              <a:rPr lang="en-US" sz="2000" b="0" dirty="0">
                <a:cs typeface="Arial" panose="020B0604020202020204" pitchFamily="34" charset="0"/>
              </a:rPr>
              <a:t>4-stage operations programme developed towards fusion power production in DT, starting in late-2035</a:t>
            </a:r>
          </a:p>
        </p:txBody>
      </p:sp>
      <p:sp>
        <p:nvSpPr>
          <p:cNvPr id="13" name="Rectangle 2">
            <a:extLst>
              <a:ext uri="{FF2B5EF4-FFF2-40B4-BE49-F238E27FC236}">
                <a16:creationId xmlns:a16="http://schemas.microsoft.com/office/drawing/2014/main" id="{DC1388C3-9E5E-4740-AD38-AA614619A39F}"/>
              </a:ext>
            </a:extLst>
          </p:cNvPr>
          <p:cNvSpPr>
            <a:spLocks noChangeArrowheads="1"/>
          </p:cNvSpPr>
          <p:nvPr/>
        </p:nvSpPr>
        <p:spPr bwMode="auto">
          <a:xfrm>
            <a:off x="166688" y="30163"/>
            <a:ext cx="8810625"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r">
              <a:defRPr/>
            </a:pPr>
            <a:r>
              <a:rPr lang="en-GB" sz="2800" b="1" dirty="0">
                <a:solidFill>
                  <a:schemeClr val="bg1"/>
                </a:solidFill>
                <a:latin typeface="Arial" charset="0"/>
              </a:rPr>
              <a:t>Baseline Schedule - ‘Staged Approach’</a:t>
            </a:r>
            <a:endParaRPr lang="en-US" sz="2800" b="1" dirty="0">
              <a:solidFill>
                <a:schemeClr val="bg1"/>
              </a:solidFill>
              <a:latin typeface="Arial" charset="0"/>
            </a:endParaRPr>
          </a:p>
        </p:txBody>
      </p:sp>
      <p:grpSp>
        <p:nvGrpSpPr>
          <p:cNvPr id="14" name="Group 9">
            <a:extLst>
              <a:ext uri="{FF2B5EF4-FFF2-40B4-BE49-F238E27FC236}">
                <a16:creationId xmlns:a16="http://schemas.microsoft.com/office/drawing/2014/main" id="{65A1D288-7EFE-4107-99F7-6A478220D5CC}"/>
              </a:ext>
            </a:extLst>
          </p:cNvPr>
          <p:cNvGrpSpPr/>
          <p:nvPr/>
        </p:nvGrpSpPr>
        <p:grpSpPr>
          <a:xfrm>
            <a:off x="0" y="3429000"/>
            <a:ext cx="9144000" cy="2506023"/>
            <a:chOff x="0" y="3858846"/>
            <a:chExt cx="9144000" cy="2506023"/>
          </a:xfrm>
        </p:grpSpPr>
        <p:pic>
          <p:nvPicPr>
            <p:cNvPr id="15" name="Picture 3">
              <a:extLst>
                <a:ext uri="{FF2B5EF4-FFF2-40B4-BE49-F238E27FC236}">
                  <a16:creationId xmlns:a16="http://schemas.microsoft.com/office/drawing/2014/main" id="{0F2E6065-6A2C-4F41-8791-95072143C6A3}"/>
                </a:ext>
              </a:extLst>
            </p:cNvPr>
            <p:cNvPicPr>
              <a:picLocks noChangeAspect="1"/>
            </p:cNvPicPr>
            <p:nvPr/>
          </p:nvPicPr>
          <p:blipFill>
            <a:blip r:embed="rId3"/>
            <a:stretch>
              <a:fillRect/>
            </a:stretch>
          </p:blipFill>
          <p:spPr>
            <a:xfrm>
              <a:off x="0" y="3858846"/>
              <a:ext cx="9144000" cy="2506023"/>
            </a:xfrm>
            <a:prstGeom prst="rect">
              <a:avLst/>
            </a:prstGeom>
          </p:spPr>
        </p:pic>
        <p:sp>
          <p:nvSpPr>
            <p:cNvPr id="16" name="Rectangle 1">
              <a:extLst>
                <a:ext uri="{FF2B5EF4-FFF2-40B4-BE49-F238E27FC236}">
                  <a16:creationId xmlns:a16="http://schemas.microsoft.com/office/drawing/2014/main" id="{69B47C27-B43A-45D0-A5D0-5D094FF79DE3}"/>
                </a:ext>
              </a:extLst>
            </p:cNvPr>
            <p:cNvSpPr/>
            <p:nvPr/>
          </p:nvSpPr>
          <p:spPr>
            <a:xfrm>
              <a:off x="400050" y="5616576"/>
              <a:ext cx="806450" cy="666750"/>
            </a:xfrm>
            <a:prstGeom prst="rect">
              <a:avLst/>
            </a:prstGeom>
            <a:solidFill>
              <a:srgbClr val="FF00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5">
              <a:extLst>
                <a:ext uri="{FF2B5EF4-FFF2-40B4-BE49-F238E27FC236}">
                  <a16:creationId xmlns:a16="http://schemas.microsoft.com/office/drawing/2014/main" id="{E405DF9C-4C96-4336-8379-7D2DE4E1CFB2}"/>
                </a:ext>
              </a:extLst>
            </p:cNvPr>
            <p:cNvSpPr/>
            <p:nvPr/>
          </p:nvSpPr>
          <p:spPr>
            <a:xfrm>
              <a:off x="3174999" y="5613400"/>
              <a:ext cx="879475" cy="666750"/>
            </a:xfrm>
            <a:prstGeom prst="rect">
              <a:avLst/>
            </a:prstGeom>
            <a:solidFill>
              <a:srgbClr val="FF00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6">
              <a:extLst>
                <a:ext uri="{FF2B5EF4-FFF2-40B4-BE49-F238E27FC236}">
                  <a16:creationId xmlns:a16="http://schemas.microsoft.com/office/drawing/2014/main" id="{B8D29B13-BA07-46E1-94B5-0A976F03B6C0}"/>
                </a:ext>
              </a:extLst>
            </p:cNvPr>
            <p:cNvSpPr/>
            <p:nvPr/>
          </p:nvSpPr>
          <p:spPr>
            <a:xfrm>
              <a:off x="5899150" y="5613400"/>
              <a:ext cx="990600" cy="666750"/>
            </a:xfrm>
            <a:prstGeom prst="rect">
              <a:avLst/>
            </a:prstGeom>
            <a:solidFill>
              <a:srgbClr val="FF00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7">
              <a:extLst>
                <a:ext uri="{FF2B5EF4-FFF2-40B4-BE49-F238E27FC236}">
                  <a16:creationId xmlns:a16="http://schemas.microsoft.com/office/drawing/2014/main" id="{1B983634-2A23-4C4C-ACA9-3260C2C8B1EF}"/>
                </a:ext>
              </a:extLst>
            </p:cNvPr>
            <p:cNvSpPr/>
            <p:nvPr/>
          </p:nvSpPr>
          <p:spPr>
            <a:xfrm>
              <a:off x="8620125" y="5613400"/>
              <a:ext cx="523875" cy="666750"/>
            </a:xfrm>
            <a:prstGeom prst="rect">
              <a:avLst/>
            </a:prstGeom>
            <a:solidFill>
              <a:srgbClr val="FF0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4">
            <a:extLst>
              <a:ext uri="{FF2B5EF4-FFF2-40B4-BE49-F238E27FC236}">
                <a16:creationId xmlns:a16="http://schemas.microsoft.com/office/drawing/2014/main" id="{C5E122C7-5F84-428B-93FD-CBF46F2D807A}"/>
              </a:ext>
            </a:extLst>
          </p:cNvPr>
          <p:cNvSpPr txBox="1"/>
          <p:nvPr/>
        </p:nvSpPr>
        <p:spPr>
          <a:xfrm>
            <a:off x="8522436" y="5318084"/>
            <a:ext cx="738796" cy="369332"/>
          </a:xfrm>
          <a:prstGeom prst="rect">
            <a:avLst/>
          </a:prstGeom>
          <a:noFill/>
        </p:spPr>
        <p:txBody>
          <a:bodyPr wrap="square" rtlCol="0">
            <a:spAutoFit/>
          </a:bodyPr>
          <a:lstStyle/>
          <a:p>
            <a:pPr algn="ctr"/>
            <a:r>
              <a:rPr lang="en-US" sz="900" b="0" dirty="0">
                <a:solidFill>
                  <a:srgbClr val="000090"/>
                </a:solidFill>
                <a:latin typeface="Arial"/>
                <a:cs typeface="Arial"/>
              </a:rPr>
              <a:t>DT</a:t>
            </a:r>
            <a:br>
              <a:rPr lang="en-US" sz="900" b="0" dirty="0">
                <a:solidFill>
                  <a:srgbClr val="000090"/>
                </a:solidFill>
                <a:latin typeface="Arial"/>
                <a:cs typeface="Arial"/>
              </a:rPr>
            </a:br>
            <a:r>
              <a:rPr lang="en-US" sz="900" b="0" dirty="0">
                <a:solidFill>
                  <a:srgbClr val="000090"/>
                </a:solidFill>
                <a:latin typeface="Arial"/>
                <a:cs typeface="Arial"/>
              </a:rPr>
              <a:t>Operation</a:t>
            </a:r>
          </a:p>
        </p:txBody>
      </p:sp>
      <p:sp>
        <p:nvSpPr>
          <p:cNvPr id="21" name="Right Arrow 10">
            <a:extLst>
              <a:ext uri="{FF2B5EF4-FFF2-40B4-BE49-F238E27FC236}">
                <a16:creationId xmlns:a16="http://schemas.microsoft.com/office/drawing/2014/main" id="{3BF83781-858E-4BAE-BF19-E6A29A70A061}"/>
              </a:ext>
            </a:extLst>
          </p:cNvPr>
          <p:cNvSpPr/>
          <p:nvPr/>
        </p:nvSpPr>
        <p:spPr bwMode="auto">
          <a:xfrm>
            <a:off x="1221154" y="5891926"/>
            <a:ext cx="2833077" cy="38480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000000"/>
              </a:solidFill>
              <a:effectLst/>
              <a:latin typeface="Century Gothic" charset="0"/>
              <a:ea typeface="ＭＳ Ｐゴシック" charset="0"/>
            </a:endParaRPr>
          </a:p>
        </p:txBody>
      </p:sp>
      <p:sp>
        <p:nvSpPr>
          <p:cNvPr id="22" name="Right Arrow 14">
            <a:extLst>
              <a:ext uri="{FF2B5EF4-FFF2-40B4-BE49-F238E27FC236}">
                <a16:creationId xmlns:a16="http://schemas.microsoft.com/office/drawing/2014/main" id="{324EF772-ACF2-477D-A41D-5215B94B3E1B}"/>
              </a:ext>
            </a:extLst>
          </p:cNvPr>
          <p:cNvSpPr/>
          <p:nvPr/>
        </p:nvSpPr>
        <p:spPr bwMode="auto">
          <a:xfrm>
            <a:off x="0" y="5891926"/>
            <a:ext cx="1227663" cy="38480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000000"/>
              </a:solidFill>
              <a:effectLst/>
              <a:latin typeface="Century Gothic" charset="0"/>
              <a:ea typeface="ＭＳ Ｐゴシック" charset="0"/>
            </a:endParaRPr>
          </a:p>
        </p:txBody>
      </p:sp>
      <p:sp>
        <p:nvSpPr>
          <p:cNvPr id="23" name="Right Arrow 15">
            <a:extLst>
              <a:ext uri="{FF2B5EF4-FFF2-40B4-BE49-F238E27FC236}">
                <a16:creationId xmlns:a16="http://schemas.microsoft.com/office/drawing/2014/main" id="{F67CD7D3-0974-4373-A23E-24CE70ABEC2D}"/>
              </a:ext>
            </a:extLst>
          </p:cNvPr>
          <p:cNvSpPr/>
          <p:nvPr/>
        </p:nvSpPr>
        <p:spPr bwMode="auto">
          <a:xfrm>
            <a:off x="4063999" y="5891926"/>
            <a:ext cx="2833077" cy="38480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000000"/>
              </a:solidFill>
              <a:effectLst/>
              <a:latin typeface="Century Gothic" charset="0"/>
              <a:ea typeface="ＭＳ Ｐゴシック" charset="0"/>
            </a:endParaRPr>
          </a:p>
        </p:txBody>
      </p:sp>
      <p:sp>
        <p:nvSpPr>
          <p:cNvPr id="24" name="Right Arrow 16">
            <a:extLst>
              <a:ext uri="{FF2B5EF4-FFF2-40B4-BE49-F238E27FC236}">
                <a16:creationId xmlns:a16="http://schemas.microsoft.com/office/drawing/2014/main" id="{CD6A3403-9D14-4303-AB02-A59D202C3095}"/>
              </a:ext>
            </a:extLst>
          </p:cNvPr>
          <p:cNvSpPr/>
          <p:nvPr/>
        </p:nvSpPr>
        <p:spPr bwMode="auto">
          <a:xfrm>
            <a:off x="6916615" y="5891926"/>
            <a:ext cx="2227385" cy="38480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000000"/>
              </a:solidFill>
              <a:effectLst/>
              <a:latin typeface="Century Gothic" charset="0"/>
              <a:ea typeface="ＭＳ Ｐゴシック" charset="0"/>
            </a:endParaRPr>
          </a:p>
        </p:txBody>
      </p:sp>
      <p:sp>
        <p:nvSpPr>
          <p:cNvPr id="25" name="TextBox 18">
            <a:extLst>
              <a:ext uri="{FF2B5EF4-FFF2-40B4-BE49-F238E27FC236}">
                <a16:creationId xmlns:a16="http://schemas.microsoft.com/office/drawing/2014/main" id="{D0ACA820-8573-442F-9CCB-52F5406B5EDC}"/>
              </a:ext>
            </a:extLst>
          </p:cNvPr>
          <p:cNvSpPr txBox="1"/>
          <p:nvPr/>
        </p:nvSpPr>
        <p:spPr>
          <a:xfrm>
            <a:off x="179512" y="5930440"/>
            <a:ext cx="792088" cy="307777"/>
          </a:xfrm>
          <a:prstGeom prst="rect">
            <a:avLst/>
          </a:prstGeom>
          <a:noFill/>
        </p:spPr>
        <p:txBody>
          <a:bodyPr wrap="square" rtlCol="0">
            <a:spAutoFit/>
          </a:bodyPr>
          <a:lstStyle/>
          <a:p>
            <a:r>
              <a:rPr lang="en-US" sz="1400" dirty="0">
                <a:latin typeface="Arial"/>
                <a:cs typeface="Arial"/>
              </a:rPr>
              <a:t>Stage I</a:t>
            </a:r>
          </a:p>
        </p:txBody>
      </p:sp>
      <p:sp>
        <p:nvSpPr>
          <p:cNvPr id="26" name="TextBox 20">
            <a:extLst>
              <a:ext uri="{FF2B5EF4-FFF2-40B4-BE49-F238E27FC236}">
                <a16:creationId xmlns:a16="http://schemas.microsoft.com/office/drawing/2014/main" id="{7EFBFD61-6BB2-455C-BB41-E60CD349A025}"/>
              </a:ext>
            </a:extLst>
          </p:cNvPr>
          <p:cNvSpPr txBox="1"/>
          <p:nvPr/>
        </p:nvSpPr>
        <p:spPr>
          <a:xfrm>
            <a:off x="2217372" y="5930440"/>
            <a:ext cx="1035321" cy="307777"/>
          </a:xfrm>
          <a:prstGeom prst="rect">
            <a:avLst/>
          </a:prstGeom>
          <a:noFill/>
        </p:spPr>
        <p:txBody>
          <a:bodyPr wrap="square" rtlCol="0">
            <a:spAutoFit/>
          </a:bodyPr>
          <a:lstStyle/>
          <a:p>
            <a:r>
              <a:rPr lang="en-US" sz="1400" dirty="0">
                <a:latin typeface="Arial"/>
                <a:cs typeface="Arial"/>
              </a:rPr>
              <a:t>Stage II</a:t>
            </a:r>
          </a:p>
        </p:txBody>
      </p:sp>
      <p:sp>
        <p:nvSpPr>
          <p:cNvPr id="27" name="TextBox 21">
            <a:extLst>
              <a:ext uri="{FF2B5EF4-FFF2-40B4-BE49-F238E27FC236}">
                <a16:creationId xmlns:a16="http://schemas.microsoft.com/office/drawing/2014/main" id="{ED0B80BB-234B-40DE-8E2B-7F7F2449EB59}"/>
              </a:ext>
            </a:extLst>
          </p:cNvPr>
          <p:cNvSpPr txBox="1"/>
          <p:nvPr/>
        </p:nvSpPr>
        <p:spPr>
          <a:xfrm>
            <a:off x="4997696" y="5930440"/>
            <a:ext cx="1035321" cy="307777"/>
          </a:xfrm>
          <a:prstGeom prst="rect">
            <a:avLst/>
          </a:prstGeom>
          <a:noFill/>
        </p:spPr>
        <p:txBody>
          <a:bodyPr wrap="square" rtlCol="0">
            <a:spAutoFit/>
          </a:bodyPr>
          <a:lstStyle/>
          <a:p>
            <a:r>
              <a:rPr lang="en-US" sz="1400" dirty="0">
                <a:latin typeface="Arial"/>
                <a:cs typeface="Arial"/>
              </a:rPr>
              <a:t>Stage III</a:t>
            </a:r>
          </a:p>
        </p:txBody>
      </p:sp>
      <p:sp>
        <p:nvSpPr>
          <p:cNvPr id="28" name="TextBox 22">
            <a:extLst>
              <a:ext uri="{FF2B5EF4-FFF2-40B4-BE49-F238E27FC236}">
                <a16:creationId xmlns:a16="http://schemas.microsoft.com/office/drawing/2014/main" id="{B95D4CB9-B341-4EEF-9C84-B5EF86731B8A}"/>
              </a:ext>
            </a:extLst>
          </p:cNvPr>
          <p:cNvSpPr txBox="1"/>
          <p:nvPr/>
        </p:nvSpPr>
        <p:spPr>
          <a:xfrm>
            <a:off x="7576772" y="5930440"/>
            <a:ext cx="1035321" cy="307777"/>
          </a:xfrm>
          <a:prstGeom prst="rect">
            <a:avLst/>
          </a:prstGeom>
          <a:noFill/>
        </p:spPr>
        <p:txBody>
          <a:bodyPr wrap="square" rtlCol="0">
            <a:spAutoFit/>
          </a:bodyPr>
          <a:lstStyle/>
          <a:p>
            <a:r>
              <a:rPr lang="en-US" sz="1400" dirty="0">
                <a:latin typeface="Arial"/>
                <a:cs typeface="Arial"/>
              </a:rPr>
              <a:t>Stage IV</a:t>
            </a:r>
          </a:p>
        </p:txBody>
      </p:sp>
    </p:spTree>
    <p:extLst>
      <p:ext uri="{BB962C8B-B14F-4D97-AF65-F5344CB8AC3E}">
        <p14:creationId xmlns:p14="http://schemas.microsoft.com/office/powerpoint/2010/main" val="349574361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179389" y="836712"/>
            <a:ext cx="8785225" cy="5586941"/>
          </a:xfrm>
        </p:spPr>
        <p:txBody>
          <a:bodyPr>
            <a:normAutofit fontScale="92500" lnSpcReduction="10000"/>
          </a:bodyPr>
          <a:lstStyle/>
          <a:p>
            <a:pPr marL="354013" indent="-354013" defTabSz="914400" eaLnBrk="1" hangingPunct="1">
              <a:lnSpc>
                <a:spcPct val="90000"/>
              </a:lnSpc>
              <a:spcBef>
                <a:spcPct val="50000"/>
              </a:spcBef>
              <a:buFontTx/>
              <a:buAutoNum type="arabicPeriod"/>
            </a:pPr>
            <a:r>
              <a:rPr lang="en-GB" b="1" dirty="0">
                <a:solidFill>
                  <a:srgbClr val="333399"/>
                </a:solidFill>
                <a:ea typeface="ＭＳ Ｐゴシック" charset="0"/>
                <a:cs typeface="MS PGothic" charset="0"/>
              </a:rPr>
              <a:t>Pre-Fusion Power Operation (PFPO):</a:t>
            </a:r>
            <a:endParaRPr lang="en-GB" dirty="0">
              <a:solidFill>
                <a:srgbClr val="333399"/>
              </a:solidFill>
              <a:ea typeface="ＭＳ Ｐゴシック" charset="0"/>
              <a:cs typeface="MS PGothic" charset="0"/>
            </a:endParaRPr>
          </a:p>
          <a:p>
            <a:pPr marL="668338" lvl="1" indent="-285750" algn="just" defTabSz="914400" eaLnBrk="1" hangingPunct="1">
              <a:lnSpc>
                <a:spcPct val="90000"/>
              </a:lnSpc>
              <a:spcBef>
                <a:spcPts val="1000"/>
              </a:spcBef>
              <a:spcAft>
                <a:spcPts val="0"/>
              </a:spcAft>
            </a:pPr>
            <a:r>
              <a:rPr lang="en-GB" dirty="0">
                <a:solidFill>
                  <a:srgbClr val="0000FF"/>
                </a:solidFill>
                <a:ea typeface="ＭＳ Ｐゴシック" charset="0"/>
                <a:cs typeface="MS PGothic" charset="0"/>
              </a:rPr>
              <a:t>First Plasma: nominal 100 kA/100 </a:t>
            </a:r>
            <a:r>
              <a:rPr lang="en-GB" dirty="0" err="1">
                <a:solidFill>
                  <a:srgbClr val="0000FF"/>
                </a:solidFill>
                <a:ea typeface="ＭＳ Ｐゴシック" charset="0"/>
                <a:cs typeface="MS PGothic" charset="0"/>
              </a:rPr>
              <a:t>ms</a:t>
            </a:r>
            <a:endParaRPr lang="en-GB" dirty="0">
              <a:solidFill>
                <a:srgbClr val="0000FF"/>
              </a:solidFill>
              <a:ea typeface="ＭＳ Ｐゴシック" charset="0"/>
              <a:cs typeface="MS PGothic" charset="0"/>
            </a:endParaRPr>
          </a:p>
          <a:p>
            <a:pPr marL="668338" lvl="1" indent="-285750" algn="just" defTabSz="914400" eaLnBrk="1" hangingPunct="1">
              <a:lnSpc>
                <a:spcPct val="90000"/>
              </a:lnSpc>
              <a:spcBef>
                <a:spcPts val="1000"/>
              </a:spcBef>
              <a:spcAft>
                <a:spcPts val="0"/>
              </a:spcAft>
            </a:pPr>
            <a:r>
              <a:rPr lang="en-GB" dirty="0">
                <a:solidFill>
                  <a:srgbClr val="0000FF"/>
                </a:solidFill>
                <a:ea typeface="ＭＳ Ｐゴシック" charset="0"/>
                <a:cs typeface="MS PGothic" charset="0"/>
              </a:rPr>
              <a:t>plasma operation to ~3.5 MA to establish initial divertor operation</a:t>
            </a:r>
          </a:p>
          <a:p>
            <a:pPr marL="668338" lvl="1" indent="-285750" algn="just" defTabSz="914400" eaLnBrk="1" hangingPunct="1">
              <a:lnSpc>
                <a:spcPct val="90000"/>
              </a:lnSpc>
              <a:spcBef>
                <a:spcPts val="1000"/>
              </a:spcBef>
              <a:spcAft>
                <a:spcPts val="0"/>
              </a:spcAft>
            </a:pPr>
            <a:r>
              <a:rPr lang="en-GB" dirty="0">
                <a:solidFill>
                  <a:srgbClr val="0000FF"/>
                </a:solidFill>
                <a:ea typeface="ＭＳ Ｐゴシック" charset="0"/>
                <a:cs typeface="MS PGothic" charset="0"/>
              </a:rPr>
              <a:t>disruption loads, disruption detection, avoidance and mitigation</a:t>
            </a:r>
          </a:p>
          <a:p>
            <a:pPr marL="668338" lvl="1" indent="-285750" algn="just" defTabSz="914400" eaLnBrk="1" hangingPunct="1">
              <a:lnSpc>
                <a:spcPct val="90000"/>
              </a:lnSpc>
              <a:spcBef>
                <a:spcPts val="1000"/>
              </a:spcBef>
              <a:spcAft>
                <a:spcPts val="0"/>
              </a:spcAft>
            </a:pPr>
            <a:r>
              <a:rPr lang="en-GB" dirty="0">
                <a:solidFill>
                  <a:srgbClr val="0000FF"/>
                </a:solidFill>
                <a:ea typeface="ＭＳ Ｐゴシック" charset="0"/>
                <a:cs typeface="MS PGothic" charset="0"/>
              </a:rPr>
              <a:t>extensive control and protection system commissioning</a:t>
            </a:r>
          </a:p>
          <a:p>
            <a:pPr marL="668338" lvl="1" indent="-285750" algn="just" defTabSz="914400" eaLnBrk="1" hangingPunct="1">
              <a:lnSpc>
                <a:spcPct val="90000"/>
              </a:lnSpc>
              <a:spcBef>
                <a:spcPts val="1000"/>
              </a:spcBef>
              <a:spcAft>
                <a:spcPts val="0"/>
              </a:spcAft>
            </a:pPr>
            <a:r>
              <a:rPr lang="en-GB" dirty="0">
                <a:solidFill>
                  <a:srgbClr val="0000FF"/>
                </a:solidFill>
                <a:ea typeface="ＭＳ Ｐゴシック" charset="0"/>
                <a:cs typeface="MS PGothic" charset="0"/>
              </a:rPr>
              <a:t>development of plasma operation to ~7.5 MA/ 2.65 T (possibly ~10 MA/5.3 T)</a:t>
            </a:r>
          </a:p>
          <a:p>
            <a:pPr marL="668338" lvl="1" indent="-285750" algn="just" defTabSz="914400" eaLnBrk="1" hangingPunct="1">
              <a:lnSpc>
                <a:spcPct val="90000"/>
              </a:lnSpc>
              <a:spcBef>
                <a:spcPts val="1000"/>
              </a:spcBef>
              <a:spcAft>
                <a:spcPts val="0"/>
              </a:spcAft>
            </a:pPr>
            <a:r>
              <a:rPr lang="en-GB" dirty="0">
                <a:solidFill>
                  <a:srgbClr val="0000FF"/>
                </a:solidFill>
                <a:ea typeface="ＭＳ Ｐゴシック" charset="0"/>
                <a:cs typeface="MS PGothic" charset="0"/>
              </a:rPr>
              <a:t>possible option for operation at 5 MA/1.8 T (early H-mode access) with ECRH and ICRF heating systems</a:t>
            </a:r>
          </a:p>
          <a:p>
            <a:pPr marL="668338" lvl="1" indent="-285750" algn="just" defTabSz="914400" eaLnBrk="1" hangingPunct="1">
              <a:lnSpc>
                <a:spcPct val="90000"/>
              </a:lnSpc>
              <a:spcBef>
                <a:spcPts val="1000"/>
              </a:spcBef>
              <a:spcAft>
                <a:spcPts val="0"/>
              </a:spcAft>
            </a:pPr>
            <a:r>
              <a:rPr lang="en-GB" dirty="0">
                <a:solidFill>
                  <a:srgbClr val="0000FF"/>
                </a:solidFill>
                <a:ea typeface="ＭＳ Ｐゴシック" charset="0"/>
                <a:cs typeface="MS PGothic" charset="0"/>
              </a:rPr>
              <a:t>H-mode operation and ELM Control (helium/ hydrogen?)</a:t>
            </a:r>
          </a:p>
          <a:p>
            <a:pPr marL="668338" lvl="1" indent="-285750" algn="just" defTabSz="914400" eaLnBrk="1" hangingPunct="1">
              <a:lnSpc>
                <a:spcPct val="90000"/>
              </a:lnSpc>
              <a:spcBef>
                <a:spcPts val="1000"/>
              </a:spcBef>
              <a:spcAft>
                <a:spcPts val="0"/>
              </a:spcAft>
            </a:pPr>
            <a:r>
              <a:rPr lang="en-GB" dirty="0">
                <a:solidFill>
                  <a:srgbClr val="0000FF"/>
                </a:solidFill>
                <a:ea typeface="ＭＳ Ｐゴシック" charset="0"/>
                <a:cs typeface="MS PGothic" charset="0"/>
              </a:rPr>
              <a:t>options for long pulse operation in L- and H-mode</a:t>
            </a:r>
          </a:p>
          <a:p>
            <a:pPr marL="668338" lvl="1" indent="-285750" algn="just" defTabSz="914400" eaLnBrk="1" hangingPunct="1">
              <a:lnSpc>
                <a:spcPct val="90000"/>
              </a:lnSpc>
              <a:spcBef>
                <a:spcPts val="1000"/>
              </a:spcBef>
              <a:spcAft>
                <a:spcPts val="0"/>
              </a:spcAft>
            </a:pPr>
            <a:r>
              <a:rPr lang="en-GB" dirty="0">
                <a:solidFill>
                  <a:srgbClr val="0000FF"/>
                </a:solidFill>
                <a:ea typeface="ＭＳ Ｐゴシック" charset="0"/>
                <a:cs typeface="MS PGothic" charset="0"/>
              </a:rPr>
              <a:t>demonstration of 15 MA/ 5.3 T operation</a:t>
            </a:r>
          </a:p>
          <a:p>
            <a:pPr marL="668338" lvl="1" indent="-285750" algn="just" defTabSz="914400" eaLnBrk="1" hangingPunct="1">
              <a:lnSpc>
                <a:spcPct val="90000"/>
              </a:lnSpc>
              <a:spcBef>
                <a:spcPts val="1000"/>
              </a:spcBef>
              <a:spcAft>
                <a:spcPts val="0"/>
              </a:spcAft>
            </a:pPr>
            <a:r>
              <a:rPr lang="en-GB" dirty="0">
                <a:solidFill>
                  <a:srgbClr val="0000FF"/>
                </a:solidFill>
                <a:ea typeface="ＭＳ Ｐゴシック" charset="0"/>
                <a:cs typeface="MS PGothic" charset="0"/>
              </a:rPr>
              <a:t>PWI programme: </a:t>
            </a:r>
            <a:r>
              <a:rPr lang="en-GB" dirty="0" err="1">
                <a:solidFill>
                  <a:srgbClr val="0000FF"/>
                </a:solidFill>
                <a:ea typeface="ＭＳ Ｐゴシック" charset="0"/>
                <a:cs typeface="MS PGothic" charset="0"/>
              </a:rPr>
              <a:t>eg</a:t>
            </a:r>
            <a:r>
              <a:rPr lang="en-GB" dirty="0">
                <a:solidFill>
                  <a:srgbClr val="0000FF"/>
                </a:solidFill>
                <a:ea typeface="ＭＳ Ｐゴシック" charset="0"/>
                <a:cs typeface="MS PGothic" charset="0"/>
              </a:rPr>
              <a:t>, fuel retention/removal, dust, limiter/divertor heat loads</a:t>
            </a:r>
          </a:p>
        </p:txBody>
      </p:sp>
      <p:sp>
        <p:nvSpPr>
          <p:cNvPr id="4" name="Rectangle 2"/>
          <p:cNvSpPr>
            <a:spLocks noChangeArrowheads="1"/>
          </p:cNvSpPr>
          <p:nvPr/>
        </p:nvSpPr>
        <p:spPr bwMode="auto">
          <a:xfrm>
            <a:off x="228600" y="-9444"/>
            <a:ext cx="8686800" cy="5185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r">
              <a:defRPr/>
            </a:pPr>
            <a:r>
              <a:rPr lang="en-GB" sz="2800" b="1" dirty="0">
                <a:solidFill>
                  <a:schemeClr val="bg1"/>
                </a:solidFill>
                <a:latin typeface="Arial" charset="0"/>
              </a:rPr>
              <a:t>Research Plan Structure and Activities I</a:t>
            </a:r>
            <a:endParaRPr lang="en-US" sz="2800" b="1" dirty="0">
              <a:solidFill>
                <a:schemeClr val="bg1"/>
              </a:solidFill>
              <a:latin typeface="Arial" charset="0"/>
            </a:endParaRPr>
          </a:p>
        </p:txBody>
      </p:sp>
    </p:spTree>
    <p:extLst>
      <p:ext uri="{BB962C8B-B14F-4D97-AF65-F5344CB8AC3E}">
        <p14:creationId xmlns:p14="http://schemas.microsoft.com/office/powerpoint/2010/main" val="111163813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179388" y="836712"/>
            <a:ext cx="8785225" cy="5467351"/>
          </a:xfrm>
        </p:spPr>
        <p:txBody>
          <a:bodyPr>
            <a:normAutofit fontScale="92500"/>
          </a:bodyPr>
          <a:lstStyle/>
          <a:p>
            <a:pPr marL="457200" indent="-457200" defTabSz="914400" eaLnBrk="1" hangingPunct="1">
              <a:lnSpc>
                <a:spcPct val="90000"/>
              </a:lnSpc>
              <a:spcBef>
                <a:spcPts val="2000"/>
              </a:spcBef>
              <a:buFont typeface="+mj-lt"/>
              <a:buAutoNum type="arabicPeriod" startAt="2"/>
            </a:pPr>
            <a:r>
              <a:rPr lang="en-GB" b="1" dirty="0">
                <a:solidFill>
                  <a:srgbClr val="333399"/>
                </a:solidFill>
                <a:ea typeface="ＭＳ Ｐゴシック" charset="0"/>
                <a:cs typeface="MS PGothic" charset="0"/>
              </a:rPr>
              <a:t>Fusion Power Operation (FPO):</a:t>
            </a:r>
            <a:endParaRPr lang="en-GB" dirty="0">
              <a:solidFill>
                <a:srgbClr val="333399"/>
              </a:solidFill>
              <a:ea typeface="ＭＳ Ｐゴシック" charset="0"/>
              <a:cs typeface="MS PGothic" charset="0"/>
            </a:endParaRPr>
          </a:p>
          <a:p>
            <a:pPr marL="668338" lvl="1" indent="-285750" algn="just" defTabSz="914400" eaLnBrk="1" hangingPunct="1">
              <a:lnSpc>
                <a:spcPct val="90000"/>
              </a:lnSpc>
              <a:spcBef>
                <a:spcPts val="1000"/>
              </a:spcBef>
              <a:spcAft>
                <a:spcPts val="0"/>
              </a:spcAft>
            </a:pPr>
            <a:r>
              <a:rPr lang="en-GB" dirty="0">
                <a:solidFill>
                  <a:srgbClr val="0000FF"/>
                </a:solidFill>
                <a:ea typeface="ＭＳ Ｐゴシック" charset="0"/>
                <a:cs typeface="MS PGothic" charset="0"/>
              </a:rPr>
              <a:t>development of deuterium H-modes and preparation of DT scenarios</a:t>
            </a:r>
          </a:p>
          <a:p>
            <a:pPr marL="668338" lvl="1" indent="-285750" algn="just" defTabSz="914400" eaLnBrk="1" hangingPunct="1">
              <a:lnSpc>
                <a:spcPct val="90000"/>
              </a:lnSpc>
              <a:spcBef>
                <a:spcPts val="1000"/>
              </a:spcBef>
              <a:spcAft>
                <a:spcPts val="0"/>
              </a:spcAft>
            </a:pPr>
            <a:r>
              <a:rPr lang="en-GB" dirty="0">
                <a:solidFill>
                  <a:srgbClr val="0000FF"/>
                </a:solidFill>
                <a:ea typeface="ＭＳ Ｐゴシック" charset="0"/>
                <a:cs typeface="MS PGothic" charset="0"/>
              </a:rPr>
              <a:t>trace tritium experiments to initiate transition to full DT operation</a:t>
            </a:r>
          </a:p>
          <a:p>
            <a:pPr marL="668338" lvl="1" indent="-285750" algn="just" defTabSz="914400" eaLnBrk="1" hangingPunct="1">
              <a:lnSpc>
                <a:spcPct val="90000"/>
              </a:lnSpc>
              <a:spcBef>
                <a:spcPts val="1000"/>
              </a:spcBef>
              <a:spcAft>
                <a:spcPts val="0"/>
              </a:spcAft>
            </a:pPr>
            <a:r>
              <a:rPr lang="en-GB" dirty="0">
                <a:solidFill>
                  <a:srgbClr val="0000FF"/>
                </a:solidFill>
                <a:ea typeface="ＭＳ Ｐゴシック" charset="0"/>
                <a:cs typeface="MS PGothic" charset="0"/>
              </a:rPr>
              <a:t>development of 15 MA/5.3 T DT scenario</a:t>
            </a:r>
          </a:p>
          <a:p>
            <a:pPr marL="668338" lvl="1" indent="-285750" algn="just" defTabSz="914400" eaLnBrk="1" hangingPunct="1">
              <a:lnSpc>
                <a:spcPct val="90000"/>
              </a:lnSpc>
              <a:spcBef>
                <a:spcPts val="1000"/>
              </a:spcBef>
              <a:spcAft>
                <a:spcPts val="0"/>
              </a:spcAft>
            </a:pPr>
            <a:r>
              <a:rPr lang="en-GB" dirty="0">
                <a:solidFill>
                  <a:srgbClr val="0000FF"/>
                </a:solidFill>
                <a:ea typeface="ＭＳ Ｐゴシック" charset="0"/>
                <a:cs typeface="MS PGothic" charset="0"/>
              </a:rPr>
              <a:t>initial DT operation to short-pulse (few×10s) several 100 MW fusion power</a:t>
            </a:r>
          </a:p>
          <a:p>
            <a:pPr marL="668338" lvl="1" indent="-285750" algn="just" defTabSz="914400" eaLnBrk="1" hangingPunct="1">
              <a:lnSpc>
                <a:spcPct val="90000"/>
              </a:lnSpc>
              <a:spcBef>
                <a:spcPts val="1000"/>
              </a:spcBef>
              <a:spcAft>
                <a:spcPts val="0"/>
              </a:spcAft>
            </a:pPr>
            <a:r>
              <a:rPr lang="en-GB" dirty="0">
                <a:solidFill>
                  <a:srgbClr val="0000FF"/>
                </a:solidFill>
                <a:ea typeface="ＭＳ Ｐゴシック" charset="0"/>
                <a:cs typeface="MS PGothic" charset="0"/>
              </a:rPr>
              <a:t>optimize Q with target of Q ≥ 10 to few×10s</a:t>
            </a:r>
          </a:p>
          <a:p>
            <a:pPr marL="668338" lvl="1" indent="-285750" algn="just" defTabSz="914400" eaLnBrk="1" hangingPunct="1">
              <a:lnSpc>
                <a:spcPct val="90000"/>
              </a:lnSpc>
              <a:spcBef>
                <a:spcPts val="1000"/>
              </a:spcBef>
              <a:spcAft>
                <a:spcPts val="0"/>
              </a:spcAft>
            </a:pPr>
            <a:r>
              <a:rPr lang="en-GB" dirty="0">
                <a:solidFill>
                  <a:srgbClr val="0000FF"/>
                </a:solidFill>
                <a:ea typeface="ＭＳ Ｐゴシック" charset="0"/>
                <a:cs typeface="MS PGothic" charset="0"/>
              </a:rPr>
              <a:t>develop scenarios for long-pulse operation:</a:t>
            </a:r>
          </a:p>
          <a:p>
            <a:pPr marL="1047750" lvl="2" indent="-285750" algn="just" defTabSz="914400" eaLnBrk="1" hangingPunct="1">
              <a:lnSpc>
                <a:spcPct val="90000"/>
              </a:lnSpc>
              <a:spcBef>
                <a:spcPts val="600"/>
              </a:spcBef>
              <a:spcAft>
                <a:spcPts val="0"/>
              </a:spcAft>
            </a:pPr>
            <a:r>
              <a:rPr lang="en-GB" dirty="0">
                <a:ea typeface="ＭＳ Ｐゴシック" charset="0"/>
                <a:cs typeface="MS PGothic" charset="0"/>
              </a:rPr>
              <a:t>Inductive: Q ≥ 10 towards ~500 s</a:t>
            </a:r>
          </a:p>
          <a:p>
            <a:pPr marL="1047750" lvl="2" indent="-285750" algn="just" defTabSz="914400" eaLnBrk="1" hangingPunct="1">
              <a:lnSpc>
                <a:spcPct val="90000"/>
              </a:lnSpc>
              <a:spcBef>
                <a:spcPts val="600"/>
              </a:spcBef>
              <a:spcAft>
                <a:spcPts val="0"/>
              </a:spcAft>
            </a:pPr>
            <a:r>
              <a:rPr lang="en-GB" dirty="0">
                <a:ea typeface="ＭＳ Ｐゴシック" charset="0"/>
                <a:cs typeface="MS PGothic" charset="0"/>
              </a:rPr>
              <a:t>Hybrid: Q ~ 5 (up to 10, if possible) towards ~1000 s</a:t>
            </a:r>
          </a:p>
          <a:p>
            <a:pPr marL="1047750" lvl="2" indent="-285750" algn="just" defTabSz="914400" eaLnBrk="1" hangingPunct="1">
              <a:lnSpc>
                <a:spcPct val="90000"/>
              </a:lnSpc>
              <a:spcBef>
                <a:spcPts val="600"/>
              </a:spcBef>
              <a:spcAft>
                <a:spcPts val="0"/>
              </a:spcAft>
            </a:pPr>
            <a:r>
              <a:rPr lang="en-GB" dirty="0">
                <a:ea typeface="ＭＳ Ｐゴシック" charset="0"/>
                <a:cs typeface="MS PGothic" charset="0"/>
              </a:rPr>
              <a:t>Non-inductive: Q ~ 5 towards ~3000 s</a:t>
            </a:r>
          </a:p>
          <a:p>
            <a:pPr marL="668338" lvl="1" indent="-285750" defTabSz="914400" eaLnBrk="1" hangingPunct="1">
              <a:lnSpc>
                <a:spcPct val="90000"/>
              </a:lnSpc>
              <a:spcBef>
                <a:spcPts val="1000"/>
              </a:spcBef>
              <a:spcAft>
                <a:spcPts val="0"/>
              </a:spcAft>
            </a:pPr>
            <a:r>
              <a:rPr lang="en-GB" dirty="0">
                <a:solidFill>
                  <a:srgbClr val="0000FF"/>
                </a:solidFill>
                <a:ea typeface="ＭＳ Ｐゴシック" charset="0"/>
                <a:cs typeface="MS PGothic" charset="0"/>
              </a:rPr>
              <a:t>PWI programme: Fuel retention/ removal, material migration,</a:t>
            </a:r>
            <a:br>
              <a:rPr lang="en-GB" dirty="0">
                <a:solidFill>
                  <a:srgbClr val="0000FF"/>
                </a:solidFill>
                <a:ea typeface="ＭＳ Ｐゴシック" charset="0"/>
                <a:cs typeface="MS PGothic" charset="0"/>
              </a:rPr>
            </a:br>
            <a:r>
              <a:rPr lang="en-GB" dirty="0">
                <a:solidFill>
                  <a:srgbClr val="0000FF"/>
                </a:solidFill>
                <a:ea typeface="ＭＳ Ｐゴシック" charset="0"/>
                <a:cs typeface="MS PGothic" charset="0"/>
              </a:rPr>
              <a:t>		             heat loads/ detachment control</a:t>
            </a:r>
          </a:p>
          <a:p>
            <a:pPr marL="1047750" lvl="2" indent="-285750" algn="just" defTabSz="914400" eaLnBrk="1" hangingPunct="1">
              <a:lnSpc>
                <a:spcPct val="90000"/>
              </a:lnSpc>
              <a:spcBef>
                <a:spcPct val="25000"/>
              </a:spcBef>
              <a:spcAft>
                <a:spcPts val="300"/>
              </a:spcAft>
            </a:pPr>
            <a:endParaRPr lang="en-GB" sz="1600" dirty="0">
              <a:solidFill>
                <a:srgbClr val="333399"/>
              </a:solidFill>
              <a:ea typeface="ＭＳ Ｐゴシック" charset="0"/>
              <a:cs typeface="MS PGothic" charset="0"/>
            </a:endParaRPr>
          </a:p>
        </p:txBody>
      </p:sp>
      <p:sp>
        <p:nvSpPr>
          <p:cNvPr id="4" name="Rectangle 2"/>
          <p:cNvSpPr>
            <a:spLocks noChangeArrowheads="1"/>
          </p:cNvSpPr>
          <p:nvPr/>
        </p:nvSpPr>
        <p:spPr bwMode="auto">
          <a:xfrm>
            <a:off x="228600" y="-9444"/>
            <a:ext cx="8686800" cy="5185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r">
              <a:defRPr/>
            </a:pPr>
            <a:r>
              <a:rPr lang="en-GB" sz="2800" b="1" dirty="0">
                <a:solidFill>
                  <a:schemeClr val="bg1"/>
                </a:solidFill>
                <a:latin typeface="Arial" charset="0"/>
              </a:rPr>
              <a:t>Research Plan Structure and Activities II</a:t>
            </a:r>
            <a:endParaRPr lang="en-US" sz="2800" b="1" dirty="0">
              <a:solidFill>
                <a:schemeClr val="bg1"/>
              </a:solidFill>
              <a:latin typeface="Arial" charset="0"/>
            </a:endParaRPr>
          </a:p>
        </p:txBody>
      </p:sp>
    </p:spTree>
    <p:extLst>
      <p:ext uri="{BB962C8B-B14F-4D97-AF65-F5344CB8AC3E}">
        <p14:creationId xmlns:p14="http://schemas.microsoft.com/office/powerpoint/2010/main" val="3102617954"/>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a:extLst>
              <a:ext uri="{FF2B5EF4-FFF2-40B4-BE49-F238E27FC236}">
                <a16:creationId xmlns:a16="http://schemas.microsoft.com/office/drawing/2014/main" id="{E22A360B-AC38-4EF2-959F-9BAD92954D9F}"/>
              </a:ext>
            </a:extLst>
          </p:cNvPr>
          <p:cNvPicPr>
            <a:picLocks noChangeAspect="1"/>
          </p:cNvPicPr>
          <p:nvPr/>
        </p:nvPicPr>
        <p:blipFill>
          <a:blip r:embed="rId3"/>
          <a:stretch>
            <a:fillRect/>
          </a:stretch>
        </p:blipFill>
        <p:spPr>
          <a:xfrm>
            <a:off x="40620" y="963971"/>
            <a:ext cx="9062761" cy="5600644"/>
          </a:xfrm>
          <a:prstGeom prst="rect">
            <a:avLst/>
          </a:prstGeom>
        </p:spPr>
      </p:pic>
      <p:sp>
        <p:nvSpPr>
          <p:cNvPr id="7" name="Rectangle 2">
            <a:extLst>
              <a:ext uri="{FF2B5EF4-FFF2-40B4-BE49-F238E27FC236}">
                <a16:creationId xmlns:a16="http://schemas.microsoft.com/office/drawing/2014/main" id="{68D9901F-0373-452A-B4DA-E278EBA1C28D}"/>
              </a:ext>
            </a:extLst>
          </p:cNvPr>
          <p:cNvSpPr>
            <a:spLocks noChangeArrowheads="1"/>
          </p:cNvSpPr>
          <p:nvPr/>
        </p:nvSpPr>
        <p:spPr bwMode="auto">
          <a:xfrm>
            <a:off x="166688" y="30163"/>
            <a:ext cx="8810625"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r">
              <a:defRPr/>
            </a:pPr>
            <a:r>
              <a:rPr lang="en-GB" sz="2800" b="1" dirty="0">
                <a:solidFill>
                  <a:schemeClr val="bg1"/>
                </a:solidFill>
                <a:latin typeface="Arial" charset="0"/>
              </a:rPr>
              <a:t>Overview of ITER Experimental Plan</a:t>
            </a:r>
            <a:endParaRPr lang="en-US" sz="2800" b="1" dirty="0">
              <a:solidFill>
                <a:schemeClr val="bg1"/>
              </a:solidFill>
              <a:latin typeface="Arial" charset="0"/>
            </a:endParaRPr>
          </a:p>
        </p:txBody>
      </p:sp>
    </p:spTree>
    <p:extLst>
      <p:ext uri="{BB962C8B-B14F-4D97-AF65-F5344CB8AC3E}">
        <p14:creationId xmlns:p14="http://schemas.microsoft.com/office/powerpoint/2010/main" val="79683169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3"/>
          <p:cNvSpPr>
            <a:spLocks noGrp="1"/>
          </p:cNvSpPr>
          <p:nvPr>
            <p:ph type="sldNum" sz="quarter" idx="12"/>
          </p:nvPr>
        </p:nvSpPr>
        <p:spPr/>
        <p:txBody>
          <a:bodyPr/>
          <a:lstStyle/>
          <a:p>
            <a:fld id="{2775D0FB-0C10-426B-AD2F-C5ABA79A8F61}" type="slidenum">
              <a:rPr lang="en-US" altLang="pl-PL"/>
              <a:pPr/>
              <a:t>2</a:t>
            </a:fld>
            <a:endParaRPr lang="pl-PL" altLang="pl-PL"/>
          </a:p>
        </p:txBody>
      </p:sp>
      <p:sp>
        <p:nvSpPr>
          <p:cNvPr id="3074" name="Symbol zastępczy daty 1"/>
          <p:cNvSpPr txBox="1">
            <a:spLocks noGrp="1"/>
          </p:cNvSpPr>
          <p:nvPr/>
        </p:nvSpPr>
        <p:spPr bwMode="auto">
          <a:xfrm>
            <a:off x="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pl-PL" sz="1400" b="1" i="1">
                <a:solidFill>
                  <a:schemeClr val="bg1"/>
                </a:solidFill>
                <a:latin typeface="Arial" panose="020B0604020202020204" pitchFamily="34" charset="0"/>
              </a:rPr>
              <a:t>18</a:t>
            </a:r>
            <a:r>
              <a:rPr lang="pl-PL" altLang="pl-PL" sz="1400" b="1" i="1">
                <a:solidFill>
                  <a:schemeClr val="bg1"/>
                </a:solidFill>
                <a:latin typeface="Arial" panose="020B0604020202020204" pitchFamily="34" charset="0"/>
              </a:rPr>
              <a:t>/0</a:t>
            </a:r>
            <a:r>
              <a:rPr lang="en-US" altLang="pl-PL" sz="1400" b="1" i="1">
                <a:solidFill>
                  <a:schemeClr val="bg1"/>
                </a:solidFill>
                <a:latin typeface="Arial" panose="020B0604020202020204" pitchFamily="34" charset="0"/>
              </a:rPr>
              <a:t>3</a:t>
            </a:r>
            <a:r>
              <a:rPr lang="pl-PL" altLang="pl-PL" sz="1400" b="1" i="1">
                <a:solidFill>
                  <a:schemeClr val="bg1"/>
                </a:solidFill>
                <a:latin typeface="Arial" panose="020B0604020202020204" pitchFamily="34" charset="0"/>
              </a:rPr>
              <a:t>/201</a:t>
            </a:r>
            <a:r>
              <a:rPr lang="en-US" altLang="pl-PL" sz="1400" b="1" i="1">
                <a:solidFill>
                  <a:schemeClr val="bg1"/>
                </a:solidFill>
                <a:latin typeface="Arial" panose="020B0604020202020204" pitchFamily="34" charset="0"/>
              </a:rPr>
              <a:t>5</a:t>
            </a:r>
            <a:endParaRPr lang="pl-PL" altLang="pl-PL" sz="1400" b="1" i="1">
              <a:solidFill>
                <a:schemeClr val="bg1"/>
              </a:solidFill>
              <a:latin typeface="Arial" panose="020B0604020202020204" pitchFamily="34" charset="0"/>
            </a:endParaRPr>
          </a:p>
        </p:txBody>
      </p:sp>
      <p:sp>
        <p:nvSpPr>
          <p:cNvPr id="3075" name="Symbol zastępczy stopki 2"/>
          <p:cNvSpPr txBox="1">
            <a:spLocks noGrp="1"/>
          </p:cNvSpPr>
          <p:nvPr/>
        </p:nvSpPr>
        <p:spPr bwMode="auto">
          <a:xfrm>
            <a:off x="3200400" y="6553200"/>
            <a:ext cx="312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pl-PL" altLang="pl-PL" sz="1400" b="1" i="1">
                <a:solidFill>
                  <a:schemeClr val="bg1"/>
                </a:solidFill>
                <a:latin typeface="Arial" panose="020B0604020202020204" pitchFamily="34" charset="0"/>
              </a:rPr>
              <a:t>IFJ Kraków</a:t>
            </a:r>
          </a:p>
        </p:txBody>
      </p:sp>
      <p:sp>
        <p:nvSpPr>
          <p:cNvPr id="3076" name="Text Box 13"/>
          <p:cNvSpPr txBox="1">
            <a:spLocks noChangeArrowheads="1"/>
          </p:cNvSpPr>
          <p:nvPr/>
        </p:nvSpPr>
        <p:spPr bwMode="auto">
          <a:xfrm>
            <a:off x="5105400" y="76200"/>
            <a:ext cx="396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pl-PL" altLang="pl-PL" dirty="0" err="1">
                <a:solidFill>
                  <a:schemeClr val="bg1"/>
                </a:solidFill>
                <a:latin typeface="Arial" panose="020B0604020202020204" pitchFamily="34" charset="0"/>
              </a:rPr>
              <a:t>Outline</a:t>
            </a:r>
            <a:endParaRPr lang="pl-PL" altLang="pl-PL" dirty="0">
              <a:solidFill>
                <a:schemeClr val="bg1"/>
              </a:solidFill>
              <a:latin typeface="Arial" panose="020B0604020202020204" pitchFamily="34" charset="0"/>
            </a:endParaRPr>
          </a:p>
        </p:txBody>
      </p:sp>
      <p:sp>
        <p:nvSpPr>
          <p:cNvPr id="3077" name="pole tekstowe 2"/>
          <p:cNvSpPr txBox="1">
            <a:spLocks noChangeArrowheads="1"/>
          </p:cNvSpPr>
          <p:nvPr/>
        </p:nvSpPr>
        <p:spPr bwMode="auto">
          <a:xfrm>
            <a:off x="839788" y="1535251"/>
            <a:ext cx="740886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625475" indent="-16827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AutoNum type="arabicPeriod"/>
            </a:pPr>
            <a:r>
              <a:rPr lang="pl-PL" altLang="pl-PL" sz="2400" dirty="0" err="1">
                <a:latin typeface="+mn-lt"/>
                <a:cs typeface="Arial" panose="020B0604020202020204" pitchFamily="34" charset="0"/>
              </a:rPr>
              <a:t>Introduction</a:t>
            </a:r>
            <a:endParaRPr lang="pl-PL" altLang="pl-PL" sz="2400" dirty="0">
              <a:latin typeface="+mn-lt"/>
            </a:endParaRPr>
          </a:p>
          <a:p>
            <a:pPr>
              <a:spcBef>
                <a:spcPct val="0"/>
              </a:spcBef>
              <a:buFontTx/>
              <a:buAutoNum type="arabicPeriod"/>
            </a:pPr>
            <a:r>
              <a:rPr lang="pl-PL" altLang="pl-PL" sz="2400" dirty="0" err="1">
                <a:latin typeface="+mn-lt"/>
              </a:rPr>
              <a:t>Controlled</a:t>
            </a:r>
            <a:r>
              <a:rPr lang="pl-PL" altLang="pl-PL" sz="2400" dirty="0">
                <a:latin typeface="+mn-lt"/>
              </a:rPr>
              <a:t> </a:t>
            </a:r>
            <a:r>
              <a:rPr lang="pl-PL" altLang="pl-PL" sz="2400" dirty="0" err="1">
                <a:latin typeface="+mn-lt"/>
              </a:rPr>
              <a:t>thermonuclear</a:t>
            </a:r>
            <a:r>
              <a:rPr lang="pl-PL" altLang="pl-PL" sz="2400" dirty="0">
                <a:latin typeface="+mn-lt"/>
              </a:rPr>
              <a:t> </a:t>
            </a:r>
            <a:r>
              <a:rPr lang="pl-PL" altLang="pl-PL" sz="2400" dirty="0" err="1">
                <a:latin typeface="+mn-lt"/>
              </a:rPr>
              <a:t>fusion</a:t>
            </a:r>
            <a:endParaRPr lang="pl-PL" altLang="pl-PL" sz="2400" dirty="0">
              <a:latin typeface="+mn-lt"/>
            </a:endParaRPr>
          </a:p>
          <a:p>
            <a:pPr>
              <a:spcBef>
                <a:spcPct val="0"/>
              </a:spcBef>
              <a:buFontTx/>
              <a:buAutoNum type="arabicPeriod"/>
            </a:pPr>
            <a:r>
              <a:rPr lang="en-US" sz="2400" dirty="0">
                <a:latin typeface="+mn-lt"/>
                <a:cs typeface="Arial" panose="020B0604020202020204" pitchFamily="34" charset="0"/>
              </a:rPr>
              <a:t>Ways of implementing controlled thermonuclear fusion</a:t>
            </a:r>
            <a:r>
              <a:rPr lang="pl-PL" altLang="pl-PL" sz="2400" dirty="0">
                <a:latin typeface="+mn-lt"/>
                <a:cs typeface="Arial" panose="020B0604020202020204" pitchFamily="34" charset="0"/>
              </a:rPr>
              <a:t>.</a:t>
            </a:r>
          </a:p>
          <a:p>
            <a:pPr>
              <a:spcBef>
                <a:spcPct val="0"/>
              </a:spcBef>
              <a:buFontTx/>
              <a:buAutoNum type="arabicPeriod"/>
            </a:pPr>
            <a:r>
              <a:rPr lang="en-US" altLang="pl-PL" sz="2400" dirty="0">
                <a:latin typeface="+mn-lt"/>
              </a:rPr>
              <a:t>The European fusion reactor program</a:t>
            </a:r>
            <a:endParaRPr lang="pl-PL" altLang="pl-PL" sz="2400" dirty="0">
              <a:latin typeface="+mn-lt"/>
            </a:endParaRPr>
          </a:p>
          <a:p>
            <a:pPr>
              <a:spcBef>
                <a:spcPct val="0"/>
              </a:spcBef>
              <a:buFontTx/>
              <a:buAutoNum type="arabicPeriod"/>
            </a:pPr>
            <a:r>
              <a:rPr lang="en-US" sz="2400" dirty="0">
                <a:latin typeface="+mn-lt"/>
                <a:cs typeface="Arial" panose="020B0604020202020204" pitchFamily="34" charset="0"/>
              </a:rPr>
              <a:t>Status of the ITER project</a:t>
            </a:r>
            <a:endParaRPr lang="pl-PL" sz="2400" dirty="0">
              <a:latin typeface="+mn-lt"/>
              <a:cs typeface="Arial" panose="020B0604020202020204" pitchFamily="34" charset="0"/>
            </a:endParaRPr>
          </a:p>
          <a:p>
            <a:pPr>
              <a:spcBef>
                <a:spcPct val="0"/>
              </a:spcBef>
              <a:buFontTx/>
              <a:buAutoNum type="arabicPeriod"/>
            </a:pPr>
            <a:r>
              <a:rPr lang="pl-PL" altLang="pl-PL" sz="2400" dirty="0" err="1">
                <a:latin typeface="+mn-lt"/>
              </a:rPr>
              <a:t>Summary</a:t>
            </a:r>
            <a:endParaRPr lang="pl-PL" altLang="pl-PL" sz="2400" dirty="0">
              <a:latin typeface="+mn-lt"/>
            </a:endParaRPr>
          </a:p>
        </p:txBody>
      </p:sp>
      <p:sp>
        <p:nvSpPr>
          <p:cNvPr id="8" name="pole tekstowe 7"/>
          <p:cNvSpPr txBox="1"/>
          <p:nvPr/>
        </p:nvSpPr>
        <p:spPr>
          <a:xfrm>
            <a:off x="389470" y="5557424"/>
            <a:ext cx="8434934"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seminar used materials presented by D. Campbell during ITPA </a:t>
            </a:r>
            <a:r>
              <a:rPr lang="pl-PL" sz="1600" i="1" dirty="0" err="1">
                <a:latin typeface="Arial" panose="020B0604020202020204" pitchFamily="34" charset="0"/>
                <a:cs typeface="Arial" panose="020B0604020202020204" pitchFamily="34" charset="0"/>
              </a:rPr>
              <a:t>Diagnostic</a:t>
            </a:r>
            <a:r>
              <a:rPr lang="pl-PL" sz="1600" i="1" dirty="0">
                <a:latin typeface="Arial" panose="020B0604020202020204" pitchFamily="34" charset="0"/>
                <a:cs typeface="Arial" panose="020B0604020202020204" pitchFamily="34" charset="0"/>
              </a:rPr>
              <a:t> </a:t>
            </a:r>
            <a:r>
              <a:rPr lang="pl-PL" sz="1600" i="1" dirty="0" err="1">
                <a:latin typeface="Arial" panose="020B0604020202020204" pitchFamily="34" charset="0"/>
                <a:cs typeface="Arial" panose="020B0604020202020204" pitchFamily="34" charset="0"/>
              </a:rPr>
              <a:t>Topical</a:t>
            </a:r>
            <a:r>
              <a:rPr lang="pl-PL" sz="1600" i="1" dirty="0">
                <a:latin typeface="Arial" panose="020B0604020202020204" pitchFamily="34" charset="0"/>
                <a:cs typeface="Arial" panose="020B0604020202020204" pitchFamily="34" charset="0"/>
              </a:rPr>
              <a:t> Group Meeting, ITER HQ, 11/2016 &amp; 10/2017</a:t>
            </a:r>
          </a:p>
        </p:txBody>
      </p:sp>
      <p:sp>
        <p:nvSpPr>
          <p:cNvPr id="9" name="Rectangle 8"/>
          <p:cNvSpPr>
            <a:spLocks noChangeArrowheads="1"/>
          </p:cNvSpPr>
          <p:nvPr/>
        </p:nvSpPr>
        <p:spPr bwMode="auto">
          <a:xfrm>
            <a:off x="304800" y="6149280"/>
            <a:ext cx="8534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pPr algn="ctr">
              <a:defRPr/>
            </a:pPr>
            <a:r>
              <a:rPr lang="en-US" sz="1000" i="1" dirty="0">
                <a:latin typeface="Arial"/>
                <a:cs typeface="Arial"/>
              </a:rPr>
              <a:t>The views and opinions expressed herein do not necessarily reflect those of the ITER Organization</a:t>
            </a:r>
            <a:r>
              <a:rPr lang="en-US" sz="1000" dirty="0">
                <a:cs typeface="+mn-cs"/>
              </a:rPr>
              <a:t>.</a:t>
            </a:r>
            <a:endParaRPr lang="en-US" sz="1000" dirty="0">
              <a:solidFill>
                <a:srgbClr val="003399"/>
              </a:solidFill>
              <a:latin typeface="Arial" charset="0"/>
              <a:cs typeface="+mn-cs"/>
            </a:endParaRPr>
          </a:p>
        </p:txBody>
      </p:sp>
    </p:spTree>
    <p:extLst>
      <p:ext uri="{BB962C8B-B14F-4D97-AF65-F5344CB8AC3E}">
        <p14:creationId xmlns:p14="http://schemas.microsoft.com/office/powerpoint/2010/main" val="1947181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iche_drone_platform_3_edi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98977"/>
          </a:xfrm>
          <a:prstGeom prst="rect">
            <a:avLst/>
          </a:prstGeom>
        </p:spPr>
      </p:pic>
      <p:sp>
        <p:nvSpPr>
          <p:cNvPr id="5" name="TextBox 4"/>
          <p:cNvSpPr txBox="1"/>
          <p:nvPr/>
        </p:nvSpPr>
        <p:spPr>
          <a:xfrm>
            <a:off x="152400" y="3352800"/>
            <a:ext cx="1245726" cy="307777"/>
          </a:xfrm>
          <a:prstGeom prst="rect">
            <a:avLst/>
          </a:prstGeom>
          <a:solidFill>
            <a:schemeClr val="tx1">
              <a:lumMod val="50000"/>
              <a:lumOff val="50000"/>
              <a:alpha val="84000"/>
            </a:schemeClr>
          </a:solidFill>
          <a:ln w="3175">
            <a:solidFill>
              <a:srgbClr val="FFC000"/>
            </a:solidFill>
          </a:ln>
        </p:spPr>
        <p:txBody>
          <a:bodyPr wrap="none" rtlCol="0">
            <a:spAutoFit/>
          </a:bodyPr>
          <a:lstStyle>
            <a:defPPr>
              <a:defRPr lang="en-US"/>
            </a:defPPr>
            <a:lvl1pPr>
              <a:defRPr b="1"/>
            </a:lvl1pPr>
          </a:lstStyle>
          <a:p>
            <a:r>
              <a:rPr lang="fr-FR" sz="1400" dirty="0">
                <a:solidFill>
                  <a:schemeClr val="bg1">
                    <a:lumMod val="95000"/>
                  </a:schemeClr>
                </a:solidFill>
              </a:rPr>
              <a:t>PF </a:t>
            </a:r>
            <a:r>
              <a:rPr lang="fr-FR" sz="1400" dirty="0" err="1">
                <a:solidFill>
                  <a:schemeClr val="bg1">
                    <a:lumMod val="95000"/>
                  </a:schemeClr>
                </a:solidFill>
              </a:rPr>
              <a:t>Coil</a:t>
            </a:r>
            <a:r>
              <a:rPr lang="fr-FR" sz="1400" dirty="0">
                <a:solidFill>
                  <a:schemeClr val="bg1">
                    <a:lumMod val="95000"/>
                  </a:schemeClr>
                </a:solidFill>
              </a:rPr>
              <a:t> Facility</a:t>
            </a:r>
            <a:endParaRPr lang="en-GB" sz="1400" dirty="0">
              <a:solidFill>
                <a:schemeClr val="bg1">
                  <a:lumMod val="95000"/>
                </a:schemeClr>
              </a:solidFill>
            </a:endParaRPr>
          </a:p>
        </p:txBody>
      </p:sp>
      <p:cxnSp>
        <p:nvCxnSpPr>
          <p:cNvPr id="6" name="Straight Arrow Connector 5"/>
          <p:cNvCxnSpPr/>
          <p:nvPr/>
        </p:nvCxnSpPr>
        <p:spPr>
          <a:xfrm flipV="1">
            <a:off x="762000" y="2667000"/>
            <a:ext cx="914400" cy="6858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77000" y="838200"/>
            <a:ext cx="1467068" cy="307777"/>
          </a:xfrm>
          <a:prstGeom prst="rect">
            <a:avLst/>
          </a:prstGeom>
          <a:solidFill>
            <a:schemeClr val="tx1">
              <a:lumMod val="50000"/>
              <a:lumOff val="50000"/>
              <a:alpha val="84000"/>
            </a:schemeClr>
          </a:solidFill>
          <a:ln w="3175">
            <a:solidFill>
              <a:srgbClr val="FFC000"/>
            </a:solidFill>
          </a:ln>
        </p:spPr>
        <p:txBody>
          <a:bodyPr wrap="none" rtlCol="0">
            <a:spAutoFit/>
          </a:bodyPr>
          <a:lstStyle>
            <a:defPPr>
              <a:defRPr lang="en-US"/>
            </a:defPPr>
            <a:lvl1pPr>
              <a:defRPr b="1"/>
            </a:lvl1pPr>
          </a:lstStyle>
          <a:p>
            <a:r>
              <a:rPr lang="fr-FR" sz="1400" dirty="0">
                <a:solidFill>
                  <a:schemeClr val="bg1">
                    <a:lumMod val="95000"/>
                  </a:schemeClr>
                </a:solidFill>
              </a:rPr>
              <a:t>IO </a:t>
            </a:r>
            <a:r>
              <a:rPr lang="fr-FR" sz="1400" dirty="0" err="1">
                <a:solidFill>
                  <a:schemeClr val="bg1">
                    <a:lumMod val="95000"/>
                  </a:schemeClr>
                </a:solidFill>
              </a:rPr>
              <a:t>Headquarters</a:t>
            </a:r>
            <a:endParaRPr lang="en-GB" sz="1400" dirty="0">
              <a:solidFill>
                <a:schemeClr val="bg1">
                  <a:lumMod val="95000"/>
                </a:schemeClr>
              </a:solidFill>
            </a:endParaRPr>
          </a:p>
        </p:txBody>
      </p:sp>
      <p:cxnSp>
        <p:nvCxnSpPr>
          <p:cNvPr id="8" name="Straight Arrow Connector 7"/>
          <p:cNvCxnSpPr>
            <a:stCxn id="15" idx="2"/>
          </p:cNvCxnSpPr>
          <p:nvPr/>
        </p:nvCxnSpPr>
        <p:spPr>
          <a:xfrm>
            <a:off x="788243" y="841177"/>
            <a:ext cx="430957" cy="454223"/>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98" idx="2"/>
          </p:cNvCxnSpPr>
          <p:nvPr/>
        </p:nvCxnSpPr>
        <p:spPr>
          <a:xfrm flipH="1">
            <a:off x="7924800" y="2747665"/>
            <a:ext cx="257098" cy="528935"/>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24400" y="609600"/>
            <a:ext cx="1533112" cy="461665"/>
          </a:xfrm>
          <a:prstGeom prst="rect">
            <a:avLst/>
          </a:prstGeom>
          <a:solidFill>
            <a:schemeClr val="tx1">
              <a:lumMod val="50000"/>
              <a:lumOff val="50000"/>
              <a:alpha val="84000"/>
            </a:schemeClr>
          </a:solidFill>
          <a:ln w="3175">
            <a:solidFill>
              <a:srgbClr val="92D050"/>
            </a:solidFill>
          </a:ln>
        </p:spPr>
        <p:txBody>
          <a:bodyPr wrap="none" rtlCol="0">
            <a:spAutoFit/>
          </a:bodyPr>
          <a:lstStyle>
            <a:defPPr>
              <a:defRPr lang="en-US"/>
            </a:defPPr>
            <a:lvl1pPr>
              <a:defRPr b="1"/>
            </a:lvl1pPr>
          </a:lstStyle>
          <a:p>
            <a:r>
              <a:rPr lang="fr-FR" sz="1400" dirty="0">
                <a:solidFill>
                  <a:schemeClr val="bg1">
                    <a:lumMod val="95000"/>
                  </a:schemeClr>
                </a:solidFill>
              </a:rPr>
              <a:t>Tokamak </a:t>
            </a:r>
            <a:r>
              <a:rPr lang="fr-FR" sz="1400" dirty="0" err="1">
                <a:solidFill>
                  <a:schemeClr val="bg1">
                    <a:lumMod val="95000"/>
                  </a:schemeClr>
                </a:solidFill>
              </a:rPr>
              <a:t>Complex</a:t>
            </a:r>
            <a:endParaRPr lang="fr-FR" sz="1400" dirty="0">
              <a:solidFill>
                <a:schemeClr val="bg1">
                  <a:lumMod val="95000"/>
                </a:schemeClr>
              </a:solidFill>
            </a:endParaRPr>
          </a:p>
          <a:p>
            <a:r>
              <a:rPr lang="fr-FR" sz="1000" dirty="0">
                <a:solidFill>
                  <a:schemeClr val="bg1"/>
                </a:solidFill>
              </a:rPr>
              <a:t>Construction </a:t>
            </a:r>
            <a:r>
              <a:rPr lang="fr-FR" sz="1000" dirty="0" err="1">
                <a:solidFill>
                  <a:schemeClr val="bg1"/>
                </a:solidFill>
              </a:rPr>
              <a:t>underway</a:t>
            </a:r>
            <a:endParaRPr lang="fr-FR" sz="1000" dirty="0">
              <a:solidFill>
                <a:schemeClr val="bg1"/>
              </a:solidFill>
            </a:endParaRPr>
          </a:p>
        </p:txBody>
      </p:sp>
      <p:cxnSp>
        <p:nvCxnSpPr>
          <p:cNvPr id="12" name="Straight Arrow Connector 11"/>
          <p:cNvCxnSpPr>
            <a:stCxn id="11" idx="2"/>
          </p:cNvCxnSpPr>
          <p:nvPr/>
        </p:nvCxnSpPr>
        <p:spPr>
          <a:xfrm flipH="1">
            <a:off x="5410200" y="1071265"/>
            <a:ext cx="80756" cy="909935"/>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0" y="4800600"/>
            <a:ext cx="1231427" cy="461665"/>
          </a:xfrm>
          <a:prstGeom prst="rect">
            <a:avLst/>
          </a:prstGeom>
          <a:solidFill>
            <a:schemeClr val="tx1">
              <a:lumMod val="50000"/>
              <a:lumOff val="50000"/>
              <a:alpha val="84000"/>
            </a:schemeClr>
          </a:solidFill>
          <a:ln w="3175">
            <a:solidFill>
              <a:srgbClr val="92D050"/>
            </a:solidFill>
          </a:ln>
        </p:spPr>
        <p:txBody>
          <a:bodyPr wrap="none" rtlCol="0">
            <a:spAutoFit/>
          </a:bodyPr>
          <a:lstStyle>
            <a:defPPr>
              <a:defRPr lang="en-US"/>
            </a:defPPr>
            <a:lvl1pPr>
              <a:defRPr sz="1400" b="1">
                <a:solidFill>
                  <a:schemeClr val="bg1">
                    <a:lumMod val="95000"/>
                  </a:schemeClr>
                </a:solidFill>
              </a:defRPr>
            </a:lvl1pPr>
          </a:lstStyle>
          <a:p>
            <a:r>
              <a:rPr lang="fr-FR" dirty="0" err="1"/>
              <a:t>Assembly</a:t>
            </a:r>
            <a:r>
              <a:rPr lang="fr-FR" dirty="0"/>
              <a:t> Hall</a:t>
            </a:r>
          </a:p>
          <a:p>
            <a:r>
              <a:rPr lang="fr-FR" sz="1000" dirty="0" err="1">
                <a:solidFill>
                  <a:schemeClr val="bg1"/>
                </a:solidFill>
              </a:rPr>
              <a:t>Being</a:t>
            </a:r>
            <a:r>
              <a:rPr lang="fr-FR" sz="1000" dirty="0">
                <a:solidFill>
                  <a:schemeClr val="bg1"/>
                </a:solidFill>
              </a:rPr>
              <a:t> </a:t>
            </a:r>
            <a:r>
              <a:rPr lang="fr-FR" sz="1000" dirty="0" err="1">
                <a:solidFill>
                  <a:schemeClr val="bg1"/>
                </a:solidFill>
              </a:rPr>
              <a:t>equipped</a:t>
            </a:r>
            <a:endParaRPr lang="fr-FR" sz="1000" dirty="0">
              <a:solidFill>
                <a:schemeClr val="bg1"/>
              </a:solidFill>
            </a:endParaRPr>
          </a:p>
        </p:txBody>
      </p:sp>
      <p:cxnSp>
        <p:nvCxnSpPr>
          <p:cNvPr id="14" name="Straight Arrow Connector 13"/>
          <p:cNvCxnSpPr>
            <a:stCxn id="13" idx="0"/>
          </p:cNvCxnSpPr>
          <p:nvPr/>
        </p:nvCxnSpPr>
        <p:spPr>
          <a:xfrm flipH="1" flipV="1">
            <a:off x="4800600" y="2590800"/>
            <a:ext cx="387114" cy="22098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538" y="533400"/>
            <a:ext cx="1537409" cy="307777"/>
          </a:xfrm>
          <a:prstGeom prst="rect">
            <a:avLst/>
          </a:prstGeom>
          <a:solidFill>
            <a:schemeClr val="tx1">
              <a:lumMod val="50000"/>
              <a:lumOff val="50000"/>
              <a:alpha val="84000"/>
            </a:schemeClr>
          </a:solidFill>
          <a:ln w="6350">
            <a:solidFill>
              <a:srgbClr val="FFC000"/>
            </a:solidFill>
          </a:ln>
        </p:spPr>
        <p:txBody>
          <a:bodyPr wrap="none" rtlCol="0">
            <a:spAutoFit/>
          </a:bodyPr>
          <a:lstStyle>
            <a:defPPr>
              <a:defRPr lang="en-US"/>
            </a:defPPr>
            <a:lvl1pPr>
              <a:defRPr b="1"/>
            </a:lvl1pPr>
          </a:lstStyle>
          <a:p>
            <a:r>
              <a:rPr lang="fr-FR" sz="1400" dirty="0">
                <a:solidFill>
                  <a:schemeClr val="bg1">
                    <a:lumMod val="95000"/>
                  </a:schemeClr>
                </a:solidFill>
              </a:rPr>
              <a:t>400 kV </a:t>
            </a:r>
            <a:r>
              <a:rPr lang="fr-FR" sz="1400" dirty="0" err="1">
                <a:solidFill>
                  <a:schemeClr val="bg1">
                    <a:lumMod val="95000"/>
                  </a:schemeClr>
                </a:solidFill>
              </a:rPr>
              <a:t>switchyard</a:t>
            </a:r>
            <a:endParaRPr lang="en-GB" sz="1400" dirty="0">
              <a:solidFill>
                <a:schemeClr val="bg1">
                  <a:lumMod val="95000"/>
                </a:schemeClr>
              </a:solidFill>
            </a:endParaRPr>
          </a:p>
        </p:txBody>
      </p:sp>
      <p:sp>
        <p:nvSpPr>
          <p:cNvPr id="16" name="TextBox 15"/>
          <p:cNvSpPr txBox="1"/>
          <p:nvPr/>
        </p:nvSpPr>
        <p:spPr>
          <a:xfrm>
            <a:off x="228600" y="4267200"/>
            <a:ext cx="1605952" cy="307777"/>
          </a:xfrm>
          <a:prstGeom prst="rect">
            <a:avLst/>
          </a:prstGeom>
          <a:solidFill>
            <a:schemeClr val="tx1">
              <a:lumMod val="50000"/>
              <a:lumOff val="50000"/>
              <a:alpha val="84000"/>
            </a:schemeClr>
          </a:solidFill>
          <a:ln w="6350">
            <a:solidFill>
              <a:srgbClr val="FFC000"/>
            </a:solidFill>
          </a:ln>
        </p:spPr>
        <p:txBody>
          <a:bodyPr wrap="none" rtlCol="0">
            <a:spAutoFit/>
          </a:bodyPr>
          <a:lstStyle>
            <a:defPPr>
              <a:defRPr lang="en-US"/>
            </a:defPPr>
            <a:lvl1pPr>
              <a:defRPr sz="1400" b="1">
                <a:solidFill>
                  <a:schemeClr val="bg1">
                    <a:lumMod val="95000"/>
                  </a:schemeClr>
                </a:solidFill>
              </a:defRPr>
            </a:lvl1pPr>
          </a:lstStyle>
          <a:p>
            <a:r>
              <a:rPr lang="fr-FR" dirty="0"/>
              <a:t>Cryostat Workshop</a:t>
            </a:r>
            <a:endParaRPr lang="en-GB" dirty="0"/>
          </a:p>
        </p:txBody>
      </p:sp>
      <p:cxnSp>
        <p:nvCxnSpPr>
          <p:cNvPr id="19" name="Straight Arrow Connector 18"/>
          <p:cNvCxnSpPr>
            <a:stCxn id="7" idx="2"/>
          </p:cNvCxnSpPr>
          <p:nvPr/>
        </p:nvCxnSpPr>
        <p:spPr>
          <a:xfrm flipH="1">
            <a:off x="6934200" y="1145977"/>
            <a:ext cx="276334" cy="454223"/>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884820" y="457200"/>
            <a:ext cx="1247457" cy="307777"/>
          </a:xfrm>
          <a:prstGeom prst="rect">
            <a:avLst/>
          </a:prstGeom>
          <a:solidFill>
            <a:schemeClr val="tx1">
              <a:lumMod val="50000"/>
              <a:lumOff val="50000"/>
              <a:alpha val="84000"/>
            </a:schemeClr>
          </a:solidFill>
          <a:ln w="3175">
            <a:solidFill>
              <a:srgbClr val="FFC000"/>
            </a:solidFill>
          </a:ln>
        </p:spPr>
        <p:txBody>
          <a:bodyPr wrap="none" rtlCol="0">
            <a:spAutoFit/>
          </a:bodyPr>
          <a:lstStyle/>
          <a:p>
            <a:r>
              <a:rPr lang="fr-FR" sz="1400" b="1" dirty="0">
                <a:solidFill>
                  <a:schemeClr val="bg1">
                    <a:lumMod val="95000"/>
                  </a:schemeClr>
                </a:solidFill>
              </a:rPr>
              <a:t>Storage area 1</a:t>
            </a:r>
            <a:endParaRPr lang="en-GB" sz="1400" b="1" dirty="0">
              <a:solidFill>
                <a:schemeClr val="bg1">
                  <a:lumMod val="95000"/>
                </a:schemeClr>
              </a:solidFill>
            </a:endParaRPr>
          </a:p>
        </p:txBody>
      </p:sp>
      <p:cxnSp>
        <p:nvCxnSpPr>
          <p:cNvPr id="21" name="Straight Arrow Connector 20"/>
          <p:cNvCxnSpPr/>
          <p:nvPr/>
        </p:nvCxnSpPr>
        <p:spPr>
          <a:xfrm flipH="1">
            <a:off x="8305800" y="762000"/>
            <a:ext cx="381000" cy="6858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543800" y="5410200"/>
            <a:ext cx="1256178" cy="307777"/>
          </a:xfrm>
          <a:prstGeom prst="rect">
            <a:avLst/>
          </a:prstGeom>
          <a:solidFill>
            <a:schemeClr val="tx1">
              <a:lumMod val="50000"/>
              <a:lumOff val="50000"/>
              <a:alpha val="84000"/>
            </a:schemeClr>
          </a:solidFill>
          <a:ln w="3175">
            <a:solidFill>
              <a:srgbClr val="FFC000"/>
            </a:solidFill>
          </a:ln>
        </p:spPr>
        <p:txBody>
          <a:bodyPr wrap="none" rtlCol="0">
            <a:spAutoFit/>
          </a:bodyPr>
          <a:lstStyle>
            <a:defPPr>
              <a:defRPr lang="en-US"/>
            </a:defPPr>
            <a:lvl1pPr>
              <a:defRPr b="1"/>
            </a:lvl1pPr>
          </a:lstStyle>
          <a:p>
            <a:r>
              <a:rPr lang="fr-FR" sz="1400" dirty="0" err="1">
                <a:solidFill>
                  <a:schemeClr val="bg1">
                    <a:lumMod val="95000"/>
                  </a:schemeClr>
                </a:solidFill>
              </a:rPr>
              <a:t>Batching</a:t>
            </a:r>
            <a:r>
              <a:rPr lang="fr-FR" sz="1400" dirty="0">
                <a:solidFill>
                  <a:schemeClr val="bg1">
                    <a:lumMod val="95000"/>
                  </a:schemeClr>
                </a:solidFill>
              </a:rPr>
              <a:t> plant</a:t>
            </a:r>
            <a:endParaRPr lang="en-GB" sz="1400" dirty="0">
              <a:solidFill>
                <a:schemeClr val="bg1">
                  <a:lumMod val="95000"/>
                </a:schemeClr>
              </a:solidFill>
            </a:endParaRPr>
          </a:p>
        </p:txBody>
      </p:sp>
      <p:cxnSp>
        <p:nvCxnSpPr>
          <p:cNvPr id="27" name="Straight Arrow Connector 26"/>
          <p:cNvCxnSpPr>
            <a:stCxn id="26" idx="0"/>
          </p:cNvCxnSpPr>
          <p:nvPr/>
        </p:nvCxnSpPr>
        <p:spPr>
          <a:xfrm flipH="1" flipV="1">
            <a:off x="7315200" y="4038600"/>
            <a:ext cx="856689" cy="13716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24200" y="533400"/>
            <a:ext cx="1431802" cy="461665"/>
          </a:xfrm>
          <a:prstGeom prst="rect">
            <a:avLst/>
          </a:prstGeom>
          <a:solidFill>
            <a:schemeClr val="tx1">
              <a:lumMod val="50000"/>
              <a:lumOff val="50000"/>
              <a:alpha val="84000"/>
            </a:schemeClr>
          </a:solidFill>
          <a:ln w="3175">
            <a:solidFill>
              <a:srgbClr val="FFC000"/>
            </a:solidFill>
          </a:ln>
        </p:spPr>
        <p:txBody>
          <a:bodyPr wrap="none" rtlCol="0">
            <a:spAutoFit/>
          </a:bodyPr>
          <a:lstStyle>
            <a:defPPr>
              <a:defRPr lang="en-US"/>
            </a:defPPr>
            <a:lvl1pPr>
              <a:defRPr sz="1400" b="1">
                <a:solidFill>
                  <a:schemeClr val="bg1">
                    <a:lumMod val="95000"/>
                  </a:schemeClr>
                </a:solidFill>
              </a:defRPr>
            </a:lvl1pPr>
          </a:lstStyle>
          <a:p>
            <a:r>
              <a:rPr lang="fr-FR" dirty="0">
                <a:solidFill>
                  <a:schemeClr val="bg1"/>
                </a:solidFill>
              </a:rPr>
              <a:t>Cryoplant</a:t>
            </a:r>
          </a:p>
          <a:p>
            <a:r>
              <a:rPr lang="fr-FR" sz="1000" dirty="0">
                <a:solidFill>
                  <a:schemeClr val="bg1"/>
                </a:solidFill>
              </a:rPr>
              <a:t>Construction </a:t>
            </a:r>
            <a:r>
              <a:rPr lang="fr-FR" sz="1000" dirty="0" err="1">
                <a:solidFill>
                  <a:schemeClr val="bg1"/>
                </a:solidFill>
              </a:rPr>
              <a:t>underway</a:t>
            </a:r>
            <a:endParaRPr lang="en-GB" sz="1000" dirty="0">
              <a:solidFill>
                <a:schemeClr val="bg1"/>
              </a:solidFill>
            </a:endParaRPr>
          </a:p>
        </p:txBody>
      </p:sp>
      <p:sp>
        <p:nvSpPr>
          <p:cNvPr id="31" name="TextBox 30"/>
          <p:cNvSpPr txBox="1"/>
          <p:nvPr/>
        </p:nvSpPr>
        <p:spPr>
          <a:xfrm>
            <a:off x="3200400" y="5334000"/>
            <a:ext cx="1431802" cy="461665"/>
          </a:xfrm>
          <a:prstGeom prst="rect">
            <a:avLst/>
          </a:prstGeom>
          <a:solidFill>
            <a:schemeClr val="tx1">
              <a:lumMod val="50000"/>
              <a:lumOff val="50000"/>
              <a:alpha val="84000"/>
            </a:schemeClr>
          </a:solidFill>
          <a:ln w="3175">
            <a:solidFill>
              <a:srgbClr val="FFC000"/>
            </a:solidFill>
          </a:ln>
        </p:spPr>
        <p:txBody>
          <a:bodyPr wrap="none" rtlCol="0">
            <a:spAutoFit/>
          </a:bodyPr>
          <a:lstStyle>
            <a:defPPr>
              <a:defRPr lang="en-US"/>
            </a:defPPr>
            <a:lvl1pPr>
              <a:defRPr sz="1400" b="1">
                <a:solidFill>
                  <a:schemeClr val="bg1"/>
                </a:solidFill>
              </a:defRPr>
            </a:lvl1pPr>
          </a:lstStyle>
          <a:p>
            <a:r>
              <a:rPr lang="en-US" dirty="0"/>
              <a:t>Cleaning facility</a:t>
            </a:r>
          </a:p>
          <a:p>
            <a:r>
              <a:rPr lang="fr-FR" sz="1000" dirty="0"/>
              <a:t>Construction </a:t>
            </a:r>
            <a:r>
              <a:rPr lang="fr-FR" sz="1000" dirty="0" err="1"/>
              <a:t>underway</a:t>
            </a:r>
            <a:endParaRPr lang="fr-FR" sz="1000" dirty="0"/>
          </a:p>
        </p:txBody>
      </p:sp>
      <p:cxnSp>
        <p:nvCxnSpPr>
          <p:cNvPr id="34" name="Straight Arrow Connector 33"/>
          <p:cNvCxnSpPr/>
          <p:nvPr/>
        </p:nvCxnSpPr>
        <p:spPr>
          <a:xfrm flipH="1" flipV="1">
            <a:off x="4343400" y="3505200"/>
            <a:ext cx="1" cy="18288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756576" y="4606544"/>
            <a:ext cx="914400" cy="914400"/>
          </a:xfrm>
          <a:prstGeom prst="rect">
            <a:avLst/>
          </a:prstGeom>
        </p:spPr>
        <p:txBody>
          <a:bodyPr wrap="square" rtlCol="0" anchor="ctr">
            <a:spAutoFit/>
          </a:bodyPr>
          <a:lstStyle/>
          <a:p>
            <a:pPr algn="ctr"/>
            <a:endParaRPr lang="en-GB" sz="1400" dirty="0">
              <a:solidFill>
                <a:srgbClr val="FFC000"/>
              </a:solidFill>
            </a:endParaRPr>
          </a:p>
        </p:txBody>
      </p:sp>
      <p:sp>
        <p:nvSpPr>
          <p:cNvPr id="38" name="Rectangle 37"/>
          <p:cNvSpPr/>
          <p:nvPr/>
        </p:nvSpPr>
        <p:spPr>
          <a:xfrm>
            <a:off x="7170615" y="-29308"/>
            <a:ext cx="1983634" cy="276999"/>
          </a:xfrm>
          <a:prstGeom prst="rect">
            <a:avLst/>
          </a:prstGeom>
          <a:noFill/>
        </p:spPr>
        <p:txBody>
          <a:bodyPr wrap="square">
            <a:spAutoFit/>
          </a:bodyPr>
          <a:lstStyle/>
          <a:p>
            <a:pPr algn="ctr"/>
            <a:r>
              <a:rPr lang="fr-FR" sz="1200" b="1" dirty="0">
                <a:solidFill>
                  <a:schemeClr val="bg1">
                    <a:lumMod val="95000"/>
                  </a:schemeClr>
                </a:solidFill>
              </a:rPr>
              <a:t>(</a:t>
            </a:r>
            <a:r>
              <a:rPr lang="fr-FR" sz="1200" b="1" dirty="0" err="1">
                <a:solidFill>
                  <a:schemeClr val="bg1">
                    <a:lumMod val="95000"/>
                  </a:schemeClr>
                </a:solidFill>
              </a:rPr>
              <a:t>Aerial</a:t>
            </a:r>
            <a:r>
              <a:rPr lang="fr-FR" sz="1200" b="1" dirty="0">
                <a:solidFill>
                  <a:schemeClr val="bg1">
                    <a:lumMod val="95000"/>
                  </a:schemeClr>
                </a:solidFill>
              </a:rPr>
              <a:t> Photo </a:t>
            </a:r>
            <a:r>
              <a:rPr lang="fr-FR" sz="1200" b="1" dirty="0" err="1">
                <a:solidFill>
                  <a:schemeClr val="bg1">
                    <a:lumMod val="95000"/>
                  </a:schemeClr>
                </a:solidFill>
              </a:rPr>
              <a:t>October</a:t>
            </a:r>
            <a:r>
              <a:rPr lang="fr-FR" sz="1200" b="1" dirty="0">
                <a:solidFill>
                  <a:schemeClr val="bg1">
                    <a:lumMod val="95000"/>
                  </a:schemeClr>
                </a:solidFill>
              </a:rPr>
              <a:t> 2016)</a:t>
            </a:r>
            <a:endParaRPr lang="en-GB" sz="1200" b="1" dirty="0"/>
          </a:p>
        </p:txBody>
      </p:sp>
      <p:cxnSp>
        <p:nvCxnSpPr>
          <p:cNvPr id="39" name="Straight Arrow Connector 38"/>
          <p:cNvCxnSpPr>
            <a:stCxn id="16" idx="3"/>
          </p:cNvCxnSpPr>
          <p:nvPr/>
        </p:nvCxnSpPr>
        <p:spPr>
          <a:xfrm flipV="1">
            <a:off x="1834552" y="4038600"/>
            <a:ext cx="1365848" cy="382489"/>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9076" y="-85362"/>
            <a:ext cx="9212384" cy="618762"/>
          </a:xfrm>
          <a:prstGeom prst="rect">
            <a:avLst/>
          </a:prstGeom>
          <a:noFill/>
          <a:ln>
            <a:noFill/>
          </a:ln>
          <a:effectLst>
            <a:outerShdw blurRad="50800" dist="50800" dir="5400000" algn="ctr" rotWithShape="0">
              <a:schemeClr val="tx1"/>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defPPr>
              <a:defRPr lang="en-US"/>
            </a:defPPr>
            <a:lvl1pPr algn="ctr" fontAlgn="base">
              <a:spcBef>
                <a:spcPct val="0"/>
              </a:spcBef>
              <a:spcAft>
                <a:spcPct val="0"/>
              </a:spcAft>
              <a:defRPr sz="6600" b="1">
                <a:solidFill>
                  <a:schemeClr val="bg1">
                    <a:lumMod val="85000"/>
                  </a:schemeClr>
                </a:solidFill>
                <a:effectLst>
                  <a:outerShdw dist="50800" dir="5400000" sx="99000" sy="99000" algn="ctr" rotWithShape="0">
                    <a:schemeClr val="tx1">
                      <a:lumMod val="50000"/>
                      <a:lumOff val="50000"/>
                    </a:schemeClr>
                  </a:outerShdw>
                </a:effectLst>
                <a:latin typeface="Tahoma" pitchFamily="34" charset="0"/>
                <a:ea typeface="+mj-ea"/>
                <a:cs typeface="+mj-cs"/>
              </a:defRPr>
            </a:lvl1pPr>
            <a:lvl2pPr algn="ctr" fontAlgn="base">
              <a:spcBef>
                <a:spcPct val="0"/>
              </a:spcBef>
              <a:spcAft>
                <a:spcPct val="0"/>
              </a:spcAft>
              <a:defRPr sz="3200" b="1">
                <a:solidFill>
                  <a:schemeClr val="tx2"/>
                </a:solidFill>
                <a:latin typeface="Arial" charset="0"/>
              </a:defRPr>
            </a:lvl2pPr>
            <a:lvl3pPr algn="ctr" fontAlgn="base">
              <a:spcBef>
                <a:spcPct val="0"/>
              </a:spcBef>
              <a:spcAft>
                <a:spcPct val="0"/>
              </a:spcAft>
              <a:defRPr sz="3200" b="1">
                <a:solidFill>
                  <a:schemeClr val="tx2"/>
                </a:solidFill>
                <a:latin typeface="Arial" charset="0"/>
              </a:defRPr>
            </a:lvl3pPr>
            <a:lvl4pPr algn="ctr" fontAlgn="base">
              <a:spcBef>
                <a:spcPct val="0"/>
              </a:spcBef>
              <a:spcAft>
                <a:spcPct val="0"/>
              </a:spcAft>
              <a:defRPr sz="3200" b="1">
                <a:solidFill>
                  <a:schemeClr val="tx2"/>
                </a:solidFill>
                <a:latin typeface="Arial" charset="0"/>
              </a:defRPr>
            </a:lvl4pPr>
            <a:lvl5pPr algn="ctr" fontAlgn="base">
              <a:spcBef>
                <a:spcPct val="0"/>
              </a:spcBef>
              <a:spcAft>
                <a:spcPct val="0"/>
              </a:spcAft>
              <a:defRPr sz="3200" b="1">
                <a:solidFill>
                  <a:schemeClr val="tx2"/>
                </a:solidFill>
                <a:latin typeface="Arial" charset="0"/>
              </a:defRPr>
            </a:lvl5pPr>
            <a:lvl6pPr marL="457200" algn="ctr" fontAlgn="base">
              <a:spcBef>
                <a:spcPct val="0"/>
              </a:spcBef>
              <a:spcAft>
                <a:spcPct val="0"/>
              </a:spcAft>
              <a:defRPr sz="3200" b="1">
                <a:solidFill>
                  <a:schemeClr val="tx2"/>
                </a:solidFill>
                <a:latin typeface="Arial" charset="0"/>
              </a:defRPr>
            </a:lvl6pPr>
            <a:lvl7pPr marL="914400" algn="ctr" fontAlgn="base">
              <a:spcBef>
                <a:spcPct val="0"/>
              </a:spcBef>
              <a:spcAft>
                <a:spcPct val="0"/>
              </a:spcAft>
              <a:defRPr sz="3200" b="1">
                <a:solidFill>
                  <a:schemeClr val="tx2"/>
                </a:solidFill>
                <a:latin typeface="Arial" charset="0"/>
              </a:defRPr>
            </a:lvl7pPr>
            <a:lvl8pPr marL="1371600" algn="ctr" fontAlgn="base">
              <a:spcBef>
                <a:spcPct val="0"/>
              </a:spcBef>
              <a:spcAft>
                <a:spcPct val="0"/>
              </a:spcAft>
              <a:defRPr sz="3200" b="1">
                <a:solidFill>
                  <a:schemeClr val="tx2"/>
                </a:solidFill>
                <a:latin typeface="Arial" charset="0"/>
              </a:defRPr>
            </a:lvl8pPr>
            <a:lvl9pPr marL="1828800" algn="ctr" fontAlgn="base">
              <a:spcBef>
                <a:spcPct val="0"/>
              </a:spcBef>
              <a:spcAft>
                <a:spcPct val="0"/>
              </a:spcAft>
              <a:defRPr sz="3200" b="1">
                <a:solidFill>
                  <a:schemeClr val="tx2"/>
                </a:solidFill>
                <a:latin typeface="Arial" charset="0"/>
              </a:defRPr>
            </a:lvl9pPr>
          </a:lstStyle>
          <a:p>
            <a:r>
              <a:rPr lang="en-US" sz="4000" dirty="0">
                <a:solidFill>
                  <a:schemeClr val="bg1">
                    <a:lumMod val="95000"/>
                  </a:schemeClr>
                </a:solidFill>
                <a:effectLst/>
                <a:latin typeface="Arial" panose="020B0604020202020204" pitchFamily="34" charset="0"/>
                <a:cs typeface="Arial" panose="020B0604020202020204" pitchFamily="34" charset="0"/>
              </a:rPr>
              <a:t>Worksite progress</a:t>
            </a:r>
          </a:p>
        </p:txBody>
      </p:sp>
      <p:sp>
        <p:nvSpPr>
          <p:cNvPr id="43" name="TextBox 42"/>
          <p:cNvSpPr txBox="1"/>
          <p:nvPr/>
        </p:nvSpPr>
        <p:spPr>
          <a:xfrm>
            <a:off x="1752600" y="533400"/>
            <a:ext cx="1165254" cy="276999"/>
          </a:xfrm>
          <a:prstGeom prst="rect">
            <a:avLst/>
          </a:prstGeom>
          <a:solidFill>
            <a:schemeClr val="bg1">
              <a:lumMod val="65000"/>
              <a:alpha val="84000"/>
            </a:schemeClr>
          </a:solidFill>
          <a:ln w="3175">
            <a:solidFill>
              <a:srgbClr val="FFC000"/>
            </a:solidFill>
          </a:ln>
        </p:spPr>
        <p:txBody>
          <a:bodyPr wrap="none" rtlCol="0">
            <a:spAutoFit/>
          </a:bodyPr>
          <a:lstStyle>
            <a:defPPr>
              <a:defRPr lang="en-US"/>
            </a:defPPr>
            <a:lvl1pPr>
              <a:defRPr b="1"/>
            </a:lvl1pPr>
          </a:lstStyle>
          <a:p>
            <a:pPr algn="ctr"/>
            <a:r>
              <a:rPr lang="fr-FR" sz="1200" dirty="0">
                <a:solidFill>
                  <a:schemeClr val="bg1"/>
                </a:solidFill>
                <a:latin typeface="Arial" panose="020B0604020202020204" pitchFamily="34" charset="0"/>
                <a:cs typeface="Arial" panose="020B0604020202020204" pitchFamily="34" charset="0"/>
              </a:rPr>
              <a:t>Transformers</a:t>
            </a:r>
          </a:p>
        </p:txBody>
      </p:sp>
      <p:cxnSp>
        <p:nvCxnSpPr>
          <p:cNvPr id="44" name="Straight Arrow Connector 43"/>
          <p:cNvCxnSpPr>
            <a:stCxn id="43" idx="2"/>
          </p:cNvCxnSpPr>
          <p:nvPr/>
        </p:nvCxnSpPr>
        <p:spPr>
          <a:xfrm flipH="1">
            <a:off x="1905000" y="810399"/>
            <a:ext cx="430227" cy="866001"/>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8" idx="2"/>
          </p:cNvCxnSpPr>
          <p:nvPr/>
        </p:nvCxnSpPr>
        <p:spPr>
          <a:xfrm flipH="1">
            <a:off x="3352801" y="995065"/>
            <a:ext cx="487300" cy="1214735"/>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248400" y="4800600"/>
            <a:ext cx="1369286" cy="307777"/>
          </a:xfrm>
          <a:prstGeom prst="rect">
            <a:avLst/>
          </a:prstGeom>
          <a:solidFill>
            <a:schemeClr val="tx1">
              <a:lumMod val="50000"/>
              <a:lumOff val="50000"/>
              <a:alpha val="84000"/>
            </a:schemeClr>
          </a:solidFill>
          <a:ln w="3175">
            <a:solidFill>
              <a:srgbClr val="FFC000"/>
            </a:solidFill>
          </a:ln>
        </p:spPr>
        <p:txBody>
          <a:bodyPr wrap="none" rtlCol="0">
            <a:spAutoFit/>
          </a:bodyPr>
          <a:lstStyle>
            <a:defPPr>
              <a:defRPr lang="en-US"/>
            </a:defPPr>
            <a:lvl1pPr>
              <a:defRPr b="1"/>
            </a:lvl1pPr>
          </a:lstStyle>
          <a:p>
            <a:r>
              <a:rPr lang="fr-FR" sz="1400" dirty="0">
                <a:solidFill>
                  <a:schemeClr val="bg1">
                    <a:lumMod val="95000"/>
                  </a:schemeClr>
                </a:solidFill>
              </a:rPr>
              <a:t>Service Building</a:t>
            </a:r>
            <a:endParaRPr lang="en-GB" sz="1400" dirty="0">
              <a:solidFill>
                <a:schemeClr val="bg1">
                  <a:lumMod val="95000"/>
                </a:schemeClr>
              </a:solidFill>
            </a:endParaRPr>
          </a:p>
        </p:txBody>
      </p:sp>
      <p:cxnSp>
        <p:nvCxnSpPr>
          <p:cNvPr id="53" name="Straight Arrow Connector 52"/>
          <p:cNvCxnSpPr/>
          <p:nvPr/>
        </p:nvCxnSpPr>
        <p:spPr>
          <a:xfrm flipH="1" flipV="1">
            <a:off x="6248401" y="3352801"/>
            <a:ext cx="533399" cy="1447799"/>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334000" y="5334000"/>
            <a:ext cx="1685077" cy="461665"/>
          </a:xfrm>
          <a:prstGeom prst="rect">
            <a:avLst/>
          </a:prstGeom>
          <a:solidFill>
            <a:schemeClr val="bg1">
              <a:lumMod val="50000"/>
              <a:alpha val="84000"/>
            </a:schemeClr>
          </a:solidFill>
          <a:ln w="3175">
            <a:solidFill>
              <a:srgbClr val="FFC000"/>
            </a:solidFill>
          </a:ln>
        </p:spPr>
        <p:txBody>
          <a:bodyPr wrap="none" rtlCol="0">
            <a:spAutoFit/>
          </a:bodyPr>
          <a:lstStyle>
            <a:defPPr>
              <a:defRPr lang="en-US"/>
            </a:defPPr>
            <a:lvl1pPr>
              <a:defRPr sz="1400" b="1">
                <a:solidFill>
                  <a:schemeClr val="bg1"/>
                </a:solidFill>
              </a:defRPr>
            </a:lvl1pPr>
          </a:lstStyle>
          <a:p>
            <a:r>
              <a:rPr lang="en-US" dirty="0"/>
              <a:t>Radiofrequency </a:t>
            </a:r>
            <a:r>
              <a:rPr lang="en-US" dirty="0" err="1"/>
              <a:t>Bdg</a:t>
            </a:r>
            <a:endParaRPr lang="en-US" dirty="0"/>
          </a:p>
          <a:p>
            <a:r>
              <a:rPr lang="fr-FR" sz="1000" dirty="0"/>
              <a:t>Construction </a:t>
            </a:r>
            <a:r>
              <a:rPr lang="fr-FR" sz="1000" dirty="0" err="1"/>
              <a:t>underway</a:t>
            </a:r>
            <a:endParaRPr lang="fr-FR" sz="1000" dirty="0"/>
          </a:p>
        </p:txBody>
      </p:sp>
      <p:cxnSp>
        <p:nvCxnSpPr>
          <p:cNvPr id="50" name="Straight Arrow Connector 49"/>
          <p:cNvCxnSpPr>
            <a:stCxn id="49" idx="0"/>
          </p:cNvCxnSpPr>
          <p:nvPr/>
        </p:nvCxnSpPr>
        <p:spPr>
          <a:xfrm flipH="1" flipV="1">
            <a:off x="5410201" y="3048000"/>
            <a:ext cx="766338" cy="22860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467600" y="2286000"/>
            <a:ext cx="1428596" cy="461665"/>
          </a:xfrm>
          <a:prstGeom prst="rect">
            <a:avLst/>
          </a:prstGeom>
          <a:solidFill>
            <a:schemeClr val="tx1">
              <a:lumMod val="50000"/>
              <a:lumOff val="50000"/>
              <a:alpha val="84000"/>
            </a:schemeClr>
          </a:solidFill>
          <a:ln w="3175">
            <a:solidFill>
              <a:srgbClr val="92D050"/>
            </a:solidFill>
          </a:ln>
        </p:spPr>
        <p:txBody>
          <a:bodyPr wrap="none" rtlCol="0">
            <a:spAutoFit/>
          </a:bodyPr>
          <a:lstStyle>
            <a:defPPr>
              <a:defRPr lang="en-US"/>
            </a:defPPr>
            <a:lvl1pPr>
              <a:defRPr b="1"/>
            </a:lvl1pPr>
          </a:lstStyle>
          <a:p>
            <a:r>
              <a:rPr lang="fr-FR" sz="1400" dirty="0" err="1">
                <a:solidFill>
                  <a:schemeClr val="bg1">
                    <a:lumMod val="95000"/>
                  </a:schemeClr>
                </a:solidFill>
              </a:rPr>
              <a:t>Cooling</a:t>
            </a:r>
            <a:r>
              <a:rPr lang="fr-FR" sz="1400" dirty="0">
                <a:solidFill>
                  <a:schemeClr val="bg1">
                    <a:lumMod val="95000"/>
                  </a:schemeClr>
                </a:solidFill>
              </a:rPr>
              <a:t> </a:t>
            </a:r>
            <a:r>
              <a:rPr lang="fr-FR" sz="1400" dirty="0" err="1">
                <a:solidFill>
                  <a:schemeClr val="bg1">
                    <a:lumMod val="95000"/>
                  </a:schemeClr>
                </a:solidFill>
              </a:rPr>
              <a:t>Systems</a:t>
            </a:r>
            <a:endParaRPr lang="fr-FR" sz="1400" dirty="0">
              <a:solidFill>
                <a:schemeClr val="bg1">
                  <a:lumMod val="95000"/>
                </a:schemeClr>
              </a:solidFill>
            </a:endParaRPr>
          </a:p>
          <a:p>
            <a:r>
              <a:rPr lang="fr-FR" sz="1000" dirty="0">
                <a:solidFill>
                  <a:schemeClr val="bg1"/>
                </a:solidFill>
              </a:rPr>
              <a:t>Construction </a:t>
            </a:r>
            <a:r>
              <a:rPr lang="fr-FR" sz="1000" dirty="0" err="1">
                <a:solidFill>
                  <a:schemeClr val="bg1"/>
                </a:solidFill>
              </a:rPr>
              <a:t>underway</a:t>
            </a:r>
            <a:endParaRPr lang="fr-FR" sz="1000" dirty="0">
              <a:solidFill>
                <a:schemeClr val="bg1"/>
              </a:solidFill>
            </a:endParaRPr>
          </a:p>
        </p:txBody>
      </p:sp>
    </p:spTree>
    <p:extLst>
      <p:ext uri="{BB962C8B-B14F-4D97-AF65-F5344CB8AC3E}">
        <p14:creationId xmlns:p14="http://schemas.microsoft.com/office/powerpoint/2010/main" val="273911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
                                        <p:tgtEl>
                                          <p:spTgt spid="11"/>
                                        </p:tgtEl>
                                      </p:cBhvr>
                                    </p:animEffect>
                                  </p:childTnLst>
                                </p:cTn>
                              </p:par>
                            </p:childTnLst>
                          </p:cTn>
                        </p:par>
                        <p:par>
                          <p:cTn id="8" fill="hold">
                            <p:stCondLst>
                              <p:cond delay="1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
                                        <p:tgtEl>
                                          <p:spTgt spid="12"/>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
                                        <p:tgtEl>
                                          <p:spTgt spid="5"/>
                                        </p:tgtEl>
                                      </p:cBhvr>
                                    </p:animEffect>
                                  </p:childTnLst>
                                </p:cTn>
                              </p:par>
                            </p:childTnLst>
                          </p:cTn>
                        </p:par>
                        <p:par>
                          <p:cTn id="16" fill="hold">
                            <p:stCondLst>
                              <p:cond delay="3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
                                        <p:tgtEl>
                                          <p:spTgt spid="6"/>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
                                        <p:tgtEl>
                                          <p:spTgt spid="13"/>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
                                        <p:tgtEl>
                                          <p:spTgt spid="14"/>
                                        </p:tgtEl>
                                      </p:cBhvr>
                                    </p:animEffect>
                                  </p:childTnLst>
                                </p:cTn>
                              </p:par>
                            </p:childTnLst>
                          </p:cTn>
                        </p:par>
                        <p:par>
                          <p:cTn id="28" fill="hold">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
                                        <p:tgtEl>
                                          <p:spTgt spid="7"/>
                                        </p:tgtEl>
                                      </p:cBhvr>
                                    </p:animEffect>
                                  </p:childTnLst>
                                </p:cTn>
                              </p:par>
                            </p:childTnLst>
                          </p:cTn>
                        </p:par>
                        <p:par>
                          <p:cTn id="32" fill="hold">
                            <p:stCondLst>
                              <p:cond delay="7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
                                        <p:tgtEl>
                                          <p:spTgt spid="19"/>
                                        </p:tgtEl>
                                      </p:cBhvr>
                                    </p:animEffect>
                                  </p:childTnLst>
                                </p:cTn>
                              </p:par>
                            </p:childTnLst>
                          </p:cTn>
                        </p:par>
                        <p:par>
                          <p:cTn id="36" fill="hold">
                            <p:stCondLst>
                              <p:cond delay="8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
                                        <p:tgtEl>
                                          <p:spTgt spid="8"/>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
                                        <p:tgtEl>
                                          <p:spTgt spid="15"/>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
                                        <p:tgtEl>
                                          <p:spTgt spid="10"/>
                                        </p:tgtEl>
                                      </p:cBhvr>
                                    </p:animEffect>
                                  </p:childTnLst>
                                </p:cTn>
                              </p:par>
                            </p:childTnLst>
                          </p:cTn>
                        </p:par>
                        <p:par>
                          <p:cTn id="48" fill="hold">
                            <p:stCondLst>
                              <p:cond delay="11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
                                        <p:tgtEl>
                                          <p:spTgt spid="16"/>
                                        </p:tgtEl>
                                      </p:cBhvr>
                                    </p:animEffect>
                                  </p:childTnLst>
                                </p:cTn>
                              </p:par>
                            </p:childTnLst>
                          </p:cTn>
                        </p:par>
                        <p:par>
                          <p:cTn id="52" fill="hold">
                            <p:stCondLst>
                              <p:cond delay="12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
                                        <p:tgtEl>
                                          <p:spTgt spid="20"/>
                                        </p:tgtEl>
                                      </p:cBhvr>
                                    </p:animEffect>
                                  </p:childTnLst>
                                </p:cTn>
                              </p:par>
                            </p:childTnLst>
                          </p:cTn>
                        </p:par>
                        <p:par>
                          <p:cTn id="56" fill="hold">
                            <p:stCondLst>
                              <p:cond delay="1300"/>
                            </p:stCondLst>
                            <p:childTnLst>
                              <p:par>
                                <p:cTn id="57" presetID="10"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
                                        <p:tgtEl>
                                          <p:spTgt spid="21"/>
                                        </p:tgtEl>
                                      </p:cBhvr>
                                    </p:animEffect>
                                  </p:childTnLst>
                                </p:cTn>
                              </p:par>
                            </p:childTnLst>
                          </p:cTn>
                        </p:par>
                        <p:par>
                          <p:cTn id="60" fill="hold">
                            <p:stCondLst>
                              <p:cond delay="1400"/>
                            </p:stCondLst>
                            <p:childTnLst>
                              <p:par>
                                <p:cTn id="61" presetID="10" presetClass="entr" presetSubtype="0"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
                                        <p:tgtEl>
                                          <p:spTgt spid="26"/>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
                                        <p:tgtEl>
                                          <p:spTgt spid="27"/>
                                        </p:tgtEl>
                                      </p:cBhvr>
                                    </p:animEffect>
                                  </p:childTnLst>
                                </p:cTn>
                              </p:par>
                            </p:childTnLst>
                          </p:cTn>
                        </p:par>
                        <p:par>
                          <p:cTn id="68" fill="hold">
                            <p:stCondLst>
                              <p:cond delay="1600"/>
                            </p:stCondLst>
                            <p:childTnLst>
                              <p:par>
                                <p:cTn id="69" presetID="10" presetClass="entr" presetSubtype="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100"/>
                                        <p:tgtEl>
                                          <p:spTgt spid="28"/>
                                        </p:tgtEl>
                                      </p:cBhvr>
                                    </p:animEffect>
                                  </p:childTnLst>
                                </p:cTn>
                              </p:par>
                            </p:childTnLst>
                          </p:cTn>
                        </p:par>
                        <p:par>
                          <p:cTn id="72" fill="hold">
                            <p:stCondLst>
                              <p:cond delay="17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100"/>
                                        <p:tgtEl>
                                          <p:spTgt spid="31"/>
                                        </p:tgtEl>
                                      </p:cBhvr>
                                    </p:animEffect>
                                  </p:childTnLst>
                                </p:cTn>
                              </p:par>
                              <p:par>
                                <p:cTn id="76" presetID="10" presetClass="entr" presetSubtype="0"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100"/>
                                        <p:tgtEl>
                                          <p:spTgt spid="34"/>
                                        </p:tgtEl>
                                      </p:cBhvr>
                                    </p:animEffect>
                                  </p:childTnLst>
                                </p:cTn>
                              </p:par>
                            </p:childTnLst>
                          </p:cTn>
                        </p:par>
                        <p:par>
                          <p:cTn id="79" fill="hold">
                            <p:stCondLst>
                              <p:cond delay="1800"/>
                            </p:stCondLst>
                            <p:childTnLst>
                              <p:par>
                                <p:cTn id="80" presetID="10" presetClass="entr" presetSubtype="0" fill="hold" nodeType="after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100"/>
                                        <p:tgtEl>
                                          <p:spTgt spid="39"/>
                                        </p:tgtEl>
                                      </p:cBhvr>
                                    </p:animEffect>
                                  </p:childTnLst>
                                </p:cTn>
                              </p:par>
                            </p:childTnLst>
                          </p:cTn>
                        </p:par>
                        <p:par>
                          <p:cTn id="83" fill="hold">
                            <p:stCondLst>
                              <p:cond delay="1900"/>
                            </p:stCondLst>
                            <p:childTnLst>
                              <p:par>
                                <p:cTn id="84" presetID="10" presetClass="entr" presetSubtype="0" fill="hold"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
                                        <p:tgtEl>
                                          <p:spTgt spid="45"/>
                                        </p:tgtEl>
                                      </p:cBhvr>
                                    </p:animEffect>
                                  </p:childTnLst>
                                </p:cTn>
                              </p:par>
                            </p:childTnLst>
                          </p:cTn>
                        </p:par>
                        <p:par>
                          <p:cTn id="87" fill="hold">
                            <p:stCondLst>
                              <p:cond delay="2000"/>
                            </p:stCondLst>
                            <p:childTnLst>
                              <p:par>
                                <p:cTn id="88" presetID="10" presetClass="entr" presetSubtype="0"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
                                        <p:tgtEl>
                                          <p:spTgt spid="52"/>
                                        </p:tgtEl>
                                      </p:cBhvr>
                                    </p:animEffect>
                                  </p:childTnLst>
                                </p:cTn>
                              </p:par>
                            </p:childTnLst>
                          </p:cTn>
                        </p:par>
                        <p:par>
                          <p:cTn id="91" fill="hold">
                            <p:stCondLst>
                              <p:cond delay="2100"/>
                            </p:stCondLst>
                            <p:childTnLst>
                              <p:par>
                                <p:cTn id="92" presetID="10" presetClass="entr" presetSubtype="0" fill="hold" nodeType="after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fade">
                                      <p:cBhvr>
                                        <p:cTn id="94" dur="100"/>
                                        <p:tgtEl>
                                          <p:spTgt spid="53"/>
                                        </p:tgtEl>
                                      </p:cBhvr>
                                    </p:animEffect>
                                  </p:childTnLst>
                                </p:cTn>
                              </p:par>
                            </p:childTnLst>
                          </p:cTn>
                        </p:par>
                        <p:par>
                          <p:cTn id="95" fill="hold">
                            <p:stCondLst>
                              <p:cond delay="2200"/>
                            </p:stCondLst>
                            <p:childTnLst>
                              <p:par>
                                <p:cTn id="96" presetID="10" presetClass="entr" presetSubtype="0" fill="hold" grpId="0"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fade">
                                      <p:cBhvr>
                                        <p:cTn id="98" dur="100"/>
                                        <p:tgtEl>
                                          <p:spTgt spid="49"/>
                                        </p:tgtEl>
                                      </p:cBhvr>
                                    </p:animEffect>
                                  </p:childTnLst>
                                </p:cTn>
                              </p:par>
                            </p:childTnLst>
                          </p:cTn>
                        </p:par>
                        <p:par>
                          <p:cTn id="99" fill="hold">
                            <p:stCondLst>
                              <p:cond delay="2300"/>
                            </p:stCondLst>
                            <p:childTnLst>
                              <p:par>
                                <p:cTn id="100" presetID="10" presetClass="entr" presetSubtype="0"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100"/>
                                        <p:tgtEl>
                                          <p:spTgt spid="50"/>
                                        </p:tgtEl>
                                      </p:cBhvr>
                                    </p:animEffect>
                                  </p:childTnLst>
                                </p:cTn>
                              </p:par>
                            </p:childTnLst>
                          </p:cTn>
                        </p:par>
                        <p:par>
                          <p:cTn id="103" fill="hold">
                            <p:stCondLst>
                              <p:cond delay="2400"/>
                            </p:stCondLst>
                            <p:childTnLst>
                              <p:par>
                                <p:cTn id="104" presetID="10" presetClass="entr" presetSubtype="0" fill="hold" grpId="0" nodeType="afterEffect">
                                  <p:stCondLst>
                                    <p:cond delay="0"/>
                                  </p:stCondLst>
                                  <p:childTnLst>
                                    <p:set>
                                      <p:cBhvr>
                                        <p:cTn id="105" dur="1" fill="hold">
                                          <p:stCondLst>
                                            <p:cond delay="0"/>
                                          </p:stCondLst>
                                        </p:cTn>
                                        <p:tgtEl>
                                          <p:spTgt spid="98"/>
                                        </p:tgtEl>
                                        <p:attrNameLst>
                                          <p:attrName>style.visibility</p:attrName>
                                        </p:attrNameLst>
                                      </p:cBhvr>
                                      <p:to>
                                        <p:strVal val="visible"/>
                                      </p:to>
                                    </p:set>
                                    <p:animEffect transition="in" filter="fade">
                                      <p:cBhvr>
                                        <p:cTn id="106" dur="1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3" grpId="0" animBg="1"/>
      <p:bldP spid="15" grpId="0" animBg="1"/>
      <p:bldP spid="16" grpId="0" animBg="1"/>
      <p:bldP spid="20" grpId="0" animBg="1"/>
      <p:bldP spid="26" grpId="0" animBg="1"/>
      <p:bldP spid="28" grpId="0" animBg="1"/>
      <p:bldP spid="31" grpId="0" animBg="1"/>
      <p:bldP spid="52" grpId="0" animBg="1"/>
      <p:bldP spid="49" grpId="0" animBg="1"/>
      <p:bldP spid="9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0E3569A5-BCF1-466D-A742-D85D42D18DA3}"/>
              </a:ext>
            </a:extLst>
          </p:cNvPr>
          <p:cNvSpPr/>
          <p:nvPr/>
        </p:nvSpPr>
        <p:spPr>
          <a:xfrm>
            <a:off x="5718814" y="60340"/>
            <a:ext cx="3335144" cy="523220"/>
          </a:xfrm>
          <a:prstGeom prst="rect">
            <a:avLst/>
          </a:prstGeom>
        </p:spPr>
        <p:txBody>
          <a:bodyPr wrap="none">
            <a:spAutoFit/>
          </a:bodyPr>
          <a:lstStyle/>
          <a:p>
            <a:r>
              <a:rPr lang="en-US" sz="2800" b="1" dirty="0">
                <a:solidFill>
                  <a:schemeClr val="bg1">
                    <a:lumMod val="95000"/>
                  </a:schemeClr>
                </a:solidFill>
                <a:latin typeface="Arial" panose="020B0604020202020204" pitchFamily="34" charset="0"/>
                <a:cs typeface="Arial" panose="020B0604020202020204" pitchFamily="34" charset="0"/>
              </a:rPr>
              <a:t>Tokamak Complex</a:t>
            </a:r>
            <a:endParaRPr lang="en-GB" sz="2800" b="1" dirty="0">
              <a:solidFill>
                <a:schemeClr val="bg1">
                  <a:lumMod val="95000"/>
                </a:schemeClr>
              </a:solidFill>
              <a:latin typeface="Arial" panose="020B0604020202020204" pitchFamily="34" charset="0"/>
              <a:cs typeface="Arial" panose="020B0604020202020204" pitchFamily="34" charset="0"/>
            </a:endParaRPr>
          </a:p>
        </p:txBody>
      </p:sp>
      <p:pic>
        <p:nvPicPr>
          <p:cNvPr id="10" name="Picture 2" descr="C:\Users\arnouxr\Documents\Work\En Cours\DRONE RICHE\OK\Drone_Riche_07_16_Pit_1_small.jpg">
            <a:extLst>
              <a:ext uri="{FF2B5EF4-FFF2-40B4-BE49-F238E27FC236}">
                <a16:creationId xmlns:a16="http://schemas.microsoft.com/office/drawing/2014/main" id="{6FC896CC-5DBA-4691-9B15-57480FA36CE8}"/>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9290"/>
          <a:stretch/>
        </p:blipFill>
        <p:spPr bwMode="auto">
          <a:xfrm>
            <a:off x="206471" y="762730"/>
            <a:ext cx="8731058" cy="594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8297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40FD02B2-50AB-42BC-9981-98CAD126A5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90" y="767517"/>
            <a:ext cx="8960968" cy="5940000"/>
          </a:xfrm>
          <a:prstGeom prst="rect">
            <a:avLst/>
          </a:prstGeom>
        </p:spPr>
      </p:pic>
      <p:sp>
        <p:nvSpPr>
          <p:cNvPr id="2" name="Prostokąt 1">
            <a:extLst>
              <a:ext uri="{FF2B5EF4-FFF2-40B4-BE49-F238E27FC236}">
                <a16:creationId xmlns:a16="http://schemas.microsoft.com/office/drawing/2014/main" id="{0E3569A5-BCF1-466D-A742-D85D42D18DA3}"/>
              </a:ext>
            </a:extLst>
          </p:cNvPr>
          <p:cNvSpPr/>
          <p:nvPr/>
        </p:nvSpPr>
        <p:spPr>
          <a:xfrm>
            <a:off x="5718814" y="60340"/>
            <a:ext cx="3335144" cy="523220"/>
          </a:xfrm>
          <a:prstGeom prst="rect">
            <a:avLst/>
          </a:prstGeom>
        </p:spPr>
        <p:txBody>
          <a:bodyPr wrap="none">
            <a:spAutoFit/>
          </a:bodyPr>
          <a:lstStyle/>
          <a:p>
            <a:r>
              <a:rPr lang="en-US" sz="2800" b="1" dirty="0">
                <a:solidFill>
                  <a:schemeClr val="bg1">
                    <a:lumMod val="95000"/>
                  </a:schemeClr>
                </a:solidFill>
                <a:latin typeface="Arial" panose="020B0604020202020204" pitchFamily="34" charset="0"/>
                <a:cs typeface="Arial" panose="020B0604020202020204" pitchFamily="34" charset="0"/>
              </a:rPr>
              <a:t>Tokamak Complex</a:t>
            </a:r>
            <a:endParaRPr lang="en-GB" sz="2800" b="1" dirty="0">
              <a:solidFill>
                <a:schemeClr val="bg1">
                  <a:lumMod val="9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6453A2A-6008-4BDE-82B0-6990FB424F4E}"/>
              </a:ext>
            </a:extLst>
          </p:cNvPr>
          <p:cNvSpPr txBox="1"/>
          <p:nvPr/>
        </p:nvSpPr>
        <p:spPr>
          <a:xfrm>
            <a:off x="470734" y="5700534"/>
            <a:ext cx="1468672" cy="461665"/>
          </a:xfrm>
          <a:prstGeom prst="rect">
            <a:avLst/>
          </a:prstGeom>
          <a:solidFill>
            <a:schemeClr val="bg1">
              <a:alpha val="32000"/>
            </a:schemeClr>
          </a:solidFill>
        </p:spPr>
        <p:txBody>
          <a:bodyPr wrap="none" rtlCol="0">
            <a:spAutoFit/>
          </a:bodyPr>
          <a:lstStyle/>
          <a:p>
            <a:pPr algn="ctr">
              <a:defRPr/>
            </a:pPr>
            <a:r>
              <a:rPr lang="en-US" sz="2400" b="1" dirty="0">
                <a:solidFill>
                  <a:prstClr val="black"/>
                </a:solidFill>
                <a:latin typeface="Arial"/>
              </a:rPr>
              <a:t>Oct 2018</a:t>
            </a:r>
            <a:endParaRPr lang="en-GB" sz="2400" b="1" dirty="0">
              <a:solidFill>
                <a:prstClr val="black"/>
              </a:solidFill>
              <a:latin typeface="Arial"/>
            </a:endParaRPr>
          </a:p>
        </p:txBody>
      </p:sp>
    </p:spTree>
    <p:extLst>
      <p:ext uri="{BB962C8B-B14F-4D97-AF65-F5344CB8AC3E}">
        <p14:creationId xmlns:p14="http://schemas.microsoft.com/office/powerpoint/2010/main" val="305772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0E3569A5-BCF1-466D-A742-D85D42D18DA3}"/>
              </a:ext>
            </a:extLst>
          </p:cNvPr>
          <p:cNvSpPr/>
          <p:nvPr/>
        </p:nvSpPr>
        <p:spPr>
          <a:xfrm>
            <a:off x="5718814" y="60340"/>
            <a:ext cx="3335144" cy="523220"/>
          </a:xfrm>
          <a:prstGeom prst="rect">
            <a:avLst/>
          </a:prstGeom>
        </p:spPr>
        <p:txBody>
          <a:bodyPr wrap="none">
            <a:spAutoFit/>
          </a:bodyPr>
          <a:lstStyle/>
          <a:p>
            <a:r>
              <a:rPr lang="en-US" sz="2800" b="1" dirty="0">
                <a:solidFill>
                  <a:schemeClr val="bg1">
                    <a:lumMod val="95000"/>
                  </a:schemeClr>
                </a:solidFill>
                <a:latin typeface="Arial" panose="020B0604020202020204" pitchFamily="34" charset="0"/>
                <a:cs typeface="Arial" panose="020B0604020202020204" pitchFamily="34" charset="0"/>
              </a:rPr>
              <a:t>Tokamak Complex</a:t>
            </a:r>
            <a:endParaRPr lang="en-GB" sz="2800" b="1" dirty="0">
              <a:solidFill>
                <a:schemeClr val="bg1">
                  <a:lumMod val="95000"/>
                </a:schemeClr>
              </a:solidFill>
              <a:latin typeface="Arial" panose="020B0604020202020204" pitchFamily="34" charset="0"/>
              <a:cs typeface="Arial" panose="020B0604020202020204" pitchFamily="34" charset="0"/>
            </a:endParaRPr>
          </a:p>
        </p:txBody>
      </p:sp>
      <p:pic>
        <p:nvPicPr>
          <p:cNvPr id="5" name="Picture 2" descr="https://www.iter.org/doc/www/content/com/Lists/Stories/Attachments/3108/crown_finalized_3a.jpg">
            <a:extLst>
              <a:ext uri="{FF2B5EF4-FFF2-40B4-BE49-F238E27FC236}">
                <a16:creationId xmlns:a16="http://schemas.microsoft.com/office/drawing/2014/main" id="{8758FF7E-3C93-4EA4-9282-6C8557B1C1A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35006" y="923278"/>
            <a:ext cx="8618952" cy="565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2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0E3569A5-BCF1-466D-A742-D85D42D18DA3}"/>
              </a:ext>
            </a:extLst>
          </p:cNvPr>
          <p:cNvSpPr/>
          <p:nvPr/>
        </p:nvSpPr>
        <p:spPr>
          <a:xfrm>
            <a:off x="4242857" y="82766"/>
            <a:ext cx="4704365" cy="523220"/>
          </a:xfrm>
          <a:prstGeom prst="rect">
            <a:avLst/>
          </a:prstGeom>
        </p:spPr>
        <p:txBody>
          <a:bodyPr wrap="none">
            <a:spAutoFit/>
          </a:bodyPr>
          <a:lstStyle/>
          <a:p>
            <a:r>
              <a:rPr lang="en-US" sz="2800" b="1" dirty="0">
                <a:solidFill>
                  <a:schemeClr val="bg1"/>
                </a:solidFill>
              </a:rPr>
              <a:t>Plant Systems provided by F4E</a:t>
            </a:r>
            <a:endParaRPr lang="en-GB" sz="2800" b="1" dirty="0">
              <a:solidFill>
                <a:schemeClr val="bg1"/>
              </a:solidFill>
              <a:latin typeface="Arial" panose="020B0604020202020204" pitchFamily="34" charset="0"/>
              <a:cs typeface="Arial" panose="020B0604020202020204" pitchFamily="34" charset="0"/>
            </a:endParaRPr>
          </a:p>
        </p:txBody>
      </p:sp>
      <p:pic>
        <p:nvPicPr>
          <p:cNvPr id="22" name="Picture 4">
            <a:extLst>
              <a:ext uri="{FF2B5EF4-FFF2-40B4-BE49-F238E27FC236}">
                <a16:creationId xmlns:a16="http://schemas.microsoft.com/office/drawing/2014/main" id="{58ABE86B-4842-458A-908B-93ADF2C3199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9776" y="1312713"/>
            <a:ext cx="8604448" cy="4564561"/>
          </a:xfrm>
          <a:prstGeom prst="rect">
            <a:avLst/>
          </a:prstGeom>
        </p:spPr>
      </p:pic>
      <p:sp>
        <p:nvSpPr>
          <p:cNvPr id="23" name="Rectangular Callout 31">
            <a:extLst>
              <a:ext uri="{FF2B5EF4-FFF2-40B4-BE49-F238E27FC236}">
                <a16:creationId xmlns:a16="http://schemas.microsoft.com/office/drawing/2014/main" id="{9B2E0B12-A8EC-4606-955C-35BA29D161C6}"/>
              </a:ext>
            </a:extLst>
          </p:cNvPr>
          <p:cNvSpPr/>
          <p:nvPr/>
        </p:nvSpPr>
        <p:spPr>
          <a:xfrm>
            <a:off x="1730836" y="4833391"/>
            <a:ext cx="1368152" cy="864096"/>
          </a:xfrm>
          <a:prstGeom prst="wedgeRectCallout">
            <a:avLst>
              <a:gd name="adj1" fmla="val 105165"/>
              <a:gd name="adj2" fmla="val -108725"/>
            </a:avLst>
          </a:prstGeom>
          <a:solidFill>
            <a:sysClr val="window" lastClr="FFFFFF">
              <a:lumMod val="75000"/>
              <a:alpha val="86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a:ea typeface="+mn-ea"/>
                <a:cs typeface="+mn-cs"/>
              </a:rPr>
              <a:t>Remote Handling Systems</a:t>
            </a:r>
            <a:endParaRPr kumimoji="0" lang="en-IE" sz="1800" b="1" i="0" u="none" strike="noStrike" kern="0" cap="none" spc="0" normalizeH="0" baseline="0" noProof="0" dirty="0">
              <a:ln>
                <a:noFill/>
              </a:ln>
              <a:solidFill>
                <a:prstClr val="black"/>
              </a:solidFill>
              <a:effectLst/>
              <a:uLnTx/>
              <a:uFillTx/>
              <a:latin typeface="Arial"/>
              <a:ea typeface="+mn-ea"/>
              <a:cs typeface="+mn-cs"/>
            </a:endParaRPr>
          </a:p>
        </p:txBody>
      </p:sp>
      <p:sp>
        <p:nvSpPr>
          <p:cNvPr id="24" name="Rectangular Callout 32">
            <a:extLst>
              <a:ext uri="{FF2B5EF4-FFF2-40B4-BE49-F238E27FC236}">
                <a16:creationId xmlns:a16="http://schemas.microsoft.com/office/drawing/2014/main" id="{F01DFB96-9979-4B80-8D31-1F80803B1BCD}"/>
              </a:ext>
            </a:extLst>
          </p:cNvPr>
          <p:cNvSpPr/>
          <p:nvPr/>
        </p:nvSpPr>
        <p:spPr>
          <a:xfrm>
            <a:off x="3779914" y="5442683"/>
            <a:ext cx="1822087" cy="720080"/>
          </a:xfrm>
          <a:prstGeom prst="wedgeRectCallout">
            <a:avLst>
              <a:gd name="adj1" fmla="val 44616"/>
              <a:gd name="adj2" fmla="val -194705"/>
            </a:avLst>
          </a:prstGeom>
          <a:solidFill>
            <a:sysClr val="window" lastClr="FFFFFF">
              <a:lumMod val="75000"/>
              <a:alpha val="86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a:ea typeface="+mn-ea"/>
                <a:cs typeface="+mn-cs"/>
              </a:rPr>
              <a:t>Cryogenic Systems</a:t>
            </a:r>
            <a:endParaRPr kumimoji="0" lang="en-IE" sz="1800" b="1" i="0" u="none" strike="noStrike" kern="0" cap="none" spc="0" normalizeH="0" baseline="0" noProof="0" dirty="0">
              <a:ln>
                <a:noFill/>
              </a:ln>
              <a:solidFill>
                <a:prstClr val="black"/>
              </a:solidFill>
              <a:effectLst/>
              <a:uLnTx/>
              <a:uFillTx/>
              <a:latin typeface="Arial"/>
              <a:ea typeface="+mn-ea"/>
              <a:cs typeface="+mn-cs"/>
            </a:endParaRPr>
          </a:p>
        </p:txBody>
      </p:sp>
      <p:sp>
        <p:nvSpPr>
          <p:cNvPr id="25" name="Rectangular Callout 33">
            <a:extLst>
              <a:ext uri="{FF2B5EF4-FFF2-40B4-BE49-F238E27FC236}">
                <a16:creationId xmlns:a16="http://schemas.microsoft.com/office/drawing/2014/main" id="{0646576C-CE71-4324-84A2-26B82FEE2DE5}"/>
              </a:ext>
            </a:extLst>
          </p:cNvPr>
          <p:cNvSpPr/>
          <p:nvPr/>
        </p:nvSpPr>
        <p:spPr>
          <a:xfrm>
            <a:off x="938750" y="2664303"/>
            <a:ext cx="1822087" cy="720080"/>
          </a:xfrm>
          <a:prstGeom prst="wedgeRectCallout">
            <a:avLst>
              <a:gd name="adj1" fmla="val 87529"/>
              <a:gd name="adj2" fmla="val 101890"/>
            </a:avLst>
          </a:prstGeom>
          <a:solidFill>
            <a:sysClr val="window" lastClr="FFFFFF">
              <a:lumMod val="75000"/>
              <a:alpha val="86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a:ea typeface="+mn-ea"/>
                <a:cs typeface="+mn-cs"/>
              </a:rPr>
              <a:t>ICRH Antenna &amp; Components</a:t>
            </a:r>
            <a:endParaRPr kumimoji="0" lang="en-IE" sz="1800" b="1" i="0" u="none" strike="noStrike" kern="0" cap="none" spc="0" normalizeH="0" baseline="0" noProof="0" dirty="0">
              <a:ln>
                <a:noFill/>
              </a:ln>
              <a:solidFill>
                <a:prstClr val="black"/>
              </a:solidFill>
              <a:effectLst/>
              <a:uLnTx/>
              <a:uFillTx/>
              <a:latin typeface="Arial"/>
              <a:ea typeface="+mn-ea"/>
              <a:cs typeface="+mn-cs"/>
            </a:endParaRPr>
          </a:p>
        </p:txBody>
      </p:sp>
      <p:sp>
        <p:nvSpPr>
          <p:cNvPr id="26" name="Rectangular Callout 34">
            <a:extLst>
              <a:ext uri="{FF2B5EF4-FFF2-40B4-BE49-F238E27FC236}">
                <a16:creationId xmlns:a16="http://schemas.microsoft.com/office/drawing/2014/main" id="{6BC05845-5188-49C8-B057-FD3D4589B03F}"/>
              </a:ext>
            </a:extLst>
          </p:cNvPr>
          <p:cNvSpPr/>
          <p:nvPr/>
        </p:nvSpPr>
        <p:spPr>
          <a:xfrm>
            <a:off x="6066572" y="1891853"/>
            <a:ext cx="2144984" cy="720080"/>
          </a:xfrm>
          <a:prstGeom prst="wedgeRectCallout">
            <a:avLst>
              <a:gd name="adj1" fmla="val -90642"/>
              <a:gd name="adj2" fmla="val 157152"/>
            </a:avLst>
          </a:prstGeom>
          <a:solidFill>
            <a:sysClr val="window" lastClr="FFFFFF">
              <a:lumMod val="75000"/>
              <a:alpha val="86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a:ea typeface="+mn-ea"/>
                <a:cs typeface="+mn-cs"/>
              </a:rPr>
              <a:t>ECRH Launchers &amp; Components</a:t>
            </a:r>
            <a:endParaRPr kumimoji="0" lang="en-IE" sz="1800" b="1" i="0" u="none" strike="noStrike" kern="0" cap="none" spc="0" normalizeH="0" baseline="0" noProof="0" dirty="0">
              <a:ln>
                <a:noFill/>
              </a:ln>
              <a:solidFill>
                <a:prstClr val="black"/>
              </a:solidFill>
              <a:effectLst/>
              <a:uLnTx/>
              <a:uFillTx/>
              <a:latin typeface="Arial"/>
              <a:ea typeface="+mn-ea"/>
              <a:cs typeface="+mn-cs"/>
            </a:endParaRPr>
          </a:p>
        </p:txBody>
      </p:sp>
      <p:sp>
        <p:nvSpPr>
          <p:cNvPr id="27" name="Rectangular Callout 35">
            <a:extLst>
              <a:ext uri="{FF2B5EF4-FFF2-40B4-BE49-F238E27FC236}">
                <a16:creationId xmlns:a16="http://schemas.microsoft.com/office/drawing/2014/main" id="{CDE8FD3C-C51A-4855-9A7D-BFD34361AD61}"/>
              </a:ext>
            </a:extLst>
          </p:cNvPr>
          <p:cNvSpPr/>
          <p:nvPr/>
        </p:nvSpPr>
        <p:spPr>
          <a:xfrm>
            <a:off x="7308304" y="3249388"/>
            <a:ext cx="1440160" cy="864096"/>
          </a:xfrm>
          <a:prstGeom prst="wedgeRectCallout">
            <a:avLst>
              <a:gd name="adj1" fmla="val -138248"/>
              <a:gd name="adj2" fmla="val 19585"/>
            </a:avLst>
          </a:prstGeom>
          <a:solidFill>
            <a:sysClr val="window" lastClr="FFFFFF">
              <a:lumMod val="75000"/>
              <a:alpha val="86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a:ea typeface="+mn-ea"/>
                <a:cs typeface="+mn-cs"/>
              </a:rPr>
              <a:t>Neutral Beam Heating</a:t>
            </a:r>
            <a:endParaRPr kumimoji="0" lang="en-IE" sz="1800" b="1" i="0" u="none" strike="noStrike" kern="0" cap="none" spc="0" normalizeH="0" baseline="0" noProof="0" dirty="0">
              <a:ln>
                <a:noFill/>
              </a:ln>
              <a:solidFill>
                <a:prstClr val="black"/>
              </a:solidFill>
              <a:effectLst/>
              <a:uLnTx/>
              <a:uFillTx/>
              <a:latin typeface="Arial"/>
              <a:ea typeface="+mn-ea"/>
              <a:cs typeface="+mn-cs"/>
            </a:endParaRPr>
          </a:p>
        </p:txBody>
      </p:sp>
      <p:sp>
        <p:nvSpPr>
          <p:cNvPr id="28" name="Rectangular Callout 36">
            <a:extLst>
              <a:ext uri="{FF2B5EF4-FFF2-40B4-BE49-F238E27FC236}">
                <a16:creationId xmlns:a16="http://schemas.microsoft.com/office/drawing/2014/main" id="{66F242FA-7396-4731-896E-E8648B9A618E}"/>
              </a:ext>
            </a:extLst>
          </p:cNvPr>
          <p:cNvSpPr/>
          <p:nvPr/>
        </p:nvSpPr>
        <p:spPr>
          <a:xfrm>
            <a:off x="1082766" y="1315789"/>
            <a:ext cx="1822087" cy="720080"/>
          </a:xfrm>
          <a:prstGeom prst="wedgeRectCallout">
            <a:avLst>
              <a:gd name="adj1" fmla="val 91246"/>
              <a:gd name="adj2" fmla="val 225348"/>
            </a:avLst>
          </a:prstGeom>
          <a:solidFill>
            <a:sysClr val="window" lastClr="FFFFFF">
              <a:lumMod val="75000"/>
              <a:alpha val="86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a:ea typeface="+mn-ea"/>
                <a:cs typeface="+mn-cs"/>
              </a:rPr>
              <a:t>12 Diagnostic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a:ea typeface="+mn-ea"/>
                <a:cs typeface="+mn-cs"/>
              </a:rPr>
              <a:t>Systems</a:t>
            </a:r>
            <a:endParaRPr kumimoji="0" lang="en-IE" sz="1800" b="1" i="0" u="none" strike="noStrike" kern="0" cap="none" spc="0" normalizeH="0" baseline="0" noProof="0" dirty="0">
              <a:ln>
                <a:noFill/>
              </a:ln>
              <a:solidFill>
                <a:prstClr val="black"/>
              </a:solidFill>
              <a:effectLst/>
              <a:uLnTx/>
              <a:uFillTx/>
              <a:latin typeface="Arial"/>
              <a:ea typeface="+mn-ea"/>
              <a:cs typeface="+mn-cs"/>
            </a:endParaRPr>
          </a:p>
        </p:txBody>
      </p:sp>
      <p:sp>
        <p:nvSpPr>
          <p:cNvPr id="29" name="Rectangular Callout 14">
            <a:extLst>
              <a:ext uri="{FF2B5EF4-FFF2-40B4-BE49-F238E27FC236}">
                <a16:creationId xmlns:a16="http://schemas.microsoft.com/office/drawing/2014/main" id="{C59C9C09-B19D-4145-BD4D-8F9BE924D196}"/>
              </a:ext>
            </a:extLst>
          </p:cNvPr>
          <p:cNvSpPr/>
          <p:nvPr/>
        </p:nvSpPr>
        <p:spPr>
          <a:xfrm>
            <a:off x="6595040" y="4656505"/>
            <a:ext cx="1440160" cy="864096"/>
          </a:xfrm>
          <a:prstGeom prst="wedgeRectCallout">
            <a:avLst>
              <a:gd name="adj1" fmla="val -90628"/>
              <a:gd name="adj2" fmla="val -129447"/>
            </a:avLst>
          </a:prstGeom>
          <a:solidFill>
            <a:sysClr val="window" lastClr="FFFFFF">
              <a:lumMod val="75000"/>
              <a:alpha val="86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a:ea typeface="+mn-ea"/>
                <a:cs typeface="+mn-cs"/>
              </a:rPr>
              <a:t>Test Blanket Modules</a:t>
            </a:r>
            <a:endParaRPr kumimoji="0" lang="en-IE" sz="1800" b="1"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7275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2000" fill="hold"/>
                                        <p:tgtEl>
                                          <p:spTgt spid="22"/>
                                        </p:tgtEl>
                                        <p:attrNameLst>
                                          <p:attrName>ppt_w</p:attrName>
                                        </p:attrNameLst>
                                      </p:cBhvr>
                                      <p:tavLst>
                                        <p:tav tm="0">
                                          <p:val>
                                            <p:fltVal val="0"/>
                                          </p:val>
                                        </p:tav>
                                        <p:tav tm="100000">
                                          <p:val>
                                            <p:strVal val="#ppt_w"/>
                                          </p:val>
                                        </p:tav>
                                      </p:tavLst>
                                    </p:anim>
                                    <p:anim calcmode="lin" valueType="num">
                                      <p:cBhvr>
                                        <p:cTn id="8" dur="2000" fill="hold"/>
                                        <p:tgtEl>
                                          <p:spTgt spid="22"/>
                                        </p:tgtEl>
                                        <p:attrNameLst>
                                          <p:attrName>ppt_h</p:attrName>
                                        </p:attrNameLst>
                                      </p:cBhvr>
                                      <p:tavLst>
                                        <p:tav tm="0">
                                          <p:val>
                                            <p:fltVal val="0"/>
                                          </p:val>
                                        </p:tav>
                                        <p:tav tm="100000">
                                          <p:val>
                                            <p:strVal val="#ppt_h"/>
                                          </p:val>
                                        </p:tav>
                                      </p:tavLst>
                                    </p:anim>
                                    <p:animEffect transition="in" filter="fade">
                                      <p:cBhvr>
                                        <p:cTn id="9" dur="2000"/>
                                        <p:tgtEl>
                                          <p:spTgt spid="22"/>
                                        </p:tgtEl>
                                      </p:cBhvr>
                                    </p:animEffect>
                                  </p:childTnLst>
                                </p:cTn>
                              </p:par>
                            </p:childTnLst>
                          </p:cTn>
                        </p:par>
                        <p:par>
                          <p:cTn id="10" fill="hold">
                            <p:stCondLst>
                              <p:cond delay="2000"/>
                            </p:stCondLst>
                            <p:childTnLst>
                              <p:par>
                                <p:cTn id="11" presetID="1" presetClass="entr" presetSubtype="0" fill="hold" grpId="0" nodeType="afterEffect">
                                  <p:stCondLst>
                                    <p:cond delay="1500"/>
                                  </p:stCondLst>
                                  <p:childTnLst>
                                    <p:set>
                                      <p:cBhvr>
                                        <p:cTn id="12" dur="1" fill="hold">
                                          <p:stCondLst>
                                            <p:cond delay="0"/>
                                          </p:stCondLst>
                                        </p:cTn>
                                        <p:tgtEl>
                                          <p:spTgt spid="26"/>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grpId="0" nodeType="afterEffect">
                                  <p:stCondLst>
                                    <p:cond delay="500"/>
                                  </p:stCondLst>
                                  <p:childTnLst>
                                    <p:set>
                                      <p:cBhvr>
                                        <p:cTn id="15" dur="1" fill="hold">
                                          <p:stCondLst>
                                            <p:cond delay="0"/>
                                          </p:stCondLst>
                                        </p:cTn>
                                        <p:tgtEl>
                                          <p:spTgt spid="27"/>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childTnLst>
                                </p:cTn>
                              </p:par>
                            </p:childTnLst>
                          </p:cTn>
                        </p:par>
                        <p:par>
                          <p:cTn id="19" fill="hold">
                            <p:stCondLst>
                              <p:cond delay="4500"/>
                            </p:stCondLst>
                            <p:childTnLst>
                              <p:par>
                                <p:cTn id="20" presetID="1" presetClass="entr" presetSubtype="0" fill="hold" grpId="0" nodeType="afterEffect">
                                  <p:stCondLst>
                                    <p:cond delay="500"/>
                                  </p:stCondLst>
                                  <p:childTnLst>
                                    <p:set>
                                      <p:cBhvr>
                                        <p:cTn id="21" dur="1" fill="hold">
                                          <p:stCondLst>
                                            <p:cond delay="0"/>
                                          </p:stCondLst>
                                        </p:cTn>
                                        <p:tgtEl>
                                          <p:spTgt spid="24"/>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50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5500"/>
                            </p:stCondLst>
                            <p:childTnLst>
                              <p:par>
                                <p:cTn id="26" presetID="1" presetClass="entr" presetSubtype="0" fill="hold" grpId="0" nodeType="afterEffect">
                                  <p:stCondLst>
                                    <p:cond delay="500"/>
                                  </p:stCondLst>
                                  <p:childTnLst>
                                    <p:set>
                                      <p:cBhvr>
                                        <p:cTn id="27" dur="1" fill="hold">
                                          <p:stCondLst>
                                            <p:cond delay="0"/>
                                          </p:stCondLst>
                                        </p:cTn>
                                        <p:tgtEl>
                                          <p:spTgt spid="25"/>
                                        </p:tgtEl>
                                        <p:attrNameLst>
                                          <p:attrName>style.visibility</p:attrName>
                                        </p:attrNameLst>
                                      </p:cBhvr>
                                      <p:to>
                                        <p:strVal val="visible"/>
                                      </p:to>
                                    </p:set>
                                  </p:childTnLst>
                                </p:cTn>
                              </p:par>
                            </p:childTnLst>
                          </p:cTn>
                        </p:par>
                        <p:par>
                          <p:cTn id="28" fill="hold">
                            <p:stCondLst>
                              <p:cond delay="6000"/>
                            </p:stCondLst>
                            <p:childTnLst>
                              <p:par>
                                <p:cTn id="29" presetID="1" presetClass="entr" presetSubtype="0" fill="hold" grpId="0" nodeType="afterEffect">
                                  <p:stCondLst>
                                    <p:cond delay="50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0E3569A5-BCF1-466D-A742-D85D42D18DA3}"/>
              </a:ext>
            </a:extLst>
          </p:cNvPr>
          <p:cNvSpPr/>
          <p:nvPr/>
        </p:nvSpPr>
        <p:spPr>
          <a:xfrm>
            <a:off x="2840856" y="110200"/>
            <a:ext cx="6243531" cy="523220"/>
          </a:xfrm>
          <a:prstGeom prst="rect">
            <a:avLst/>
          </a:prstGeom>
        </p:spPr>
        <p:txBody>
          <a:bodyPr wrap="square">
            <a:spAutoFit/>
          </a:bodyPr>
          <a:lstStyle/>
          <a:p>
            <a:pPr algn="r"/>
            <a:r>
              <a:rPr lang="en-US" sz="2800" b="1" dirty="0">
                <a:solidFill>
                  <a:schemeClr val="bg1"/>
                </a:solidFill>
              </a:rPr>
              <a:t>F4E Contributions to ITER</a:t>
            </a:r>
            <a:r>
              <a:rPr lang="pl-PL" sz="2800" b="1" dirty="0">
                <a:solidFill>
                  <a:schemeClr val="bg1"/>
                </a:solidFill>
              </a:rPr>
              <a:t>: First Wall</a:t>
            </a:r>
            <a:endParaRPr lang="en-GB" sz="2800" b="1" dirty="0">
              <a:solidFill>
                <a:schemeClr val="bg1"/>
              </a:solidFill>
              <a:latin typeface="Arial" panose="020B0604020202020204" pitchFamily="34" charset="0"/>
              <a:cs typeface="Arial" panose="020B0604020202020204" pitchFamily="34" charset="0"/>
            </a:endParaRPr>
          </a:p>
        </p:txBody>
      </p:sp>
      <p:pic>
        <p:nvPicPr>
          <p:cNvPr id="4" name="Picture 13">
            <a:extLst>
              <a:ext uri="{FF2B5EF4-FFF2-40B4-BE49-F238E27FC236}">
                <a16:creationId xmlns:a16="http://schemas.microsoft.com/office/drawing/2014/main" id="{45EA50FB-6D23-4285-B66E-F1F07B2D731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860879"/>
            <a:ext cx="9143092" cy="5670551"/>
          </a:xfrm>
          <a:prstGeom prst="rect">
            <a:avLst/>
          </a:prstGeom>
        </p:spPr>
      </p:pic>
      <p:sp>
        <p:nvSpPr>
          <p:cNvPr id="6" name="Rectangular Callout 17">
            <a:extLst>
              <a:ext uri="{FF2B5EF4-FFF2-40B4-BE49-F238E27FC236}">
                <a16:creationId xmlns:a16="http://schemas.microsoft.com/office/drawing/2014/main" id="{8B46B9BC-21F7-42CA-80D6-D553118C37DF}"/>
              </a:ext>
            </a:extLst>
          </p:cNvPr>
          <p:cNvSpPr/>
          <p:nvPr/>
        </p:nvSpPr>
        <p:spPr>
          <a:xfrm>
            <a:off x="3203850" y="5487389"/>
            <a:ext cx="1822087" cy="648072"/>
          </a:xfrm>
          <a:prstGeom prst="wedgeRectCallout">
            <a:avLst>
              <a:gd name="adj1" fmla="val -28638"/>
              <a:gd name="adj2" fmla="val -230420"/>
            </a:avLst>
          </a:prstGeom>
          <a:solidFill>
            <a:srgbClr val="FFC000">
              <a:alpha val="8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rPr>
              <a:t>215 First Wall Panels</a:t>
            </a:r>
            <a:endParaRPr lang="en-IE" b="1" dirty="0">
              <a:solidFill>
                <a:schemeClr val="tx1"/>
              </a:solidFill>
              <a:latin typeface="+mj-lt"/>
            </a:endParaRPr>
          </a:p>
        </p:txBody>
      </p:sp>
      <p:sp>
        <p:nvSpPr>
          <p:cNvPr id="7" name="Rectangle 1">
            <a:extLst>
              <a:ext uri="{FF2B5EF4-FFF2-40B4-BE49-F238E27FC236}">
                <a16:creationId xmlns:a16="http://schemas.microsoft.com/office/drawing/2014/main" id="{87D2E946-BFA0-4D2E-B43D-2F691B0FD92B}"/>
              </a:ext>
            </a:extLst>
          </p:cNvPr>
          <p:cNvSpPr/>
          <p:nvPr/>
        </p:nvSpPr>
        <p:spPr>
          <a:xfrm>
            <a:off x="-32945" y="860879"/>
            <a:ext cx="9172211" cy="5659383"/>
          </a:xfrm>
          <a:prstGeom prst="rect">
            <a:avLst/>
          </a:prstGeom>
          <a:solidFill>
            <a:schemeClr val="bg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 name="Picture 4" descr="https://www.iter.org/doc/www/content/com/Lists/Machine/Attachments/5/blanket-shieldingv2.jpg">
            <a:extLst>
              <a:ext uri="{FF2B5EF4-FFF2-40B4-BE49-F238E27FC236}">
                <a16:creationId xmlns:a16="http://schemas.microsoft.com/office/drawing/2014/main" id="{EB7374AA-1C67-4EF6-B208-CFA762C7AD51}"/>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34" y="705481"/>
            <a:ext cx="4460104" cy="605868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5">
            <a:extLst>
              <a:ext uri="{FF2B5EF4-FFF2-40B4-BE49-F238E27FC236}">
                <a16:creationId xmlns:a16="http://schemas.microsoft.com/office/drawing/2014/main" id="{066BA4C9-D97C-45E5-8598-3C9C282D675D}"/>
              </a:ext>
            </a:extLst>
          </p:cNvPr>
          <p:cNvGrpSpPr>
            <a:grpSpLocks noChangeAspect="1"/>
          </p:cNvGrpSpPr>
          <p:nvPr/>
        </p:nvGrpSpPr>
        <p:grpSpPr>
          <a:xfrm>
            <a:off x="3556921" y="691871"/>
            <a:ext cx="3376861" cy="1908447"/>
            <a:chOff x="2151793" y="3662396"/>
            <a:chExt cx="5110943" cy="2888468"/>
          </a:xfrm>
        </p:grpSpPr>
        <p:pic>
          <p:nvPicPr>
            <p:cNvPr id="13" name="Picture 12">
              <a:extLst>
                <a:ext uri="{FF2B5EF4-FFF2-40B4-BE49-F238E27FC236}">
                  <a16:creationId xmlns:a16="http://schemas.microsoft.com/office/drawing/2014/main" id="{D29021E4-9A36-4D8D-A425-BD097D4710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84844" y="3732455"/>
              <a:ext cx="5077892" cy="2818409"/>
            </a:xfrm>
            <a:prstGeom prst="rect">
              <a:avLst/>
            </a:prstGeom>
          </p:spPr>
        </p:pic>
        <p:sp>
          <p:nvSpPr>
            <p:cNvPr id="14" name="Rectangle 9">
              <a:extLst>
                <a:ext uri="{FF2B5EF4-FFF2-40B4-BE49-F238E27FC236}">
                  <a16:creationId xmlns:a16="http://schemas.microsoft.com/office/drawing/2014/main" id="{D0608468-3D6F-4269-9E75-EE23E88B87EB}"/>
                </a:ext>
              </a:extLst>
            </p:cNvPr>
            <p:cNvSpPr>
              <a:spLocks noChangeArrowheads="1"/>
            </p:cNvSpPr>
            <p:nvPr/>
          </p:nvSpPr>
          <p:spPr bwMode="auto">
            <a:xfrm>
              <a:off x="2151793" y="3662396"/>
              <a:ext cx="5077892" cy="558991"/>
            </a:xfrm>
            <a:prstGeom prst="rect">
              <a:avLst/>
            </a:prstGeom>
            <a:solidFill>
              <a:schemeClr val="bg1">
                <a:alpha val="59000"/>
              </a:schemeClr>
            </a:solidFill>
            <a:ln>
              <a:noFill/>
            </a:ln>
            <a:effectLst/>
            <a:extLst/>
          </p:spPr>
          <p:txBody>
            <a:bodyPr vert="horz" wrap="square" lIns="91440" tIns="45720" rIns="91440" bIns="45720" numCol="1" anchor="ctr" anchorCtr="0" compatLnSpc="1">
              <a:prstTxWarp prst="textNoShape">
                <a:avLst/>
              </a:prstTxWarp>
              <a:spAutoFit/>
            </a:bodyPr>
            <a:lstStyle/>
            <a:p>
              <a:pPr marL="0" lvl="1" algn="ctr"/>
              <a:r>
                <a:rPr lang="en-US" b="1" dirty="0">
                  <a:latin typeface="+mj-lt"/>
                </a:rPr>
                <a:t>IBERDROLA-LEADING-WOOD</a:t>
              </a:r>
            </a:p>
          </p:txBody>
        </p:sp>
      </p:grpSp>
      <p:grpSp>
        <p:nvGrpSpPr>
          <p:cNvPr id="15" name="Group 3">
            <a:extLst>
              <a:ext uri="{FF2B5EF4-FFF2-40B4-BE49-F238E27FC236}">
                <a16:creationId xmlns:a16="http://schemas.microsoft.com/office/drawing/2014/main" id="{E692E46D-A5E0-430F-9956-271228F300E5}"/>
              </a:ext>
            </a:extLst>
          </p:cNvPr>
          <p:cNvGrpSpPr>
            <a:grpSpLocks noChangeAspect="1"/>
          </p:cNvGrpSpPr>
          <p:nvPr/>
        </p:nvGrpSpPr>
        <p:grpSpPr>
          <a:xfrm>
            <a:off x="6448979" y="2682397"/>
            <a:ext cx="2546536" cy="1908000"/>
            <a:chOff x="6580038" y="305354"/>
            <a:chExt cx="3802743" cy="2849208"/>
          </a:xfrm>
        </p:grpSpPr>
        <p:pic>
          <p:nvPicPr>
            <p:cNvPr id="16" name="Picture 15">
              <a:extLst>
                <a:ext uri="{FF2B5EF4-FFF2-40B4-BE49-F238E27FC236}">
                  <a16:creationId xmlns:a16="http://schemas.microsoft.com/office/drawing/2014/main" id="{437A8FFA-376B-481B-AA1F-F357FE4A38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0038" y="305354"/>
              <a:ext cx="3802743" cy="2849208"/>
            </a:xfrm>
            <a:prstGeom prst="rect">
              <a:avLst/>
            </a:prstGeom>
            <a:ln w="3175">
              <a:solidFill>
                <a:schemeClr val="tx1"/>
              </a:solidFill>
            </a:ln>
          </p:spPr>
        </p:pic>
        <p:sp>
          <p:nvSpPr>
            <p:cNvPr id="17" name="Rectangle 16">
              <a:extLst>
                <a:ext uri="{FF2B5EF4-FFF2-40B4-BE49-F238E27FC236}">
                  <a16:creationId xmlns:a16="http://schemas.microsoft.com/office/drawing/2014/main" id="{3277E28F-2CA9-438B-908E-EE2C71573706}"/>
                </a:ext>
              </a:extLst>
            </p:cNvPr>
            <p:cNvSpPr>
              <a:spLocks noChangeArrowheads="1"/>
            </p:cNvSpPr>
            <p:nvPr/>
          </p:nvSpPr>
          <p:spPr bwMode="auto">
            <a:xfrm>
              <a:off x="6805132" y="305354"/>
              <a:ext cx="3166673" cy="551522"/>
            </a:xfrm>
            <a:prstGeom prst="rect">
              <a:avLst/>
            </a:prstGeom>
            <a:solidFill>
              <a:schemeClr val="bg1">
                <a:alpha val="59000"/>
              </a:schemeClr>
            </a:solidFill>
            <a:ln>
              <a:noFill/>
            </a:ln>
            <a:effectLst/>
            <a:extLst/>
          </p:spPr>
          <p:txBody>
            <a:bodyPr vert="horz" wrap="square" lIns="91440" tIns="45720" rIns="91440" bIns="45720" numCol="1" anchor="ctr" anchorCtr="0" compatLnSpc="1">
              <a:prstTxWarp prst="textNoShape">
                <a:avLst/>
              </a:prstTxWarp>
              <a:spAutoFit/>
            </a:bodyPr>
            <a:lstStyle/>
            <a:p>
              <a:pPr marL="0" lvl="1" algn="ctr"/>
              <a:r>
                <a:rPr lang="en-US" b="1" dirty="0">
                  <a:latin typeface="+mj-lt"/>
                </a:rPr>
                <a:t>FRAMATOME</a:t>
              </a:r>
            </a:p>
          </p:txBody>
        </p:sp>
      </p:grpSp>
      <p:grpSp>
        <p:nvGrpSpPr>
          <p:cNvPr id="18" name="Group 2">
            <a:extLst>
              <a:ext uri="{FF2B5EF4-FFF2-40B4-BE49-F238E27FC236}">
                <a16:creationId xmlns:a16="http://schemas.microsoft.com/office/drawing/2014/main" id="{312F14C2-FE65-4798-BB6D-422C2B53C516}"/>
              </a:ext>
            </a:extLst>
          </p:cNvPr>
          <p:cNvGrpSpPr>
            <a:grpSpLocks noChangeAspect="1"/>
          </p:cNvGrpSpPr>
          <p:nvPr/>
        </p:nvGrpSpPr>
        <p:grpSpPr>
          <a:xfrm>
            <a:off x="4252056" y="4759102"/>
            <a:ext cx="2980848" cy="1980000"/>
            <a:chOff x="0" y="873565"/>
            <a:chExt cx="4139952" cy="2853485"/>
          </a:xfrm>
        </p:grpSpPr>
        <p:pic>
          <p:nvPicPr>
            <p:cNvPr id="19" name="Picture 10">
              <a:extLst>
                <a:ext uri="{FF2B5EF4-FFF2-40B4-BE49-F238E27FC236}">
                  <a16:creationId xmlns:a16="http://schemas.microsoft.com/office/drawing/2014/main" id="{1A8949D6-E48F-4FD3-9830-23CAB7B55C9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873565"/>
              <a:ext cx="4139952" cy="2853485"/>
            </a:xfrm>
            <a:prstGeom prst="rect">
              <a:avLst/>
            </a:prstGeom>
          </p:spPr>
        </p:pic>
        <p:sp>
          <p:nvSpPr>
            <p:cNvPr id="20" name="Rectangle 7">
              <a:extLst>
                <a:ext uri="{FF2B5EF4-FFF2-40B4-BE49-F238E27FC236}">
                  <a16:creationId xmlns:a16="http://schemas.microsoft.com/office/drawing/2014/main" id="{22D794C7-4DA8-4A2C-A973-E480B9A61BE2}"/>
                </a:ext>
              </a:extLst>
            </p:cNvPr>
            <p:cNvSpPr>
              <a:spLocks noChangeArrowheads="1"/>
            </p:cNvSpPr>
            <p:nvPr/>
          </p:nvSpPr>
          <p:spPr bwMode="auto">
            <a:xfrm>
              <a:off x="0" y="874716"/>
              <a:ext cx="1631087" cy="369332"/>
            </a:xfrm>
            <a:prstGeom prst="rect">
              <a:avLst/>
            </a:prstGeom>
            <a:solidFill>
              <a:schemeClr val="bg1">
                <a:alpha val="59000"/>
              </a:schemeClr>
            </a:solidFill>
            <a:ln>
              <a:noFill/>
            </a:ln>
            <a:effectLst/>
            <a:extLst/>
          </p:spPr>
          <p:txBody>
            <a:bodyPr vert="horz" wrap="square" lIns="91440" tIns="45720" rIns="91440" bIns="45720" numCol="1" anchor="ctr" anchorCtr="0" compatLnSpc="1">
              <a:prstTxWarp prst="textNoShape">
                <a:avLst/>
              </a:prstTxWarp>
              <a:spAutoFit/>
            </a:bodyPr>
            <a:lstStyle/>
            <a:p>
              <a:pPr marL="0" lvl="1" algn="ctr"/>
              <a:r>
                <a:rPr lang="en-US" b="1" dirty="0">
                  <a:latin typeface="+mj-lt"/>
                </a:rPr>
                <a:t>ATMOSTAT</a:t>
              </a:r>
            </a:p>
          </p:txBody>
        </p:sp>
      </p:grpSp>
    </p:spTree>
    <p:extLst>
      <p:ext uri="{BB962C8B-B14F-4D97-AF65-F5344CB8AC3E}">
        <p14:creationId xmlns:p14="http://schemas.microsoft.com/office/powerpoint/2010/main" val="394938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1+#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0-#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EE33895A-45F8-4582-80BB-C18DFD1ED369}"/>
              </a:ext>
            </a:extLst>
          </p:cNvPr>
          <p:cNvPicPr>
            <a:picLocks noChangeAspect="1"/>
          </p:cNvPicPr>
          <p:nvPr/>
        </p:nvPicPr>
        <p:blipFill>
          <a:blip r:embed="rId2"/>
          <a:stretch>
            <a:fillRect/>
          </a:stretch>
        </p:blipFill>
        <p:spPr>
          <a:xfrm>
            <a:off x="1080655" y="766685"/>
            <a:ext cx="7560000" cy="4416001"/>
          </a:xfrm>
          <a:prstGeom prst="rect">
            <a:avLst/>
          </a:prstGeom>
        </p:spPr>
      </p:pic>
      <p:sp>
        <p:nvSpPr>
          <p:cNvPr id="3" name="Prostokąt 2">
            <a:extLst>
              <a:ext uri="{FF2B5EF4-FFF2-40B4-BE49-F238E27FC236}">
                <a16:creationId xmlns:a16="http://schemas.microsoft.com/office/drawing/2014/main" id="{DB0A81EF-C10E-48D1-9D80-D2EAA0754F77}"/>
              </a:ext>
            </a:extLst>
          </p:cNvPr>
          <p:cNvSpPr/>
          <p:nvPr/>
        </p:nvSpPr>
        <p:spPr>
          <a:xfrm>
            <a:off x="769352" y="5563148"/>
            <a:ext cx="8137310" cy="923330"/>
          </a:xfrm>
          <a:prstGeom prst="rect">
            <a:avLst/>
          </a:prstGeom>
        </p:spPr>
        <p:txBody>
          <a:bodyPr wrap="square">
            <a:spAutoFit/>
          </a:bodyPr>
          <a:lstStyle/>
          <a:p>
            <a:r>
              <a:rPr lang="en-US" dirty="0">
                <a:solidFill>
                  <a:srgbClr val="000000"/>
                </a:solidFill>
                <a:latin typeface="SFRM1200"/>
              </a:rPr>
              <a:t>Figure 1.1: World primary energy consumption from 1991 to 2016 in </a:t>
            </a:r>
            <a:r>
              <a:rPr lang="en-US" dirty="0" err="1">
                <a:solidFill>
                  <a:srgbClr val="000000"/>
                </a:solidFill>
                <a:latin typeface="SFRM1200"/>
              </a:rPr>
              <a:t>milion</a:t>
            </a:r>
            <a:r>
              <a:rPr lang="pl-PL" dirty="0">
                <a:solidFill>
                  <a:srgbClr val="000000"/>
                </a:solidFill>
                <a:latin typeface="SFRM1200"/>
              </a:rPr>
              <a:t> </a:t>
            </a:r>
            <a:r>
              <a:rPr lang="en-US" dirty="0">
                <a:solidFill>
                  <a:srgbClr val="000000"/>
                </a:solidFill>
                <a:latin typeface="SFRM1200"/>
              </a:rPr>
              <a:t>tons oil</a:t>
            </a:r>
          </a:p>
          <a:p>
            <a:r>
              <a:rPr lang="pl-PL" dirty="0" err="1">
                <a:solidFill>
                  <a:srgbClr val="000000"/>
                </a:solidFill>
                <a:latin typeface="SFRM1200"/>
              </a:rPr>
              <a:t>equivalent</a:t>
            </a:r>
            <a:r>
              <a:rPr lang="pl-PL" dirty="0">
                <a:solidFill>
                  <a:srgbClr val="000000"/>
                </a:solidFill>
                <a:latin typeface="SFRM1200"/>
              </a:rPr>
              <a:t> (</a:t>
            </a:r>
            <a:r>
              <a:rPr lang="pl-PL" dirty="0" err="1">
                <a:solidFill>
                  <a:srgbClr val="000000"/>
                </a:solidFill>
                <a:latin typeface="SFRM1200"/>
              </a:rPr>
              <a:t>Mtoe</a:t>
            </a:r>
            <a:r>
              <a:rPr lang="pl-PL" dirty="0">
                <a:solidFill>
                  <a:srgbClr val="000000"/>
                </a:solidFill>
                <a:latin typeface="SFRM1200"/>
              </a:rPr>
              <a:t>). Source: [</a:t>
            </a:r>
            <a:r>
              <a:rPr lang="en-US" dirty="0"/>
              <a:t>BP. British Petroleum Statistical Review of World Energy, 2017. (Cited in</a:t>
            </a:r>
            <a:r>
              <a:rPr lang="pl-PL" dirty="0"/>
              <a:t> </a:t>
            </a:r>
            <a:r>
              <a:rPr lang="en-US" dirty="0"/>
              <a:t>sections 1.1.1, 1.1, and 2.4.2.2.)</a:t>
            </a:r>
            <a:r>
              <a:rPr lang="pl-PL" dirty="0">
                <a:solidFill>
                  <a:srgbClr val="000000"/>
                </a:solidFill>
                <a:latin typeface="SFRM1200"/>
              </a:rPr>
              <a:t>]</a:t>
            </a:r>
            <a:endParaRPr lang="pl-PL" dirty="0"/>
          </a:p>
        </p:txBody>
      </p:sp>
      <p:sp>
        <p:nvSpPr>
          <p:cNvPr id="4" name="Rectangle 4">
            <a:extLst>
              <a:ext uri="{FF2B5EF4-FFF2-40B4-BE49-F238E27FC236}">
                <a16:creationId xmlns:a16="http://schemas.microsoft.com/office/drawing/2014/main" id="{4E213F95-AAF6-4545-9A4B-26304842A279}"/>
              </a:ext>
            </a:extLst>
          </p:cNvPr>
          <p:cNvSpPr>
            <a:spLocks noChangeArrowheads="1"/>
          </p:cNvSpPr>
          <p:nvPr/>
        </p:nvSpPr>
        <p:spPr bwMode="auto">
          <a:xfrm>
            <a:off x="4495800" y="76200"/>
            <a:ext cx="457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20000"/>
              </a:spcBef>
              <a:defRPr sz="3200">
                <a:solidFill>
                  <a:schemeClr val="tx1"/>
                </a:solidFill>
                <a:latin typeface="Times New Roman" panose="02020603050405020304" pitchFamily="18" charset="0"/>
              </a:defRPr>
            </a:lvl1pPr>
            <a:lvl2pPr marL="742950" indent="-285750" algn="ctr">
              <a:spcBef>
                <a:spcPct val="20000"/>
              </a:spcBef>
              <a:defRPr sz="2800">
                <a:solidFill>
                  <a:schemeClr val="tx1"/>
                </a:solidFill>
                <a:latin typeface="Times New Roman" panose="02020603050405020304" pitchFamily="18" charset="0"/>
              </a:defRPr>
            </a:lvl2pPr>
            <a:lvl3pPr marL="1143000" indent="-228600" algn="ctr">
              <a:spcBef>
                <a:spcPct val="20000"/>
              </a:spcBef>
              <a:defRPr sz="2400">
                <a:solidFill>
                  <a:schemeClr val="tx1"/>
                </a:solidFill>
                <a:latin typeface="Times New Roman" panose="02020603050405020304" pitchFamily="18" charset="0"/>
              </a:defRPr>
            </a:lvl3pPr>
            <a:lvl4pPr marL="1600200" indent="-228600" algn="ctr">
              <a:spcBef>
                <a:spcPct val="20000"/>
              </a:spcBef>
              <a:defRPr sz="2000">
                <a:solidFill>
                  <a:schemeClr val="tx1"/>
                </a:solidFill>
                <a:latin typeface="Times New Roman" panose="02020603050405020304" pitchFamily="18" charset="0"/>
              </a:defRPr>
            </a:lvl4pPr>
            <a:lvl5pPr marL="2057400" indent="-228600" algn="ctr">
              <a:spcBef>
                <a:spcPct val="20000"/>
              </a:spcBef>
              <a:defRPr sz="2000">
                <a:solidFill>
                  <a:schemeClr val="tx1"/>
                </a:solidFill>
                <a:latin typeface="Times New Roman" panose="02020603050405020304" pitchFamily="18" charset="0"/>
              </a:defRPr>
            </a:lvl5pPr>
            <a:lvl6pPr marL="2514600" indent="-228600" algn="ctr" fontAlgn="base">
              <a:spcBef>
                <a:spcPct val="20000"/>
              </a:spcBef>
              <a:spcAft>
                <a:spcPct val="0"/>
              </a:spcAft>
              <a:defRPr sz="2000">
                <a:solidFill>
                  <a:schemeClr val="tx1"/>
                </a:solidFill>
                <a:latin typeface="Times New Roman" panose="02020603050405020304" pitchFamily="18" charset="0"/>
              </a:defRPr>
            </a:lvl6pPr>
            <a:lvl7pPr marL="2971800" indent="-228600" algn="ctr" fontAlgn="base">
              <a:spcBef>
                <a:spcPct val="20000"/>
              </a:spcBef>
              <a:spcAft>
                <a:spcPct val="0"/>
              </a:spcAft>
              <a:defRPr sz="2000">
                <a:solidFill>
                  <a:schemeClr val="tx1"/>
                </a:solidFill>
                <a:latin typeface="Times New Roman" panose="02020603050405020304" pitchFamily="18" charset="0"/>
              </a:defRPr>
            </a:lvl7pPr>
            <a:lvl8pPr marL="3429000" indent="-228600" algn="ctr" fontAlgn="base">
              <a:spcBef>
                <a:spcPct val="20000"/>
              </a:spcBef>
              <a:spcAft>
                <a:spcPct val="0"/>
              </a:spcAft>
              <a:defRPr sz="2000">
                <a:solidFill>
                  <a:schemeClr val="tx1"/>
                </a:solidFill>
                <a:latin typeface="Times New Roman" panose="02020603050405020304" pitchFamily="18" charset="0"/>
              </a:defRPr>
            </a:lvl8pPr>
            <a:lvl9pPr marL="3886200" indent="-228600" algn="ctr" fontAlgn="base">
              <a:spcBef>
                <a:spcPct val="20000"/>
              </a:spcBef>
              <a:spcAft>
                <a:spcPct val="0"/>
              </a:spcAft>
              <a:defRPr sz="2000">
                <a:solidFill>
                  <a:schemeClr val="tx1"/>
                </a:solidFill>
                <a:latin typeface="Times New Roman" panose="02020603050405020304" pitchFamily="18" charset="0"/>
              </a:defRPr>
            </a:lvl9pPr>
          </a:lstStyle>
          <a:p>
            <a:pPr algn="r">
              <a:spcBef>
                <a:spcPct val="0"/>
              </a:spcBef>
            </a:pPr>
            <a:r>
              <a:rPr lang="pl-PL" altLang="pl-PL" dirty="0" err="1">
                <a:solidFill>
                  <a:schemeClr val="bg1"/>
                </a:solidFill>
                <a:latin typeface="Arial" panose="020B0604020202020204" pitchFamily="34" charset="0"/>
              </a:rPr>
              <a:t>Introduction</a:t>
            </a:r>
            <a:endParaRPr lang="pl-PL" altLang="pl-PL" i="1" dirty="0">
              <a:solidFill>
                <a:schemeClr val="bg1"/>
              </a:solidFill>
              <a:latin typeface="Arial" panose="020B0604020202020204" pitchFamily="34" charset="0"/>
            </a:endParaRPr>
          </a:p>
        </p:txBody>
      </p:sp>
    </p:spTree>
    <p:extLst>
      <p:ext uri="{BB962C8B-B14F-4D97-AF65-F5344CB8AC3E}">
        <p14:creationId xmlns:p14="http://schemas.microsoft.com/office/powerpoint/2010/main" val="637652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3"/>
          <p:cNvSpPr txBox="1">
            <a:spLocks noChangeArrowheads="1"/>
          </p:cNvSpPr>
          <p:nvPr/>
        </p:nvSpPr>
        <p:spPr bwMode="auto">
          <a:xfrm>
            <a:off x="788633" y="866085"/>
            <a:ext cx="7770813"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579438" indent="-298450" eaLnBrk="0" hangingPunct="0">
              <a:spcBef>
                <a:spcPct val="20000"/>
              </a:spcBef>
              <a:buChar char="–"/>
              <a:defRPr sz="2800">
                <a:solidFill>
                  <a:schemeClr val="tx1"/>
                </a:solidFill>
                <a:latin typeface="Times New Roman" pitchFamily="18" charset="0"/>
              </a:defRPr>
            </a:lvl2pPr>
            <a:lvl3pPr marL="1581150" indent="-457200" eaLnBrk="0" hangingPunct="0">
              <a:spcBef>
                <a:spcPct val="20000"/>
              </a:spcBef>
              <a:buChar char="•"/>
              <a:defRPr sz="2400">
                <a:solidFill>
                  <a:schemeClr val="tx1"/>
                </a:solidFill>
                <a:latin typeface="Times New Roman" pitchFamily="18" charset="0"/>
              </a:defRPr>
            </a:lvl3pPr>
            <a:lvl4pPr marL="2228850" indent="-457200" eaLnBrk="0" hangingPunct="0">
              <a:spcBef>
                <a:spcPct val="20000"/>
              </a:spcBef>
              <a:buChar char="–"/>
              <a:defRPr sz="2000">
                <a:solidFill>
                  <a:schemeClr val="tx1"/>
                </a:solidFill>
                <a:latin typeface="Times New Roman" pitchFamily="18" charset="0"/>
              </a:defRPr>
            </a:lvl4pPr>
            <a:lvl5pPr marL="2876550" indent="-457200" eaLnBrk="0" hangingPunct="0">
              <a:spcBef>
                <a:spcPct val="20000"/>
              </a:spcBef>
              <a:buChar char="»"/>
              <a:defRPr sz="2000">
                <a:solidFill>
                  <a:schemeClr val="tx1"/>
                </a:solidFill>
                <a:latin typeface="Times New Roman" pitchFamily="18" charset="0"/>
              </a:defRPr>
            </a:lvl5pPr>
            <a:lvl6pPr marL="3333750" indent="-457200" eaLnBrk="0" fontAlgn="base" hangingPunct="0">
              <a:spcBef>
                <a:spcPct val="20000"/>
              </a:spcBef>
              <a:spcAft>
                <a:spcPct val="0"/>
              </a:spcAft>
              <a:buChar char="»"/>
              <a:defRPr sz="2000">
                <a:solidFill>
                  <a:schemeClr val="tx1"/>
                </a:solidFill>
                <a:latin typeface="Times New Roman" pitchFamily="18" charset="0"/>
              </a:defRPr>
            </a:lvl6pPr>
            <a:lvl7pPr marL="3790950" indent="-457200" eaLnBrk="0" fontAlgn="base" hangingPunct="0">
              <a:spcBef>
                <a:spcPct val="20000"/>
              </a:spcBef>
              <a:spcAft>
                <a:spcPct val="0"/>
              </a:spcAft>
              <a:buChar char="»"/>
              <a:defRPr sz="2000">
                <a:solidFill>
                  <a:schemeClr val="tx1"/>
                </a:solidFill>
                <a:latin typeface="Times New Roman" pitchFamily="18" charset="0"/>
              </a:defRPr>
            </a:lvl7pPr>
            <a:lvl8pPr marL="4248150" indent="-457200" eaLnBrk="0" fontAlgn="base" hangingPunct="0">
              <a:spcBef>
                <a:spcPct val="20000"/>
              </a:spcBef>
              <a:spcAft>
                <a:spcPct val="0"/>
              </a:spcAft>
              <a:buChar char="»"/>
              <a:defRPr sz="2000">
                <a:solidFill>
                  <a:schemeClr val="tx1"/>
                </a:solidFill>
                <a:latin typeface="Times New Roman" pitchFamily="18" charset="0"/>
              </a:defRPr>
            </a:lvl8pPr>
            <a:lvl9pPr marL="4705350" indent="-4572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ts val="0"/>
              </a:spcBef>
              <a:buFontTx/>
              <a:buNone/>
              <a:defRPr/>
            </a:pPr>
            <a:r>
              <a:rPr lang="pt-BR" sz="2000" dirty="0">
                <a:latin typeface="+mn-lt"/>
              </a:rPr>
              <a:t>Fossil fuels:</a:t>
            </a:r>
            <a:r>
              <a:rPr lang="pl-PL" sz="2000" dirty="0">
                <a:latin typeface="+mn-lt"/>
              </a:rPr>
              <a:t> </a:t>
            </a:r>
          </a:p>
          <a:p>
            <a:pPr marL="342900" indent="-342900" eaLnBrk="1" hangingPunct="1">
              <a:spcBef>
                <a:spcPts val="0"/>
              </a:spcBef>
              <a:defRPr/>
            </a:pPr>
            <a:r>
              <a:rPr lang="pt-BR" sz="1800" dirty="0">
                <a:latin typeface="+mn-lt"/>
              </a:rPr>
              <a:t>Petroleum</a:t>
            </a:r>
            <a:endParaRPr lang="pl-PL" sz="1800" dirty="0">
              <a:latin typeface="+mn-lt"/>
            </a:endParaRPr>
          </a:p>
          <a:p>
            <a:pPr marL="342900" indent="-342900" eaLnBrk="1" hangingPunct="1">
              <a:spcBef>
                <a:spcPts val="0"/>
              </a:spcBef>
              <a:defRPr/>
            </a:pPr>
            <a:r>
              <a:rPr lang="pt-BR" sz="1800" dirty="0">
                <a:latin typeface="+mn-lt"/>
              </a:rPr>
              <a:t>Natural gas</a:t>
            </a:r>
            <a:endParaRPr lang="pl-PL" sz="1800" dirty="0">
              <a:latin typeface="+mn-lt"/>
            </a:endParaRPr>
          </a:p>
          <a:p>
            <a:pPr marL="342900" indent="-342900" eaLnBrk="1" hangingPunct="1">
              <a:spcBef>
                <a:spcPts val="0"/>
              </a:spcBef>
              <a:defRPr/>
            </a:pPr>
            <a:r>
              <a:rPr lang="pt-BR" sz="1800" dirty="0">
                <a:latin typeface="+mn-lt"/>
              </a:rPr>
              <a:t>Carbon</a:t>
            </a:r>
            <a:endParaRPr lang="pl-PL" sz="1800" dirty="0">
              <a:latin typeface="+mn-lt"/>
            </a:endParaRPr>
          </a:p>
          <a:p>
            <a:pPr eaLnBrk="1" hangingPunct="1">
              <a:spcBef>
                <a:spcPts val="0"/>
              </a:spcBef>
              <a:buFontTx/>
              <a:buNone/>
              <a:defRPr/>
            </a:pPr>
            <a:r>
              <a:rPr lang="en-US" sz="2000" dirty="0">
                <a:latin typeface="+mn-lt"/>
              </a:rPr>
              <a:t>Alternative sources (not affecting the thermal balance of the planet)</a:t>
            </a:r>
            <a:endParaRPr lang="pl-PL" sz="2000" dirty="0">
              <a:latin typeface="+mn-lt"/>
            </a:endParaRPr>
          </a:p>
          <a:p>
            <a:pPr marL="285750" indent="-285750" eaLnBrk="1" hangingPunct="1">
              <a:spcBef>
                <a:spcPts val="0"/>
              </a:spcBef>
              <a:defRPr/>
            </a:pPr>
            <a:r>
              <a:rPr lang="en-US" sz="1800" dirty="0">
                <a:solidFill>
                  <a:srgbClr val="00B050"/>
                </a:solidFill>
                <a:latin typeface="+mn-lt"/>
              </a:rPr>
              <a:t>Biomass;</a:t>
            </a:r>
            <a:endParaRPr lang="pl-PL" sz="1800" dirty="0">
              <a:solidFill>
                <a:srgbClr val="00B050"/>
              </a:solidFill>
              <a:latin typeface="+mn-lt"/>
            </a:endParaRPr>
          </a:p>
          <a:p>
            <a:pPr marL="285750" indent="-285750" eaLnBrk="1" hangingPunct="1">
              <a:spcBef>
                <a:spcPts val="0"/>
              </a:spcBef>
              <a:defRPr/>
            </a:pPr>
            <a:r>
              <a:rPr lang="en-US" sz="1800" dirty="0">
                <a:solidFill>
                  <a:srgbClr val="00B050"/>
                </a:solidFill>
                <a:latin typeface="+mn-lt"/>
              </a:rPr>
              <a:t>Hydro;</a:t>
            </a:r>
            <a:endParaRPr lang="pl-PL" sz="1800" dirty="0">
              <a:solidFill>
                <a:srgbClr val="00B050"/>
              </a:solidFill>
              <a:latin typeface="+mn-lt"/>
            </a:endParaRPr>
          </a:p>
          <a:p>
            <a:pPr marL="285750" indent="-285750" eaLnBrk="1" hangingPunct="1">
              <a:spcBef>
                <a:spcPts val="0"/>
              </a:spcBef>
              <a:defRPr/>
            </a:pPr>
            <a:r>
              <a:rPr lang="en-US" sz="1800" dirty="0">
                <a:solidFill>
                  <a:srgbClr val="00B050"/>
                </a:solidFill>
                <a:latin typeface="+mn-lt"/>
              </a:rPr>
              <a:t>Sun;</a:t>
            </a:r>
            <a:endParaRPr lang="pl-PL" sz="1800" dirty="0">
              <a:solidFill>
                <a:srgbClr val="00B050"/>
              </a:solidFill>
              <a:latin typeface="+mn-lt"/>
            </a:endParaRPr>
          </a:p>
          <a:p>
            <a:pPr marL="285750" indent="-285750" eaLnBrk="1" hangingPunct="1">
              <a:spcBef>
                <a:spcPts val="0"/>
              </a:spcBef>
              <a:defRPr/>
            </a:pPr>
            <a:r>
              <a:rPr lang="pl-PL" sz="1800" dirty="0">
                <a:solidFill>
                  <a:srgbClr val="00B050"/>
                </a:solidFill>
                <a:latin typeface="+mn-lt"/>
              </a:rPr>
              <a:t>W</a:t>
            </a:r>
            <a:r>
              <a:rPr lang="en-US" sz="1800" dirty="0" err="1">
                <a:solidFill>
                  <a:srgbClr val="00B050"/>
                </a:solidFill>
                <a:latin typeface="+mn-lt"/>
              </a:rPr>
              <a:t>ind</a:t>
            </a:r>
            <a:r>
              <a:rPr lang="en-US" sz="1800" dirty="0">
                <a:solidFill>
                  <a:srgbClr val="00B050"/>
                </a:solidFill>
                <a:latin typeface="+mn-lt"/>
              </a:rPr>
              <a:t>;</a:t>
            </a:r>
            <a:endParaRPr lang="pl-PL" sz="1800" dirty="0">
              <a:solidFill>
                <a:srgbClr val="00B050"/>
              </a:solidFill>
              <a:latin typeface="+mn-lt"/>
            </a:endParaRPr>
          </a:p>
          <a:p>
            <a:pPr marL="285750" indent="-285750" eaLnBrk="1" hangingPunct="1">
              <a:spcBef>
                <a:spcPts val="0"/>
              </a:spcBef>
              <a:defRPr/>
            </a:pPr>
            <a:r>
              <a:rPr lang="en-US" sz="1800" dirty="0">
                <a:solidFill>
                  <a:srgbClr val="00B050"/>
                </a:solidFill>
                <a:latin typeface="+mn-lt"/>
              </a:rPr>
              <a:t>Other (geothermal, tides, ...)</a:t>
            </a:r>
            <a:endParaRPr lang="pl-PL" sz="1800" dirty="0">
              <a:solidFill>
                <a:srgbClr val="00B050"/>
              </a:solidFill>
              <a:latin typeface="+mn-lt"/>
            </a:endParaRPr>
          </a:p>
          <a:p>
            <a:pPr eaLnBrk="1" hangingPunct="1">
              <a:spcBef>
                <a:spcPts val="0"/>
              </a:spcBef>
              <a:buFontTx/>
              <a:buNone/>
              <a:defRPr/>
            </a:pPr>
            <a:r>
              <a:rPr lang="en-US" sz="2000" dirty="0">
                <a:latin typeface="+mn-lt"/>
              </a:rPr>
              <a:t>Alternative sources (affecting the thermal balance of the planet</a:t>
            </a:r>
            <a:r>
              <a:rPr lang="pl-PL" sz="2000" dirty="0">
                <a:latin typeface="+mn-lt"/>
                <a:cs typeface="Arial" panose="020B0604020202020204" pitchFamily="34" charset="0"/>
              </a:rPr>
              <a:t>)</a:t>
            </a:r>
          </a:p>
          <a:p>
            <a:pPr marL="285750" indent="-285750" eaLnBrk="1" hangingPunct="1">
              <a:spcBef>
                <a:spcPts val="0"/>
              </a:spcBef>
              <a:buFont typeface="Wingdings" panose="05000000000000000000" pitchFamily="2" charset="2"/>
              <a:buChar char="ü"/>
              <a:defRPr/>
            </a:pPr>
            <a:r>
              <a:rPr lang="en-US" sz="1800" dirty="0">
                <a:solidFill>
                  <a:srgbClr val="FF0000"/>
                </a:solidFill>
                <a:latin typeface="+mn-lt"/>
              </a:rPr>
              <a:t>Nuclear energy (based on nuclear fission)</a:t>
            </a:r>
            <a:endParaRPr lang="pl-PL" sz="1800" dirty="0">
              <a:solidFill>
                <a:srgbClr val="FF0000"/>
              </a:solidFill>
              <a:latin typeface="+mn-lt"/>
            </a:endParaRPr>
          </a:p>
          <a:p>
            <a:pPr marL="285750" indent="-285750" eaLnBrk="1" hangingPunct="1">
              <a:spcBef>
                <a:spcPts val="0"/>
              </a:spcBef>
              <a:buFont typeface="Wingdings" panose="05000000000000000000" pitchFamily="2" charset="2"/>
              <a:buChar char="ü"/>
              <a:defRPr/>
            </a:pPr>
            <a:r>
              <a:rPr lang="pl-PL" sz="1800" dirty="0">
                <a:solidFill>
                  <a:srgbClr val="FF0000"/>
                </a:solidFill>
                <a:latin typeface="+mn-lt"/>
              </a:rPr>
              <a:t>Solar </a:t>
            </a:r>
            <a:r>
              <a:rPr lang="pl-PL" sz="1800" dirty="0" err="1">
                <a:solidFill>
                  <a:srgbClr val="FF0000"/>
                </a:solidFill>
                <a:latin typeface="+mn-lt"/>
              </a:rPr>
              <a:t>energy</a:t>
            </a:r>
            <a:r>
              <a:rPr lang="pl-PL" sz="1800" dirty="0">
                <a:solidFill>
                  <a:srgbClr val="FF0000"/>
                </a:solidFill>
                <a:latin typeface="+mn-lt"/>
              </a:rPr>
              <a:t> from </a:t>
            </a:r>
            <a:r>
              <a:rPr lang="pl-PL" sz="1800" dirty="0" err="1">
                <a:solidFill>
                  <a:srgbClr val="FF0000"/>
                </a:solidFill>
                <a:latin typeface="+mn-lt"/>
              </a:rPr>
              <a:t>space</a:t>
            </a:r>
            <a:endParaRPr lang="pl-PL" sz="1800" dirty="0">
              <a:solidFill>
                <a:srgbClr val="FF0000"/>
              </a:solidFill>
              <a:latin typeface="+mn-lt"/>
            </a:endParaRPr>
          </a:p>
          <a:p>
            <a:pPr marL="285750" indent="-285750" eaLnBrk="1" hangingPunct="1">
              <a:spcBef>
                <a:spcPts val="0"/>
              </a:spcBef>
              <a:buFont typeface="Wingdings" panose="05000000000000000000" pitchFamily="2" charset="2"/>
              <a:buChar char="ü"/>
              <a:defRPr/>
            </a:pPr>
            <a:r>
              <a:rPr lang="en-US" sz="1800" dirty="0">
                <a:solidFill>
                  <a:srgbClr val="FF0000"/>
                </a:solidFill>
                <a:latin typeface="+mn-lt"/>
              </a:rPr>
              <a:t>Nuclear energy (based on nuclear </a:t>
            </a:r>
            <a:r>
              <a:rPr lang="pl-PL" sz="1800" dirty="0" err="1">
                <a:solidFill>
                  <a:srgbClr val="FF0000"/>
                </a:solidFill>
                <a:latin typeface="+mn-lt"/>
              </a:rPr>
              <a:t>fusion</a:t>
            </a:r>
            <a:r>
              <a:rPr lang="en-US" sz="1800" dirty="0">
                <a:solidFill>
                  <a:srgbClr val="FF0000"/>
                </a:solidFill>
                <a:latin typeface="+mn-lt"/>
              </a:rPr>
              <a:t>) - thermonuclear energy</a:t>
            </a:r>
            <a:endParaRPr lang="pl-PL" sz="1800" b="1" dirty="0">
              <a:solidFill>
                <a:srgbClr val="FF0000"/>
              </a:solidFill>
              <a:latin typeface="+mn-lt"/>
              <a:cs typeface="Arial" panose="020B0604020202020204" pitchFamily="34" charset="0"/>
            </a:endParaRPr>
          </a:p>
        </p:txBody>
      </p:sp>
      <p:sp>
        <p:nvSpPr>
          <p:cNvPr id="9223" name="Text Box 7"/>
          <p:cNvSpPr txBox="1">
            <a:spLocks noChangeArrowheads="1"/>
          </p:cNvSpPr>
          <p:nvPr/>
        </p:nvSpPr>
        <p:spPr bwMode="auto">
          <a:xfrm>
            <a:off x="533400" y="5060255"/>
            <a:ext cx="62484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85000"/>
              </a:lnSpc>
              <a:spcBef>
                <a:spcPts val="0"/>
              </a:spcBef>
              <a:buFontTx/>
              <a:buNone/>
              <a:defRPr/>
            </a:pPr>
            <a:r>
              <a:rPr lang="pl-PL" sz="2000" i="1" u="sng" dirty="0" err="1">
                <a:latin typeface="+mn-lt"/>
              </a:rPr>
              <a:t>Remark</a:t>
            </a:r>
            <a:endParaRPr lang="pl-PL" sz="2000" i="1" u="sng" dirty="0">
              <a:latin typeface="+mn-lt"/>
            </a:endParaRPr>
          </a:p>
          <a:p>
            <a:pPr eaLnBrk="1" hangingPunct="1">
              <a:lnSpc>
                <a:spcPct val="85000"/>
              </a:lnSpc>
              <a:spcBef>
                <a:spcPts val="0"/>
              </a:spcBef>
              <a:buFontTx/>
              <a:buNone/>
              <a:defRPr/>
            </a:pPr>
            <a:r>
              <a:rPr lang="en-US" sz="2000" i="1" dirty="0">
                <a:latin typeface="+mn-lt"/>
              </a:rPr>
              <a:t>Large-scale (global) energy requires:</a:t>
            </a:r>
            <a:endParaRPr lang="pl-PL" sz="2000" i="1" dirty="0">
              <a:latin typeface="+mn-lt"/>
            </a:endParaRPr>
          </a:p>
          <a:p>
            <a:pPr marL="342900" indent="-342900" eaLnBrk="1" hangingPunct="1">
              <a:lnSpc>
                <a:spcPct val="85000"/>
              </a:lnSpc>
              <a:spcBef>
                <a:spcPts val="0"/>
              </a:spcBef>
              <a:defRPr/>
            </a:pPr>
            <a:r>
              <a:rPr lang="en-US" sz="2000" i="1" dirty="0">
                <a:latin typeface="+mn-lt"/>
              </a:rPr>
              <a:t>Continuity of energy supply</a:t>
            </a:r>
            <a:r>
              <a:rPr lang="pl-PL" sz="2000" i="1" dirty="0">
                <a:latin typeface="+mn-lt"/>
              </a:rPr>
              <a:t>;</a:t>
            </a:r>
          </a:p>
          <a:p>
            <a:pPr marL="342900" indent="-342900" eaLnBrk="1" hangingPunct="1">
              <a:lnSpc>
                <a:spcPct val="85000"/>
              </a:lnSpc>
              <a:spcBef>
                <a:spcPts val="0"/>
              </a:spcBef>
              <a:defRPr/>
            </a:pPr>
            <a:r>
              <a:rPr lang="en-US" sz="2000" i="1" dirty="0">
                <a:latin typeface="+mn-lt"/>
              </a:rPr>
              <a:t>Network parameters guarantee</a:t>
            </a:r>
            <a:endParaRPr lang="pl-PL" altLang="pl-PL" sz="2000" i="1" dirty="0">
              <a:latin typeface="+mn-lt"/>
              <a:cs typeface="Arial" panose="020B0604020202020204" pitchFamily="34" charset="0"/>
            </a:endParaRPr>
          </a:p>
        </p:txBody>
      </p:sp>
      <p:sp>
        <p:nvSpPr>
          <p:cNvPr id="17414" name="Symbol zastępczy daty 2"/>
          <p:cNvSpPr>
            <a:spLocks noGrp="1"/>
          </p:cNvSpPr>
          <p:nvPr>
            <p:ph type="dt" sz="quarter" idx="10"/>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1400">
                <a:solidFill>
                  <a:schemeClr val="bg1"/>
                </a:solidFill>
                <a:latin typeface="Arial" panose="020B0604020202020204" pitchFamily="34" charset="0"/>
              </a:rPr>
              <a:t>23/0</a:t>
            </a:r>
            <a:r>
              <a:rPr lang="en-US" altLang="pl-PL" sz="1400">
                <a:solidFill>
                  <a:schemeClr val="bg1"/>
                </a:solidFill>
                <a:latin typeface="Arial" panose="020B0604020202020204" pitchFamily="34" charset="0"/>
              </a:rPr>
              <a:t>3</a:t>
            </a:r>
            <a:r>
              <a:rPr lang="pl-PL" altLang="pl-PL" sz="1400">
                <a:solidFill>
                  <a:schemeClr val="bg1"/>
                </a:solidFill>
                <a:latin typeface="Arial" panose="020B0604020202020204" pitchFamily="34" charset="0"/>
              </a:rPr>
              <a:t>/2016</a:t>
            </a:r>
          </a:p>
        </p:txBody>
      </p:sp>
      <p:sp>
        <p:nvSpPr>
          <p:cNvPr id="17415" name="Symbol zastępczy stopki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1400" dirty="0">
                <a:solidFill>
                  <a:schemeClr val="bg1"/>
                </a:solidFill>
                <a:latin typeface="Arial" panose="020B0604020202020204" pitchFamily="34" charset="0"/>
              </a:rPr>
              <a:t>IFJ Kraków</a:t>
            </a:r>
          </a:p>
        </p:txBody>
      </p:sp>
      <p:sp>
        <p:nvSpPr>
          <p:cNvPr id="7" name="Rectangle 15"/>
          <p:cNvSpPr>
            <a:spLocks noChangeArrowheads="1"/>
          </p:cNvSpPr>
          <p:nvPr/>
        </p:nvSpPr>
        <p:spPr bwMode="auto">
          <a:xfrm>
            <a:off x="5734621" y="106363"/>
            <a:ext cx="33738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None/>
            </a:pPr>
            <a:r>
              <a:rPr lang="pl-PL" altLang="pl-PL" dirty="0" err="1">
                <a:solidFill>
                  <a:schemeClr val="bg1"/>
                </a:solidFill>
                <a:latin typeface="Arial" panose="020B0604020202020204" pitchFamily="34" charset="0"/>
              </a:rPr>
              <a:t>Introduction</a:t>
            </a:r>
            <a:r>
              <a:rPr lang="pl-PL" altLang="pl-PL" dirty="0">
                <a:solidFill>
                  <a:schemeClr val="bg1"/>
                </a:solidFill>
                <a:latin typeface="Arial" panose="020B0604020202020204" pitchFamily="34" charset="0"/>
              </a:rPr>
              <a:t> </a:t>
            </a:r>
            <a:endParaRPr lang="en-GB" altLang="pl-PL" dirty="0">
              <a:solidFill>
                <a:schemeClr val="bg1"/>
              </a:solidFill>
              <a:latin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923260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stopki 2"/>
          <p:cNvSpPr txBox="1">
            <a:spLocks noGrp="1"/>
          </p:cNvSpPr>
          <p:nvPr/>
        </p:nvSpPr>
        <p:spPr bwMode="auto">
          <a:xfrm>
            <a:off x="3200400" y="5943600"/>
            <a:ext cx="312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1400" b="1" i="1">
                <a:solidFill>
                  <a:schemeClr val="bg1"/>
                </a:solidFill>
                <a:latin typeface="Arial" panose="020B0604020202020204" pitchFamily="34" charset="0"/>
              </a:rPr>
              <a:t>IFJ Kraków</a:t>
            </a:r>
          </a:p>
        </p:txBody>
      </p:sp>
      <p:pic>
        <p:nvPicPr>
          <p:cNvPr id="18435" name="Picture 14" descr="C:\Documents and Settings\marek\Moje dokumenty\Prezentacje\Wykłady\Rys 9 prognoz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52600"/>
            <a:ext cx="6905625"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17"/>
          <p:cNvSpPr txBox="1">
            <a:spLocks noChangeArrowheads="1"/>
          </p:cNvSpPr>
          <p:nvPr/>
        </p:nvSpPr>
        <p:spPr bwMode="auto">
          <a:xfrm>
            <a:off x="2138363" y="908050"/>
            <a:ext cx="6754812" cy="646331"/>
          </a:xfrm>
          <a:prstGeom prst="rect">
            <a:avLst/>
          </a:prstGeom>
          <a:noFill/>
          <a:ln w="158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en-US" sz="1800" dirty="0">
                <a:latin typeface="+mn-lt"/>
              </a:rPr>
              <a:t>The difference between the demand for energy and the possibilities of energy based on conventional energy sources</a:t>
            </a:r>
            <a:endParaRPr lang="pl-PL" altLang="pl-PL" sz="1800" dirty="0">
              <a:solidFill>
                <a:srgbClr val="FF3300"/>
              </a:solidFill>
              <a:latin typeface="+mn-lt"/>
            </a:endParaRPr>
          </a:p>
        </p:txBody>
      </p:sp>
      <p:sp>
        <p:nvSpPr>
          <p:cNvPr id="18437" name="Line 18"/>
          <p:cNvSpPr>
            <a:spLocks noChangeShapeType="1"/>
          </p:cNvSpPr>
          <p:nvPr/>
        </p:nvSpPr>
        <p:spPr bwMode="auto">
          <a:xfrm>
            <a:off x="5292725" y="1555750"/>
            <a:ext cx="727075" cy="149225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8438" name="Text Box 19"/>
          <p:cNvSpPr txBox="1">
            <a:spLocks noChangeArrowheads="1"/>
          </p:cNvSpPr>
          <p:nvPr/>
        </p:nvSpPr>
        <p:spPr bwMode="auto">
          <a:xfrm>
            <a:off x="2133600" y="5791200"/>
            <a:ext cx="6019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None/>
            </a:pPr>
            <a:r>
              <a:rPr lang="en-US" altLang="pl-PL" sz="2000" b="1" dirty="0">
                <a:solidFill>
                  <a:srgbClr val="FF3300"/>
                </a:solidFill>
                <a:latin typeface="Arial" panose="020B0604020202020204" pitchFamily="34" charset="0"/>
              </a:rPr>
              <a:t>This can be the basis for the development of thermonuclear energetics</a:t>
            </a:r>
            <a:endParaRPr lang="pl-PL" altLang="pl-PL" sz="2000" b="1" dirty="0">
              <a:solidFill>
                <a:srgbClr val="FF3300"/>
              </a:solidFill>
              <a:latin typeface="Arial" panose="020B0604020202020204" pitchFamily="34" charset="0"/>
            </a:endParaRPr>
          </a:p>
        </p:txBody>
      </p:sp>
      <p:sp>
        <p:nvSpPr>
          <p:cNvPr id="18439" name="Text Box 10"/>
          <p:cNvSpPr txBox="1">
            <a:spLocks noChangeArrowheads="1"/>
          </p:cNvSpPr>
          <p:nvPr/>
        </p:nvSpPr>
        <p:spPr bwMode="auto">
          <a:xfrm rot="-5400000">
            <a:off x="-739775" y="3527425"/>
            <a:ext cx="434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pl-PL" sz="1600" b="1">
                <a:latin typeface="Arial" panose="020B0604020202020204" pitchFamily="34" charset="0"/>
              </a:rPr>
              <a:t>Bilion barrel of oil energy equivalent/y</a:t>
            </a:r>
          </a:p>
        </p:txBody>
      </p:sp>
      <p:sp>
        <p:nvSpPr>
          <p:cNvPr id="18440" name="Symbol zastępczy stopki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1400">
                <a:solidFill>
                  <a:schemeClr val="bg1"/>
                </a:solidFill>
                <a:latin typeface="Arial" panose="020B0604020202020204" pitchFamily="34" charset="0"/>
              </a:rPr>
              <a:t>IFJ Kraków</a:t>
            </a:r>
          </a:p>
        </p:txBody>
      </p:sp>
      <p:sp>
        <p:nvSpPr>
          <p:cNvPr id="18442" name="Symbol zastępczy daty 2"/>
          <p:cNvSpPr>
            <a:spLocks noGrp="1"/>
          </p:cNvSpPr>
          <p:nvPr>
            <p:ph type="dt" sz="quarter" idx="10"/>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1400">
                <a:solidFill>
                  <a:schemeClr val="bg1"/>
                </a:solidFill>
                <a:latin typeface="Arial" panose="020B0604020202020204" pitchFamily="34" charset="0"/>
              </a:rPr>
              <a:t>23/0</a:t>
            </a:r>
            <a:r>
              <a:rPr lang="en-US" altLang="pl-PL" sz="1400">
                <a:solidFill>
                  <a:schemeClr val="bg1"/>
                </a:solidFill>
                <a:latin typeface="Arial" panose="020B0604020202020204" pitchFamily="34" charset="0"/>
              </a:rPr>
              <a:t>3</a:t>
            </a:r>
            <a:r>
              <a:rPr lang="pl-PL" altLang="pl-PL" sz="1400">
                <a:solidFill>
                  <a:schemeClr val="bg1"/>
                </a:solidFill>
                <a:latin typeface="Arial" panose="020B0604020202020204" pitchFamily="34" charset="0"/>
              </a:rPr>
              <a:t>/2016</a:t>
            </a:r>
          </a:p>
        </p:txBody>
      </p:sp>
      <p:sp>
        <p:nvSpPr>
          <p:cNvPr id="11" name="Rectangle 15"/>
          <p:cNvSpPr>
            <a:spLocks noChangeArrowheads="1"/>
          </p:cNvSpPr>
          <p:nvPr/>
        </p:nvSpPr>
        <p:spPr bwMode="auto">
          <a:xfrm>
            <a:off x="5734621" y="106363"/>
            <a:ext cx="33738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pl-PL" altLang="pl-PL" dirty="0" err="1">
                <a:solidFill>
                  <a:schemeClr val="bg1"/>
                </a:solidFill>
                <a:latin typeface="Arial" panose="020B0604020202020204" pitchFamily="34" charset="0"/>
              </a:rPr>
              <a:t>Introduction</a:t>
            </a:r>
            <a:r>
              <a:rPr lang="pl-PL" altLang="pl-PL" dirty="0">
                <a:solidFill>
                  <a:schemeClr val="bg1"/>
                </a:solidFill>
                <a:latin typeface="Arial" panose="020B0604020202020204" pitchFamily="34" charset="0"/>
              </a:rPr>
              <a:t> </a:t>
            </a:r>
            <a:endParaRPr lang="en-GB" altLang="pl-PL" dirty="0">
              <a:solidFill>
                <a:schemeClr val="bg1"/>
              </a:solidFill>
              <a:latin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3100497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numeru slajdu 3"/>
          <p:cNvSpPr>
            <a:spLocks noGrp="1"/>
          </p:cNvSpPr>
          <p:nvPr>
            <p:ph type="sldNum" sz="quarter" idx="12"/>
          </p:nvPr>
        </p:nvSpPr>
        <p:spPr/>
        <p:txBody>
          <a:bodyPr/>
          <a:lstStyle/>
          <a:p>
            <a:fld id="{BCF06144-00CF-4D80-89D9-FB80103ECC6D}" type="slidenum">
              <a:rPr lang="en-US" altLang="pl-PL"/>
              <a:pPr/>
              <a:t>6</a:t>
            </a:fld>
            <a:endParaRPr lang="pl-PL" altLang="pl-PL"/>
          </a:p>
        </p:txBody>
      </p:sp>
      <p:sp>
        <p:nvSpPr>
          <p:cNvPr id="49154" name="Symbol zastępczy daty 1"/>
          <p:cNvSpPr txBox="1">
            <a:spLocks noGrp="1"/>
          </p:cNvSpPr>
          <p:nvPr/>
        </p:nvSpPr>
        <p:spPr bwMode="auto">
          <a:xfrm>
            <a:off x="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pl-PL" sz="1400" b="1" i="1">
                <a:solidFill>
                  <a:schemeClr val="bg1"/>
                </a:solidFill>
                <a:latin typeface="Arial" panose="020B0604020202020204" pitchFamily="34" charset="0"/>
              </a:rPr>
              <a:t>18</a:t>
            </a:r>
            <a:r>
              <a:rPr lang="pl-PL" altLang="pl-PL" sz="1400" b="1" i="1">
                <a:solidFill>
                  <a:schemeClr val="bg1"/>
                </a:solidFill>
                <a:latin typeface="Arial" panose="020B0604020202020204" pitchFamily="34" charset="0"/>
              </a:rPr>
              <a:t>/0</a:t>
            </a:r>
            <a:r>
              <a:rPr lang="en-US" altLang="pl-PL" sz="1400" b="1" i="1">
                <a:solidFill>
                  <a:schemeClr val="bg1"/>
                </a:solidFill>
                <a:latin typeface="Arial" panose="020B0604020202020204" pitchFamily="34" charset="0"/>
              </a:rPr>
              <a:t>3</a:t>
            </a:r>
            <a:r>
              <a:rPr lang="pl-PL" altLang="pl-PL" sz="1400" b="1" i="1">
                <a:solidFill>
                  <a:schemeClr val="bg1"/>
                </a:solidFill>
                <a:latin typeface="Arial" panose="020B0604020202020204" pitchFamily="34" charset="0"/>
              </a:rPr>
              <a:t>/201</a:t>
            </a:r>
            <a:r>
              <a:rPr lang="en-US" altLang="pl-PL" sz="1400" b="1" i="1">
                <a:solidFill>
                  <a:schemeClr val="bg1"/>
                </a:solidFill>
                <a:latin typeface="Arial" panose="020B0604020202020204" pitchFamily="34" charset="0"/>
              </a:rPr>
              <a:t>5</a:t>
            </a:r>
            <a:endParaRPr lang="pl-PL" altLang="pl-PL" sz="1400" b="1" i="1">
              <a:solidFill>
                <a:schemeClr val="bg1"/>
              </a:solidFill>
              <a:latin typeface="Arial" panose="020B0604020202020204" pitchFamily="34" charset="0"/>
            </a:endParaRPr>
          </a:p>
        </p:txBody>
      </p:sp>
      <p:sp>
        <p:nvSpPr>
          <p:cNvPr id="49155" name="Symbol zastępczy stopki 2"/>
          <p:cNvSpPr txBox="1">
            <a:spLocks noGrp="1"/>
          </p:cNvSpPr>
          <p:nvPr/>
        </p:nvSpPr>
        <p:spPr bwMode="auto">
          <a:xfrm>
            <a:off x="3200400" y="6553200"/>
            <a:ext cx="312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pl-PL" altLang="pl-PL" sz="1400" b="1" i="1">
                <a:solidFill>
                  <a:schemeClr val="bg1"/>
                </a:solidFill>
                <a:latin typeface="Arial" panose="020B0604020202020204" pitchFamily="34" charset="0"/>
              </a:rPr>
              <a:t>IFJ Kraków</a:t>
            </a:r>
          </a:p>
        </p:txBody>
      </p:sp>
      <p:sp>
        <p:nvSpPr>
          <p:cNvPr id="49156" name="Text Box 13"/>
          <p:cNvSpPr txBox="1">
            <a:spLocks noChangeArrowheads="1"/>
          </p:cNvSpPr>
          <p:nvPr/>
        </p:nvSpPr>
        <p:spPr bwMode="auto">
          <a:xfrm>
            <a:off x="3048000" y="76200"/>
            <a:ext cx="6019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None/>
            </a:pPr>
            <a:r>
              <a:rPr lang="pl-PL" sz="2800" b="1" dirty="0" err="1">
                <a:solidFill>
                  <a:schemeClr val="bg1"/>
                </a:solidFill>
                <a:latin typeface="Arial" panose="020B0604020202020204" pitchFamily="34" charset="0"/>
                <a:cs typeface="Arial" panose="020B0604020202020204" pitchFamily="34" charset="0"/>
              </a:rPr>
              <a:t>Thermonuclear</a:t>
            </a:r>
            <a:r>
              <a:rPr lang="pl-PL" sz="2800" b="1" dirty="0">
                <a:solidFill>
                  <a:schemeClr val="bg1"/>
                </a:solidFill>
                <a:latin typeface="Arial" panose="020B0604020202020204" pitchFamily="34" charset="0"/>
                <a:cs typeface="Arial" panose="020B0604020202020204" pitchFamily="34" charset="0"/>
              </a:rPr>
              <a:t> </a:t>
            </a:r>
            <a:r>
              <a:rPr lang="pl-PL" sz="2800" b="1" dirty="0" err="1">
                <a:solidFill>
                  <a:schemeClr val="bg1"/>
                </a:solidFill>
                <a:latin typeface="Arial" panose="020B0604020202020204" pitchFamily="34" charset="0"/>
                <a:cs typeface="Arial" panose="020B0604020202020204" pitchFamily="34" charset="0"/>
              </a:rPr>
              <a:t>reactor</a:t>
            </a:r>
            <a:r>
              <a:rPr lang="pl-PL" sz="2800" b="1" dirty="0">
                <a:solidFill>
                  <a:schemeClr val="bg1"/>
                </a:solidFill>
                <a:latin typeface="Arial" panose="020B0604020202020204" pitchFamily="34" charset="0"/>
                <a:cs typeface="Arial" panose="020B0604020202020204" pitchFamily="34" charset="0"/>
              </a:rPr>
              <a:t> </a:t>
            </a:r>
            <a:r>
              <a:rPr lang="pl-PL" sz="2800" b="1" dirty="0" err="1">
                <a:solidFill>
                  <a:schemeClr val="bg1"/>
                </a:solidFill>
                <a:latin typeface="Arial" panose="020B0604020202020204" pitchFamily="34" charset="0"/>
                <a:cs typeface="Arial" panose="020B0604020202020204" pitchFamily="34" charset="0"/>
              </a:rPr>
              <a:t>fuel</a:t>
            </a:r>
            <a:endParaRPr lang="pl-PL" altLang="pl-PL" sz="2800" b="1" dirty="0">
              <a:solidFill>
                <a:schemeClr val="bg1"/>
              </a:solidFill>
              <a:latin typeface="Arial" panose="020B0604020202020204" pitchFamily="34" charset="0"/>
              <a:cs typeface="Arial" panose="020B0604020202020204" pitchFamily="34" charset="0"/>
            </a:endParaRPr>
          </a:p>
        </p:txBody>
      </p:sp>
      <p:sp>
        <p:nvSpPr>
          <p:cNvPr id="49157" name="Text Box 4"/>
          <p:cNvSpPr txBox="1">
            <a:spLocks noChangeArrowheads="1"/>
          </p:cNvSpPr>
          <p:nvPr/>
        </p:nvSpPr>
        <p:spPr bwMode="auto">
          <a:xfrm>
            <a:off x="685800" y="29718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pl-PL" altLang="pl-PL" sz="2400"/>
          </a:p>
        </p:txBody>
      </p:sp>
      <p:sp>
        <p:nvSpPr>
          <p:cNvPr id="49159" name="Text Box 4"/>
          <p:cNvSpPr txBox="1">
            <a:spLocks noChangeArrowheads="1"/>
          </p:cNvSpPr>
          <p:nvPr/>
        </p:nvSpPr>
        <p:spPr bwMode="auto">
          <a:xfrm>
            <a:off x="228600" y="922338"/>
            <a:ext cx="8077200" cy="147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50000"/>
              </a:spcBef>
              <a:buFontTx/>
              <a:buNone/>
            </a:pPr>
            <a:r>
              <a:rPr lang="pl-PL" sz="2000" dirty="0" err="1">
                <a:latin typeface="+mn-lt"/>
              </a:rPr>
              <a:t>Isotopes</a:t>
            </a:r>
            <a:r>
              <a:rPr lang="pl-PL" sz="2000" dirty="0">
                <a:latin typeface="+mn-lt"/>
              </a:rPr>
              <a:t> of </a:t>
            </a:r>
            <a:r>
              <a:rPr lang="pl-PL" sz="2000" dirty="0" err="1">
                <a:latin typeface="+mn-lt"/>
              </a:rPr>
              <a:t>hydrogen</a:t>
            </a:r>
            <a:r>
              <a:rPr lang="pl-PL" sz="2000" dirty="0">
                <a:latin typeface="+mn-lt"/>
              </a:rPr>
              <a:t> </a:t>
            </a:r>
            <a:endParaRPr lang="pl-PL" altLang="pl-PL" sz="2000" dirty="0">
              <a:latin typeface="+mn-lt"/>
            </a:endParaRPr>
          </a:p>
          <a:p>
            <a:pPr>
              <a:lnSpc>
                <a:spcPct val="85000"/>
              </a:lnSpc>
              <a:spcBef>
                <a:spcPct val="50000"/>
              </a:spcBef>
              <a:buFontTx/>
              <a:buNone/>
            </a:pPr>
            <a:r>
              <a:rPr lang="pl-PL" altLang="pl-PL" sz="1800" dirty="0" err="1">
                <a:latin typeface="+mn-lt"/>
              </a:rPr>
              <a:t>hydrogen</a:t>
            </a:r>
            <a:r>
              <a:rPr lang="pl-PL" altLang="pl-PL" sz="1800" dirty="0">
                <a:latin typeface="+mn-lt"/>
              </a:rPr>
              <a:t> - </a:t>
            </a:r>
            <a:r>
              <a:rPr lang="pl-PL" altLang="pl-PL" sz="1800" baseline="30000" dirty="0">
                <a:latin typeface="+mn-lt"/>
                <a:sym typeface="Symbol" panose="05050102010706020507" pitchFamily="18" charset="2"/>
              </a:rPr>
              <a:t>1</a:t>
            </a:r>
            <a:r>
              <a:rPr lang="pl-PL" altLang="pl-PL" sz="1800" dirty="0">
                <a:latin typeface="+mn-lt"/>
                <a:sym typeface="Symbol" panose="05050102010706020507" pitchFamily="18" charset="2"/>
              </a:rPr>
              <a:t>H</a:t>
            </a:r>
            <a:endParaRPr lang="pl-PL" altLang="pl-PL" sz="1800" dirty="0">
              <a:latin typeface="+mn-lt"/>
            </a:endParaRPr>
          </a:p>
          <a:p>
            <a:pPr>
              <a:lnSpc>
                <a:spcPct val="85000"/>
              </a:lnSpc>
              <a:spcBef>
                <a:spcPct val="50000"/>
              </a:spcBef>
              <a:buFontTx/>
              <a:buNone/>
            </a:pPr>
            <a:r>
              <a:rPr lang="pl-PL" altLang="pl-PL" sz="1800" dirty="0" err="1">
                <a:latin typeface="+mn-lt"/>
              </a:rPr>
              <a:t>Deuterim</a:t>
            </a:r>
            <a:r>
              <a:rPr lang="pl-PL" altLang="pl-PL" sz="1800" dirty="0">
                <a:latin typeface="+mn-lt"/>
              </a:rPr>
              <a:t> - </a:t>
            </a:r>
            <a:r>
              <a:rPr lang="pl-PL" altLang="pl-PL" sz="1800" baseline="30000" dirty="0">
                <a:latin typeface="+mn-lt"/>
                <a:sym typeface="Symbol" panose="05050102010706020507" pitchFamily="18" charset="2"/>
              </a:rPr>
              <a:t>2</a:t>
            </a:r>
            <a:r>
              <a:rPr lang="pl-PL" altLang="pl-PL" sz="1800" dirty="0">
                <a:latin typeface="+mn-lt"/>
                <a:sym typeface="Symbol" panose="05050102010706020507" pitchFamily="18" charset="2"/>
              </a:rPr>
              <a:t>H (0,016% in </a:t>
            </a:r>
            <a:r>
              <a:rPr lang="pl-PL" altLang="pl-PL" sz="1800" dirty="0" err="1">
                <a:latin typeface="+mn-lt"/>
                <a:sym typeface="Symbol" panose="05050102010706020507" pitchFamily="18" charset="2"/>
              </a:rPr>
              <a:t>hydrogen</a:t>
            </a:r>
            <a:r>
              <a:rPr lang="pl-PL" altLang="pl-PL" sz="1800" dirty="0">
                <a:latin typeface="+mn-lt"/>
                <a:sym typeface="Symbol" panose="05050102010706020507" pitchFamily="18" charset="2"/>
              </a:rPr>
              <a:t>)</a:t>
            </a:r>
            <a:endParaRPr lang="pl-PL" altLang="pl-PL" sz="1800" dirty="0">
              <a:latin typeface="+mn-lt"/>
            </a:endParaRPr>
          </a:p>
          <a:p>
            <a:pPr>
              <a:lnSpc>
                <a:spcPct val="85000"/>
              </a:lnSpc>
              <a:spcBef>
                <a:spcPct val="50000"/>
              </a:spcBef>
              <a:buFontTx/>
              <a:buNone/>
            </a:pPr>
            <a:r>
              <a:rPr lang="pl-PL" altLang="pl-PL" sz="1800" dirty="0" err="1">
                <a:latin typeface="+mn-lt"/>
              </a:rPr>
              <a:t>Trytium</a:t>
            </a:r>
            <a:r>
              <a:rPr lang="pl-PL" altLang="pl-PL" sz="1800" dirty="0">
                <a:latin typeface="+mn-lt"/>
              </a:rPr>
              <a:t> - </a:t>
            </a:r>
            <a:r>
              <a:rPr lang="pl-PL" altLang="pl-PL" sz="1800" baseline="30000" dirty="0">
                <a:latin typeface="+mn-lt"/>
                <a:sym typeface="Symbol" panose="05050102010706020507" pitchFamily="18" charset="2"/>
              </a:rPr>
              <a:t>3</a:t>
            </a:r>
            <a:r>
              <a:rPr lang="pl-PL" altLang="pl-PL" sz="1800" dirty="0">
                <a:latin typeface="+mn-lt"/>
                <a:sym typeface="Symbol" panose="05050102010706020507" pitchFamily="18" charset="2"/>
              </a:rPr>
              <a:t>H (</a:t>
            </a:r>
            <a:r>
              <a:rPr lang="pl-PL" altLang="pl-PL" sz="1800" dirty="0" err="1">
                <a:latin typeface="+mn-lt"/>
                <a:sym typeface="Symbol" panose="05050102010706020507" pitchFamily="18" charset="2"/>
              </a:rPr>
              <a:t>radioactive</a:t>
            </a:r>
            <a:r>
              <a:rPr lang="pl-PL" altLang="pl-PL" sz="1800" dirty="0">
                <a:latin typeface="+mn-lt"/>
                <a:sym typeface="Symbol" panose="05050102010706020507" pitchFamily="18" charset="2"/>
              </a:rPr>
              <a:t> T</a:t>
            </a:r>
            <a:r>
              <a:rPr lang="pl-PL" altLang="pl-PL" sz="1800" baseline="-25000" dirty="0">
                <a:latin typeface="+mn-lt"/>
                <a:sym typeface="Symbol" panose="05050102010706020507" pitchFamily="18" charset="2"/>
              </a:rPr>
              <a:t>1/2</a:t>
            </a:r>
            <a:r>
              <a:rPr lang="pl-PL" altLang="pl-PL" sz="1800" dirty="0">
                <a:latin typeface="+mn-lt"/>
                <a:sym typeface="Symbol" panose="05050102010706020507" pitchFamily="18" charset="2"/>
              </a:rPr>
              <a:t> = 12.262 lat, (1 – 150)</a:t>
            </a:r>
            <a:r>
              <a:rPr lang="pl-PL" altLang="pl-PL" sz="1800" dirty="0">
                <a:latin typeface="+mn-lt"/>
                <a:cs typeface="Arial" panose="020B0604020202020204" pitchFamily="34" charset="0"/>
                <a:sym typeface="Symbol" panose="05050102010706020507" pitchFamily="18" charset="2"/>
              </a:rPr>
              <a:t>·</a:t>
            </a:r>
            <a:r>
              <a:rPr lang="pl-PL" altLang="pl-PL" sz="1800" dirty="0">
                <a:latin typeface="+mn-lt"/>
                <a:sym typeface="Symbol" panose="05050102010706020507" pitchFamily="18" charset="2"/>
              </a:rPr>
              <a:t>10</a:t>
            </a:r>
            <a:r>
              <a:rPr lang="pl-PL" altLang="pl-PL" sz="1800" baseline="30000" dirty="0">
                <a:latin typeface="+mn-lt"/>
                <a:sym typeface="Symbol" panose="05050102010706020507" pitchFamily="18" charset="2"/>
              </a:rPr>
              <a:t>-18</a:t>
            </a:r>
            <a:r>
              <a:rPr lang="pl-PL" altLang="pl-PL" sz="1800" dirty="0">
                <a:latin typeface="+mn-lt"/>
                <a:sym typeface="Symbol" panose="05050102010706020507" pitchFamily="18" charset="2"/>
              </a:rPr>
              <a:t> in </a:t>
            </a:r>
            <a:r>
              <a:rPr lang="pl-PL" altLang="pl-PL" sz="1800" dirty="0" err="1">
                <a:latin typeface="+mn-lt"/>
                <a:sym typeface="Symbol" panose="05050102010706020507" pitchFamily="18" charset="2"/>
              </a:rPr>
              <a:t>hydrogen</a:t>
            </a:r>
            <a:r>
              <a:rPr lang="pl-PL" altLang="pl-PL" sz="1800" dirty="0">
                <a:latin typeface="+mn-lt"/>
              </a:rPr>
              <a:t>)</a:t>
            </a:r>
          </a:p>
        </p:txBody>
      </p:sp>
      <p:sp>
        <p:nvSpPr>
          <p:cNvPr id="49160" name="Text Box 4"/>
          <p:cNvSpPr txBox="1">
            <a:spLocks noChangeArrowheads="1"/>
          </p:cNvSpPr>
          <p:nvPr/>
        </p:nvSpPr>
        <p:spPr bwMode="auto">
          <a:xfrm>
            <a:off x="304800" y="3589338"/>
            <a:ext cx="3886200" cy="144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50000"/>
              </a:spcBef>
              <a:buFontTx/>
              <a:buNone/>
            </a:pPr>
            <a:r>
              <a:rPr lang="pl-PL" altLang="pl-PL" sz="1800" dirty="0">
                <a:latin typeface="Arial" panose="020B0604020202020204" pitchFamily="34" charset="0"/>
              </a:rPr>
              <a:t>Helium</a:t>
            </a:r>
          </a:p>
          <a:p>
            <a:pPr>
              <a:lnSpc>
                <a:spcPct val="85000"/>
              </a:lnSpc>
              <a:spcBef>
                <a:spcPct val="50000"/>
              </a:spcBef>
              <a:buFontTx/>
              <a:buNone/>
            </a:pPr>
            <a:r>
              <a:rPr lang="pl-PL" altLang="pl-PL" sz="1800" dirty="0">
                <a:latin typeface="Arial" panose="020B0604020202020204" pitchFamily="34" charset="0"/>
              </a:rPr>
              <a:t>In </a:t>
            </a:r>
            <a:r>
              <a:rPr lang="pl-PL" altLang="pl-PL" sz="1800" dirty="0" err="1">
                <a:latin typeface="Arial" panose="020B0604020202020204" pitchFamily="34" charset="0"/>
              </a:rPr>
              <a:t>nature</a:t>
            </a:r>
            <a:r>
              <a:rPr lang="pl-PL" altLang="pl-PL" sz="1800" dirty="0">
                <a:latin typeface="Arial" panose="020B0604020202020204" pitchFamily="34" charset="0"/>
              </a:rPr>
              <a:t> 5 – 10% </a:t>
            </a:r>
          </a:p>
          <a:p>
            <a:pPr>
              <a:lnSpc>
                <a:spcPct val="85000"/>
              </a:lnSpc>
              <a:spcBef>
                <a:spcPct val="50000"/>
              </a:spcBef>
              <a:buFontTx/>
              <a:buNone/>
            </a:pPr>
            <a:r>
              <a:rPr lang="pl-PL" altLang="pl-PL" sz="1800" baseline="30000" dirty="0">
                <a:latin typeface="Arial" panose="020B0604020202020204" pitchFamily="34" charset="0"/>
                <a:sym typeface="Symbol" panose="05050102010706020507" pitchFamily="18" charset="2"/>
              </a:rPr>
              <a:t>4</a:t>
            </a:r>
            <a:r>
              <a:rPr lang="pl-PL" altLang="pl-PL" sz="1800" dirty="0">
                <a:latin typeface="Arial" panose="020B0604020202020204" pitchFamily="34" charset="0"/>
                <a:sym typeface="Symbol" panose="05050102010706020507" pitchFamily="18" charset="2"/>
              </a:rPr>
              <a:t>He – 99.999862 %, </a:t>
            </a:r>
            <a:r>
              <a:rPr lang="pl-PL" altLang="pl-PL" sz="1800" dirty="0" err="1">
                <a:latin typeface="Arial" panose="020B0604020202020204" pitchFamily="34" charset="0"/>
                <a:sym typeface="Symbol" panose="05050102010706020507" pitchFamily="18" charset="2"/>
              </a:rPr>
              <a:t>residual</a:t>
            </a:r>
            <a:r>
              <a:rPr lang="pl-PL" altLang="pl-PL" sz="1800" dirty="0">
                <a:latin typeface="Arial" panose="020B0604020202020204" pitchFamily="34" charset="0"/>
                <a:sym typeface="Symbol" panose="05050102010706020507" pitchFamily="18" charset="2"/>
              </a:rPr>
              <a:t> </a:t>
            </a:r>
            <a:r>
              <a:rPr lang="pl-PL" altLang="pl-PL" sz="1800" baseline="30000" dirty="0">
                <a:latin typeface="Arial" panose="020B0604020202020204" pitchFamily="34" charset="0"/>
                <a:sym typeface="Symbol" panose="05050102010706020507" pitchFamily="18" charset="2"/>
              </a:rPr>
              <a:t>3</a:t>
            </a:r>
            <a:r>
              <a:rPr lang="pl-PL" altLang="pl-PL" sz="1800" dirty="0">
                <a:latin typeface="Arial" panose="020B0604020202020204" pitchFamily="34" charset="0"/>
                <a:sym typeface="Symbol" panose="05050102010706020507" pitchFamily="18" charset="2"/>
              </a:rPr>
              <a:t>He</a:t>
            </a:r>
            <a:r>
              <a:rPr lang="pl-PL" altLang="pl-PL" sz="1800" dirty="0">
                <a:latin typeface="Arial" panose="020B0604020202020204" pitchFamily="34" charset="0"/>
              </a:rPr>
              <a:t>  </a:t>
            </a:r>
          </a:p>
          <a:p>
            <a:pPr>
              <a:lnSpc>
                <a:spcPct val="85000"/>
              </a:lnSpc>
              <a:spcBef>
                <a:spcPct val="50000"/>
              </a:spcBef>
              <a:buFontTx/>
              <a:buNone/>
            </a:pPr>
            <a:r>
              <a:rPr lang="en-US" sz="1800" dirty="0">
                <a:latin typeface="+mn-lt"/>
              </a:rPr>
              <a:t>Large amounts on the moon</a:t>
            </a:r>
            <a:endParaRPr lang="pl-PL" altLang="pl-PL" sz="1800" dirty="0">
              <a:latin typeface="+mn-lt"/>
              <a:sym typeface="Symbol" panose="05050102010706020507" pitchFamily="18" charset="2"/>
            </a:endParaRPr>
          </a:p>
        </p:txBody>
      </p:sp>
      <p:sp>
        <p:nvSpPr>
          <p:cNvPr id="49163" name="Text Box 4"/>
          <p:cNvSpPr txBox="1">
            <a:spLocks noChangeArrowheads="1"/>
          </p:cNvSpPr>
          <p:nvPr/>
        </p:nvSpPr>
        <p:spPr bwMode="auto">
          <a:xfrm>
            <a:off x="381000" y="2641600"/>
            <a:ext cx="8382000" cy="84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sz="1800" i="1" dirty="0">
                <a:solidFill>
                  <a:srgbClr val="FF0000"/>
                </a:solidFill>
                <a:latin typeface="+mn-lt"/>
              </a:rPr>
              <a:t>The problem of fuel for a thermonuclear reactor: very little tritium in nature (world stock of 20 kg) - a reactor using a mixture of de</a:t>
            </a:r>
            <a:r>
              <a:rPr lang="pl-PL" sz="1800" i="1" dirty="0" err="1">
                <a:solidFill>
                  <a:srgbClr val="FF0000"/>
                </a:solidFill>
                <a:latin typeface="+mn-lt"/>
              </a:rPr>
              <a:t>uterium</a:t>
            </a:r>
            <a:r>
              <a:rPr lang="en-US" sz="1800" i="1" dirty="0">
                <a:solidFill>
                  <a:srgbClr val="FF0000"/>
                </a:solidFill>
                <a:latin typeface="+mn-lt"/>
              </a:rPr>
              <a:t> and tritium will have to produce tritium from lithium</a:t>
            </a:r>
            <a:endParaRPr lang="pl-PL" altLang="pl-PL" sz="1800" i="1" dirty="0">
              <a:solidFill>
                <a:srgbClr val="FF3300"/>
              </a:solidFill>
              <a:latin typeface="Arial" panose="020B0604020202020204" pitchFamily="34" charset="0"/>
            </a:endParaRPr>
          </a:p>
        </p:txBody>
      </p:sp>
      <p:sp>
        <p:nvSpPr>
          <p:cNvPr id="49165" name="Text Box 4"/>
          <p:cNvSpPr txBox="1">
            <a:spLocks noChangeArrowheads="1"/>
          </p:cNvSpPr>
          <p:nvPr/>
        </p:nvSpPr>
        <p:spPr bwMode="auto">
          <a:xfrm>
            <a:off x="4724400" y="3656013"/>
            <a:ext cx="3886200" cy="107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50000"/>
              </a:spcBef>
              <a:buFontTx/>
              <a:buNone/>
            </a:pPr>
            <a:r>
              <a:rPr lang="pl-PL" altLang="pl-PL" sz="1800" dirty="0" err="1">
                <a:latin typeface="Arial" panose="020B0604020202020204" pitchFamily="34" charset="0"/>
              </a:rPr>
              <a:t>Lithium</a:t>
            </a:r>
            <a:endParaRPr lang="pl-PL" altLang="pl-PL" sz="1800" dirty="0">
              <a:latin typeface="Arial" panose="020B0604020202020204" pitchFamily="34" charset="0"/>
            </a:endParaRPr>
          </a:p>
          <a:p>
            <a:pPr>
              <a:lnSpc>
                <a:spcPct val="85000"/>
              </a:lnSpc>
              <a:spcBef>
                <a:spcPct val="50000"/>
              </a:spcBef>
              <a:buFontTx/>
              <a:buNone/>
            </a:pPr>
            <a:r>
              <a:rPr lang="pl-PL" sz="1800" dirty="0">
                <a:latin typeface="+mn-lt"/>
              </a:rPr>
              <a:t>In the </a:t>
            </a:r>
            <a:r>
              <a:rPr lang="pl-PL" sz="1800" dirty="0" err="1">
                <a:latin typeface="+mn-lt"/>
              </a:rPr>
              <a:t>Earth's</a:t>
            </a:r>
            <a:r>
              <a:rPr lang="pl-PL" sz="1800" dirty="0">
                <a:latin typeface="+mn-lt"/>
              </a:rPr>
              <a:t> </a:t>
            </a:r>
            <a:r>
              <a:rPr lang="pl-PL" sz="1800" dirty="0" err="1">
                <a:latin typeface="+mn-lt"/>
              </a:rPr>
              <a:t>cortex</a:t>
            </a:r>
            <a:r>
              <a:rPr lang="pl-PL" sz="1800" dirty="0">
                <a:latin typeface="+mn-lt"/>
              </a:rPr>
              <a:t> </a:t>
            </a:r>
            <a:r>
              <a:rPr lang="pl-PL" altLang="pl-PL" sz="1800" dirty="0">
                <a:latin typeface="Arial" panose="020B0604020202020204" pitchFamily="34" charset="0"/>
              </a:rPr>
              <a:t>6.5</a:t>
            </a:r>
            <a:r>
              <a:rPr lang="pl-PL" altLang="pl-PL" sz="1800" dirty="0">
                <a:latin typeface="Arial" panose="020B0604020202020204" pitchFamily="34" charset="0"/>
                <a:cs typeface="Arial" panose="020B0604020202020204" pitchFamily="34" charset="0"/>
              </a:rPr>
              <a:t>·</a:t>
            </a:r>
            <a:r>
              <a:rPr lang="pl-PL" altLang="pl-PL" sz="1800" dirty="0">
                <a:latin typeface="Arial" panose="020B0604020202020204" pitchFamily="34" charset="0"/>
              </a:rPr>
              <a:t>10</a:t>
            </a:r>
            <a:r>
              <a:rPr lang="pl-PL" altLang="pl-PL" sz="1800" baseline="30000" dirty="0">
                <a:latin typeface="Arial" panose="020B0604020202020204" pitchFamily="34" charset="0"/>
              </a:rPr>
              <a:t>-3</a:t>
            </a:r>
            <a:r>
              <a:rPr lang="pl-PL" altLang="pl-PL" sz="1800" dirty="0">
                <a:latin typeface="Arial" panose="020B0604020202020204" pitchFamily="34" charset="0"/>
              </a:rPr>
              <a:t> % </a:t>
            </a:r>
          </a:p>
          <a:p>
            <a:pPr>
              <a:lnSpc>
                <a:spcPct val="85000"/>
              </a:lnSpc>
              <a:spcBef>
                <a:spcPct val="50000"/>
              </a:spcBef>
              <a:buFontTx/>
              <a:buNone/>
            </a:pPr>
            <a:r>
              <a:rPr lang="pl-PL" altLang="pl-PL" sz="1800" dirty="0">
                <a:latin typeface="Arial" panose="020B0604020202020204" pitchFamily="34" charset="0"/>
              </a:rPr>
              <a:t>~10% </a:t>
            </a:r>
            <a:r>
              <a:rPr lang="pl-PL" altLang="pl-PL" sz="1800" baseline="30000" dirty="0">
                <a:latin typeface="Arial" panose="020B0604020202020204" pitchFamily="34" charset="0"/>
                <a:sym typeface="Symbol" panose="05050102010706020507" pitchFamily="18" charset="2"/>
              </a:rPr>
              <a:t>6</a:t>
            </a:r>
            <a:r>
              <a:rPr lang="pl-PL" altLang="pl-PL" sz="1800" dirty="0">
                <a:latin typeface="Arial" panose="020B0604020202020204" pitchFamily="34" charset="0"/>
                <a:sym typeface="Symbol" panose="05050102010706020507" pitchFamily="18" charset="2"/>
              </a:rPr>
              <a:t>Li, </a:t>
            </a:r>
            <a:r>
              <a:rPr lang="pl-PL" altLang="pl-PL" sz="1800" dirty="0">
                <a:latin typeface="Arial" panose="020B0604020202020204" pitchFamily="34" charset="0"/>
              </a:rPr>
              <a:t>~90% </a:t>
            </a:r>
            <a:r>
              <a:rPr lang="pl-PL" altLang="pl-PL" sz="1800" baseline="30000" dirty="0">
                <a:latin typeface="Arial" panose="020B0604020202020204" pitchFamily="34" charset="0"/>
                <a:sym typeface="Symbol" panose="05050102010706020507" pitchFamily="18" charset="2"/>
              </a:rPr>
              <a:t>7</a:t>
            </a:r>
            <a:r>
              <a:rPr lang="pl-PL" altLang="pl-PL" sz="1800" dirty="0">
                <a:latin typeface="Arial" panose="020B0604020202020204" pitchFamily="34" charset="0"/>
                <a:sym typeface="Symbol" panose="05050102010706020507" pitchFamily="18" charset="2"/>
              </a:rPr>
              <a:t>Li </a:t>
            </a:r>
            <a:endParaRPr lang="pl-PL" altLang="pl-PL" sz="1800" dirty="0">
              <a:latin typeface="Arial" panose="020B0604020202020204" pitchFamily="34" charset="0"/>
            </a:endParaRPr>
          </a:p>
        </p:txBody>
      </p:sp>
      <p:sp>
        <p:nvSpPr>
          <p:cNvPr id="49168" name="Text Box 4"/>
          <p:cNvSpPr txBox="1">
            <a:spLocks noChangeArrowheads="1"/>
          </p:cNvSpPr>
          <p:nvPr/>
        </p:nvSpPr>
        <p:spPr bwMode="auto">
          <a:xfrm>
            <a:off x="2057400" y="5180013"/>
            <a:ext cx="5105400" cy="110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50000"/>
              </a:spcBef>
              <a:buFontTx/>
              <a:buNone/>
            </a:pPr>
            <a:r>
              <a:rPr lang="en-US" sz="2000" dirty="0">
                <a:solidFill>
                  <a:srgbClr val="FF0000"/>
                </a:solidFill>
                <a:latin typeface="+mn-lt"/>
              </a:rPr>
              <a:t>Fuel consumption for all of today's energy</a:t>
            </a:r>
            <a:r>
              <a:rPr lang="pl-PL" altLang="pl-PL" sz="2000" dirty="0">
                <a:solidFill>
                  <a:srgbClr val="FF0000"/>
                </a:solidFill>
                <a:latin typeface="+mn-lt"/>
              </a:rPr>
              <a:t> </a:t>
            </a:r>
          </a:p>
          <a:p>
            <a:pPr>
              <a:lnSpc>
                <a:spcPct val="85000"/>
              </a:lnSpc>
              <a:spcBef>
                <a:spcPct val="50000"/>
              </a:spcBef>
              <a:buFontTx/>
              <a:buNone/>
            </a:pPr>
            <a:r>
              <a:rPr lang="pl-PL" altLang="pl-PL" sz="1800" dirty="0">
                <a:solidFill>
                  <a:srgbClr val="FF3300"/>
                </a:solidFill>
                <a:latin typeface="Arial" panose="020B0604020202020204" pitchFamily="34" charset="0"/>
              </a:rPr>
              <a:t>D ~ 300 t/rok (5</a:t>
            </a:r>
            <a:r>
              <a:rPr lang="pl-PL" altLang="pl-PL" sz="1800" dirty="0">
                <a:solidFill>
                  <a:srgbClr val="FF3300"/>
                </a:solidFill>
                <a:latin typeface="Arial" panose="020B0604020202020204" pitchFamily="34" charset="0"/>
                <a:cs typeface="Arial" panose="020B0604020202020204" pitchFamily="34" charset="0"/>
              </a:rPr>
              <a:t>·</a:t>
            </a:r>
            <a:r>
              <a:rPr lang="pl-PL" altLang="pl-PL" sz="1800" dirty="0">
                <a:solidFill>
                  <a:srgbClr val="FF3300"/>
                </a:solidFill>
                <a:latin typeface="Arial" panose="020B0604020202020204" pitchFamily="34" charset="0"/>
              </a:rPr>
              <a:t>10</a:t>
            </a:r>
            <a:r>
              <a:rPr lang="pl-PL" altLang="pl-PL" sz="1800" baseline="30000" dirty="0">
                <a:solidFill>
                  <a:srgbClr val="FF3300"/>
                </a:solidFill>
                <a:latin typeface="Arial" panose="020B0604020202020204" pitchFamily="34" charset="0"/>
              </a:rPr>
              <a:t>13</a:t>
            </a:r>
            <a:r>
              <a:rPr lang="pl-PL" altLang="pl-PL" sz="1800" dirty="0">
                <a:solidFill>
                  <a:srgbClr val="FF3300"/>
                </a:solidFill>
                <a:latin typeface="Arial" panose="020B0604020202020204" pitchFamily="34" charset="0"/>
              </a:rPr>
              <a:t> t in </a:t>
            </a:r>
            <a:r>
              <a:rPr lang="pl-PL" altLang="pl-PL" sz="1800" dirty="0" err="1">
                <a:solidFill>
                  <a:srgbClr val="FF3300"/>
                </a:solidFill>
                <a:latin typeface="Arial" panose="020B0604020202020204" pitchFamily="34" charset="0"/>
              </a:rPr>
              <a:t>water</a:t>
            </a:r>
            <a:r>
              <a:rPr lang="pl-PL" altLang="pl-PL" sz="1800" dirty="0">
                <a:solidFill>
                  <a:srgbClr val="FF3300"/>
                </a:solidFill>
                <a:latin typeface="Arial" panose="020B0604020202020204" pitchFamily="34" charset="0"/>
              </a:rPr>
              <a:t>); </a:t>
            </a:r>
          </a:p>
          <a:p>
            <a:pPr>
              <a:lnSpc>
                <a:spcPct val="85000"/>
              </a:lnSpc>
              <a:spcBef>
                <a:spcPct val="50000"/>
              </a:spcBef>
              <a:buFontTx/>
              <a:buNone/>
            </a:pPr>
            <a:r>
              <a:rPr lang="pl-PL" altLang="pl-PL" sz="1800" dirty="0">
                <a:solidFill>
                  <a:srgbClr val="FF3300"/>
                </a:solidFill>
                <a:latin typeface="Arial" panose="020B0604020202020204" pitchFamily="34" charset="0"/>
              </a:rPr>
              <a:t>Li ~ 10000 t/rok (5</a:t>
            </a:r>
            <a:r>
              <a:rPr lang="pl-PL" altLang="pl-PL" sz="1800" dirty="0">
                <a:solidFill>
                  <a:srgbClr val="FF3300"/>
                </a:solidFill>
                <a:latin typeface="Arial" panose="020B0604020202020204" pitchFamily="34" charset="0"/>
                <a:cs typeface="Arial" panose="020B0604020202020204" pitchFamily="34" charset="0"/>
              </a:rPr>
              <a:t>·</a:t>
            </a:r>
            <a:r>
              <a:rPr lang="pl-PL" altLang="pl-PL" sz="1800" dirty="0">
                <a:solidFill>
                  <a:srgbClr val="FF3300"/>
                </a:solidFill>
                <a:latin typeface="Arial" panose="020B0604020202020204" pitchFamily="34" charset="0"/>
              </a:rPr>
              <a:t>10</a:t>
            </a:r>
            <a:r>
              <a:rPr lang="pl-PL" altLang="pl-PL" sz="1800" baseline="30000" dirty="0">
                <a:solidFill>
                  <a:srgbClr val="FF3300"/>
                </a:solidFill>
                <a:latin typeface="Arial" panose="020B0604020202020204" pitchFamily="34" charset="0"/>
              </a:rPr>
              <a:t>13</a:t>
            </a:r>
            <a:r>
              <a:rPr lang="pl-PL" altLang="pl-PL" sz="1800" dirty="0">
                <a:solidFill>
                  <a:srgbClr val="FF3300"/>
                </a:solidFill>
                <a:latin typeface="Arial" panose="020B0604020202020204" pitchFamily="34" charset="0"/>
              </a:rPr>
              <a:t> t )</a:t>
            </a:r>
          </a:p>
        </p:txBody>
      </p:sp>
    </p:spTree>
    <p:extLst>
      <p:ext uri="{BB962C8B-B14F-4D97-AF65-F5344CB8AC3E}">
        <p14:creationId xmlns:p14="http://schemas.microsoft.com/office/powerpoint/2010/main" val="2466836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pole tekstowe 5">
            <a:extLst>
              <a:ext uri="{FF2B5EF4-FFF2-40B4-BE49-F238E27FC236}">
                <a16:creationId xmlns:a16="http://schemas.microsoft.com/office/drawing/2014/main" id="{FF5B5715-EBAC-4E93-AB01-B7C9D7B7D7CB}"/>
              </a:ext>
            </a:extLst>
          </p:cNvPr>
          <p:cNvSpPr txBox="1">
            <a:spLocks noChangeArrowheads="1"/>
          </p:cNvSpPr>
          <p:nvPr/>
        </p:nvSpPr>
        <p:spPr bwMode="auto">
          <a:xfrm>
            <a:off x="188698" y="1054883"/>
            <a:ext cx="31137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sz="2800" dirty="0">
                <a:latin typeface="+mn-lt"/>
              </a:rPr>
              <a:t>Status of </a:t>
            </a:r>
            <a:r>
              <a:rPr lang="pl-PL" sz="2800" dirty="0" err="1">
                <a:latin typeface="+mn-lt"/>
              </a:rPr>
              <a:t>projects</a:t>
            </a:r>
            <a:endParaRPr lang="pl-PL" altLang="pl-PL" sz="2800" dirty="0">
              <a:latin typeface="+mn-lt"/>
              <a:cs typeface="Arial" panose="020B0604020202020204" pitchFamily="34" charset="0"/>
            </a:endParaRPr>
          </a:p>
        </p:txBody>
      </p:sp>
      <p:sp>
        <p:nvSpPr>
          <p:cNvPr id="76804" name="pole tekstowe 6">
            <a:extLst>
              <a:ext uri="{FF2B5EF4-FFF2-40B4-BE49-F238E27FC236}">
                <a16:creationId xmlns:a16="http://schemas.microsoft.com/office/drawing/2014/main" id="{A701570C-4816-46CC-A6CA-90837DA2BB7F}"/>
              </a:ext>
            </a:extLst>
          </p:cNvPr>
          <p:cNvSpPr txBox="1">
            <a:spLocks noChangeArrowheads="1"/>
          </p:cNvSpPr>
          <p:nvPr/>
        </p:nvSpPr>
        <p:spPr bwMode="auto">
          <a:xfrm>
            <a:off x="-11838" y="1846710"/>
            <a:ext cx="48590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2400" dirty="0">
                <a:latin typeface="+mn-lt"/>
              </a:rPr>
              <a:t>Two main </a:t>
            </a:r>
            <a:r>
              <a:rPr lang="pl-PL" sz="2400" dirty="0" err="1">
                <a:latin typeface="+mn-lt"/>
              </a:rPr>
              <a:t>ways</a:t>
            </a:r>
            <a:r>
              <a:rPr lang="en-US" sz="2400" dirty="0">
                <a:latin typeface="+mn-lt"/>
              </a:rPr>
              <a:t> - two methodologies </a:t>
            </a:r>
            <a:r>
              <a:rPr lang="pl-PL" altLang="pl-PL" sz="2400" dirty="0">
                <a:latin typeface="+mn-lt"/>
                <a:cs typeface="Arial" panose="020B0604020202020204" pitchFamily="34" charset="0"/>
              </a:rPr>
              <a:t>:</a:t>
            </a:r>
          </a:p>
        </p:txBody>
      </p:sp>
      <p:sp>
        <p:nvSpPr>
          <p:cNvPr id="76805" name="pole tekstowe 7">
            <a:extLst>
              <a:ext uri="{FF2B5EF4-FFF2-40B4-BE49-F238E27FC236}">
                <a16:creationId xmlns:a16="http://schemas.microsoft.com/office/drawing/2014/main" id="{1B7B4EBC-3102-42F2-8F01-BDE4AD8687F9}"/>
              </a:ext>
            </a:extLst>
          </p:cNvPr>
          <p:cNvSpPr txBox="1">
            <a:spLocks noChangeArrowheads="1"/>
          </p:cNvSpPr>
          <p:nvPr/>
        </p:nvSpPr>
        <p:spPr bwMode="auto">
          <a:xfrm>
            <a:off x="420945" y="2771362"/>
            <a:ext cx="4284216"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a:spcBef>
                <a:spcPct val="20000"/>
              </a:spcBef>
              <a:buChar char="•"/>
              <a:defRPr sz="3200">
                <a:solidFill>
                  <a:schemeClr val="tx1"/>
                </a:solidFill>
                <a:latin typeface="Times New Roman" panose="02020603050405020304" pitchFamily="18" charset="0"/>
              </a:defRPr>
            </a:lvl1pPr>
            <a:lvl2pPr marL="857250" indent="-285750">
              <a:spcBef>
                <a:spcPct val="20000"/>
              </a:spcBef>
              <a:buChar char="–"/>
              <a:defRPr sz="2800">
                <a:solidFill>
                  <a:schemeClr val="tx1"/>
                </a:solidFill>
                <a:latin typeface="Times New Roman" panose="02020603050405020304" pitchFamily="18" charset="0"/>
              </a:defRPr>
            </a:lvl2pPr>
            <a:lvl3pPr marL="1276350" indent="-228600">
              <a:spcBef>
                <a:spcPct val="20000"/>
              </a:spcBef>
              <a:buChar char="•"/>
              <a:defRPr sz="2400">
                <a:solidFill>
                  <a:schemeClr val="tx1"/>
                </a:solidFill>
                <a:latin typeface="Times New Roman" panose="02020603050405020304" pitchFamily="18" charset="0"/>
              </a:defRPr>
            </a:lvl3pPr>
            <a:lvl4pPr marL="1695450" indent="-228600">
              <a:spcBef>
                <a:spcPct val="20000"/>
              </a:spcBef>
              <a:buChar char="–"/>
              <a:defRPr sz="2000">
                <a:solidFill>
                  <a:schemeClr val="tx1"/>
                </a:solidFill>
                <a:latin typeface="Times New Roman" panose="02020603050405020304" pitchFamily="18" charset="0"/>
              </a:defRPr>
            </a:lvl4pPr>
            <a:lvl5pPr marL="2114550" indent="-228600">
              <a:spcBef>
                <a:spcPct val="20000"/>
              </a:spcBef>
              <a:buChar char="»"/>
              <a:defRPr sz="2000">
                <a:solidFill>
                  <a:schemeClr val="tx1"/>
                </a:solidFill>
                <a:latin typeface="Times New Roman" panose="02020603050405020304" pitchFamily="18" charset="0"/>
              </a:defRPr>
            </a:lvl5pPr>
            <a:lvl6pPr marL="2571750" indent="-228600" fontAlgn="base">
              <a:spcBef>
                <a:spcPct val="20000"/>
              </a:spcBef>
              <a:spcAft>
                <a:spcPct val="0"/>
              </a:spcAft>
              <a:buChar char="»"/>
              <a:defRPr sz="2000">
                <a:solidFill>
                  <a:schemeClr val="tx1"/>
                </a:solidFill>
                <a:latin typeface="Times New Roman" panose="02020603050405020304" pitchFamily="18" charset="0"/>
              </a:defRPr>
            </a:lvl6pPr>
            <a:lvl7pPr marL="3028950" indent="-228600" fontAlgn="base">
              <a:spcBef>
                <a:spcPct val="20000"/>
              </a:spcBef>
              <a:spcAft>
                <a:spcPct val="0"/>
              </a:spcAft>
              <a:buChar char="»"/>
              <a:defRPr sz="2000">
                <a:solidFill>
                  <a:schemeClr val="tx1"/>
                </a:solidFill>
                <a:latin typeface="Times New Roman" panose="02020603050405020304" pitchFamily="18" charset="0"/>
              </a:defRPr>
            </a:lvl7pPr>
            <a:lvl8pPr marL="3486150" indent="-228600" fontAlgn="base">
              <a:spcBef>
                <a:spcPct val="20000"/>
              </a:spcBef>
              <a:spcAft>
                <a:spcPct val="0"/>
              </a:spcAft>
              <a:buChar char="»"/>
              <a:defRPr sz="2000">
                <a:solidFill>
                  <a:schemeClr val="tx1"/>
                </a:solidFill>
                <a:latin typeface="Times New Roman" panose="02020603050405020304" pitchFamily="18" charset="0"/>
              </a:defRPr>
            </a:lvl8pPr>
            <a:lvl9pPr marL="3943350" indent="-228600" fontAlgn="base">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pl-PL" altLang="pl-PL" sz="2000" dirty="0" err="1">
                <a:latin typeface="Arial" panose="020B0604020202020204" pitchFamily="34" charset="0"/>
                <a:cs typeface="Arial" panose="020B0604020202020204" pitchFamily="34" charset="0"/>
              </a:rPr>
              <a:t>Inertial</a:t>
            </a:r>
            <a:r>
              <a:rPr lang="pl-PL" altLang="pl-PL" sz="2000" dirty="0">
                <a:latin typeface="Arial" panose="020B0604020202020204" pitchFamily="34" charset="0"/>
                <a:cs typeface="Arial" panose="020B0604020202020204" pitchFamily="34" charset="0"/>
              </a:rPr>
              <a:t> </a:t>
            </a:r>
            <a:r>
              <a:rPr lang="pl-PL" altLang="pl-PL" sz="2000" dirty="0" err="1">
                <a:latin typeface="Arial" panose="020B0604020202020204" pitchFamily="34" charset="0"/>
                <a:cs typeface="Arial" panose="020B0604020202020204" pitchFamily="34" charset="0"/>
              </a:rPr>
              <a:t>Confinement</a:t>
            </a:r>
            <a:r>
              <a:rPr lang="pl-PL" altLang="pl-PL" sz="2000" dirty="0">
                <a:latin typeface="Arial" panose="020B0604020202020204" pitchFamily="34" charset="0"/>
                <a:cs typeface="Arial" panose="020B0604020202020204" pitchFamily="34" charset="0"/>
              </a:rPr>
              <a:t> Fusion (ICF):</a:t>
            </a:r>
          </a:p>
          <a:p>
            <a:pPr lvl="1">
              <a:buFont typeface="Wingdings" panose="05000000000000000000" pitchFamily="2" charset="2"/>
              <a:buChar char="§"/>
            </a:pPr>
            <a:r>
              <a:rPr lang="pl-PL" altLang="pl-PL" sz="2000" dirty="0">
                <a:latin typeface="Arial" panose="020B0604020202020204" pitchFamily="34" charset="0"/>
                <a:cs typeface="Arial" panose="020B0604020202020204" pitchFamily="34" charset="0"/>
              </a:rPr>
              <a:t>NIF (USA)</a:t>
            </a:r>
          </a:p>
          <a:p>
            <a:pPr lvl="1">
              <a:buFont typeface="Wingdings" panose="05000000000000000000" pitchFamily="2" charset="2"/>
              <a:buChar char="§"/>
            </a:pPr>
            <a:r>
              <a:rPr lang="pl-PL" altLang="pl-PL" sz="2000" dirty="0">
                <a:latin typeface="Arial" panose="020B0604020202020204" pitchFamily="34" charset="0"/>
                <a:cs typeface="Arial" panose="020B0604020202020204" pitchFamily="34" charset="0"/>
              </a:rPr>
              <a:t>Laser </a:t>
            </a:r>
            <a:r>
              <a:rPr lang="pl-PL" altLang="pl-PL" sz="2000" dirty="0" err="1">
                <a:latin typeface="Arial" panose="020B0604020202020204" pitchFamily="34" charset="0"/>
                <a:cs typeface="Arial" panose="020B0604020202020204" pitchFamily="34" charset="0"/>
              </a:rPr>
              <a:t>Megajoule</a:t>
            </a:r>
            <a:r>
              <a:rPr lang="pl-PL" altLang="pl-PL" sz="2000" dirty="0">
                <a:latin typeface="Arial" panose="020B0604020202020204" pitchFamily="34" charset="0"/>
                <a:cs typeface="Arial" panose="020B0604020202020204" pitchFamily="34" charset="0"/>
              </a:rPr>
              <a:t> (Francja)</a:t>
            </a:r>
          </a:p>
        </p:txBody>
      </p:sp>
      <p:sp>
        <p:nvSpPr>
          <p:cNvPr id="76806" name="pole tekstowe 8">
            <a:extLst>
              <a:ext uri="{FF2B5EF4-FFF2-40B4-BE49-F238E27FC236}">
                <a16:creationId xmlns:a16="http://schemas.microsoft.com/office/drawing/2014/main" id="{752D7E33-C848-46EB-8AC2-B0AC7522D381}"/>
              </a:ext>
            </a:extLst>
          </p:cNvPr>
          <p:cNvSpPr txBox="1">
            <a:spLocks noChangeArrowheads="1"/>
          </p:cNvSpPr>
          <p:nvPr/>
        </p:nvSpPr>
        <p:spPr bwMode="auto">
          <a:xfrm>
            <a:off x="762000" y="5277191"/>
            <a:ext cx="8001000" cy="1274195"/>
          </a:xfrm>
          <a:prstGeom prst="rect">
            <a:avLst/>
          </a:prstGeom>
          <a:noFill/>
          <a:ln w="158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pl-PL" altLang="pl-PL" sz="2400" i="1" dirty="0">
                <a:latin typeface="Arial" panose="020B0604020202020204" pitchFamily="34" charset="0"/>
                <a:cs typeface="Arial" panose="020B0604020202020204" pitchFamily="34" charset="0"/>
              </a:rPr>
              <a:t>Magnetic </a:t>
            </a:r>
            <a:r>
              <a:rPr lang="pl-PL" altLang="pl-PL" sz="2400" i="1" dirty="0" err="1">
                <a:latin typeface="Arial" panose="020B0604020202020204" pitchFamily="34" charset="0"/>
                <a:cs typeface="Arial" panose="020B0604020202020204" pitchFamily="34" charset="0"/>
              </a:rPr>
              <a:t>Confinement</a:t>
            </a:r>
            <a:r>
              <a:rPr lang="pl-PL" altLang="pl-PL" sz="2400" i="1" dirty="0">
                <a:latin typeface="Arial" panose="020B0604020202020204" pitchFamily="34" charset="0"/>
                <a:cs typeface="Arial" panose="020B0604020202020204" pitchFamily="34" charset="0"/>
              </a:rPr>
              <a:t> Fusion (MCF):</a:t>
            </a:r>
          </a:p>
          <a:p>
            <a:pPr lvl="1">
              <a:buFont typeface="Wingdings" panose="05000000000000000000" pitchFamily="2" charset="2"/>
              <a:buChar char="§"/>
            </a:pPr>
            <a:r>
              <a:rPr lang="pl-PL" altLang="pl-PL" sz="2400" i="1" dirty="0">
                <a:latin typeface="Arial" panose="020B0604020202020204" pitchFamily="34" charset="0"/>
                <a:cs typeface="Arial" panose="020B0604020202020204" pitchFamily="34" charset="0"/>
              </a:rPr>
              <a:t>ITER</a:t>
            </a:r>
            <a:r>
              <a:rPr lang="pl-PL" altLang="pl-PL" sz="2400" i="1" dirty="0">
                <a:latin typeface="Arial" panose="020B0604020202020204" pitchFamily="34" charset="0"/>
              </a:rPr>
              <a:t> (</a:t>
            </a:r>
            <a:r>
              <a:rPr lang="pl-PL" altLang="pl-PL" sz="2400" i="1" dirty="0">
                <a:latin typeface="Arial" panose="020B0604020202020204" pitchFamily="34" charset="0"/>
                <a:cs typeface="Arial" panose="020B0604020202020204" pitchFamily="34" charset="0"/>
              </a:rPr>
              <a:t>Chiny, Indie, Japonia, Korea Pd, Rosja, UE, USA</a:t>
            </a:r>
            <a:r>
              <a:rPr lang="pl-PL" altLang="pl-PL" sz="2400" i="1" dirty="0">
                <a:latin typeface="Arial" panose="020B0604020202020204" pitchFamily="34" charset="0"/>
              </a:rPr>
              <a:t>)</a:t>
            </a:r>
          </a:p>
        </p:txBody>
      </p:sp>
      <p:sp>
        <p:nvSpPr>
          <p:cNvPr id="6" name="Symbol zastępczy numeru slajdu 5">
            <a:extLst>
              <a:ext uri="{FF2B5EF4-FFF2-40B4-BE49-F238E27FC236}">
                <a16:creationId xmlns:a16="http://schemas.microsoft.com/office/drawing/2014/main" id="{C8E13F18-57A3-45E5-9983-9A881F8CA60C}"/>
              </a:ext>
            </a:extLst>
          </p:cNvPr>
          <p:cNvSpPr txBox="1">
            <a:spLocks noGrp="1"/>
          </p:cNvSpPr>
          <p:nvPr/>
        </p:nvSpPr>
        <p:spPr>
          <a:xfrm>
            <a:off x="6553200" y="6356350"/>
            <a:ext cx="2133600" cy="365125"/>
          </a:xfrm>
          <a:prstGeom prst="rect">
            <a:avLst/>
          </a:prstGeom>
          <a:noFill/>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fld id="{436FE9D2-A2D6-4CE6-8971-55C3B0402659}" type="slidenum">
              <a:rPr lang="en-US" altLang="pl-PL" sz="1200">
                <a:solidFill>
                  <a:srgbClr val="898989"/>
                </a:solidFill>
                <a:latin typeface="Calibri" panose="020F0502020204030204" pitchFamily="34" charset="0"/>
                <a:cs typeface="Arial" panose="020B0604020202020204" pitchFamily="34" charset="0"/>
              </a:rPr>
              <a:pPr algn="r"/>
              <a:t>7</a:t>
            </a:fld>
            <a:endParaRPr lang="en-US" altLang="pl-PL" sz="1200">
              <a:solidFill>
                <a:srgbClr val="898989"/>
              </a:solidFill>
              <a:latin typeface="Calibri" panose="020F0502020204030204" pitchFamily="34" charset="0"/>
              <a:cs typeface="Arial" panose="020B0604020202020204" pitchFamily="34" charset="0"/>
            </a:endParaRPr>
          </a:p>
        </p:txBody>
      </p:sp>
      <p:sp>
        <p:nvSpPr>
          <p:cNvPr id="76809" name="Text Box 13">
            <a:extLst>
              <a:ext uri="{FF2B5EF4-FFF2-40B4-BE49-F238E27FC236}">
                <a16:creationId xmlns:a16="http://schemas.microsoft.com/office/drawing/2014/main" id="{64586228-A3C3-4124-BD81-35C08FDC0BA0}"/>
              </a:ext>
            </a:extLst>
          </p:cNvPr>
          <p:cNvSpPr txBox="1">
            <a:spLocks noChangeArrowheads="1"/>
          </p:cNvSpPr>
          <p:nvPr/>
        </p:nvSpPr>
        <p:spPr bwMode="auto">
          <a:xfrm>
            <a:off x="3053918" y="139700"/>
            <a:ext cx="57852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pl-PL" altLang="pl-PL" sz="2800" dirty="0" err="1">
                <a:solidFill>
                  <a:schemeClr val="bg1"/>
                </a:solidFill>
                <a:latin typeface="Arial" panose="020B0604020202020204" pitchFamily="34" charset="0"/>
              </a:rPr>
              <a:t>Methods</a:t>
            </a:r>
            <a:r>
              <a:rPr lang="pl-PL" altLang="pl-PL" sz="2800" dirty="0">
                <a:solidFill>
                  <a:schemeClr val="bg1"/>
                </a:solidFill>
                <a:latin typeface="Arial" panose="020B0604020202020204" pitchFamily="34" charset="0"/>
              </a:rPr>
              <a:t> of a plasma </a:t>
            </a:r>
            <a:r>
              <a:rPr lang="pl-PL" altLang="pl-PL" sz="2800" dirty="0" err="1">
                <a:solidFill>
                  <a:schemeClr val="bg1"/>
                </a:solidFill>
                <a:latin typeface="Arial" panose="020B0604020202020204" pitchFamily="34" charset="0"/>
              </a:rPr>
              <a:t>confinement</a:t>
            </a:r>
            <a:endParaRPr lang="pl-PL" altLang="pl-PL" sz="2800" dirty="0">
              <a:solidFill>
                <a:schemeClr val="bg1"/>
              </a:solidFill>
              <a:latin typeface="Arial" panose="020B0604020202020204" pitchFamily="34" charset="0"/>
            </a:endParaRPr>
          </a:p>
        </p:txBody>
      </p:sp>
      <p:pic>
        <p:nvPicPr>
          <p:cNvPr id="8" name="Picture 6">
            <a:extLst>
              <a:ext uri="{FF2B5EF4-FFF2-40B4-BE49-F238E27FC236}">
                <a16:creationId xmlns:a16="http://schemas.microsoft.com/office/drawing/2014/main" id="{D413D797-5C73-4522-AD28-0C6A23D51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4698" y="1711831"/>
            <a:ext cx="4068000" cy="334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3">
            <a:extLst>
              <a:ext uri="{FF2B5EF4-FFF2-40B4-BE49-F238E27FC236}">
                <a16:creationId xmlns:a16="http://schemas.microsoft.com/office/drawing/2014/main" id="{DE6164D3-9781-4F06-83D4-1355529E0502}"/>
              </a:ext>
            </a:extLst>
          </p:cNvPr>
          <p:cNvSpPr txBox="1">
            <a:spLocks noChangeArrowheads="1"/>
          </p:cNvSpPr>
          <p:nvPr/>
        </p:nvSpPr>
        <p:spPr bwMode="auto">
          <a:xfrm>
            <a:off x="4776187" y="914400"/>
            <a:ext cx="3915059" cy="36933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l-PL" altLang="pl-PL" sz="1800" b="1">
                <a:solidFill>
                  <a:srgbClr val="FF3300"/>
                </a:solidFill>
                <a:latin typeface="Arial" panose="020B0604020202020204" pitchFamily="34" charset="0"/>
              </a:rPr>
              <a:t>T</a:t>
            </a:r>
            <a:r>
              <a:rPr lang="pl-PL" altLang="pl-PL" sz="1800" b="1" baseline="-25000">
                <a:solidFill>
                  <a:srgbClr val="FF3300"/>
                </a:solidFill>
                <a:latin typeface="Arial" panose="020B0604020202020204" pitchFamily="34" charset="0"/>
              </a:rPr>
              <a:t> </a:t>
            </a:r>
            <a:r>
              <a:rPr lang="pl-PL" altLang="pl-PL" sz="1800" b="1">
                <a:solidFill>
                  <a:srgbClr val="FF3300"/>
                </a:solidFill>
                <a:latin typeface="Arial" panose="020B0604020202020204" pitchFamily="34" charset="0"/>
              </a:rPr>
              <a:t>~ 28 keV; (n</a:t>
            </a:r>
            <a:r>
              <a:rPr lang="pl-PL" altLang="pl-PL" sz="1800" b="1" baseline="-25000">
                <a:solidFill>
                  <a:srgbClr val="FF3300"/>
                </a:solidFill>
                <a:latin typeface="Arial" panose="020B0604020202020204" pitchFamily="34" charset="0"/>
              </a:rPr>
              <a:t>f0</a:t>
            </a:r>
            <a:r>
              <a:rPr lang="pl-PL" altLang="pl-PL" sz="1800" b="1">
                <a:solidFill>
                  <a:srgbClr val="FF3300"/>
                </a:solidFill>
                <a:latin typeface="Arial" panose="020B0604020202020204" pitchFamily="34" charset="0"/>
              </a:rPr>
              <a:t>t)</a:t>
            </a:r>
            <a:r>
              <a:rPr lang="pl-PL" altLang="pl-PL" sz="1800" b="1" baseline="-25000">
                <a:solidFill>
                  <a:srgbClr val="FF3300"/>
                </a:solidFill>
                <a:latin typeface="Arial" panose="020B0604020202020204" pitchFamily="34" charset="0"/>
              </a:rPr>
              <a:t>min</a:t>
            </a:r>
            <a:r>
              <a:rPr lang="pl-PL" altLang="pl-PL" sz="1800" b="1">
                <a:solidFill>
                  <a:srgbClr val="FF3300"/>
                </a:solidFill>
                <a:latin typeface="Arial" panose="020B0604020202020204" pitchFamily="34" charset="0"/>
              </a:rPr>
              <a:t> </a:t>
            </a:r>
            <a:r>
              <a:rPr lang="pl-PL" altLang="pl-PL" sz="1800" b="1">
                <a:solidFill>
                  <a:srgbClr val="FF3300"/>
                </a:solidFill>
                <a:latin typeface="Arial" panose="020B0604020202020204" pitchFamily="34" charset="0"/>
                <a:sym typeface="Symbol" panose="05050102010706020507" pitchFamily="18" charset="2"/>
              </a:rPr>
              <a:t> 310</a:t>
            </a:r>
            <a:r>
              <a:rPr lang="pl-PL" altLang="pl-PL" sz="1800" b="1" baseline="30000">
                <a:solidFill>
                  <a:srgbClr val="FF3300"/>
                </a:solidFill>
                <a:latin typeface="Arial" panose="020B0604020202020204" pitchFamily="34" charset="0"/>
                <a:sym typeface="Symbol" panose="05050102010706020507" pitchFamily="18" charset="2"/>
              </a:rPr>
              <a:t>19</a:t>
            </a:r>
            <a:r>
              <a:rPr lang="pl-PL" altLang="pl-PL" sz="1800" b="1">
                <a:solidFill>
                  <a:srgbClr val="FF3300"/>
                </a:solidFill>
                <a:latin typeface="Arial" panose="020B0604020202020204" pitchFamily="34" charset="0"/>
                <a:sym typeface="Symbol" panose="05050102010706020507" pitchFamily="18" charset="2"/>
              </a:rPr>
              <a:t> m</a:t>
            </a:r>
            <a:r>
              <a:rPr lang="pl-PL" altLang="pl-PL" sz="1800" b="1" baseline="30000">
                <a:solidFill>
                  <a:srgbClr val="FF3300"/>
                </a:solidFill>
                <a:latin typeface="Arial" panose="020B0604020202020204" pitchFamily="34" charset="0"/>
                <a:sym typeface="Symbol" panose="05050102010706020507" pitchFamily="18" charset="2"/>
              </a:rPr>
              <a:t>-3</a:t>
            </a:r>
            <a:r>
              <a:rPr lang="pl-PL" altLang="pl-PL" sz="1800" b="1">
                <a:solidFill>
                  <a:srgbClr val="FF3300"/>
                </a:solidFill>
                <a:latin typeface="Arial" panose="020B0604020202020204" pitchFamily="34" charset="0"/>
                <a:sym typeface="Symbol" panose="05050102010706020507" pitchFamily="18" charset="2"/>
              </a:rPr>
              <a:t>s</a:t>
            </a:r>
            <a:endParaRPr lang="pl-PL" altLang="pl-PL" sz="1800" b="1">
              <a:solidFill>
                <a:srgbClr val="FF3300"/>
              </a:solidFill>
              <a:latin typeface="Arial" panose="020B0604020202020204" pitchFamily="34" charset="0"/>
            </a:endParaRPr>
          </a:p>
        </p:txBody>
      </p:sp>
      <p:sp>
        <p:nvSpPr>
          <p:cNvPr id="10" name="Text Box 4">
            <a:extLst>
              <a:ext uri="{FF2B5EF4-FFF2-40B4-BE49-F238E27FC236}">
                <a16:creationId xmlns:a16="http://schemas.microsoft.com/office/drawing/2014/main" id="{FBBC67E7-5772-42D8-9168-4A9E77EE95FC}"/>
              </a:ext>
            </a:extLst>
          </p:cNvPr>
          <p:cNvSpPr txBox="1">
            <a:spLocks noChangeArrowheads="1"/>
          </p:cNvSpPr>
          <p:nvPr/>
        </p:nvSpPr>
        <p:spPr bwMode="auto">
          <a:xfrm>
            <a:off x="8040902" y="1311426"/>
            <a:ext cx="91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l-PL" altLang="pl-PL" sz="1800" b="1" dirty="0">
                <a:solidFill>
                  <a:srgbClr val="FF3300"/>
                </a:solidFill>
                <a:latin typeface="Arial" panose="020B0604020202020204" pitchFamily="34" charset="0"/>
              </a:rPr>
              <a:t>(D,T)</a:t>
            </a:r>
          </a:p>
        </p:txBody>
      </p:sp>
      <p:sp>
        <p:nvSpPr>
          <p:cNvPr id="11" name="Text Box 5">
            <a:extLst>
              <a:ext uri="{FF2B5EF4-FFF2-40B4-BE49-F238E27FC236}">
                <a16:creationId xmlns:a16="http://schemas.microsoft.com/office/drawing/2014/main" id="{1431156E-B00D-4423-8A25-522BABA3B119}"/>
              </a:ext>
            </a:extLst>
          </p:cNvPr>
          <p:cNvSpPr txBox="1">
            <a:spLocks noChangeArrowheads="1"/>
          </p:cNvSpPr>
          <p:nvPr/>
        </p:nvSpPr>
        <p:spPr bwMode="auto">
          <a:xfrm>
            <a:off x="4980376" y="1351037"/>
            <a:ext cx="311379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1600" i="1" dirty="0">
                <a:latin typeface="Arial" panose="020B0604020202020204" pitchFamily="34" charset="0"/>
              </a:rPr>
              <a:t>(1 </a:t>
            </a:r>
            <a:r>
              <a:rPr lang="pl-PL" altLang="pl-PL" sz="1600" i="1" dirty="0" err="1">
                <a:latin typeface="Arial" panose="020B0604020202020204" pitchFamily="34" charset="0"/>
              </a:rPr>
              <a:t>keV</a:t>
            </a:r>
            <a:r>
              <a:rPr lang="pl-PL" altLang="pl-PL" sz="1600" i="1" dirty="0">
                <a:latin typeface="Arial" panose="020B0604020202020204" pitchFamily="34" charset="0"/>
              </a:rPr>
              <a:t> = 1.1606</a:t>
            </a:r>
            <a:r>
              <a:rPr lang="pl-PL" altLang="pl-PL" sz="1600" i="1" dirty="0">
                <a:latin typeface="Arial" panose="020B0604020202020204" pitchFamily="34" charset="0"/>
                <a:sym typeface="Symbol" panose="05050102010706020507" pitchFamily="18" charset="2"/>
              </a:rPr>
              <a:t>10</a:t>
            </a:r>
            <a:r>
              <a:rPr lang="pl-PL" altLang="pl-PL" sz="1600" i="1" baseline="30000" dirty="0">
                <a:latin typeface="Arial" panose="020B0604020202020204" pitchFamily="34" charset="0"/>
                <a:sym typeface="Symbol" panose="05050102010706020507" pitchFamily="18" charset="2"/>
              </a:rPr>
              <a:t>7</a:t>
            </a:r>
            <a:r>
              <a:rPr lang="pl-PL" altLang="pl-PL" sz="1600" i="1" dirty="0">
                <a:latin typeface="Arial" panose="020B0604020202020204" pitchFamily="34" charset="0"/>
              </a:rPr>
              <a:t> </a:t>
            </a:r>
            <a:r>
              <a:rPr lang="pl-PL" altLang="pl-PL" sz="1600" i="1" baseline="30000" dirty="0" err="1">
                <a:latin typeface="Arial" panose="020B0604020202020204" pitchFamily="34" charset="0"/>
              </a:rPr>
              <a:t>o</a:t>
            </a:r>
            <a:r>
              <a:rPr lang="pl-PL" altLang="pl-PL" sz="1600" i="1" dirty="0" err="1">
                <a:latin typeface="Arial" panose="020B0604020202020204" pitchFamily="34" charset="0"/>
              </a:rPr>
              <a:t>K</a:t>
            </a:r>
            <a:r>
              <a:rPr lang="pl-PL" altLang="pl-PL" sz="1600" i="1" dirty="0">
                <a:latin typeface="Arial" panose="020B0604020202020204" pitchFamily="34" charset="0"/>
              </a:rPr>
              <a:t> </a:t>
            </a:r>
            <a:r>
              <a:rPr lang="pl-PL" altLang="pl-PL" sz="1600" i="1" dirty="0">
                <a:latin typeface="Arial" panose="020B0604020202020204" pitchFamily="34" charset="0"/>
                <a:cs typeface="Times New Roman" panose="02020603050405020304" pitchFamily="18" charset="0"/>
              </a:rPr>
              <a:t>~</a:t>
            </a:r>
            <a:r>
              <a:rPr lang="pl-PL" altLang="pl-PL" sz="1600" i="1" dirty="0">
                <a:latin typeface="Arial" panose="020B0604020202020204" pitchFamily="34" charset="0"/>
              </a:rPr>
              <a:t> 10</a:t>
            </a:r>
            <a:r>
              <a:rPr lang="pl-PL" altLang="pl-PL" sz="1600" i="1" baseline="30000" dirty="0">
                <a:latin typeface="Arial" panose="020B0604020202020204" pitchFamily="34" charset="0"/>
              </a:rPr>
              <a:t>7</a:t>
            </a:r>
            <a:r>
              <a:rPr lang="pl-PL" altLang="pl-PL" sz="1600" i="1" dirty="0">
                <a:latin typeface="Arial" panose="020B0604020202020204" pitchFamily="34" charset="0"/>
              </a:rPr>
              <a:t> </a:t>
            </a:r>
            <a:r>
              <a:rPr lang="pl-PL" altLang="pl-PL" sz="1600" i="1" baseline="30000" dirty="0" err="1">
                <a:latin typeface="Arial" panose="020B0604020202020204" pitchFamily="34" charset="0"/>
              </a:rPr>
              <a:t>o</a:t>
            </a:r>
            <a:r>
              <a:rPr lang="pl-PL" altLang="pl-PL" sz="1600" i="1" dirty="0" err="1">
                <a:latin typeface="Arial" panose="020B0604020202020204" pitchFamily="34" charset="0"/>
              </a:rPr>
              <a:t>K</a:t>
            </a:r>
            <a:r>
              <a:rPr lang="pl-PL" altLang="pl-PL" sz="1600" i="1" dirty="0">
                <a:latin typeface="Arial" panose="020B0604020202020204" pitchFamily="34" charset="0"/>
              </a:rPr>
              <a:t>)</a:t>
            </a:r>
          </a:p>
        </p:txBody>
      </p:sp>
    </p:spTree>
    <p:extLst>
      <p:ext uri="{BB962C8B-B14F-4D97-AF65-F5344CB8AC3E}">
        <p14:creationId xmlns:p14="http://schemas.microsoft.com/office/powerpoint/2010/main" val="610794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numeru slajdu 3"/>
          <p:cNvSpPr>
            <a:spLocks noGrp="1"/>
          </p:cNvSpPr>
          <p:nvPr>
            <p:ph type="sldNum" sz="quarter" idx="12"/>
          </p:nvPr>
        </p:nvSpPr>
        <p:spPr/>
        <p:txBody>
          <a:bodyPr/>
          <a:lstStyle/>
          <a:p>
            <a:fld id="{9CB74734-B3A8-41DA-BA39-D7EF14DFDE91}" type="slidenum">
              <a:rPr lang="en-US" altLang="pl-PL"/>
              <a:pPr/>
              <a:t>8</a:t>
            </a:fld>
            <a:endParaRPr lang="pl-PL" altLang="pl-PL"/>
          </a:p>
        </p:txBody>
      </p:sp>
      <p:grpSp>
        <p:nvGrpSpPr>
          <p:cNvPr id="48131" name="Group 3"/>
          <p:cNvGrpSpPr>
            <a:grpSpLocks/>
          </p:cNvGrpSpPr>
          <p:nvPr/>
        </p:nvGrpSpPr>
        <p:grpSpPr bwMode="auto">
          <a:xfrm>
            <a:off x="363538" y="1076325"/>
            <a:ext cx="8202612" cy="5013325"/>
            <a:chOff x="229" y="678"/>
            <a:chExt cx="5167" cy="3158"/>
          </a:xfrm>
        </p:grpSpPr>
        <p:pic>
          <p:nvPicPr>
            <p:cNvPr id="64516" name="Picture 4" descr="Nowy obraz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 y="678"/>
              <a:ext cx="5167" cy="3158"/>
            </a:xfrm>
            <a:prstGeom prst="rect">
              <a:avLst/>
            </a:prstGeom>
            <a:noFill/>
            <a:ln>
              <a:noFill/>
            </a:ln>
            <a:effectLst>
              <a:outerShdw dist="198380" dir="3011666" algn="ctr" rotWithShape="0">
                <a:schemeClr val="accent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5"/>
            <p:cNvSpPr>
              <a:spLocks noChangeArrowheads="1"/>
            </p:cNvSpPr>
            <p:nvPr/>
          </p:nvSpPr>
          <p:spPr bwMode="auto">
            <a:xfrm>
              <a:off x="2092" y="2184"/>
              <a:ext cx="1070" cy="10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l-PL" altLang="pl-PL" sz="1800" dirty="0">
                  <a:solidFill>
                    <a:srgbClr val="000000"/>
                  </a:solidFill>
                  <a:effectLst>
                    <a:outerShdw blurRad="38100" dist="38100" dir="2700000" algn="tl">
                      <a:srgbClr val="C0C0C0"/>
                    </a:outerShdw>
                  </a:effectLst>
                  <a:latin typeface="Tahoma" pitchFamily="34" charset="0"/>
                  <a:cs typeface="Arial" charset="0"/>
                </a:rPr>
                <a:t>International</a:t>
              </a:r>
            </a:p>
            <a:p>
              <a:pPr>
                <a:defRPr/>
              </a:pPr>
              <a:r>
                <a:rPr lang="pl-PL" altLang="pl-PL" sz="1800" dirty="0" err="1">
                  <a:solidFill>
                    <a:srgbClr val="000000"/>
                  </a:solidFill>
                  <a:effectLst>
                    <a:outerShdw blurRad="38100" dist="38100" dir="2700000" algn="tl">
                      <a:srgbClr val="C0C0C0"/>
                    </a:outerShdw>
                  </a:effectLst>
                  <a:latin typeface="Tahoma" pitchFamily="34" charset="0"/>
                  <a:cs typeface="Arial" charset="0"/>
                </a:rPr>
                <a:t>Thermonuclear</a:t>
              </a:r>
              <a:endParaRPr lang="pl-PL" altLang="pl-PL" sz="1800" dirty="0">
                <a:solidFill>
                  <a:srgbClr val="000000"/>
                </a:solidFill>
                <a:effectLst>
                  <a:outerShdw blurRad="38100" dist="38100" dir="2700000" algn="tl">
                    <a:srgbClr val="C0C0C0"/>
                  </a:outerShdw>
                </a:effectLst>
                <a:latin typeface="Tahoma" pitchFamily="34" charset="0"/>
                <a:cs typeface="Arial" charset="0"/>
              </a:endParaRPr>
            </a:p>
            <a:p>
              <a:pPr>
                <a:defRPr/>
              </a:pPr>
              <a:r>
                <a:rPr lang="pl-PL" altLang="pl-PL" sz="1800" dirty="0" err="1">
                  <a:solidFill>
                    <a:srgbClr val="000000"/>
                  </a:solidFill>
                  <a:effectLst>
                    <a:outerShdw blurRad="38100" dist="38100" dir="2700000" algn="tl">
                      <a:srgbClr val="C0C0C0"/>
                    </a:outerShdw>
                  </a:effectLst>
                  <a:latin typeface="Tahoma" pitchFamily="34" charset="0"/>
                  <a:cs typeface="Arial" charset="0"/>
                </a:rPr>
                <a:t>Experimental</a:t>
              </a:r>
              <a:endParaRPr lang="pl-PL" altLang="pl-PL" sz="1800" dirty="0">
                <a:solidFill>
                  <a:srgbClr val="000000"/>
                </a:solidFill>
                <a:effectLst>
                  <a:outerShdw blurRad="38100" dist="38100" dir="2700000" algn="tl">
                    <a:srgbClr val="C0C0C0"/>
                  </a:outerShdw>
                </a:effectLst>
                <a:latin typeface="Tahoma" pitchFamily="34" charset="0"/>
                <a:cs typeface="Arial" charset="0"/>
              </a:endParaRPr>
            </a:p>
            <a:p>
              <a:pPr>
                <a:defRPr/>
              </a:pPr>
              <a:r>
                <a:rPr lang="pl-PL" altLang="pl-PL" sz="1800" dirty="0" err="1">
                  <a:solidFill>
                    <a:srgbClr val="000000"/>
                  </a:solidFill>
                  <a:effectLst>
                    <a:outerShdw blurRad="38100" dist="38100" dir="2700000" algn="tl">
                      <a:srgbClr val="C0C0C0"/>
                    </a:outerShdw>
                  </a:effectLst>
                  <a:latin typeface="Tahoma" pitchFamily="34" charset="0"/>
                  <a:cs typeface="Arial" charset="0"/>
                </a:rPr>
                <a:t>Reactor</a:t>
              </a:r>
              <a:endParaRPr lang="pl-PL" altLang="pl-PL" sz="1800" dirty="0">
                <a:solidFill>
                  <a:srgbClr val="000000"/>
                </a:solidFill>
                <a:effectLst>
                  <a:outerShdw blurRad="38100" dist="38100" dir="2700000" algn="tl">
                    <a:srgbClr val="C0C0C0"/>
                  </a:outerShdw>
                </a:effectLst>
                <a:latin typeface="Tahoma" pitchFamily="34" charset="0"/>
                <a:cs typeface="Arial" charset="0"/>
              </a:endParaRPr>
            </a:p>
            <a:p>
              <a:pPr>
                <a:defRPr/>
              </a:pPr>
              <a:r>
                <a:rPr lang="pl-PL" altLang="pl-PL" sz="1800" dirty="0">
                  <a:solidFill>
                    <a:srgbClr val="000000"/>
                  </a:solidFill>
                  <a:effectLst>
                    <a:outerShdw blurRad="38100" dist="38100" dir="2700000" algn="tl">
                      <a:srgbClr val="C0C0C0"/>
                    </a:outerShdw>
                  </a:effectLst>
                  <a:latin typeface="Tahoma" pitchFamily="34" charset="0"/>
                  <a:cs typeface="Arial" charset="0"/>
                </a:rPr>
                <a:t>Power: 0,5GW</a:t>
              </a:r>
            </a:p>
            <a:p>
              <a:pPr>
                <a:defRPr/>
              </a:pPr>
              <a:r>
                <a:rPr lang="pl-PL" altLang="pl-PL" sz="1800" dirty="0">
                  <a:solidFill>
                    <a:srgbClr val="000000"/>
                  </a:solidFill>
                  <a:effectLst>
                    <a:outerShdw blurRad="38100" dist="38100" dir="2700000" algn="tl">
                      <a:srgbClr val="C0C0C0"/>
                    </a:outerShdw>
                  </a:effectLst>
                  <a:latin typeface="Tahoma" pitchFamily="34" charset="0"/>
                  <a:cs typeface="Arial" charset="0"/>
                </a:rPr>
                <a:t>Time: 1000s</a:t>
              </a:r>
            </a:p>
          </p:txBody>
        </p:sp>
        <p:sp>
          <p:nvSpPr>
            <p:cNvPr id="48134" name="Rectangle 6"/>
            <p:cNvSpPr>
              <a:spLocks noChangeArrowheads="1"/>
            </p:cNvSpPr>
            <p:nvPr/>
          </p:nvSpPr>
          <p:spPr bwMode="auto">
            <a:xfrm>
              <a:off x="3168" y="2178"/>
              <a:ext cx="1067" cy="9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l-PL" altLang="pl-PL" sz="1800" dirty="0">
                  <a:solidFill>
                    <a:srgbClr val="000000"/>
                  </a:solidFill>
                  <a:effectLst>
                    <a:outerShdw blurRad="38100" dist="38100" dir="2700000" algn="tl">
                      <a:srgbClr val="C0C0C0"/>
                    </a:outerShdw>
                  </a:effectLst>
                  <a:latin typeface="Tahoma" pitchFamily="34" charset="0"/>
                  <a:cs typeface="Arial" charset="0"/>
                </a:rPr>
                <a:t>DEMO</a:t>
              </a:r>
            </a:p>
            <a:p>
              <a:pPr>
                <a:defRPr/>
              </a:pPr>
              <a:r>
                <a:rPr lang="pl-PL" altLang="pl-PL" sz="1800" dirty="0" err="1">
                  <a:solidFill>
                    <a:srgbClr val="000000"/>
                  </a:solidFill>
                  <a:effectLst>
                    <a:outerShdw blurRad="38100" dist="38100" dir="2700000" algn="tl">
                      <a:srgbClr val="C0C0C0"/>
                    </a:outerShdw>
                  </a:effectLst>
                  <a:latin typeface="Tahoma" pitchFamily="34" charset="0"/>
                  <a:cs typeface="Arial" charset="0"/>
                </a:rPr>
                <a:t>DEMOnstration</a:t>
              </a:r>
              <a:endParaRPr lang="pl-PL" altLang="pl-PL" sz="1800" dirty="0">
                <a:solidFill>
                  <a:srgbClr val="000000"/>
                </a:solidFill>
                <a:effectLst>
                  <a:outerShdw blurRad="38100" dist="38100" dir="2700000" algn="tl">
                    <a:srgbClr val="C0C0C0"/>
                  </a:outerShdw>
                </a:effectLst>
                <a:latin typeface="Tahoma" pitchFamily="34" charset="0"/>
                <a:cs typeface="Arial" charset="0"/>
              </a:endParaRPr>
            </a:p>
            <a:p>
              <a:pPr>
                <a:defRPr/>
              </a:pPr>
              <a:r>
                <a:rPr lang="pl-PL" altLang="pl-PL" sz="1800" dirty="0">
                  <a:solidFill>
                    <a:srgbClr val="000000"/>
                  </a:solidFill>
                  <a:effectLst>
                    <a:outerShdw blurRad="38100" dist="38100" dir="2700000" algn="tl">
                      <a:srgbClr val="C0C0C0"/>
                    </a:outerShdw>
                  </a:effectLst>
                  <a:latin typeface="Tahoma" pitchFamily="34" charset="0"/>
                  <a:cs typeface="Arial" charset="0"/>
                </a:rPr>
                <a:t>Power Plant</a:t>
              </a:r>
            </a:p>
            <a:p>
              <a:pPr>
                <a:defRPr/>
              </a:pPr>
              <a:r>
                <a:rPr lang="pl-PL" altLang="pl-PL" sz="1800" dirty="0">
                  <a:solidFill>
                    <a:srgbClr val="000000"/>
                  </a:solidFill>
                  <a:effectLst>
                    <a:outerShdw blurRad="38100" dist="38100" dir="2700000" algn="tl">
                      <a:srgbClr val="C0C0C0"/>
                    </a:outerShdw>
                  </a:effectLst>
                  <a:latin typeface="Tahoma" pitchFamily="34" charset="0"/>
                  <a:cs typeface="Arial" charset="0"/>
                </a:rPr>
                <a:t>Power: 2GW</a:t>
              </a:r>
            </a:p>
            <a:p>
              <a:pPr>
                <a:defRPr/>
              </a:pPr>
              <a:r>
                <a:rPr lang="pl-PL" altLang="pl-PL" sz="1800" dirty="0">
                  <a:solidFill>
                    <a:srgbClr val="000000"/>
                  </a:solidFill>
                  <a:effectLst>
                    <a:outerShdw blurRad="38100" dist="38100" dir="2700000" algn="tl">
                      <a:srgbClr val="C0C0C0"/>
                    </a:outerShdw>
                  </a:effectLst>
                  <a:latin typeface="Tahoma" pitchFamily="34" charset="0"/>
                  <a:cs typeface="Arial" charset="0"/>
                </a:rPr>
                <a:t>Time: con.</a:t>
              </a:r>
            </a:p>
          </p:txBody>
        </p:sp>
      </p:grpSp>
      <p:grpSp>
        <p:nvGrpSpPr>
          <p:cNvPr id="48135" name="Group 7"/>
          <p:cNvGrpSpPr>
            <a:grpSpLocks/>
          </p:cNvGrpSpPr>
          <p:nvPr/>
        </p:nvGrpSpPr>
        <p:grpSpPr bwMode="auto">
          <a:xfrm>
            <a:off x="5038078" y="1014414"/>
            <a:ext cx="3553992" cy="5021263"/>
            <a:chOff x="3023" y="585"/>
            <a:chExt cx="2228" cy="3157"/>
          </a:xfrm>
        </p:grpSpPr>
        <p:sp>
          <p:nvSpPr>
            <p:cNvPr id="64520" name="Rectangle 8"/>
            <p:cNvSpPr>
              <a:spLocks noChangeArrowheads="1"/>
            </p:cNvSpPr>
            <p:nvPr/>
          </p:nvSpPr>
          <p:spPr bwMode="auto">
            <a:xfrm>
              <a:off x="3023" y="585"/>
              <a:ext cx="2228" cy="3157"/>
            </a:xfrm>
            <a:prstGeom prst="rect">
              <a:avLst/>
            </a:prstGeom>
            <a:gradFill rotWithShape="1">
              <a:gsLst>
                <a:gs pos="0">
                  <a:schemeClr val="accent1">
                    <a:alpha val="18999"/>
                  </a:schemeClr>
                </a:gs>
                <a:gs pos="100000">
                  <a:srgbClr val="00542A">
                    <a:alpha val="49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pl-PL" altLang="pl-PL" sz="2400" dirty="0"/>
            </a:p>
          </p:txBody>
        </p:sp>
        <p:sp>
          <p:nvSpPr>
            <p:cNvPr id="64521" name="Rectangle 9"/>
            <p:cNvSpPr>
              <a:spLocks noChangeArrowheads="1"/>
            </p:cNvSpPr>
            <p:nvPr/>
          </p:nvSpPr>
          <p:spPr bwMode="auto">
            <a:xfrm>
              <a:off x="3107" y="3138"/>
              <a:ext cx="200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800" dirty="0">
                  <a:solidFill>
                    <a:srgbClr val="003300"/>
                  </a:solidFill>
                  <a:latin typeface="Arial" panose="020B0604020202020204" pitchFamily="34" charset="0"/>
                  <a:cs typeface="Arial" panose="020B0604020202020204" pitchFamily="34" charset="0"/>
                </a:rPr>
                <a:t>Energy </a:t>
              </a:r>
              <a:r>
                <a:rPr lang="pl-PL" altLang="pl-PL" sz="2800" dirty="0" err="1">
                  <a:solidFill>
                    <a:srgbClr val="003300"/>
                  </a:solidFill>
                  <a:latin typeface="Arial" panose="020B0604020202020204" pitchFamily="34" charset="0"/>
                  <a:cs typeface="Arial" panose="020B0604020202020204" pitchFamily="34" charset="0"/>
                </a:rPr>
                <a:t>Production</a:t>
              </a:r>
              <a:endParaRPr lang="pl-PL" altLang="pl-PL" sz="2800" dirty="0">
                <a:solidFill>
                  <a:srgbClr val="003300"/>
                </a:solidFill>
                <a:latin typeface="Arial" panose="020B0604020202020204" pitchFamily="34" charset="0"/>
                <a:cs typeface="Arial" panose="020B0604020202020204" pitchFamily="34" charset="0"/>
              </a:endParaRPr>
            </a:p>
          </p:txBody>
        </p:sp>
      </p:grpSp>
      <p:sp>
        <p:nvSpPr>
          <p:cNvPr id="64522" name="Text Box 13"/>
          <p:cNvSpPr txBox="1">
            <a:spLocks noChangeArrowheads="1"/>
          </p:cNvSpPr>
          <p:nvPr/>
        </p:nvSpPr>
        <p:spPr bwMode="auto">
          <a:xfrm>
            <a:off x="2133600" y="228600"/>
            <a:ext cx="678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pl-PL" altLang="pl-PL" sz="2800" dirty="0" err="1">
                <a:solidFill>
                  <a:schemeClr val="bg1"/>
                </a:solidFill>
                <a:latin typeface="Arial" panose="020B0604020202020204" pitchFamily="34" charset="0"/>
              </a:rPr>
              <a:t>Scaling</a:t>
            </a:r>
            <a:r>
              <a:rPr lang="pl-PL" altLang="pl-PL" sz="2800" dirty="0">
                <a:solidFill>
                  <a:schemeClr val="bg1"/>
                </a:solidFill>
                <a:latin typeface="Arial" panose="020B0604020202020204" pitchFamily="34" charset="0"/>
              </a:rPr>
              <a:t> </a:t>
            </a:r>
          </a:p>
        </p:txBody>
      </p:sp>
    </p:spTree>
    <p:extLst>
      <p:ext uri="{BB962C8B-B14F-4D97-AF65-F5344CB8AC3E}">
        <p14:creationId xmlns:p14="http://schemas.microsoft.com/office/powerpoint/2010/main" val="691334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481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48135"/>
                                        </p:tgtEl>
                                        <p:attrNameLst>
                                          <p:attrName>style.visibility</p:attrName>
                                        </p:attrNameLst>
                                      </p:cBhvr>
                                      <p:to>
                                        <p:strVal val="visible"/>
                                      </p:to>
                                    </p:set>
                                    <p:animEffect transition="in" filter="wipe(left)">
                                      <p:cBhvr>
                                        <p:cTn id="11" dur="500"/>
                                        <p:tgtEl>
                                          <p:spTgt spid="48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numeru slajdu 3"/>
          <p:cNvSpPr>
            <a:spLocks noGrp="1"/>
          </p:cNvSpPr>
          <p:nvPr>
            <p:ph type="sldNum" sz="quarter" idx="12"/>
          </p:nvPr>
        </p:nvSpPr>
        <p:spPr/>
        <p:txBody>
          <a:bodyPr/>
          <a:lstStyle/>
          <a:p>
            <a:fld id="{810BA81A-27D1-4AF5-8FC3-E635576DD214}" type="slidenum">
              <a:rPr lang="en-US" altLang="pl-PL"/>
              <a:pPr/>
              <a:t>9</a:t>
            </a:fld>
            <a:endParaRPr lang="pl-PL" altLang="pl-PL"/>
          </a:p>
        </p:txBody>
      </p:sp>
      <p:sp>
        <p:nvSpPr>
          <p:cNvPr id="46084" name="Rectangle 4"/>
          <p:cNvSpPr>
            <a:spLocks noChangeArrowheads="1"/>
          </p:cNvSpPr>
          <p:nvPr/>
        </p:nvSpPr>
        <p:spPr bwMode="auto">
          <a:xfrm>
            <a:off x="178597" y="929310"/>
            <a:ext cx="32400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10000"/>
              </a:spcBef>
              <a:buFontTx/>
              <a:buNone/>
            </a:pPr>
            <a:r>
              <a:rPr lang="pl-PL" sz="2400" dirty="0">
                <a:latin typeface="+mn-lt"/>
              </a:rPr>
              <a:t>Basic parameters:</a:t>
            </a:r>
          </a:p>
          <a:p>
            <a:pPr>
              <a:spcBef>
                <a:spcPct val="10000"/>
              </a:spcBef>
              <a:buFontTx/>
              <a:buNone/>
            </a:pPr>
            <a:r>
              <a:rPr lang="pl-PL" altLang="pl-PL" sz="1800" dirty="0">
                <a:latin typeface="Arial" panose="020B0604020202020204" pitchFamily="34" charset="0"/>
                <a:cs typeface="Arial" panose="020B0604020202020204" pitchFamily="34" charset="0"/>
              </a:rPr>
              <a:t>- Torus radius:…..3.1 m</a:t>
            </a:r>
          </a:p>
          <a:p>
            <a:pPr>
              <a:spcBef>
                <a:spcPct val="10000"/>
              </a:spcBef>
              <a:buFontTx/>
              <a:buNone/>
            </a:pPr>
            <a:r>
              <a:rPr lang="pl-PL" altLang="pl-PL" sz="1800" dirty="0">
                <a:latin typeface="Arial" panose="020B0604020202020204" pitchFamily="34" charset="0"/>
                <a:cs typeface="Arial" panose="020B0604020202020204" pitchFamily="34" charset="0"/>
              </a:rPr>
              <a:t>- </a:t>
            </a:r>
            <a:r>
              <a:rPr lang="pl-PL" altLang="pl-PL" sz="1800" dirty="0" err="1">
                <a:latin typeface="Arial" panose="020B0604020202020204" pitchFamily="34" charset="0"/>
                <a:cs typeface="Arial" panose="020B0604020202020204" pitchFamily="34" charset="0"/>
              </a:rPr>
              <a:t>Chamber:H</a:t>
            </a:r>
            <a:r>
              <a:rPr lang="pl-PL" altLang="pl-PL" sz="1800" dirty="0">
                <a:latin typeface="Arial" panose="020B0604020202020204" pitchFamily="34" charset="0"/>
                <a:cs typeface="Arial" panose="020B0604020202020204" pitchFamily="34" charset="0"/>
              </a:rPr>
              <a:t>=</a:t>
            </a:r>
            <a:r>
              <a:rPr lang="en-US" altLang="pl-PL" sz="1800" dirty="0">
                <a:latin typeface="Arial" panose="020B0604020202020204" pitchFamily="34" charset="0"/>
                <a:cs typeface="Arial" panose="020B0604020202020204" pitchFamily="34" charset="0"/>
              </a:rPr>
              <a:t>3.96</a:t>
            </a:r>
            <a:r>
              <a:rPr lang="pl-PL" altLang="pl-PL" sz="1800" dirty="0">
                <a:latin typeface="Arial" panose="020B0604020202020204" pitchFamily="34" charset="0"/>
                <a:cs typeface="Arial" panose="020B0604020202020204" pitchFamily="34" charset="0"/>
              </a:rPr>
              <a:t> </a:t>
            </a:r>
            <a:r>
              <a:rPr lang="en-US" altLang="pl-PL" sz="1800" dirty="0">
                <a:latin typeface="Arial" panose="020B0604020202020204" pitchFamily="34" charset="0"/>
                <a:cs typeface="Arial" panose="020B0604020202020204" pitchFamily="34" charset="0"/>
              </a:rPr>
              <a:t>m x </a:t>
            </a:r>
            <a:r>
              <a:rPr lang="pl-PL" altLang="pl-PL" sz="1800" dirty="0">
                <a:latin typeface="Arial" panose="020B0604020202020204" pitchFamily="34" charset="0"/>
                <a:cs typeface="Arial" panose="020B0604020202020204" pitchFamily="34" charset="0"/>
              </a:rPr>
              <a:t>S=</a:t>
            </a:r>
            <a:r>
              <a:rPr lang="en-US" altLang="pl-PL" sz="1800" dirty="0">
                <a:latin typeface="Arial" panose="020B0604020202020204" pitchFamily="34" charset="0"/>
                <a:cs typeface="Arial" panose="020B0604020202020204" pitchFamily="34" charset="0"/>
              </a:rPr>
              <a:t>2.4</a:t>
            </a:r>
            <a:r>
              <a:rPr lang="pl-PL" altLang="pl-PL" sz="1800" dirty="0">
                <a:latin typeface="Arial" panose="020B0604020202020204" pitchFamily="34" charset="0"/>
                <a:cs typeface="Arial" panose="020B0604020202020204" pitchFamily="34" charset="0"/>
              </a:rPr>
              <a:t> </a:t>
            </a:r>
            <a:r>
              <a:rPr lang="en-US" altLang="pl-PL" sz="1800" dirty="0">
                <a:latin typeface="Arial" panose="020B0604020202020204" pitchFamily="34" charset="0"/>
                <a:cs typeface="Arial" panose="020B0604020202020204" pitchFamily="34" charset="0"/>
              </a:rPr>
              <a:t>m</a:t>
            </a:r>
          </a:p>
          <a:p>
            <a:pPr>
              <a:spcBef>
                <a:spcPct val="10000"/>
              </a:spcBef>
              <a:buFontTx/>
              <a:buNone/>
            </a:pPr>
            <a:r>
              <a:rPr lang="pl-PL" altLang="pl-PL" sz="1800" dirty="0">
                <a:latin typeface="Arial" panose="020B0604020202020204" pitchFamily="34" charset="0"/>
                <a:cs typeface="Arial" panose="020B0604020202020204" pitchFamily="34" charset="0"/>
              </a:rPr>
              <a:t>- Plasma </a:t>
            </a:r>
            <a:r>
              <a:rPr lang="pl-PL" altLang="pl-PL" sz="1800" dirty="0" err="1">
                <a:latin typeface="Arial" panose="020B0604020202020204" pitchFamily="34" charset="0"/>
                <a:cs typeface="Arial" panose="020B0604020202020204" pitchFamily="34" charset="0"/>
              </a:rPr>
              <a:t>volume</a:t>
            </a:r>
            <a:r>
              <a:rPr lang="pl-PL" altLang="pl-PL" sz="1800" dirty="0">
                <a:latin typeface="Arial" panose="020B0604020202020204" pitchFamily="34" charset="0"/>
                <a:cs typeface="Arial" panose="020B0604020202020204" pitchFamily="34" charset="0"/>
              </a:rPr>
              <a:t>:…</a:t>
            </a:r>
            <a:r>
              <a:rPr lang="en-US" altLang="pl-PL" sz="1800" dirty="0">
                <a:latin typeface="Arial" panose="020B0604020202020204" pitchFamily="34" charset="0"/>
                <a:cs typeface="Arial" panose="020B0604020202020204" pitchFamily="34" charset="0"/>
              </a:rPr>
              <a:t>80</a:t>
            </a:r>
            <a:r>
              <a:rPr lang="pl-PL" altLang="pl-PL" sz="1800" dirty="0">
                <a:latin typeface="Arial" panose="020B0604020202020204" pitchFamily="34" charset="0"/>
                <a:cs typeface="Arial" panose="020B0604020202020204" pitchFamily="34" charset="0"/>
              </a:rPr>
              <a:t> </a:t>
            </a:r>
            <a:r>
              <a:rPr lang="en-US" altLang="pl-PL" sz="1800" dirty="0">
                <a:latin typeface="Arial" panose="020B0604020202020204" pitchFamily="34" charset="0"/>
                <a:cs typeface="Arial" panose="020B0604020202020204" pitchFamily="34" charset="0"/>
              </a:rPr>
              <a:t>m</a:t>
            </a:r>
            <a:r>
              <a:rPr lang="en-US" altLang="pl-PL" sz="1800" baseline="30000" dirty="0">
                <a:latin typeface="Arial" panose="020B0604020202020204" pitchFamily="34" charset="0"/>
                <a:cs typeface="Arial" panose="020B0604020202020204" pitchFamily="34" charset="0"/>
              </a:rPr>
              <a:t>3</a:t>
            </a:r>
          </a:p>
          <a:p>
            <a:pPr>
              <a:spcBef>
                <a:spcPct val="10000"/>
              </a:spcBef>
              <a:buFontTx/>
              <a:buNone/>
            </a:pPr>
            <a:r>
              <a:rPr lang="pl-PL" altLang="pl-PL" sz="1800" dirty="0">
                <a:latin typeface="Arial" panose="020B0604020202020204" pitchFamily="34" charset="0"/>
                <a:cs typeface="Arial" panose="020B0604020202020204" pitchFamily="34" charset="0"/>
              </a:rPr>
              <a:t>- Plasma current:…..</a:t>
            </a:r>
            <a:r>
              <a:rPr lang="pl-PL" altLang="pl-PL" sz="1800" dirty="0" err="1">
                <a:latin typeface="Arial" panose="020B0604020202020204" pitchFamily="34" charset="0"/>
                <a:cs typeface="Arial" panose="020B0604020202020204" pitchFamily="34" charset="0"/>
              </a:rPr>
              <a:t>up</a:t>
            </a:r>
            <a:r>
              <a:rPr lang="pl-PL" altLang="pl-PL" sz="1800" dirty="0">
                <a:latin typeface="Arial" panose="020B0604020202020204" pitchFamily="34" charset="0"/>
                <a:cs typeface="Arial" panose="020B0604020202020204" pitchFamily="34" charset="0"/>
              </a:rPr>
              <a:t> to</a:t>
            </a:r>
            <a:r>
              <a:rPr lang="en-US" altLang="pl-PL" sz="1800" dirty="0">
                <a:latin typeface="Arial" panose="020B0604020202020204" pitchFamily="34" charset="0"/>
                <a:cs typeface="Arial" panose="020B0604020202020204" pitchFamily="34" charset="0"/>
              </a:rPr>
              <a:t> 5 MA</a:t>
            </a:r>
          </a:p>
          <a:p>
            <a:pPr>
              <a:spcBef>
                <a:spcPct val="10000"/>
              </a:spcBef>
              <a:buFontTx/>
              <a:buNone/>
            </a:pPr>
            <a:r>
              <a:rPr lang="pl-PL" altLang="pl-PL" sz="1800" dirty="0">
                <a:latin typeface="Arial" panose="020B0604020202020204" pitchFamily="34" charset="0"/>
                <a:cs typeface="Arial" panose="020B0604020202020204" pitchFamily="34" charset="0"/>
              </a:rPr>
              <a:t>- Magnetic field: </a:t>
            </a:r>
            <a:r>
              <a:rPr lang="pl-PL" altLang="pl-PL" sz="1800" dirty="0" err="1">
                <a:latin typeface="Arial" panose="020B0604020202020204" pitchFamily="34" charset="0"/>
                <a:cs typeface="Arial" panose="020B0604020202020204" pitchFamily="34" charset="0"/>
              </a:rPr>
              <a:t>up</a:t>
            </a:r>
            <a:r>
              <a:rPr lang="pl-PL" altLang="pl-PL" sz="1800" dirty="0">
                <a:latin typeface="Arial" panose="020B0604020202020204" pitchFamily="34" charset="0"/>
                <a:cs typeface="Arial" panose="020B0604020202020204" pitchFamily="34" charset="0"/>
              </a:rPr>
              <a:t> to</a:t>
            </a:r>
            <a:r>
              <a:rPr lang="en-US" altLang="pl-PL" sz="1800" dirty="0">
                <a:latin typeface="Arial" panose="020B0604020202020204" pitchFamily="34" charset="0"/>
                <a:cs typeface="Arial" panose="020B0604020202020204" pitchFamily="34" charset="0"/>
              </a:rPr>
              <a:t> 4 T</a:t>
            </a:r>
            <a:endParaRPr lang="pl-PL" altLang="pl-PL" sz="1800" dirty="0">
              <a:latin typeface="Arial" panose="020B0604020202020204" pitchFamily="34" charset="0"/>
              <a:cs typeface="Arial" panose="020B0604020202020204" pitchFamily="34" charset="0"/>
            </a:endParaRPr>
          </a:p>
        </p:txBody>
      </p:sp>
      <p:sp>
        <p:nvSpPr>
          <p:cNvPr id="46085" name="Rectangle 5"/>
          <p:cNvSpPr>
            <a:spLocks noChangeArrowheads="1"/>
          </p:cNvSpPr>
          <p:nvPr/>
        </p:nvSpPr>
        <p:spPr bwMode="auto">
          <a:xfrm>
            <a:off x="2920753" y="5806794"/>
            <a:ext cx="42080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000" b="1" dirty="0">
                <a:solidFill>
                  <a:srgbClr val="FF3300"/>
                </a:solidFill>
                <a:latin typeface="+mn-lt"/>
                <a:cs typeface="Arial" panose="020B0604020202020204" pitchFamily="34" charset="0"/>
              </a:rPr>
              <a:t>1973 – </a:t>
            </a:r>
            <a:r>
              <a:rPr lang="pl-PL" sz="2000" b="1" dirty="0" err="1">
                <a:latin typeface="+mn-lt"/>
              </a:rPr>
              <a:t>decision</a:t>
            </a:r>
            <a:r>
              <a:rPr lang="pl-PL" sz="2000" b="1" dirty="0">
                <a:latin typeface="+mn-lt"/>
              </a:rPr>
              <a:t> about </a:t>
            </a:r>
            <a:r>
              <a:rPr lang="pl-PL" sz="2000" b="1" dirty="0" err="1">
                <a:latin typeface="+mn-lt"/>
              </a:rPr>
              <a:t>construction</a:t>
            </a:r>
            <a:endParaRPr lang="pl-PL" altLang="pl-PL" sz="2000" b="1" dirty="0">
              <a:solidFill>
                <a:srgbClr val="FF3300"/>
              </a:solidFill>
              <a:latin typeface="+mn-lt"/>
              <a:cs typeface="Arial" panose="020B0604020202020204" pitchFamily="34" charset="0"/>
            </a:endParaRPr>
          </a:p>
          <a:p>
            <a:pPr>
              <a:spcBef>
                <a:spcPct val="0"/>
              </a:spcBef>
              <a:buFontTx/>
              <a:buNone/>
            </a:pPr>
            <a:r>
              <a:rPr lang="pl-PL" altLang="pl-PL" sz="2000" b="1" dirty="0">
                <a:solidFill>
                  <a:srgbClr val="FF3300"/>
                </a:solidFill>
                <a:latin typeface="+mn-lt"/>
                <a:cs typeface="Arial" panose="020B0604020202020204" pitchFamily="34" charset="0"/>
              </a:rPr>
              <a:t>1983 – </a:t>
            </a:r>
            <a:r>
              <a:rPr lang="pl-PL" sz="2000" b="1" dirty="0" err="1">
                <a:latin typeface="+mn-lt"/>
              </a:rPr>
              <a:t>getting</a:t>
            </a:r>
            <a:r>
              <a:rPr lang="pl-PL" sz="2000" b="1" dirty="0">
                <a:latin typeface="+mn-lt"/>
              </a:rPr>
              <a:t> </a:t>
            </a:r>
            <a:r>
              <a:rPr lang="pl-PL" sz="2000" b="1" dirty="0" err="1">
                <a:latin typeface="+mn-lt"/>
              </a:rPr>
              <a:t>started</a:t>
            </a:r>
            <a:endParaRPr lang="pl-PL" altLang="pl-PL" sz="2000" b="1" dirty="0">
              <a:solidFill>
                <a:srgbClr val="FF3300"/>
              </a:solidFill>
              <a:latin typeface="+mn-lt"/>
              <a:cs typeface="Arial" panose="020B0604020202020204" pitchFamily="34" charset="0"/>
            </a:endParaRPr>
          </a:p>
        </p:txBody>
      </p:sp>
      <p:sp>
        <p:nvSpPr>
          <p:cNvPr id="46087" name="Rectangle 7"/>
          <p:cNvSpPr>
            <a:spLocks noChangeArrowheads="1"/>
          </p:cNvSpPr>
          <p:nvPr/>
        </p:nvSpPr>
        <p:spPr bwMode="auto">
          <a:xfrm>
            <a:off x="106533" y="2945056"/>
            <a:ext cx="3338176" cy="254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spcBef>
                <a:spcPct val="10000"/>
              </a:spcBef>
              <a:buFontTx/>
              <a:buNone/>
            </a:pPr>
            <a:r>
              <a:rPr lang="en-US" sz="2000" dirty="0">
                <a:latin typeface="+mn-lt"/>
              </a:rPr>
              <a:t>The most important JET results </a:t>
            </a:r>
            <a:r>
              <a:rPr lang="pl-PL" altLang="pl-PL" sz="1800" dirty="0">
                <a:latin typeface="Arial" panose="020B0604020202020204" pitchFamily="34" charset="0"/>
                <a:cs typeface="Arial" panose="020B0604020202020204" pitchFamily="34" charset="0"/>
              </a:rPr>
              <a:t>:</a:t>
            </a:r>
          </a:p>
          <a:p>
            <a:pPr>
              <a:spcBef>
                <a:spcPct val="10000"/>
              </a:spcBef>
              <a:buNone/>
            </a:pPr>
            <a:r>
              <a:rPr lang="pl-PL" altLang="pl-PL" sz="1800" b="1" u="sng" dirty="0">
                <a:latin typeface="Arial" panose="020B0604020202020204" pitchFamily="34" charset="0"/>
                <a:cs typeface="Arial" panose="020B0604020202020204" pitchFamily="34" charset="0"/>
              </a:rPr>
              <a:t>1991:</a:t>
            </a:r>
            <a:r>
              <a:rPr lang="pl-PL" altLang="pl-PL" sz="1800" dirty="0">
                <a:latin typeface="Arial" panose="020B0604020202020204" pitchFamily="34" charset="0"/>
                <a:cs typeface="Arial" panose="020B0604020202020204" pitchFamily="34" charset="0"/>
              </a:rPr>
              <a:t> </a:t>
            </a:r>
          </a:p>
          <a:p>
            <a:pPr>
              <a:spcBef>
                <a:spcPct val="10000"/>
              </a:spcBef>
              <a:buNone/>
            </a:pPr>
            <a:r>
              <a:rPr lang="pl-PL" altLang="pl-PL" sz="1800" dirty="0">
                <a:latin typeface="Arial" panose="020B0604020202020204" pitchFamily="34" charset="0"/>
                <a:cs typeface="Arial" panose="020B0604020202020204" pitchFamily="34" charset="0"/>
              </a:rPr>
              <a:t>The </a:t>
            </a:r>
            <a:r>
              <a:rPr lang="pl-PL" altLang="pl-PL" sz="1800" dirty="0" err="1">
                <a:latin typeface="Arial" panose="020B0604020202020204" pitchFamily="34" charset="0"/>
                <a:cs typeface="Arial" panose="020B0604020202020204" pitchFamily="34" charset="0"/>
              </a:rPr>
              <a:t>first</a:t>
            </a:r>
            <a:r>
              <a:rPr lang="pl-PL" altLang="pl-PL" sz="1800" dirty="0">
                <a:latin typeface="Arial" panose="020B0604020202020204" pitchFamily="34" charset="0"/>
                <a:cs typeface="Arial" panose="020B0604020202020204" pitchFamily="34" charset="0"/>
              </a:rPr>
              <a:t> </a:t>
            </a:r>
            <a:r>
              <a:rPr lang="pl-PL" altLang="pl-PL" sz="1800" dirty="0" err="1">
                <a:latin typeface="Arial" panose="020B0604020202020204" pitchFamily="34" charset="0"/>
                <a:cs typeface="Arial" panose="020B0604020202020204" pitchFamily="34" charset="0"/>
              </a:rPr>
              <a:t>controlled</a:t>
            </a:r>
            <a:r>
              <a:rPr lang="pl-PL" altLang="pl-PL" sz="1800" dirty="0">
                <a:latin typeface="Arial" panose="020B0604020202020204" pitchFamily="34" charset="0"/>
                <a:cs typeface="Arial" panose="020B0604020202020204" pitchFamily="34" charset="0"/>
              </a:rPr>
              <a:t> fusion with </a:t>
            </a:r>
          </a:p>
          <a:p>
            <a:pPr>
              <a:spcBef>
                <a:spcPct val="10000"/>
              </a:spcBef>
              <a:buNone/>
            </a:pPr>
            <a:r>
              <a:rPr lang="pl-PL" altLang="pl-PL" sz="1800" dirty="0">
                <a:latin typeface="Arial" panose="020B0604020202020204" pitchFamily="34" charset="0"/>
                <a:cs typeface="Arial" panose="020B0604020202020204" pitchFamily="34" charset="0"/>
              </a:rPr>
              <a:t>D+T ~ 2MW during 1s was </a:t>
            </a:r>
            <a:r>
              <a:rPr lang="pl-PL" altLang="pl-PL" sz="1800" dirty="0" err="1">
                <a:latin typeface="Arial" panose="020B0604020202020204" pitchFamily="34" charset="0"/>
                <a:cs typeface="Arial" panose="020B0604020202020204" pitchFamily="34" charset="0"/>
              </a:rPr>
              <a:t>obtained</a:t>
            </a:r>
            <a:endParaRPr lang="pl-PL" altLang="pl-PL" sz="1800" dirty="0">
              <a:latin typeface="Arial" panose="020B0604020202020204" pitchFamily="34" charset="0"/>
              <a:cs typeface="Arial" panose="020B0604020202020204" pitchFamily="34" charset="0"/>
            </a:endParaRPr>
          </a:p>
          <a:p>
            <a:pPr marL="176213" indent="-176213">
              <a:spcBef>
                <a:spcPct val="10000"/>
              </a:spcBef>
              <a:buFontTx/>
              <a:buNone/>
            </a:pPr>
            <a:r>
              <a:rPr lang="pl-PL" altLang="pl-PL" sz="1800" b="1" u="sng" dirty="0">
                <a:latin typeface="Arial" panose="020B0604020202020204" pitchFamily="34" charset="0"/>
                <a:cs typeface="Arial" panose="020B0604020202020204" pitchFamily="34" charset="0"/>
              </a:rPr>
              <a:t>1997: </a:t>
            </a:r>
          </a:p>
          <a:p>
            <a:pPr marL="176213" indent="-176213">
              <a:spcBef>
                <a:spcPct val="10000"/>
              </a:spcBef>
              <a:buFontTx/>
              <a:buNone/>
            </a:pPr>
            <a:r>
              <a:rPr lang="en-US" sz="2000" dirty="0">
                <a:latin typeface="+mn-lt"/>
              </a:rPr>
              <a:t>16MW fusion power was</a:t>
            </a:r>
            <a:r>
              <a:rPr lang="pl-PL" sz="2000" dirty="0">
                <a:latin typeface="+mn-lt"/>
              </a:rPr>
              <a:t>  </a:t>
            </a:r>
            <a:r>
              <a:rPr lang="en-US" sz="2000" dirty="0">
                <a:latin typeface="+mn-lt"/>
              </a:rPr>
              <a:t>obtained 75% efficiency</a:t>
            </a:r>
            <a:endParaRPr lang="pl-PL" altLang="pl-PL" sz="2000" dirty="0">
              <a:latin typeface="+mn-lt"/>
              <a:cs typeface="Arial" panose="020B0604020202020204" pitchFamily="34" charset="0"/>
            </a:endParaRPr>
          </a:p>
        </p:txBody>
      </p:sp>
      <p:sp>
        <p:nvSpPr>
          <p:cNvPr id="59400" name="Text Box 13"/>
          <p:cNvSpPr txBox="1">
            <a:spLocks noChangeArrowheads="1"/>
          </p:cNvSpPr>
          <p:nvPr/>
        </p:nvSpPr>
        <p:spPr bwMode="auto">
          <a:xfrm>
            <a:off x="4114800" y="152400"/>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pl-PL" altLang="pl-PL" sz="2800" dirty="0">
                <a:solidFill>
                  <a:schemeClr val="bg1"/>
                </a:solidFill>
                <a:latin typeface="Arial" panose="020B0604020202020204" pitchFamily="34" charset="0"/>
              </a:rPr>
              <a:t>Joint </a:t>
            </a:r>
            <a:r>
              <a:rPr lang="pl-PL" altLang="pl-PL" sz="2800" dirty="0" err="1">
                <a:solidFill>
                  <a:schemeClr val="bg1"/>
                </a:solidFill>
                <a:latin typeface="Arial" panose="020B0604020202020204" pitchFamily="34" charset="0"/>
              </a:rPr>
              <a:t>European</a:t>
            </a:r>
            <a:r>
              <a:rPr lang="pl-PL" altLang="pl-PL" sz="2800" dirty="0">
                <a:solidFill>
                  <a:schemeClr val="bg1"/>
                </a:solidFill>
                <a:latin typeface="Arial" panose="020B0604020202020204" pitchFamily="34" charset="0"/>
              </a:rPr>
              <a:t> Torus (JET) </a:t>
            </a:r>
          </a:p>
        </p:txBody>
      </p:sp>
      <p:pic>
        <p:nvPicPr>
          <p:cNvPr id="11" name="Obraz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513" y="1743682"/>
            <a:ext cx="5220000" cy="3426749"/>
          </a:xfrm>
          <a:prstGeom prst="rect">
            <a:avLst/>
          </a:prstGeom>
        </p:spPr>
      </p:pic>
      <p:sp>
        <p:nvSpPr>
          <p:cNvPr id="3" name="pole tekstowe 2"/>
          <p:cNvSpPr txBox="1"/>
          <p:nvPr/>
        </p:nvSpPr>
        <p:spPr>
          <a:xfrm>
            <a:off x="8311360" y="2822136"/>
            <a:ext cx="1012723" cy="369332"/>
          </a:xfrm>
          <a:prstGeom prst="rect">
            <a:avLst/>
          </a:prstGeom>
          <a:noFill/>
        </p:spPr>
        <p:txBody>
          <a:bodyPr wrap="square" rtlCol="0">
            <a:spAutoFit/>
          </a:bodyPr>
          <a:lstStyle/>
          <a:p>
            <a:r>
              <a:rPr lang="pl-PL" dirty="0"/>
              <a:t>10 </a:t>
            </a:r>
            <a:r>
              <a:rPr lang="pl-PL" dirty="0" err="1"/>
              <a:t>keV</a:t>
            </a:r>
            <a:endParaRPr lang="pl-PL" dirty="0"/>
          </a:p>
        </p:txBody>
      </p:sp>
      <p:sp>
        <p:nvSpPr>
          <p:cNvPr id="13" name="pole tekstowe 12"/>
          <p:cNvSpPr txBox="1"/>
          <p:nvPr/>
        </p:nvSpPr>
        <p:spPr>
          <a:xfrm>
            <a:off x="7492180" y="5051445"/>
            <a:ext cx="1651820" cy="646331"/>
          </a:xfrm>
          <a:prstGeom prst="rect">
            <a:avLst/>
          </a:prstGeom>
          <a:noFill/>
        </p:spPr>
        <p:txBody>
          <a:bodyPr wrap="square" rtlCol="0">
            <a:spAutoFit/>
          </a:bodyPr>
          <a:lstStyle/>
          <a:p>
            <a:r>
              <a:rPr lang="pl-PL" dirty="0"/>
              <a:t>Line of magnetic field</a:t>
            </a:r>
          </a:p>
        </p:txBody>
      </p:sp>
    </p:spTree>
    <p:extLst>
      <p:ext uri="{BB962C8B-B14F-4D97-AF65-F5344CB8AC3E}">
        <p14:creationId xmlns:p14="http://schemas.microsoft.com/office/powerpoint/2010/main" val="2387743664"/>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2220</TotalTime>
  <Words>1248</Words>
  <Application>Microsoft Office PowerPoint</Application>
  <PresentationFormat>Pokaz na ekranie (4:3)</PresentationFormat>
  <Paragraphs>271</Paragraphs>
  <Slides>25</Slides>
  <Notes>10</Notes>
  <HiddenSlides>0</HiddenSlides>
  <MMClips>0</MMClips>
  <ScaleCrop>false</ScaleCrop>
  <HeadingPairs>
    <vt:vector size="8" baseType="variant">
      <vt:variant>
        <vt:lpstr>Używane czcionki</vt:lpstr>
      </vt:variant>
      <vt:variant>
        <vt:i4>12</vt:i4>
      </vt:variant>
      <vt:variant>
        <vt:lpstr>Motyw</vt:lpstr>
      </vt:variant>
      <vt:variant>
        <vt:i4>1</vt:i4>
      </vt:variant>
      <vt:variant>
        <vt:lpstr>Osadzone serwery OLE</vt:lpstr>
      </vt:variant>
      <vt:variant>
        <vt:i4>1</vt:i4>
      </vt:variant>
      <vt:variant>
        <vt:lpstr>Tytuły slajdów</vt:lpstr>
      </vt:variant>
      <vt:variant>
        <vt:i4>25</vt:i4>
      </vt:variant>
    </vt:vector>
  </HeadingPairs>
  <TitlesOfParts>
    <vt:vector size="39" baseType="lpstr">
      <vt:lpstr>ＭＳ Ｐゴシック</vt:lpstr>
      <vt:lpstr>ＭＳ Ｐゴシック</vt:lpstr>
      <vt:lpstr>Arial</vt:lpstr>
      <vt:lpstr>Calibri</vt:lpstr>
      <vt:lpstr>Calibri Light</vt:lpstr>
      <vt:lpstr>Century Gothic</vt:lpstr>
      <vt:lpstr>SFRM1200</vt:lpstr>
      <vt:lpstr>Symbol</vt:lpstr>
      <vt:lpstr>Tahoma</vt:lpstr>
      <vt:lpstr>Times</vt:lpstr>
      <vt:lpstr>Times New Roman</vt:lpstr>
      <vt:lpstr>Wingdings</vt:lpstr>
      <vt:lpstr>Motyw pakietu Office</vt:lpstr>
      <vt:lpstr>Równanie</vt:lpstr>
      <vt:lpstr> The status of the ITER project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Projektu ITER</dc:title>
  <dc:creator>Marek Scholz</dc:creator>
  <cp:lastModifiedBy>Marek Scholz</cp:lastModifiedBy>
  <cp:revision>115</cp:revision>
  <dcterms:created xsi:type="dcterms:W3CDTF">2017-02-09T21:22:01Z</dcterms:created>
  <dcterms:modified xsi:type="dcterms:W3CDTF">2018-11-25T22:58:06Z</dcterms:modified>
</cp:coreProperties>
</file>