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pl-PL" sz="2000">
                <a:latin typeface="Arial"/>
              </a:rPr>
              <a:t>Kliknij, aby edytować format notatek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pl-PL" sz="1400">
                <a:latin typeface="Times New Roman"/>
              </a:rPr>
              <a:t>&lt;główka&gt;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pl-PL" sz="1400">
                <a:latin typeface="Times New Roman"/>
              </a:rPr>
              <a:t>&lt;data/godzina&gt;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pl-PL" sz="1400">
                <a:latin typeface="Times New Roman"/>
              </a:rPr>
              <a:t>&lt;stopka&gt;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BD2D406-8549-43C8-B599-9FE2AE257808}" type="slidenum">
              <a:rPr lang="pl-PL" sz="1400">
                <a:latin typeface="Times New Roman"/>
              </a:rPr>
              <a:t>&lt;numer&gt;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2EAF255-E418-456F-BD6B-7856F2609189}" type="slidenum">
              <a:rPr lang="pl-PL" sz="1200" strike="noStrike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pl-PL" sz="6000" strike="noStrike">
                <a:solidFill>
                  <a:srgbClr val="000000"/>
                </a:solidFill>
                <a:latin typeface="Calibri Light"/>
              </a:rPr>
              <a:t>Kliknij, aby edytować format tekstu tytułuKliknij, aby edyt. styl wz. tyt.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200" strike="noStrike">
                <a:solidFill>
                  <a:srgbClr val="8b8b8b"/>
                </a:solidFill>
                <a:latin typeface="Calibri"/>
              </a:rPr>
              <a:t>18-10-4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EC68320-7E00-45AA-98D1-7F4906D008A5}" type="slidenum">
              <a:rPr lang="pl-PL" sz="1200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2800"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000">
                <a:latin typeface="Calibri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>
                <a:latin typeface="Calibri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>
                <a:latin typeface="Calibri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Calibri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Calibri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Calibri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pl-PL" sz="4400" strike="noStrike">
                <a:solidFill>
                  <a:srgbClr val="000000"/>
                </a:solidFill>
                <a:latin typeface="Calibri Light"/>
              </a:rPr>
              <a:t>Kliknij, aby edytować format tekstu tytułuKliknij, aby edyt. styl wz. tyt.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l-PL" sz="2800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800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800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800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800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l-PL" sz="2800" strike="noStrike">
                <a:solidFill>
                  <a:srgbClr val="000000"/>
                </a:solidFill>
                <a:latin typeface="Calibri"/>
              </a:rPr>
              <a:t>Siódmy poziom konspektuKliknij, aby edytować style wzorca tekstu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l-PL" sz="2400" strike="noStrike">
                <a:solidFill>
                  <a:srgbClr val="000000"/>
                </a:solidFill>
                <a:latin typeface="Calibri"/>
              </a:rPr>
              <a:t>Drugi poziom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l-PL" sz="2000" strike="noStrike">
                <a:solidFill>
                  <a:srgbClr val="000000"/>
                </a:solidFill>
                <a:latin typeface="Calibri"/>
              </a:rPr>
              <a:t>Trzeci poziom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pl-PL" strike="noStrike">
                <a:solidFill>
                  <a:srgbClr val="000000"/>
                </a:solidFill>
                <a:latin typeface="Calibri"/>
              </a:rPr>
              <a:t>Czwarty poziom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pl-PL" strike="noStrike">
                <a:solidFill>
                  <a:srgbClr val="000000"/>
                </a:solidFill>
                <a:latin typeface="Calibri"/>
              </a:rPr>
              <a:t>Piąty poziom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l-PL" sz="1200" strike="noStrike">
                <a:solidFill>
                  <a:srgbClr val="8b8b8b"/>
                </a:solidFill>
                <a:latin typeface="Calibri"/>
              </a:rPr>
              <a:t>18-10-4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39C5AD4-9C6F-48B4-9CA1-A7869932F739}" type="slidenum">
              <a:rPr lang="pl-PL" sz="1200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523880" y="440280"/>
            <a:ext cx="9143640" cy="4935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pl-PL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b="1" lang="pl-PL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b="1" lang="pl-PL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b="1" lang="pl-PL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b="1" lang="pl-PL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b="1" lang="pl-PL" sz="4400" strike="noStrike">
                <a:solidFill>
                  <a:srgbClr val="000000"/>
                </a:solidFill>
                <a:latin typeface="Calibri Light"/>
              </a:rPr>
              <a:t>TOWARDS INFORMATIONAL SAFETY: QUALITY OF INFORMATION AND UNCERTAINTIES OF FACTS MACHINING</a:t>
            </a:r>
            <a:r>
              <a:rPr b="1" lang="pl-PL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b="1" lang="pl-PL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b="1" lang="pl-PL" sz="4400" strike="noStrike">
                <a:solidFill>
                  <a:srgbClr val="000000"/>
                </a:solidFill>
                <a:latin typeface="Calibri Light"/>
              </a:rPr>
              <a:t>Teresa Grabińska</a:t>
            </a:r>
            <a:r>
              <a:rPr lang="pl-PL" sz="6000" strike="noStrike">
                <a:solidFill>
                  <a:srgbClr val="000000"/>
                </a:solidFill>
                <a:latin typeface="Calibri Light"/>
              </a:rPr>
              <a:t>
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2400" strike="noStrike">
                <a:solidFill>
                  <a:srgbClr val="000000"/>
                </a:solidFill>
                <a:latin typeface="Arial"/>
                <a:ea typeface="Arial"/>
              </a:rPr>
              <a:t>RELIABLE INFORMATION </a:t>
            </a:r>
            <a:r>
              <a:rPr b="1" lang="pl-PL" sz="24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838080" y="1690560"/>
            <a:ext cx="10515240" cy="4485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CLASSICAL (correspondence) conception of TRUTH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COHERENT conception of TRUTH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PRAGMATIC conception of TRUTH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POSTULATES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P1 – To identify the source of information.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P2 – To determine the level of credibility of the information source.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P3 – To set the purpose of creating and disseminating information.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1422360"/>
            <a:ext cx="10515240" cy="37335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pl-PL" sz="4400" strike="noStrike">
                <a:solidFill>
                  <a:srgbClr val="000000"/>
                </a:solidFill>
                <a:latin typeface="Calibri Light"/>
              </a:rPr>
              <a:t>
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838080" y="279360"/>
            <a:ext cx="10515240" cy="63072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pl-PL" sz="3200" strike="noStrike">
                <a:solidFill>
                  <a:srgbClr val="000000"/>
                </a:solidFill>
                <a:latin typeface="Calibri"/>
              </a:rPr>
              <a:t>Most often the EMPIRICAL DATA is not the same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3200" strike="noStrike">
                <a:solidFill>
                  <a:srgbClr val="000000"/>
                </a:solidFill>
                <a:latin typeface="Calibri"/>
              </a:rPr>
              <a:t>as a (</a:t>
            </a:r>
            <a:r>
              <a:rPr b="1" i="1" lang="pl-PL" sz="3200" strike="noStrike">
                <a:solidFill>
                  <a:srgbClr val="000000"/>
                </a:solidFill>
                <a:latin typeface="Calibri"/>
              </a:rPr>
              <a:t>naked</a:t>
            </a:r>
            <a:r>
              <a:rPr b="1" lang="pl-PL" sz="3200" strike="noStrike">
                <a:solidFill>
                  <a:srgbClr val="000000"/>
                </a:solidFill>
                <a:latin typeface="Calibri"/>
              </a:rPr>
              <a:t>) EMPIRICAL FACT.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3200" strike="noStrike">
                <a:solidFill>
                  <a:srgbClr val="000000"/>
                </a:solidFill>
                <a:latin typeface="Calibri"/>
              </a:rPr>
              <a:t>From FACT to DATA: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3200" strike="noStrike">
                <a:solidFill>
                  <a:srgbClr val="000000"/>
                </a:solidFill>
                <a:latin typeface="Calibri"/>
              </a:rPr>
              <a:t>Abstraction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3200" strike="noStrike">
                <a:solidFill>
                  <a:srgbClr val="000000"/>
                </a:solidFill>
                <a:latin typeface="Calibri"/>
              </a:rPr>
              <a:t>Idealization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3200" strike="noStrike">
                <a:solidFill>
                  <a:srgbClr val="000000"/>
                </a:solidFill>
                <a:latin typeface="Calibri"/>
              </a:rPr>
              <a:t>Applying analogy: </a:t>
            </a:r>
            <a:endParaRPr/>
          </a:p>
          <a:p>
            <a:pPr>
              <a:lnSpc>
                <a:spcPct val="100000"/>
              </a:lnSpc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- selection of empirical facts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interpretation of experimental results in conceptual apparatus </a:t>
            </a:r>
            <a:endParaRPr/>
          </a:p>
          <a:p>
            <a:pPr>
              <a:lnSpc>
                <a:spcPct val="100000"/>
              </a:lnSpc>
            </a:pP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pl-PL" sz="2800" strike="noStrike">
                <a:solidFill>
                  <a:srgbClr val="000000"/>
                </a:solidFill>
                <a:latin typeface="Calibri"/>
              </a:rPr>
              <a:t>(of the theory)</a:t>
            </a:r>
            <a:endParaRPr/>
          </a:p>
          <a:p>
            <a:pPr algn="ctr">
              <a:lnSpc>
                <a:spcPct val="100000"/>
              </a:lnSpc>
              <a:buFont typeface="Arial"/>
              <a:buChar char="•"/>
            </a:pPr>
            <a:r>
              <a:rPr b="1" lang="pl-PL" sz="3200" strike="noStrike">
                <a:solidFill>
                  <a:srgbClr val="000000"/>
                </a:solidFill>
                <a:latin typeface="Calibri"/>
              </a:rPr>
              <a:t>Technical and statistical media of transmission of empirical fact into empirical data.</a:t>
            </a:r>
            <a:endParaRPr/>
          </a:p>
          <a:p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491040"/>
            <a:ext cx="10515240" cy="58755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„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ACTORS” INVOLVED IN TRANSFORMING 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FACT INTO EMPIRICAL DATA: 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a) conceptual apparatus used firstly for idealization and then for interpretation;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b) statistical selection of signals and, in the final phase, statistical processing of the received data;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c) technical standard of transforming the empirical signal  into information;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d) assessment of the results in terms of compliance with the epistemological (sometimes also ideological) position;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e) assessment of results for suitability in applications.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200" strike="noStrike">
                <a:solidFill>
                  <a:srgbClr val="000000"/>
                </a:solidFill>
                <a:latin typeface="Arial"/>
                <a:ea typeface="Arial"/>
              </a:rPr>
              <a:t>Voluntary-decision factors: (d) i (e)</a:t>
            </a:r>
            <a:r>
              <a:rPr b="1" lang="pl-PL" sz="3200" strike="noStrike">
                <a:solidFill>
                  <a:srgbClr val="000000"/>
                </a:solidFill>
                <a:latin typeface="Calibri Light"/>
                <a:ea typeface="Arial"/>
              </a:rPr>
              <a:t>
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3100" strike="noStrike">
                <a:solidFill>
                  <a:srgbClr val="000000"/>
                </a:solidFill>
                <a:latin typeface="Arial"/>
                <a:ea typeface="Arial"/>
              </a:rPr>
              <a:t>PIOTR HOMOLA'S APPEAL TO EXTEND HUMAN RIGHTS </a:t>
            </a:r>
            <a:r>
              <a:rPr b="1" lang="pl-PL" sz="31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3100" strike="noStrike">
                <a:solidFill>
                  <a:srgbClr val="000000"/>
                </a:solidFill>
                <a:latin typeface="Arial"/>
                <a:ea typeface="Arial"/>
              </a:rPr>
              <a:t>FOR THE RIGHT TO RELIABLE INFORMATION</a:t>
            </a:r>
            <a:r>
              <a:rPr b="1" lang="pl-PL" sz="44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838080" y="1439280"/>
            <a:ext cx="10515240" cy="4737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i="1" lang="pl-PL" sz="2100" strike="noStrike">
                <a:solidFill>
                  <a:srgbClr val="000000"/>
                </a:solidFill>
                <a:latin typeface="Arial"/>
                <a:ea typeface="Arial"/>
              </a:rPr>
              <a:t>HARD</a:t>
            </a: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 EMPIRICAL DATA of natural and technical sciences –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relativization to (a), (b) and (c) factors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pl-PL" sz="2100" strike="noStrike">
                <a:solidFill>
                  <a:srgbClr val="000000"/>
                </a:solidFill>
                <a:latin typeface="Arial"/>
                <a:ea typeface="Arial"/>
              </a:rPr>
              <a:t>SOFT</a:t>
            </a: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 EMPIRICAL DATA of social and political sciences –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susceptibility to post-truth, (d) and (e) factors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POST-TRUTH is: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not simply a denial of truth (a lie),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a publicly (socially) agreed system of the applicable narrative about reality,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applicable not because of (classical) truthfulness but because of social consensus (socially agreed consent) regarding what is assumed about the state of affairs.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b="1" lang="pl-PL" sz="2100" strike="noStrike">
                <a:solidFill>
                  <a:srgbClr val="000000"/>
                </a:solidFill>
                <a:latin typeface="Arial"/>
                <a:ea typeface="Arial"/>
              </a:rPr>
              <a:t>P3 – To set the purpose of creating and disseminating information.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l-PL" sz="2800" strike="noStrike">
                <a:solidFill>
                  <a:srgbClr val="000000"/>
                </a:solidFill>
                <a:latin typeface="Arial"/>
                <a:ea typeface="Arial"/>
              </a:rPr>
              <a:t>HYPERAUTHORSHIP</a:t>
            </a:r>
            <a:r>
              <a:rPr b="1" lang="pl-PL" sz="28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28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pl-PL" sz="2800" strike="noStrike">
                <a:solidFill>
                  <a:srgbClr val="000000"/>
                </a:solidFill>
                <a:latin typeface="Arial"/>
                <a:ea typeface="Arial"/>
              </a:rPr>
              <a:t>AUTHORS and CONTRIBUTORS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The International Committee of Medical Journal Editors (ICMJE)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l-PL" sz="9600" strike="noStrike">
                <a:solidFill>
                  <a:srgbClr val="000000"/>
                </a:solidFill>
                <a:latin typeface="Arial"/>
                <a:ea typeface="Arial"/>
              </a:rPr>
              <a:t>To be a CO-AUTHOR of scientific work:</a:t>
            </a:r>
            <a:endParaRPr/>
          </a:p>
          <a:p>
            <a:pPr algn="ctr">
              <a:lnSpc>
                <a:spcPct val="100000"/>
              </a:lnSpc>
              <a:buFont typeface="Arial"/>
              <a:buAutoNum type="arabicPeriod"/>
            </a:pP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to have a significant contribution to concept or project of scientific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paper or to be involved in the acquisition, analysis or interpretation of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the empirical material;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2. to participate in the development of intellectual message of scientific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paper or in the intellectual polemics regarding its content;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3. to approve the agreed final version;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4. to accept responsibility for the whole and the reliability of its message.</a:t>
            </a:r>
            <a:r>
              <a:rPr lang="pl-PL" sz="96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pl-PL" sz="60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pl-PL" strike="noStrike">
                <a:solidFill>
                  <a:srgbClr val="000000"/>
                </a:solidFill>
                <a:latin typeface="Calibri"/>
                <a:ea typeface="Arial"/>
              </a:rPr>
              <a:t>
</a:t>
            </a:r>
            <a:r>
              <a:rPr lang="pl-PL" sz="2800" strike="noStrike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pl-PL" strike="noStrike">
                <a:solidFill>
                  <a:srgbClr val="000000"/>
                </a:solidFill>
                <a:latin typeface="Calibri"/>
                <a:ea typeface="Arial"/>
              </a:rPr>
              <a:t>
</a:t>
            </a:r>
            <a:r>
              <a:rPr lang="pl-PL" sz="28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pl-PL" sz="28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pl-PL" sz="2800" strike="noStrike">
                <a:solidFill>
                  <a:srgbClr val="000000"/>
                </a:solidFill>
                <a:latin typeface="Arial"/>
                <a:ea typeface="Arial"/>
              </a:rPr>
              <a:t>
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