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7" r:id="rId2"/>
    <p:sldId id="288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A4D3FE"/>
    <a:srgbClr val="EAEAEA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7" d="100"/>
          <a:sy n="27" d="100"/>
        </p:scale>
        <p:origin x="128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4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B14E6-4204-4CD5-97B0-8F8A3B1C32FC}" type="datetimeFigureOut">
              <a:rPr lang="pl-PL" smtClean="0"/>
              <a:t>22.03.2018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D8FE2-53C9-41B5-A4EF-9E92EB9CCEF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68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37952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ytuł i pod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Tekst</a:t>
            </a:r>
            <a:r>
              <a:rPr dirty="0"/>
              <a:t> </a:t>
            </a:r>
            <a:r>
              <a:rPr dirty="0" err="1"/>
              <a:t>tytułowy</a:t>
            </a:r>
            <a:endParaRPr dirty="0"/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" name="Prostokąt 2"/>
          <p:cNvSpPr/>
          <p:nvPr userDrawn="1"/>
        </p:nvSpPr>
        <p:spPr>
          <a:xfrm>
            <a:off x="821768" y="184836"/>
            <a:ext cx="33906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584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3600" dirty="0" smtClean="0">
                <a:solidFill>
                  <a:schemeClr val="bg1"/>
                </a:solidFill>
              </a:rPr>
              <a:t>Kraków</a:t>
            </a:r>
          </a:p>
          <a:p>
            <a:r>
              <a:rPr lang="pl-PL" sz="3600" baseline="0" dirty="0" smtClean="0">
                <a:solidFill>
                  <a:schemeClr val="bg1"/>
                </a:solidFill>
              </a:rPr>
              <a:t>March 22</a:t>
            </a:r>
            <a:r>
              <a:rPr lang="pl-PL" sz="3600" dirty="0" smtClean="0">
                <a:solidFill>
                  <a:schemeClr val="bg1"/>
                </a:solidFill>
              </a:rPr>
              <a:t>, 2018</a:t>
            </a:r>
            <a:endParaRPr lang="pl-PL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3989" y="9281397"/>
            <a:ext cx="13014000" cy="474506"/>
          </a:xfrm>
          <a:prstGeom prst="rect">
            <a:avLst/>
          </a:prstGeom>
          <a:gradFill>
            <a:gsLst>
              <a:gs pos="19081">
                <a:srgbClr val="FBFBFB"/>
              </a:gs>
              <a:gs pos="85329">
                <a:srgbClr val="81A1B4"/>
              </a:gs>
              <a:gs pos="100000">
                <a:srgbClr val="07476C"/>
              </a:gs>
            </a:gsLst>
            <a:lin ang="108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-13990" y="4219"/>
            <a:ext cx="13032779" cy="1040716"/>
          </a:xfrm>
          <a:prstGeom prst="rect">
            <a:avLst/>
          </a:prstGeom>
          <a:solidFill>
            <a:srgbClr val="09476A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82861" y="9273269"/>
            <a:ext cx="475199" cy="475200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/>
        </p:nvSpPr>
        <p:spPr>
          <a:xfrm>
            <a:off x="3572110" y="9328854"/>
            <a:ext cx="5860580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sz="1800" dirty="0"/>
              <a:t>Institute of Nuclear Physics Polish Academy of Sciences</a:t>
            </a:r>
          </a:p>
        </p:txBody>
      </p:sp>
      <p:sp>
        <p:nvSpPr>
          <p:cNvPr id="26" name="Shape 26"/>
          <p:cNvSpPr/>
          <p:nvPr/>
        </p:nvSpPr>
        <p:spPr>
          <a:xfrm>
            <a:off x="311210" y="9328854"/>
            <a:ext cx="253915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FFFF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lvl1pPr>
          </a:lstStyle>
          <a:p>
            <a:r>
              <a:rPr lang="pl-PL" sz="1800" baseline="0" dirty="0" smtClean="0"/>
              <a:t>March 22</a:t>
            </a:r>
            <a:r>
              <a:rPr sz="1800" dirty="0" smtClean="0"/>
              <a:t>, 201</a:t>
            </a:r>
            <a:r>
              <a:rPr lang="pl-PL" sz="1800" dirty="0" smtClean="0"/>
              <a:t>8</a:t>
            </a:r>
            <a:r>
              <a:rPr sz="1800" dirty="0" smtClean="0"/>
              <a:t> </a:t>
            </a:r>
            <a:r>
              <a:rPr lang="pl-PL" sz="1800" dirty="0" err="1" smtClean="0"/>
              <a:t>Krakow</a:t>
            </a:r>
            <a:endParaRPr sz="1800" dirty="0"/>
          </a:p>
        </p:txBody>
      </p: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233033" y="109034"/>
            <a:ext cx="12538734" cy="831085"/>
          </a:xfrm>
          <a:prstGeom prst="rect">
            <a:avLst/>
          </a:prstGeom>
        </p:spPr>
        <p:txBody>
          <a:bodyPr/>
          <a:lstStyle>
            <a:lvl1pPr>
              <a:defRPr sz="5000" i="1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Tekst tytułowy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221440" y="1403672"/>
            <a:ext cx="12561919" cy="7559390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1pPr>
            <a:lvl2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2pPr>
            <a:lvl3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3pPr>
            <a:lvl4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4pPr>
            <a:lvl5pPr>
              <a:lnSpc>
                <a:spcPct val="120000"/>
              </a:lnSpc>
              <a:spcBef>
                <a:spcPts val="1600"/>
              </a:spcBef>
              <a:defRPr sz="3000">
                <a:latin typeface="Gill Sans Light"/>
                <a:ea typeface="Gill Sans Light"/>
                <a:cs typeface="Gill Sans Light"/>
                <a:sym typeface="Gill Sans Light"/>
              </a:defRPr>
            </a:lvl5pPr>
          </a:lstStyle>
          <a:p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1</a:t>
            </a:r>
          </a:p>
          <a:p>
            <a:pPr lvl="1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2</a:t>
            </a:r>
          </a:p>
          <a:p>
            <a:pPr lvl="2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3</a:t>
            </a:r>
          </a:p>
          <a:p>
            <a:pPr lvl="3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4</a:t>
            </a:r>
          </a:p>
          <a:p>
            <a:pPr lvl="4"/>
            <a:r>
              <a:rPr dirty="0" err="1"/>
              <a:t>Treść</a:t>
            </a:r>
            <a:r>
              <a:rPr dirty="0"/>
              <a:t> - </a:t>
            </a:r>
            <a:r>
              <a:rPr dirty="0" err="1"/>
              <a:t>poziom</a:t>
            </a:r>
            <a:r>
              <a:rPr dirty="0"/>
              <a:t> 5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xfrm>
            <a:off x="12646848" y="689334"/>
            <a:ext cx="292101" cy="30480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3990" y="4219"/>
            <a:ext cx="13032779" cy="1641664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915042" y="305310"/>
            <a:ext cx="4756948" cy="103948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45466" y="4488356"/>
            <a:ext cx="12113868" cy="2893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Tekst tytułowy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2479" y="7588395"/>
            <a:ext cx="10464801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titleStyle>
    <p:body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>
            <a:spLocks noGrp="1"/>
          </p:cNvSpPr>
          <p:nvPr>
            <p:ph type="ctrTitle"/>
          </p:nvPr>
        </p:nvSpPr>
        <p:spPr>
          <a:xfrm>
            <a:off x="127000" y="1739899"/>
            <a:ext cx="12746162" cy="74197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4200"/>
              </a:spcBef>
              <a:spcAft>
                <a:spcPts val="4200"/>
              </a:spcAft>
            </a:pPr>
            <a:r>
              <a:rPr lang="pl-PL" sz="7300" dirty="0" smtClean="0"/>
              <a:t>WP1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sz="4900" dirty="0" smtClean="0"/>
              <a:t>Distributed </a:t>
            </a:r>
            <a:r>
              <a:rPr lang="pl-PL" sz="4900" dirty="0" err="1" smtClean="0"/>
              <a:t>research</a:t>
            </a:r>
            <a:r>
              <a:rPr lang="pl-PL" sz="4900" dirty="0" smtClean="0"/>
              <a:t> </a:t>
            </a:r>
            <a:r>
              <a:rPr lang="pl-PL" sz="4900" dirty="0" err="1" smtClean="0"/>
              <a:t>infrastructure</a:t>
            </a:r>
            <a:r>
              <a:rPr lang="pl-PL" sz="2000" b="1" dirty="0" smtClean="0">
                <a:solidFill>
                  <a:srgbClr val="00B0F0"/>
                </a:solidFill>
              </a:rPr>
              <a:t/>
            </a:r>
            <a:br>
              <a:rPr lang="pl-PL" sz="2000" b="1" dirty="0" smtClean="0">
                <a:solidFill>
                  <a:srgbClr val="00B0F0"/>
                </a:solidFill>
              </a:rPr>
            </a:br>
            <a:r>
              <a:rPr lang="pl-PL" sz="2000" b="1" dirty="0">
                <a:solidFill>
                  <a:srgbClr val="00B0F0"/>
                </a:solidFill>
              </a:rPr>
              <a:t> </a:t>
            </a:r>
            <a:r>
              <a:rPr lang="pl-PL" sz="8800" dirty="0" smtClean="0"/>
              <a:t/>
            </a:r>
            <a:br>
              <a:rPr lang="pl-PL" sz="8800" dirty="0" smtClean="0"/>
            </a:br>
            <a:endParaRPr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WP2 </a:t>
            </a:r>
            <a:r>
              <a:rPr lang="pl-PL" dirty="0" smtClean="0"/>
              <a:t>opis</a:t>
            </a:r>
            <a:endParaRPr sz="3000" dirty="0"/>
          </a:p>
        </p:txBody>
      </p:sp>
      <p:sp>
        <p:nvSpPr>
          <p:cNvPr id="118" name="Shape 118"/>
          <p:cNvSpPr>
            <a:spLocks noGrp="1"/>
          </p:cNvSpPr>
          <p:nvPr>
            <p:ph type="sldNum" sz="quarter" idx="2"/>
          </p:nvPr>
        </p:nvSpPr>
        <p:spPr>
          <a:xfrm>
            <a:off x="12696378" y="674094"/>
            <a:ext cx="19304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tIns="45719" rIns="45719" bIns="45719" anchor="b"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68" name="Shape 118"/>
          <p:cNvSpPr txBox="1">
            <a:spLocks/>
          </p:cNvSpPr>
          <p:nvPr/>
        </p:nvSpPr>
        <p:spPr>
          <a:xfrm>
            <a:off x="12696378" y="674094"/>
            <a:ext cx="193041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tIns="45719" rIns="45719" bIns="45719" anchor="b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Gill Sans"/>
                <a:ea typeface="Gill Sans"/>
                <a:cs typeface="Gill Sans"/>
                <a:sym typeface="Gill Sans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71" name="Shape 206"/>
          <p:cNvSpPr/>
          <p:nvPr/>
        </p:nvSpPr>
        <p:spPr>
          <a:xfrm>
            <a:off x="788379" y="2347291"/>
            <a:ext cx="11428041" cy="52424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r>
              <a:rPr lang="pl-PL" sz="2000" b="1" dirty="0">
                <a:sym typeface="Gill Sans SemiBold"/>
              </a:rPr>
              <a:t>Konsorcjum dla rozwoju aplikacyjnych zastosowań nadprzewodnictwa i technik akceleracji </a:t>
            </a:r>
            <a:r>
              <a:rPr lang="pl-PL" sz="2000" dirty="0" smtClean="0">
                <a:sym typeface="Gill Sans SemiBold"/>
              </a:rPr>
              <a:t>(</a:t>
            </a:r>
            <a:r>
              <a:rPr lang="en-US" sz="2000" dirty="0" smtClean="0"/>
              <a:t>Consortium</a:t>
            </a:r>
            <a:r>
              <a:rPr lang="pl-PL" sz="2000" dirty="0" smtClean="0"/>
              <a:t> for development of applied </a:t>
            </a:r>
            <a:r>
              <a:rPr lang="en-US" sz="2000" dirty="0" smtClean="0"/>
              <a:t>superconductivity</a:t>
            </a:r>
            <a:r>
              <a:rPr lang="pl-PL" sz="2000" dirty="0" smtClean="0"/>
              <a:t> and </a:t>
            </a:r>
            <a:r>
              <a:rPr lang="en-US" sz="2000" dirty="0" smtClean="0"/>
              <a:t>acceleration</a:t>
            </a:r>
            <a:r>
              <a:rPr lang="pl-PL" sz="2000" dirty="0" smtClean="0"/>
              <a:t> </a:t>
            </a:r>
            <a:r>
              <a:rPr lang="en-US" sz="2000" dirty="0" smtClean="0"/>
              <a:t>technology</a:t>
            </a:r>
            <a:r>
              <a:rPr lang="pl-PL" sz="2000" dirty="0" smtClean="0"/>
              <a:t>)</a:t>
            </a:r>
            <a:endParaRPr lang="en-US" sz="2000" dirty="0" smtClean="0"/>
          </a:p>
          <a:p>
            <a:pPr marL="457200" indent="-457200" algn="l">
              <a:buFont typeface="Arial" panose="020B0604020202020204" pitchFamily="34" charset="0"/>
              <a:buChar char="•"/>
              <a:defRPr sz="3000"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pl-PL" sz="2000" dirty="0"/>
          </a:p>
          <a:p>
            <a:pPr marL="619125" lvl="7" indent="0" algn="l">
              <a:buSzPct val="100000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endParaRPr lang="pl-PL" sz="1400" dirty="0" smtClean="0">
              <a:sym typeface="Gill Sans Light"/>
            </a:endParaRPr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WP2.1</a:t>
            </a:r>
            <a:r>
              <a:rPr lang="pl-PL" sz="2000" dirty="0" smtClean="0"/>
              <a:t>: </a:t>
            </a:r>
            <a:r>
              <a:rPr lang="pl-PL" sz="2000" dirty="0" smtClean="0"/>
              <a:t>Inwentaryzacja infrastruktury badawczej konsorcjum</a:t>
            </a:r>
            <a:endParaRPr lang="pl-PL" sz="2000" dirty="0" smtClean="0"/>
          </a:p>
          <a:p>
            <a:pPr lvl="5" algn="l"/>
            <a:r>
              <a:rPr lang="pl-PL" sz="1400" dirty="0"/>
              <a:t>1.   </a:t>
            </a:r>
            <a:r>
              <a:rPr lang="pl-PL" sz="1400" dirty="0" smtClean="0"/>
              <a:t>Krótka </a:t>
            </a:r>
            <a:r>
              <a:rPr lang="pl-PL" sz="1400" dirty="0"/>
              <a:t>informacja na temat </a:t>
            </a:r>
            <a:r>
              <a:rPr lang="pl-PL" sz="1400" dirty="0" smtClean="0"/>
              <a:t>parametrów urządzeń </a:t>
            </a:r>
            <a:endParaRPr lang="pl-PL" sz="1400" dirty="0"/>
          </a:p>
          <a:p>
            <a:pPr lvl="5" algn="l"/>
            <a:r>
              <a:rPr lang="pl-PL" sz="1400" dirty="0"/>
              <a:t>2.   </a:t>
            </a:r>
            <a:r>
              <a:rPr lang="pl-PL" sz="1400" dirty="0" smtClean="0"/>
              <a:t>Ograniczenia dla innych instytucji i przemysłu</a:t>
            </a:r>
            <a:endParaRPr lang="pl-PL" sz="1400" dirty="0" smtClean="0"/>
          </a:p>
          <a:p>
            <a:pPr lvl="5" algn="l"/>
            <a:endParaRPr lang="pl-PL" sz="1400" dirty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WP2.2</a:t>
            </a:r>
            <a:r>
              <a:rPr lang="pl-PL" sz="2000" dirty="0" smtClean="0"/>
              <a:t>: </a:t>
            </a:r>
            <a:r>
              <a:rPr lang="pl-PL" sz="2000" dirty="0" smtClean="0"/>
              <a:t>Mapa pozostałych infrastruktur badawczych</a:t>
            </a:r>
            <a:endParaRPr lang="pl-PL" sz="2000" dirty="0" smtClean="0"/>
          </a:p>
          <a:p>
            <a:pPr lvl="5" algn="l"/>
            <a:r>
              <a:rPr lang="pl-PL" sz="1400" dirty="0"/>
              <a:t>1.   </a:t>
            </a:r>
            <a:r>
              <a:rPr lang="pl-PL" sz="1400" dirty="0" smtClean="0"/>
              <a:t>Zasady </a:t>
            </a:r>
            <a:r>
              <a:rPr lang="pl-PL" sz="1400" dirty="0"/>
              <a:t>udostępniania aparatury </a:t>
            </a:r>
            <a:r>
              <a:rPr lang="pl-PL" sz="1400" dirty="0" smtClean="0"/>
              <a:t>badawczej.</a:t>
            </a:r>
            <a:endParaRPr lang="pl-PL" sz="1400" dirty="0" smtClean="0"/>
          </a:p>
          <a:p>
            <a:pPr lvl="5" algn="l"/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/>
              <a:t>WP2.3 R</a:t>
            </a:r>
            <a:r>
              <a:rPr lang="pl-PL" sz="2000" dirty="0" smtClean="0"/>
              <a:t>ozbudowa </a:t>
            </a:r>
            <a:r>
              <a:rPr lang="pl-PL" sz="2000" dirty="0"/>
              <a:t>infrastruktury</a:t>
            </a:r>
          </a:p>
          <a:p>
            <a:pPr lvl="5" algn="l"/>
            <a:r>
              <a:rPr lang="pl-PL" sz="1400" dirty="0"/>
              <a:t>1.   </a:t>
            </a:r>
            <a:r>
              <a:rPr lang="pl-PL" sz="1400" dirty="0" smtClean="0"/>
              <a:t>Analiza potrzeb i możliwości utrzymania infrastruktury</a:t>
            </a:r>
          </a:p>
          <a:p>
            <a:pPr lvl="5" algn="l"/>
            <a:r>
              <a:rPr lang="pl-PL" sz="1400" dirty="0" smtClean="0"/>
              <a:t>2.   Rozbudowa infrastruktury – polska mapa drogowa infrastruktur badawczych</a:t>
            </a:r>
          </a:p>
          <a:p>
            <a:pPr lvl="5" algn="l"/>
            <a:endParaRPr lang="pl-PL" sz="2000" dirty="0" smtClean="0"/>
          </a:p>
          <a:p>
            <a:pPr marL="1047750" lvl="2" indent="-428625" algn="l">
              <a:buSzPct val="100000"/>
              <a:buFont typeface="Courier New"/>
              <a:buChar char="o"/>
              <a:defRPr sz="2400"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lang="pl-PL" sz="2000" dirty="0" smtClean="0"/>
              <a:t>WP1.4 Przemysł</a:t>
            </a:r>
          </a:p>
          <a:p>
            <a:pPr lvl="5" algn="l"/>
            <a:r>
              <a:rPr lang="pl-PL" sz="1400" dirty="0"/>
              <a:t>1.   </a:t>
            </a:r>
            <a:r>
              <a:rPr lang="pl-PL" sz="1400" dirty="0" smtClean="0"/>
              <a:t>Zasady </a:t>
            </a:r>
            <a:r>
              <a:rPr lang="pl-PL" sz="1400" dirty="0" smtClean="0"/>
              <a:t>korzystania z infrastruktury w przemyśle</a:t>
            </a:r>
            <a:endParaRPr lang="pl-PL" sz="1400" dirty="0" smtClean="0"/>
          </a:p>
          <a:p>
            <a:pPr lvl="5" algn="l"/>
            <a:endParaRPr lang="pl-PL" sz="1400" dirty="0"/>
          </a:p>
          <a:p>
            <a:pPr lvl="5" algn="l"/>
            <a:endParaRPr lang="pl-PL" sz="1400" dirty="0" smtClean="0"/>
          </a:p>
          <a:p>
            <a:pPr lvl="5" algn="l"/>
            <a:endParaRPr lang="pl-PL" sz="1400" dirty="0" smtClean="0"/>
          </a:p>
        </p:txBody>
      </p:sp>
    </p:spTree>
    <p:extLst>
      <p:ext uri="{BB962C8B-B14F-4D97-AF65-F5344CB8AC3E}">
        <p14:creationId xmlns:p14="http://schemas.microsoft.com/office/powerpoint/2010/main" val="13437745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33</Words>
  <Application>Microsoft Office PowerPoint</Application>
  <PresentationFormat>Niestandardowy</PresentationFormat>
  <Paragraphs>21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11" baseType="lpstr">
      <vt:lpstr>Arial</vt:lpstr>
      <vt:lpstr>Calibri</vt:lpstr>
      <vt:lpstr>Courier New</vt:lpstr>
      <vt:lpstr>Gill Sans</vt:lpstr>
      <vt:lpstr>Gill Sans Light</vt:lpstr>
      <vt:lpstr>Gill Sans SemiBold</vt:lpstr>
      <vt:lpstr>Helvetica Light</vt:lpstr>
      <vt:lpstr>Helvetica Neue</vt:lpstr>
      <vt:lpstr>White</vt:lpstr>
      <vt:lpstr>WP1   Distributed research infrastructure   </vt:lpstr>
      <vt:lpstr>WP2 opis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Institute of Nuclear Physics Polish Academy of Sciences  Division of Scientific Equipment and Infrastructure Construction</dc:title>
  <dc:creator>Karol Kasprzak</dc:creator>
  <cp:lastModifiedBy>reviewer</cp:lastModifiedBy>
  <cp:revision>77</cp:revision>
  <dcterms:modified xsi:type="dcterms:W3CDTF">2018-03-22T08:18:24Z</dcterms:modified>
</cp:coreProperties>
</file>