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1" r:id="rId1"/>
  </p:sldMasterIdLst>
  <p:notesMasterIdLst>
    <p:notesMasterId r:id="rId22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85" r:id="rId9"/>
    <p:sldId id="272" r:id="rId10"/>
    <p:sldId id="291" r:id="rId11"/>
    <p:sldId id="262" r:id="rId12"/>
    <p:sldId id="286" r:id="rId13"/>
    <p:sldId id="290" r:id="rId14"/>
    <p:sldId id="264" r:id="rId15"/>
    <p:sldId id="283" r:id="rId16"/>
    <p:sldId id="284" r:id="rId17"/>
    <p:sldId id="287" r:id="rId18"/>
    <p:sldId id="288" r:id="rId19"/>
    <p:sldId id="289" r:id="rId20"/>
    <p:sldId id="269" r:id="rId21"/>
  </p:sldIdLst>
  <p:sldSz cx="9144000" cy="6858000" type="screen4x3"/>
  <p:notesSz cx="7099300" cy="102235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4021137" y="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993775" y="766762"/>
            <a:ext cx="5111750" cy="38338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9612" y="4856162"/>
            <a:ext cx="5680075" cy="4600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710738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4021137" y="9710738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59778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09612" y="4856162"/>
            <a:ext cx="5680075" cy="4600574"/>
          </a:xfrm>
          <a:prstGeom prst="rect">
            <a:avLst/>
          </a:prstGeom>
          <a:noFill/>
          <a:ln>
            <a:noFill/>
          </a:ln>
        </p:spPr>
        <p:txBody>
          <a:bodyPr lIns="98975" tIns="49475" rIns="98975" bIns="49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4021137" y="9710738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lIns="98975" tIns="49475" rIns="98975" bIns="49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8676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709612" y="4856162"/>
            <a:ext cx="5680199" cy="4600499"/>
          </a:xfrm>
          <a:prstGeom prst="rect">
            <a:avLst/>
          </a:prstGeom>
          <a:noFill/>
          <a:ln>
            <a:noFill/>
          </a:ln>
        </p:spPr>
        <p:txBody>
          <a:bodyPr lIns="98975" tIns="49475" rIns="98975" bIns="49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4021137" y="9710738"/>
            <a:ext cx="3076500" cy="511199"/>
          </a:xfrm>
          <a:prstGeom prst="rect">
            <a:avLst/>
          </a:prstGeom>
          <a:noFill/>
          <a:ln>
            <a:noFill/>
          </a:ln>
        </p:spPr>
        <p:txBody>
          <a:bodyPr lIns="98975" tIns="49475" rIns="98975" bIns="49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0717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709612" y="4856162"/>
            <a:ext cx="5680199" cy="4600499"/>
          </a:xfrm>
          <a:prstGeom prst="rect">
            <a:avLst/>
          </a:prstGeom>
          <a:noFill/>
          <a:ln>
            <a:noFill/>
          </a:ln>
        </p:spPr>
        <p:txBody>
          <a:bodyPr lIns="98975" tIns="49475" rIns="98975" bIns="49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4021137" y="9710738"/>
            <a:ext cx="3076500" cy="511199"/>
          </a:xfrm>
          <a:prstGeom prst="rect">
            <a:avLst/>
          </a:prstGeom>
          <a:noFill/>
          <a:ln>
            <a:noFill/>
          </a:ln>
        </p:spPr>
        <p:txBody>
          <a:bodyPr lIns="98975" tIns="49475" rIns="98975" bIns="49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2318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709612" y="4856162"/>
            <a:ext cx="5680199" cy="4600499"/>
          </a:xfrm>
          <a:prstGeom prst="rect">
            <a:avLst/>
          </a:prstGeom>
          <a:noFill/>
          <a:ln>
            <a:noFill/>
          </a:ln>
        </p:spPr>
        <p:txBody>
          <a:bodyPr lIns="98975" tIns="49475" rIns="98975" bIns="49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4021137" y="9710738"/>
            <a:ext cx="3076500" cy="511199"/>
          </a:xfrm>
          <a:prstGeom prst="rect">
            <a:avLst/>
          </a:prstGeom>
          <a:noFill/>
          <a:ln>
            <a:noFill/>
          </a:ln>
        </p:spPr>
        <p:txBody>
          <a:bodyPr lIns="98975" tIns="49475" rIns="98975" bIns="49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0105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09612" y="4856162"/>
            <a:ext cx="5680199" cy="4600499"/>
          </a:xfrm>
          <a:prstGeom prst="rect">
            <a:avLst/>
          </a:prstGeom>
          <a:noFill/>
          <a:ln>
            <a:noFill/>
          </a:ln>
        </p:spPr>
        <p:txBody>
          <a:bodyPr lIns="98975" tIns="49475" rIns="98975" bIns="49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4021137" y="9710738"/>
            <a:ext cx="3076500" cy="511199"/>
          </a:xfrm>
          <a:prstGeom prst="rect">
            <a:avLst/>
          </a:prstGeom>
          <a:noFill/>
          <a:ln>
            <a:noFill/>
          </a:ln>
        </p:spPr>
        <p:txBody>
          <a:bodyPr lIns="98975" tIns="49475" rIns="98975" bIns="49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232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09612" y="4856162"/>
            <a:ext cx="5680199" cy="4600499"/>
          </a:xfrm>
          <a:prstGeom prst="rect">
            <a:avLst/>
          </a:prstGeom>
          <a:noFill/>
          <a:ln>
            <a:noFill/>
          </a:ln>
        </p:spPr>
        <p:txBody>
          <a:bodyPr lIns="98975" tIns="49475" rIns="98975" bIns="49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4021137" y="9710738"/>
            <a:ext cx="3076500" cy="511199"/>
          </a:xfrm>
          <a:prstGeom prst="rect">
            <a:avLst/>
          </a:prstGeom>
          <a:noFill/>
          <a:ln>
            <a:noFill/>
          </a:ln>
        </p:spPr>
        <p:txBody>
          <a:bodyPr lIns="98975" tIns="49475" rIns="98975" bIns="49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7077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09612" y="4856162"/>
            <a:ext cx="5680199" cy="4600499"/>
          </a:xfrm>
          <a:prstGeom prst="rect">
            <a:avLst/>
          </a:prstGeom>
          <a:noFill/>
          <a:ln>
            <a:noFill/>
          </a:ln>
        </p:spPr>
        <p:txBody>
          <a:bodyPr lIns="98975" tIns="49475" rIns="98975" bIns="49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4021137" y="9710738"/>
            <a:ext cx="3076500" cy="511199"/>
          </a:xfrm>
          <a:prstGeom prst="rect">
            <a:avLst/>
          </a:prstGeom>
          <a:noFill/>
          <a:ln>
            <a:noFill/>
          </a:ln>
        </p:spPr>
        <p:txBody>
          <a:bodyPr lIns="98975" tIns="49475" rIns="98975" bIns="49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6688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09612" y="4856162"/>
            <a:ext cx="5680075" cy="4600574"/>
          </a:xfrm>
          <a:prstGeom prst="rect">
            <a:avLst/>
          </a:prstGeom>
          <a:noFill/>
          <a:ln>
            <a:noFill/>
          </a:ln>
        </p:spPr>
        <p:txBody>
          <a:bodyPr lIns="98975" tIns="49475" rIns="98975" bIns="49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4021137" y="9710738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lIns="98975" tIns="49475" rIns="98975" bIns="49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486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709612" y="4856162"/>
            <a:ext cx="5680199" cy="4600499"/>
          </a:xfrm>
          <a:prstGeom prst="rect">
            <a:avLst/>
          </a:prstGeom>
          <a:noFill/>
          <a:ln>
            <a:noFill/>
          </a:ln>
        </p:spPr>
        <p:txBody>
          <a:bodyPr lIns="98975" tIns="49475" rIns="98975" bIns="49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4021137" y="9710738"/>
            <a:ext cx="3076500" cy="511199"/>
          </a:xfrm>
          <a:prstGeom prst="rect">
            <a:avLst/>
          </a:prstGeom>
          <a:noFill/>
          <a:ln>
            <a:noFill/>
          </a:ln>
        </p:spPr>
        <p:txBody>
          <a:bodyPr lIns="98975" tIns="49475" rIns="98975" bIns="49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8786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09612" y="4856162"/>
            <a:ext cx="5680199" cy="4600499"/>
          </a:xfrm>
          <a:prstGeom prst="rect">
            <a:avLst/>
          </a:prstGeom>
          <a:noFill/>
          <a:ln>
            <a:noFill/>
          </a:ln>
        </p:spPr>
        <p:txBody>
          <a:bodyPr lIns="98975" tIns="49475" rIns="98975" bIns="49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4021137" y="9710738"/>
            <a:ext cx="3076500" cy="511199"/>
          </a:xfrm>
          <a:prstGeom prst="rect">
            <a:avLst/>
          </a:prstGeom>
          <a:noFill/>
          <a:ln>
            <a:noFill/>
          </a:ln>
        </p:spPr>
        <p:txBody>
          <a:bodyPr lIns="98975" tIns="49475" rIns="98975" bIns="49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0906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09612" y="4856162"/>
            <a:ext cx="5680199" cy="4600499"/>
          </a:xfrm>
          <a:prstGeom prst="rect">
            <a:avLst/>
          </a:prstGeom>
          <a:noFill/>
          <a:ln>
            <a:noFill/>
          </a:ln>
        </p:spPr>
        <p:txBody>
          <a:bodyPr lIns="98975" tIns="49475" rIns="98975" bIns="49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4021137" y="9710738"/>
            <a:ext cx="3076500" cy="511199"/>
          </a:xfrm>
          <a:prstGeom prst="rect">
            <a:avLst/>
          </a:prstGeom>
          <a:noFill/>
          <a:ln>
            <a:noFill/>
          </a:ln>
        </p:spPr>
        <p:txBody>
          <a:bodyPr lIns="98975" tIns="49475" rIns="98975" bIns="49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0906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09612" y="4856162"/>
            <a:ext cx="5680199" cy="4600499"/>
          </a:xfrm>
          <a:prstGeom prst="rect">
            <a:avLst/>
          </a:prstGeom>
          <a:noFill/>
          <a:ln>
            <a:noFill/>
          </a:ln>
        </p:spPr>
        <p:txBody>
          <a:bodyPr lIns="98975" tIns="49475" rIns="98975" bIns="49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4021137" y="9710738"/>
            <a:ext cx="3076500" cy="511199"/>
          </a:xfrm>
          <a:prstGeom prst="rect">
            <a:avLst/>
          </a:prstGeom>
          <a:noFill/>
          <a:ln>
            <a:noFill/>
          </a:ln>
        </p:spPr>
        <p:txBody>
          <a:bodyPr lIns="98975" tIns="49475" rIns="98975" bIns="49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2758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-75" y="6525"/>
            <a:ext cx="9144000" cy="117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SzPct val="100000"/>
              <a:defRPr sz="3600"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40"/>
              </a:spcBef>
              <a:spcAft>
                <a:spcPts val="0"/>
              </a:spcAft>
              <a:buClr>
                <a:srgbClr val="DD137B"/>
              </a:buClr>
              <a:buFont typeface="Verdana"/>
              <a:buNone/>
              <a:defRPr/>
            </a:lvl1pPr>
            <a:lvl2pPr marL="4572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/>
            </a:lvl2pPr>
            <a:lvl3pPr marL="914400" marR="0" indent="0" algn="ctr" rtl="0">
              <a:spcBef>
                <a:spcPts val="400"/>
              </a:spcBef>
              <a:spcAft>
                <a:spcPts val="0"/>
              </a:spcAft>
              <a:buClr>
                <a:srgbClr val="DD137B"/>
              </a:buClr>
              <a:buFont typeface="Verdana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Font typeface="Verdana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Font typeface="Verdana"/>
              <a:buNone/>
              <a:defRPr/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Font typeface="Verdana"/>
              <a:buNone/>
              <a:defRPr/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Font typeface="Verdana"/>
              <a:buNone/>
              <a:defRPr/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Font typeface="Verdana"/>
              <a:buNone/>
              <a:defRPr/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Font typeface="Verdana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0" y="-17450"/>
            <a:ext cx="9144000" cy="71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47700" y="1438275"/>
            <a:ext cx="7773988" cy="43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7652" y="6477000"/>
            <a:ext cx="4678362" cy="360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hu-HU"/>
              <a:t>T. Csörgő and S: Hegyi, hep-ph/9912220, T. Csörgő, hep-ph/001233</a:t>
            </a: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7740650" y="6477000"/>
            <a:ext cx="792162" cy="360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0" y="-17450"/>
            <a:ext cx="9144000" cy="71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Char char="-"/>
              <a:defRPr sz="3600" b="1">
                <a:solidFill>
                  <a:srgbClr val="FFFF00"/>
                </a:solidFill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buChar char="-"/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buChar char="-"/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buChar char="-"/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buChar char="-"/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buChar char="-"/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buChar char="-"/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buChar char="-"/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buChar char="-"/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47700" y="1438275"/>
            <a:ext cx="7773988" cy="43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4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Verdana"/>
              <a:buNone/>
              <a:defRPr sz="2400" b="1">
                <a:solidFill>
                  <a:srgbClr val="FFFF00"/>
                </a:solidFill>
              </a:defRPr>
            </a:lvl1pPr>
            <a:lvl2pPr marL="742950" marR="0" indent="-15875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Verdana"/>
              <a:buChar char="•"/>
              <a:defRPr sz="1800" b="1">
                <a:solidFill>
                  <a:srgbClr val="FFFFFF"/>
                </a:solidFill>
              </a:defRPr>
            </a:lvl2pPr>
            <a:lvl3pPr marL="1143000" marR="0" indent="-139700" algn="l" rtl="0">
              <a:spcBef>
                <a:spcPts val="400"/>
              </a:spcBef>
              <a:spcAft>
                <a:spcPts val="0"/>
              </a:spcAft>
              <a:buClr>
                <a:srgbClr val="FF00FF"/>
              </a:buClr>
              <a:buSzPct val="100000"/>
              <a:buFont typeface="Verdana"/>
              <a:buChar char="•"/>
              <a:defRPr sz="1600" b="1">
                <a:solidFill>
                  <a:srgbClr val="FF00FF"/>
                </a:solidFill>
              </a:defRPr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Verdana"/>
              <a:buChar char="–"/>
              <a:defRPr>
                <a:solidFill>
                  <a:srgbClr val="FFFFFF"/>
                </a:solidFill>
              </a:defRPr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Verdana"/>
              <a:buChar char="»"/>
              <a:defRPr>
                <a:solidFill>
                  <a:srgbClr val="FFFFFF"/>
                </a:solidFill>
              </a:defRPr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Verdana"/>
              <a:buChar char="»"/>
              <a:defRPr>
                <a:solidFill>
                  <a:srgbClr val="FFFFFF"/>
                </a:solidFill>
              </a:defRPr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Verdana"/>
              <a:buChar char="»"/>
              <a:defRPr>
                <a:solidFill>
                  <a:srgbClr val="FFFFFF"/>
                </a:solidFill>
              </a:defRPr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Verdana"/>
              <a:buChar char="»"/>
              <a:defRPr>
                <a:solidFill>
                  <a:srgbClr val="FFFFFF"/>
                </a:solidFill>
              </a:defRPr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Verdana"/>
              <a:buChar char="»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37652" y="6477000"/>
            <a:ext cx="4678362" cy="360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hu-HU"/>
              <a:t>T. Csörgő and S: Hegyi, hep-ph/9912220, T. Csörgő, hep-ph/001233</a:t>
            </a: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740650" y="6477000"/>
            <a:ext cx="792162" cy="360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0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/>
        </p:nvSpPr>
        <p:spPr>
          <a:xfrm>
            <a:off x="1331640" y="211888"/>
            <a:ext cx="6948264" cy="15586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3600" b="1" dirty="0" smtClean="0">
                <a:solidFill>
                  <a:srgbClr val="FFFF00"/>
                </a:solidFill>
              </a:rPr>
              <a:t>Model</a:t>
            </a:r>
            <a:r>
              <a:rPr lang="hu-HU" sz="3600" b="1" dirty="0" smtClean="0">
                <a:solidFill>
                  <a:srgbClr val="FFFF00"/>
                </a:solidFill>
              </a:rPr>
              <a:t>-</a:t>
            </a:r>
            <a:r>
              <a:rPr lang="en-US" sz="3600" b="1" dirty="0" smtClean="0">
                <a:solidFill>
                  <a:srgbClr val="FFFF00"/>
                </a:solidFill>
              </a:rPr>
              <a:t>independent </a:t>
            </a:r>
            <a:r>
              <a:rPr lang="en-US" sz="3600" b="1" dirty="0">
                <a:solidFill>
                  <a:srgbClr val="FFFF00"/>
                </a:solidFill>
              </a:rPr>
              <a:t>analysis of nearly </a:t>
            </a:r>
            <a:r>
              <a:rPr lang="en-US" sz="3600" b="1" dirty="0" smtClean="0">
                <a:solidFill>
                  <a:srgbClr val="FFFF00"/>
                </a:solidFill>
              </a:rPr>
              <a:t>L</a:t>
            </a:r>
            <a:r>
              <a:rPr lang="hu-HU" sz="3600" b="1" dirty="0" smtClean="0">
                <a:solidFill>
                  <a:srgbClr val="FFFF00"/>
                </a:solidFill>
              </a:rPr>
              <a:t>é</a:t>
            </a:r>
            <a:r>
              <a:rPr lang="en-US" sz="3600" b="1" dirty="0" err="1" smtClean="0">
                <a:solidFill>
                  <a:srgbClr val="FFFF00"/>
                </a:solidFill>
              </a:rPr>
              <a:t>vy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source</a:t>
            </a:r>
            <a:endParaRPr lang="hu-HU" sz="3600" b="1" dirty="0">
              <a:solidFill>
                <a:srgbClr val="FFFF00"/>
              </a:solidFill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3499060" y="2038596"/>
            <a:ext cx="5512649" cy="1399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SzPct val="25000"/>
            </a:pPr>
            <a:r>
              <a:rPr lang="hu-HU" sz="1800" b="0" i="0" u="none" strike="noStrike" cap="none" baseline="0" dirty="0">
                <a:solidFill>
                  <a:schemeClr val="lt1"/>
                </a:solidFill>
                <a:sym typeface="Arial"/>
              </a:rPr>
              <a:t>T. Csörgő</a:t>
            </a:r>
            <a:r>
              <a:rPr lang="hu-HU" sz="1800" b="0" i="0" u="none" strike="noStrike" cap="none" baseline="30000" dirty="0">
                <a:solidFill>
                  <a:schemeClr val="lt1"/>
                </a:solidFill>
                <a:sym typeface="Arial"/>
              </a:rPr>
              <a:t>1,2</a:t>
            </a:r>
            <a:r>
              <a:rPr lang="hu-HU" sz="1800" b="0" i="0" u="none" strike="noStrike" cap="none" baseline="0" dirty="0">
                <a:solidFill>
                  <a:schemeClr val="lt1"/>
                </a:solidFill>
                <a:sym typeface="Arial"/>
              </a:rPr>
              <a:t> </a:t>
            </a:r>
            <a:r>
              <a:rPr lang="hu-HU" sz="1800" dirty="0">
                <a:solidFill>
                  <a:schemeClr val="lt1"/>
                </a:solidFill>
              </a:rPr>
              <a:t>, W. Metzger</a:t>
            </a:r>
            <a:r>
              <a:rPr lang="hu-HU" sz="1800" baseline="30000" dirty="0">
                <a:solidFill>
                  <a:schemeClr val="lt1"/>
                </a:solidFill>
              </a:rPr>
              <a:t>1,3</a:t>
            </a:r>
            <a:r>
              <a:rPr lang="hu-HU" sz="1800" dirty="0">
                <a:solidFill>
                  <a:schemeClr val="lt1"/>
                </a:solidFill>
              </a:rPr>
              <a:t>, </a:t>
            </a:r>
            <a:r>
              <a:rPr lang="hu-HU" sz="1800" u="sng" dirty="0">
                <a:solidFill>
                  <a:schemeClr val="lt1"/>
                </a:solidFill>
              </a:rPr>
              <a:t>T. Novák</a:t>
            </a:r>
            <a:r>
              <a:rPr lang="hu-HU" sz="1800" baseline="30000" dirty="0">
                <a:solidFill>
                  <a:schemeClr val="lt1"/>
                </a:solidFill>
              </a:rPr>
              <a:t>1</a:t>
            </a:r>
            <a:r>
              <a:rPr lang="hu-HU" sz="1800" dirty="0">
                <a:solidFill>
                  <a:schemeClr val="lt1"/>
                </a:solidFill>
              </a:rPr>
              <a:t> and </a:t>
            </a:r>
            <a:r>
              <a:rPr lang="hu-HU" sz="1800" b="0" i="0" u="none" strike="noStrike" cap="none" baseline="0" dirty="0">
                <a:solidFill>
                  <a:schemeClr val="lt1"/>
                </a:solidFill>
                <a:sym typeface="Arial"/>
              </a:rPr>
              <a:t>A. Ster</a:t>
            </a:r>
            <a:r>
              <a:rPr lang="hu-HU" sz="1800" b="0" i="0" u="none" strike="noStrike" cap="none" baseline="30000" dirty="0">
                <a:solidFill>
                  <a:schemeClr val="lt1"/>
                </a:solidFill>
                <a:sym typeface="Arial"/>
              </a:rPr>
              <a:t>2</a:t>
            </a:r>
            <a:endParaRPr lang="hu-HU" sz="1800" baseline="30000" dirty="0">
              <a:solidFill>
                <a:schemeClr val="lt1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1600" b="0" i="0" u="none" strike="noStrike" cap="none" baseline="30000" dirty="0">
                <a:solidFill>
                  <a:srgbClr val="00B0F0"/>
                </a:solidFill>
                <a:sym typeface="Arial"/>
              </a:rPr>
              <a:t>1</a:t>
            </a:r>
            <a:r>
              <a:rPr lang="hu-HU" sz="1600" b="0" i="0" u="none" strike="noStrike" cap="none" dirty="0">
                <a:solidFill>
                  <a:srgbClr val="00B0F0"/>
                </a:solidFill>
                <a:sym typeface="Arial"/>
              </a:rPr>
              <a:t> </a:t>
            </a:r>
            <a:r>
              <a:rPr lang="hu-HU" sz="1600" b="0" i="0" u="none" strike="noStrike" cap="none" baseline="0" dirty="0">
                <a:solidFill>
                  <a:srgbClr val="00B0F0"/>
                </a:solidFill>
                <a:sym typeface="Arial"/>
              </a:rPr>
              <a:t>EKU KRC, Gyöngyös, Hungary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1600" b="0" i="0" u="none" strike="noStrike" cap="none" baseline="30000" dirty="0">
                <a:solidFill>
                  <a:srgbClr val="00B0F0"/>
                </a:solidFill>
                <a:sym typeface="Arial"/>
              </a:rPr>
              <a:t>2</a:t>
            </a:r>
            <a:r>
              <a:rPr lang="hu-HU" sz="1600" b="0" i="0" u="none" strike="noStrike" cap="none" dirty="0">
                <a:solidFill>
                  <a:srgbClr val="00B0F0"/>
                </a:solidFill>
                <a:sym typeface="Arial"/>
              </a:rPr>
              <a:t> </a:t>
            </a:r>
            <a:r>
              <a:rPr lang="hu-HU" sz="1600" b="0" i="0" u="none" strike="noStrike" cap="none" baseline="0" dirty="0">
                <a:solidFill>
                  <a:srgbClr val="00B0F0"/>
                </a:solidFill>
                <a:sym typeface="Arial"/>
              </a:rPr>
              <a:t>Wigner RCP, Budapest, Hungary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1600" baseline="30000" dirty="0">
                <a:solidFill>
                  <a:srgbClr val="00B0F0"/>
                </a:solidFill>
              </a:rPr>
              <a:t>3</a:t>
            </a:r>
            <a:r>
              <a:rPr lang="hu-HU" sz="1600" b="0" i="0" u="none" strike="noStrike" cap="none" baseline="0" dirty="0">
                <a:solidFill>
                  <a:schemeClr val="lt1"/>
                </a:solidFill>
                <a:sym typeface="Arial"/>
              </a:rPr>
              <a:t> </a:t>
            </a:r>
            <a:r>
              <a:rPr lang="hu-HU" sz="1600" dirty="0" err="1">
                <a:solidFill>
                  <a:srgbClr val="00B0F0"/>
                </a:solidFill>
              </a:rPr>
              <a:t>Radboud</a:t>
            </a:r>
            <a:r>
              <a:rPr lang="hu-HU" sz="1600" dirty="0">
                <a:solidFill>
                  <a:srgbClr val="00B0F0"/>
                </a:solidFill>
              </a:rPr>
              <a:t> University, </a:t>
            </a:r>
            <a:r>
              <a:rPr lang="hu-HU" sz="1600" dirty="0" err="1">
                <a:solidFill>
                  <a:srgbClr val="00B0F0"/>
                </a:solidFill>
              </a:rPr>
              <a:t>Nijmegen</a:t>
            </a:r>
            <a:r>
              <a:rPr lang="hu-HU" sz="1600" dirty="0">
                <a:solidFill>
                  <a:srgbClr val="00B0F0"/>
                </a:solidFill>
              </a:rPr>
              <a:t>, The </a:t>
            </a:r>
            <a:r>
              <a:rPr lang="hu-HU" sz="1600" dirty="0" err="1">
                <a:solidFill>
                  <a:srgbClr val="00B0F0"/>
                </a:solidFill>
              </a:rPr>
              <a:t>Netherlands</a:t>
            </a:r>
            <a:endParaRPr lang="hu-HU" sz="1600" dirty="0">
              <a:solidFill>
                <a:srgbClr val="00B0F0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1800" b="0" i="0" u="none" strike="noStrike" cap="none" baseline="0" dirty="0">
                <a:solidFill>
                  <a:schemeClr val="lt1"/>
                </a:solidFill>
                <a:sym typeface="Arial"/>
              </a:rPr>
              <a:t>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hu-HU" sz="2400" dirty="0">
              <a:solidFill>
                <a:schemeClr val="lt1"/>
              </a:solidFill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97780" y="3391023"/>
            <a:ext cx="6245100" cy="2924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137B"/>
              </a:buClr>
              <a:buSzPct val="25000"/>
              <a:buFont typeface="Verdana"/>
              <a:buNone/>
            </a:pPr>
            <a:r>
              <a:rPr lang="hu-HU" sz="2000" dirty="0">
                <a:solidFill>
                  <a:srgbClr val="00B0F0"/>
                </a:solidFill>
              </a:rPr>
              <a:t>       OUTLINE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137B"/>
              </a:buClr>
              <a:buSzPct val="25000"/>
              <a:buFont typeface="Verdana"/>
              <a:buNone/>
            </a:pPr>
            <a:endParaRPr lang="hu-HU" sz="800" dirty="0">
              <a:solidFill>
                <a:srgbClr val="00B0F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137B"/>
              </a:buClr>
              <a:buSzPct val="25000"/>
              <a:buFont typeface="Verdana"/>
              <a:buNone/>
            </a:pPr>
            <a:r>
              <a:rPr lang="hu-HU" sz="2000" dirty="0" err="1">
                <a:solidFill>
                  <a:srgbClr val="FFFF00"/>
                </a:solidFill>
              </a:rPr>
              <a:t>Model-independent</a:t>
            </a:r>
            <a:r>
              <a:rPr lang="hu-HU" sz="2000" dirty="0">
                <a:solidFill>
                  <a:srgbClr val="FFFF00"/>
                </a:solidFill>
              </a:rPr>
              <a:t> </a:t>
            </a:r>
            <a:r>
              <a:rPr lang="hu-HU" sz="2000" dirty="0" err="1">
                <a:solidFill>
                  <a:srgbClr val="FFFF00"/>
                </a:solidFill>
              </a:rPr>
              <a:t>shape</a:t>
            </a:r>
            <a:r>
              <a:rPr lang="hu-HU" sz="2000" dirty="0">
                <a:solidFill>
                  <a:srgbClr val="FFFF00"/>
                </a:solidFill>
              </a:rPr>
              <a:t> </a:t>
            </a:r>
            <a:r>
              <a:rPr lang="hu-HU" sz="2000" dirty="0" err="1">
                <a:solidFill>
                  <a:srgbClr val="FFFF00"/>
                </a:solidFill>
              </a:rPr>
              <a:t>analysis</a:t>
            </a:r>
            <a:r>
              <a:rPr lang="hu-HU" sz="2000" b="1" i="0" u="none" strike="noStrike" cap="none" baseline="0" dirty="0">
                <a:solidFill>
                  <a:srgbClr val="FFFF00"/>
                </a:solidFill>
              </a:rPr>
              <a:t>: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000" b="0" dirty="0">
                <a:solidFill>
                  <a:srgbClr val="00CC00"/>
                </a:solidFill>
              </a:rPr>
              <a:t>General </a:t>
            </a:r>
            <a:r>
              <a:rPr lang="hu-HU" sz="2000" b="0" dirty="0" err="1">
                <a:solidFill>
                  <a:srgbClr val="00CC00"/>
                </a:solidFill>
              </a:rPr>
              <a:t>introduction</a:t>
            </a:r>
            <a:endParaRPr lang="hu-HU" sz="2000" b="0" dirty="0">
              <a:solidFill>
                <a:srgbClr val="00CC00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000" b="0" dirty="0" err="1">
                <a:solidFill>
                  <a:srgbClr val="00CC00"/>
                </a:solidFill>
              </a:rPr>
              <a:t>Edgeworth</a:t>
            </a:r>
            <a:r>
              <a:rPr lang="hu-HU" sz="2000" b="0" dirty="0">
                <a:solidFill>
                  <a:srgbClr val="00CC00"/>
                </a:solidFill>
              </a:rPr>
              <a:t>, </a:t>
            </a:r>
            <a:r>
              <a:rPr lang="hu-HU" sz="2000" b="0" dirty="0" err="1">
                <a:solidFill>
                  <a:srgbClr val="00CC00"/>
                </a:solidFill>
              </a:rPr>
              <a:t>Laguerre</a:t>
            </a:r>
            <a:endParaRPr lang="hu-HU" sz="2000" b="0" dirty="0">
              <a:solidFill>
                <a:srgbClr val="00CC00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000" b="0" dirty="0" smtClean="0">
                <a:solidFill>
                  <a:srgbClr val="00CC00"/>
                </a:solidFill>
              </a:rPr>
              <a:t>Lévy </a:t>
            </a:r>
            <a:r>
              <a:rPr lang="hu-HU" sz="2000" b="0" dirty="0" err="1">
                <a:solidFill>
                  <a:srgbClr val="00CC00"/>
                </a:solidFill>
              </a:rPr>
              <a:t>expansions</a:t>
            </a:r>
            <a:endParaRPr lang="hu-HU" sz="2000" b="0" dirty="0">
              <a:solidFill>
                <a:srgbClr val="00CC00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000" b="0" dirty="0" err="1" smtClean="0">
                <a:solidFill>
                  <a:srgbClr val="00CC00"/>
                </a:solidFill>
              </a:rPr>
              <a:t>Applications</a:t>
            </a:r>
            <a:endParaRPr lang="hu-HU" sz="2000" b="0" dirty="0">
              <a:solidFill>
                <a:srgbClr val="00CC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DD137B"/>
              </a:buClr>
              <a:buSzPct val="25000"/>
              <a:buFont typeface="Verdana"/>
              <a:buNone/>
            </a:pPr>
            <a:r>
              <a:rPr lang="hu-HU" sz="2000" dirty="0" err="1">
                <a:solidFill>
                  <a:srgbClr val="FFFF00"/>
                </a:solidFill>
              </a:rPr>
              <a:t>Summary</a:t>
            </a:r>
            <a:endParaRPr lang="hu-HU" sz="2000" dirty="0">
              <a:solidFill>
                <a:srgbClr val="FFFF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dirty="0">
              <a:solidFill>
                <a:srgbClr val="FFFF00"/>
              </a:solidFill>
            </a:endParaRPr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dirty="0"/>
          </a:p>
        </p:txBody>
      </p:sp>
      <p:pic>
        <p:nvPicPr>
          <p:cNvPr id="1028" name="Picture 4" descr="XIII Workshop on Particle Correlations and Femtos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9" y="3933056"/>
            <a:ext cx="4288454" cy="238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Ã©ptalÃ¡lat a kÃ¶vetkezÅre: âlogo eszterhÃ¡zy kÃ¡roly universityâ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9" y="2038596"/>
            <a:ext cx="3467221" cy="12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 helye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3815" y="836712"/>
                <a:ext cx="8640960" cy="1368152"/>
              </a:xfrm>
            </p:spPr>
            <p:txBody>
              <a:bodyPr/>
              <a:lstStyle/>
              <a:p>
                <a:r>
                  <a:rPr lang="hu-HU" sz="2800" dirty="0" err="1"/>
                  <a:t>In</a:t>
                </a:r>
                <a:r>
                  <a:rPr lang="hu-HU" sz="2800" dirty="0"/>
                  <a:t> </a:t>
                </a:r>
                <a:r>
                  <a:rPr lang="hu-HU" sz="2800" dirty="0" err="1"/>
                  <a:t>case</a:t>
                </a:r>
                <a:r>
                  <a:rPr lang="hu-HU" sz="2800" dirty="0"/>
                  <a:t> of </a:t>
                </a:r>
                <a14:m>
                  <m:oMath xmlns:m="http://schemas.openxmlformats.org/officeDocument/2006/math">
                    <m:r>
                      <a:rPr lang="hu-HU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hu-HU" sz="2800" dirty="0"/>
                  <a:t> = 2 , </a:t>
                </a:r>
              </a:p>
              <a:p>
                <a:r>
                  <a:rPr lang="hu-HU" sz="2800" dirty="0"/>
                  <a:t>a </a:t>
                </a:r>
                <a:r>
                  <a:rPr lang="hu-HU" sz="2800" dirty="0" err="1"/>
                  <a:t>new</a:t>
                </a:r>
                <a:r>
                  <a:rPr lang="hu-HU" sz="2800" dirty="0"/>
                  <a:t> </a:t>
                </a:r>
                <a:r>
                  <a:rPr lang="hu-HU" sz="2800" dirty="0" err="1"/>
                  <a:t>formulae</a:t>
                </a:r>
                <a:r>
                  <a:rPr lang="hu-HU" sz="2800" dirty="0"/>
                  <a:t> </a:t>
                </a:r>
                <a:r>
                  <a:rPr lang="hu-HU" sz="2800" dirty="0" err="1"/>
                  <a:t>for</a:t>
                </a:r>
                <a:r>
                  <a:rPr lang="hu-HU" sz="2800" dirty="0"/>
                  <a:t> </a:t>
                </a:r>
                <a:r>
                  <a:rPr lang="hu-HU" sz="2800" dirty="0" err="1"/>
                  <a:t>one-sided</a:t>
                </a:r>
                <a:r>
                  <a:rPr lang="hu-HU" sz="2800" dirty="0"/>
                  <a:t> </a:t>
                </a:r>
                <a:r>
                  <a:rPr lang="hu-HU" sz="2800" dirty="0" err="1"/>
                  <a:t>Gaussians</a:t>
                </a:r>
                <a:r>
                  <a:rPr lang="hu-HU" sz="2800" dirty="0"/>
                  <a:t>:</a:t>
                </a:r>
              </a:p>
            </p:txBody>
          </p:sp>
        </mc:Choice>
        <mc:Fallback xmlns="">
          <p:sp>
            <p:nvSpPr>
              <p:cNvPr id="3" name="Szöveg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3815" y="836712"/>
                <a:ext cx="8640960" cy="1368152"/>
              </a:xfrm>
              <a:blipFill rotWithShape="1">
                <a:blip r:embed="rId2"/>
                <a:stretch>
                  <a:fillRect l="-1410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T. Csörgő and S: Hegyi, hep-ph/9912220, T. Csörgő, hep-ph/001233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●"/>
              <a:tabLst/>
              <a:defRPr/>
            </a:pPr>
            <a:endParaRPr kumimoji="0" lang="hu-H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  <a:p>
            <a:pPr marL="457200" marR="0" lvl="1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ourier New"/>
              <a:buChar char="o"/>
              <a:tabLst/>
              <a:defRPr/>
            </a:pPr>
            <a:endParaRPr kumimoji="0" lang="hu-H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  <a:p>
            <a:pPr marL="914400" marR="0" lvl="2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/>
              <a:buChar char="§"/>
              <a:tabLst/>
              <a:defRPr/>
            </a:pPr>
            <a:endParaRPr kumimoji="0" lang="hu-H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  <a:p>
            <a:pPr marL="1371600" marR="0" lvl="3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●"/>
              <a:tabLst/>
              <a:defRPr/>
            </a:pPr>
            <a:endParaRPr kumimoji="0" lang="hu-H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  <a:p>
            <a:pPr marL="1828800" marR="0" lvl="4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ourier New"/>
              <a:buChar char="o"/>
              <a:tabLst/>
              <a:defRPr/>
            </a:pPr>
            <a:endParaRPr kumimoji="0" lang="hu-H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  <a:p>
            <a:pPr marL="2286000" marR="0" lvl="5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/>
              <a:buChar char="§"/>
              <a:tabLst/>
              <a:defRPr/>
            </a:pPr>
            <a:endParaRPr kumimoji="0" lang="hu-H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  <a:p>
            <a:pPr marL="2743200" marR="0" lvl="6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●"/>
              <a:tabLst/>
              <a:defRPr/>
            </a:pPr>
            <a:endParaRPr kumimoji="0" lang="hu-H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  <a:p>
            <a:pPr marL="3200400" marR="0" lvl="7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ourier New"/>
              <a:buChar char="o"/>
              <a:tabLst/>
              <a:defRPr/>
            </a:pPr>
            <a:endParaRPr kumimoji="0" lang="hu-H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  <a:p>
            <a:pPr marL="3657600" marR="0" lvl="8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/>
              <a:buChar char="§"/>
              <a:tabLst/>
              <a:defRPr/>
            </a:pPr>
            <a:endParaRPr kumimoji="0" lang="hu-H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93815" y="4509120"/>
            <a:ext cx="8956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Provides</a:t>
            </a:r>
            <a:r>
              <a:rPr kumimoji="0" lang="hu-HU" sz="2700" b="1" i="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 a </a:t>
            </a:r>
            <a:r>
              <a:rPr kumimoji="0" lang="hu-HU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new</a:t>
            </a:r>
            <a:r>
              <a:rPr kumimoji="0" lang="hu-HU" sz="2700" b="1" i="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 </a:t>
            </a:r>
            <a:r>
              <a:rPr kumimoji="0" lang="hu-HU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expansion</a:t>
            </a:r>
            <a:r>
              <a:rPr kumimoji="0" lang="hu-HU" sz="2700" b="1" i="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 </a:t>
            </a:r>
            <a:r>
              <a:rPr kumimoji="0" lang="hu-HU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around</a:t>
            </a:r>
            <a:r>
              <a:rPr kumimoji="0" lang="hu-HU" sz="2700" b="1" i="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 </a:t>
            </a:r>
            <a:r>
              <a:rPr kumimoji="0" lang="hu-HU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a</a:t>
            </a:r>
            <a:r>
              <a:rPr kumimoji="0" lang="hu-HU" sz="2700" b="1" i="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 Gaussian </a:t>
            </a:r>
            <a:r>
              <a:rPr kumimoji="0" lang="hu-HU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shape</a:t>
            </a:r>
            <a:endParaRPr kumimoji="0" lang="hu-HU" sz="2700" b="1" i="0" u="none" strike="noStrike" kern="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that</a:t>
            </a:r>
            <a:r>
              <a:rPr kumimoji="0" lang="hu-HU" sz="2700" b="1" i="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 is </a:t>
            </a:r>
            <a:r>
              <a:rPr kumimoji="0" lang="hu-HU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defined</a:t>
            </a:r>
            <a:r>
              <a:rPr kumimoji="0" lang="hu-HU" sz="2700" b="1" i="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 </a:t>
            </a:r>
            <a:r>
              <a:rPr kumimoji="0" lang="hu-HU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for</a:t>
            </a:r>
            <a:r>
              <a:rPr kumimoji="0" lang="hu-HU" sz="2700" b="1" i="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 </a:t>
            </a:r>
            <a:r>
              <a:rPr kumimoji="0" lang="hu-HU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the</a:t>
            </a:r>
            <a:r>
              <a:rPr kumimoji="0" lang="hu-HU" sz="2700" b="1" i="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 </a:t>
            </a:r>
            <a:r>
              <a:rPr kumimoji="0" lang="hu-HU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non-negative</a:t>
            </a:r>
            <a:r>
              <a:rPr kumimoji="0" lang="hu-HU" sz="2700" b="1" i="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 </a:t>
            </a:r>
            <a:r>
              <a:rPr kumimoji="0" lang="hu-HU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values</a:t>
            </a:r>
            <a:r>
              <a:rPr kumimoji="0" lang="hu-HU" sz="2700" b="1" i="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 of </a:t>
            </a:r>
            <a:r>
              <a:rPr kumimoji="0" lang="hu-HU" sz="2700" b="1" i="1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t</a:t>
            </a:r>
            <a:r>
              <a:rPr kumimoji="0" lang="hu-HU" sz="2700" b="1" i="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 </a:t>
            </a:r>
            <a:r>
              <a:rPr kumimoji="0" lang="hu-HU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only</a:t>
            </a:r>
            <a:r>
              <a:rPr kumimoji="0" lang="hu-HU" sz="2700" b="1" i="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. </a:t>
            </a:r>
          </a:p>
        </p:txBody>
      </p:sp>
      <p:sp>
        <p:nvSpPr>
          <p:cNvPr id="8" name="Shape 97"/>
          <p:cNvSpPr txBox="1"/>
          <p:nvPr/>
        </p:nvSpPr>
        <p:spPr>
          <a:xfrm>
            <a:off x="366301" y="6322660"/>
            <a:ext cx="8777699" cy="7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arXiv</a:t>
            </a:r>
            <a: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:1604.05513 [</a:t>
            </a:r>
            <a:r>
              <a:rPr kumimoji="0" lang="hu-H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physics.data-an</a:t>
            </a:r>
            <a: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]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07504" y="5445224"/>
            <a:ext cx="8956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Edgeworth</a:t>
            </a:r>
            <a:r>
              <a:rPr kumimoji="0" lang="hu-HU" sz="27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 </a:t>
            </a:r>
            <a:r>
              <a:rPr kumimoji="0" lang="hu-HU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expansion</a:t>
            </a:r>
            <a:r>
              <a:rPr kumimoji="0" lang="hu-HU" sz="27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 </a:t>
            </a:r>
            <a:r>
              <a:rPr kumimoji="0" lang="hu-HU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different</a:t>
            </a:r>
            <a:r>
              <a:rPr kumimoji="0" lang="hu-HU" sz="2700" b="1" i="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, </a:t>
            </a:r>
            <a:r>
              <a:rPr kumimoji="0" lang="hu-HU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its</a:t>
            </a:r>
            <a:r>
              <a:rPr kumimoji="0" lang="hu-HU" sz="2700" b="1" i="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  </a:t>
            </a:r>
            <a:r>
              <a:rPr kumimoji="0" lang="hu-HU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around</a:t>
            </a:r>
            <a:r>
              <a:rPr kumimoji="0" lang="hu-HU" sz="2700" b="1" i="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 </a:t>
            </a:r>
            <a:r>
              <a:rPr kumimoji="0" lang="hu-HU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two-sided</a:t>
            </a:r>
            <a:r>
              <a:rPr kumimoji="0" lang="hu-HU" sz="2700" b="1" i="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  Gaussian, </a:t>
            </a:r>
            <a:r>
              <a:rPr kumimoji="0" lang="hu-HU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includes</a:t>
            </a:r>
            <a:r>
              <a:rPr kumimoji="0" lang="hu-HU" sz="2700" b="1" i="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  </a:t>
            </a:r>
            <a:r>
              <a:rPr kumimoji="0" lang="hu-HU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non-negative</a:t>
            </a:r>
            <a:r>
              <a:rPr kumimoji="0" lang="hu-HU" sz="2700" b="1" i="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 </a:t>
            </a:r>
            <a:r>
              <a:rPr kumimoji="0" lang="hu-HU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values</a:t>
            </a:r>
            <a:r>
              <a:rPr kumimoji="0" lang="hu-HU" sz="2700" b="1" i="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 of </a:t>
            </a:r>
            <a:r>
              <a:rPr kumimoji="0" lang="hu-HU" sz="2700" b="1" i="1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t</a:t>
            </a:r>
            <a:r>
              <a:rPr kumimoji="0" lang="hu-HU" sz="2700" b="1" i="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 </a:t>
            </a:r>
            <a:r>
              <a:rPr kumimoji="0" lang="hu-HU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also</a:t>
            </a:r>
            <a:r>
              <a:rPr kumimoji="0" lang="hu-HU" sz="2700" b="1" i="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. </a:t>
            </a:r>
          </a:p>
        </p:txBody>
      </p:sp>
      <p:sp>
        <p:nvSpPr>
          <p:cNvPr id="11" name="Shape 69"/>
          <p:cNvSpPr txBox="1"/>
          <p:nvPr/>
        </p:nvSpPr>
        <p:spPr>
          <a:xfrm>
            <a:off x="-10885" y="-88125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 STRETCHED w(t)=</a:t>
            </a:r>
            <a:r>
              <a:rPr kumimoji="0" lang="hu-HU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exp</a:t>
            </a: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(</a:t>
            </a:r>
            <a:r>
              <a:rPr kumimoji="0" lang="hu-HU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-t</a:t>
            </a:r>
            <a:r>
              <a:rPr kumimoji="0" lang="hu-HU" sz="2800" b="1" i="0" u="none" strike="noStrike" kern="0" cap="none" spc="0" normalizeH="0" baseline="3000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cs typeface="Arial"/>
                <a:sym typeface="Arial"/>
                <a:rtl val="0"/>
              </a:rPr>
              <a:t>a</a:t>
            </a: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): LEVY EXPANSIONS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66" y="1843513"/>
            <a:ext cx="8069268" cy="260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544" y="5733256"/>
            <a:ext cx="8372475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0" y="532179"/>
            <a:ext cx="4572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2000" b="1" dirty="0" err="1">
                <a:solidFill>
                  <a:srgbClr val="FFFF00"/>
                </a:solidFill>
              </a:rPr>
              <a:t>Model-independent</a:t>
            </a:r>
            <a:r>
              <a:rPr lang="hu-HU" sz="2000" b="1" dirty="0">
                <a:solidFill>
                  <a:srgbClr val="FFFF00"/>
                </a:solidFill>
              </a:rPr>
              <a:t> </a:t>
            </a:r>
            <a:r>
              <a:rPr lang="hu-HU" sz="2000" b="1" dirty="0" err="1">
                <a:solidFill>
                  <a:srgbClr val="FFFF00"/>
                </a:solidFill>
              </a:rPr>
              <a:t>but</a:t>
            </a:r>
            <a:r>
              <a:rPr lang="hu-HU" sz="2000" b="1" dirty="0">
                <a:solidFill>
                  <a:srgbClr val="FFFF00"/>
                </a:solidFill>
              </a:rPr>
              <a:t>:</a:t>
            </a:r>
          </a:p>
          <a:p>
            <a:pPr marL="742950" lvl="1" indent="-27305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dirty="0" err="1">
                <a:solidFill>
                  <a:srgbClr val="00CC00"/>
                </a:solidFill>
              </a:rPr>
              <a:t>Levy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generalizes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exponentials</a:t>
            </a:r>
            <a:r>
              <a:rPr lang="hu-HU" sz="2000" dirty="0">
                <a:solidFill>
                  <a:srgbClr val="00CC00"/>
                </a:solidFill>
              </a:rPr>
              <a:t> and </a:t>
            </a:r>
            <a:r>
              <a:rPr lang="hu-HU" sz="2000" dirty="0" err="1">
                <a:solidFill>
                  <a:srgbClr val="00CC00"/>
                </a:solidFill>
              </a:rPr>
              <a:t>Gaussians</a:t>
            </a:r>
            <a:endParaRPr lang="hu-HU" sz="2000" dirty="0">
              <a:solidFill>
                <a:srgbClr val="00CC00"/>
              </a:solidFill>
            </a:endParaRPr>
          </a:p>
          <a:p>
            <a:pPr marL="742950" lvl="1" indent="-27305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000" dirty="0" err="1" smtClean="0">
                <a:solidFill>
                  <a:srgbClr val="00CC00"/>
                </a:solidFill>
              </a:rPr>
              <a:t>ubiquitous</a:t>
            </a:r>
            <a:r>
              <a:rPr lang="hu-HU" sz="2000" dirty="0" smtClean="0">
                <a:solidFill>
                  <a:srgbClr val="00CC00"/>
                </a:solidFill>
              </a:rPr>
              <a:t> </a:t>
            </a:r>
            <a:r>
              <a:rPr lang="hu-HU" sz="2000" dirty="0">
                <a:solidFill>
                  <a:srgbClr val="00CC00"/>
                </a:solidFill>
              </a:rPr>
              <a:t>in </a:t>
            </a:r>
            <a:r>
              <a:rPr lang="hu-HU" sz="2000" dirty="0" err="1">
                <a:solidFill>
                  <a:srgbClr val="00CC00"/>
                </a:solidFill>
              </a:rPr>
              <a:t>nature</a:t>
            </a:r>
            <a:endParaRPr lang="hu-HU" sz="2000" dirty="0">
              <a:solidFill>
                <a:srgbClr val="00CC00"/>
              </a:solidFill>
            </a:endParaRPr>
          </a:p>
          <a:p>
            <a:pPr marL="742950" lvl="1" indent="-27305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000" dirty="0" err="1">
                <a:solidFill>
                  <a:srgbClr val="00CC00"/>
                </a:solidFill>
              </a:rPr>
              <a:t>How</a:t>
            </a:r>
            <a:r>
              <a:rPr lang="hu-HU" sz="2000" dirty="0">
                <a:solidFill>
                  <a:srgbClr val="00CC00"/>
                </a:solidFill>
              </a:rPr>
              <a:t> far </a:t>
            </a:r>
            <a:r>
              <a:rPr lang="hu-HU" sz="2000" dirty="0" err="1">
                <a:solidFill>
                  <a:srgbClr val="00CC00"/>
                </a:solidFill>
              </a:rPr>
              <a:t>from</a:t>
            </a:r>
            <a:r>
              <a:rPr lang="hu-HU" sz="2000" dirty="0">
                <a:solidFill>
                  <a:srgbClr val="00CC00"/>
                </a:solidFill>
              </a:rPr>
              <a:t> a </a:t>
            </a:r>
            <a:r>
              <a:rPr lang="hu-HU" sz="2000" dirty="0" smtClean="0">
                <a:solidFill>
                  <a:srgbClr val="00CC00"/>
                </a:solidFill>
              </a:rPr>
              <a:t>Lévy</a:t>
            </a:r>
            <a:r>
              <a:rPr lang="hu-HU" sz="2000" dirty="0">
                <a:solidFill>
                  <a:srgbClr val="00CC00"/>
                </a:solidFill>
              </a:rPr>
              <a:t>?</a:t>
            </a:r>
          </a:p>
          <a:p>
            <a:pPr marL="742950" lvl="1" indent="-27305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000" dirty="0" err="1">
                <a:solidFill>
                  <a:srgbClr val="00CC00"/>
                </a:solidFill>
              </a:rPr>
              <a:t>Not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FFFF00"/>
                </a:solidFill>
              </a:rPr>
              <a:t>necessarily</a:t>
            </a:r>
            <a:r>
              <a:rPr lang="hu-HU" sz="2000" dirty="0">
                <a:solidFill>
                  <a:srgbClr val="FFFF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positive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definit</a:t>
            </a:r>
            <a:r>
              <a:rPr lang="hu-HU" sz="2000" dirty="0">
                <a:solidFill>
                  <a:srgbClr val="00CC00"/>
                </a:solidFill>
              </a:rPr>
              <a:t> !</a:t>
            </a: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4286" y="3176134"/>
            <a:ext cx="7658990" cy="245893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381000" y="6371800"/>
            <a:ext cx="8777699" cy="7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dirty="0">
                <a:solidFill>
                  <a:schemeClr val="lt1"/>
                </a:solidFill>
              </a:rPr>
              <a:t>M. de </a:t>
            </a:r>
            <a:r>
              <a:rPr lang="hu-HU" dirty="0" err="1">
                <a:solidFill>
                  <a:schemeClr val="lt1"/>
                </a:solidFill>
              </a:rPr>
              <a:t>Kock</a:t>
            </a:r>
            <a:r>
              <a:rPr lang="hu-HU" dirty="0">
                <a:solidFill>
                  <a:schemeClr val="lt1"/>
                </a:solidFill>
              </a:rPr>
              <a:t>, H. C. </a:t>
            </a:r>
            <a:r>
              <a:rPr lang="hu-HU" dirty="0" err="1">
                <a:solidFill>
                  <a:schemeClr val="lt1"/>
                </a:solidFill>
              </a:rPr>
              <a:t>Eggers</a:t>
            </a:r>
            <a:r>
              <a:rPr lang="hu-HU" dirty="0">
                <a:solidFill>
                  <a:schemeClr val="lt1"/>
                </a:solidFill>
              </a:rPr>
              <a:t>, T. </a:t>
            </a:r>
            <a:r>
              <a:rPr lang="hu-HU" dirty="0" err="1">
                <a:solidFill>
                  <a:schemeClr val="lt1"/>
                </a:solidFill>
              </a:rPr>
              <a:t>Cs</a:t>
            </a:r>
            <a:r>
              <a:rPr lang="hu-HU" dirty="0">
                <a:solidFill>
                  <a:schemeClr val="lt1"/>
                </a:solidFill>
              </a:rPr>
              <a:t>: </a:t>
            </a:r>
            <a:r>
              <a:rPr lang="hu-HU" dirty="0" err="1">
                <a:solidFill>
                  <a:schemeClr val="lt1"/>
                </a:solidFill>
              </a:rPr>
              <a:t>arXiv</a:t>
            </a:r>
            <a:r>
              <a:rPr lang="hu-HU" dirty="0">
                <a:solidFill>
                  <a:schemeClr val="lt1"/>
                </a:solidFill>
              </a:rPr>
              <a:t>:1206.1680v1 [</a:t>
            </a:r>
            <a:r>
              <a:rPr lang="hu-HU" dirty="0" err="1">
                <a:solidFill>
                  <a:schemeClr val="lt1"/>
                </a:solidFill>
              </a:rPr>
              <a:t>nucl-th</a:t>
            </a:r>
            <a:r>
              <a:rPr lang="hu-HU" dirty="0">
                <a:solidFill>
                  <a:schemeClr val="lt1"/>
                </a:solidFill>
              </a:rPr>
              <a:t>]</a:t>
            </a:r>
          </a:p>
        </p:txBody>
      </p:sp>
      <p:sp>
        <p:nvSpPr>
          <p:cNvPr id="10" name="Shape 69"/>
          <p:cNvSpPr txBox="1"/>
          <p:nvPr/>
        </p:nvSpPr>
        <p:spPr>
          <a:xfrm>
            <a:off x="-10885" y="-88125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2800" b="1" i="0" u="none" strike="noStrike" cap="none" baseline="0" dirty="0">
                <a:solidFill>
                  <a:srgbClr val="FFFF00"/>
                </a:solidFill>
              </a:rPr>
              <a:t> </a:t>
            </a:r>
            <a:r>
              <a:rPr lang="hu-HU" sz="2800" b="1" dirty="0">
                <a:solidFill>
                  <a:srgbClr val="FFFF00"/>
                </a:solidFill>
              </a:rPr>
              <a:t>EXAMPLE, </a:t>
            </a:r>
            <a:r>
              <a:rPr lang="hu-HU" sz="2800" b="1" dirty="0" smtClean="0">
                <a:solidFill>
                  <a:srgbClr val="FFFF00"/>
                </a:solidFill>
              </a:rPr>
              <a:t>LÉVY </a:t>
            </a:r>
            <a:r>
              <a:rPr lang="hu-HU" sz="2800" b="1" dirty="0">
                <a:solidFill>
                  <a:srgbClr val="FFFF00"/>
                </a:solidFill>
              </a:rPr>
              <a:t>EXPANSIONS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1115" y="502576"/>
            <a:ext cx="4403373" cy="263311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hu-HU" dirty="0" err="1"/>
              <a:t>Example</a:t>
            </a:r>
            <a:r>
              <a:rPr lang="hu-HU" dirty="0"/>
              <a:t>, L</a:t>
            </a:r>
            <a:r>
              <a:rPr lang="hu-HU" baseline="-25000" dirty="0"/>
              <a:t>3</a:t>
            </a:r>
            <a:r>
              <a:rPr lang="hu-HU" dirty="0"/>
              <a:t> BE </a:t>
            </a:r>
            <a:r>
              <a:rPr lang="hu-HU" dirty="0" err="1"/>
              <a:t>correlation</a:t>
            </a:r>
            <a:r>
              <a:rPr lang="hu-HU" dirty="0"/>
              <a:t> </a:t>
            </a:r>
            <a:r>
              <a:rPr lang="hu-HU" dirty="0" err="1"/>
              <a:t>function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4" y="620688"/>
            <a:ext cx="4269557" cy="553540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506" y="620687"/>
            <a:ext cx="4633412" cy="553540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409" y="6028249"/>
            <a:ext cx="5456700" cy="85714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430" y="6329836"/>
            <a:ext cx="1015200" cy="25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  HB </a:t>
            </a:r>
            <a:r>
              <a:rPr lang="hu-HU" i="1" dirty="0" smtClean="0"/>
              <a:t>et </a:t>
            </a:r>
            <a:r>
              <a:rPr lang="hu-HU" i="1" dirty="0" err="1" smtClean="0"/>
              <a:t>al</a:t>
            </a:r>
            <a:r>
              <a:rPr lang="hu-HU" i="1" dirty="0" smtClean="0"/>
              <a:t>. </a:t>
            </a:r>
            <a:r>
              <a:rPr lang="hu-HU" dirty="0" err="1" smtClean="0"/>
              <a:t>observed</a:t>
            </a:r>
            <a:r>
              <a:rPr lang="hu-HU" dirty="0" smtClean="0"/>
              <a:t> </a:t>
            </a:r>
            <a:r>
              <a:rPr lang="hu-HU" dirty="0" err="1" smtClean="0"/>
              <a:t>oscillations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hu-HU" smtClean="0"/>
              <a:t>T. Csörgő and S: Hegyi, hep-ph/9912220, T. Csörgő, hep-ph/001233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590643"/>
            <a:ext cx="7992888" cy="321099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949" y="2891543"/>
            <a:ext cx="7226101" cy="39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3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50525" y="6021288"/>
            <a:ext cx="9446999" cy="135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>
                <a:solidFill>
                  <a:schemeClr val="lt1"/>
                </a:solidFill>
              </a:rPr>
              <a:t>T. Cs, S. Hegyi, W.A. Zajc, EPJ C36, 67 (2004) 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133600"/>
            <a:ext cx="642937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685800"/>
            <a:ext cx="647700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7890" y="3108302"/>
            <a:ext cx="3219450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65718" y="3296166"/>
            <a:ext cx="5834910" cy="305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2000" b="1" dirty="0" err="1">
                <a:solidFill>
                  <a:srgbClr val="FFFF00"/>
                </a:solidFill>
              </a:rPr>
              <a:t>Model-independent</a:t>
            </a:r>
            <a:r>
              <a:rPr lang="hu-HU" sz="2000" b="1" dirty="0">
                <a:solidFill>
                  <a:srgbClr val="FFFF00"/>
                </a:solidFill>
              </a:rPr>
              <a:t> </a:t>
            </a:r>
            <a:r>
              <a:rPr lang="hu-HU" sz="2000" b="1" dirty="0" err="1">
                <a:solidFill>
                  <a:srgbClr val="FFFF00"/>
                </a:solidFill>
              </a:rPr>
              <a:t>but</a:t>
            </a:r>
            <a:r>
              <a:rPr lang="hu-HU" sz="2000" b="1" dirty="0">
                <a:solidFill>
                  <a:srgbClr val="FFFF00"/>
                </a:solidFill>
              </a:rPr>
              <a:t>:</a:t>
            </a:r>
          </a:p>
          <a:p>
            <a:pPr marL="742950" lvl="1" indent="-27305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dirty="0" err="1">
                <a:solidFill>
                  <a:srgbClr val="00CC00"/>
                </a:solidFill>
              </a:rPr>
              <a:t>Assumes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that</a:t>
            </a:r>
            <a:r>
              <a:rPr lang="hu-HU" sz="2000" dirty="0">
                <a:solidFill>
                  <a:srgbClr val="00CC00"/>
                </a:solidFill>
              </a:rPr>
              <a:t> Coulomb </a:t>
            </a:r>
            <a:r>
              <a:rPr lang="hu-HU" sz="2000" dirty="0" err="1">
                <a:solidFill>
                  <a:srgbClr val="00CC00"/>
                </a:solidFill>
              </a:rPr>
              <a:t>can</a:t>
            </a:r>
            <a:r>
              <a:rPr lang="hu-HU" sz="2000" dirty="0">
                <a:solidFill>
                  <a:srgbClr val="00CC00"/>
                </a:solidFill>
              </a:rPr>
              <a:t> be </a:t>
            </a:r>
            <a:r>
              <a:rPr lang="hu-HU" sz="2000" dirty="0" err="1">
                <a:solidFill>
                  <a:srgbClr val="00CC00"/>
                </a:solidFill>
              </a:rPr>
              <a:t>corrected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</a:p>
          <a:p>
            <a:pPr marL="742950" lvl="1" indent="-27305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000" dirty="0">
                <a:solidFill>
                  <a:srgbClr val="00CC00"/>
                </a:solidFill>
              </a:rPr>
              <a:t>No </a:t>
            </a:r>
            <a:r>
              <a:rPr lang="hu-HU" sz="2000" dirty="0" err="1">
                <a:solidFill>
                  <a:srgbClr val="00CC00"/>
                </a:solidFill>
              </a:rPr>
              <a:t>assumptions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about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analyticity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yet</a:t>
            </a:r>
            <a:endParaRPr lang="hu-HU" sz="2000" dirty="0">
              <a:solidFill>
                <a:srgbClr val="00CC00"/>
              </a:solidFill>
            </a:endParaRPr>
          </a:p>
          <a:p>
            <a:pPr marL="742950" lvl="1" indent="-27305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000" dirty="0" err="1">
                <a:solidFill>
                  <a:srgbClr val="00CC00"/>
                </a:solidFill>
              </a:rPr>
              <a:t>For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simplicity</a:t>
            </a:r>
            <a:r>
              <a:rPr lang="hu-HU" sz="2000" dirty="0">
                <a:solidFill>
                  <a:srgbClr val="00CC00"/>
                </a:solidFill>
              </a:rPr>
              <a:t>, </a:t>
            </a:r>
            <a:r>
              <a:rPr lang="hu-HU" sz="2000" dirty="0" err="1">
                <a:solidFill>
                  <a:srgbClr val="00CC00"/>
                </a:solidFill>
              </a:rPr>
              <a:t>consider</a:t>
            </a:r>
            <a:r>
              <a:rPr lang="hu-HU" sz="2000" dirty="0">
                <a:solidFill>
                  <a:srgbClr val="00CC00"/>
                </a:solidFill>
              </a:rPr>
              <a:t> 1d </a:t>
            </a:r>
            <a:r>
              <a:rPr lang="hu-HU" sz="2000" dirty="0" err="1">
                <a:solidFill>
                  <a:srgbClr val="00CC00"/>
                </a:solidFill>
              </a:rPr>
              <a:t>case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first</a:t>
            </a:r>
            <a:endParaRPr lang="hu-HU" sz="2000" dirty="0">
              <a:solidFill>
                <a:srgbClr val="00CC00"/>
              </a:solidFill>
            </a:endParaRPr>
          </a:p>
          <a:p>
            <a:pPr marL="742950" lvl="1" indent="-27305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000" dirty="0" err="1">
                <a:solidFill>
                  <a:srgbClr val="00CC00"/>
                </a:solidFill>
              </a:rPr>
              <a:t>For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simplicity</a:t>
            </a:r>
            <a:r>
              <a:rPr lang="hu-HU" sz="2000" dirty="0">
                <a:solidFill>
                  <a:srgbClr val="00CC00"/>
                </a:solidFill>
              </a:rPr>
              <a:t>, </a:t>
            </a:r>
            <a:r>
              <a:rPr lang="hu-HU" sz="2000" dirty="0" err="1">
                <a:solidFill>
                  <a:srgbClr val="00CC00"/>
                </a:solidFill>
              </a:rPr>
              <a:t>consider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factorizable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i="1" dirty="0">
                <a:solidFill>
                  <a:srgbClr val="00CC00"/>
                </a:solidFill>
              </a:rPr>
              <a:t>x k</a:t>
            </a:r>
          </a:p>
          <a:p>
            <a:pPr marL="742950" lvl="1" indent="-27305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000" dirty="0" err="1">
                <a:solidFill>
                  <a:srgbClr val="00CC00"/>
                </a:solidFill>
              </a:rPr>
              <a:t>Normalizations</a:t>
            </a:r>
            <a:r>
              <a:rPr lang="hu-HU" sz="2000" dirty="0">
                <a:solidFill>
                  <a:srgbClr val="00CC00"/>
                </a:solidFill>
              </a:rPr>
              <a:t> :</a:t>
            </a:r>
          </a:p>
          <a:p>
            <a:pPr marL="1143000" lvl="2" indent="-25400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Verdana"/>
              <a:buChar char="•"/>
            </a:pPr>
            <a:r>
              <a:rPr lang="hu-HU" sz="2000" dirty="0" err="1">
                <a:solidFill>
                  <a:schemeClr val="lt1"/>
                </a:solidFill>
              </a:rPr>
              <a:t>density</a:t>
            </a:r>
            <a:endParaRPr lang="hu-HU" sz="2000" dirty="0">
              <a:solidFill>
                <a:schemeClr val="lt1"/>
              </a:solidFill>
            </a:endParaRPr>
          </a:p>
          <a:p>
            <a:pPr marL="1143000" lvl="2" indent="-25400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Verdana"/>
              <a:buChar char="•"/>
            </a:pPr>
            <a:r>
              <a:rPr lang="hu-HU" sz="2000" dirty="0" err="1">
                <a:solidFill>
                  <a:schemeClr val="lt1"/>
                </a:solidFill>
              </a:rPr>
              <a:t>multiplicity</a:t>
            </a:r>
            <a:endParaRPr lang="hu-HU" sz="2000" dirty="0">
              <a:solidFill>
                <a:schemeClr val="lt1"/>
              </a:solidFill>
            </a:endParaRPr>
          </a:p>
          <a:p>
            <a:pPr marL="1143000" lvl="2" indent="-25400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Verdana"/>
              <a:buChar char="•"/>
            </a:pPr>
            <a:r>
              <a:rPr lang="hu-HU" sz="2000" dirty="0" err="1">
                <a:solidFill>
                  <a:schemeClr val="lt1"/>
                </a:solidFill>
              </a:rPr>
              <a:t>single-particle</a:t>
            </a:r>
            <a:r>
              <a:rPr lang="hu-HU" sz="2000" dirty="0">
                <a:solidFill>
                  <a:schemeClr val="lt1"/>
                </a:solidFill>
              </a:rPr>
              <a:t> </a:t>
            </a:r>
            <a:r>
              <a:rPr lang="hu-HU" sz="2000" dirty="0" err="1">
                <a:solidFill>
                  <a:schemeClr val="lt1"/>
                </a:solidFill>
              </a:rPr>
              <a:t>spectra</a:t>
            </a:r>
            <a:r>
              <a:rPr lang="hu-HU" sz="2000" dirty="0">
                <a:solidFill>
                  <a:schemeClr val="lt1"/>
                </a:solidFill>
              </a:rPr>
              <a:t> </a:t>
            </a: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pic>
        <p:nvPicPr>
          <p:cNvPr id="119" name="Shape 1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69000" y="4075347"/>
            <a:ext cx="2580456" cy="501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57675" y="4961044"/>
            <a:ext cx="48006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42861" y="5739066"/>
            <a:ext cx="3486150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69"/>
          <p:cNvSpPr txBox="1"/>
          <p:nvPr/>
        </p:nvSpPr>
        <p:spPr>
          <a:xfrm>
            <a:off x="-10885" y="-88125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2800" b="1" dirty="0" smtClean="0">
                <a:solidFill>
                  <a:srgbClr val="FFFF00"/>
                </a:solidFill>
              </a:rPr>
              <a:t>LÉVY </a:t>
            </a:r>
            <a:r>
              <a:rPr lang="hu-HU" sz="2800" b="1" dirty="0">
                <a:solidFill>
                  <a:srgbClr val="FFFF00"/>
                </a:solidFill>
              </a:rPr>
              <a:t>EXPANSIONS </a:t>
            </a:r>
            <a:r>
              <a:rPr lang="hu-HU" sz="2800" b="1" dirty="0" err="1">
                <a:solidFill>
                  <a:srgbClr val="FFFF00"/>
                </a:solidFill>
              </a:rPr>
              <a:t>for</a:t>
            </a:r>
            <a:r>
              <a:rPr lang="hu-HU" sz="2800" b="1" dirty="0">
                <a:solidFill>
                  <a:srgbClr val="FFFF00"/>
                </a:solidFill>
              </a:rPr>
              <a:t> POSITIVE DEFINIT FORMS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0" y="-1040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3000" b="1" i="0" u="none" strike="noStrike" cap="none" baseline="0" dirty="0">
                <a:solidFill>
                  <a:srgbClr val="FFFF00"/>
                </a:solidFill>
              </a:rPr>
              <a:t>  </a:t>
            </a:r>
            <a:r>
              <a:rPr lang="hu-HU" sz="3000" b="1" dirty="0">
                <a:solidFill>
                  <a:srgbClr val="FFFF00"/>
                </a:solidFill>
              </a:rPr>
              <a:t>MINIMAL MODEL ASSUMPTION: </a:t>
            </a:r>
            <a:r>
              <a:rPr lang="hu-HU" sz="3000" b="1" dirty="0" smtClean="0">
                <a:solidFill>
                  <a:srgbClr val="FFFF00"/>
                </a:solidFill>
              </a:rPr>
              <a:t>LÉVY</a:t>
            </a:r>
            <a:endParaRPr lang="hu-HU" sz="3000" b="1" dirty="0">
              <a:solidFill>
                <a:srgbClr val="FFFF00"/>
              </a:solidFill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50525" y="5973075"/>
            <a:ext cx="9446999" cy="135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>
                <a:solidFill>
                  <a:schemeClr val="lt1"/>
                </a:solidFill>
              </a:rPr>
              <a:t>T. Cs, S. Hegyi, W.A. Zajc, EPJ C36, 67 (2004)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Shape 145"/>
              <p:cNvSpPr txBox="1"/>
              <p:nvPr/>
            </p:nvSpPr>
            <p:spPr>
              <a:xfrm>
                <a:off x="179512" y="1445608"/>
                <a:ext cx="5949599" cy="305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hu-HU" sz="2200" b="1" dirty="0" err="1">
                    <a:solidFill>
                      <a:srgbClr val="FFFF00"/>
                    </a:solidFill>
                  </a:rPr>
                  <a:t>Model-independent</a:t>
                </a:r>
                <a:r>
                  <a:rPr lang="hu-HU" sz="2200" b="1" dirty="0">
                    <a:solidFill>
                      <a:srgbClr val="FFFF00"/>
                    </a:solidFill>
                  </a:rPr>
                  <a:t> </a:t>
                </a:r>
                <a:r>
                  <a:rPr lang="hu-HU" sz="2200" b="1" dirty="0" err="1">
                    <a:solidFill>
                      <a:srgbClr val="FFFF00"/>
                    </a:solidFill>
                  </a:rPr>
                  <a:t>but</a:t>
                </a:r>
                <a:r>
                  <a:rPr lang="hu-HU" sz="2200" b="1" dirty="0">
                    <a:solidFill>
                      <a:srgbClr val="FFFF00"/>
                    </a:solidFill>
                  </a:rPr>
                  <a:t>:</a:t>
                </a:r>
              </a:p>
              <a:p>
                <a:pPr marL="742950" lvl="1" indent="-273050" rtl="0">
                  <a:lnSpc>
                    <a:spcPct val="115000"/>
                  </a:lnSpc>
                  <a:spcBef>
                    <a:spcPts val="400"/>
                  </a:spcBef>
                  <a:buClr>
                    <a:schemeClr val="lt1"/>
                  </a:buClr>
                  <a:buSzPct val="100000"/>
                  <a:buFont typeface="Arial"/>
                  <a:buChar char="●"/>
                </a:pPr>
                <a:r>
                  <a:rPr lang="hu-HU" sz="2200" dirty="0" err="1">
                    <a:solidFill>
                      <a:srgbClr val="00CC00"/>
                    </a:solidFill>
                  </a:rPr>
                  <a:t>not</a:t>
                </a:r>
                <a:r>
                  <a:rPr lang="hu-HU" sz="2200" dirty="0">
                    <a:solidFill>
                      <a:srgbClr val="00CC00"/>
                    </a:solidFill>
                  </a:rPr>
                  <a:t> </a:t>
                </a:r>
                <a:r>
                  <a:rPr lang="hu-HU" sz="2200" dirty="0" err="1">
                    <a:solidFill>
                      <a:srgbClr val="00CC00"/>
                    </a:solidFill>
                  </a:rPr>
                  <a:t>assumes</a:t>
                </a:r>
                <a:r>
                  <a:rPr lang="hu-HU" sz="2200" dirty="0">
                    <a:solidFill>
                      <a:srgbClr val="00CC00"/>
                    </a:solidFill>
                  </a:rPr>
                  <a:t> </a:t>
                </a:r>
                <a:r>
                  <a:rPr lang="hu-HU" sz="2200" dirty="0" err="1">
                    <a:solidFill>
                      <a:srgbClr val="00CC00"/>
                    </a:solidFill>
                  </a:rPr>
                  <a:t>analyticity</a:t>
                </a:r>
                <a:endParaRPr lang="hu-HU" sz="2200" dirty="0">
                  <a:solidFill>
                    <a:srgbClr val="00CC00"/>
                  </a:solidFill>
                </a:endParaRPr>
              </a:p>
              <a:p>
                <a:pPr marL="742950" lvl="1" indent="-273050" rtl="0">
                  <a:lnSpc>
                    <a:spcPct val="115000"/>
                  </a:lnSpc>
                  <a:spcBef>
                    <a:spcPts val="400"/>
                  </a:spcBef>
                  <a:buClr>
                    <a:schemeClr val="lt1"/>
                  </a:buClr>
                  <a:buSzPct val="100000"/>
                  <a:buFont typeface="Verdana"/>
                  <a:buChar char="●"/>
                </a:pPr>
                <a:r>
                  <a:rPr lang="hu-HU" sz="2200" dirty="0">
                    <a:solidFill>
                      <a:srgbClr val="00CC00"/>
                    </a:solidFill>
                  </a:rPr>
                  <a:t>C</a:t>
                </a:r>
                <a:r>
                  <a:rPr lang="hu-HU" sz="2200" baseline="-25000" dirty="0">
                    <a:solidFill>
                      <a:srgbClr val="00CC00"/>
                    </a:solidFill>
                  </a:rPr>
                  <a:t>2</a:t>
                </a:r>
                <a:r>
                  <a:rPr lang="hu-HU" sz="2200" dirty="0">
                    <a:solidFill>
                      <a:srgbClr val="00CC00"/>
                    </a:solidFill>
                  </a:rPr>
                  <a:t> </a:t>
                </a:r>
                <a:r>
                  <a:rPr lang="hu-HU" sz="2200" dirty="0" err="1">
                    <a:solidFill>
                      <a:srgbClr val="00CC00"/>
                    </a:solidFill>
                  </a:rPr>
                  <a:t>measures</a:t>
                </a:r>
                <a:r>
                  <a:rPr lang="hu-HU" sz="2200" dirty="0">
                    <a:solidFill>
                      <a:srgbClr val="00CC00"/>
                    </a:solidFill>
                  </a:rPr>
                  <a:t> a modulus </a:t>
                </a:r>
                <a:r>
                  <a:rPr lang="hu-HU" sz="2200" dirty="0" err="1">
                    <a:solidFill>
                      <a:srgbClr val="00CC00"/>
                    </a:solidFill>
                  </a:rPr>
                  <a:t>squared</a:t>
                </a:r>
                <a:r>
                  <a:rPr lang="hu-HU" sz="2200" dirty="0">
                    <a:solidFill>
                      <a:srgbClr val="00CC00"/>
                    </a:solidFill>
                  </a:rPr>
                  <a:t> </a:t>
                </a:r>
                <a:r>
                  <a:rPr lang="hu-HU" sz="2200" dirty="0" err="1">
                    <a:solidFill>
                      <a:srgbClr val="00CC00"/>
                    </a:solidFill>
                  </a:rPr>
                  <a:t>Fourier-transform</a:t>
                </a:r>
                <a:r>
                  <a:rPr lang="hu-HU" sz="2200" dirty="0">
                    <a:solidFill>
                      <a:srgbClr val="00CC00"/>
                    </a:solidFill>
                  </a:rPr>
                  <a:t> </a:t>
                </a:r>
                <a:r>
                  <a:rPr lang="hu-HU" sz="2200" dirty="0" err="1">
                    <a:solidFill>
                      <a:srgbClr val="00CC00"/>
                    </a:solidFill>
                  </a:rPr>
                  <a:t>vs</a:t>
                </a:r>
                <a:r>
                  <a:rPr lang="hu-HU" sz="2200" dirty="0">
                    <a:solidFill>
                      <a:srgbClr val="00CC00"/>
                    </a:solidFill>
                  </a:rPr>
                  <a:t> </a:t>
                </a:r>
                <a:r>
                  <a:rPr lang="hu-HU" sz="2200" dirty="0" err="1">
                    <a:solidFill>
                      <a:srgbClr val="00CC00"/>
                    </a:solidFill>
                  </a:rPr>
                  <a:t>relative</a:t>
                </a:r>
                <a:r>
                  <a:rPr lang="hu-HU" sz="2200" dirty="0">
                    <a:solidFill>
                      <a:srgbClr val="00CC00"/>
                    </a:solidFill>
                  </a:rPr>
                  <a:t> momentum</a:t>
                </a:r>
              </a:p>
              <a:p>
                <a:pPr marL="742950" lvl="1" indent="-273050" rtl="0">
                  <a:lnSpc>
                    <a:spcPct val="115000"/>
                  </a:lnSpc>
                  <a:spcBef>
                    <a:spcPts val="400"/>
                  </a:spcBef>
                  <a:buClr>
                    <a:schemeClr val="lt1"/>
                  </a:buClr>
                  <a:buSzPct val="100000"/>
                  <a:buFont typeface="Verdana"/>
                  <a:buChar char="●"/>
                </a:pPr>
                <a:r>
                  <a:rPr lang="hu-HU" sz="2200" dirty="0" err="1">
                    <a:solidFill>
                      <a:srgbClr val="00CC00"/>
                    </a:solidFill>
                  </a:rPr>
                  <a:t>Correlations</a:t>
                </a:r>
                <a:r>
                  <a:rPr lang="hu-HU" sz="2200" dirty="0">
                    <a:solidFill>
                      <a:srgbClr val="00CC00"/>
                    </a:solidFill>
                  </a:rPr>
                  <a:t> non-Gaussian</a:t>
                </a:r>
              </a:p>
              <a:p>
                <a:pPr marL="742950" lvl="1" indent="-273050" rtl="0">
                  <a:lnSpc>
                    <a:spcPct val="115000"/>
                  </a:lnSpc>
                  <a:spcBef>
                    <a:spcPts val="400"/>
                  </a:spcBef>
                  <a:buClr>
                    <a:schemeClr val="lt1"/>
                  </a:buClr>
                  <a:buSzPct val="100000"/>
                  <a:buFont typeface="Verdana"/>
                  <a:buChar char="●"/>
                </a:pPr>
                <a:r>
                  <a:rPr lang="hu-HU" sz="2200" dirty="0" err="1">
                    <a:solidFill>
                      <a:srgbClr val="00CC00"/>
                    </a:solidFill>
                  </a:rPr>
                  <a:t>Radius</a:t>
                </a:r>
                <a:r>
                  <a:rPr lang="hu-HU" sz="2200" dirty="0">
                    <a:solidFill>
                      <a:srgbClr val="00CC00"/>
                    </a:solidFill>
                  </a:rPr>
                  <a:t> </a:t>
                </a:r>
                <a:r>
                  <a:rPr lang="hu-HU" sz="2200" dirty="0" err="1">
                    <a:solidFill>
                      <a:srgbClr val="00CC00"/>
                    </a:solidFill>
                  </a:rPr>
                  <a:t>not</a:t>
                </a:r>
                <a:r>
                  <a:rPr lang="hu-HU" sz="2200" dirty="0">
                    <a:solidFill>
                      <a:srgbClr val="00CC00"/>
                    </a:solidFill>
                  </a:rPr>
                  <a:t> a </a:t>
                </a:r>
                <a:r>
                  <a:rPr lang="hu-HU" sz="2200" dirty="0" err="1">
                    <a:solidFill>
                      <a:srgbClr val="00CC00"/>
                    </a:solidFill>
                  </a:rPr>
                  <a:t>variance</a:t>
                </a:r>
                <a:endParaRPr lang="hu-HU" sz="2200" dirty="0">
                  <a:solidFill>
                    <a:srgbClr val="00CC00"/>
                  </a:solidFill>
                </a:endParaRPr>
              </a:p>
              <a:p>
                <a:pPr marL="742950" lvl="1" indent="-273050" rtl="0">
                  <a:lnSpc>
                    <a:spcPct val="115000"/>
                  </a:lnSpc>
                  <a:spcBef>
                    <a:spcPts val="400"/>
                  </a:spcBef>
                  <a:buClr>
                    <a:schemeClr val="lt1"/>
                  </a:buClr>
                  <a:buSzPct val="100000"/>
                  <a:buFont typeface="Verdana"/>
                  <a:buChar char="●"/>
                </a:pPr>
                <a:r>
                  <a:rPr lang="hu-HU" sz="2200" dirty="0">
                    <a:solidFill>
                      <a:srgbClr val="00CC00"/>
                    </a:solidFill>
                  </a:rPr>
                  <a:t>0 </a:t>
                </a:r>
                <a14:m>
                  <m:oMath xmlns:m="http://schemas.openxmlformats.org/officeDocument/2006/math">
                    <m:r>
                      <a:rPr lang="hu-HU" sz="2200" i="1" dirty="0" smtClean="0">
                        <a:solidFill>
                          <a:srgbClr val="00CC00"/>
                        </a:solidFill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hu-HU" sz="2200" dirty="0">
                    <a:solidFill>
                      <a:srgbClr val="00CC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u-HU" sz="2200" i="1" dirty="0" smtClean="0">
                        <a:solidFill>
                          <a:srgbClr val="00CC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hu-HU" sz="2200" dirty="0">
                    <a:solidFill>
                      <a:srgbClr val="00CC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hu-HU" sz="2200" i="1" smtClean="0">
                        <a:solidFill>
                          <a:srgbClr val="00CC00"/>
                        </a:solidFill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hu-HU" sz="2200" dirty="0">
                    <a:solidFill>
                      <a:srgbClr val="00CC00"/>
                    </a:solidFill>
                  </a:rPr>
                  <a:t> 2</a:t>
                </a:r>
              </a:p>
              <a:p>
                <a:pPr marL="0" lvl="0" indent="0" rtl="0">
                  <a:lnSpc>
                    <a:spcPct val="115000"/>
                  </a:lnSpc>
                  <a:spcBef>
                    <a:spcPts val="400"/>
                  </a:spcBef>
                  <a:buNone/>
                </a:pPr>
                <a:endParaRPr sz="1800" dirty="0">
                  <a:solidFill>
                    <a:schemeClr val="lt1"/>
                  </a:solidFill>
                </a:endParaRPr>
              </a:p>
            </p:txBody>
          </p:sp>
        </mc:Choice>
        <mc:Fallback xmlns="">
          <p:sp>
            <p:nvSpPr>
              <p:cNvPr id="145" name="Shape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45608"/>
                <a:ext cx="5949599" cy="3052500"/>
              </a:xfrm>
              <a:prstGeom prst="rect">
                <a:avLst/>
              </a:prstGeom>
              <a:blipFill>
                <a:blip r:embed="rId3"/>
                <a:stretch>
                  <a:fillRect l="-1332" t="-6587" r="-7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6895" y="2070923"/>
            <a:ext cx="29908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6200" y="3265320"/>
            <a:ext cx="3581400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8264" y="4546052"/>
            <a:ext cx="4944056" cy="816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70930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0" y="-1040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3000" b="1" i="0" u="none" strike="noStrike" cap="none" baseline="0">
                <a:solidFill>
                  <a:srgbClr val="FFFF00"/>
                </a:solidFill>
              </a:rPr>
              <a:t>  </a:t>
            </a:r>
            <a:r>
              <a:rPr lang="hu-HU" sz="3000" b="1">
                <a:solidFill>
                  <a:srgbClr val="FFFF00"/>
                </a:solidFill>
              </a:rPr>
              <a:t>UNIVARIATE LEVY EXAMPLES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50525" y="5973075"/>
            <a:ext cx="9446999" cy="135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>
                <a:solidFill>
                  <a:schemeClr val="lt1"/>
                </a:solidFill>
              </a:rPr>
              <a:t>T. Cs, hep-ph/0001233, T. Cs, S. Hegyi, W.A. Zajc, EPJ C36, 67 (2004) </a:t>
            </a:r>
          </a:p>
          <a:p>
            <a:pPr lvl="0" rtl="0">
              <a:spcBef>
                <a:spcPts val="0"/>
              </a:spcBef>
              <a:buNone/>
            </a:pPr>
            <a:r>
              <a:rPr lang="hu-HU">
                <a:solidFill>
                  <a:schemeClr val="lt1"/>
                </a:solidFill>
              </a:rPr>
              <a:t> 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4812" y="1546597"/>
            <a:ext cx="41529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1162" y="2299072"/>
            <a:ext cx="2876550" cy="4857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Shape 162"/>
              <p:cNvSpPr txBox="1"/>
              <p:nvPr/>
            </p:nvSpPr>
            <p:spPr>
              <a:xfrm>
                <a:off x="-303525" y="2113725"/>
                <a:ext cx="5949599" cy="305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indent="457200" rtl="0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hu-HU" sz="2200" b="1" dirty="0" err="1">
                    <a:solidFill>
                      <a:srgbClr val="FFFF00"/>
                    </a:solidFill>
                  </a:rPr>
                  <a:t>Include</a:t>
                </a:r>
                <a:r>
                  <a:rPr lang="hu-HU" sz="2200" b="1" dirty="0">
                    <a:solidFill>
                      <a:srgbClr val="FFFF00"/>
                    </a:solidFill>
                  </a:rPr>
                  <a:t> </a:t>
                </a:r>
                <a:r>
                  <a:rPr lang="hu-HU" sz="2200" b="1" dirty="0" err="1">
                    <a:solidFill>
                      <a:srgbClr val="FFFF00"/>
                    </a:solidFill>
                  </a:rPr>
                  <a:t>some</a:t>
                </a:r>
                <a:r>
                  <a:rPr lang="hu-HU" sz="2200" b="1" dirty="0">
                    <a:solidFill>
                      <a:srgbClr val="FFFF00"/>
                    </a:solidFill>
                  </a:rPr>
                  <a:t> </a:t>
                </a:r>
                <a:r>
                  <a:rPr lang="hu-HU" sz="2200" b="1" dirty="0" err="1">
                    <a:solidFill>
                      <a:srgbClr val="FFFF00"/>
                    </a:solidFill>
                  </a:rPr>
                  <a:t>well</a:t>
                </a:r>
                <a:r>
                  <a:rPr lang="hu-HU" sz="2200" b="1" dirty="0">
                    <a:solidFill>
                      <a:srgbClr val="FFFF00"/>
                    </a:solidFill>
                  </a:rPr>
                  <a:t> </a:t>
                </a:r>
                <a:r>
                  <a:rPr lang="hu-HU" sz="2200" b="1" dirty="0" err="1">
                    <a:solidFill>
                      <a:srgbClr val="FFFF00"/>
                    </a:solidFill>
                  </a:rPr>
                  <a:t>known</a:t>
                </a:r>
                <a:r>
                  <a:rPr lang="hu-HU" sz="2200" b="1" dirty="0">
                    <a:solidFill>
                      <a:srgbClr val="FFFF00"/>
                    </a:solidFill>
                  </a:rPr>
                  <a:t> </a:t>
                </a:r>
                <a:r>
                  <a:rPr lang="hu-HU" sz="2200" b="1" dirty="0" err="1">
                    <a:solidFill>
                      <a:srgbClr val="FFFF00"/>
                    </a:solidFill>
                  </a:rPr>
                  <a:t>cases</a:t>
                </a:r>
                <a:r>
                  <a:rPr lang="hu-HU" sz="2200" b="1" dirty="0">
                    <a:solidFill>
                      <a:srgbClr val="FFFF00"/>
                    </a:solidFill>
                  </a:rPr>
                  <a:t>:</a:t>
                </a:r>
              </a:p>
              <a:p>
                <a:pPr marL="742950" lvl="1" indent="-273050" rtl="0">
                  <a:lnSpc>
                    <a:spcPct val="115000"/>
                  </a:lnSpc>
                  <a:spcBef>
                    <a:spcPts val="400"/>
                  </a:spcBef>
                  <a:buClr>
                    <a:schemeClr val="lt1"/>
                  </a:buClr>
                  <a:buSzPct val="100000"/>
                  <a:buFont typeface="Arial"/>
                  <a:buChar char="●"/>
                </a:pPr>
                <a14:m>
                  <m:oMath xmlns:m="http://schemas.openxmlformats.org/officeDocument/2006/math">
                    <m:r>
                      <a:rPr lang="hu-HU" sz="2200" i="1" dirty="0" smtClean="0">
                        <a:solidFill>
                          <a:srgbClr val="00CC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hu-HU" sz="2200" dirty="0">
                    <a:solidFill>
                      <a:srgbClr val="00CC00"/>
                    </a:solidFill>
                  </a:rPr>
                  <a:t> = 2</a:t>
                </a:r>
              </a:p>
              <a:p>
                <a:pPr marL="1143000" lvl="2" indent="-254000" rtl="0">
                  <a:lnSpc>
                    <a:spcPct val="115000"/>
                  </a:lnSpc>
                  <a:spcBef>
                    <a:spcPts val="400"/>
                  </a:spcBef>
                  <a:buClr>
                    <a:schemeClr val="lt1"/>
                  </a:buClr>
                  <a:buSzPct val="100000"/>
                  <a:buFont typeface="Verdana"/>
                  <a:buChar char="•"/>
                </a:pPr>
                <a:r>
                  <a:rPr lang="hu-HU" sz="2200" dirty="0">
                    <a:solidFill>
                      <a:schemeClr val="lt1"/>
                    </a:solidFill>
                  </a:rPr>
                  <a:t>Gaussian </a:t>
                </a:r>
                <a:r>
                  <a:rPr lang="hu-HU" sz="2200" dirty="0" err="1">
                    <a:solidFill>
                      <a:schemeClr val="lt1"/>
                    </a:solidFill>
                  </a:rPr>
                  <a:t>source</a:t>
                </a:r>
                <a:r>
                  <a:rPr lang="hu-HU" sz="2200" dirty="0">
                    <a:solidFill>
                      <a:schemeClr val="lt1"/>
                    </a:solidFill>
                  </a:rPr>
                  <a:t>, </a:t>
                </a:r>
                <a:r>
                  <a:rPr lang="hu-HU" sz="2200" dirty="0" err="1">
                    <a:solidFill>
                      <a:schemeClr val="lt1"/>
                    </a:solidFill>
                  </a:rPr>
                  <a:t>Gaussian</a:t>
                </a:r>
                <a:r>
                  <a:rPr lang="hu-HU" sz="2200" dirty="0">
                    <a:solidFill>
                      <a:schemeClr val="lt1"/>
                    </a:solidFill>
                  </a:rPr>
                  <a:t> C</a:t>
                </a:r>
                <a:r>
                  <a:rPr lang="hu-HU" sz="2200" baseline="-25000" dirty="0">
                    <a:solidFill>
                      <a:schemeClr val="lt1"/>
                    </a:solidFill>
                  </a:rPr>
                  <a:t>2</a:t>
                </a:r>
              </a:p>
              <a:p>
                <a:pPr marL="1143000" lvl="2" indent="-254000" rtl="0">
                  <a:lnSpc>
                    <a:spcPct val="115000"/>
                  </a:lnSpc>
                  <a:spcBef>
                    <a:spcPts val="400"/>
                  </a:spcBef>
                  <a:buClr>
                    <a:schemeClr val="lt1"/>
                  </a:buClr>
                  <a:buFont typeface="Verdana"/>
                  <a:buChar char="•"/>
                </a:pPr>
                <a:endParaRPr sz="2200" dirty="0">
                  <a:solidFill>
                    <a:schemeClr val="lt1"/>
                  </a:solidFill>
                </a:endParaRPr>
              </a:p>
              <a:p>
                <a:pPr marL="742950" lvl="1" indent="-273050" rtl="0">
                  <a:lnSpc>
                    <a:spcPct val="115000"/>
                  </a:lnSpc>
                  <a:spcBef>
                    <a:spcPts val="400"/>
                  </a:spcBef>
                  <a:buClr>
                    <a:schemeClr val="lt1"/>
                  </a:buClr>
                  <a:buSzPct val="100000"/>
                  <a:buFont typeface="Verdana"/>
                  <a:buChar char="●"/>
                </a:pPr>
                <a14:m>
                  <m:oMath xmlns:m="http://schemas.openxmlformats.org/officeDocument/2006/math">
                    <m:r>
                      <a:rPr lang="hu-HU" sz="2200" i="1" dirty="0" smtClean="0">
                        <a:solidFill>
                          <a:srgbClr val="00CC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hu-HU" sz="2200" dirty="0">
                    <a:solidFill>
                      <a:srgbClr val="00CC00"/>
                    </a:solidFill>
                  </a:rPr>
                  <a:t> = 1</a:t>
                </a:r>
              </a:p>
              <a:p>
                <a:pPr marL="1143000" lvl="2" indent="-254000" rtl="0">
                  <a:lnSpc>
                    <a:spcPct val="115000"/>
                  </a:lnSpc>
                  <a:spcBef>
                    <a:spcPts val="400"/>
                  </a:spcBef>
                  <a:buClr>
                    <a:schemeClr val="lt1"/>
                  </a:buClr>
                  <a:buSzPct val="100000"/>
                  <a:buFont typeface="Verdana"/>
                  <a:buChar char="•"/>
                </a:pPr>
                <a:r>
                  <a:rPr lang="hu-HU" sz="2200" dirty="0" err="1">
                    <a:solidFill>
                      <a:schemeClr val="lt1"/>
                    </a:solidFill>
                  </a:rPr>
                  <a:t>Lorentzian</a:t>
                </a:r>
                <a:r>
                  <a:rPr lang="hu-HU" sz="2200" dirty="0">
                    <a:solidFill>
                      <a:schemeClr val="lt1"/>
                    </a:solidFill>
                  </a:rPr>
                  <a:t> </a:t>
                </a:r>
                <a:r>
                  <a:rPr lang="hu-HU" sz="2200" dirty="0" err="1">
                    <a:solidFill>
                      <a:schemeClr val="lt1"/>
                    </a:solidFill>
                  </a:rPr>
                  <a:t>source</a:t>
                </a:r>
                <a:r>
                  <a:rPr lang="hu-HU" sz="2200" dirty="0">
                    <a:solidFill>
                      <a:schemeClr val="lt1"/>
                    </a:solidFill>
                  </a:rPr>
                  <a:t>, </a:t>
                </a:r>
                <a:r>
                  <a:rPr lang="hu-HU" sz="2200" dirty="0" err="1">
                    <a:solidFill>
                      <a:schemeClr val="lt1"/>
                    </a:solidFill>
                  </a:rPr>
                  <a:t>exponential</a:t>
                </a:r>
                <a:r>
                  <a:rPr lang="hu-HU" sz="2200" dirty="0">
                    <a:solidFill>
                      <a:schemeClr val="lt1"/>
                    </a:solidFill>
                  </a:rPr>
                  <a:t> C</a:t>
                </a:r>
                <a:r>
                  <a:rPr lang="hu-HU" sz="2200" baseline="-25000" dirty="0">
                    <a:solidFill>
                      <a:schemeClr val="lt1"/>
                    </a:solidFill>
                  </a:rPr>
                  <a:t>2</a:t>
                </a:r>
              </a:p>
              <a:p>
                <a:pPr marL="1143000" lvl="2" indent="-254000" rtl="0">
                  <a:lnSpc>
                    <a:spcPct val="115000"/>
                  </a:lnSpc>
                  <a:spcBef>
                    <a:spcPts val="400"/>
                  </a:spcBef>
                  <a:buClr>
                    <a:schemeClr val="lt1"/>
                  </a:buClr>
                  <a:buFont typeface="Verdana"/>
                  <a:buChar char="•"/>
                </a:pPr>
                <a:endParaRPr sz="2200" dirty="0">
                  <a:solidFill>
                    <a:schemeClr val="lt1"/>
                  </a:solidFill>
                </a:endParaRPr>
              </a:p>
              <a:p>
                <a:pPr marL="742950" lvl="1" indent="-273050" rtl="0">
                  <a:lnSpc>
                    <a:spcPct val="115000"/>
                  </a:lnSpc>
                  <a:spcBef>
                    <a:spcPts val="400"/>
                  </a:spcBef>
                  <a:buClr>
                    <a:schemeClr val="lt1"/>
                  </a:buClr>
                  <a:buSzPct val="100000"/>
                  <a:buFont typeface="Verdana"/>
                  <a:buChar char="●"/>
                </a:pPr>
                <a:r>
                  <a:rPr lang="hu-HU" sz="2200" dirty="0" err="1">
                    <a:solidFill>
                      <a:srgbClr val="00CC00"/>
                    </a:solidFill>
                  </a:rPr>
                  <a:t>asymmetric</a:t>
                </a:r>
                <a:r>
                  <a:rPr lang="hu-HU" sz="2200" dirty="0">
                    <a:solidFill>
                      <a:srgbClr val="00CC00"/>
                    </a:solidFill>
                  </a:rPr>
                  <a:t> </a:t>
                </a:r>
                <a:r>
                  <a:rPr lang="hu-HU" sz="2200" dirty="0" smtClean="0">
                    <a:solidFill>
                      <a:srgbClr val="00CC00"/>
                    </a:solidFill>
                  </a:rPr>
                  <a:t>Lévy</a:t>
                </a:r>
                <a:r>
                  <a:rPr lang="hu-HU" sz="2200" dirty="0">
                    <a:solidFill>
                      <a:srgbClr val="00CC00"/>
                    </a:solidFill>
                  </a:rPr>
                  <a:t>: </a:t>
                </a:r>
              </a:p>
              <a:p>
                <a:pPr marL="1143000" lvl="2" indent="-254000" rtl="0">
                  <a:lnSpc>
                    <a:spcPct val="115000"/>
                  </a:lnSpc>
                  <a:spcBef>
                    <a:spcPts val="400"/>
                  </a:spcBef>
                  <a:buClr>
                    <a:schemeClr val="lt1"/>
                  </a:buClr>
                  <a:buSzPct val="100000"/>
                  <a:buFont typeface="Verdana"/>
                  <a:buChar char="•"/>
                </a:pPr>
                <a:r>
                  <a:rPr lang="hu-HU" sz="2200" dirty="0" err="1">
                    <a:solidFill>
                      <a:schemeClr val="lt1"/>
                    </a:solidFill>
                  </a:rPr>
                  <a:t>asymmetric</a:t>
                </a:r>
                <a:r>
                  <a:rPr lang="hu-HU" sz="2200" dirty="0">
                    <a:solidFill>
                      <a:schemeClr val="lt1"/>
                    </a:solidFill>
                  </a:rPr>
                  <a:t> </a:t>
                </a:r>
                <a:r>
                  <a:rPr lang="hu-HU" sz="2200" dirty="0" err="1">
                    <a:solidFill>
                      <a:schemeClr val="lt1"/>
                    </a:solidFill>
                  </a:rPr>
                  <a:t>support</a:t>
                </a:r>
                <a:endParaRPr lang="hu-HU" sz="2200" dirty="0">
                  <a:solidFill>
                    <a:schemeClr val="lt1"/>
                  </a:solidFill>
                </a:endParaRPr>
              </a:p>
              <a:p>
                <a:pPr marL="1143000" lvl="2" indent="-254000" rtl="0">
                  <a:lnSpc>
                    <a:spcPct val="115000"/>
                  </a:lnSpc>
                  <a:spcBef>
                    <a:spcPts val="400"/>
                  </a:spcBef>
                  <a:buClr>
                    <a:schemeClr val="lt1"/>
                  </a:buClr>
                  <a:buSzPct val="100000"/>
                  <a:buFont typeface="Verdana"/>
                  <a:buChar char="•"/>
                </a:pPr>
                <a:r>
                  <a:rPr lang="hu-HU" sz="2200" dirty="0" err="1">
                    <a:solidFill>
                      <a:schemeClr val="lt1"/>
                    </a:solidFill>
                  </a:rPr>
                  <a:t>Streched</a:t>
                </a:r>
                <a:r>
                  <a:rPr lang="hu-HU" sz="2200" dirty="0">
                    <a:solidFill>
                      <a:schemeClr val="lt1"/>
                    </a:solidFill>
                  </a:rPr>
                  <a:t> </a:t>
                </a:r>
                <a:r>
                  <a:rPr lang="hu-HU" sz="2200" dirty="0" err="1">
                    <a:solidFill>
                      <a:schemeClr val="lt1"/>
                    </a:solidFill>
                  </a:rPr>
                  <a:t>exponential</a:t>
                </a:r>
                <a:r>
                  <a:rPr lang="hu-HU" sz="2200" dirty="0">
                    <a:solidFill>
                      <a:schemeClr val="lt1"/>
                    </a:solidFill>
                  </a:rPr>
                  <a:t> </a:t>
                </a:r>
                <a:r>
                  <a:rPr lang="hu-HU" sz="2200" dirty="0">
                    <a:solidFill>
                      <a:srgbClr val="00CC00"/>
                    </a:solidFill>
                  </a:rPr>
                  <a:t> </a:t>
                </a:r>
              </a:p>
              <a:p>
                <a:pPr marL="0" lvl="0" indent="0" rtl="0">
                  <a:lnSpc>
                    <a:spcPct val="115000"/>
                  </a:lnSpc>
                  <a:spcBef>
                    <a:spcPts val="400"/>
                  </a:spcBef>
                  <a:buNone/>
                </a:pPr>
                <a:endParaRPr sz="1800" dirty="0">
                  <a:solidFill>
                    <a:schemeClr val="lt1"/>
                  </a:solidFill>
                </a:endParaRPr>
              </a:p>
            </p:txBody>
          </p:sp>
        </mc:Choice>
        <mc:Fallback xmlns="">
          <p:sp>
            <p:nvSpPr>
              <p:cNvPr id="162" name="Shape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3525" y="2113725"/>
                <a:ext cx="5949599" cy="3052500"/>
              </a:xfrm>
              <a:prstGeom prst="rect">
                <a:avLst/>
              </a:prstGeom>
              <a:blipFill>
                <a:blip r:embed="rId5"/>
                <a:stretch>
                  <a:fillRect t="-29000" b="-194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" name="Shape 1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61112" y="2970195"/>
            <a:ext cx="327660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79912" y="4391361"/>
            <a:ext cx="5257800" cy="189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7958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hu-HU" dirty="0" err="1"/>
              <a:t>Multivariate</a:t>
            </a:r>
            <a:r>
              <a:rPr lang="hu-HU" dirty="0"/>
              <a:t>, </a:t>
            </a:r>
            <a:r>
              <a:rPr lang="hu-HU" dirty="0" err="1"/>
              <a:t>nearly</a:t>
            </a:r>
            <a:r>
              <a:rPr lang="hu-HU" dirty="0"/>
              <a:t> </a:t>
            </a:r>
            <a:r>
              <a:rPr lang="hu-HU" dirty="0" smtClean="0"/>
              <a:t>Lévy </a:t>
            </a:r>
            <a:r>
              <a:rPr lang="hu-HU" dirty="0" err="1"/>
              <a:t>correlations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hu-HU"/>
              <a:t>T. Csörgő and S: Hegyi, hep-ph/9912220, T. Csörgő, hep-ph/001233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37" y="2204864"/>
            <a:ext cx="6947131" cy="221939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51" y="4797152"/>
            <a:ext cx="7910101" cy="328043"/>
          </a:xfrm>
          <a:prstGeom prst="rect">
            <a:avLst/>
          </a:prstGeom>
        </p:spPr>
      </p:pic>
      <p:sp>
        <p:nvSpPr>
          <p:cNvPr id="9" name="Shape 145"/>
          <p:cNvSpPr txBox="1"/>
          <p:nvPr/>
        </p:nvSpPr>
        <p:spPr>
          <a:xfrm>
            <a:off x="52907" y="1001621"/>
            <a:ext cx="5949599" cy="9032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2400" b="1" dirty="0" err="1">
                <a:solidFill>
                  <a:srgbClr val="00CC00"/>
                </a:solidFill>
              </a:rPr>
              <a:t>If</a:t>
            </a:r>
            <a:r>
              <a:rPr lang="hu-HU" sz="2400" b="1" dirty="0">
                <a:solidFill>
                  <a:srgbClr val="00CC00"/>
                </a:solidFill>
              </a:rPr>
              <a:t> </a:t>
            </a:r>
            <a:r>
              <a:rPr lang="hu-HU" sz="2400" b="1" dirty="0" err="1">
                <a:solidFill>
                  <a:srgbClr val="00CC00"/>
                </a:solidFill>
              </a:rPr>
              <a:t>the</a:t>
            </a:r>
            <a:r>
              <a:rPr lang="hu-HU" sz="2400" b="1" dirty="0">
                <a:solidFill>
                  <a:srgbClr val="00CC00"/>
                </a:solidFill>
              </a:rPr>
              <a:t> BE </a:t>
            </a:r>
            <a:r>
              <a:rPr lang="hu-HU" sz="2400" b="1" dirty="0" err="1">
                <a:solidFill>
                  <a:srgbClr val="00CC00"/>
                </a:solidFill>
              </a:rPr>
              <a:t>correlation</a:t>
            </a:r>
            <a:r>
              <a:rPr lang="hu-HU" sz="2400" b="1" dirty="0">
                <a:solidFill>
                  <a:srgbClr val="00CC00"/>
                </a:solidFill>
              </a:rPr>
              <a:t> </a:t>
            </a:r>
            <a:r>
              <a:rPr lang="hu-HU" sz="2400" b="1" dirty="0" err="1">
                <a:solidFill>
                  <a:srgbClr val="00CC00"/>
                </a:solidFill>
              </a:rPr>
              <a:t>function</a:t>
            </a:r>
            <a:r>
              <a:rPr lang="hu-HU" sz="2400" b="1" dirty="0">
                <a:solidFill>
                  <a:srgbClr val="00CC00"/>
                </a:solidFill>
              </a:rPr>
              <a:t> is </a:t>
            </a: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hu-HU" sz="2400" b="1" dirty="0" err="1">
                <a:solidFill>
                  <a:srgbClr val="00CC00"/>
                </a:solidFill>
              </a:rPr>
              <a:t>then</a:t>
            </a:r>
            <a:endParaRPr sz="2400" b="1" dirty="0">
              <a:solidFill>
                <a:srgbClr val="00CC00"/>
              </a:solidFill>
            </a:endParaRPr>
          </a:p>
        </p:txBody>
      </p:sp>
      <p:pic>
        <p:nvPicPr>
          <p:cNvPr id="11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6014" y="1001621"/>
            <a:ext cx="2990850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097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5298" y="298122"/>
            <a:ext cx="9144000" cy="7191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Lévy</a:t>
            </a:r>
            <a:r>
              <a:rPr lang="en-US" dirty="0"/>
              <a:t> expansion fit to pp elastic scattering at  </a:t>
            </a:r>
            <a:r>
              <a:rPr lang="en-US" dirty="0" err="1"/>
              <a:t>sqrt</a:t>
            </a:r>
            <a:r>
              <a:rPr lang="en-US" dirty="0"/>
              <a:t>(s) = 7 </a:t>
            </a:r>
            <a:r>
              <a:rPr lang="en-US" dirty="0" err="1"/>
              <a:t>TeV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hu-HU" smtClean="0"/>
              <a:t>T. Csörgő and S: Hegyi, hep-ph/9912220, T. Csörgő, hep-ph/001233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32" y="1556792"/>
            <a:ext cx="4760930" cy="456016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655" y="1562666"/>
            <a:ext cx="4536504" cy="4554294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763688" y="1988840"/>
            <a:ext cx="259228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b="1" dirty="0"/>
              <a:t>Data: TOTEM </a:t>
            </a:r>
            <a:r>
              <a:rPr lang="hu-HU" b="1" dirty="0" err="1"/>
              <a:t>Collaboration</a:t>
            </a:r>
            <a:r>
              <a:rPr lang="hu-HU" b="1" dirty="0"/>
              <a:t>, </a:t>
            </a:r>
            <a:endParaRPr lang="hu-HU" dirty="0"/>
          </a:p>
          <a:p>
            <a:r>
              <a:rPr lang="hu-HU" b="1" dirty="0"/>
              <a:t>EPL 101 (2013) no.2, </a:t>
            </a:r>
            <a:r>
              <a:rPr lang="hu-HU" b="1" dirty="0" smtClean="0"/>
              <a:t>21002</a:t>
            </a:r>
          </a:p>
          <a:p>
            <a:r>
              <a:rPr lang="hu-HU" dirty="0" smtClean="0"/>
              <a:t>         </a:t>
            </a:r>
            <a:r>
              <a:rPr lang="hu-HU" b="1" dirty="0"/>
              <a:t>TOTEM fit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1835696" y="2564904"/>
            <a:ext cx="28803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6288552" y="1869049"/>
            <a:ext cx="259228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b="1" dirty="0"/>
              <a:t>Data: TOTEM </a:t>
            </a:r>
            <a:r>
              <a:rPr lang="hu-HU" b="1" dirty="0" err="1"/>
              <a:t>Collaboration</a:t>
            </a:r>
            <a:r>
              <a:rPr lang="hu-HU" b="1" dirty="0"/>
              <a:t>, </a:t>
            </a:r>
            <a:endParaRPr lang="hu-HU" dirty="0"/>
          </a:p>
          <a:p>
            <a:r>
              <a:rPr lang="hu-HU" b="1" dirty="0"/>
              <a:t>EPL 101 (2013) no.2, </a:t>
            </a:r>
            <a:r>
              <a:rPr lang="hu-HU" b="1" dirty="0" smtClean="0"/>
              <a:t>21002</a:t>
            </a:r>
          </a:p>
          <a:p>
            <a:r>
              <a:rPr lang="hu-HU" dirty="0" smtClean="0"/>
              <a:t>         </a:t>
            </a:r>
            <a:r>
              <a:rPr lang="hu-HU" b="1" dirty="0" smtClean="0"/>
              <a:t>Lévy </a:t>
            </a:r>
            <a:r>
              <a:rPr lang="hu-HU" b="1" dirty="0" err="1" smtClean="0"/>
              <a:t>expansion</a:t>
            </a:r>
            <a:endParaRPr lang="hu-HU" b="1" dirty="0"/>
          </a:p>
        </p:txBody>
      </p:sp>
      <p:cxnSp>
        <p:nvCxnSpPr>
          <p:cNvPr id="12" name="Egyenes összekötő 11"/>
          <p:cNvCxnSpPr/>
          <p:nvPr/>
        </p:nvCxnSpPr>
        <p:spPr>
          <a:xfrm>
            <a:off x="6432485" y="2444334"/>
            <a:ext cx="28803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/>
              <p:cNvSpPr txBox="1"/>
              <p:nvPr/>
            </p:nvSpPr>
            <p:spPr>
              <a:xfrm>
                <a:off x="5340498" y="4581128"/>
                <a:ext cx="35403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=0.559±0.008;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hu-HU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0.030±0.0</m:t>
                    </m:r>
                  </m:oMath>
                </a14:m>
                <a:r>
                  <a:rPr lang="hu-H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67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−0.264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±0.00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=−0.0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±0.0</m:t>
                      </m:r>
                      <m:r>
                        <a:rPr lang="hu-HU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3" name="Szövegdoboz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498" y="4581128"/>
                <a:ext cx="3540342" cy="523220"/>
              </a:xfrm>
              <a:prstGeom prst="rect">
                <a:avLst/>
              </a:prstGeom>
              <a:blipFill>
                <a:blip r:embed="rId4"/>
                <a:stretch>
                  <a:fillRect t="-232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90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  </a:t>
            </a:r>
            <a:r>
              <a:rPr lang="hu-HU" dirty="0" err="1" smtClean="0"/>
              <a:t>Towards</a:t>
            </a:r>
            <a:r>
              <a:rPr lang="hu-HU" dirty="0" smtClean="0"/>
              <a:t> </a:t>
            </a:r>
            <a:r>
              <a:rPr lang="hu-HU" smtClean="0"/>
              <a:t>imaging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hu-HU" smtClean="0"/>
              <a:t>T. Csörgő and S: Hegyi, hep-ph/9912220, T. Csörgő, hep-ph/001233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839145"/>
            <a:ext cx="1671534" cy="54528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7" y="888580"/>
            <a:ext cx="6928822" cy="186646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3" y="3448653"/>
            <a:ext cx="5093398" cy="334979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360" y="2690208"/>
            <a:ext cx="3813456" cy="181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/>
        </p:nvSpPr>
        <p:spPr>
          <a:xfrm>
            <a:off x="0" y="-1040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3000" b="1" i="0" u="none" strike="noStrike" cap="none" baseline="0" dirty="0">
                <a:solidFill>
                  <a:srgbClr val="FFFF00"/>
                </a:solidFill>
              </a:rPr>
              <a:t>  </a:t>
            </a:r>
            <a:r>
              <a:rPr lang="hu-HU" sz="3000" b="1" dirty="0">
                <a:solidFill>
                  <a:srgbClr val="FFFF00"/>
                </a:solidFill>
              </a:rPr>
              <a:t>MODEL - INDEPENDENT SHAPE ANALYIS I.</a:t>
            </a:r>
          </a:p>
        </p:txBody>
      </p:sp>
      <p:pic>
        <p:nvPicPr>
          <p:cNvPr id="35" name="Shape 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623" y="-3030880"/>
            <a:ext cx="8342249" cy="288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1459" y="2805154"/>
            <a:ext cx="5734050" cy="23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/>
          <p:nvPr/>
        </p:nvSpPr>
        <p:spPr>
          <a:xfrm>
            <a:off x="0" y="548680"/>
            <a:ext cx="9144000" cy="2280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hu-HU" sz="2000" b="1" dirty="0" err="1">
                <a:solidFill>
                  <a:srgbClr val="FFFF00"/>
                </a:solidFill>
              </a:rPr>
              <a:t>Model-independent</a:t>
            </a:r>
            <a:r>
              <a:rPr lang="hu-HU" sz="2000" b="1" dirty="0">
                <a:solidFill>
                  <a:srgbClr val="FFFF00"/>
                </a:solidFill>
              </a:rPr>
              <a:t> </a:t>
            </a:r>
            <a:r>
              <a:rPr lang="hu-HU" sz="2000" b="1" dirty="0" err="1">
                <a:solidFill>
                  <a:srgbClr val="FFFF00"/>
                </a:solidFill>
              </a:rPr>
              <a:t>method</a:t>
            </a:r>
            <a:r>
              <a:rPr lang="hu-HU" sz="2000" b="1" dirty="0">
                <a:solidFill>
                  <a:srgbClr val="FFFF00"/>
                </a:solidFill>
              </a:rPr>
              <a:t>,  </a:t>
            </a:r>
            <a:r>
              <a:rPr lang="hu-HU" sz="2000" b="1" dirty="0" err="1">
                <a:solidFill>
                  <a:srgbClr val="FFFF00"/>
                </a:solidFill>
              </a:rPr>
              <a:t>proposed</a:t>
            </a:r>
            <a:r>
              <a:rPr lang="hu-HU" sz="2000" b="1" dirty="0">
                <a:solidFill>
                  <a:srgbClr val="FFFF00"/>
                </a:solidFill>
              </a:rPr>
              <a:t> </a:t>
            </a:r>
            <a:r>
              <a:rPr lang="hu-HU" sz="2000" b="1" dirty="0" err="1">
                <a:solidFill>
                  <a:srgbClr val="FFFF00"/>
                </a:solidFill>
              </a:rPr>
              <a:t>to</a:t>
            </a:r>
            <a:r>
              <a:rPr lang="hu-HU" sz="2000" b="1" dirty="0">
                <a:solidFill>
                  <a:srgbClr val="FFFF00"/>
                </a:solidFill>
              </a:rPr>
              <a:t> </a:t>
            </a:r>
            <a:r>
              <a:rPr lang="hu-HU" sz="2000" b="1" dirty="0" err="1">
                <a:solidFill>
                  <a:srgbClr val="FFFF00"/>
                </a:solidFill>
              </a:rPr>
              <a:t>analyze</a:t>
            </a:r>
            <a:r>
              <a:rPr lang="hu-HU" sz="2000" b="1" dirty="0">
                <a:solidFill>
                  <a:srgbClr val="FFFF00"/>
                </a:solidFill>
              </a:rPr>
              <a:t> </a:t>
            </a:r>
            <a:r>
              <a:rPr lang="hu-HU" sz="2000" b="1" dirty="0" err="1">
                <a:solidFill>
                  <a:srgbClr val="FFFF00"/>
                </a:solidFill>
              </a:rPr>
              <a:t>Bose</a:t>
            </a:r>
            <a:r>
              <a:rPr lang="hu-HU" sz="2000" b="1" dirty="0">
                <a:solidFill>
                  <a:srgbClr val="FFFF00"/>
                </a:solidFill>
              </a:rPr>
              <a:t>-Einstein </a:t>
            </a:r>
            <a:r>
              <a:rPr lang="hu-HU" sz="2000" b="1" dirty="0" err="1" smtClean="0">
                <a:solidFill>
                  <a:srgbClr val="FFFF00"/>
                </a:solidFill>
              </a:rPr>
              <a:t>correlations</a:t>
            </a:r>
            <a:r>
              <a:rPr lang="hu-HU" sz="2000" b="1" dirty="0" smtClean="0">
                <a:solidFill>
                  <a:srgbClr val="FFFF00"/>
                </a:solidFill>
              </a:rPr>
              <a:t> IF </a:t>
            </a:r>
            <a:r>
              <a:rPr lang="hu-HU" sz="2000" b="1" dirty="0" err="1">
                <a:solidFill>
                  <a:srgbClr val="FFFF00"/>
                </a:solidFill>
              </a:rPr>
              <a:t>experimental</a:t>
            </a:r>
            <a:r>
              <a:rPr lang="hu-HU" sz="2000" b="1" dirty="0">
                <a:solidFill>
                  <a:srgbClr val="FFFF00"/>
                </a:solidFill>
              </a:rPr>
              <a:t> </a:t>
            </a:r>
            <a:r>
              <a:rPr lang="hu-HU" sz="2000" b="1" dirty="0" err="1">
                <a:solidFill>
                  <a:srgbClr val="FFFF00"/>
                </a:solidFill>
              </a:rPr>
              <a:t>data</a:t>
            </a:r>
            <a:r>
              <a:rPr lang="hu-HU" sz="2000" b="1" dirty="0">
                <a:solidFill>
                  <a:srgbClr val="FFFF00"/>
                </a:solidFill>
              </a:rPr>
              <a:t> </a:t>
            </a:r>
            <a:r>
              <a:rPr lang="hu-HU" sz="2000" b="1" dirty="0" err="1">
                <a:solidFill>
                  <a:srgbClr val="FFFF00"/>
                </a:solidFill>
              </a:rPr>
              <a:t>satisfy</a:t>
            </a:r>
            <a:endParaRPr lang="hu-HU" sz="2000" b="1" dirty="0">
              <a:solidFill>
                <a:srgbClr val="FFFF00"/>
              </a:solidFill>
            </a:endParaRPr>
          </a:p>
          <a:p>
            <a:pPr marL="457200" lvl="0" indent="-34290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dirty="0">
                <a:solidFill>
                  <a:srgbClr val="00CC00"/>
                </a:solidFill>
              </a:rPr>
              <a:t>The </a:t>
            </a:r>
            <a:r>
              <a:rPr lang="hu-HU" sz="2000" dirty="0" err="1">
                <a:solidFill>
                  <a:srgbClr val="00CC00"/>
                </a:solidFill>
              </a:rPr>
              <a:t>measured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data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i="1" dirty="0" err="1">
                <a:solidFill>
                  <a:srgbClr val="FFFF00"/>
                </a:solidFill>
              </a:rPr>
              <a:t>tend</a:t>
            </a:r>
            <a:r>
              <a:rPr lang="hu-HU" sz="2000" i="1" dirty="0">
                <a:solidFill>
                  <a:srgbClr val="FFFF00"/>
                </a:solidFill>
              </a:rPr>
              <a:t> </a:t>
            </a:r>
            <a:r>
              <a:rPr lang="hu-HU" sz="2000" i="1" dirty="0" err="1">
                <a:solidFill>
                  <a:srgbClr val="FFFF00"/>
                </a:solidFill>
              </a:rPr>
              <a:t>to</a:t>
            </a:r>
            <a:r>
              <a:rPr lang="hu-HU" sz="2000" i="1" dirty="0">
                <a:solidFill>
                  <a:srgbClr val="FFFF00"/>
                </a:solidFill>
              </a:rPr>
              <a:t> a </a:t>
            </a:r>
            <a:r>
              <a:rPr lang="hu-HU" sz="2000" i="1" dirty="0" err="1">
                <a:solidFill>
                  <a:srgbClr val="FFFF00"/>
                </a:solidFill>
              </a:rPr>
              <a:t>constant</a:t>
            </a:r>
            <a:r>
              <a:rPr lang="hu-HU" sz="2000" i="1" dirty="0">
                <a:solidFill>
                  <a:srgbClr val="FFFF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for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large</a:t>
            </a:r>
            <a:r>
              <a:rPr lang="hu-HU" sz="2000" i="1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values</a:t>
            </a:r>
            <a:r>
              <a:rPr lang="hu-HU" sz="2000" dirty="0">
                <a:solidFill>
                  <a:srgbClr val="00CC00"/>
                </a:solidFill>
              </a:rPr>
              <a:t> of </a:t>
            </a:r>
            <a:r>
              <a:rPr lang="hu-HU" sz="2000" dirty="0" err="1">
                <a:solidFill>
                  <a:srgbClr val="00CC00"/>
                </a:solidFill>
              </a:rPr>
              <a:t>the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observable</a:t>
            </a:r>
            <a:r>
              <a:rPr lang="hu-HU" sz="2000" dirty="0">
                <a:solidFill>
                  <a:srgbClr val="FFFF00"/>
                </a:solidFill>
              </a:rPr>
              <a:t> Q.</a:t>
            </a:r>
            <a:r>
              <a:rPr lang="hu-HU" sz="2000" i="1" dirty="0">
                <a:solidFill>
                  <a:srgbClr val="FFFF00"/>
                </a:solidFill>
              </a:rPr>
              <a:t> </a:t>
            </a:r>
            <a:endParaRPr lang="hu-HU" sz="2000" dirty="0">
              <a:solidFill>
                <a:srgbClr val="FFFF00"/>
              </a:solidFill>
            </a:endParaRPr>
          </a:p>
          <a:p>
            <a:pPr marL="457200" lvl="0" indent="-34290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dirty="0" err="1">
                <a:solidFill>
                  <a:srgbClr val="00CC00"/>
                </a:solidFill>
              </a:rPr>
              <a:t>There</a:t>
            </a:r>
            <a:r>
              <a:rPr lang="hu-HU" sz="2000" dirty="0">
                <a:solidFill>
                  <a:srgbClr val="00CC00"/>
                </a:solidFill>
              </a:rPr>
              <a:t> is a </a:t>
            </a:r>
            <a:r>
              <a:rPr lang="hu-HU" sz="2000" i="1" dirty="0" err="1">
                <a:solidFill>
                  <a:srgbClr val="FFFF00"/>
                </a:solidFill>
              </a:rPr>
              <a:t>non-trivial</a:t>
            </a:r>
            <a:r>
              <a:rPr lang="hu-HU" sz="2000" i="1" dirty="0">
                <a:solidFill>
                  <a:srgbClr val="FFFF00"/>
                </a:solidFill>
              </a:rPr>
              <a:t> </a:t>
            </a:r>
            <a:r>
              <a:rPr lang="hu-HU" sz="2000" i="1" dirty="0" err="1">
                <a:solidFill>
                  <a:srgbClr val="FFFF00"/>
                </a:solidFill>
              </a:rPr>
              <a:t>structure</a:t>
            </a:r>
            <a:r>
              <a:rPr lang="hu-HU" sz="2000" i="1" dirty="0">
                <a:solidFill>
                  <a:srgbClr val="FFFF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at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some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definite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value</a:t>
            </a:r>
            <a:r>
              <a:rPr lang="hu-HU" sz="2000" dirty="0">
                <a:solidFill>
                  <a:srgbClr val="00CC00"/>
                </a:solidFill>
              </a:rPr>
              <a:t> of Q,  shift </a:t>
            </a:r>
            <a:r>
              <a:rPr lang="hu-HU" sz="2000" dirty="0" err="1">
                <a:solidFill>
                  <a:srgbClr val="00CC00"/>
                </a:solidFill>
              </a:rPr>
              <a:t>it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to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>
                <a:solidFill>
                  <a:srgbClr val="FFFF00"/>
                </a:solidFill>
              </a:rPr>
              <a:t>Q = 0</a:t>
            </a:r>
            <a:r>
              <a:rPr lang="hu-HU" sz="2000" dirty="0">
                <a:solidFill>
                  <a:srgbClr val="00CC00"/>
                </a:solidFill>
              </a:rPr>
              <a:t>.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0272" y="5445224"/>
            <a:ext cx="1752600" cy="3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38"/>
          <p:cNvSpPr txBox="1"/>
          <p:nvPr/>
        </p:nvSpPr>
        <p:spPr>
          <a:xfrm>
            <a:off x="35495" y="2780928"/>
            <a:ext cx="3345963" cy="32505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endParaRPr lang="hu-HU" sz="1800" b="1" dirty="0">
              <a:solidFill>
                <a:srgbClr val="FFFF00"/>
              </a:solidFill>
            </a:endParaRPr>
          </a:p>
          <a:p>
            <a:pPr lvl="0">
              <a:lnSpc>
                <a:spcPct val="115000"/>
              </a:lnSpc>
            </a:pPr>
            <a:endParaRPr lang="hu-HU" sz="1800" b="1" dirty="0">
              <a:solidFill>
                <a:srgbClr val="FFFF00"/>
              </a:solidFill>
            </a:endParaRPr>
          </a:p>
          <a:p>
            <a:pPr lvl="0">
              <a:lnSpc>
                <a:spcPct val="115000"/>
              </a:lnSpc>
            </a:pPr>
            <a:r>
              <a:rPr lang="hu-HU" sz="2000" b="1" dirty="0" err="1">
                <a:solidFill>
                  <a:srgbClr val="FFFF00"/>
                </a:solidFill>
              </a:rPr>
              <a:t>Model-independent</a:t>
            </a:r>
            <a:r>
              <a:rPr lang="hu-HU" sz="2000" b="1" dirty="0">
                <a:solidFill>
                  <a:srgbClr val="FFFF00"/>
                </a:solidFill>
              </a:rPr>
              <a:t>, </a:t>
            </a:r>
            <a:r>
              <a:rPr lang="hu-HU" sz="2000" b="1" dirty="0" err="1">
                <a:solidFill>
                  <a:srgbClr val="FFFF00"/>
                </a:solidFill>
              </a:rPr>
              <a:t>but</a:t>
            </a:r>
            <a:r>
              <a:rPr lang="hu-HU" sz="2000" b="1" dirty="0">
                <a:solidFill>
                  <a:srgbClr val="FFFF00"/>
                </a:solidFill>
              </a:rPr>
              <a:t> </a:t>
            </a:r>
            <a:r>
              <a:rPr lang="hu-HU" sz="2000" b="1" dirty="0" err="1">
                <a:solidFill>
                  <a:srgbClr val="FFFF00"/>
                </a:solidFill>
              </a:rPr>
              <a:t>experimentally</a:t>
            </a:r>
            <a:r>
              <a:rPr lang="hu-HU" sz="2000" b="1" dirty="0">
                <a:solidFill>
                  <a:srgbClr val="FFFF00"/>
                </a:solidFill>
              </a:rPr>
              <a:t> </a:t>
            </a:r>
            <a:r>
              <a:rPr lang="hu-HU" sz="2000" b="1" dirty="0" err="1">
                <a:solidFill>
                  <a:srgbClr val="FFFF00"/>
                </a:solidFill>
              </a:rPr>
              <a:t>testable</a:t>
            </a:r>
            <a:r>
              <a:rPr lang="hu-HU" sz="2000" b="1" dirty="0">
                <a:solidFill>
                  <a:srgbClr val="FFFF00"/>
                </a:solidFill>
              </a:rPr>
              <a:t>:</a:t>
            </a:r>
          </a:p>
          <a:p>
            <a:pPr marL="457200" indent="-34290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dirty="0">
                <a:solidFill>
                  <a:srgbClr val="FFFF00"/>
                </a:solidFill>
              </a:rPr>
              <a:t>t = Q R</a:t>
            </a:r>
          </a:p>
          <a:p>
            <a:pPr marL="457200" indent="-34290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dirty="0" err="1">
                <a:solidFill>
                  <a:srgbClr val="00CC00"/>
                </a:solidFill>
              </a:rPr>
              <a:t>dimensionless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scaling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variable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</a:p>
          <a:p>
            <a:pPr marL="457200" lvl="0" indent="-34290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dirty="0" err="1">
                <a:solidFill>
                  <a:srgbClr val="FFFF00"/>
                </a:solidFill>
              </a:rPr>
              <a:t>approximate</a:t>
            </a:r>
            <a:r>
              <a:rPr lang="hu-HU" sz="2000" dirty="0">
                <a:solidFill>
                  <a:srgbClr val="FFFF00"/>
                </a:solidFill>
              </a:rPr>
              <a:t> </a:t>
            </a:r>
            <a:r>
              <a:rPr lang="hu-HU" sz="2000" dirty="0" err="1">
                <a:solidFill>
                  <a:srgbClr val="FFFF00"/>
                </a:solidFill>
              </a:rPr>
              <a:t>form</a:t>
            </a:r>
            <a:r>
              <a:rPr lang="hu-HU" sz="2000" dirty="0">
                <a:solidFill>
                  <a:srgbClr val="00CC00"/>
                </a:solidFill>
              </a:rPr>
              <a:t> of </a:t>
            </a:r>
            <a:r>
              <a:rPr lang="hu-HU" sz="2000" dirty="0" err="1">
                <a:solidFill>
                  <a:srgbClr val="00CC00"/>
                </a:solidFill>
              </a:rPr>
              <a:t>the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correlations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i="1" dirty="0">
                <a:solidFill>
                  <a:srgbClr val="FFFF00"/>
                </a:solidFill>
              </a:rPr>
              <a:t>w(t)</a:t>
            </a:r>
          </a:p>
          <a:p>
            <a:pPr marL="457200" indent="-34290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i="1" dirty="0" err="1">
                <a:solidFill>
                  <a:srgbClr val="FFFF00"/>
                </a:solidFill>
              </a:rPr>
              <a:t>Identify</a:t>
            </a:r>
            <a:r>
              <a:rPr lang="hu-HU" sz="2000" i="1" dirty="0">
                <a:solidFill>
                  <a:srgbClr val="FFFF00"/>
                </a:solidFill>
              </a:rPr>
              <a:t> w</a:t>
            </a:r>
            <a:r>
              <a:rPr lang="hu-HU" sz="2000" dirty="0">
                <a:solidFill>
                  <a:srgbClr val="FFFF00"/>
                </a:solidFill>
              </a:rPr>
              <a:t>(</a:t>
            </a:r>
            <a:r>
              <a:rPr lang="hu-HU" sz="2000" i="1" dirty="0">
                <a:solidFill>
                  <a:srgbClr val="FFFF00"/>
                </a:solidFill>
              </a:rPr>
              <a:t>t</a:t>
            </a:r>
            <a:r>
              <a:rPr lang="hu-HU" sz="2000" dirty="0">
                <a:solidFill>
                  <a:srgbClr val="FFFF00"/>
                </a:solidFill>
              </a:rPr>
              <a:t>) </a:t>
            </a:r>
            <a:r>
              <a:rPr lang="hu-HU" sz="2000" dirty="0" err="1">
                <a:solidFill>
                  <a:srgbClr val="00CC00"/>
                </a:solidFill>
              </a:rPr>
              <a:t>with</a:t>
            </a:r>
            <a:r>
              <a:rPr lang="hu-HU" sz="2000" dirty="0">
                <a:solidFill>
                  <a:srgbClr val="00CC00"/>
                </a:solidFill>
              </a:rPr>
              <a:t> a </a:t>
            </a:r>
            <a:r>
              <a:rPr lang="hu-HU" sz="2000" dirty="0" err="1">
                <a:solidFill>
                  <a:srgbClr val="00CC00"/>
                </a:solidFill>
              </a:rPr>
              <a:t>measure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in</a:t>
            </a:r>
            <a:r>
              <a:rPr lang="hu-HU" sz="2000" dirty="0">
                <a:solidFill>
                  <a:srgbClr val="00CC00"/>
                </a:solidFill>
              </a:rPr>
              <a:t> an </a:t>
            </a:r>
            <a:r>
              <a:rPr lang="hu-HU" sz="2000" dirty="0" err="1">
                <a:solidFill>
                  <a:srgbClr val="00CC00"/>
                </a:solidFill>
              </a:rPr>
              <a:t>abstract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Hilbert-space</a:t>
            </a:r>
            <a:endParaRPr lang="hu-HU" sz="2000" i="1" dirty="0">
              <a:solidFill>
                <a:srgbClr val="00CC00"/>
              </a:solidFill>
            </a:endParaRPr>
          </a:p>
          <a:p>
            <a:pPr marL="457200" indent="-34290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endParaRPr lang="hu-HU" sz="1800" dirty="0">
              <a:solidFill>
                <a:srgbClr val="00CC00"/>
              </a:solidFill>
            </a:endParaRPr>
          </a:p>
          <a:p>
            <a:pPr marL="457200" lvl="0" indent="-34290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endParaRPr lang="hu-HU" sz="1800" dirty="0">
              <a:solidFill>
                <a:srgbClr val="00CC00"/>
              </a:solidFill>
            </a:endParaRPr>
          </a:p>
        </p:txBody>
      </p:sp>
      <p:sp>
        <p:nvSpPr>
          <p:cNvPr id="9" name="Élőláb helye 3"/>
          <p:cNvSpPr txBox="1">
            <a:spLocks/>
          </p:cNvSpPr>
          <p:nvPr/>
        </p:nvSpPr>
        <p:spPr>
          <a:xfrm>
            <a:off x="246250" y="6477000"/>
            <a:ext cx="5909926" cy="360363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hu-HU">
                <a:solidFill>
                  <a:srgbClr val="FFFF00"/>
                </a:solidFill>
              </a:rPr>
              <a:t>T. Csörgő and S: Hegyi, hep-ph/9912220, T. Csörgő, hep-ph/001233</a:t>
            </a:r>
            <a:endParaRPr lang="hu-H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0" y="-1040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3000" b="1" i="0" u="none" strike="noStrike" cap="none" baseline="0" dirty="0">
                <a:solidFill>
                  <a:srgbClr val="FFFF00"/>
                </a:solidFill>
              </a:rPr>
              <a:t>  </a:t>
            </a:r>
            <a:r>
              <a:rPr lang="hu-HU" sz="3000" b="1" dirty="0">
                <a:solidFill>
                  <a:srgbClr val="FFFF00"/>
                </a:solidFill>
              </a:rPr>
              <a:t>SUMMARY AND 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Shape 180"/>
              <p:cNvSpPr txBox="1"/>
              <p:nvPr/>
            </p:nvSpPr>
            <p:spPr>
              <a:xfrm>
                <a:off x="251520" y="1124744"/>
                <a:ext cx="8784976" cy="52565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hu-HU" sz="2600" b="1" dirty="0">
                    <a:solidFill>
                      <a:srgbClr val="FFFF00"/>
                    </a:solidFill>
                  </a:rPr>
                  <a:t>Several </a:t>
                </a:r>
                <a:r>
                  <a:rPr lang="hu-HU" sz="2600" b="1" dirty="0" err="1">
                    <a:solidFill>
                      <a:srgbClr val="FFFF00"/>
                    </a:solidFill>
                  </a:rPr>
                  <a:t>model-independent</a:t>
                </a:r>
                <a:r>
                  <a:rPr lang="hu-HU" sz="2600" b="1" dirty="0">
                    <a:solidFill>
                      <a:srgbClr val="FFFF00"/>
                    </a:solidFill>
                  </a:rPr>
                  <a:t> </a:t>
                </a:r>
                <a:r>
                  <a:rPr lang="hu-HU" sz="2600" b="1" dirty="0" err="1">
                    <a:solidFill>
                      <a:srgbClr val="FFFF00"/>
                    </a:solidFill>
                  </a:rPr>
                  <a:t>methods</a:t>
                </a:r>
                <a:r>
                  <a:rPr lang="hu-HU" sz="2600" b="1" dirty="0">
                    <a:solidFill>
                      <a:srgbClr val="FFFF00"/>
                    </a:solidFill>
                  </a:rPr>
                  <a:t>:</a:t>
                </a:r>
              </a:p>
              <a:p>
                <a:pPr marL="742950" lvl="1" indent="-311150" rtl="0">
                  <a:lnSpc>
                    <a:spcPct val="115000"/>
                  </a:lnSpc>
                  <a:spcBef>
                    <a:spcPts val="400"/>
                  </a:spcBef>
                  <a:buClr>
                    <a:schemeClr val="lt1"/>
                  </a:buClr>
                  <a:buSzPct val="100000"/>
                  <a:buFont typeface="Arial"/>
                  <a:buChar char="●"/>
                </a:pPr>
                <a:r>
                  <a:rPr lang="hu-HU" sz="2400" dirty="0" err="1">
                    <a:solidFill>
                      <a:srgbClr val="00CC00"/>
                    </a:solidFill>
                  </a:rPr>
                  <a:t>Based</a:t>
                </a:r>
                <a:r>
                  <a:rPr lang="hu-HU" sz="2400" dirty="0">
                    <a:solidFill>
                      <a:srgbClr val="00CC0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00CC00"/>
                    </a:solidFill>
                  </a:rPr>
                  <a:t>on</a:t>
                </a:r>
                <a:r>
                  <a:rPr lang="hu-HU" sz="2400" dirty="0">
                    <a:solidFill>
                      <a:srgbClr val="00CC0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00CC00"/>
                    </a:solidFill>
                  </a:rPr>
                  <a:t>matching</a:t>
                </a:r>
                <a:r>
                  <a:rPr lang="hu-HU" sz="2400" dirty="0">
                    <a:solidFill>
                      <a:srgbClr val="00CC00"/>
                    </a:solidFill>
                  </a:rPr>
                  <a:t> an </a:t>
                </a:r>
                <a:r>
                  <a:rPr lang="hu-HU" sz="2400" dirty="0" err="1">
                    <a:solidFill>
                      <a:srgbClr val="00CC00"/>
                    </a:solidFill>
                  </a:rPr>
                  <a:t>abstract</a:t>
                </a:r>
                <a:r>
                  <a:rPr lang="hu-HU" sz="2400" dirty="0">
                    <a:solidFill>
                      <a:srgbClr val="00CC0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00CC00"/>
                    </a:solidFill>
                  </a:rPr>
                  <a:t>measure</a:t>
                </a:r>
                <a:r>
                  <a:rPr lang="hu-HU" sz="2400" dirty="0">
                    <a:solidFill>
                      <a:srgbClr val="00CC0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00CC00"/>
                    </a:solidFill>
                  </a:rPr>
                  <a:t>in</a:t>
                </a:r>
                <a:r>
                  <a:rPr lang="hu-HU" sz="2400" dirty="0">
                    <a:solidFill>
                      <a:srgbClr val="00CC00"/>
                    </a:solidFill>
                  </a:rPr>
                  <a:t> </a:t>
                </a:r>
                <a:r>
                  <a:rPr lang="hu-HU" sz="2400" i="1" dirty="0">
                    <a:solidFill>
                      <a:srgbClr val="00CC00"/>
                    </a:solidFill>
                  </a:rPr>
                  <a:t>H</a:t>
                </a:r>
                <a:r>
                  <a:rPr lang="hu-HU" sz="2400" dirty="0">
                    <a:solidFill>
                      <a:srgbClr val="00CC0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00CC00"/>
                    </a:solidFill>
                  </a:rPr>
                  <a:t>to</a:t>
                </a:r>
                <a:r>
                  <a:rPr lang="hu-HU" sz="2400" dirty="0">
                    <a:solidFill>
                      <a:srgbClr val="00CC0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00CC00"/>
                    </a:solidFill>
                  </a:rPr>
                  <a:t>the</a:t>
                </a:r>
                <a:r>
                  <a:rPr lang="hu-HU" sz="2400" dirty="0">
                    <a:solidFill>
                      <a:srgbClr val="00CC0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00CC00"/>
                    </a:solidFill>
                  </a:rPr>
                  <a:t>approximate</a:t>
                </a:r>
                <a:r>
                  <a:rPr lang="hu-HU" sz="2400" dirty="0">
                    <a:solidFill>
                      <a:srgbClr val="00CC0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00CC00"/>
                    </a:solidFill>
                  </a:rPr>
                  <a:t>shape</a:t>
                </a:r>
                <a:r>
                  <a:rPr lang="hu-HU" sz="2400" dirty="0">
                    <a:solidFill>
                      <a:srgbClr val="00CC00"/>
                    </a:solidFill>
                  </a:rPr>
                  <a:t> of </a:t>
                </a:r>
                <a:r>
                  <a:rPr lang="hu-HU" sz="2400" dirty="0" err="1">
                    <a:solidFill>
                      <a:srgbClr val="00CC00"/>
                    </a:solidFill>
                  </a:rPr>
                  <a:t>data</a:t>
                </a:r>
                <a:endParaRPr lang="hu-HU" sz="2400" dirty="0">
                  <a:solidFill>
                    <a:srgbClr val="00CC00"/>
                  </a:solidFill>
                </a:endParaRPr>
              </a:p>
              <a:p>
                <a:pPr marL="742950" lvl="1" indent="-311150" rtl="0">
                  <a:lnSpc>
                    <a:spcPct val="115000"/>
                  </a:lnSpc>
                  <a:spcBef>
                    <a:spcPts val="400"/>
                  </a:spcBef>
                  <a:buClr>
                    <a:schemeClr val="lt1"/>
                  </a:buClr>
                  <a:buSzPct val="100000"/>
                  <a:buFont typeface="Verdana"/>
                  <a:buChar char="●"/>
                </a:pPr>
                <a:r>
                  <a:rPr lang="hu-HU" sz="2400" dirty="0">
                    <a:solidFill>
                      <a:srgbClr val="00CC00"/>
                    </a:solidFill>
                  </a:rPr>
                  <a:t>Gaussian: </a:t>
                </a:r>
                <a:r>
                  <a:rPr lang="hu-HU" sz="2400" dirty="0" err="1">
                    <a:solidFill>
                      <a:srgbClr val="00CC00"/>
                    </a:solidFill>
                  </a:rPr>
                  <a:t>Edgeworth</a:t>
                </a:r>
                <a:r>
                  <a:rPr lang="hu-HU" sz="2400" dirty="0">
                    <a:solidFill>
                      <a:srgbClr val="00CC0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00CC00"/>
                    </a:solidFill>
                  </a:rPr>
                  <a:t>expansions</a:t>
                </a:r>
                <a:endParaRPr lang="hu-HU" sz="2400" dirty="0">
                  <a:solidFill>
                    <a:srgbClr val="00CC00"/>
                  </a:solidFill>
                </a:endParaRPr>
              </a:p>
              <a:p>
                <a:pPr marL="742950" lvl="1" indent="-311150" rtl="0">
                  <a:lnSpc>
                    <a:spcPct val="115000"/>
                  </a:lnSpc>
                  <a:spcBef>
                    <a:spcPts val="400"/>
                  </a:spcBef>
                  <a:buClr>
                    <a:schemeClr val="lt1"/>
                  </a:buClr>
                  <a:buSzPct val="100000"/>
                  <a:buFont typeface="Verdana"/>
                  <a:buChar char="●"/>
                </a:pPr>
                <a:r>
                  <a:rPr lang="hu-HU" sz="2400" dirty="0" err="1">
                    <a:solidFill>
                      <a:srgbClr val="00CC00"/>
                    </a:solidFill>
                  </a:rPr>
                  <a:t>Exponential</a:t>
                </a:r>
                <a:r>
                  <a:rPr lang="hu-HU" sz="2400" dirty="0">
                    <a:solidFill>
                      <a:srgbClr val="00CC00"/>
                    </a:solidFill>
                  </a:rPr>
                  <a:t>: </a:t>
                </a:r>
                <a:r>
                  <a:rPr lang="hu-HU" sz="2400" dirty="0" err="1">
                    <a:solidFill>
                      <a:srgbClr val="00CC00"/>
                    </a:solidFill>
                  </a:rPr>
                  <a:t>Laguerre</a:t>
                </a:r>
                <a:r>
                  <a:rPr lang="hu-HU" sz="2400" dirty="0">
                    <a:solidFill>
                      <a:srgbClr val="00CC0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00CC00"/>
                    </a:solidFill>
                  </a:rPr>
                  <a:t>expansions</a:t>
                </a:r>
                <a:endParaRPr lang="hu-HU" sz="2400" dirty="0">
                  <a:solidFill>
                    <a:srgbClr val="00CC00"/>
                  </a:solidFill>
                </a:endParaRPr>
              </a:p>
              <a:p>
                <a:pPr marL="742950" lvl="1" indent="-311150">
                  <a:lnSpc>
                    <a:spcPct val="115000"/>
                  </a:lnSpc>
                  <a:spcBef>
                    <a:spcPts val="400"/>
                  </a:spcBef>
                  <a:buClr>
                    <a:schemeClr val="lt1"/>
                  </a:buClr>
                  <a:buSzPct val="100000"/>
                  <a:buFont typeface="Verdana"/>
                  <a:buChar char="●"/>
                </a:pPr>
                <a:r>
                  <a:rPr lang="hu-HU" sz="2400" dirty="0" smtClean="0">
                    <a:solidFill>
                      <a:srgbClr val="00CC00"/>
                    </a:solidFill>
                  </a:rPr>
                  <a:t>Lévy </a:t>
                </a:r>
                <a:r>
                  <a:rPr lang="hu-HU" sz="2400" dirty="0">
                    <a:solidFill>
                      <a:srgbClr val="00CC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hu-HU" sz="2400" i="1" dirty="0">
                        <a:solidFill>
                          <a:srgbClr val="00CC00"/>
                        </a:solidFill>
                        <a:latin typeface="Cambria Math"/>
                      </a:rPr>
                      <m:t>0 </m:t>
                    </m:r>
                    <m:r>
                      <a:rPr lang="hu-HU" sz="2400" i="1" dirty="0">
                        <a:solidFill>
                          <a:srgbClr val="00CC0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hu-HU" sz="2400" i="1" dirty="0">
                        <a:solidFill>
                          <a:srgbClr val="00CC0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hu-HU" sz="2400" i="1" dirty="0">
                        <a:solidFill>
                          <a:srgbClr val="00CC00"/>
                        </a:solidFill>
                        <a:latin typeface="Cambria Math"/>
                        <a:ea typeface="Cambria Math"/>
                      </a:rPr>
                      <m:t>≤ 2</m:t>
                    </m:r>
                    <m:r>
                      <a:rPr lang="hu-HU" sz="2400" b="0" i="0" dirty="0" smtClean="0">
                        <a:solidFill>
                          <a:srgbClr val="00CC00"/>
                        </a:solidFill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r>
                  <a:rPr lang="hu-HU" sz="2400" dirty="0">
                    <a:solidFill>
                      <a:srgbClr val="00CC00"/>
                    </a:solidFill>
                  </a:rPr>
                  <a:t>: </a:t>
                </a:r>
                <a:r>
                  <a:rPr lang="hu-HU" sz="2400" dirty="0" smtClean="0">
                    <a:solidFill>
                      <a:srgbClr val="FFFF00"/>
                    </a:solidFill>
                  </a:rPr>
                  <a:t>Lévy </a:t>
                </a:r>
                <a:r>
                  <a:rPr lang="hu-HU" sz="2400" dirty="0" err="1">
                    <a:solidFill>
                      <a:srgbClr val="FFFF00"/>
                    </a:solidFill>
                  </a:rPr>
                  <a:t>expansions</a:t>
                </a:r>
                <a:r>
                  <a:rPr lang="hu-HU" sz="2400" dirty="0">
                    <a:solidFill>
                      <a:srgbClr val="FFFF00"/>
                    </a:solidFill>
                  </a:rPr>
                  <a:t> </a:t>
                </a:r>
              </a:p>
              <a:p>
                <a:pPr marL="742950" lvl="1" indent="-311150">
                  <a:lnSpc>
                    <a:spcPct val="115000"/>
                  </a:lnSpc>
                  <a:spcBef>
                    <a:spcPts val="400"/>
                  </a:spcBef>
                  <a:buClr>
                    <a:schemeClr val="lt1"/>
                  </a:buClr>
                  <a:buSzPct val="100000"/>
                  <a:buFont typeface="Verdana"/>
                  <a:buChar char="●"/>
                </a:pPr>
                <a:r>
                  <a:rPr lang="hu-HU" sz="2400" dirty="0" smtClean="0">
                    <a:solidFill>
                      <a:srgbClr val="00CC00"/>
                    </a:solidFill>
                  </a:rPr>
                  <a:t>Lévy </a:t>
                </a:r>
                <a:r>
                  <a:rPr lang="hu-HU" sz="2400" dirty="0" err="1">
                    <a:solidFill>
                      <a:srgbClr val="00CC00"/>
                    </a:solidFill>
                  </a:rPr>
                  <a:t>expansions</a:t>
                </a:r>
                <a:r>
                  <a:rPr lang="hu-HU" sz="2400" dirty="0">
                    <a:solidFill>
                      <a:srgbClr val="00CC0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00CC00"/>
                    </a:solidFill>
                  </a:rPr>
                  <a:t>for</a:t>
                </a:r>
                <a:r>
                  <a:rPr lang="hu-HU" sz="2400" dirty="0">
                    <a:solidFill>
                      <a:srgbClr val="00CC0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FFFF00"/>
                    </a:solidFill>
                  </a:rPr>
                  <a:t>positive</a:t>
                </a:r>
                <a:r>
                  <a:rPr lang="hu-HU" sz="2400" dirty="0">
                    <a:solidFill>
                      <a:srgbClr val="00CC0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00CC00"/>
                    </a:solidFill>
                  </a:rPr>
                  <a:t>definit</a:t>
                </a:r>
                <a:r>
                  <a:rPr lang="hu-HU" sz="2400" dirty="0">
                    <a:solidFill>
                      <a:srgbClr val="00CC00"/>
                    </a:solidFill>
                  </a:rPr>
                  <a:t> </a:t>
                </a:r>
                <a:r>
                  <a:rPr lang="hu-HU" sz="2400" dirty="0" err="1">
                    <a:solidFill>
                      <a:srgbClr val="00CC00"/>
                    </a:solidFill>
                  </a:rPr>
                  <a:t>functions</a:t>
                </a:r>
                <a:endParaRPr lang="hu-HU" sz="2400" dirty="0">
                  <a:solidFill>
                    <a:srgbClr val="00CC00"/>
                  </a:solidFill>
                </a:endParaRPr>
              </a:p>
              <a:p>
                <a:pPr marL="742950" lvl="1" indent="-311150">
                  <a:lnSpc>
                    <a:spcPct val="115000"/>
                  </a:lnSpc>
                  <a:spcBef>
                    <a:spcPts val="400"/>
                  </a:spcBef>
                  <a:buClr>
                    <a:schemeClr val="lt1"/>
                  </a:buClr>
                  <a:buSzPct val="100000"/>
                  <a:buFont typeface="Verdana"/>
                  <a:buChar char="●"/>
                </a:pPr>
                <a:endParaRPr lang="hu-HU" sz="24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80" name="Shape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784976" cy="5256584"/>
              </a:xfrm>
              <a:prstGeom prst="rect">
                <a:avLst/>
              </a:prstGeom>
              <a:blipFill>
                <a:blip r:embed="rId3"/>
                <a:stretch>
                  <a:fillRect l="-12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zövegdoboz 1"/>
          <p:cNvSpPr txBox="1"/>
          <p:nvPr/>
        </p:nvSpPr>
        <p:spPr>
          <a:xfrm>
            <a:off x="1745994" y="5517232"/>
            <a:ext cx="5652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err="1" smtClean="0">
                <a:solidFill>
                  <a:srgbClr val="FFFF00"/>
                </a:solidFill>
              </a:rPr>
              <a:t>Thank</a:t>
            </a:r>
            <a:r>
              <a:rPr lang="hu-HU" sz="3200" dirty="0" smtClean="0">
                <a:solidFill>
                  <a:srgbClr val="FFFF00"/>
                </a:solidFill>
              </a:rPr>
              <a:t> </a:t>
            </a:r>
            <a:r>
              <a:rPr lang="hu-HU" sz="3200" dirty="0" err="1" smtClean="0">
                <a:solidFill>
                  <a:srgbClr val="FFFF00"/>
                </a:solidFill>
              </a:rPr>
              <a:t>you</a:t>
            </a:r>
            <a:r>
              <a:rPr lang="hu-HU" sz="3200" dirty="0" smtClean="0">
                <a:solidFill>
                  <a:srgbClr val="FFFF00"/>
                </a:solidFill>
              </a:rPr>
              <a:t> </a:t>
            </a:r>
            <a:r>
              <a:rPr lang="hu-HU" sz="3200" dirty="0" err="1" smtClean="0">
                <a:solidFill>
                  <a:srgbClr val="FFFF00"/>
                </a:solidFill>
              </a:rPr>
              <a:t>for</a:t>
            </a:r>
            <a:r>
              <a:rPr lang="hu-HU" sz="3200" dirty="0" smtClean="0">
                <a:solidFill>
                  <a:srgbClr val="FFFF00"/>
                </a:solidFill>
              </a:rPr>
              <a:t> </a:t>
            </a:r>
            <a:r>
              <a:rPr lang="hu-HU" sz="3200" dirty="0" err="1" smtClean="0">
                <a:solidFill>
                  <a:srgbClr val="FFFF00"/>
                </a:solidFill>
              </a:rPr>
              <a:t>your</a:t>
            </a:r>
            <a:r>
              <a:rPr lang="hu-HU" sz="3200" dirty="0" smtClean="0">
                <a:solidFill>
                  <a:srgbClr val="FFFF00"/>
                </a:solidFill>
              </a:rPr>
              <a:t> </a:t>
            </a:r>
            <a:r>
              <a:rPr lang="hu-HU" sz="3200" dirty="0" err="1" smtClean="0">
                <a:solidFill>
                  <a:srgbClr val="FFFF00"/>
                </a:solidFill>
              </a:rPr>
              <a:t>attention</a:t>
            </a:r>
            <a:r>
              <a:rPr lang="hu-HU" sz="3200" dirty="0" smtClean="0">
                <a:solidFill>
                  <a:srgbClr val="FFFF00"/>
                </a:solidFill>
              </a:rPr>
              <a:t>!</a:t>
            </a:r>
            <a:endParaRPr lang="hu-H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hu-HU" sz="3000" dirty="0"/>
              <a:t>MODEL - INDEPENDENT SHAPE ANALYIS II.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18" y="2457224"/>
            <a:ext cx="8021165" cy="133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47"/>
          <p:cNvSpPr txBox="1"/>
          <p:nvPr/>
        </p:nvSpPr>
        <p:spPr>
          <a:xfrm>
            <a:off x="192041" y="4359077"/>
            <a:ext cx="5199313" cy="611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2000" dirty="0" err="1">
                <a:solidFill>
                  <a:srgbClr val="00CC00"/>
                </a:solidFill>
              </a:rPr>
              <a:t>Then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the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function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i="1" dirty="0">
                <a:solidFill>
                  <a:srgbClr val="00CC00"/>
                </a:solidFill>
              </a:rPr>
              <a:t>g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can</a:t>
            </a:r>
            <a:r>
              <a:rPr lang="hu-HU" sz="2000" dirty="0">
                <a:solidFill>
                  <a:srgbClr val="00CC00"/>
                </a:solidFill>
              </a:rPr>
              <a:t> be </a:t>
            </a:r>
            <a:r>
              <a:rPr lang="hu-HU" sz="2000" dirty="0" err="1">
                <a:solidFill>
                  <a:srgbClr val="00CC00"/>
                </a:solidFill>
              </a:rPr>
              <a:t>expanded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as</a:t>
            </a:r>
            <a:endParaRPr lang="hu-HU" sz="2000" dirty="0">
              <a:solidFill>
                <a:srgbClr val="00CC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578" y="4048718"/>
            <a:ext cx="263500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ape 47"/>
          <p:cNvSpPr txBox="1"/>
          <p:nvPr/>
        </p:nvSpPr>
        <p:spPr>
          <a:xfrm>
            <a:off x="192041" y="5468317"/>
            <a:ext cx="5531141" cy="10107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2000" dirty="0" err="1">
                <a:solidFill>
                  <a:srgbClr val="00CC00"/>
                </a:solidFill>
              </a:rPr>
              <a:t>From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the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completeness</a:t>
            </a:r>
            <a:r>
              <a:rPr lang="hu-HU" sz="2000" dirty="0">
                <a:solidFill>
                  <a:srgbClr val="00CC00"/>
                </a:solidFill>
              </a:rPr>
              <a:t> of </a:t>
            </a:r>
            <a:r>
              <a:rPr lang="hu-HU" sz="2000" dirty="0" err="1">
                <a:solidFill>
                  <a:srgbClr val="00CC00"/>
                </a:solidFill>
              </a:rPr>
              <a:t>the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Hilbert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space</a:t>
            </a:r>
            <a:r>
              <a:rPr lang="hu-HU" sz="2000" dirty="0">
                <a:solidFill>
                  <a:srgbClr val="00CC00"/>
                </a:solidFill>
              </a:rPr>
              <a:t>,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2000" dirty="0" err="1">
                <a:solidFill>
                  <a:srgbClr val="00CC00"/>
                </a:solidFill>
              </a:rPr>
              <a:t>if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i="1" dirty="0">
                <a:solidFill>
                  <a:srgbClr val="00CC00"/>
                </a:solidFill>
              </a:rPr>
              <a:t>g</a:t>
            </a:r>
            <a:r>
              <a:rPr lang="hu-HU" sz="2000" dirty="0">
                <a:solidFill>
                  <a:srgbClr val="00CC00"/>
                </a:solidFill>
              </a:rPr>
              <a:t>(</a:t>
            </a:r>
            <a:r>
              <a:rPr lang="hu-HU" sz="2000" i="1" dirty="0">
                <a:solidFill>
                  <a:srgbClr val="00CC00"/>
                </a:solidFill>
              </a:rPr>
              <a:t>t</a:t>
            </a:r>
            <a:r>
              <a:rPr lang="hu-HU" sz="2000" dirty="0">
                <a:solidFill>
                  <a:srgbClr val="00CC00"/>
                </a:solidFill>
              </a:rPr>
              <a:t>) is </a:t>
            </a:r>
            <a:r>
              <a:rPr lang="hu-HU" sz="2000" dirty="0" err="1">
                <a:solidFill>
                  <a:srgbClr val="00CC00"/>
                </a:solidFill>
              </a:rPr>
              <a:t>also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in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the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Hilbert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space</a:t>
            </a:r>
            <a:r>
              <a:rPr lang="hu-HU" sz="2000" dirty="0">
                <a:solidFill>
                  <a:srgbClr val="00CC00"/>
                </a:solidFill>
              </a:rPr>
              <a:t>: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578" y="5598730"/>
            <a:ext cx="2635005" cy="7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hape 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3200" y="685800"/>
            <a:ext cx="37909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638" y="1772816"/>
            <a:ext cx="3814074" cy="50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Élőláb helye 3"/>
          <p:cNvSpPr>
            <a:spLocks noGrp="1"/>
          </p:cNvSpPr>
          <p:nvPr>
            <p:ph type="ftr" idx="11"/>
          </p:nvPr>
        </p:nvSpPr>
        <p:spPr>
          <a:xfrm>
            <a:off x="246250" y="6477000"/>
            <a:ext cx="5909926" cy="360363"/>
          </a:xfrm>
        </p:spPr>
        <p:txBody>
          <a:bodyPr/>
          <a:lstStyle/>
          <a:p>
            <a:r>
              <a:rPr lang="hu-HU" dirty="0">
                <a:solidFill>
                  <a:srgbClr val="FFFF00"/>
                </a:solidFill>
              </a:rPr>
              <a:t>T. Csörgő and S: Hegyi, </a:t>
            </a:r>
            <a:r>
              <a:rPr lang="hu-HU" dirty="0" err="1">
                <a:solidFill>
                  <a:srgbClr val="FFFF00"/>
                </a:solidFill>
              </a:rPr>
              <a:t>hep-ph</a:t>
            </a:r>
            <a:r>
              <a:rPr lang="hu-HU" dirty="0">
                <a:solidFill>
                  <a:srgbClr val="FFFF00"/>
                </a:solidFill>
              </a:rPr>
              <a:t>/9912220, T. Csörgő, </a:t>
            </a:r>
            <a:r>
              <a:rPr lang="hu-HU" dirty="0" err="1">
                <a:solidFill>
                  <a:srgbClr val="FFFF00"/>
                </a:solidFill>
              </a:rPr>
              <a:t>hep-ph</a:t>
            </a:r>
            <a:r>
              <a:rPr lang="hu-HU" dirty="0">
                <a:solidFill>
                  <a:srgbClr val="FFFF00"/>
                </a:solidFill>
              </a:rPr>
              <a:t>/001233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132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/>
        </p:nvSpPr>
        <p:spPr>
          <a:xfrm>
            <a:off x="0" y="-1040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3000" b="1" i="0" u="none" strike="noStrike" cap="none" baseline="0" dirty="0">
                <a:solidFill>
                  <a:srgbClr val="FFFF00"/>
                </a:solidFill>
              </a:rPr>
              <a:t>  </a:t>
            </a:r>
            <a:r>
              <a:rPr lang="hu-HU" sz="3000" b="1" dirty="0">
                <a:solidFill>
                  <a:srgbClr val="FFFF00"/>
                </a:solidFill>
              </a:rPr>
              <a:t>MODEL - INDEPENDENT SHAPE ANALYIS III.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164775" y="3024821"/>
            <a:ext cx="7647585" cy="39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2000" b="1" dirty="0" err="1">
                <a:solidFill>
                  <a:srgbClr val="FFFF00"/>
                </a:solidFill>
              </a:rPr>
              <a:t>Model-independent</a:t>
            </a:r>
            <a:r>
              <a:rPr lang="hu-HU" sz="2000" b="1" dirty="0">
                <a:solidFill>
                  <a:srgbClr val="FFFF00"/>
                </a:solidFill>
              </a:rPr>
              <a:t> AND </a:t>
            </a:r>
            <a:r>
              <a:rPr lang="hu-HU" sz="2000" b="1" dirty="0" err="1">
                <a:solidFill>
                  <a:srgbClr val="FFFF00"/>
                </a:solidFill>
              </a:rPr>
              <a:t>experimentally</a:t>
            </a:r>
            <a:r>
              <a:rPr lang="hu-HU" sz="2000" b="1" dirty="0">
                <a:solidFill>
                  <a:srgbClr val="FFFF00"/>
                </a:solidFill>
              </a:rPr>
              <a:t> </a:t>
            </a:r>
            <a:r>
              <a:rPr lang="hu-HU" sz="2000" b="1" dirty="0" err="1">
                <a:solidFill>
                  <a:srgbClr val="FFFF00"/>
                </a:solidFill>
              </a:rPr>
              <a:t>testable</a:t>
            </a:r>
            <a:r>
              <a:rPr lang="hu-HU" sz="2000" b="1" dirty="0">
                <a:solidFill>
                  <a:srgbClr val="FFFF00"/>
                </a:solidFill>
              </a:rPr>
              <a:t>:</a:t>
            </a: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200" dirty="0" err="1" smtClean="0">
                <a:solidFill>
                  <a:srgbClr val="00CC00"/>
                </a:solidFill>
              </a:rPr>
              <a:t>method</a:t>
            </a:r>
            <a:r>
              <a:rPr lang="hu-HU" sz="2200" dirty="0" smtClean="0">
                <a:solidFill>
                  <a:srgbClr val="00CC00"/>
                </a:solidFill>
              </a:rPr>
              <a:t> </a:t>
            </a:r>
            <a:r>
              <a:rPr lang="hu-HU" sz="2200" dirty="0" err="1">
                <a:solidFill>
                  <a:srgbClr val="00CC00"/>
                </a:solidFill>
              </a:rPr>
              <a:t>for</a:t>
            </a:r>
            <a:r>
              <a:rPr lang="hu-HU" sz="2200" dirty="0">
                <a:solidFill>
                  <a:srgbClr val="00CC00"/>
                </a:solidFill>
              </a:rPr>
              <a:t> </a:t>
            </a:r>
            <a:r>
              <a:rPr lang="hu-HU" sz="2200" dirty="0" err="1">
                <a:solidFill>
                  <a:srgbClr val="00CC00"/>
                </a:solidFill>
              </a:rPr>
              <a:t>any</a:t>
            </a:r>
            <a:r>
              <a:rPr lang="hu-HU" sz="2200" dirty="0">
                <a:solidFill>
                  <a:srgbClr val="00CC00"/>
                </a:solidFill>
              </a:rPr>
              <a:t> </a:t>
            </a:r>
            <a:r>
              <a:rPr lang="hu-HU" sz="2200" dirty="0" err="1">
                <a:solidFill>
                  <a:srgbClr val="FFFF00"/>
                </a:solidFill>
              </a:rPr>
              <a:t>approximate</a:t>
            </a:r>
            <a:r>
              <a:rPr lang="hu-HU" sz="2200" dirty="0">
                <a:solidFill>
                  <a:srgbClr val="FFFF00"/>
                </a:solidFill>
              </a:rPr>
              <a:t> </a:t>
            </a:r>
            <a:r>
              <a:rPr lang="hu-HU" sz="2200" dirty="0" err="1">
                <a:solidFill>
                  <a:srgbClr val="00CC00"/>
                </a:solidFill>
              </a:rPr>
              <a:t>shape</a:t>
            </a:r>
            <a:r>
              <a:rPr lang="hu-HU" sz="2200" dirty="0">
                <a:solidFill>
                  <a:srgbClr val="00CC00"/>
                </a:solidFill>
              </a:rPr>
              <a:t> </a:t>
            </a:r>
            <a:r>
              <a:rPr lang="hu-HU" sz="2200" i="1" dirty="0">
                <a:solidFill>
                  <a:srgbClr val="00CC00"/>
                </a:solidFill>
              </a:rPr>
              <a:t>w</a:t>
            </a:r>
            <a:r>
              <a:rPr lang="hu-HU" sz="2200" dirty="0">
                <a:solidFill>
                  <a:srgbClr val="00CC00"/>
                </a:solidFill>
              </a:rPr>
              <a:t>(</a:t>
            </a:r>
            <a:r>
              <a:rPr lang="hu-HU" sz="2200" i="1" dirty="0">
                <a:solidFill>
                  <a:srgbClr val="00CC00"/>
                </a:solidFill>
              </a:rPr>
              <a:t>t</a:t>
            </a:r>
            <a:r>
              <a:rPr lang="hu-HU" sz="2200" dirty="0">
                <a:solidFill>
                  <a:srgbClr val="00CC00"/>
                </a:solidFill>
              </a:rPr>
              <a:t>)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endParaRPr sz="2200" dirty="0">
              <a:solidFill>
                <a:srgbClr val="00CC00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200" dirty="0" err="1">
                <a:solidFill>
                  <a:srgbClr val="00CC00"/>
                </a:solidFill>
              </a:rPr>
              <a:t>the</a:t>
            </a:r>
            <a:r>
              <a:rPr lang="hu-HU" sz="2200" dirty="0">
                <a:solidFill>
                  <a:srgbClr val="00CC00"/>
                </a:solidFill>
              </a:rPr>
              <a:t> </a:t>
            </a:r>
            <a:r>
              <a:rPr lang="hu-HU" sz="2200" dirty="0" err="1">
                <a:solidFill>
                  <a:srgbClr val="00CC00"/>
                </a:solidFill>
              </a:rPr>
              <a:t>core-halo</a:t>
            </a:r>
            <a:r>
              <a:rPr lang="hu-HU" sz="2200" dirty="0">
                <a:solidFill>
                  <a:srgbClr val="00CC00"/>
                </a:solidFill>
              </a:rPr>
              <a:t> </a:t>
            </a:r>
            <a:r>
              <a:rPr lang="hu-HU" sz="2200" dirty="0" err="1">
                <a:solidFill>
                  <a:srgbClr val="00CC00"/>
                </a:solidFill>
              </a:rPr>
              <a:t>intercept</a:t>
            </a:r>
            <a:r>
              <a:rPr lang="hu-HU" sz="2200" dirty="0">
                <a:solidFill>
                  <a:srgbClr val="00CC00"/>
                </a:solidFill>
              </a:rPr>
              <a:t> </a:t>
            </a:r>
            <a:r>
              <a:rPr lang="hu-HU" sz="2200" dirty="0" err="1">
                <a:solidFill>
                  <a:srgbClr val="00CC00"/>
                </a:solidFill>
              </a:rPr>
              <a:t>parameter</a:t>
            </a:r>
            <a:r>
              <a:rPr lang="hu-HU" sz="2200" dirty="0">
                <a:solidFill>
                  <a:srgbClr val="00CC00"/>
                </a:solidFill>
              </a:rPr>
              <a:t> of </a:t>
            </a:r>
            <a:r>
              <a:rPr lang="hu-HU" sz="2200" dirty="0" err="1">
                <a:solidFill>
                  <a:srgbClr val="00CC00"/>
                </a:solidFill>
              </a:rPr>
              <a:t>the</a:t>
            </a:r>
            <a:r>
              <a:rPr lang="hu-HU" sz="2200" dirty="0">
                <a:solidFill>
                  <a:srgbClr val="00CC00"/>
                </a:solidFill>
              </a:rPr>
              <a:t> CF is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endParaRPr sz="2200" dirty="0">
              <a:solidFill>
                <a:srgbClr val="00CC00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200" dirty="0" err="1">
                <a:solidFill>
                  <a:srgbClr val="00CC00"/>
                </a:solidFill>
              </a:rPr>
              <a:t>coefficients</a:t>
            </a:r>
            <a:r>
              <a:rPr lang="hu-HU" sz="2200" dirty="0">
                <a:solidFill>
                  <a:srgbClr val="00CC00"/>
                </a:solidFill>
              </a:rPr>
              <a:t> </a:t>
            </a:r>
            <a:r>
              <a:rPr lang="hu-HU" sz="2200" dirty="0" err="1">
                <a:solidFill>
                  <a:srgbClr val="00CC00"/>
                </a:solidFill>
              </a:rPr>
              <a:t>by</a:t>
            </a:r>
            <a:r>
              <a:rPr lang="hu-HU" sz="2200" dirty="0">
                <a:solidFill>
                  <a:srgbClr val="00CC00"/>
                </a:solidFill>
              </a:rPr>
              <a:t> </a:t>
            </a:r>
            <a:r>
              <a:rPr lang="hu-HU" sz="2200" dirty="0" err="1">
                <a:solidFill>
                  <a:srgbClr val="00CC00"/>
                </a:solidFill>
              </a:rPr>
              <a:t>numerical</a:t>
            </a:r>
            <a:r>
              <a:rPr lang="hu-HU" sz="2200" dirty="0">
                <a:solidFill>
                  <a:srgbClr val="00CC00"/>
                </a:solidFill>
              </a:rPr>
              <a:t> </a:t>
            </a:r>
            <a:r>
              <a:rPr lang="hu-HU" sz="2200" dirty="0" err="1">
                <a:solidFill>
                  <a:srgbClr val="00CC00"/>
                </a:solidFill>
              </a:rPr>
              <a:t>integration</a:t>
            </a:r>
            <a:r>
              <a:rPr lang="hu-HU" sz="2200" dirty="0">
                <a:solidFill>
                  <a:srgbClr val="00CC00"/>
                </a:solidFill>
              </a:rPr>
              <a:t> </a:t>
            </a:r>
            <a:r>
              <a:rPr lang="hu-HU" sz="2000" dirty="0">
                <a:solidFill>
                  <a:srgbClr val="00CC00"/>
                </a:solidFill>
              </a:rPr>
              <a:t>(</a:t>
            </a:r>
            <a:r>
              <a:rPr lang="hu-HU" sz="2000" dirty="0" err="1">
                <a:solidFill>
                  <a:srgbClr val="00CC00"/>
                </a:solidFill>
              </a:rPr>
              <a:t>fits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to</a:t>
            </a:r>
            <a:r>
              <a:rPr lang="hu-HU" sz="2000" dirty="0">
                <a:solidFill>
                  <a:srgbClr val="00CC00"/>
                </a:solidFill>
              </a:rPr>
              <a:t> </a:t>
            </a:r>
            <a:r>
              <a:rPr lang="hu-HU" sz="2000" dirty="0" err="1">
                <a:solidFill>
                  <a:srgbClr val="00CC00"/>
                </a:solidFill>
              </a:rPr>
              <a:t>data</a:t>
            </a:r>
            <a:r>
              <a:rPr lang="hu-HU" sz="2200" dirty="0">
                <a:solidFill>
                  <a:srgbClr val="00CC00"/>
                </a:solidFill>
              </a:rPr>
              <a:t>)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endParaRPr sz="2200" dirty="0">
              <a:solidFill>
                <a:srgbClr val="00CC00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200" dirty="0" err="1">
                <a:solidFill>
                  <a:srgbClr val="00CC00"/>
                </a:solidFill>
              </a:rPr>
              <a:t>condition</a:t>
            </a:r>
            <a:r>
              <a:rPr lang="hu-HU" sz="2200" dirty="0">
                <a:solidFill>
                  <a:srgbClr val="00CC00"/>
                </a:solidFill>
              </a:rPr>
              <a:t> </a:t>
            </a:r>
            <a:r>
              <a:rPr lang="hu-HU" sz="2200" dirty="0" err="1">
                <a:solidFill>
                  <a:srgbClr val="00CC00"/>
                </a:solidFill>
              </a:rPr>
              <a:t>for</a:t>
            </a:r>
            <a:r>
              <a:rPr lang="hu-HU" sz="2200" dirty="0">
                <a:solidFill>
                  <a:srgbClr val="00CC00"/>
                </a:solidFill>
              </a:rPr>
              <a:t> </a:t>
            </a:r>
            <a:r>
              <a:rPr lang="hu-HU" sz="2200" dirty="0" err="1">
                <a:solidFill>
                  <a:srgbClr val="00CC00"/>
                </a:solidFill>
              </a:rPr>
              <a:t>applicability</a:t>
            </a:r>
            <a:r>
              <a:rPr lang="hu-HU" sz="2200" dirty="0">
                <a:solidFill>
                  <a:srgbClr val="00CC00"/>
                </a:solidFill>
              </a:rPr>
              <a:t>: </a:t>
            </a:r>
            <a:r>
              <a:rPr lang="hu-HU" sz="2200" dirty="0" err="1">
                <a:solidFill>
                  <a:srgbClr val="00CC00"/>
                </a:solidFill>
              </a:rPr>
              <a:t>experimentally</a:t>
            </a:r>
            <a:r>
              <a:rPr lang="hu-HU" sz="2200" dirty="0">
                <a:solidFill>
                  <a:srgbClr val="00CC00"/>
                </a:solidFill>
              </a:rPr>
              <a:t> </a:t>
            </a:r>
            <a:endParaRPr lang="hu-HU" sz="2200" dirty="0" smtClean="0">
              <a:solidFill>
                <a:srgbClr val="00CC00"/>
              </a:solidFill>
            </a:endParaRPr>
          </a:p>
          <a:p>
            <a:pPr marL="114300" lvl="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</a:pPr>
            <a:r>
              <a:rPr lang="hu-HU" sz="2200" dirty="0">
                <a:solidFill>
                  <a:srgbClr val="00CC00"/>
                </a:solidFill>
              </a:rPr>
              <a:t> </a:t>
            </a:r>
            <a:r>
              <a:rPr lang="hu-HU" sz="2200" dirty="0" smtClean="0">
                <a:solidFill>
                  <a:srgbClr val="00CC00"/>
                </a:solidFill>
              </a:rPr>
              <a:t>    </a:t>
            </a:r>
            <a:r>
              <a:rPr lang="hu-HU" sz="2200" dirty="0" err="1" smtClean="0">
                <a:solidFill>
                  <a:srgbClr val="FFFF00"/>
                </a:solidFill>
              </a:rPr>
              <a:t>testable</a:t>
            </a:r>
            <a:endParaRPr lang="hu-HU" sz="2200" dirty="0">
              <a:solidFill>
                <a:srgbClr val="FFFF00"/>
              </a:solidFill>
            </a:endParaRPr>
          </a:p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5485" y="5696876"/>
            <a:ext cx="296227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4110" y="4897717"/>
            <a:ext cx="253365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8400" y="1828800"/>
            <a:ext cx="467677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16960" y="3936986"/>
            <a:ext cx="259080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43200" y="685800"/>
            <a:ext cx="3790950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0" y="-1040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3000" b="1" i="0" u="none" strike="noStrike" cap="none" baseline="0" dirty="0">
                <a:solidFill>
                  <a:srgbClr val="FFFF00"/>
                </a:solidFill>
              </a:rPr>
              <a:t>  </a:t>
            </a:r>
            <a:r>
              <a:rPr lang="hu-HU" sz="3000" b="1" dirty="0">
                <a:solidFill>
                  <a:srgbClr val="FFFF00"/>
                </a:solidFill>
              </a:rPr>
              <a:t>GAUSSIAN w(t): EDGEWORTH EXPANSION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685800"/>
            <a:ext cx="5829300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4397798"/>
            <a:ext cx="7077075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" y="3165686"/>
            <a:ext cx="512445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304800" y="5479349"/>
            <a:ext cx="8443664" cy="18959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2200" b="1" dirty="0">
                <a:solidFill>
                  <a:srgbClr val="FFFF00"/>
                </a:solidFill>
              </a:rPr>
              <a:t>3d </a:t>
            </a:r>
            <a:r>
              <a:rPr lang="hu-HU" sz="2200" b="1" dirty="0" err="1">
                <a:solidFill>
                  <a:srgbClr val="FFFF00"/>
                </a:solidFill>
              </a:rPr>
              <a:t>generalization</a:t>
            </a:r>
            <a:r>
              <a:rPr lang="hu-HU" sz="2200" b="1" dirty="0">
                <a:solidFill>
                  <a:srgbClr val="FFFF00"/>
                </a:solidFill>
              </a:rPr>
              <a:t> </a:t>
            </a:r>
            <a:r>
              <a:rPr lang="hu-HU" sz="2200" b="1" dirty="0" err="1">
                <a:solidFill>
                  <a:srgbClr val="FFFF00"/>
                </a:solidFill>
              </a:rPr>
              <a:t>straightforward</a:t>
            </a:r>
            <a:endParaRPr lang="hu-HU" sz="2200" b="1" dirty="0">
              <a:solidFill>
                <a:srgbClr val="FFFF00"/>
              </a:solidFill>
            </a:endParaRPr>
          </a:p>
          <a:p>
            <a:pPr marL="457200" indent="-34290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200" dirty="0" err="1">
                <a:solidFill>
                  <a:srgbClr val="00CC00"/>
                </a:solidFill>
              </a:rPr>
              <a:t>Applied</a:t>
            </a:r>
            <a:r>
              <a:rPr lang="hu-HU" sz="2200" dirty="0">
                <a:solidFill>
                  <a:srgbClr val="00CC00"/>
                </a:solidFill>
              </a:rPr>
              <a:t> </a:t>
            </a:r>
            <a:r>
              <a:rPr lang="hu-HU" sz="2200" dirty="0" err="1">
                <a:solidFill>
                  <a:srgbClr val="00CC00"/>
                </a:solidFill>
              </a:rPr>
              <a:t>by</a:t>
            </a:r>
            <a:r>
              <a:rPr lang="hu-HU" sz="2200" dirty="0">
                <a:solidFill>
                  <a:srgbClr val="00CC00"/>
                </a:solidFill>
              </a:rPr>
              <a:t> NA22, L3, STAR, PHENIX, ALICE, CMS  (</a:t>
            </a:r>
            <a:r>
              <a:rPr lang="hu-HU" sz="2200" dirty="0" err="1">
                <a:solidFill>
                  <a:srgbClr val="00CC00"/>
                </a:solidFill>
              </a:rPr>
              <a:t>LHCb</a:t>
            </a:r>
            <a:r>
              <a:rPr lang="hu-HU" sz="2200" dirty="0">
                <a:solidFill>
                  <a:srgbClr val="00CC00"/>
                </a:solidFill>
              </a:rPr>
              <a:t>)</a:t>
            </a:r>
          </a:p>
          <a:p>
            <a:pPr marL="114300" lvl="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</a:pPr>
            <a:endParaRPr lang="hu-HU" sz="1800" dirty="0">
              <a:solidFill>
                <a:srgbClr val="00CC00"/>
              </a:solidFill>
            </a:endParaRPr>
          </a:p>
        </p:txBody>
      </p:sp>
      <p:pic>
        <p:nvPicPr>
          <p:cNvPr id="62" name="Shape 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29250" y="2827549"/>
            <a:ext cx="3152775" cy="17049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0" y="-77240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3000" b="1" i="0" u="none" strike="noStrike" cap="none" baseline="0" dirty="0">
                <a:solidFill>
                  <a:srgbClr val="FFFF00"/>
                </a:solidFill>
              </a:rPr>
              <a:t>  </a:t>
            </a:r>
            <a:r>
              <a:rPr lang="hu-HU" sz="3000" b="1" dirty="0">
                <a:solidFill>
                  <a:srgbClr val="FFFF00"/>
                </a:solidFill>
              </a:rPr>
              <a:t>EXPONENTIAL w(t): LAGUERRE EXPANSIONS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800" y="533400"/>
            <a:ext cx="447675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004" y="3537305"/>
            <a:ext cx="885825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3275" y="2588626"/>
            <a:ext cx="181927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5000" y="4648200"/>
            <a:ext cx="3286125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157817" y="269559"/>
            <a:ext cx="3775799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2200" b="1" dirty="0" err="1">
                <a:solidFill>
                  <a:srgbClr val="FFFF00"/>
                </a:solidFill>
              </a:rPr>
              <a:t>Model-independent</a:t>
            </a:r>
            <a:r>
              <a:rPr lang="hu-HU" sz="2200" b="1" dirty="0">
                <a:solidFill>
                  <a:srgbClr val="FFFF00"/>
                </a:solidFill>
              </a:rPr>
              <a:t> </a:t>
            </a:r>
            <a:r>
              <a:rPr lang="hu-HU" sz="2200" b="1" dirty="0" err="1">
                <a:solidFill>
                  <a:srgbClr val="FFFF00"/>
                </a:solidFill>
              </a:rPr>
              <a:t>but</a:t>
            </a:r>
            <a:r>
              <a:rPr lang="hu-HU" sz="2200" b="1" dirty="0">
                <a:solidFill>
                  <a:srgbClr val="FFFF00"/>
                </a:solidFill>
              </a:rPr>
              <a:t> </a:t>
            </a:r>
            <a:r>
              <a:rPr lang="hu-HU" sz="2200" b="1" dirty="0" err="1">
                <a:solidFill>
                  <a:srgbClr val="FFFF00"/>
                </a:solidFill>
              </a:rPr>
              <a:t>experimentally</a:t>
            </a:r>
            <a:r>
              <a:rPr lang="hu-HU" sz="2200" b="1" dirty="0">
                <a:solidFill>
                  <a:srgbClr val="FFFF00"/>
                </a:solidFill>
              </a:rPr>
              <a:t> tested:</a:t>
            </a:r>
          </a:p>
          <a:p>
            <a:pPr marL="742950" lvl="1" indent="-27305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200" i="1" dirty="0">
                <a:solidFill>
                  <a:srgbClr val="00CC00"/>
                </a:solidFill>
              </a:rPr>
              <a:t>w</a:t>
            </a:r>
            <a:r>
              <a:rPr lang="hu-HU" sz="2200" dirty="0">
                <a:solidFill>
                  <a:srgbClr val="00CC00"/>
                </a:solidFill>
              </a:rPr>
              <a:t>(</a:t>
            </a:r>
            <a:r>
              <a:rPr lang="hu-HU" sz="2200" i="1" dirty="0">
                <a:solidFill>
                  <a:srgbClr val="00CC00"/>
                </a:solidFill>
              </a:rPr>
              <a:t>t</a:t>
            </a:r>
            <a:r>
              <a:rPr lang="hu-HU" sz="2200" dirty="0">
                <a:solidFill>
                  <a:srgbClr val="00CC00"/>
                </a:solidFill>
              </a:rPr>
              <a:t>) </a:t>
            </a:r>
            <a:r>
              <a:rPr lang="hu-HU" sz="2200" dirty="0" err="1">
                <a:solidFill>
                  <a:srgbClr val="00CC00"/>
                </a:solidFill>
              </a:rPr>
              <a:t>exponential</a:t>
            </a:r>
            <a:endParaRPr lang="hu-HU" sz="2200" dirty="0">
              <a:solidFill>
                <a:srgbClr val="00CC00"/>
              </a:solidFill>
            </a:endParaRPr>
          </a:p>
          <a:p>
            <a:pPr marL="742950" lvl="1" indent="-27305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200" i="1" dirty="0">
                <a:solidFill>
                  <a:srgbClr val="00CC00"/>
                </a:solidFill>
              </a:rPr>
              <a:t>t</a:t>
            </a:r>
            <a:r>
              <a:rPr lang="hu-HU" sz="2200" dirty="0">
                <a:solidFill>
                  <a:srgbClr val="00CC00"/>
                </a:solidFill>
              </a:rPr>
              <a:t>: </a:t>
            </a:r>
            <a:r>
              <a:rPr lang="hu-HU" sz="2200" dirty="0" err="1">
                <a:solidFill>
                  <a:srgbClr val="00CC00"/>
                </a:solidFill>
              </a:rPr>
              <a:t>dimensionless</a:t>
            </a:r>
            <a:r>
              <a:rPr lang="hu-HU" sz="2200" dirty="0">
                <a:solidFill>
                  <a:srgbClr val="00CC00"/>
                </a:solidFill>
              </a:rPr>
              <a:t> </a:t>
            </a:r>
          </a:p>
          <a:p>
            <a:pPr marL="742950" lvl="1" indent="-27305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200" dirty="0" err="1">
                <a:solidFill>
                  <a:srgbClr val="00CC00"/>
                </a:solidFill>
              </a:rPr>
              <a:t>Laguerre</a:t>
            </a:r>
            <a:r>
              <a:rPr lang="hu-HU" sz="2200" dirty="0">
                <a:solidFill>
                  <a:srgbClr val="00CC00"/>
                </a:solidFill>
              </a:rPr>
              <a:t> </a:t>
            </a:r>
            <a:r>
              <a:rPr lang="hu-HU" sz="2200" dirty="0" err="1">
                <a:solidFill>
                  <a:srgbClr val="00CC00"/>
                </a:solidFill>
              </a:rPr>
              <a:t>polynomials</a:t>
            </a:r>
            <a:endParaRPr lang="hu-HU" sz="2200" dirty="0">
              <a:solidFill>
                <a:srgbClr val="00CC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buNone/>
            </a:pPr>
            <a:endParaRPr sz="2200" dirty="0">
              <a:solidFill>
                <a:schemeClr val="lt1"/>
              </a:solidFill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179512" y="4262269"/>
            <a:ext cx="4316288" cy="1819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2200" b="1" dirty="0" err="1">
                <a:solidFill>
                  <a:srgbClr val="FFFF00"/>
                </a:solidFill>
              </a:rPr>
              <a:t>First</a:t>
            </a:r>
            <a:r>
              <a:rPr lang="hu-HU" sz="2200" b="1" dirty="0">
                <a:solidFill>
                  <a:srgbClr val="FFFF00"/>
                </a:solidFill>
              </a:rPr>
              <a:t> </a:t>
            </a:r>
            <a:r>
              <a:rPr lang="hu-HU" sz="2200" b="1" dirty="0" err="1">
                <a:solidFill>
                  <a:srgbClr val="FFFF00"/>
                </a:solidFill>
              </a:rPr>
              <a:t>successful</a:t>
            </a:r>
            <a:r>
              <a:rPr lang="hu-HU" sz="2200" b="1" dirty="0">
                <a:solidFill>
                  <a:srgbClr val="FFFF00"/>
                </a:solidFill>
              </a:rPr>
              <a:t> </a:t>
            </a:r>
            <a:r>
              <a:rPr lang="hu-HU" sz="2200" b="1" dirty="0" err="1">
                <a:solidFill>
                  <a:srgbClr val="FFFF00"/>
                </a:solidFill>
              </a:rPr>
              <a:t>tests</a:t>
            </a:r>
            <a:endParaRPr lang="hu-HU" sz="2200" b="1" dirty="0">
              <a:solidFill>
                <a:srgbClr val="FFFF00"/>
              </a:solidFill>
            </a:endParaRPr>
          </a:p>
          <a:p>
            <a:pPr marL="452438" lvl="1" indent="-269875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200" dirty="0">
                <a:solidFill>
                  <a:srgbClr val="00CC00"/>
                </a:solidFill>
              </a:rPr>
              <a:t>NA22, UA1 </a:t>
            </a:r>
            <a:r>
              <a:rPr lang="hu-HU" sz="2200" dirty="0" err="1">
                <a:solidFill>
                  <a:srgbClr val="00CC00"/>
                </a:solidFill>
              </a:rPr>
              <a:t>data</a:t>
            </a:r>
            <a:endParaRPr lang="hu-HU" sz="2200" dirty="0">
              <a:solidFill>
                <a:srgbClr val="00CC00"/>
              </a:solidFill>
            </a:endParaRPr>
          </a:p>
          <a:p>
            <a:pPr marL="452438" lvl="1" indent="-269875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200" dirty="0" err="1">
                <a:solidFill>
                  <a:srgbClr val="00CC00"/>
                </a:solidFill>
              </a:rPr>
              <a:t>convergence</a:t>
            </a:r>
            <a:r>
              <a:rPr lang="hu-HU" sz="2200" dirty="0">
                <a:solidFill>
                  <a:srgbClr val="00CC00"/>
                </a:solidFill>
              </a:rPr>
              <a:t> </a:t>
            </a:r>
            <a:r>
              <a:rPr lang="hu-HU" sz="2200" dirty="0" err="1">
                <a:solidFill>
                  <a:srgbClr val="00CC00"/>
                </a:solidFill>
              </a:rPr>
              <a:t>criteria</a:t>
            </a:r>
            <a:r>
              <a:rPr lang="hu-HU" sz="2200" dirty="0">
                <a:solidFill>
                  <a:srgbClr val="00CC00"/>
                </a:solidFill>
              </a:rPr>
              <a:t> </a:t>
            </a:r>
            <a:r>
              <a:rPr lang="hu-HU" sz="2200" dirty="0" err="1">
                <a:solidFill>
                  <a:srgbClr val="00CC00"/>
                </a:solidFill>
              </a:rPr>
              <a:t>satisfied</a:t>
            </a:r>
            <a:r>
              <a:rPr lang="hu-HU" sz="2200" dirty="0">
                <a:solidFill>
                  <a:srgbClr val="00CC00"/>
                </a:solidFill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958" y="2588625"/>
            <a:ext cx="4359369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0" y="-77240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2400" b="1" i="0" u="none" strike="noStrike" cap="none" baseline="0" dirty="0">
                <a:solidFill>
                  <a:srgbClr val="FFFF00"/>
                </a:solidFill>
              </a:rPr>
              <a:t>  EXAMPLE,</a:t>
            </a:r>
            <a:r>
              <a:rPr lang="hu-HU" sz="2400" b="1" i="0" u="none" strike="noStrike" cap="none" dirty="0">
                <a:solidFill>
                  <a:srgbClr val="FFFF00"/>
                </a:solidFill>
              </a:rPr>
              <a:t> </a:t>
            </a:r>
            <a:r>
              <a:rPr lang="hu-HU" sz="2400" b="1" dirty="0">
                <a:solidFill>
                  <a:srgbClr val="FFFF00"/>
                </a:solidFill>
              </a:rPr>
              <a:t>LAGUERRE EXPANSIONS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625" y="495300"/>
            <a:ext cx="7524750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697600" y="5206425"/>
            <a:ext cx="67569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>
                <a:solidFill>
                  <a:schemeClr val="lt1"/>
                </a:solidFill>
              </a:rPr>
              <a:t>T. Csörgő and S: Hegyi, hep-ph/9912220, T. Csörgő, hep-ph/001233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10891" y="1169918"/>
            <a:ext cx="9122223" cy="38884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2400" b="1" dirty="0" err="1">
                <a:solidFill>
                  <a:srgbClr val="FFFF00"/>
                </a:solidFill>
              </a:rPr>
              <a:t>Model-independent</a:t>
            </a:r>
            <a:r>
              <a:rPr lang="hu-HU" sz="2400" b="1" dirty="0">
                <a:solidFill>
                  <a:srgbClr val="FFFF00"/>
                </a:solidFill>
              </a:rPr>
              <a:t> </a:t>
            </a:r>
            <a:r>
              <a:rPr lang="hu-HU" sz="2400" b="1" dirty="0" err="1">
                <a:solidFill>
                  <a:srgbClr val="FFFF00"/>
                </a:solidFill>
              </a:rPr>
              <a:t>but</a:t>
            </a:r>
            <a:r>
              <a:rPr lang="hu-HU" sz="2400" b="1" dirty="0">
                <a:solidFill>
                  <a:srgbClr val="FFFF00"/>
                </a:solidFill>
              </a:rPr>
              <a:t>:</a:t>
            </a:r>
          </a:p>
          <a:p>
            <a:pPr marL="742950" lvl="1" indent="-27305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400" dirty="0" smtClean="0">
                <a:solidFill>
                  <a:srgbClr val="00CC00"/>
                </a:solidFill>
              </a:rPr>
              <a:t>Lévy</a:t>
            </a:r>
            <a:r>
              <a:rPr lang="hu-HU" sz="2400" dirty="0">
                <a:solidFill>
                  <a:srgbClr val="00CC00"/>
                </a:solidFill>
              </a:rPr>
              <a:t>: </a:t>
            </a:r>
            <a:r>
              <a:rPr lang="hu-HU" sz="2400" dirty="0" err="1">
                <a:solidFill>
                  <a:srgbClr val="00CC00"/>
                </a:solidFill>
              </a:rPr>
              <a:t>stretched</a:t>
            </a:r>
            <a:r>
              <a:rPr lang="hu-HU" sz="2400" dirty="0">
                <a:solidFill>
                  <a:srgbClr val="00CC00"/>
                </a:solidFill>
              </a:rPr>
              <a:t> </a:t>
            </a:r>
            <a:r>
              <a:rPr lang="hu-HU" sz="2400" dirty="0" err="1">
                <a:solidFill>
                  <a:srgbClr val="00CC00"/>
                </a:solidFill>
              </a:rPr>
              <a:t>exponential</a:t>
            </a:r>
            <a:endParaRPr lang="hu-HU" sz="2400" dirty="0">
              <a:solidFill>
                <a:srgbClr val="00CC00"/>
              </a:solidFill>
            </a:endParaRPr>
          </a:p>
          <a:p>
            <a:pPr marL="742950" lvl="1" indent="-27305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400" dirty="0" err="1">
                <a:solidFill>
                  <a:srgbClr val="00CC00"/>
                </a:solidFill>
              </a:rPr>
              <a:t>generalizes</a:t>
            </a:r>
            <a:r>
              <a:rPr lang="hu-HU" sz="2400" dirty="0">
                <a:solidFill>
                  <a:srgbClr val="00CC00"/>
                </a:solidFill>
              </a:rPr>
              <a:t> </a:t>
            </a:r>
            <a:r>
              <a:rPr lang="hu-HU" sz="2400" dirty="0" err="1">
                <a:solidFill>
                  <a:srgbClr val="00CC00"/>
                </a:solidFill>
              </a:rPr>
              <a:t>exponentials</a:t>
            </a:r>
            <a:r>
              <a:rPr lang="hu-HU" sz="2400" dirty="0">
                <a:solidFill>
                  <a:srgbClr val="00CC00"/>
                </a:solidFill>
              </a:rPr>
              <a:t> and </a:t>
            </a:r>
            <a:r>
              <a:rPr lang="hu-HU" sz="2400" dirty="0" err="1">
                <a:solidFill>
                  <a:srgbClr val="00CC00"/>
                </a:solidFill>
              </a:rPr>
              <a:t>Gaussians</a:t>
            </a:r>
            <a:endParaRPr lang="hu-HU" sz="2400" dirty="0">
              <a:solidFill>
                <a:srgbClr val="00CC00"/>
              </a:solidFill>
            </a:endParaRPr>
          </a:p>
          <a:p>
            <a:pPr marL="742950" lvl="1" indent="-27305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400" dirty="0" err="1" smtClean="0">
                <a:solidFill>
                  <a:srgbClr val="00CC00"/>
                </a:solidFill>
              </a:rPr>
              <a:t>ubiquitous</a:t>
            </a:r>
            <a:r>
              <a:rPr lang="hu-HU" sz="2400" dirty="0" smtClean="0">
                <a:solidFill>
                  <a:srgbClr val="00CC00"/>
                </a:solidFill>
              </a:rPr>
              <a:t> </a:t>
            </a:r>
            <a:r>
              <a:rPr lang="hu-HU" sz="2400" dirty="0">
                <a:solidFill>
                  <a:srgbClr val="00CC00"/>
                </a:solidFill>
              </a:rPr>
              <a:t>in </a:t>
            </a:r>
            <a:r>
              <a:rPr lang="hu-HU" sz="2400" dirty="0" err="1">
                <a:solidFill>
                  <a:srgbClr val="00CC00"/>
                </a:solidFill>
              </a:rPr>
              <a:t>nature</a:t>
            </a:r>
            <a:endParaRPr lang="hu-HU" sz="2400" dirty="0">
              <a:solidFill>
                <a:srgbClr val="00CC00"/>
              </a:solidFill>
            </a:endParaRPr>
          </a:p>
          <a:p>
            <a:pPr marL="742950" lvl="1" indent="-27305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400" dirty="0" err="1">
                <a:solidFill>
                  <a:srgbClr val="00CC00"/>
                </a:solidFill>
              </a:rPr>
              <a:t>How</a:t>
            </a:r>
            <a:r>
              <a:rPr lang="hu-HU" sz="2400" dirty="0">
                <a:solidFill>
                  <a:srgbClr val="00CC00"/>
                </a:solidFill>
              </a:rPr>
              <a:t> far </a:t>
            </a:r>
            <a:r>
              <a:rPr lang="hu-HU" sz="2400" dirty="0" err="1">
                <a:solidFill>
                  <a:srgbClr val="00CC00"/>
                </a:solidFill>
              </a:rPr>
              <a:t>from</a:t>
            </a:r>
            <a:r>
              <a:rPr lang="hu-HU" sz="2400" dirty="0">
                <a:solidFill>
                  <a:srgbClr val="00CC00"/>
                </a:solidFill>
              </a:rPr>
              <a:t> a </a:t>
            </a:r>
            <a:r>
              <a:rPr lang="hu-HU" sz="2400" dirty="0" smtClean="0">
                <a:solidFill>
                  <a:srgbClr val="00CC00"/>
                </a:solidFill>
              </a:rPr>
              <a:t>Lévy</a:t>
            </a:r>
            <a:r>
              <a:rPr lang="hu-HU" sz="2400" dirty="0">
                <a:solidFill>
                  <a:srgbClr val="00CC00"/>
                </a:solidFill>
              </a:rPr>
              <a:t>?</a:t>
            </a:r>
          </a:p>
          <a:p>
            <a:pPr marL="742950" lvl="1" indent="-27305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400" dirty="0" err="1">
                <a:solidFill>
                  <a:srgbClr val="00CC00"/>
                </a:solidFill>
              </a:rPr>
              <a:t>Need</a:t>
            </a:r>
            <a:r>
              <a:rPr lang="hu-HU" sz="2400" dirty="0">
                <a:solidFill>
                  <a:srgbClr val="00CC00"/>
                </a:solidFill>
              </a:rPr>
              <a:t> </a:t>
            </a:r>
            <a:r>
              <a:rPr lang="hu-HU" sz="2400" dirty="0" err="1">
                <a:solidFill>
                  <a:srgbClr val="00CC00"/>
                </a:solidFill>
              </a:rPr>
              <a:t>new</a:t>
            </a:r>
            <a:r>
              <a:rPr lang="hu-HU" sz="2400" dirty="0">
                <a:solidFill>
                  <a:srgbClr val="00CC00"/>
                </a:solidFill>
              </a:rPr>
              <a:t> </a:t>
            </a:r>
            <a:r>
              <a:rPr lang="hu-HU" sz="2400" dirty="0" err="1">
                <a:solidFill>
                  <a:srgbClr val="00CC00"/>
                </a:solidFill>
              </a:rPr>
              <a:t>set</a:t>
            </a:r>
            <a:r>
              <a:rPr lang="hu-HU" sz="2400" dirty="0">
                <a:solidFill>
                  <a:srgbClr val="00CC00"/>
                </a:solidFill>
              </a:rPr>
              <a:t> of </a:t>
            </a:r>
            <a:r>
              <a:rPr lang="hu-HU" sz="2400" dirty="0" err="1">
                <a:solidFill>
                  <a:srgbClr val="00CC00"/>
                </a:solidFill>
              </a:rPr>
              <a:t>polynomials</a:t>
            </a:r>
            <a:r>
              <a:rPr lang="hu-HU" sz="2400" dirty="0">
                <a:solidFill>
                  <a:srgbClr val="00CC00"/>
                </a:solidFill>
              </a:rPr>
              <a:t>  </a:t>
            </a:r>
            <a:r>
              <a:rPr lang="hu-HU" sz="2400" dirty="0" err="1">
                <a:solidFill>
                  <a:srgbClr val="00CC00"/>
                </a:solidFill>
              </a:rPr>
              <a:t>orthonormal</a:t>
            </a:r>
            <a:r>
              <a:rPr lang="hu-HU" sz="2400" dirty="0">
                <a:solidFill>
                  <a:srgbClr val="00CC00"/>
                </a:solidFill>
              </a:rPr>
              <a:t> </a:t>
            </a:r>
            <a:r>
              <a:rPr lang="hu-HU" sz="2400" dirty="0" err="1">
                <a:solidFill>
                  <a:srgbClr val="00CC00"/>
                </a:solidFill>
              </a:rPr>
              <a:t>to</a:t>
            </a:r>
            <a:r>
              <a:rPr lang="hu-HU" sz="2400" dirty="0">
                <a:solidFill>
                  <a:srgbClr val="00CC00"/>
                </a:solidFill>
              </a:rPr>
              <a:t> a </a:t>
            </a:r>
            <a:r>
              <a:rPr lang="hu-HU" sz="2400" dirty="0" smtClean="0">
                <a:solidFill>
                  <a:srgbClr val="00CC00"/>
                </a:solidFill>
              </a:rPr>
              <a:t>Lévy </a:t>
            </a:r>
            <a:r>
              <a:rPr lang="hu-HU" sz="2400" dirty="0" err="1">
                <a:solidFill>
                  <a:srgbClr val="00CC00"/>
                </a:solidFill>
              </a:rPr>
              <a:t>weight</a:t>
            </a:r>
            <a:endParaRPr lang="hu-HU" sz="2400" dirty="0">
              <a:solidFill>
                <a:srgbClr val="00CC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6735" y="6201308"/>
            <a:ext cx="4208696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69"/>
          <p:cNvSpPr txBox="1"/>
          <p:nvPr/>
        </p:nvSpPr>
        <p:spPr>
          <a:xfrm>
            <a:off x="-10885" y="-88125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2800" b="1" i="0" u="none" strike="noStrike" cap="none" baseline="0" dirty="0">
                <a:solidFill>
                  <a:srgbClr val="FFFF00"/>
                </a:solidFill>
              </a:rPr>
              <a:t> STRETCHED </a:t>
            </a:r>
            <a:r>
              <a:rPr lang="hu-HU" sz="2800" b="1" dirty="0">
                <a:solidFill>
                  <a:srgbClr val="FFFF00"/>
                </a:solidFill>
              </a:rPr>
              <a:t>w(t): </a:t>
            </a:r>
            <a:r>
              <a:rPr lang="hu-HU" sz="2800" b="1" dirty="0" smtClean="0">
                <a:solidFill>
                  <a:srgbClr val="FFFF00"/>
                </a:solidFill>
              </a:rPr>
              <a:t>LÉVY </a:t>
            </a:r>
            <a:r>
              <a:rPr lang="hu-HU" sz="2800" b="1" dirty="0">
                <a:solidFill>
                  <a:srgbClr val="FFFF00"/>
                </a:solidFill>
              </a:rPr>
              <a:t>EXPANSIONS</a:t>
            </a:r>
          </a:p>
        </p:txBody>
      </p:sp>
      <p:grpSp>
        <p:nvGrpSpPr>
          <p:cNvPr id="2" name="Csoportba foglalás 1"/>
          <p:cNvGrpSpPr/>
          <p:nvPr/>
        </p:nvGrpSpPr>
        <p:grpSpPr>
          <a:xfrm>
            <a:off x="2051720" y="968047"/>
            <a:ext cx="5040560" cy="435559"/>
            <a:chOff x="4054971" y="1850571"/>
            <a:chExt cx="4972050" cy="35087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46" b="2174"/>
            <a:stretch/>
          </p:blipFill>
          <p:spPr bwMode="auto">
            <a:xfrm>
              <a:off x="4054971" y="1850571"/>
              <a:ext cx="1381125" cy="350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40"/>
            <a:stretch/>
          </p:blipFill>
          <p:spPr bwMode="auto">
            <a:xfrm>
              <a:off x="5436096" y="1850571"/>
              <a:ext cx="3590925" cy="350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Kép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4376270"/>
            <a:ext cx="4417968" cy="207706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5650" y="4784037"/>
            <a:ext cx="4551303" cy="126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067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 helye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3814" y="1017244"/>
                <a:ext cx="8870673" cy="1008112"/>
              </a:xfrm>
            </p:spPr>
            <p:txBody>
              <a:bodyPr/>
              <a:lstStyle/>
              <a:p>
                <a:r>
                  <a:rPr lang="hu-HU" sz="2800" dirty="0"/>
                  <a:t>In </a:t>
                </a:r>
                <a:r>
                  <a:rPr lang="hu-HU" sz="2800" dirty="0" err="1"/>
                  <a:t>case</a:t>
                </a:r>
                <a:r>
                  <a:rPr lang="hu-HU" sz="2800" dirty="0"/>
                  <a:t> of </a:t>
                </a:r>
                <a14:m>
                  <m:oMath xmlns:m="http://schemas.openxmlformats.org/officeDocument/2006/math">
                    <m:r>
                      <a:rPr lang="hu-H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hu-HU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800" dirty="0"/>
                  <a:t>= 1, </a:t>
                </a:r>
              </a:p>
              <a:p>
                <a:r>
                  <a:rPr lang="hu-HU" sz="2800" dirty="0" err="1"/>
                  <a:t>in</a:t>
                </a:r>
                <a:r>
                  <a:rPr lang="hu-HU" sz="2800" dirty="0"/>
                  <a:t> 1 </a:t>
                </a:r>
                <a:r>
                  <a:rPr lang="hu-HU" sz="2800" dirty="0" err="1"/>
                  <a:t>dimension</a:t>
                </a:r>
                <a:r>
                  <a:rPr lang="hu-HU" sz="2800" dirty="0"/>
                  <a:t> </a:t>
                </a:r>
                <a:r>
                  <a:rPr lang="hu-HU" sz="2800" dirty="0" err="1"/>
                  <a:t>Laguerre</a:t>
                </a:r>
                <a:r>
                  <a:rPr lang="hu-HU" sz="2800" dirty="0"/>
                  <a:t> </a:t>
                </a:r>
                <a:r>
                  <a:rPr lang="hu-HU" sz="2800" dirty="0" err="1"/>
                  <a:t>expansion</a:t>
                </a:r>
                <a:r>
                  <a:rPr lang="hu-HU" sz="2800" dirty="0"/>
                  <a:t> is </a:t>
                </a:r>
                <a:r>
                  <a:rPr lang="hu-HU" sz="2800" dirty="0" err="1"/>
                  <a:t>recovered</a:t>
                </a:r>
                <a:endParaRPr lang="hu-HU" sz="2800" dirty="0"/>
              </a:p>
            </p:txBody>
          </p:sp>
        </mc:Choice>
        <mc:Fallback xmlns="">
          <p:sp>
            <p:nvSpPr>
              <p:cNvPr id="3" name="Szöveg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3814" y="1017244"/>
                <a:ext cx="8870673" cy="1008112"/>
              </a:xfrm>
              <a:blipFill rotWithShape="1">
                <a:blip r:embed="rId2"/>
                <a:stretch>
                  <a:fillRect l="-1374" t="-1818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hu-HU"/>
              <a:t>T. Csörgő and S: Hegyi, hep-ph/9912220, T. Csörgő, hep-ph/001233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93815" y="4293096"/>
            <a:ext cx="8956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err="1">
                <a:solidFill>
                  <a:srgbClr val="00CC00"/>
                </a:solidFill>
              </a:rPr>
              <a:t>These</a:t>
            </a:r>
            <a:r>
              <a:rPr lang="hu-HU" sz="2800" b="1" dirty="0">
                <a:solidFill>
                  <a:srgbClr val="00CC00"/>
                </a:solidFill>
              </a:rPr>
              <a:t> </a:t>
            </a:r>
            <a:r>
              <a:rPr lang="hu-HU" sz="2800" b="1" dirty="0" err="1">
                <a:solidFill>
                  <a:srgbClr val="00CC00"/>
                </a:solidFill>
              </a:rPr>
              <a:t>reduce</a:t>
            </a:r>
            <a:r>
              <a:rPr lang="hu-HU" sz="2800" b="1" dirty="0">
                <a:solidFill>
                  <a:srgbClr val="00CC00"/>
                </a:solidFill>
              </a:rPr>
              <a:t> </a:t>
            </a:r>
            <a:r>
              <a:rPr lang="hu-HU" sz="2800" b="1" dirty="0" err="1">
                <a:solidFill>
                  <a:srgbClr val="00CC00"/>
                </a:solidFill>
              </a:rPr>
              <a:t>to</a:t>
            </a:r>
            <a:r>
              <a:rPr lang="hu-HU" sz="2800" b="1" dirty="0">
                <a:solidFill>
                  <a:srgbClr val="00CC00"/>
                </a:solidFill>
              </a:rPr>
              <a:t> </a:t>
            </a:r>
            <a:r>
              <a:rPr lang="hu-HU" sz="2800" b="1" dirty="0" err="1">
                <a:solidFill>
                  <a:srgbClr val="00CC00"/>
                </a:solidFill>
              </a:rPr>
              <a:t>the</a:t>
            </a:r>
            <a:r>
              <a:rPr lang="hu-HU" sz="2800" b="1" dirty="0">
                <a:solidFill>
                  <a:srgbClr val="00CC00"/>
                </a:solidFill>
              </a:rPr>
              <a:t> </a:t>
            </a:r>
          </a:p>
          <a:p>
            <a:pPr algn="ctr"/>
            <a:r>
              <a:rPr lang="hu-HU" sz="2800" b="1" dirty="0" err="1">
                <a:solidFill>
                  <a:srgbClr val="00CC00"/>
                </a:solidFill>
              </a:rPr>
              <a:t>Laguerre</a:t>
            </a:r>
            <a:r>
              <a:rPr lang="hu-HU" sz="2800" b="1" dirty="0">
                <a:solidFill>
                  <a:srgbClr val="00CC00"/>
                </a:solidFill>
              </a:rPr>
              <a:t> </a:t>
            </a:r>
            <a:r>
              <a:rPr lang="hu-HU" sz="2800" b="1" dirty="0" err="1">
                <a:solidFill>
                  <a:srgbClr val="00CC00"/>
                </a:solidFill>
              </a:rPr>
              <a:t>expansions</a:t>
            </a:r>
            <a:r>
              <a:rPr lang="hu-HU" sz="2800" b="1" dirty="0">
                <a:solidFill>
                  <a:srgbClr val="00CC00"/>
                </a:solidFill>
              </a:rPr>
              <a:t> and </a:t>
            </a:r>
          </a:p>
          <a:p>
            <a:pPr algn="ctr"/>
            <a:r>
              <a:rPr lang="hu-HU" sz="2800" b="1" dirty="0" err="1">
                <a:solidFill>
                  <a:srgbClr val="00CC00"/>
                </a:solidFill>
              </a:rPr>
              <a:t>Laguerre</a:t>
            </a:r>
            <a:r>
              <a:rPr lang="hu-HU" sz="2800" b="1" dirty="0">
                <a:solidFill>
                  <a:srgbClr val="00CC00"/>
                </a:solidFill>
              </a:rPr>
              <a:t> </a:t>
            </a:r>
            <a:r>
              <a:rPr lang="hu-HU" sz="2800" b="1" dirty="0" err="1">
                <a:solidFill>
                  <a:srgbClr val="00CC00"/>
                </a:solidFill>
              </a:rPr>
              <a:t>polynomials</a:t>
            </a:r>
            <a:r>
              <a:rPr lang="hu-HU" sz="2800" b="1" dirty="0">
                <a:solidFill>
                  <a:srgbClr val="00CC00"/>
                </a:solidFill>
              </a:rPr>
              <a:t>.</a:t>
            </a:r>
          </a:p>
        </p:txBody>
      </p:sp>
      <p:sp>
        <p:nvSpPr>
          <p:cNvPr id="9" name="Shape 69"/>
          <p:cNvSpPr txBox="1"/>
          <p:nvPr/>
        </p:nvSpPr>
        <p:spPr>
          <a:xfrm>
            <a:off x="-10885" y="-88125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2800" b="1" i="0" u="none" strike="noStrike" cap="none" baseline="0" dirty="0">
                <a:solidFill>
                  <a:srgbClr val="FFFF00"/>
                </a:solidFill>
              </a:rPr>
              <a:t> STRETCHED </a:t>
            </a:r>
            <a:r>
              <a:rPr lang="hu-HU" sz="2800" b="1" dirty="0">
                <a:solidFill>
                  <a:srgbClr val="FFFF00"/>
                </a:solidFill>
              </a:rPr>
              <a:t>w(t) </a:t>
            </a:r>
            <a:r>
              <a:rPr lang="hu-HU" sz="2800" b="1" dirty="0" smtClean="0">
                <a:solidFill>
                  <a:srgbClr val="FFFF00"/>
                </a:solidFill>
              </a:rPr>
              <a:t>= </a:t>
            </a:r>
            <a:r>
              <a:rPr lang="hu-HU" sz="2800" b="1" dirty="0" err="1" smtClean="0">
                <a:solidFill>
                  <a:srgbClr val="FFFF00"/>
                </a:solidFill>
              </a:rPr>
              <a:t>exp</a:t>
            </a:r>
            <a:r>
              <a:rPr lang="hu-HU" sz="2800" b="1" dirty="0">
                <a:solidFill>
                  <a:srgbClr val="FFFF00"/>
                </a:solidFill>
              </a:rPr>
              <a:t>(-</a:t>
            </a:r>
            <a:r>
              <a:rPr lang="hu-HU" sz="2800" b="1" dirty="0" err="1">
                <a:solidFill>
                  <a:srgbClr val="FFFF00"/>
                </a:solidFill>
              </a:rPr>
              <a:t>t</a:t>
            </a:r>
            <a:r>
              <a:rPr lang="hu-HU" sz="2800" b="1" baseline="30000" dirty="0" err="1">
                <a:solidFill>
                  <a:srgbClr val="FFFF00"/>
                </a:solidFill>
                <a:latin typeface="Symbol" pitchFamily="18" charset="2"/>
              </a:rPr>
              <a:t>a</a:t>
            </a:r>
            <a:r>
              <a:rPr lang="hu-HU" sz="2800" b="1" dirty="0">
                <a:solidFill>
                  <a:srgbClr val="FFFF00"/>
                </a:solidFill>
              </a:rPr>
              <a:t>): </a:t>
            </a:r>
            <a:r>
              <a:rPr lang="hu-HU" sz="2800" b="1" dirty="0" smtClean="0">
                <a:solidFill>
                  <a:srgbClr val="FFFF00"/>
                </a:solidFill>
              </a:rPr>
              <a:t>LÉVY </a:t>
            </a:r>
            <a:r>
              <a:rPr lang="hu-HU" sz="2800" b="1" dirty="0">
                <a:solidFill>
                  <a:srgbClr val="FFFF00"/>
                </a:solidFill>
              </a:rPr>
              <a:t>EXPANSIONS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192" y="2279088"/>
            <a:ext cx="5859915" cy="197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TM03457485[[fn=Szita]]</Template>
  <TotalTime>3097</TotalTime>
  <Words>870</Words>
  <Application>Microsoft Office PowerPoint</Application>
  <PresentationFormat>Diavetítés a képernyőre (4:3 oldalarány)</PresentationFormat>
  <Paragraphs>217</Paragraphs>
  <Slides>20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7" baseType="lpstr">
      <vt:lpstr>Arial</vt:lpstr>
      <vt:lpstr>Cambria Math</vt:lpstr>
      <vt:lpstr>Courier New</vt:lpstr>
      <vt:lpstr>Symbol</vt:lpstr>
      <vt:lpstr>Verdana</vt:lpstr>
      <vt:lpstr>Wingdings</vt:lpstr>
      <vt:lpstr>Alapértelmezett terv</vt:lpstr>
      <vt:lpstr>PowerPoint-bemutató</vt:lpstr>
      <vt:lpstr>PowerPoint-bemutató</vt:lpstr>
      <vt:lpstr>MODEL - INDEPENDENT SHAPE ANALYIS II.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Example, L3 BE correlation function</vt:lpstr>
      <vt:lpstr>  HB et al. observed oscillations</vt:lpstr>
      <vt:lpstr>PowerPoint-bemutató</vt:lpstr>
      <vt:lpstr>PowerPoint-bemutató</vt:lpstr>
      <vt:lpstr>PowerPoint-bemutató</vt:lpstr>
      <vt:lpstr>Multivariate, nearly Lévy correlations</vt:lpstr>
      <vt:lpstr>Lévy expansion fit to pp elastic scattering at  sqrt(s) = 7 TeV</vt:lpstr>
      <vt:lpstr>  Towards imaging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</dc:creator>
  <cp:lastModifiedBy>Tamás</cp:lastModifiedBy>
  <cp:revision>133</cp:revision>
  <dcterms:modified xsi:type="dcterms:W3CDTF">2018-05-24T09:01:47Z</dcterms:modified>
</cp:coreProperties>
</file>