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0.jpg" ContentType="image/jpe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4" r:id="rId1"/>
    <p:sldMasterId id="2147484604" r:id="rId2"/>
    <p:sldMasterId id="2147484616" r:id="rId3"/>
  </p:sldMasterIdLst>
  <p:notesMasterIdLst>
    <p:notesMasterId r:id="rId38"/>
  </p:notesMasterIdLst>
  <p:handoutMasterIdLst>
    <p:handoutMasterId r:id="rId39"/>
  </p:handoutMasterIdLst>
  <p:sldIdLst>
    <p:sldId id="256" r:id="rId4"/>
    <p:sldId id="483" r:id="rId5"/>
    <p:sldId id="482" r:id="rId6"/>
    <p:sldId id="460" r:id="rId7"/>
    <p:sldId id="461" r:id="rId8"/>
    <p:sldId id="485" r:id="rId9"/>
    <p:sldId id="473" r:id="rId10"/>
    <p:sldId id="447" r:id="rId11"/>
    <p:sldId id="478" r:id="rId12"/>
    <p:sldId id="419" r:id="rId13"/>
    <p:sldId id="340" r:id="rId14"/>
    <p:sldId id="470" r:id="rId15"/>
    <p:sldId id="453" r:id="rId16"/>
    <p:sldId id="424" r:id="rId17"/>
    <p:sldId id="389" r:id="rId18"/>
    <p:sldId id="477" r:id="rId19"/>
    <p:sldId id="439" r:id="rId20"/>
    <p:sldId id="390" r:id="rId21"/>
    <p:sldId id="417" r:id="rId22"/>
    <p:sldId id="471" r:id="rId23"/>
    <p:sldId id="463" r:id="rId24"/>
    <p:sldId id="464" r:id="rId25"/>
    <p:sldId id="466" r:id="rId26"/>
    <p:sldId id="481" r:id="rId27"/>
    <p:sldId id="467" r:id="rId28"/>
    <p:sldId id="468" r:id="rId29"/>
    <p:sldId id="469" r:id="rId30"/>
    <p:sldId id="479" r:id="rId31"/>
    <p:sldId id="487" r:id="rId32"/>
    <p:sldId id="486" r:id="rId33"/>
    <p:sldId id="472" r:id="rId34"/>
    <p:sldId id="484" r:id="rId35"/>
    <p:sldId id="428" r:id="rId36"/>
    <p:sldId id="42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020101"/>
    <a:srgbClr val="3366CC"/>
    <a:srgbClr val="00CC00"/>
    <a:srgbClr val="00CC99"/>
    <a:srgbClr val="66FFFF"/>
    <a:srgbClr val="000000"/>
    <a:srgbClr val="96FE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9288" autoAdjust="0"/>
  </p:normalViewPr>
  <p:slideViewPr>
    <p:cSldViewPr>
      <p:cViewPr>
        <p:scale>
          <a:sx n="80" d="100"/>
          <a:sy n="80" d="100"/>
        </p:scale>
        <p:origin x="-156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B9732-2C65-42B5-90C3-C705D3F8289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2F12-0858-4E20-B4AA-742B76E2F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68572E50-4737-41BD-83A3-F86A9A5CD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7D18B-E9DE-4717-A57A-A5E182C4323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72E50-4737-41BD-83A3-F86A9A5CD1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49E9D-38BB-4CED-8E95-F04CBC7F60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72E50-4737-41BD-83A3-F86A9A5CD1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72E50-4737-41BD-83A3-F86A9A5CD17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C268-FD8F-4479-9B0C-79E5E846E78E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1935-38AB-4070-9A52-5FADFA6F69A2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8760-4570-41EF-8D09-8C6FC9D831E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EBD0-476B-4C34-88BD-3AF95748F93E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4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14AA-0343-4C52-980A-BAB5611B6197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90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6E23-855C-4244-B571-A6CB3D52DCB5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62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66C-4978-44E5-A9E0-CE4282626AB0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7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2A9C-EDEA-468E-AE05-3BA8C3D25921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87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30C7-FA46-4AB7-9F0A-3A2763C0DBA5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07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FBBE-3253-450B-878D-F5230A8B880E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07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BA4B-856D-4A10-9393-A1F5265AA346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3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628-D463-415C-90C8-7161CE27FAEF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D944-62A7-46E2-925F-98032478525F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5F16-C747-4C8F-8400-5BDEC0B20AE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91E-E2B2-4D4A-BB56-997CB3AB2C4D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0496-5F6C-46D5-B0ED-55CA19DDFBB7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9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1015-397F-48EF-AC7E-8FB27FEBB8F9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2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5420-8A6E-4F7E-BC62-DE014D61CCEA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EEC4-7D97-42E0-A35E-C42C97284AEB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99A9-112B-487C-9D9A-FB9B2AE07D37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0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E3E0-A067-471F-A1DB-B54EFC106C2E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1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1C13-EA41-44E1-A1AB-29DAC1F9D9FE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EE3F-54DF-40E6-B57F-9DA4BADD445F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33CC-CD9C-4428-B1D2-ED8CA976E0C8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99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A58F-91A3-40D6-BE16-CE8D0F7A22C0}" type="datetime1">
              <a:rPr lang="en-US" smtClean="0"/>
              <a:t>5/15/2018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BB05-1E32-4EAB-A5CF-CF2DCE7723B0}" type="datetime1">
              <a:rPr lang="en-US" smtClean="0"/>
              <a:t>5/15/2018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208F-FDF1-4578-85DD-D514C5FB1072}" type="datetime1">
              <a:rPr lang="en-US" smtClean="0"/>
              <a:t>5/15/2018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013-027C-4958-A1C9-2F8FDEB99C96}" type="datetime1">
              <a:rPr lang="en-US" smtClean="0"/>
              <a:t>5/15/2018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C9B2-2B24-4E78-B646-D5336136BDAD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E59-0966-44E2-924D-DAABF89242F8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ED05-DE63-4B55-A48E-5BE3D51E3A2F}" type="datetime1">
              <a:rPr lang="en-US" smtClean="0"/>
              <a:t>5/15/2018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C772-F598-48C0-B80C-7C922D56ACA2}" type="datetime1">
              <a:rPr lang="en-US" smtClean="0"/>
              <a:t>5/15/2018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6E19-3614-4899-A0EC-B38D1DA20FB6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E7F4-1C57-4380-9A66-82519BA6609E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6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85BF-5584-412B-BCE5-8C7135B5676B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8EAD-1FE7-431D-980E-D0CFA86AF4AE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7199-E5C9-4AFD-A04B-FD687F84CAC4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908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9B93-0BE1-4362-89DB-6505E33F6F42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62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9D2B-6844-441B-8715-05B07F56B77D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972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640E-42DE-4534-8D2F-42D8CD935766}" type="datetime1">
              <a:rPr lang="en-US" smtClean="0"/>
              <a:t>5/15/2018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9" descr="PU_signature_gif_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87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D0F5-DE62-4E36-BC84-7047D05F0629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CF82-E597-4882-87D7-5B5A7FFA7D09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2468-9657-449A-905C-893746A1E253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7E8B-5026-4703-BB65-1E413F7B473C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1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3B83-03B2-4DD6-85DA-30425FDCAD7E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02E8-BB2D-4D37-9FDB-03EB8AEEA220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PU_signature_gif_print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10400" y="0"/>
            <a:ext cx="213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1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  <p:sldLayoutId id="2147484379" r:id="rId15"/>
    <p:sldLayoutId id="2147484380" r:id="rId16"/>
    <p:sldLayoutId id="2147484381" r:id="rId17"/>
    <p:sldLayoutId id="2147484382" r:id="rId18"/>
    <p:sldLayoutId id="214748438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30F7-6916-4825-A66B-3E169DC134A3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F252-D5D6-4C43-A0B9-2F272B75C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8802E8-BB2D-4D37-9FDB-03EB8AEEA220}" type="datetime1">
              <a:rPr lang="en-US" smtClean="0"/>
              <a:t>5/15/2018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C3088A-BBE9-4610-8BAF-3D9471C91C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597" r:id="rId12"/>
    <p:sldLayoutId id="2147484598" r:id="rId13"/>
    <p:sldLayoutId id="2147484599" r:id="rId14"/>
    <p:sldLayoutId id="2147484600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8.wmf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gi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gif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64.png"/><Relationship Id="rId10" Type="http://schemas.openxmlformats.org/officeDocument/2006/relationships/image" Target="../media/image60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7.gif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11" Type="http://schemas.openxmlformats.org/officeDocument/2006/relationships/image" Target="../media/image83.w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80.wmf"/><Relationship Id="rId9" Type="http://schemas.openxmlformats.org/officeDocument/2006/relationships/image" Target="../media/image8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2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638800" y="2362200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71600" y="3724619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A. S.  Hirsch &amp;  R.  P.  </a:t>
            </a:r>
            <a:r>
              <a:rPr lang="en-US" dirty="0" err="1">
                <a:solidFill>
                  <a:srgbClr val="FF0000"/>
                </a:solidFill>
              </a:rPr>
              <a:t>Scharenberg</a:t>
            </a:r>
            <a:r>
              <a:rPr lang="en-US" dirty="0">
                <a:solidFill>
                  <a:srgbClr val="FF0000"/>
                </a:solidFill>
              </a:rPr>
              <a:t> ( Purdue University)</a:t>
            </a:r>
          </a:p>
          <a:p>
            <a:r>
              <a:rPr lang="en-US" dirty="0">
                <a:solidFill>
                  <a:srgbClr val="FF0000"/>
                </a:solidFill>
              </a:rPr>
              <a:t>C.  </a:t>
            </a:r>
            <a:r>
              <a:rPr lang="en-US" dirty="0" err="1">
                <a:solidFill>
                  <a:srgbClr val="FF0000"/>
                </a:solidFill>
              </a:rPr>
              <a:t>Pajares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Universidale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 Santiago de </a:t>
            </a:r>
            <a:r>
              <a:rPr lang="en-US" dirty="0" err="1">
                <a:solidFill>
                  <a:srgbClr val="FF0000"/>
                </a:solidFill>
              </a:rPr>
              <a:t>Compostela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52400" y="58674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0" y="5546725"/>
            <a:ext cx="24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1981200"/>
            <a:ext cx="7426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Brijesh</a:t>
            </a:r>
            <a:r>
              <a:rPr lang="en-US" dirty="0" smtClean="0">
                <a:solidFill>
                  <a:srgbClr val="3333CC"/>
                </a:solidFill>
              </a:rPr>
              <a:t> K </a:t>
            </a:r>
            <a:r>
              <a:rPr lang="en-US" dirty="0" err="1" smtClean="0">
                <a:solidFill>
                  <a:srgbClr val="3333CC"/>
                </a:solidFill>
              </a:rPr>
              <a:t>Srivastava</a:t>
            </a:r>
            <a:endParaRPr lang="en-US" dirty="0" smtClean="0">
              <a:solidFill>
                <a:srgbClr val="3333CC"/>
              </a:solidFill>
            </a:endParaRPr>
          </a:p>
          <a:p>
            <a:pPr algn="ctr"/>
            <a:r>
              <a:rPr lang="en-US" dirty="0" smtClean="0">
                <a:solidFill>
                  <a:srgbClr val="3333CC"/>
                </a:solidFill>
              </a:rPr>
              <a:t>Department of Physics &amp; Astronomy</a:t>
            </a:r>
          </a:p>
          <a:p>
            <a:pPr algn="ctr"/>
            <a:r>
              <a:rPr lang="en-US" dirty="0" smtClean="0">
                <a:solidFill>
                  <a:srgbClr val="3333CC"/>
                </a:solidFill>
              </a:rPr>
              <a:t>Purdue University, USA</a:t>
            </a:r>
          </a:p>
          <a:p>
            <a:pPr algn="ctr"/>
            <a:endParaRPr lang="en-US" i="1" dirty="0">
              <a:solidFill>
                <a:srgbClr val="3333CC"/>
              </a:solidFill>
            </a:endParaRPr>
          </a:p>
          <a:p>
            <a:pPr algn="ctr"/>
            <a:r>
              <a:rPr lang="en-US" i="1" dirty="0" smtClean="0"/>
              <a:t>in </a:t>
            </a:r>
            <a:r>
              <a:rPr lang="en-US" i="1" dirty="0"/>
              <a:t>collaboration with </a:t>
            </a:r>
          </a:p>
          <a:p>
            <a:pPr algn="ctr"/>
            <a:endParaRPr lang="en-US" dirty="0" smtClean="0">
              <a:solidFill>
                <a:srgbClr val="3333CC"/>
              </a:solidFill>
            </a:endParaRPr>
          </a:p>
          <a:p>
            <a:pPr algn="ctr"/>
            <a:endParaRPr lang="en-US" dirty="0" smtClean="0">
              <a:solidFill>
                <a:srgbClr val="3333CC"/>
              </a:solidFill>
            </a:endParaRPr>
          </a:p>
          <a:p>
            <a:pPr algn="ctr"/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4478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226" y="685800"/>
            <a:ext cx="696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De-Confinement in </a:t>
            </a:r>
            <a:r>
              <a:rPr lang="en-US" sz="2400" i="1" dirty="0" err="1" smtClean="0">
                <a:solidFill>
                  <a:srgbClr val="FF0000"/>
                </a:solidFill>
              </a:rPr>
              <a:t>pp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Collisions at LHC Energies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026" y="5713392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22 – May 26,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870" y="5442148"/>
            <a:ext cx="5620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XIII Workshop on Particle Correlations &amp; </a:t>
            </a:r>
            <a:r>
              <a:rPr lang="en-US" sz="1800" dirty="0" err="1" smtClean="0"/>
              <a:t>Femtoscopy</a:t>
            </a:r>
            <a:endParaRPr lang="en-US" sz="1800" dirty="0" smtClean="0"/>
          </a:p>
          <a:p>
            <a:r>
              <a:rPr lang="en-US" sz="1800" dirty="0" smtClean="0"/>
              <a:t>WPCF2018</a:t>
            </a:r>
          </a:p>
          <a:p>
            <a:r>
              <a:rPr lang="en-US" sz="1800" dirty="0"/>
              <a:t>The </a:t>
            </a:r>
            <a:r>
              <a:rPr lang="en-US" sz="1800" dirty="0" err="1"/>
              <a:t>Henryk</a:t>
            </a:r>
            <a:r>
              <a:rPr lang="en-US" sz="1800" dirty="0"/>
              <a:t> </a:t>
            </a:r>
            <a:r>
              <a:rPr lang="en-US" sz="1800" dirty="0" err="1"/>
              <a:t>Niewodniczański</a:t>
            </a:r>
            <a:r>
              <a:rPr lang="en-US" sz="1800" dirty="0"/>
              <a:t> Institute of Nuclear Physics PAN, </a:t>
            </a:r>
            <a:r>
              <a:rPr lang="en-US" sz="1800" dirty="0" smtClean="0"/>
              <a:t>Krakow, </a:t>
            </a:r>
            <a:r>
              <a:rPr lang="en-US" sz="1800" dirty="0"/>
              <a:t>Poland</a:t>
            </a:r>
          </a:p>
          <a:p>
            <a:endParaRPr lang="en-US" sz="1800" b="0" dirty="0"/>
          </a:p>
        </p:txBody>
      </p:sp>
      <p:pic>
        <p:nvPicPr>
          <p:cNvPr id="201730" name="Picture 2" descr="C:\Users\Brijesh\Desktop\Brijesh\Europe2018\krakow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41196"/>
            <a:ext cx="3581400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2227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 dirty="0">
                <a:solidFill>
                  <a:srgbClr val="008000"/>
                </a:solidFill>
              </a:rPr>
              <a:t>Multiplicity</a:t>
            </a:r>
            <a:r>
              <a:rPr lang="en-GB" sz="2400" b="0" dirty="0">
                <a:solidFill>
                  <a:srgbClr val="008000"/>
                </a:solidFill>
              </a:rPr>
              <a:t> (</a:t>
            </a:r>
            <a:r>
              <a:rPr lang="en-GB" sz="2800" b="0" dirty="0" err="1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en-GB" sz="2800" b="0" baseline="-33000" dirty="0" err="1">
                <a:solidFill>
                  <a:srgbClr val="008000"/>
                </a:solidFill>
              </a:rPr>
              <a:t>n</a:t>
            </a:r>
            <a:r>
              <a:rPr lang="en-GB" sz="2400" b="0" dirty="0" smtClean="0">
                <a:solidFill>
                  <a:srgbClr val="008000"/>
                </a:solidFill>
              </a:rPr>
              <a:t>)</a:t>
            </a:r>
            <a:endParaRPr lang="en-GB" sz="2400" b="0" dirty="0">
              <a:solidFill>
                <a:srgbClr val="008000"/>
              </a:solidFill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 sz="2400" b="0" dirty="0">
              <a:solidFill>
                <a:srgbClr val="008000"/>
              </a:solidFill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400" b="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153" name="AutoShape 3"/>
          <p:cNvSpPr>
            <a:spLocks noChangeArrowheads="1"/>
          </p:cNvSpPr>
          <p:nvPr/>
        </p:nvSpPr>
        <p:spPr bwMode="auto">
          <a:xfrm>
            <a:off x="0" y="2057400"/>
            <a:ext cx="2514600" cy="1143000"/>
          </a:xfrm>
          <a:prstGeom prst="roundRect">
            <a:avLst>
              <a:gd name="adj" fmla="val 83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6096000" y="4114800"/>
            <a:ext cx="138113" cy="334963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49000"/>
              <a:buFont typeface="StarBats" charset="0"/>
              <a:buNone/>
            </a:pPr>
            <a:endParaRPr lang="en-GB" sz="2200">
              <a:solidFill>
                <a:srgbClr val="000000"/>
              </a:solidFill>
            </a:endParaRPr>
          </a:p>
        </p:txBody>
      </p:sp>
      <p:sp>
        <p:nvSpPr>
          <p:cNvPr id="6157" name="Text Box 8"/>
          <p:cNvSpPr txBox="1">
            <a:spLocks noChangeArrowheads="1"/>
          </p:cNvSpPr>
          <p:nvPr/>
        </p:nvSpPr>
        <p:spPr bwMode="auto">
          <a:xfrm>
            <a:off x="3124200" y="2133600"/>
            <a:ext cx="4281685" cy="369332"/>
          </a:xfrm>
          <a:prstGeom prst="rect">
            <a:avLst/>
          </a:prstGeom>
          <a:noFill/>
          <a:ln w="1836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dirty="0"/>
              <a:t>Average Transverse Momentum </a:t>
            </a:r>
            <a:endParaRPr lang="en-GB" sz="2400" b="0" dirty="0"/>
          </a:p>
        </p:txBody>
      </p:sp>
      <p:sp>
        <p:nvSpPr>
          <p:cNvPr id="6158" name="AutoShape 9"/>
          <p:cNvSpPr>
            <a:spLocks noChangeArrowheads="1"/>
          </p:cNvSpPr>
          <p:nvPr/>
        </p:nvSpPr>
        <p:spPr bwMode="auto">
          <a:xfrm>
            <a:off x="3048000" y="2057400"/>
            <a:ext cx="4445000" cy="1143000"/>
          </a:xfrm>
          <a:prstGeom prst="roundRect">
            <a:avLst>
              <a:gd name="adj" fmla="val 97"/>
            </a:avLst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2400" y="2590800"/>
          <a:ext cx="210360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77" name="Equation" r:id="rId3" imgW="850680" imgH="215640" progId="Equation.3">
                  <p:embed/>
                </p:oleObj>
              </mc:Choice>
              <mc:Fallback>
                <p:oleObj name="Equation" r:id="rId3" imgW="8506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210360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505200" y="2590800"/>
          <a:ext cx="312708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78" name="Equation" r:id="rId5" imgW="1295280" imgH="215640" progId="Equation.3">
                  <p:embed/>
                </p:oleObj>
              </mc:Choice>
              <mc:Fallback>
                <p:oleObj name="Equation" r:id="rId5" imgW="12952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90800"/>
                        <a:ext cx="3127089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2"/>
          <p:cNvSpPr txBox="1">
            <a:spLocks noChangeArrowheads="1"/>
          </p:cNvSpPr>
          <p:nvPr/>
        </p:nvSpPr>
        <p:spPr bwMode="auto">
          <a:xfrm>
            <a:off x="1600200" y="1066800"/>
            <a:ext cx="59817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/>
              <a:t>Multiplicity and &lt;p</a:t>
            </a:r>
            <a:r>
              <a:rPr lang="en-GB" sz="2800" baseline="-25000" dirty="0"/>
              <a:t>T</a:t>
            </a:r>
            <a:r>
              <a:rPr lang="en-GB" sz="2800" baseline="30000" dirty="0"/>
              <a:t>2</a:t>
            </a:r>
            <a:r>
              <a:rPr lang="en-GB" sz="2800" dirty="0"/>
              <a:t> &gt; of particles produced by a cluster of </a:t>
            </a:r>
            <a:r>
              <a:rPr lang="en-GB" sz="2800" i="1" dirty="0"/>
              <a:t>n </a:t>
            </a:r>
            <a:r>
              <a:rPr lang="en-GB" sz="2800" dirty="0"/>
              <a:t>strings</a:t>
            </a:r>
          </a:p>
          <a:p>
            <a:pPr algn="ctr"/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2286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Schwinger mechanism for the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Fragmentation  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5638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  <a:latin typeface="Times" charset="0"/>
              </a:rPr>
              <a:t>M. A. Braun and </a:t>
            </a:r>
            <a:r>
              <a:rPr lang="en-GB" b="0" dirty="0" smtClean="0">
                <a:solidFill>
                  <a:srgbClr val="FF0000"/>
                </a:solidFill>
              </a:rPr>
              <a:t>C. </a:t>
            </a:r>
            <a:r>
              <a:rPr lang="en-GB" b="0" dirty="0" err="1" smtClean="0">
                <a:solidFill>
                  <a:srgbClr val="FF0000"/>
                </a:solidFill>
              </a:rPr>
              <a:t>Pajares</a:t>
            </a:r>
            <a:r>
              <a:rPr lang="en-GB" b="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GB" b="0" dirty="0" err="1" smtClean="0">
                <a:solidFill>
                  <a:srgbClr val="FF0000"/>
                </a:solidFill>
                <a:latin typeface="Times" charset="0"/>
              </a:rPr>
              <a:t>Eur.Phys</a:t>
            </a:r>
            <a:r>
              <a:rPr lang="en-GB" b="0" dirty="0" smtClean="0">
                <a:solidFill>
                  <a:srgbClr val="FF0000"/>
                </a:solidFill>
                <a:latin typeface="Times" charset="0"/>
              </a:rPr>
              <a:t>. J. C16,349 (2000)</a:t>
            </a:r>
          </a:p>
          <a:p>
            <a:r>
              <a:rPr lang="en-GB" b="0" dirty="0" smtClean="0">
                <a:solidFill>
                  <a:srgbClr val="FF0000"/>
                </a:solidFill>
                <a:latin typeface="Times" charset="0"/>
              </a:rPr>
              <a:t>M. A. Braun et al, Phys. Rev. C65, 024907 (2002)</a:t>
            </a:r>
            <a:endParaRPr lang="en-US" b="0" dirty="0">
              <a:solidFill>
                <a:srgbClr val="FF0000"/>
              </a:solidFill>
            </a:endParaRPr>
          </a:p>
        </p:txBody>
      </p:sp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0" y="3733800"/>
          <a:ext cx="22860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79" name="Equation" r:id="rId7" imgW="1028520" imgH="482400" progId="Equation.3">
                  <p:embed/>
                </p:oleObj>
              </mc:Choice>
              <mc:Fallback>
                <p:oleObj name="Equation" r:id="rId7" imgW="10285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33800"/>
                        <a:ext cx="228600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0" y="3733800"/>
            <a:ext cx="2668588" cy="1060450"/>
          </a:xfrm>
          <a:prstGeom prst="roundRect">
            <a:avLst>
              <a:gd name="adj" fmla="val 148"/>
            </a:avLst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8862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/>
              <a:t>= </a:t>
            </a:r>
            <a:r>
              <a:rPr lang="en-US" sz="2400" b="0" dirty="0" smtClean="0">
                <a:solidFill>
                  <a:srgbClr val="0070C0"/>
                </a:solidFill>
              </a:rPr>
              <a:t>C</a:t>
            </a:r>
            <a:r>
              <a:rPr lang="en-US" sz="2400" dirty="0" smtClean="0">
                <a:solidFill>
                  <a:srgbClr val="0070C0"/>
                </a:solidFill>
              </a:rPr>
              <a:t>olor suppression factor </a:t>
            </a:r>
          </a:p>
          <a:p>
            <a:r>
              <a:rPr lang="en-US" b="0" dirty="0" smtClean="0"/>
              <a:t>(due to overlapping of discs).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2400" y="5029200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</a:pPr>
            <a:r>
              <a:rPr lang="en-GB" dirty="0" smtClean="0">
                <a:latin typeface="Times New Roman"/>
                <a:cs typeface="Times New Roman"/>
                <a:sym typeface="Symbol" pitchFamily="18" charset="2"/>
              </a:rPr>
              <a:t>ξ</a:t>
            </a:r>
            <a:r>
              <a:rPr lang="en-GB" dirty="0" smtClean="0"/>
              <a:t>  is the string density parameter</a:t>
            </a:r>
            <a:r>
              <a:rPr lang="en-GB" b="0" dirty="0" smtClean="0"/>
              <a:t>  </a:t>
            </a:r>
            <a:endParaRPr lang="en-GB" b="0" dirty="0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5029200"/>
            <a:ext cx="44958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50" name="Object 3"/>
          <p:cNvGraphicFramePr>
            <a:graphicFrameLocks noChangeAspect="1"/>
          </p:cNvGraphicFramePr>
          <p:nvPr/>
        </p:nvGraphicFramePr>
        <p:xfrm>
          <a:off x="6934200" y="3352800"/>
          <a:ext cx="13033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80" name="Equation" r:id="rId9" imgW="558720" imgH="406080" progId="Equation.3">
                  <p:embed/>
                </p:oleObj>
              </mc:Choice>
              <mc:Fallback>
                <p:oleObj name="Equation" r:id="rId9" imgW="55872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52800"/>
                        <a:ext cx="13033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858000" y="3429000"/>
            <a:ext cx="1600200" cy="838199"/>
          </a:xfrm>
          <a:prstGeom prst="roundRect">
            <a:avLst>
              <a:gd name="adj" fmla="val 231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4419600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N</a:t>
            </a:r>
            <a:r>
              <a:rPr lang="en-US" b="0" baseline="30000" dirty="0" smtClean="0"/>
              <a:t>s</a:t>
            </a:r>
            <a:r>
              <a:rPr lang="en-US" b="0" dirty="0" smtClean="0"/>
              <a:t> = # of strings</a:t>
            </a:r>
          </a:p>
          <a:p>
            <a:r>
              <a:rPr lang="en-US" b="0" dirty="0" smtClean="0">
                <a:cs typeface="Times New Roman" pitchFamily="18" charset="0"/>
              </a:rPr>
              <a:t>S</a:t>
            </a:r>
            <a:r>
              <a:rPr lang="en-US" b="0" baseline="-25000" dirty="0" smtClean="0">
                <a:cs typeface="Times New Roman" pitchFamily="18" charset="0"/>
              </a:rPr>
              <a:t>1</a:t>
            </a:r>
            <a:r>
              <a:rPr lang="en-US" b="0" dirty="0" smtClean="0"/>
              <a:t> = disc area</a:t>
            </a:r>
          </a:p>
          <a:p>
            <a:r>
              <a:rPr lang="en-US" b="0" dirty="0" smtClean="0"/>
              <a:t>S</a:t>
            </a:r>
            <a:r>
              <a:rPr lang="en-US" b="0" baseline="-25000" dirty="0" smtClean="0"/>
              <a:t>N</a:t>
            </a:r>
            <a:r>
              <a:rPr lang="en-US" b="0" dirty="0" smtClean="0"/>
              <a:t> = total nuclear    overlap area</a:t>
            </a:r>
            <a:endParaRPr lang="en-US" b="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66800" y="358725"/>
            <a:ext cx="6375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Percolation and Color Glass Condensate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7733" y="2006219"/>
            <a:ext cx="85164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/>
              <a:t> Many of the results obtained in the framework of percolation of strings</a:t>
            </a:r>
          </a:p>
          <a:p>
            <a:r>
              <a:rPr lang="en-US" dirty="0"/>
              <a:t>     are very similar to the one obtained in the CGC.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/>
              <a:t>  In particular , very similar scaling laws are obtained for the product and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dirty="0"/>
              <a:t>      the ratio of the multiplicities and transverse momentum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530384" y="1304544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Percolation :    Clustering of strings</a:t>
            </a:r>
          </a:p>
          <a:p>
            <a:r>
              <a:rPr lang="en-US" dirty="0">
                <a:solidFill>
                  <a:srgbClr val="3333CC"/>
                </a:solidFill>
              </a:rPr>
              <a:t>CGC            :     Gluon saturation</a:t>
            </a:r>
            <a:r>
              <a:rPr lang="en-US" dirty="0"/>
              <a:t>           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458627" y="913765"/>
            <a:ext cx="511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Both are based on </a:t>
            </a:r>
            <a:r>
              <a:rPr lang="en-US" b="0" dirty="0" err="1"/>
              <a:t>parton</a:t>
            </a:r>
            <a:r>
              <a:rPr lang="en-US" b="0" dirty="0"/>
              <a:t> coherence phenomena.</a:t>
            </a: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143349" y="3314695"/>
            <a:ext cx="7937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n-US" b="0" dirty="0"/>
              <a:t> </a:t>
            </a:r>
            <a:r>
              <a:rPr lang="en-US" dirty="0"/>
              <a:t>Both provide explanation for multiplicity suppression and &lt;p</a:t>
            </a:r>
            <a:r>
              <a:rPr lang="en-US" baseline="-25000" dirty="0"/>
              <a:t>t</a:t>
            </a:r>
            <a:r>
              <a:rPr lang="en-US" dirty="0"/>
              <a:t>&gt;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dirty="0"/>
              <a:t>      scaling  </a:t>
            </a:r>
            <a:r>
              <a:rPr lang="en-US" dirty="0" smtClean="0"/>
              <a:t>with  </a:t>
            </a:r>
            <a:r>
              <a:rPr lang="en-US" dirty="0" err="1"/>
              <a:t>dN</a:t>
            </a:r>
            <a:r>
              <a:rPr lang="en-US" dirty="0"/>
              <a:t>/dy. 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45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9235"/>
              </p:ext>
            </p:extLst>
          </p:nvPr>
        </p:nvGraphicFramePr>
        <p:xfrm>
          <a:off x="167733" y="4746745"/>
          <a:ext cx="1829254" cy="86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7" name="Equation" r:id="rId4" imgW="863280" imgH="406080" progId="Equation.3">
                  <p:embed/>
                </p:oleObj>
              </mc:Choice>
              <mc:Fallback>
                <p:oleObj name="Equation" r:id="rId4" imgW="86328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33" y="4746745"/>
                        <a:ext cx="1829254" cy="861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37253" y="5552925"/>
            <a:ext cx="2429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large value of </a:t>
            </a:r>
            <a:r>
              <a:rPr lang="el-GR" dirty="0"/>
              <a:t>ξ</a:t>
            </a:r>
            <a:r>
              <a:rPr lang="en-US" dirty="0"/>
              <a:t>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85872"/>
              </p:ext>
            </p:extLst>
          </p:nvPr>
        </p:nvGraphicFramePr>
        <p:xfrm>
          <a:off x="487680" y="5915055"/>
          <a:ext cx="831799" cy="4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8" name="Equation" r:id="rId6" imgW="520474" imgH="241195" progId="Equation.3">
                  <p:embed/>
                </p:oleObj>
              </mc:Choice>
              <mc:Fallback>
                <p:oleObj name="Equation" r:id="rId6" imgW="520474" imgH="24119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" y="5915055"/>
                        <a:ext cx="831799" cy="46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67733" y="5953035"/>
            <a:ext cx="1524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" y="6477589"/>
            <a:ext cx="805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CGC :  Y. V. </a:t>
            </a:r>
            <a:r>
              <a:rPr lang="en-US" sz="1800" b="0" dirty="0" err="1" smtClean="0"/>
              <a:t>Kovchegov</a:t>
            </a:r>
            <a:r>
              <a:rPr lang="en-US" sz="1800" b="0" dirty="0" smtClean="0"/>
              <a:t>, E. Levin, L </a:t>
            </a:r>
            <a:r>
              <a:rPr lang="en-US" sz="1800" b="0" dirty="0" err="1" smtClean="0"/>
              <a:t>McLerran</a:t>
            </a:r>
            <a:r>
              <a:rPr lang="en-US" sz="1800" b="0" dirty="0" smtClean="0"/>
              <a:t>, Phys. Rev. C 63,  024903 (2001).</a:t>
            </a:r>
            <a:endParaRPr lang="en-US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43349" y="4013437"/>
            <a:ext cx="7698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dirty="0"/>
              <a:t>Momentum  Q</a:t>
            </a:r>
            <a:r>
              <a:rPr lang="en-US" baseline="-25000" dirty="0"/>
              <a:t>s </a:t>
            </a:r>
            <a:r>
              <a:rPr lang="en-US" dirty="0"/>
              <a:t> establishes the scale in CGC with the corresponding </a:t>
            </a:r>
          </a:p>
          <a:p>
            <a:r>
              <a:rPr lang="en-US" dirty="0"/>
              <a:t>one in percolation of strings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349" y="4800600"/>
            <a:ext cx="2142651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3708" y="4710750"/>
            <a:ext cx="60197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no. of color flux tubes in CGC and the effective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no. of clusters of strings in percolation have the same 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ependence on the energy and centrality.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has consequences  in the Long range rapidity 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orrelations and the ridge structure.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3708" y="4710750"/>
            <a:ext cx="5901692" cy="16423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4846-3FCA-458E-B817-951DF39B8D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563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Elementary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partonic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collisions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Formation of Color String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SU(3) random summation of charges 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 in color charge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Increase in the string tension</a:t>
            </a:r>
          </a:p>
          <a:p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String breaking leads to formation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secondaries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Probability rate -&gt;Schwinger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Fragmentation proceeds in an iterative way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5562600" cy="419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Multiplicity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pt distribution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ratios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Elliptic 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Suppression of high pt particles R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Forward-Backward Multiplicity Correlations at RHIC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1524000"/>
            <a:ext cx="3352800" cy="419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5842337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62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Color String Percolation Model for Nuclear Collisions </a:t>
            </a:r>
          </a:p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                           from</a:t>
            </a:r>
          </a:p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                  SPS-RHIC-LHC </a:t>
            </a:r>
          </a:p>
        </p:txBody>
      </p:sp>
    </p:spTree>
    <p:extLst>
      <p:ext uri="{BB962C8B-B14F-4D97-AF65-F5344CB8AC3E}">
        <p14:creationId xmlns:p14="http://schemas.microsoft.com/office/powerpoint/2010/main" val="9701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3569" y="685800"/>
            <a:ext cx="671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Thermodynamic and Transport Properties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1447800"/>
            <a:ext cx="7315200" cy="990600"/>
            <a:chOff x="1371600" y="4267200"/>
            <a:chExt cx="7315200" cy="990600"/>
          </a:xfrm>
        </p:grpSpPr>
        <p:sp>
          <p:nvSpPr>
            <p:cNvPr id="4" name="Rectangle 3"/>
            <p:cNvSpPr/>
            <p:nvPr/>
          </p:nvSpPr>
          <p:spPr>
            <a:xfrm>
              <a:off x="1524000" y="4343400"/>
              <a:ext cx="7162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Determination of the Color Suppression Factor  </a:t>
              </a:r>
              <a:r>
                <a:rPr lang="en-US" sz="2400" dirty="0">
                  <a:solidFill>
                    <a:srgbClr val="FF0000"/>
                  </a:solidFill>
                </a:rPr>
                <a:t>F(</a:t>
              </a:r>
              <a:r>
                <a:rPr lang="el-GR" sz="2400" dirty="0">
                  <a:solidFill>
                    <a:srgbClr val="FF0000"/>
                  </a:solidFill>
                </a:rPr>
                <a:t>ξ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</a:p>
            <a:p>
              <a:r>
                <a:rPr lang="en-US" sz="2400" dirty="0"/>
                <a:t> from the </a:t>
              </a:r>
              <a:r>
                <a:rPr lang="en-US" sz="2400" dirty="0">
                  <a:solidFill>
                    <a:srgbClr val="FF0000"/>
                  </a:solidFill>
                </a:rPr>
                <a:t>Data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4267200"/>
              <a:ext cx="73152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5713" y="2743200"/>
            <a:ext cx="3804974" cy="3905310"/>
            <a:chOff x="5181600" y="1504890"/>
            <a:chExt cx="3804974" cy="3905310"/>
          </a:xfrm>
        </p:grpSpPr>
        <p:sp>
          <p:nvSpPr>
            <p:cNvPr id="8" name="TextBox 7"/>
            <p:cNvSpPr txBox="1"/>
            <p:nvPr/>
          </p:nvSpPr>
          <p:spPr>
            <a:xfrm>
              <a:off x="5943600" y="1504890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Thermodynamics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8424" y="2590800"/>
              <a:ext cx="330815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solidFill>
                    <a:srgbClr val="FF0000"/>
                  </a:solidFill>
                </a:rPr>
                <a:t> Temperature</a:t>
              </a:r>
            </a:p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solidFill>
                    <a:srgbClr val="00B0F0"/>
                  </a:solidFill>
                </a:rPr>
                <a:t>Energy Density</a:t>
              </a:r>
            </a:p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solidFill>
                    <a:srgbClr val="00CC99"/>
                  </a:solidFill>
                </a:rPr>
                <a:t>Shear viscosity to </a:t>
              </a:r>
            </a:p>
            <a:p>
              <a:r>
                <a:rPr lang="en-US" sz="2400" dirty="0" smtClean="0">
                  <a:solidFill>
                    <a:srgbClr val="00CC99"/>
                  </a:solidFill>
                </a:rPr>
                <a:t>    </a:t>
              </a:r>
              <a:r>
                <a:rPr lang="en-US" sz="2400" dirty="0">
                  <a:solidFill>
                    <a:srgbClr val="00CC99"/>
                  </a:solidFill>
                </a:rPr>
                <a:t>E</a:t>
              </a:r>
              <a:r>
                <a:rPr lang="en-US" sz="2400" dirty="0" smtClean="0">
                  <a:solidFill>
                    <a:srgbClr val="00CC99"/>
                  </a:solidFill>
                </a:rPr>
                <a:t>ntropy density ratio</a:t>
              </a:r>
            </a:p>
            <a:p>
              <a:pPr marL="342900" indent="-342900">
                <a:buFont typeface="Wingdings" pitchFamily="2" charset="2"/>
                <a:buChar char="q"/>
              </a:pPr>
              <a:r>
                <a:rPr lang="en-US" sz="2400" dirty="0" smtClean="0">
                  <a:solidFill>
                    <a:srgbClr val="FF0000"/>
                  </a:solidFill>
                </a:rPr>
                <a:t>Equation of State</a:t>
              </a:r>
            </a:p>
            <a:p>
              <a:pPr marL="342900" indent="-342900">
                <a:buFont typeface="Wingdings" pitchFamily="2" charset="2"/>
                <a:buChar char="q"/>
              </a:pP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2161032"/>
              <a:ext cx="3804974" cy="3249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8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183477" y="1137284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smtClean="0">
                <a:latin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</a:rPr>
              <a:t>T</a:t>
            </a:r>
            <a:r>
              <a:rPr lang="en-GB" sz="2400" b="1" dirty="0" smtClean="0">
                <a:latin typeface="Times" pitchFamily="18" charset="0"/>
              </a:rPr>
              <a:t>he experimental  </a:t>
            </a:r>
            <a:r>
              <a:rPr lang="en-GB" sz="2400" b="1" dirty="0" err="1" smtClean="0">
                <a:latin typeface="Times" pitchFamily="18" charset="0"/>
              </a:rPr>
              <a:t>p</a:t>
            </a:r>
            <a:r>
              <a:rPr lang="en-GB" sz="2400" b="1" baseline="-25000" dirty="0" err="1" smtClean="0">
                <a:latin typeface="Times" pitchFamily="18" charset="0"/>
              </a:rPr>
              <a:t>T</a:t>
            </a:r>
            <a:r>
              <a:rPr lang="en-GB" sz="2400" b="1" dirty="0" smtClean="0">
                <a:latin typeface="Times" pitchFamily="18" charset="0"/>
              </a:rPr>
              <a:t> distribution</a:t>
            </a:r>
            <a:r>
              <a:rPr lang="en-GB" sz="2400" b="1" dirty="0">
                <a:latin typeface="Times" pitchFamily="18" charset="0"/>
              </a:rPr>
              <a:t> </a:t>
            </a:r>
            <a:r>
              <a:rPr lang="en-GB" sz="2400" b="1" dirty="0" smtClean="0">
                <a:latin typeface="Times" pitchFamily="18" charset="0"/>
              </a:rPr>
              <a:t>from  </a:t>
            </a:r>
            <a:r>
              <a:rPr lang="en-GB" sz="2400" b="1" dirty="0">
                <a:latin typeface="Times" pitchFamily="18" charset="0"/>
              </a:rPr>
              <a:t>pp </a:t>
            </a:r>
            <a:r>
              <a:rPr lang="en-GB" sz="2400" b="1" dirty="0" smtClean="0">
                <a:latin typeface="Times" pitchFamily="18" charset="0"/>
              </a:rPr>
              <a:t> </a:t>
            </a:r>
            <a:r>
              <a:rPr lang="en-GB" sz="2400" b="1" dirty="0">
                <a:latin typeface="Times" pitchFamily="18" charset="0"/>
              </a:rPr>
              <a:t>data </a:t>
            </a:r>
            <a:r>
              <a:rPr lang="en-GB" sz="2400" b="1" dirty="0" smtClean="0">
                <a:latin typeface="Times" pitchFamily="18" charset="0"/>
              </a:rPr>
              <a:t> is used</a:t>
            </a:r>
            <a:r>
              <a:rPr lang="en-GB" sz="2400" b="1" dirty="0">
                <a:latin typeface="Times" pitchFamily="18" charset="0"/>
              </a:rPr>
              <a:t>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48665"/>
              </p:ext>
            </p:extLst>
          </p:nvPr>
        </p:nvGraphicFramePr>
        <p:xfrm>
          <a:off x="310738" y="4313519"/>
          <a:ext cx="25590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9" name="Equation" r:id="rId3" imgW="2133360" imgH="927000" progId="Equation.DSMT4">
                  <p:embed/>
                </p:oleObj>
              </mc:Choice>
              <mc:Fallback>
                <p:oleObj name="Equation" r:id="rId3" imgW="213336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38" y="4313519"/>
                        <a:ext cx="25590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78081" y="1565563"/>
            <a:ext cx="2393868" cy="8715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01296" y="2514600"/>
            <a:ext cx="4165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Times" pitchFamily="18" charset="0"/>
              </a:rPr>
              <a:t>a, </a:t>
            </a:r>
            <a:r>
              <a:rPr lang="en-GB" sz="2400" dirty="0">
                <a:solidFill>
                  <a:srgbClr val="FF0000"/>
                </a:solidFill>
                <a:latin typeface="Times" pitchFamily="18" charset="0"/>
              </a:rPr>
              <a:t>p</a:t>
            </a:r>
            <a:r>
              <a:rPr lang="en-GB" sz="2400" baseline="-25000" dirty="0">
                <a:solidFill>
                  <a:srgbClr val="FF0000"/>
                </a:solidFill>
                <a:latin typeface="Times" pitchFamily="18" charset="0"/>
              </a:rPr>
              <a:t>0</a:t>
            </a:r>
            <a:r>
              <a:rPr lang="en-GB" sz="2400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GB" sz="2400" dirty="0">
                <a:latin typeface="Times" pitchFamily="18" charset="0"/>
              </a:rPr>
              <a:t>and </a:t>
            </a:r>
            <a:r>
              <a:rPr lang="en-GB" sz="2400" dirty="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en-GB" sz="2400" dirty="0">
                <a:latin typeface="Times" pitchFamily="18" charset="0"/>
              </a:rPr>
              <a:t> are </a:t>
            </a:r>
            <a:r>
              <a:rPr lang="en-GB" sz="2400" dirty="0" smtClean="0">
                <a:latin typeface="Times" pitchFamily="18" charset="0"/>
              </a:rPr>
              <a:t>parameters </a:t>
            </a:r>
          </a:p>
          <a:p>
            <a:r>
              <a:rPr lang="en-GB" sz="2400" dirty="0" smtClean="0">
                <a:latin typeface="Times" pitchFamily="18" charset="0"/>
              </a:rPr>
              <a:t>fit </a:t>
            </a:r>
            <a:r>
              <a:rPr lang="en-GB" sz="2400" dirty="0">
                <a:latin typeface="Times" pitchFamily="18" charset="0"/>
              </a:rPr>
              <a:t>to the data.</a:t>
            </a:r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101296" y="3345597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" pitchFamily="18" charset="0"/>
              </a:rPr>
              <a:t>This parameterization can be used for nucleus-nucleus </a:t>
            </a:r>
            <a:r>
              <a:rPr lang="en-US" b="1" dirty="0" smtClean="0">
                <a:latin typeface="Times" pitchFamily="18" charset="0"/>
              </a:rPr>
              <a:t>collisions</a:t>
            </a:r>
            <a:r>
              <a:rPr lang="en-US" b="1" dirty="0">
                <a:latin typeface="Times" pitchFamily="18" charset="0"/>
              </a:rPr>
              <a:t> </a:t>
            </a:r>
            <a:r>
              <a:rPr lang="en-US" b="1" dirty="0" smtClean="0">
                <a:latin typeface="Times" pitchFamily="18" charset="0"/>
              </a:rPr>
              <a:t>to account for the clustering :</a:t>
            </a:r>
            <a:endParaRPr lang="en-US" b="1" dirty="0">
              <a:latin typeface="Times" pitchFamily="18" charset="0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151809" y="4313519"/>
            <a:ext cx="3011561" cy="11720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/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942975" y="675619"/>
            <a:ext cx="6648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imes" pitchFamily="18" charset="0"/>
              </a:rPr>
              <a:t>Using the </a:t>
            </a:r>
            <a:r>
              <a:rPr lang="en-GB" sz="2400" b="1" dirty="0" err="1">
                <a:latin typeface="Times" pitchFamily="18" charset="0"/>
              </a:rPr>
              <a:t>p</a:t>
            </a:r>
            <a:r>
              <a:rPr lang="en-GB" sz="2400" b="1" baseline="-25000" dirty="0" err="1">
                <a:latin typeface="Times" pitchFamily="18" charset="0"/>
              </a:rPr>
              <a:t>T</a:t>
            </a:r>
            <a:r>
              <a:rPr lang="en-GB" sz="2400" b="1" dirty="0">
                <a:latin typeface="Times" pitchFamily="18" charset="0"/>
              </a:rPr>
              <a:t> spectrum to </a:t>
            </a:r>
            <a:r>
              <a:rPr lang="en-GB" sz="2400" dirty="0" smtClean="0">
                <a:latin typeface="Times" pitchFamily="18" charset="0"/>
              </a:rPr>
              <a:t>extract</a:t>
            </a:r>
            <a:r>
              <a:rPr lang="en-GB" sz="2400" b="1" dirty="0" smtClean="0">
                <a:latin typeface="Times" pitchFamily="18" charset="0"/>
              </a:rPr>
              <a:t> F(</a:t>
            </a:r>
            <a:r>
              <a:rPr lang="el-GR" sz="2400" b="1" dirty="0" smtClean="0">
                <a:latin typeface="Times New Roman"/>
                <a:cs typeface="Times New Roman"/>
              </a:rPr>
              <a:t>ξ</a:t>
            </a:r>
            <a:r>
              <a:rPr lang="en-US" sz="2400" b="1" dirty="0" smtClean="0">
                <a:latin typeface="Times New Roman"/>
                <a:cs typeface="Times New Roman"/>
              </a:rPr>
              <a:t>)</a:t>
            </a:r>
            <a:endParaRPr lang="en-US" sz="2400" b="1" dirty="0">
              <a:latin typeface="Times" pitchFamily="18" charset="0"/>
            </a:endParaRPr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129005" y="5485571"/>
            <a:ext cx="2194854" cy="600165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0"/>
          </a:p>
        </p:txBody>
      </p:sp>
      <p:sp>
        <p:nvSpPr>
          <p:cNvPr id="17" name="TextBox 16"/>
          <p:cNvSpPr txBox="1"/>
          <p:nvPr/>
        </p:nvSpPr>
        <p:spPr>
          <a:xfrm>
            <a:off x="3193488" y="152399"/>
            <a:ext cx="2380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Data Analysis </a:t>
            </a:r>
            <a:endParaRPr lang="en-US" sz="2800" b="1" dirty="0">
              <a:solidFill>
                <a:srgbClr val="FF0000"/>
              </a:solidFill>
              <a:latin typeface="Times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28197"/>
              </p:ext>
            </p:extLst>
          </p:nvPr>
        </p:nvGraphicFramePr>
        <p:xfrm>
          <a:off x="609600" y="1551275"/>
          <a:ext cx="1828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0" name="Equation" r:id="rId5" imgW="1282680" imgH="622080" progId="Equation.DSMT4">
                  <p:embed/>
                </p:oleObj>
              </mc:Choice>
              <mc:Fallback>
                <p:oleObj name="Equation" r:id="rId5" imgW="12826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51275"/>
                        <a:ext cx="18288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73862"/>
              </p:ext>
            </p:extLst>
          </p:nvPr>
        </p:nvGraphicFramePr>
        <p:xfrm>
          <a:off x="296884" y="5562600"/>
          <a:ext cx="1617487" cy="57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1" name="Equation" r:id="rId7" imgW="672840" imgH="241200" progId="Equation.DSMT4">
                  <p:embed/>
                </p:oleObj>
              </mc:Choice>
              <mc:Fallback>
                <p:oleObj name="Equation" r:id="rId7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884" y="5562600"/>
                        <a:ext cx="1617487" cy="57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5800" y="156556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/>
              <a:t>     </a:t>
            </a:r>
            <a:r>
              <a:rPr lang="en-US" b="0" dirty="0" err="1" smtClean="0"/>
              <a:t>Parametrization</a:t>
            </a:r>
            <a:r>
              <a:rPr lang="en-US" b="0" dirty="0" smtClean="0"/>
              <a:t> of </a:t>
            </a:r>
            <a:r>
              <a:rPr lang="en-US" b="0" dirty="0"/>
              <a:t>UA1 </a:t>
            </a:r>
            <a:r>
              <a:rPr lang="en-US" b="0" dirty="0" smtClean="0"/>
              <a:t>data </a:t>
            </a:r>
            <a:endParaRPr lang="en-US" b="0" dirty="0"/>
          </a:p>
          <a:p>
            <a:r>
              <a:rPr lang="en-US" b="0" dirty="0" smtClean="0"/>
              <a:t>     from </a:t>
            </a:r>
            <a:r>
              <a:rPr lang="en-US" b="0" dirty="0"/>
              <a:t>200, 500 and 900 </a:t>
            </a:r>
            <a:r>
              <a:rPr lang="en-US" b="0" dirty="0" err="1" smtClean="0"/>
              <a:t>GeV</a:t>
            </a:r>
            <a:r>
              <a:rPr lang="en-US" b="0" dirty="0" smtClean="0"/>
              <a:t>  </a:t>
            </a:r>
            <a:endParaRPr lang="en-US" b="0" dirty="0"/>
          </a:p>
          <a:p>
            <a:r>
              <a:rPr lang="en-US" b="0" dirty="0" smtClean="0"/>
              <a:t>     ISR  </a:t>
            </a:r>
            <a:r>
              <a:rPr lang="en-US" b="0" dirty="0"/>
              <a:t>53 and 23 </a:t>
            </a:r>
            <a:r>
              <a:rPr lang="en-US" b="0" dirty="0" err="1"/>
              <a:t>GeV</a:t>
            </a:r>
            <a:r>
              <a:rPr lang="en-US" b="0" dirty="0"/>
              <a:t> </a:t>
            </a:r>
            <a:r>
              <a:rPr lang="en-US" i="1" dirty="0" err="1" smtClean="0"/>
              <a:t>pp</a:t>
            </a:r>
            <a:endParaRPr lang="en-US" i="1" dirty="0"/>
          </a:p>
          <a:p>
            <a:r>
              <a:rPr lang="en-US" dirty="0" smtClean="0">
                <a:solidFill>
                  <a:srgbClr val="FF0000"/>
                </a:solidFill>
              </a:rPr>
              <a:t>       p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= 1.71 and n = </a:t>
            </a:r>
            <a:r>
              <a:rPr lang="en-US" dirty="0" smtClean="0">
                <a:solidFill>
                  <a:srgbClr val="FF0000"/>
                </a:solidFill>
              </a:rPr>
              <a:t>12.42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843219"/>
            <a:ext cx="3362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Nucl</a:t>
            </a:r>
            <a:r>
              <a:rPr lang="en-US" dirty="0"/>
              <a:t>. Phys. A698, 331 (2002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38600"/>
            <a:ext cx="4267200" cy="25908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03017"/>
              </p:ext>
            </p:extLst>
          </p:nvPr>
        </p:nvGraphicFramePr>
        <p:xfrm>
          <a:off x="7857874" y="19050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2" name="Equation" r:id="rId10" imgW="228600" imgH="190440" progId="Equation.DSMT4">
                  <p:embed/>
                </p:oleObj>
              </mc:Choice>
              <mc:Fallback>
                <p:oleObj name="Equation" r:id="rId10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57874" y="1905000"/>
                        <a:ext cx="381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0048" y="6084907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pp@200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5257800"/>
            <a:ext cx="2590800" cy="838200"/>
          </a:xfrm>
          <a:prstGeom prst="straightConnector1">
            <a:avLst/>
          </a:prstGeom>
          <a:ln w="28575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04428" y="3499485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Au+Au@200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0-10%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81800" y="3962400"/>
            <a:ext cx="10668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1586" y="282488"/>
            <a:ext cx="4914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Color Suppression Factor F(</a:t>
            </a:r>
            <a:r>
              <a:rPr lang="el-GR" sz="2800" dirty="0" smtClean="0">
                <a:solidFill>
                  <a:srgbClr val="FF0000"/>
                </a:solidFill>
              </a:rPr>
              <a:t>ξ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053" y="5966547"/>
            <a:ext cx="7769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the aim is to connect F(</a:t>
            </a:r>
            <a:r>
              <a:rPr lang="el-GR" dirty="0" smtClean="0"/>
              <a:t>ξ</a:t>
            </a:r>
            <a:r>
              <a:rPr lang="en-US" dirty="0" smtClean="0"/>
              <a:t>) with Temperature and Energy density </a:t>
            </a:r>
            <a:endParaRPr lang="en-US" dirty="0"/>
          </a:p>
        </p:txBody>
      </p:sp>
      <p:graphicFrame>
        <p:nvGraphicFramePr>
          <p:cNvPr id="481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95026"/>
              </p:ext>
            </p:extLst>
          </p:nvPr>
        </p:nvGraphicFramePr>
        <p:xfrm>
          <a:off x="285048" y="5029200"/>
          <a:ext cx="1848551" cy="86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9" name="Equation" r:id="rId3" imgW="1028520" imgH="482400" progId="Equation.3">
                  <p:embed/>
                </p:oleObj>
              </mc:Choice>
              <mc:Fallback>
                <p:oleObj name="Equation" r:id="rId3" imgW="10285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48" y="5029200"/>
                        <a:ext cx="1848551" cy="8677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FetaRhic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914400"/>
            <a:ext cx="4800600" cy="3825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28956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Using ALICE charged </a:t>
            </a:r>
            <a:r>
              <a:rPr lang="en-US" sz="1800" dirty="0" smtClean="0"/>
              <a:t>particle multiplicity </a:t>
            </a:r>
            <a:endParaRPr lang="en-US" sz="1800" dirty="0"/>
          </a:p>
          <a:p>
            <a:r>
              <a:rPr lang="en-US" sz="1800" dirty="0"/>
              <a:t>Phys. Rev. </a:t>
            </a:r>
            <a:r>
              <a:rPr lang="en-US" sz="1800" dirty="0" err="1"/>
              <a:t>Lett</a:t>
            </a:r>
            <a:r>
              <a:rPr lang="en-US" sz="1800" dirty="0"/>
              <a:t>. , 106, 032301 (2011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Extrapolation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85049" y="5904316"/>
            <a:ext cx="7979381" cy="524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8800" y="1447800"/>
            <a:ext cx="2811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@200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STAR data</a:t>
            </a:r>
          </a:p>
          <a:p>
            <a:r>
              <a:rPr lang="en-US" sz="1600" dirty="0" smtClean="0"/>
              <a:t>Phys. Rev. C 79, 034909(2009)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91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16304"/>
              </p:ext>
            </p:extLst>
          </p:nvPr>
        </p:nvGraphicFramePr>
        <p:xfrm>
          <a:off x="914400" y="3048001"/>
          <a:ext cx="29718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7" name="Equation" r:id="rId3" imgW="2171520" imgH="558720" progId="Equation.3">
                  <p:embed/>
                </p:oleObj>
              </mc:Choice>
              <mc:Fallback>
                <p:oleObj name="Equation" r:id="rId3" imgW="21715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1"/>
                        <a:ext cx="2971800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3634827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/>
              <a:t>which gives rise to thermal distribution  </a:t>
            </a:r>
            <a:endParaRPr lang="en-US" sz="2400" b="0" dirty="0"/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17115"/>
              </p:ext>
            </p:extLst>
          </p:nvPr>
        </p:nvGraphicFramePr>
        <p:xfrm>
          <a:off x="1478474" y="4259000"/>
          <a:ext cx="2133600" cy="7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8" name="Equation" r:id="rId5" imgW="1600200" imgH="583920" progId="Equation.3">
                  <p:embed/>
                </p:oleObj>
              </mc:Choice>
              <mc:Fallback>
                <p:oleObj name="Equation" r:id="rId5" imgW="16002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474" y="4259000"/>
                        <a:ext cx="2133600" cy="778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78391"/>
              </p:ext>
            </p:extLst>
          </p:nvPr>
        </p:nvGraphicFramePr>
        <p:xfrm>
          <a:off x="6591300" y="2877353"/>
          <a:ext cx="12954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9" name="Equation" r:id="rId7" imgW="698400" imgH="507960" progId="Equation.3">
                  <p:embed/>
                </p:oleObj>
              </mc:Choice>
              <mc:Fallback>
                <p:oleObj name="Equation" r:id="rId7" imgW="698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877353"/>
                        <a:ext cx="12954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52400" y="3048000"/>
            <a:ext cx="4953000" cy="205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324600" y="5638800"/>
          <a:ext cx="2057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0" name="Equation" r:id="rId9" imgW="825480" imgH="533160" progId="Equation.3">
                  <p:embed/>
                </p:oleObj>
              </mc:Choice>
              <mc:Fallback>
                <p:oleObj name="Equation" r:id="rId9" imgW="825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38800"/>
                        <a:ext cx="20574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248400" y="5638800"/>
            <a:ext cx="2438400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358" y="117901"/>
            <a:ext cx="696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Schwinger :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distribution of the produced quarks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95074"/>
              </p:ext>
            </p:extLst>
          </p:nvPr>
        </p:nvGraphicFramePr>
        <p:xfrm>
          <a:off x="762000" y="935043"/>
          <a:ext cx="2133600" cy="82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1" name="Equation" r:id="rId11" imgW="1079280" imgH="419040" progId="Equation.3">
                  <p:embed/>
                </p:oleObj>
              </mc:Choice>
              <mc:Fallback>
                <p:oleObj name="Equation" r:id="rId11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5043"/>
                        <a:ext cx="2133600" cy="828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26034" y="711621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Thermal Distribution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103399"/>
              </p:ext>
            </p:extLst>
          </p:nvPr>
        </p:nvGraphicFramePr>
        <p:xfrm>
          <a:off x="5715000" y="1173678"/>
          <a:ext cx="2133600" cy="71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2" name="Equation" r:id="rId13" imgW="1079280" imgH="419040" progId="Equation.3">
                  <p:embed/>
                </p:oleObj>
              </mc:Choice>
              <mc:Fallback>
                <p:oleObj name="Equation" r:id="rId13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173678"/>
                        <a:ext cx="2133600" cy="7146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6019800" y="2740231"/>
            <a:ext cx="2438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00700" y="1143000"/>
            <a:ext cx="2362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590303" y="3962400"/>
            <a:ext cx="2895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36222" y="4388703"/>
            <a:ext cx="269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Initial temperature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2600" y="4381500"/>
            <a:ext cx="3581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79425" y="5638800"/>
          <a:ext cx="39163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3" name="Equation" r:id="rId15" imgW="1752480" imgH="444240" progId="Equation.3">
                  <p:embed/>
                </p:oleObj>
              </mc:Choice>
              <mc:Fallback>
                <p:oleObj name="Equation" r:id="rId15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638800"/>
                        <a:ext cx="391636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>
            <a:off x="4648200" y="6172200"/>
            <a:ext cx="1524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9125" y="5581403"/>
            <a:ext cx="4114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6779" y="685800"/>
            <a:ext cx="2819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721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Schwinger formula can  be reconciled with the thermal distribution if the </a:t>
            </a:r>
          </a:p>
          <a:p>
            <a:r>
              <a:rPr lang="en-US" dirty="0" smtClean="0"/>
              <a:t>String tension undergoes fluctuations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4846-3FCA-458E-B817-951DF39B8DD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Thermalization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6076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origin of the string fluctuation is related to the stochastic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picture of the QCD vacuum . Since the average value of color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field strength must vanish, it cannot be constant and must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vanish from point to point. Such fluctuations lead to the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Gaussian distribution of the string.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H. 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190 (1987) 177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      A. </a:t>
            </a:r>
            <a:r>
              <a:rPr lang="en-US" dirty="0" err="1" smtClean="0">
                <a:cs typeface="Times New Roman" pitchFamily="18" charset="0"/>
              </a:rPr>
              <a:t>Bialas</a:t>
            </a:r>
            <a:r>
              <a:rPr lang="en-US" dirty="0" smtClean="0">
                <a:cs typeface="Times New Roman" pitchFamily="18" charset="0"/>
              </a:rPr>
              <a:t>, Phys. </a:t>
            </a:r>
            <a:r>
              <a:rPr lang="en-US" dirty="0" err="1" smtClean="0">
                <a:cs typeface="Times New Roman" pitchFamily="18" charset="0"/>
              </a:rPr>
              <a:t>Lett</a:t>
            </a:r>
            <a:r>
              <a:rPr lang="en-US" dirty="0" smtClean="0">
                <a:cs typeface="Times New Roman" pitchFamily="18" charset="0"/>
              </a:rPr>
              <a:t>. B 466 (1999) 301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fast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thermalization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heavy ion collisions can occur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through the existence of event horizon caused by rapid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deceleration of the colliding nuclei. Hawking-Unruh effect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encountered in black holes and for accelerated objects.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Kharzeev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  E. Levin , K.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Tuchin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Phys. Rev. C75, 044903 (2007)</a:t>
            </a:r>
          </a:p>
          <a:p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H.Satz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Eur. Phys. J. 155, (2008) 167</a:t>
            </a:r>
          </a:p>
          <a:p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0"/>
            <a:ext cx="226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Temperature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672130"/>
              </p:ext>
            </p:extLst>
          </p:nvPr>
        </p:nvGraphicFramePr>
        <p:xfrm>
          <a:off x="2826258" y="709491"/>
          <a:ext cx="2286000" cy="101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3" name="Equation" r:id="rId3" imgW="825480" imgH="533160" progId="Equation.3">
                  <p:embed/>
                </p:oleObj>
              </mc:Choice>
              <mc:Fallback>
                <p:oleObj name="Equation" r:id="rId3" imgW="82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258" y="709491"/>
                        <a:ext cx="2286000" cy="1010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057400"/>
            <a:ext cx="389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critical percolation density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25146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4" name="Equation" r:id="rId5" imgW="444240" imgH="190440" progId="Equation.3">
                  <p:embed/>
                </p:oleObj>
              </mc:Choice>
              <mc:Fallback>
                <p:oleObj name="Equation" r:id="rId5" imgW="44424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4600"/>
                        <a:ext cx="106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2514600"/>
          <a:ext cx="32844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5" name="Equation" r:id="rId7" imgW="152280" imgH="190440" progId="Equation.3">
                  <p:embed/>
                </p:oleObj>
              </mc:Choice>
              <mc:Fallback>
                <p:oleObj name="Equation" r:id="rId7" imgW="1522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32844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25146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167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454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Au+Au</a:t>
            </a:r>
            <a:r>
              <a:rPr lang="en-US" dirty="0" smtClean="0"/>
              <a:t>@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0-10% centrality </a:t>
            </a:r>
            <a:r>
              <a:rPr lang="el-GR" dirty="0" smtClean="0"/>
              <a:t>ξ</a:t>
            </a:r>
            <a:r>
              <a:rPr lang="en-US" dirty="0" smtClean="0"/>
              <a:t> = 2.88   </a:t>
            </a:r>
            <a:r>
              <a:rPr lang="en-US" dirty="0" smtClean="0">
                <a:solidFill>
                  <a:srgbClr val="FF0000"/>
                </a:solidFill>
              </a:rPr>
              <a:t>T ~ 195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21336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endParaRPr lang="en-US" dirty="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281940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  <a:ea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3531" y="605246"/>
            <a:ext cx="2590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4209" y="2099102"/>
            <a:ext cx="4302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PHENIX:</a:t>
            </a:r>
          </a:p>
          <a:p>
            <a:r>
              <a:rPr lang="en-US" dirty="0" smtClean="0"/>
              <a:t>Temperature from direct photon</a:t>
            </a:r>
          </a:p>
          <a:p>
            <a:r>
              <a:rPr lang="en-US" dirty="0">
                <a:latin typeface="Times" pitchFamily="18" charset="0"/>
              </a:rPr>
              <a:t>Exponential (consistent with thermal)</a:t>
            </a:r>
          </a:p>
          <a:p>
            <a:r>
              <a:rPr lang="en-US" dirty="0">
                <a:latin typeface="Times" pitchFamily="18" charset="0"/>
              </a:rPr>
              <a:t>Inverse slope = </a:t>
            </a:r>
            <a:r>
              <a:rPr lang="en-US" dirty="0">
                <a:solidFill>
                  <a:srgbClr val="FF0000"/>
                </a:solidFill>
                <a:latin typeface="Times" pitchFamily="18" charset="0"/>
              </a:rPr>
              <a:t>220 ± 20 MeV</a:t>
            </a:r>
          </a:p>
          <a:p>
            <a:r>
              <a:rPr lang="en-US" dirty="0">
                <a:latin typeface="Times" pitchFamily="18" charset="0"/>
                <a:cs typeface="Times" pitchFamily="18" charset="0"/>
              </a:rPr>
              <a:t>PRL 104, 132301 (2010)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99102"/>
            <a:ext cx="4546822" cy="1631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54209" y="2099102"/>
            <a:ext cx="4208791" cy="1631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423" y="4038094"/>
            <a:ext cx="68890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CC"/>
                </a:solidFill>
                <a:cs typeface="Times New Roman" pitchFamily="18" charset="0"/>
              </a:rPr>
              <a:t>Pb+Pb</a:t>
            </a:r>
            <a:r>
              <a:rPr lang="en-US" dirty="0">
                <a:solidFill>
                  <a:srgbClr val="3366CC"/>
                </a:solidFill>
                <a:cs typeface="Times New Roman" pitchFamily="18" charset="0"/>
              </a:rPr>
              <a:t> @ 2.76TeV for 0-5%</a:t>
            </a:r>
          </a:p>
          <a:p>
            <a:r>
              <a:rPr lang="en-US" dirty="0">
                <a:solidFill>
                  <a:srgbClr val="3366CC"/>
                </a:solidFill>
                <a:cs typeface="Times New Roman" pitchFamily="18" charset="0"/>
              </a:rPr>
              <a:t>T  </a:t>
            </a:r>
            <a:r>
              <a:rPr lang="en-US" dirty="0" smtClean="0">
                <a:solidFill>
                  <a:srgbClr val="3366CC"/>
                </a:solidFill>
                <a:cs typeface="Times New Roman" pitchFamily="18" charset="0"/>
              </a:rPr>
              <a:t>=262 </a:t>
            </a:r>
            <a:r>
              <a:rPr lang="en-US" dirty="0">
                <a:solidFill>
                  <a:srgbClr val="0070C0"/>
                </a:solidFill>
                <a:latin typeface="Times" pitchFamily="18" charset="0"/>
              </a:rPr>
              <a:t>± </a:t>
            </a: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13 </a:t>
            </a:r>
            <a:r>
              <a:rPr lang="en-US" dirty="0" smtClean="0">
                <a:solidFill>
                  <a:srgbClr val="3366CC"/>
                </a:solidFill>
                <a:cs typeface="Times New Roman" pitchFamily="18" charset="0"/>
              </a:rPr>
              <a:t>MeV</a:t>
            </a:r>
            <a:endParaRPr lang="en-US" dirty="0">
              <a:solidFill>
                <a:srgbClr val="3366CC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Temperature  has increased by 35% from 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Au+Au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@ 0.2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TeV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5569" y="5029200"/>
            <a:ext cx="751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itchFamily="18" charset="0"/>
              </a:rPr>
              <a:t>First Results from </a:t>
            </a:r>
            <a:r>
              <a:rPr lang="en-US" dirty="0" err="1">
                <a:cs typeface="Times New Roman" pitchFamily="18" charset="0"/>
              </a:rPr>
              <a:t>Pb+Pb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Collisions@ 2.76 </a:t>
            </a:r>
            <a:r>
              <a:rPr lang="en-US" dirty="0" err="1" smtClean="0">
                <a:cs typeface="Times New Roman" pitchFamily="18" charset="0"/>
              </a:rPr>
              <a:t>TeV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at the LHC</a:t>
            </a:r>
          </a:p>
          <a:p>
            <a:r>
              <a:rPr lang="en-US" dirty="0">
                <a:cs typeface="Times New Roman" pitchFamily="18" charset="0"/>
              </a:rPr>
              <a:t>       Muller, </a:t>
            </a:r>
            <a:r>
              <a:rPr lang="en-US" dirty="0" err="1">
                <a:cs typeface="Times New Roman" pitchFamily="18" charset="0"/>
              </a:rPr>
              <a:t>Schukraft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dirty="0" err="1" smtClean="0">
                <a:cs typeface="Times New Roman" pitchFamily="18" charset="0"/>
              </a:rPr>
              <a:t>Wyslouch</a:t>
            </a:r>
            <a:r>
              <a:rPr lang="en-US" dirty="0" smtClean="0">
                <a:cs typeface="Times New Roman" pitchFamily="18" charset="0"/>
              </a:rPr>
              <a:t>, Ann. Rev. </a:t>
            </a:r>
            <a:r>
              <a:rPr lang="en-US" dirty="0" err="1" smtClean="0">
                <a:cs typeface="Times New Roman" pitchFamily="18" charset="0"/>
              </a:rPr>
              <a:t>Nucl</a:t>
            </a:r>
            <a:r>
              <a:rPr lang="en-US" dirty="0" smtClean="0">
                <a:cs typeface="Times New Roman" pitchFamily="18" charset="0"/>
              </a:rPr>
              <a:t>. Sci. Oct. 2012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65730" y="5791200"/>
            <a:ext cx="6482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18" charset="0"/>
              </a:rPr>
              <a:t>ALICE : Direct Photon </a:t>
            </a:r>
            <a:r>
              <a:rPr lang="en-US" dirty="0" smtClean="0">
                <a:latin typeface="Times" pitchFamily="18" charset="0"/>
              </a:rPr>
              <a:t>Measurement</a:t>
            </a:r>
          </a:p>
          <a:p>
            <a:r>
              <a:rPr lang="en-US" i="1" dirty="0">
                <a:solidFill>
                  <a:srgbClr val="FF0000"/>
                </a:solidFill>
                <a:latin typeface="Times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" pitchFamily="18" charset="0"/>
              </a:rPr>
              <a:t> = 304 ± 51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MeV </a:t>
            </a:r>
            <a:r>
              <a:rPr lang="en-US" dirty="0" smtClean="0">
                <a:latin typeface="Times" pitchFamily="18" charset="0"/>
              </a:rPr>
              <a:t>QM2 2012</a:t>
            </a:r>
            <a:endParaRPr lang="en-US" dirty="0">
              <a:latin typeface="Times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" pitchFamily="18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297 </a:t>
            </a:r>
            <a:r>
              <a:rPr lang="en-US" dirty="0">
                <a:solidFill>
                  <a:srgbClr val="FF0000"/>
                </a:solidFill>
                <a:latin typeface="Times" pitchFamily="18" charset="0"/>
              </a:rPr>
              <a:t>±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12 </a:t>
            </a:r>
            <a:r>
              <a:rPr lang="en-US" dirty="0">
                <a:solidFill>
                  <a:srgbClr val="FF0000"/>
                </a:solidFill>
                <a:latin typeface="Times" pitchFamily="18" charset="0"/>
              </a:rPr>
              <a:t>± </a:t>
            </a:r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41MeV </a:t>
            </a:r>
            <a:r>
              <a:rPr lang="en-US" dirty="0" smtClean="0">
                <a:latin typeface="Times" pitchFamily="18" charset="0"/>
              </a:rPr>
              <a:t>Phys. </a:t>
            </a:r>
            <a:r>
              <a:rPr lang="en-US" dirty="0" err="1" smtClean="0">
                <a:latin typeface="Times" pitchFamily="18" charset="0"/>
              </a:rPr>
              <a:t>Lett</a:t>
            </a:r>
            <a:r>
              <a:rPr lang="en-US" dirty="0" smtClean="0">
                <a:latin typeface="Times" pitchFamily="18" charset="0"/>
              </a:rPr>
              <a:t>. B 754 , 235 (2016)</a:t>
            </a:r>
            <a:endParaRPr lang="en-US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791200"/>
            <a:ext cx="7162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038094"/>
            <a:ext cx="3968931" cy="686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45719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Summary  : Heavy Ion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1524000"/>
            <a:ext cx="8237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  The Clustering of Color Sources leading to the Percolation Transition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      may be the way to achieve de-confinement in High Energy collisions.</a:t>
            </a:r>
          </a:p>
          <a:p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This picture provide us with a microscopic </a:t>
            </a:r>
            <a:r>
              <a:rPr lang="en-US" dirty="0" err="1" smtClean="0">
                <a:solidFill>
                  <a:srgbClr val="FF0000"/>
                </a:solidFill>
              </a:rPr>
              <a:t>partonic</a:t>
            </a:r>
            <a:r>
              <a:rPr lang="en-US" dirty="0" smtClean="0">
                <a:solidFill>
                  <a:srgbClr val="FF0000"/>
                </a:solidFill>
              </a:rPr>
              <a:t> structure which explains the early </a:t>
            </a:r>
            <a:r>
              <a:rPr lang="en-US" dirty="0" err="1" smtClean="0">
                <a:solidFill>
                  <a:srgbClr val="FF0000"/>
                </a:solidFill>
              </a:rPr>
              <a:t>thermalization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relevant quantity is transverse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string density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   A further definitive test of clustering phenomena can be made at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LHC  energies by comparing  </a:t>
            </a:r>
            <a:r>
              <a:rPr lang="en-US" i="1" dirty="0" smtClean="0">
                <a:solidFill>
                  <a:srgbClr val="0070C0"/>
                </a:solidFill>
              </a:rPr>
              <a:t>h-h </a:t>
            </a:r>
            <a:r>
              <a:rPr lang="en-US" dirty="0" smtClean="0">
                <a:solidFill>
                  <a:srgbClr val="0070C0"/>
                </a:solidFill>
              </a:rPr>
              <a:t>and A-A collisions.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77923"/>
              </p:ext>
            </p:extLst>
          </p:nvPr>
        </p:nvGraphicFramePr>
        <p:xfrm>
          <a:off x="2514600" y="3200400"/>
          <a:ext cx="990600" cy="72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2" name="Equation" r:id="rId4" imgW="558558" imgH="406224" progId="Equation.3">
                  <p:embed/>
                </p:oleObj>
              </mc:Choice>
              <mc:Fallback>
                <p:oleObj name="Equation" r:id="rId4" imgW="558558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990600" cy="72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181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itchFamily="18" charset="0"/>
              </a:rPr>
              <a:t>Braun, Dias de Deus, Hirsch, </a:t>
            </a:r>
            <a:r>
              <a:rPr lang="en-US" dirty="0" err="1">
                <a:cs typeface="Times New Roman" pitchFamily="18" charset="0"/>
              </a:rPr>
              <a:t>Pajares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Scharenberg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dirty="0" err="1">
                <a:cs typeface="Times New Roman" pitchFamily="18" charset="0"/>
              </a:rPr>
              <a:t>Srivastava</a:t>
            </a:r>
            <a:r>
              <a:rPr lang="en-US" dirty="0">
                <a:cs typeface="Times New Roman" pitchFamily="18" charset="0"/>
              </a:rPr>
              <a:t>                     </a:t>
            </a:r>
          </a:p>
          <a:p>
            <a:r>
              <a:rPr lang="en-US" dirty="0">
                <a:cs typeface="Times New Roman" pitchFamily="18" charset="0"/>
              </a:rPr>
              <a:t>                       </a:t>
            </a:r>
            <a:r>
              <a:rPr lang="en-US" dirty="0" smtClean="0">
                <a:cs typeface="Times New Roman" pitchFamily="18" charset="0"/>
              </a:rPr>
              <a:t>        </a:t>
            </a:r>
            <a:r>
              <a:rPr lang="en-US" dirty="0">
                <a:cs typeface="Times New Roman" pitchFamily="18" charset="0"/>
              </a:rPr>
              <a:t>Phys. Rep. 599 (2015) 1-50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87524"/>
            <a:ext cx="6324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3027" y="499144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UA5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3027" y="574477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UA1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34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7334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924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3505200"/>
            <a:ext cx="74676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82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of Clustering Picture to Small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6725"/>
              </p:ext>
            </p:extLst>
          </p:nvPr>
        </p:nvGraphicFramePr>
        <p:xfrm>
          <a:off x="990600" y="18288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2" name="Equation" r:id="rId3" imgW="228600" imgH="190440" progId="Equation.DSMT4">
                  <p:embed/>
                </p:oleObj>
              </mc:Choice>
              <mc:Fallback>
                <p:oleObj name="Equation" r:id="rId3" imgW="228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828800"/>
                        <a:ext cx="609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933544"/>
            <a:ext cx="452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1.8 </a:t>
            </a:r>
            <a:r>
              <a:rPr lang="en-US" dirty="0" err="1" smtClean="0"/>
              <a:t>TeV</a:t>
            </a:r>
            <a:r>
              <a:rPr lang="en-US" dirty="0" smtClean="0"/>
              <a:t> E-735 experiment at FNAL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5241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err="1" smtClean="0"/>
              <a:t>pp</a:t>
            </a:r>
            <a:r>
              <a:rPr lang="en-US" sz="3200" b="0" i="1" dirty="0" smtClean="0"/>
              <a:t>  </a:t>
            </a:r>
            <a:r>
              <a:rPr lang="en-US" dirty="0" smtClean="0"/>
              <a:t>at LHC energies  0.9, 2.76, 7 and 13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772732"/>
            <a:ext cx="780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the Color Suppression </a:t>
            </a:r>
            <a:r>
              <a:rPr lang="en-US" dirty="0"/>
              <a:t>F</a:t>
            </a:r>
            <a:r>
              <a:rPr lang="en-US" dirty="0" smtClean="0"/>
              <a:t>actor F (</a:t>
            </a:r>
            <a:r>
              <a:rPr lang="el-GR" dirty="0" smtClean="0"/>
              <a:t>ξ</a:t>
            </a:r>
            <a:r>
              <a:rPr lang="en-US" dirty="0" smtClean="0"/>
              <a:t>) using transverse </a:t>
            </a:r>
          </a:p>
          <a:p>
            <a:r>
              <a:rPr lang="en-US" dirty="0"/>
              <a:t>m</a:t>
            </a:r>
            <a:r>
              <a:rPr lang="en-US" dirty="0" smtClean="0"/>
              <a:t>omentum spectra of </a:t>
            </a:r>
            <a:r>
              <a:rPr lang="en-US" dirty="0" err="1" smtClean="0"/>
              <a:t>pions</a:t>
            </a:r>
            <a:r>
              <a:rPr lang="en-US" dirty="0" smtClean="0"/>
              <a:t> in high multiplicity events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218027" y="4513275"/>
            <a:ext cx="305790" cy="580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6865" y="5060162"/>
            <a:ext cx="226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Temperature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18027" y="5583382"/>
            <a:ext cx="317853" cy="517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1854" y="624444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CC"/>
                </a:solidFill>
              </a:rPr>
              <a:t>         </a:t>
            </a:r>
            <a:r>
              <a:rPr lang="en-US" sz="2400" dirty="0" smtClean="0">
                <a:solidFill>
                  <a:srgbClr val="3366CC"/>
                </a:solidFill>
              </a:rPr>
              <a:t>Comparison between AA and </a:t>
            </a:r>
            <a:r>
              <a:rPr lang="en-US" sz="2400" i="1" dirty="0" err="1" smtClean="0">
                <a:solidFill>
                  <a:srgbClr val="3366CC"/>
                </a:solidFill>
              </a:rPr>
              <a:t>pp</a:t>
            </a:r>
            <a:endParaRPr lang="en-US" sz="2400" i="1" dirty="0">
              <a:solidFill>
                <a:srgbClr val="3366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070"/>
            <a:ext cx="4388048" cy="2971800"/>
          </a:xfrm>
          <a:prstGeom prst="rect">
            <a:avLst/>
          </a:prstGeom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400800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435894"/>
            <a:ext cx="4307202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5894"/>
            <a:ext cx="3453604" cy="31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752600"/>
            <a:ext cx="559954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020" y="1730027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</a:t>
            </a:r>
            <a:endParaRPr lang="en-US" dirty="0"/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94065"/>
            <a:ext cx="1295400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80" y="2133600"/>
            <a:ext cx="4379004" cy="2966602"/>
          </a:xfrm>
          <a:prstGeom prst="rect">
            <a:avLst/>
          </a:prstGeom>
        </p:spPr>
      </p:pic>
      <p:pic>
        <p:nvPicPr>
          <p:cNvPr id="1904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5133912"/>
            <a:ext cx="869915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3279" y="6145143"/>
            <a:ext cx="883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further definitive test of clustering phenomena can be made at  </a:t>
            </a:r>
          </a:p>
          <a:p>
            <a:r>
              <a:rPr lang="en-US" dirty="0">
                <a:solidFill>
                  <a:srgbClr val="FF0000"/>
                </a:solidFill>
              </a:rPr>
              <a:t>        LHC  energies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9250"/>
            <a:ext cx="351608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" y="2133600"/>
            <a:ext cx="8705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" y="3352800"/>
            <a:ext cx="785025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502727"/>
            <a:ext cx="557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arXiv:1706.10194 , Phys. Rev. D 96 (2017) 112003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234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CMS Collaboration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6" y="4876800"/>
            <a:ext cx="7886700" cy="18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7" y="152400"/>
            <a:ext cx="7054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CMS 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extract Color Suppression Factor F(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transverse momentum spectra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0.9, 2.76 , 7 and 13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 function of multiplicity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track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8" y="1295400"/>
            <a:ext cx="6934200" cy="470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096000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Pseudorapidity</a:t>
            </a:r>
            <a:r>
              <a:rPr lang="en-US" b="1" dirty="0" smtClean="0"/>
              <a:t> coverage for CMS : |</a:t>
            </a:r>
            <a:r>
              <a:rPr lang="el-GR" b="1" dirty="0" smtClean="0"/>
              <a:t>η</a:t>
            </a:r>
            <a:r>
              <a:rPr lang="en-US" b="1" dirty="0" smtClean="0"/>
              <a:t>| &lt; 2.4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E735: |</a:t>
            </a:r>
            <a:r>
              <a:rPr lang="el-GR" b="1" dirty="0" smtClean="0"/>
              <a:t>η</a:t>
            </a:r>
            <a:r>
              <a:rPr lang="en-US" b="1" dirty="0" smtClean="0"/>
              <a:t>| &lt; 3.25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55247"/>
              </p:ext>
            </p:extLst>
          </p:nvPr>
        </p:nvGraphicFramePr>
        <p:xfrm>
          <a:off x="7315200" y="1905000"/>
          <a:ext cx="1588250" cy="74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6" name="Equation" r:id="rId4" imgW="1028254" imgH="482391" progId="Equation.3">
                  <p:embed/>
                </p:oleObj>
              </mc:Choice>
              <mc:Fallback>
                <p:oleObj name="Equation" r:id="rId4" imgW="1028254" imgH="4823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05000"/>
                        <a:ext cx="1588250" cy="745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3692"/>
            <a:ext cx="6880761" cy="466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8434" y="152400"/>
            <a:ext cx="3777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l-GR" sz="3200" dirty="0" smtClean="0">
                <a:solidFill>
                  <a:srgbClr val="FF0000"/>
                </a:solidFill>
              </a:rPr>
              <a:t>ξ</a:t>
            </a:r>
            <a:r>
              <a:rPr lang="en-US" sz="3200" dirty="0" smtClean="0">
                <a:solidFill>
                  <a:srgbClr val="FF0000"/>
                </a:solidFill>
              </a:rPr>
              <a:t>) from AA and </a:t>
            </a:r>
            <a:r>
              <a:rPr lang="en-US" sz="3200" i="1" dirty="0" err="1" smtClean="0">
                <a:solidFill>
                  <a:srgbClr val="FF0000"/>
                </a:solidFill>
              </a:rPr>
              <a:t>pp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943600"/>
            <a:ext cx="62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interaction cross section for all multiplicities in </a:t>
            </a:r>
            <a:r>
              <a:rPr lang="en-US" i="1" dirty="0" err="1" smtClean="0"/>
              <a:t>pp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696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" y="15339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904" y="2368974"/>
            <a:ext cx="5970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area is computed:     IP-</a:t>
            </a:r>
            <a:r>
              <a:rPr lang="en-US" dirty="0" err="1" smtClean="0"/>
              <a:t>Glasma</a:t>
            </a:r>
            <a:r>
              <a:rPr lang="en-US" dirty="0" smtClean="0"/>
              <a:t>   model   </a:t>
            </a:r>
            <a:endParaRPr lang="en-US" dirty="0"/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" y="5867400"/>
            <a:ext cx="33580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208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area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5334000" cy="361731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51791"/>
              </p:ext>
            </p:extLst>
          </p:nvPr>
        </p:nvGraphicFramePr>
        <p:xfrm>
          <a:off x="685800" y="4491864"/>
          <a:ext cx="1905000" cy="66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0" name="Equation" r:id="rId7" imgW="1282680" imgH="444240" progId="Equation.DSMT4">
                  <p:embed/>
                </p:oleObj>
              </mc:Choice>
              <mc:Fallback>
                <p:oleObj name="Equation" r:id="rId7" imgW="1282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4491864"/>
                        <a:ext cx="1905000" cy="660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982" y="3181290"/>
            <a:ext cx="3449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gluon multiplicity can be </a:t>
            </a:r>
          </a:p>
          <a:p>
            <a:r>
              <a:rPr lang="en-US" dirty="0"/>
              <a:t>a</a:t>
            </a:r>
            <a:r>
              <a:rPr lang="en-US" dirty="0" smtClean="0"/>
              <a:t>pprox.  related to the no of </a:t>
            </a:r>
          </a:p>
          <a:p>
            <a:r>
              <a:rPr lang="en-US" dirty="0"/>
              <a:t>t</a:t>
            </a:r>
            <a:r>
              <a:rPr lang="en-US" dirty="0" smtClean="0"/>
              <a:t>racks seen in the CMS </a:t>
            </a:r>
          </a:p>
          <a:p>
            <a:r>
              <a:rPr lang="en-US" dirty="0" smtClean="0"/>
              <a:t>experiment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80565"/>
              </p:ext>
            </p:extLst>
          </p:nvPr>
        </p:nvGraphicFramePr>
        <p:xfrm>
          <a:off x="2047380" y="5270118"/>
          <a:ext cx="984786" cy="35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1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47380" y="5270118"/>
                        <a:ext cx="984786" cy="35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65574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52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583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Scaling with the transvers interaction area S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┴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varies with the multiplicity and is obtained using the methodology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Described by CGC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835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E735 and </a:t>
            </a:r>
            <a:r>
              <a:rPr lang="en-US" dirty="0" err="1" smtClean="0"/>
              <a:t>Au+Au</a:t>
            </a:r>
            <a:r>
              <a:rPr lang="en-US" dirty="0" smtClean="0"/>
              <a:t> at 200 </a:t>
            </a:r>
            <a:r>
              <a:rPr lang="en-US" dirty="0" err="1" smtClean="0"/>
              <a:t>GeV</a:t>
            </a:r>
            <a:r>
              <a:rPr lang="en-US" dirty="0" smtClean="0"/>
              <a:t> are also shown in the plot. It scales with the </a:t>
            </a:r>
          </a:p>
          <a:p>
            <a:r>
              <a:rPr lang="en-US" dirty="0" smtClean="0"/>
              <a:t>Transverse overlap area.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7076"/>
            <a:ext cx="6553200" cy="44441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785"/>
              </p:ext>
            </p:extLst>
          </p:nvPr>
        </p:nvGraphicFramePr>
        <p:xfrm>
          <a:off x="7010400" y="1752600"/>
          <a:ext cx="194783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0" name="Equation" r:id="rId4" imgW="1028254" imgH="482391" progId="Equation.3">
                  <p:embed/>
                </p:oleObj>
              </mc:Choice>
              <mc:Fallback>
                <p:oleObj name="Equation" r:id="rId4" imgW="1028254" imgH="4823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752600"/>
                        <a:ext cx="194783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0" y="1752600"/>
            <a:ext cx="7010400" cy="4754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226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Temperature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505200"/>
            <a:ext cx="541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30633"/>
              </p:ext>
            </p:extLst>
          </p:nvPr>
        </p:nvGraphicFramePr>
        <p:xfrm>
          <a:off x="210208" y="741363"/>
          <a:ext cx="22860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4" name="Equation" r:id="rId4" imgW="825500" imgH="533400" progId="Equation.3">
                  <p:embed/>
                </p:oleObj>
              </mc:Choice>
              <mc:Fallback>
                <p:oleObj name="Equation" r:id="rId4" imgW="825500" imgH="533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08" y="741363"/>
                        <a:ext cx="22860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6773" y="1143000"/>
            <a:ext cx="4259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Universal </a:t>
            </a:r>
            <a:r>
              <a:rPr lang="en-US" dirty="0" err="1" smtClean="0"/>
              <a:t>hadronization</a:t>
            </a:r>
            <a:r>
              <a:rPr lang="en-US" dirty="0" smtClean="0"/>
              <a:t> temperature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1543110"/>
            <a:ext cx="1143000" cy="18858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2209800"/>
            <a:ext cx="269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Eur. Phys. J C66, 377 (2010) </a:t>
            </a:r>
          </a:p>
          <a:p>
            <a:endParaRPr lang="en-US" dirty="0"/>
          </a:p>
          <a:p>
            <a:r>
              <a:rPr lang="en-US" dirty="0" err="1" smtClean="0"/>
              <a:t>Becattini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" y="2009775"/>
            <a:ext cx="4396839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" y="838200"/>
            <a:ext cx="43730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12" y="431163"/>
            <a:ext cx="323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B764, 241 (2017)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6" y="831272"/>
            <a:ext cx="4710544" cy="46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92337"/>
            <a:ext cx="4700649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848932"/>
            <a:ext cx="3195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arXiv:1709.02706 [</a:t>
            </a:r>
            <a:r>
              <a:rPr lang="en-US" dirty="0" err="1"/>
              <a:t>nucl-th</a:t>
            </a:r>
            <a:r>
              <a:rPr lang="en-US" dirty="0"/>
              <a:t>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5652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viscosity can be estimated from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kinetic theory to be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03593"/>
              </p:ext>
            </p:extLst>
          </p:nvPr>
        </p:nvGraphicFramePr>
        <p:xfrm>
          <a:off x="90487" y="990600"/>
          <a:ext cx="4346952" cy="513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Equation" r:id="rId3" imgW="2019240" imgH="2387520" progId="Equation.DSMT4">
                  <p:embed/>
                </p:oleObj>
              </mc:Choice>
              <mc:Fallback>
                <p:oleObj name="Equation" r:id="rId3" imgW="201924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" y="990600"/>
                        <a:ext cx="4346952" cy="51310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/>
          <p:nvPr/>
        </p:nvGrpSpPr>
        <p:grpSpPr>
          <a:xfrm>
            <a:off x="5440363" y="1066800"/>
            <a:ext cx="2948815" cy="1981200"/>
            <a:chOff x="4331339" y="3505200"/>
            <a:chExt cx="3476814" cy="2702858"/>
          </a:xfrm>
        </p:grpSpPr>
        <p:sp>
          <p:nvSpPr>
            <p:cNvPr id="8" name="TextBox 7"/>
            <p:cNvSpPr txBox="1"/>
            <p:nvPr/>
          </p:nvSpPr>
          <p:spPr>
            <a:xfrm>
              <a:off x="4419600" y="3505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/>
                <a:t>ε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581400"/>
              <a:ext cx="1805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Energy density </a:t>
              </a:r>
              <a:endParaRPr lang="en-U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3962400"/>
              <a:ext cx="2131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   Entropy density</a:t>
              </a:r>
              <a:endParaRPr lang="en-US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4419600"/>
              <a:ext cx="24753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 the number density</a:t>
              </a:r>
              <a:endParaRPr lang="en-US" sz="2000" b="1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331339" y="4817645"/>
            <a:ext cx="711265" cy="604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22" name="Equation" r:id="rId5" imgW="253800" imgH="215640" progId="Equation.3">
                    <p:embed/>
                  </p:oleObj>
                </mc:Choice>
                <mc:Fallback>
                  <p:oleObj name="Equation" r:id="rId5" imgW="253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339" y="4817645"/>
                          <a:ext cx="711265" cy="604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953000" y="4876800"/>
              <a:ext cx="1836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Mean free path</a:t>
              </a:r>
              <a:endParaRPr lang="en-US" sz="20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4495800" y="5562599"/>
            <a:ext cx="609600" cy="645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723" name="Equation" r:id="rId7" imgW="215640" imgH="228600" progId="Equation.3">
                    <p:embed/>
                  </p:oleObj>
                </mc:Choice>
                <mc:Fallback>
                  <p:oleObj name="Equation" r:id="rId7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5562599"/>
                          <a:ext cx="609600" cy="6454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181600" y="5638800"/>
              <a:ext cx="2626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Transport cross section</a:t>
              </a:r>
              <a:endParaRPr lang="en-US" sz="2000" b="1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4846-3FCA-458E-B817-951DF39B8DD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5486400" y="5334000"/>
          <a:ext cx="2009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4" name="Equation" r:id="rId9" imgW="876240" imgH="355320" progId="Equation.3">
                  <p:embed/>
                </p:oleObj>
              </mc:Choice>
              <mc:Fallback>
                <p:oleObj name="Equation" r:id="rId9" imgW="876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34000"/>
                        <a:ext cx="20097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4876800" y="5181600"/>
            <a:ext cx="2971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334000" y="3200400"/>
          <a:ext cx="99551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5" name="Equation" r:id="rId11" imgW="609480" imgH="279360" progId="Equation.3">
                  <p:embed/>
                </p:oleObj>
              </mc:Choice>
              <mc:Fallback>
                <p:oleObj name="Equation" r:id="rId11" imgW="60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00400"/>
                        <a:ext cx="99551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324600" y="30480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Average transverse momentum of the single string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7650" y="6231523"/>
            <a:ext cx="4175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Hirano &amp; </a:t>
            </a:r>
            <a:r>
              <a:rPr lang="en-US" sz="1600" b="0" dirty="0" err="1" smtClean="0"/>
              <a:t>Gyulassy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Nucl</a:t>
            </a:r>
            <a:r>
              <a:rPr lang="en-US" sz="1600" b="0" dirty="0" smtClean="0"/>
              <a:t>. Phys. A769, 71(2006)</a:t>
            </a:r>
            <a:endParaRPr lang="en-US" sz="1600" b="0" dirty="0"/>
          </a:p>
        </p:txBody>
      </p:sp>
      <p:sp>
        <p:nvSpPr>
          <p:cNvPr id="29" name="TextBox 28"/>
          <p:cNvSpPr txBox="1"/>
          <p:nvPr/>
        </p:nvSpPr>
        <p:spPr>
          <a:xfrm>
            <a:off x="5715000" y="4495800"/>
            <a:ext cx="3493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is Longitudinal extension of </a:t>
            </a:r>
          </a:p>
          <a:p>
            <a:r>
              <a:rPr lang="en-US" dirty="0" smtClean="0"/>
              <a:t>the source 1 </a:t>
            </a:r>
            <a:r>
              <a:rPr lang="en-US" i="1" dirty="0" smtClean="0"/>
              <a:t>fm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030307"/>
            <a:ext cx="4648200" cy="4760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04800" y="1143000"/>
            <a:ext cx="8742164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429000" y="594360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E-735 Experiment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34000"/>
            <a:ext cx="6019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Shear viscosity to entropy density  ratio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72974"/>
              </p:ext>
            </p:extLst>
          </p:nvPr>
        </p:nvGraphicFramePr>
        <p:xfrm>
          <a:off x="7239000" y="1143000"/>
          <a:ext cx="167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Equation" r:id="rId3" imgW="875920" imgH="355446" progId="Equation.3">
                  <p:embed/>
                </p:oleObj>
              </mc:Choice>
              <mc:Fallback>
                <p:oleObj name="Equation" r:id="rId3" imgW="875920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143000"/>
                        <a:ext cx="1676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9857" y="5665857"/>
            <a:ext cx="828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dirty="0" smtClean="0"/>
              <a:t>/s as a function of temperature for </a:t>
            </a:r>
            <a:r>
              <a:rPr lang="en-US" dirty="0" err="1" smtClean="0"/>
              <a:t>pp</a:t>
            </a:r>
            <a:r>
              <a:rPr lang="en-US" dirty="0" smtClean="0"/>
              <a:t> collisions at 0.9, 2.76, 7 and 13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lower bound is given by the Ads/CFT</a:t>
            </a:r>
            <a:endParaRPr lang="en-US" dirty="0"/>
          </a:p>
        </p:txBody>
      </p:sp>
      <p:pic>
        <p:nvPicPr>
          <p:cNvPr id="199685" name="Picture 5" descr="C:\Users\Brijesh\Desktop\Brijesh\Europe2018\v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4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Summary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331" y="990600"/>
            <a:ext cx="8237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The Clustering of Color Sources produced by overlapping strings has   been applied to both A-A and </a:t>
            </a:r>
            <a:r>
              <a:rPr lang="en-US" i="1" dirty="0" err="1" smtClean="0">
                <a:solidFill>
                  <a:srgbClr val="3333CC"/>
                </a:solidFill>
              </a:rPr>
              <a:t>pp</a:t>
            </a:r>
            <a:r>
              <a:rPr lang="en-US" i="1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collisions.</a:t>
            </a:r>
          </a:p>
          <a:p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The most important quantity in this picture is the multiplicity dependent interaction area in the transverse plane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The temperature both from AA and </a:t>
            </a:r>
            <a:r>
              <a:rPr lang="en-US" i="1" dirty="0" err="1" smtClean="0">
                <a:solidFill>
                  <a:srgbClr val="0070C0"/>
                </a:solidFill>
              </a:rPr>
              <a:t>pp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scales as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Quantum tunneling through color confinement leads to thermal hadron production in the form of Hawking-Unruh radiation.  In QCD we have string interaction instead of gravitation.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Question  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r>
              <a:rPr lang="en-US" dirty="0">
                <a:solidFill>
                  <a:srgbClr val="3333CC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Clustering of Color Sources the new Paradigm for producing QGP </a:t>
            </a:r>
          </a:p>
          <a:p>
            <a:r>
              <a:rPr lang="en-US" dirty="0">
                <a:solidFill>
                  <a:srgbClr val="3333CC"/>
                </a:solidFill>
              </a:rPr>
              <a:t>both in </a:t>
            </a:r>
            <a:r>
              <a:rPr lang="en-US" i="1" dirty="0" err="1">
                <a:solidFill>
                  <a:srgbClr val="3333CC"/>
                </a:solidFill>
              </a:rPr>
              <a:t>pp</a:t>
            </a:r>
            <a:r>
              <a:rPr lang="en-US" dirty="0">
                <a:solidFill>
                  <a:srgbClr val="3333CC"/>
                </a:solidFill>
              </a:rPr>
              <a:t> and A-A in high energy collisions </a:t>
            </a:r>
            <a:r>
              <a:rPr lang="en-US" dirty="0" smtClean="0">
                <a:solidFill>
                  <a:srgbClr val="3333CC"/>
                </a:solidFill>
              </a:rPr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1245"/>
              </p:ext>
            </p:extLst>
          </p:nvPr>
        </p:nvGraphicFramePr>
        <p:xfrm>
          <a:off x="6134100" y="2663710"/>
          <a:ext cx="1143000" cy="83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0" name="Equation" r:id="rId4" imgW="660240" imgH="482400" progId="Equation.DSMT4">
                  <p:embed/>
                </p:oleObj>
              </mc:Choice>
              <mc:Fallback>
                <p:oleObj name="Equation" r:id="rId4" imgW="6602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4100" y="2663710"/>
                        <a:ext cx="1143000" cy="83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96006"/>
              </p:ext>
            </p:extLst>
          </p:nvPr>
        </p:nvGraphicFramePr>
        <p:xfrm>
          <a:off x="6324600" y="2209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1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2209800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6248400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Thank You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048000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Extras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Density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24398"/>
              </p:ext>
            </p:extLst>
          </p:nvPr>
        </p:nvGraphicFramePr>
        <p:xfrm>
          <a:off x="48768" y="1313688"/>
          <a:ext cx="3875532" cy="87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89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" y="1313688"/>
                        <a:ext cx="3875532" cy="8724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" y="828020"/>
            <a:ext cx="423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 pitchFamily="18" charset="0"/>
              </a:rPr>
              <a:t>Bjorken</a:t>
            </a:r>
            <a:r>
              <a:rPr lang="en-US" dirty="0" smtClean="0">
                <a:latin typeface="Times" pitchFamily="18" charset="0"/>
              </a:rPr>
              <a:t>   Phys. Rev. D 27, 140 (1983)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2151" y="1792224"/>
            <a:ext cx="39209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" y="2459024"/>
            <a:ext cx="23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Transverse overlap area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0205" y="1790700"/>
            <a:ext cx="662995" cy="391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90800" y="2132176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H="1">
            <a:off x="685800" y="2182469"/>
            <a:ext cx="963772" cy="261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31583" y="2828356"/>
            <a:ext cx="13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Proper Time </a:t>
            </a:r>
            <a:endParaRPr lang="en-US" dirty="0">
              <a:latin typeface="Times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536988"/>
              </p:ext>
            </p:extLst>
          </p:nvPr>
        </p:nvGraphicFramePr>
        <p:xfrm>
          <a:off x="52619" y="3334512"/>
          <a:ext cx="6416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90" name="Equation" r:id="rId5" imgW="253800" imgH="241200" progId="Equation.3">
                  <p:embed/>
                </p:oleObj>
              </mc:Choice>
              <mc:Fallback>
                <p:oleObj name="Equation" r:id="rId5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9" y="3334512"/>
                        <a:ext cx="641684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4303" y="3352800"/>
            <a:ext cx="3775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is the QED production time for a</a:t>
            </a:r>
          </a:p>
          <a:p>
            <a:r>
              <a:rPr lang="en-US" dirty="0" smtClean="0">
                <a:latin typeface="Times" pitchFamily="18" charset="0"/>
              </a:rPr>
              <a:t> boson which can be scaled from </a:t>
            </a:r>
          </a:p>
          <a:p>
            <a:r>
              <a:rPr lang="en-US" dirty="0" smtClean="0">
                <a:latin typeface="Times" pitchFamily="18" charset="0"/>
              </a:rPr>
              <a:t>QED to QCD and is given by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888168"/>
              </p:ext>
            </p:extLst>
          </p:nvPr>
        </p:nvGraphicFramePr>
        <p:xfrm>
          <a:off x="1280105" y="4368463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91" name="Equation" r:id="rId7" imgW="761760" imgH="380880" progId="Equation.3">
                  <p:embed/>
                </p:oleObj>
              </mc:Choice>
              <mc:Fallback>
                <p:oleObj name="Equation" r:id="rId7" imgW="761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05" y="4368463"/>
                        <a:ext cx="16002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2896" y="5791199"/>
            <a:ext cx="26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 pitchFamily="18" charset="0"/>
              </a:rPr>
              <a:t>Introduction to high energy</a:t>
            </a:r>
          </a:p>
          <a:p>
            <a:r>
              <a:rPr lang="en-US" sz="1600" dirty="0" smtClean="0">
                <a:latin typeface="Times" pitchFamily="18" charset="0"/>
              </a:rPr>
              <a:t> heavy ion collisions</a:t>
            </a:r>
          </a:p>
          <a:p>
            <a:r>
              <a:rPr lang="en-US" sz="1600" dirty="0" smtClean="0"/>
              <a:t>C. Y. Wong</a:t>
            </a:r>
            <a:endParaRPr lang="en-US" sz="1600" dirty="0"/>
          </a:p>
        </p:txBody>
      </p:sp>
      <p:pic>
        <p:nvPicPr>
          <p:cNvPr id="21" name="Picture 3" descr="C:\Users\brijesh\Desktop\Brijesh\BrijeshTalks\QM\ener_eta_lhc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50992" y="1043081"/>
            <a:ext cx="4720439" cy="32012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2052" y="57881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J. Dias de Deus,  A. S. Hirsch,  C.  </a:t>
            </a:r>
            <a:r>
              <a:rPr lang="en-US" sz="1800" dirty="0" err="1">
                <a:solidFill>
                  <a:srgbClr val="FF0000"/>
                </a:solidFill>
                <a:latin typeface="Times" pitchFamily="18" charset="0"/>
              </a:rPr>
              <a:t>Pajares</a:t>
            </a: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 ,  R. P. </a:t>
            </a:r>
            <a:r>
              <a:rPr lang="en-US" sz="1800" dirty="0" err="1">
                <a:solidFill>
                  <a:srgbClr val="FF0000"/>
                </a:solidFill>
                <a:latin typeface="Times" pitchFamily="18" charset="0"/>
              </a:rPr>
              <a:t>Scharenberg</a:t>
            </a: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 , B. K. </a:t>
            </a:r>
            <a:r>
              <a:rPr lang="en-US" sz="1800" dirty="0" err="1">
                <a:solidFill>
                  <a:srgbClr val="FF0000"/>
                </a:solidFill>
                <a:latin typeface="Times" pitchFamily="18" charset="0"/>
              </a:rPr>
              <a:t>Srivastava</a:t>
            </a:r>
            <a:endParaRPr lang="en-US" sz="1800" dirty="0">
              <a:solidFill>
                <a:srgbClr val="FF0000"/>
              </a:solidFill>
              <a:latin typeface="Times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Eur. Phys. J. C 72, 2123 ( 2012)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56430"/>
              </p:ext>
            </p:extLst>
          </p:nvPr>
        </p:nvGraphicFramePr>
        <p:xfrm>
          <a:off x="5943600" y="4495800"/>
          <a:ext cx="1066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92" name="Equation" r:id="rId10" imgW="329914" imgH="177646" progId="Equation.3">
                  <p:embed/>
                </p:oleObj>
              </mc:Choice>
              <mc:Fallback>
                <p:oleObj name="Equation" r:id="rId10" imgW="329914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95800"/>
                        <a:ext cx="1066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532860" y="4495800"/>
            <a:ext cx="185854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334000"/>
            <a:ext cx="391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STAR Coll., Phys. Rev. C 79, 34909 (2009) 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0351" y="3200400"/>
            <a:ext cx="1847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298" y="381000"/>
            <a:ext cx="86487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aving determined  the initial temperature of the  system  from the data one obtains the thermodynamic and transport properties of QCD matter                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860742"/>
            <a:ext cx="6248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1311-0B95-40E3-9075-2A514F05F9E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Fig3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040" y="2286000"/>
            <a:ext cx="4403360" cy="2986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" y="2286000"/>
            <a:ext cx="4438648" cy="3010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049" y="5943599"/>
            <a:ext cx="401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latin typeface="Times" pitchFamily="18" charset="0"/>
              </a:rPr>
              <a:t>Scharenberg</a:t>
            </a:r>
            <a:r>
              <a:rPr lang="en-US" sz="1800" dirty="0" smtClean="0">
                <a:latin typeface="Times" pitchFamily="18" charset="0"/>
              </a:rPr>
              <a:t> , </a:t>
            </a:r>
            <a:r>
              <a:rPr lang="en-US" sz="1800" dirty="0" err="1" smtClean="0">
                <a:latin typeface="Times" pitchFamily="18" charset="0"/>
              </a:rPr>
              <a:t>Srivastava</a:t>
            </a:r>
            <a:r>
              <a:rPr lang="en-US" sz="1800" dirty="0">
                <a:latin typeface="Times" pitchFamily="18" charset="0"/>
              </a:rPr>
              <a:t>,  </a:t>
            </a:r>
            <a:r>
              <a:rPr lang="en-US" sz="1800" dirty="0" smtClean="0">
                <a:latin typeface="Times" pitchFamily="18" charset="0"/>
              </a:rPr>
              <a:t> Hirsch   </a:t>
            </a:r>
          </a:p>
          <a:p>
            <a:r>
              <a:rPr lang="en-US" sz="1800" dirty="0" smtClean="0">
                <a:latin typeface="Times" pitchFamily="18" charset="0"/>
              </a:rPr>
              <a:t>   Eur</a:t>
            </a:r>
            <a:r>
              <a:rPr lang="en-US" sz="1800" dirty="0">
                <a:latin typeface="Times" pitchFamily="18" charset="0"/>
              </a:rPr>
              <a:t>. Phys. J. C 71,  1510( 2011)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59436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" pitchFamily="18" charset="0"/>
              </a:rPr>
              <a:t>Dias </a:t>
            </a:r>
            <a:r>
              <a:rPr lang="en-US" sz="1800" dirty="0">
                <a:latin typeface="Times" pitchFamily="18" charset="0"/>
              </a:rPr>
              <a:t>de Deus, </a:t>
            </a:r>
            <a:r>
              <a:rPr lang="en-US" sz="1800" dirty="0" smtClean="0">
                <a:latin typeface="Times" pitchFamily="18" charset="0"/>
              </a:rPr>
              <a:t>Hirsch</a:t>
            </a:r>
            <a:r>
              <a:rPr lang="en-US" sz="1800" dirty="0">
                <a:latin typeface="Times" pitchFamily="18" charset="0"/>
              </a:rPr>
              <a:t>,  </a:t>
            </a:r>
            <a:r>
              <a:rPr lang="en-US" sz="1800" dirty="0" err="1" smtClean="0">
                <a:latin typeface="Times" pitchFamily="18" charset="0"/>
              </a:rPr>
              <a:t>Pajares</a:t>
            </a:r>
            <a:r>
              <a:rPr lang="en-US" sz="1800" dirty="0" smtClean="0">
                <a:latin typeface="Times" pitchFamily="18" charset="0"/>
              </a:rPr>
              <a:t>,  </a:t>
            </a:r>
            <a:r>
              <a:rPr lang="en-US" sz="1800" dirty="0" err="1" smtClean="0">
                <a:latin typeface="Times" pitchFamily="18" charset="0"/>
              </a:rPr>
              <a:t>Scharenberg</a:t>
            </a:r>
            <a:r>
              <a:rPr lang="en-US" sz="1800" dirty="0" smtClean="0">
                <a:latin typeface="Times" pitchFamily="18" charset="0"/>
              </a:rPr>
              <a:t> </a:t>
            </a:r>
            <a:r>
              <a:rPr lang="en-US" sz="1800" dirty="0">
                <a:latin typeface="Times" pitchFamily="18" charset="0"/>
              </a:rPr>
              <a:t>, </a:t>
            </a:r>
            <a:r>
              <a:rPr lang="en-US" sz="1800" dirty="0" smtClean="0">
                <a:latin typeface="Times" pitchFamily="18" charset="0"/>
              </a:rPr>
              <a:t> </a:t>
            </a:r>
            <a:r>
              <a:rPr lang="en-US" sz="1800" dirty="0" err="1" smtClean="0">
                <a:latin typeface="Times" pitchFamily="18" charset="0"/>
              </a:rPr>
              <a:t>Srivastava</a:t>
            </a:r>
            <a:r>
              <a:rPr lang="en-US" sz="1800" dirty="0" smtClean="0">
                <a:latin typeface="Times" pitchFamily="18" charset="0"/>
              </a:rPr>
              <a:t>, Eur</a:t>
            </a:r>
            <a:r>
              <a:rPr lang="en-US" sz="1800" dirty="0">
                <a:latin typeface="Times" pitchFamily="18" charset="0"/>
              </a:rPr>
              <a:t>. Phys. J. C 72, 2123 ( 2012)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874015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Energy Density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5065" y="1822862"/>
            <a:ext cx="4500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Shear viscosity to entropy density  ratio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89372"/>
              </p:ext>
            </p:extLst>
          </p:nvPr>
        </p:nvGraphicFramePr>
        <p:xfrm>
          <a:off x="6248400" y="5271728"/>
          <a:ext cx="1524000" cy="75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4" name="Equation" r:id="rId5" imgW="875920" imgH="355446" progId="Equation.3">
                  <p:embed/>
                </p:oleObj>
              </mc:Choice>
              <mc:Fallback>
                <p:oleObj name="Equation" r:id="rId5" imgW="875920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71728"/>
                        <a:ext cx="1524000" cy="750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867400" y="5272186"/>
            <a:ext cx="2209800" cy="747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4</a:t>
            </a:fld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883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E735 data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8799" y="3581400"/>
            <a:ext cx="510288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9" y="3657601"/>
            <a:ext cx="2667001" cy="1104900"/>
          </a:xfrm>
          <a:custGeom>
            <a:avLst/>
            <a:gdLst/>
            <a:ahLst/>
            <a:cxnLst/>
            <a:rect l="l" t="t" r="r" b="b"/>
            <a:pathLst>
              <a:path w="2970344" h="1215165">
                <a:moveTo>
                  <a:pt x="0" y="1215165"/>
                </a:moveTo>
                <a:lnTo>
                  <a:pt x="2970344" y="0"/>
                </a:lnTo>
              </a:path>
            </a:pathLst>
          </a:custGeom>
          <a:ln w="25400">
            <a:solidFill>
              <a:srgbClr val="FF4013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4343400"/>
            <a:ext cx="2387482" cy="838200"/>
          </a:xfrm>
          <a:custGeom>
            <a:avLst/>
            <a:gdLst/>
            <a:ahLst/>
            <a:cxnLst/>
            <a:rect l="l" t="t" r="r" b="b"/>
            <a:pathLst>
              <a:path w="2853663" h="975189">
                <a:moveTo>
                  <a:pt x="0" y="975189"/>
                </a:moveTo>
                <a:lnTo>
                  <a:pt x="2853663" y="0"/>
                </a:lnTo>
              </a:path>
            </a:pathLst>
          </a:custGeom>
          <a:ln w="25400">
            <a:solidFill>
              <a:srgbClr val="FF4013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5562600"/>
            <a:ext cx="2245825" cy="79870"/>
          </a:xfrm>
          <a:custGeom>
            <a:avLst/>
            <a:gdLst/>
            <a:ahLst/>
            <a:cxnLst/>
            <a:rect l="l" t="t" r="r" b="b"/>
            <a:pathLst>
              <a:path w="2525844" h="116551">
                <a:moveTo>
                  <a:pt x="0" y="116551"/>
                </a:moveTo>
                <a:lnTo>
                  <a:pt x="2525844" y="0"/>
                </a:lnTo>
              </a:path>
            </a:pathLst>
          </a:custGeom>
          <a:ln w="25400">
            <a:solidFill>
              <a:srgbClr val="FF4013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69511" y="762000"/>
            <a:ext cx="4772918" cy="1053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r>
              <a:rPr spc="-198" dirty="0" smtClean="0">
                <a:cs typeface="Times New Roman" pitchFamily="18" charset="0"/>
              </a:rPr>
              <a:t>T</a:t>
            </a:r>
            <a:r>
              <a:rPr spc="-7" dirty="0">
                <a:cs typeface="Times New Roman" pitchFamily="18" charset="0"/>
              </a:rPr>
              <a:t>.</a:t>
            </a:r>
            <a:r>
              <a:rPr spc="-94" dirty="0">
                <a:cs typeface="Times New Roman" pitchFamily="18" charset="0"/>
              </a:rPr>
              <a:t> </a:t>
            </a:r>
            <a:r>
              <a:rPr dirty="0">
                <a:cs typeface="Times New Roman" pitchFamily="18" charset="0"/>
              </a:rPr>
              <a:t>Alexopoulo</a:t>
            </a:r>
            <a:r>
              <a:rPr spc="-7" dirty="0">
                <a:cs typeface="Times New Roman" pitchFamily="18" charset="0"/>
              </a:rPr>
              <a:t>s,</a:t>
            </a:r>
            <a:r>
              <a:rPr spc="-3" dirty="0">
                <a:cs typeface="Times New Roman" pitchFamily="18" charset="0"/>
              </a:rPr>
              <a:t> </a:t>
            </a:r>
            <a:r>
              <a:rPr dirty="0" smtClean="0">
                <a:cs typeface="Times New Roman" pitchFamily="18" charset="0"/>
              </a:rPr>
              <a:t>PRD4</a:t>
            </a:r>
            <a:r>
              <a:rPr lang="en-US" dirty="0" smtClean="0">
                <a:cs typeface="Times New Roman" pitchFamily="18" charset="0"/>
              </a:rPr>
              <a:t>8</a:t>
            </a:r>
            <a:r>
              <a:rPr spc="-7" dirty="0" smtClean="0">
                <a:cs typeface="Times New Roman" pitchFamily="18" charset="0"/>
              </a:rPr>
              <a:t>,</a:t>
            </a:r>
            <a:r>
              <a:rPr spc="-3" dirty="0" smtClean="0">
                <a:cs typeface="Times New Roman" pitchFamily="18" charset="0"/>
              </a:rPr>
              <a:t> </a:t>
            </a:r>
            <a:r>
              <a:rPr dirty="0">
                <a:cs typeface="Times New Roman" pitchFamily="18" charset="0"/>
              </a:rPr>
              <a:t>984</a:t>
            </a:r>
            <a:r>
              <a:rPr spc="-3" dirty="0">
                <a:cs typeface="Times New Roman" pitchFamily="18" charset="0"/>
              </a:rPr>
              <a:t> </a:t>
            </a:r>
            <a:r>
              <a:rPr dirty="0">
                <a:cs typeface="Times New Roman" pitchFamily="18" charset="0"/>
              </a:rPr>
              <a:t>(1993)</a:t>
            </a:r>
          </a:p>
          <a:p>
            <a:pPr>
              <a:lnSpc>
                <a:spcPts val="695"/>
              </a:lnSpc>
            </a:pPr>
            <a:endParaRPr sz="700" dirty="0"/>
          </a:p>
          <a:p>
            <a:pPr>
              <a:lnSpc>
                <a:spcPts val="695"/>
              </a:lnSpc>
            </a:pPr>
            <a:endParaRPr sz="700" dirty="0"/>
          </a:p>
          <a:p>
            <a:pPr>
              <a:lnSpc>
                <a:spcPts val="695"/>
              </a:lnSpc>
            </a:pPr>
            <a:endParaRPr sz="700" dirty="0"/>
          </a:p>
          <a:p>
            <a:pPr>
              <a:lnSpc>
                <a:spcPts val="973"/>
              </a:lnSpc>
              <a:spcBef>
                <a:spcPts val="13"/>
              </a:spcBef>
            </a:pPr>
            <a:endParaRPr sz="1000" dirty="0"/>
          </a:p>
          <a:p>
            <a:pPr>
              <a:lnSpc>
                <a:spcPts val="626"/>
              </a:lnSpc>
              <a:spcBef>
                <a:spcPts val="19"/>
              </a:spcBef>
            </a:pPr>
            <a:endParaRPr sz="600" dirty="0"/>
          </a:p>
          <a:p>
            <a:pPr>
              <a:lnSpc>
                <a:spcPts val="695"/>
              </a:lnSpc>
            </a:pPr>
            <a:endParaRPr sz="700" dirty="0"/>
          </a:p>
        </p:txBody>
      </p:sp>
      <p:sp>
        <p:nvSpPr>
          <p:cNvPr id="14" name="object 14"/>
          <p:cNvSpPr/>
          <p:nvPr/>
        </p:nvSpPr>
        <p:spPr>
          <a:xfrm>
            <a:off x="0" y="152290"/>
            <a:ext cx="9144000" cy="6683939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" y="1417122"/>
            <a:ext cx="8791734" cy="20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2971800"/>
            <a:ext cx="5257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0826" y="6326026"/>
            <a:ext cx="220563" cy="1892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endParaRPr sz="1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5660" y="1143000"/>
            <a:ext cx="7143750" cy="1566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3581400"/>
            <a:ext cx="8458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5</a:t>
            </a:fld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r>
              <a:rPr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E735</a:t>
            </a:r>
            <a:r>
              <a:rPr sz="2800" b="1" spc="-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sz="2800" b="1" spc="-3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QG</a:t>
            </a:r>
            <a:r>
              <a:rPr sz="2800" b="1" spc="-2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b="1" spc="-63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1309" y="5778822"/>
            <a:ext cx="2007394" cy="3189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>
              <a:tabLst>
                <a:tab pos="536000" algn="l"/>
                <a:tab pos="1533825" algn="l"/>
              </a:tabLst>
            </a:pPr>
            <a:endParaRPr sz="1900" baseline="-6006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0483" y="5789117"/>
            <a:ext cx="258514" cy="2014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7764" y="5789117"/>
            <a:ext cx="101352" cy="2014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0612" y="5789117"/>
            <a:ext cx="147786" cy="2014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30"/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5944"/>
            <a:ext cx="9144000" cy="6842056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0" y="2847108"/>
            <a:ext cx="3855012" cy="5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69029"/>
            <a:ext cx="7725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De-Confinement and Clustering of Color Sources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Nuclear Collisions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112325" y="131927"/>
            <a:ext cx="233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Color Strings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911225" y="6643688"/>
            <a:ext cx="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</a:pPr>
            <a:endParaRPr lang="en-GB" sz="2400" b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</a:pPr>
            <a:endParaRPr lang="en-GB" sz="2400" b="0">
              <a:latin typeface="Times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28599" y="653823"/>
            <a:ext cx="8729663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GB" sz="2400" b="0" dirty="0" err="1" smtClean="0">
                <a:solidFill>
                  <a:srgbClr val="0000FF"/>
                </a:solidFill>
                <a:latin typeface="Times" charset="0"/>
              </a:rPr>
              <a:t>Multiparticle</a:t>
            </a:r>
            <a:r>
              <a:rPr lang="en-GB" sz="2400" b="0" dirty="0" smtClean="0">
                <a:solidFill>
                  <a:srgbClr val="0000FF"/>
                </a:solidFill>
                <a:latin typeface="Times" charset="0"/>
              </a:rPr>
              <a:t>  </a:t>
            </a:r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production at high energies is currently  described</a:t>
            </a: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in terms of </a:t>
            </a:r>
            <a:r>
              <a:rPr lang="en-GB" sz="2400" b="0" dirty="0" err="1">
                <a:solidFill>
                  <a:srgbClr val="0000FF"/>
                </a:solidFill>
                <a:latin typeface="Times" charset="0"/>
              </a:rPr>
              <a:t>color</a:t>
            </a:r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 strings stretched between the projectile and target. </a:t>
            </a:r>
            <a:endParaRPr lang="en-GB" sz="2400" b="0" dirty="0" smtClean="0">
              <a:solidFill>
                <a:srgbClr val="0000FF"/>
              </a:solidFill>
              <a:latin typeface="Times" charset="0"/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dirty="0" smtClean="0">
              <a:solidFill>
                <a:srgbClr val="0000FF"/>
              </a:solidFill>
              <a:latin typeface="Times" charset="0"/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0" dirty="0" smtClean="0">
                <a:solidFill>
                  <a:srgbClr val="0000FF"/>
                </a:solidFill>
                <a:latin typeface="Times" charset="0"/>
              </a:rPr>
              <a:t>These strings decay into new ones by          production and subsequently </a:t>
            </a:r>
            <a:r>
              <a:rPr lang="en-GB" sz="2400" b="0" dirty="0" err="1" smtClean="0">
                <a:solidFill>
                  <a:srgbClr val="0000FF"/>
                </a:solidFill>
                <a:latin typeface="Times" charset="0"/>
              </a:rPr>
              <a:t>hadronize</a:t>
            </a:r>
            <a:r>
              <a:rPr lang="en-GB" sz="2400" b="0" dirty="0" smtClean="0">
                <a:solidFill>
                  <a:srgbClr val="0000FF"/>
                </a:solidFill>
                <a:latin typeface="Times" charset="0"/>
              </a:rPr>
              <a:t> to </a:t>
            </a:r>
            <a:r>
              <a:rPr lang="en-GB" sz="2400" b="0" dirty="0">
                <a:solidFill>
                  <a:srgbClr val="0000FF"/>
                </a:solidFill>
                <a:latin typeface="Times" charset="0"/>
              </a:rPr>
              <a:t>produce the observed hadrons. </a:t>
            </a:r>
            <a:r>
              <a:rPr lang="en-GB" sz="2400" b="0" dirty="0" smtClean="0">
                <a:solidFill>
                  <a:srgbClr val="0000FF"/>
                </a:solidFill>
                <a:latin typeface="Times" charset="0"/>
              </a:rPr>
              <a:t>Particles are produced by the Schwinger 2D mechanism.</a:t>
            </a:r>
            <a:endParaRPr lang="en-GB" sz="2400" b="0" dirty="0">
              <a:solidFill>
                <a:srgbClr val="0000FF"/>
              </a:solidFill>
              <a:latin typeface="Times" charset="0"/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dirty="0">
              <a:latin typeface="Times" charset="0"/>
            </a:endParaRP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0" dirty="0" smtClean="0">
                <a:solidFill>
                  <a:srgbClr val="FF0000"/>
                </a:solidFill>
                <a:latin typeface="Times" charset="0"/>
              </a:rPr>
              <a:t>As the </a:t>
            </a:r>
            <a:r>
              <a:rPr lang="en-GB" sz="2400" b="0" dirty="0">
                <a:solidFill>
                  <a:srgbClr val="FF0000"/>
                </a:solidFill>
                <a:latin typeface="Times" charset="0"/>
              </a:rPr>
              <a:t>no. of strings grow with energy and </a:t>
            </a:r>
            <a:r>
              <a:rPr lang="en-GB" sz="2400" b="0" dirty="0" smtClean="0">
                <a:solidFill>
                  <a:srgbClr val="FF0000"/>
                </a:solidFill>
                <a:latin typeface="Times" charset="0"/>
              </a:rPr>
              <a:t>or no</a:t>
            </a:r>
            <a:r>
              <a:rPr lang="en-GB" sz="2400" b="0" dirty="0">
                <a:solidFill>
                  <a:srgbClr val="FF0000"/>
                </a:solidFill>
                <a:latin typeface="Times" charset="0"/>
              </a:rPr>
              <a:t>. of participating nuclei </a:t>
            </a:r>
            <a:r>
              <a:rPr lang="en-GB" sz="2400" b="0" dirty="0" smtClean="0">
                <a:solidFill>
                  <a:srgbClr val="FF0000"/>
                </a:solidFill>
                <a:latin typeface="Times" charset="0"/>
              </a:rPr>
              <a:t>they start to interact and overlap in transverse space as it happens for disks in the 2-D percolation theory</a:t>
            </a:r>
          </a:p>
          <a:p>
            <a:pPr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dirty="0">
              <a:solidFill>
                <a:srgbClr val="FF0000"/>
              </a:solidFill>
              <a:latin typeface="Times" charset="0"/>
            </a:endParaRPr>
          </a:p>
          <a:p>
            <a:r>
              <a:rPr lang="en-GB" sz="2400" b="0" dirty="0" smtClean="0">
                <a:solidFill>
                  <a:srgbClr val="FF0000"/>
                </a:solidFill>
                <a:latin typeface="Times" charset="0"/>
              </a:rPr>
              <a:t>In the case of a nuclear collisions, the density of disks –elementary strings</a:t>
            </a:r>
          </a:p>
          <a:p>
            <a:r>
              <a:rPr lang="en-GB" sz="2400" b="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GB" sz="2400" b="0" dirty="0" smtClean="0">
                <a:solidFill>
                  <a:srgbClr val="FF0000"/>
                </a:solidFill>
                <a:latin typeface="Times" charset="0"/>
              </a:rPr>
              <a:t>                                                             </a:t>
            </a:r>
            <a:r>
              <a:rPr lang="en-US" sz="2400" b="0" dirty="0" smtClean="0"/>
              <a:t>N</a:t>
            </a:r>
            <a:r>
              <a:rPr lang="en-US" sz="2400" b="0" baseline="30000" dirty="0" smtClean="0"/>
              <a:t>s</a:t>
            </a:r>
            <a:r>
              <a:rPr lang="en-US" sz="2400" b="0" dirty="0" smtClean="0"/>
              <a:t> </a:t>
            </a:r>
            <a:r>
              <a:rPr lang="en-US" sz="2400" b="0" dirty="0"/>
              <a:t>= # of strings</a:t>
            </a:r>
          </a:p>
          <a:p>
            <a:r>
              <a:rPr lang="en-US" sz="2400" b="0" dirty="0" smtClean="0">
                <a:cs typeface="Times New Roman" pitchFamily="18" charset="0"/>
              </a:rPr>
              <a:t>                                                               S</a:t>
            </a:r>
            <a:r>
              <a:rPr lang="en-US" sz="2400" b="0" baseline="-25000" dirty="0" smtClean="0">
                <a:cs typeface="Times New Roman" pitchFamily="18" charset="0"/>
              </a:rPr>
              <a:t>1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smtClean="0"/>
              <a:t>Single string area</a:t>
            </a:r>
            <a:endParaRPr lang="en-US" sz="2400" b="0" dirty="0"/>
          </a:p>
          <a:p>
            <a:r>
              <a:rPr lang="en-US" sz="2400" b="0" dirty="0" smtClean="0"/>
              <a:t>                                                               S</a:t>
            </a:r>
            <a:r>
              <a:rPr lang="en-US" sz="2400" b="0" baseline="-25000" dirty="0" smtClean="0"/>
              <a:t>N</a:t>
            </a:r>
            <a:r>
              <a:rPr lang="en-US" sz="2400" b="0" dirty="0" smtClean="0"/>
              <a:t> </a:t>
            </a:r>
            <a:r>
              <a:rPr lang="en-US" sz="2400" b="0" dirty="0"/>
              <a:t>= total nuclear  </a:t>
            </a:r>
            <a:r>
              <a:rPr lang="en-US" sz="2400" b="0" dirty="0" smtClean="0"/>
              <a:t>overlap </a:t>
            </a:r>
            <a:r>
              <a:rPr lang="en-US" sz="2400" b="0" dirty="0"/>
              <a:t>area</a:t>
            </a:r>
            <a:endParaRPr lang="en-US" sz="2400" b="0" dirty="0">
              <a:latin typeface="Symbol" pitchFamily="18" charset="2"/>
            </a:endParaRPr>
          </a:p>
          <a:p>
            <a:endParaRPr lang="en-GB" sz="2400" b="0" dirty="0" smtClean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638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1785F-85B9-447D-94A6-5C33FDBF2457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50122"/>
              </p:ext>
            </p:extLst>
          </p:nvPr>
        </p:nvGraphicFramePr>
        <p:xfrm>
          <a:off x="4834763" y="1752600"/>
          <a:ext cx="609600" cy="32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8" name="Equation" r:id="rId3" imgW="355320" imgH="190440" progId="Equation.DSMT4">
                  <p:embed/>
                </p:oleObj>
              </mc:Choice>
              <mc:Fallback>
                <p:oleObj name="Equation" r:id="rId3" imgW="3553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4763" y="1752600"/>
                        <a:ext cx="609600" cy="326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76157"/>
              </p:ext>
            </p:extLst>
          </p:nvPr>
        </p:nvGraphicFramePr>
        <p:xfrm>
          <a:off x="1600200" y="4953000"/>
          <a:ext cx="13033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9" name="Equation" r:id="rId5" imgW="558558" imgH="406224" progId="Equation.3">
                  <p:embed/>
                </p:oleObj>
              </mc:Choice>
              <mc:Fallback>
                <p:oleObj name="Equation" r:id="rId5" imgW="558558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00"/>
                        <a:ext cx="1303338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5153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648200" y="3276600"/>
            <a:ext cx="464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/>
              <a:t>Parton distributions in the </a:t>
            </a:r>
          </a:p>
          <a:p>
            <a:r>
              <a:rPr lang="en-US" sz="2400" b="0" dirty="0"/>
              <a:t>transverse plane of nucleus-nucleus </a:t>
            </a:r>
          </a:p>
          <a:p>
            <a:r>
              <a:rPr lang="en-US" sz="2400" b="0" dirty="0"/>
              <a:t>collisions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905000" y="0"/>
            <a:ext cx="4429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Clustering of Color Sources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0" y="609600"/>
            <a:ext cx="88734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De-confinement is expected when the density of quarks and gluons becomes so</a:t>
            </a:r>
          </a:p>
          <a:p>
            <a:r>
              <a:rPr lang="en-US" dirty="0"/>
              <a:t>high  that it no longer makes sense to partition them into color-neutral hadrons,</a:t>
            </a:r>
          </a:p>
          <a:p>
            <a:r>
              <a:rPr lang="en-US" dirty="0"/>
              <a:t>since these would overlap strongly. </a:t>
            </a:r>
          </a:p>
          <a:p>
            <a:endParaRPr lang="en-US" dirty="0"/>
          </a:p>
          <a:p>
            <a:r>
              <a:rPr lang="en-US" dirty="0"/>
              <a:t>We have clusters within which color is not confined </a:t>
            </a:r>
            <a:r>
              <a:rPr lang="en-US" dirty="0" smtClean="0"/>
              <a:t> : </a:t>
            </a:r>
            <a:r>
              <a:rPr lang="en-US" dirty="0"/>
              <a:t>De-confinement is thus</a:t>
            </a:r>
          </a:p>
          <a:p>
            <a:r>
              <a:rPr lang="en-US" dirty="0"/>
              <a:t>related to cluster </a:t>
            </a:r>
            <a:r>
              <a:rPr lang="en-US" dirty="0" smtClean="0"/>
              <a:t>formation very much similar to cluster formation in</a:t>
            </a:r>
          </a:p>
          <a:p>
            <a:r>
              <a:rPr lang="en-US" dirty="0" smtClean="0"/>
              <a:t> percolation theory and hence a connection between percolation  and</a:t>
            </a:r>
          </a:p>
          <a:p>
            <a:r>
              <a:rPr lang="en-US" dirty="0" smtClean="0"/>
              <a:t> de-confinement seems very likely.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3200400"/>
            <a:ext cx="4495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F8F0-4DE3-4BC5-9F7A-319C16E613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842337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CC"/>
                </a:solidFill>
                <a:latin typeface="Times" charset="0"/>
              </a:rPr>
              <a:t>H. </a:t>
            </a:r>
            <a:r>
              <a:rPr lang="en-GB" dirty="0" err="1" smtClean="0">
                <a:solidFill>
                  <a:srgbClr val="3333CC"/>
                </a:solidFill>
                <a:latin typeface="Times" charset="0"/>
              </a:rPr>
              <a:t>Satz</a:t>
            </a:r>
            <a:r>
              <a:rPr lang="en-GB" dirty="0" smtClean="0">
                <a:solidFill>
                  <a:srgbClr val="3333CC"/>
                </a:solidFill>
                <a:latin typeface="Times" charset="0"/>
              </a:rPr>
              <a:t>, Rep. </a:t>
            </a:r>
            <a:r>
              <a:rPr lang="en-GB" dirty="0" err="1" smtClean="0">
                <a:solidFill>
                  <a:srgbClr val="3333CC"/>
                </a:solidFill>
                <a:latin typeface="Times" charset="0"/>
              </a:rPr>
              <a:t>Prog</a:t>
            </a:r>
            <a:r>
              <a:rPr lang="en-GB" dirty="0" smtClean="0">
                <a:solidFill>
                  <a:srgbClr val="3333CC"/>
                </a:solidFill>
                <a:latin typeface="Times" charset="0"/>
              </a:rPr>
              <a:t>. Phys. 63, 1511(2000).</a:t>
            </a:r>
          </a:p>
          <a:p>
            <a:r>
              <a:rPr lang="en-GB" dirty="0" smtClean="0">
                <a:solidFill>
                  <a:srgbClr val="0000FF"/>
                </a:solidFill>
                <a:latin typeface="Times" charset="0"/>
              </a:rPr>
              <a:t>H. </a:t>
            </a:r>
            <a:r>
              <a:rPr lang="en-GB" dirty="0" err="1" smtClean="0">
                <a:solidFill>
                  <a:srgbClr val="0000FF"/>
                </a:solidFill>
                <a:latin typeface="Times" charset="0"/>
              </a:rPr>
              <a:t>Satz</a:t>
            </a:r>
            <a:r>
              <a:rPr lang="en-GB" dirty="0" smtClean="0">
                <a:solidFill>
                  <a:srgbClr val="0000FF"/>
                </a:solidFill>
                <a:latin typeface="Times" charset="0"/>
              </a:rPr>
              <a:t> , hep-ph/0212046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4648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two dimensions, for uniform string density, the percolation threshold for overlapping discs is:</a:t>
            </a:r>
            <a:endParaRPr lang="en-US" dirty="0"/>
          </a:p>
        </p:txBody>
      </p:sp>
      <p:graphicFrame>
        <p:nvGraphicFramePr>
          <p:cNvPr id="2049" name="Object 5"/>
          <p:cNvGraphicFramePr>
            <a:graphicFrameLocks noChangeAspect="1"/>
          </p:cNvGraphicFramePr>
          <p:nvPr/>
        </p:nvGraphicFramePr>
        <p:xfrm>
          <a:off x="7010400" y="5334000"/>
          <a:ext cx="1103313" cy="4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7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334000"/>
                        <a:ext cx="1103313" cy="432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6858000" y="53340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6019800"/>
            <a:ext cx="322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Critical Percolation Density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C:\Users\Brijesh\Desktop\Brijesh\PhysRep\over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65" y="838200"/>
            <a:ext cx="2782887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4127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Color Sources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31" y="2493158"/>
            <a:ext cx="8485977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transverse space occupied by a cluster of overlapping strings split into </a:t>
            </a:r>
          </a:p>
          <a:p>
            <a:r>
              <a:rPr lang="en-US" dirty="0" smtClean="0"/>
              <a:t>a number of areas in which different no of strings overlap, including areas </a:t>
            </a:r>
          </a:p>
          <a:p>
            <a:r>
              <a:rPr lang="en-US" dirty="0" smtClean="0"/>
              <a:t>where no overlapping takes place. </a:t>
            </a:r>
          </a:p>
          <a:p>
            <a:endParaRPr lang="en-US" dirty="0"/>
          </a:p>
          <a:p>
            <a:r>
              <a:rPr lang="en-US" dirty="0" smtClean="0"/>
              <a:t>A cluster of </a:t>
            </a:r>
            <a:r>
              <a:rPr lang="en-US" i="1" dirty="0" smtClean="0"/>
              <a:t>n</a:t>
            </a:r>
            <a:r>
              <a:rPr lang="en-US" dirty="0" smtClean="0"/>
              <a:t> strings that occupies an area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behaves as a single color </a:t>
            </a:r>
          </a:p>
          <a:p>
            <a:r>
              <a:rPr lang="en-US" dirty="0" smtClean="0"/>
              <a:t>source with a higher color field         corresponding to </a:t>
            </a:r>
            <a:r>
              <a:rPr lang="en-US" dirty="0" err="1" smtClean="0"/>
              <a:t>vectorial</a:t>
            </a:r>
            <a:r>
              <a:rPr lang="en-US" dirty="0" smtClean="0"/>
              <a:t> sum of color </a:t>
            </a:r>
          </a:p>
          <a:p>
            <a:r>
              <a:rPr lang="en-US" dirty="0" smtClean="0"/>
              <a:t>charges of each individual string 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76108" y="1828800"/>
            <a:ext cx="30152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32964" y="1628745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47292"/>
              </p:ext>
            </p:extLst>
          </p:nvPr>
        </p:nvGraphicFramePr>
        <p:xfrm>
          <a:off x="4225056" y="4038600"/>
          <a:ext cx="302104" cy="40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1" name="Equation" r:id="rId4" imgW="190440" imgH="253800" progId="Equation.DSMT4">
                  <p:embed/>
                </p:oleObj>
              </mc:Choice>
              <mc:Fallback>
                <p:oleObj name="Equation" r:id="rId4" imgW="190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5056" y="4038600"/>
                        <a:ext cx="302104" cy="402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81827"/>
              </p:ext>
            </p:extLst>
          </p:nvPr>
        </p:nvGraphicFramePr>
        <p:xfrm>
          <a:off x="4376108" y="4343400"/>
          <a:ext cx="272092" cy="3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2" name="Equation" r:id="rId6" imgW="177480" imgH="253800" progId="Equation.DSMT4">
                  <p:embed/>
                </p:oleObj>
              </mc:Choice>
              <mc:Fallback>
                <p:oleObj name="Equation" r:id="rId6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6108" y="4343400"/>
                        <a:ext cx="272092" cy="38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83126"/>
              </p:ext>
            </p:extLst>
          </p:nvPr>
        </p:nvGraphicFramePr>
        <p:xfrm>
          <a:off x="381000" y="5029200"/>
          <a:ext cx="1570512" cy="130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3" name="Equation" r:id="rId8" imgW="825480" imgH="685800" progId="Equation.DSMT4">
                  <p:embed/>
                </p:oleObj>
              </mc:Choice>
              <mc:Fallback>
                <p:oleObj name="Equation" r:id="rId8" imgW="8254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5029200"/>
                        <a:ext cx="1570512" cy="1304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65915" y="5017325"/>
            <a:ext cx="310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If strings are fully overlap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1406" y="563880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Partially overlap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088A-BBE9-4610-8BAF-3D9471C91C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12191</TotalTime>
  <Words>2062</Words>
  <Application>Microsoft Office PowerPoint</Application>
  <PresentationFormat>On-screen Show (4:3)</PresentationFormat>
  <Paragraphs>347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1_Custom Design</vt:lpstr>
      <vt:lpstr>Custom Design</vt:lpstr>
      <vt:lpstr>Trek</vt:lpstr>
      <vt:lpstr>Equation</vt:lpstr>
      <vt:lpstr>PowerPoint Presentation</vt:lpstr>
      <vt:lpstr>PowerPoint Presentation</vt:lpstr>
      <vt:lpstr>PowerPoint Presentation</vt:lpstr>
      <vt:lpstr>E735 data</vt:lpstr>
      <vt:lpstr>E735 :   QGP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brijesh</dc:creator>
  <cp:lastModifiedBy>Brijesh</cp:lastModifiedBy>
  <cp:revision>651</cp:revision>
  <dcterms:created xsi:type="dcterms:W3CDTF">1601-01-01T00:00:00Z</dcterms:created>
  <dcterms:modified xsi:type="dcterms:W3CDTF">2018-05-15T16:29:41Z</dcterms:modified>
</cp:coreProperties>
</file>