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8" r:id="rId3"/>
    <p:sldId id="297" r:id="rId4"/>
    <p:sldId id="259" r:id="rId5"/>
    <p:sldId id="305" r:id="rId6"/>
    <p:sldId id="260" r:id="rId7"/>
    <p:sldId id="293" r:id="rId8"/>
    <p:sldId id="294" r:id="rId9"/>
    <p:sldId id="295" r:id="rId10"/>
    <p:sldId id="290" r:id="rId11"/>
    <p:sldId id="300" r:id="rId12"/>
    <p:sldId id="288" r:id="rId13"/>
    <p:sldId id="292" r:id="rId14"/>
    <p:sldId id="298" r:id="rId15"/>
    <p:sldId id="301" r:id="rId16"/>
    <p:sldId id="303" r:id="rId17"/>
    <p:sldId id="302" r:id="rId18"/>
    <p:sldId id="262" r:id="rId19"/>
    <p:sldId id="304" r:id="rId20"/>
    <p:sldId id="263" r:id="rId21"/>
    <p:sldId id="306" r:id="rId22"/>
    <p:sldId id="265" r:id="rId23"/>
    <p:sldId id="266" r:id="rId24"/>
    <p:sldId id="271" r:id="rId25"/>
    <p:sldId id="287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4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7.wmf"/><Relationship Id="rId4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image" Target="../media/image7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2018/5/23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2018/5/23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550C-C838-49BC-BFA3-2750104775F7}" type="datetime1">
              <a:rPr lang="zh-CN" altLang="en-US" smtClean="0"/>
              <a:t>2018/5/23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82C9-8987-4B25-AB23-6BDFB9CB5499}" type="datetime1">
              <a:rPr lang="zh-CN" altLang="en-US" smtClean="0"/>
              <a:t>2018/5/23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CB8-8E73-41AC-8B3D-C84207E7A509}" type="datetime1">
              <a:rPr lang="zh-CN" altLang="en-US" smtClean="0"/>
              <a:t>2018/5/23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C7BC-CA56-4C7B-ACDB-C507F7AA5D56}" type="datetime1">
              <a:rPr lang="zh-CN" altLang="en-US" smtClean="0"/>
              <a:t>2018/5/23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2187443"/>
            <a:ext cx="78867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DE503-FE8C-4219-BB02-B8693751F6C0}" type="datetime1">
              <a:rPr lang="zh-CN" altLang="en-US" smtClean="0"/>
              <a:t>2018/5/23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496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609"/>
            <a:ext cx="3868340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2FE6-200B-41B4-A114-842CE69CA1B1}" type="datetime1">
              <a:rPr lang="zh-CN" altLang="en-US" smtClean="0"/>
              <a:t>2018/5/23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2159000"/>
            <a:ext cx="428625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9AF9-C0DC-4077-9674-5B1DEC58C60E}" type="datetime1">
              <a:rPr lang="zh-CN" altLang="en-US" smtClean="0"/>
              <a:t>2018/5/23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3733201"/>
            <a:ext cx="428625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25D-359F-4957-A84E-E80CA7D0D229}" type="datetime1">
              <a:rPr lang="zh-CN" altLang="en-US" smtClean="0"/>
              <a:t>2018/5/23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713673"/>
            <a:ext cx="3511241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713673"/>
            <a:ext cx="428391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2313873"/>
            <a:ext cx="3511241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908D-C41D-4AC5-ABB8-DF349199E67F}" type="datetime1">
              <a:rPr lang="zh-CN" altLang="en-US" smtClean="0"/>
              <a:t>2018/5/23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365125"/>
            <a:ext cx="68167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49" y="365125"/>
            <a:ext cx="7084832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E215-2913-4E6B-A0E0-0B4808708A2B}" type="datetime1">
              <a:rPr lang="zh-CN" altLang="en-US" smtClean="0"/>
              <a:t>2018/5/23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75C058D6-2570-46C2-9475-A4C5EF894635}" type="datetime1">
              <a:rPr lang="zh-CN" altLang="en-US" smtClean="0"/>
              <a:t>2018/5/23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711.10740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711.10740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1.wmf"/><Relationship Id="rId3" Type="http://schemas.openxmlformats.org/officeDocument/2006/relationships/image" Target="../media/image34.png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0.wmf"/><Relationship Id="rId5" Type="http://schemas.openxmlformats.org/officeDocument/2006/relationships/image" Target="../media/image36.png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35.png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1.wmf"/><Relationship Id="rId3" Type="http://schemas.openxmlformats.org/officeDocument/2006/relationships/image" Target="../media/image37.png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0.wmf"/><Relationship Id="rId5" Type="http://schemas.openxmlformats.org/officeDocument/2006/relationships/image" Target="../media/image36.png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35.png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1.wmf"/><Relationship Id="rId3" Type="http://schemas.openxmlformats.org/officeDocument/2006/relationships/image" Target="../media/image35.png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0.wmf"/><Relationship Id="rId5" Type="http://schemas.openxmlformats.org/officeDocument/2006/relationships/image" Target="../media/image38.png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36.png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rxiv.org/pdf/1805.0142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ifj.edu.pl/event/199/contributions/1111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ifj.edu.pl/event/199/contributions/1111/" TargetMode="External"/><Relationship Id="rId4" Type="http://schemas.openxmlformats.org/officeDocument/2006/relationships/hyperlink" Target="https://arxiv.org/pdf/1805.01427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indico.ifj.edu.pl/event/199/contributions/1106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23.bin"/><Relationship Id="rId3" Type="http://schemas.openxmlformats.org/officeDocument/2006/relationships/image" Target="../media/image52.emf"/><Relationship Id="rId21" Type="http://schemas.openxmlformats.org/officeDocument/2006/relationships/image" Target="../media/image51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50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21.bin"/><Relationship Id="rId2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56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5.wmf"/><Relationship Id="rId5" Type="http://schemas.openxmlformats.org/officeDocument/2006/relationships/oleObject" Target="../embeddings/oleObject26.bin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7.wmf"/><Relationship Id="rId9" Type="http://schemas.openxmlformats.org/officeDocument/2006/relationships/image" Target="../media/image5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www.bnl.gov/physics/rhiciiscience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56.wmf"/><Relationship Id="rId18" Type="http://schemas.openxmlformats.org/officeDocument/2006/relationships/oleObject" Target="../embeddings/oleObject34.bin"/><Relationship Id="rId3" Type="http://schemas.openxmlformats.org/officeDocument/2006/relationships/oleObject" Target="../embeddings/oleObject25.bin"/><Relationship Id="rId21" Type="http://schemas.openxmlformats.org/officeDocument/2006/relationships/image" Target="../media/image60.wmf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3.bin"/><Relationship Id="rId20" Type="http://schemas.openxmlformats.org/officeDocument/2006/relationships/oleObject" Target="../embeddings/oleObject35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5.wmf"/><Relationship Id="rId5" Type="http://schemas.openxmlformats.org/officeDocument/2006/relationships/oleObject" Target="../embeddings/oleObject26.bin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59.wmf"/><Relationship Id="rId4" Type="http://schemas.openxmlformats.org/officeDocument/2006/relationships/image" Target="../media/image7.wmf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3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wmf"/><Relationship Id="rId11" Type="http://schemas.openxmlformats.org/officeDocument/2006/relationships/image" Target="../media/image63.png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66.png"/><Relationship Id="rId4" Type="http://schemas.openxmlformats.org/officeDocument/2006/relationships/image" Target="../media/image61.wmf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8.png"/><Relationship Id="rId5" Type="http://schemas.openxmlformats.org/officeDocument/2006/relationships/image" Target="../media/image61.wmf"/><Relationship Id="rId10" Type="http://schemas.openxmlformats.org/officeDocument/2006/relationships/image" Target="../media/image70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7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1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nl.gov/physics/rhiciiscience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nucl-th/0605070" TargetMode="External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15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indico.ifj.edu.pl/event/199/contributions/1106/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8.bin"/><Relationship Id="rId15" Type="http://schemas.openxmlformats.org/officeDocument/2006/relationships/image" Target="../media/image14.wmf"/><Relationship Id="rId10" Type="http://schemas.openxmlformats.org/officeDocument/2006/relationships/image" Target="../media/image10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711.10740.pdf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711.10740.pdf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arxiv.org/pdf/1711.1074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标题 3073"/>
          <p:cNvSpPr>
            <a:spLocks noGrp="1"/>
          </p:cNvSpPr>
          <p:nvPr>
            <p:ph type="ctrTitle"/>
          </p:nvPr>
        </p:nvSpPr>
        <p:spPr>
          <a:xfrm>
            <a:off x="214630" y="1370965"/>
            <a:ext cx="8714740" cy="1873250"/>
          </a:xfrm>
          <a:solidFill>
            <a:schemeClr val="bg1"/>
          </a:solidFill>
          <a:ln w="53975" cmpd="sng">
            <a:solidFill>
              <a:schemeClr val="accent4"/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defTabSz="914400">
              <a:buNone/>
            </a:pPr>
            <a:r>
              <a:rPr lang="en-US" sz="3200" b="1" dirty="0">
                <a:solidFill>
                  <a:schemeClr val="tx1"/>
                </a:solidFill>
                <a:uFillTx/>
                <a:latin typeface="Yu Gothic UI" panose="020B0500000000000000" charset="-128"/>
                <a:ea typeface="Yu Gothic UI" panose="020B0500000000000000" charset="-128"/>
                <a:cs typeface="+mj-cs"/>
                <a:sym typeface="+mn-ea"/>
              </a:rPr>
              <a:t>Accelerating hydrodynamic description of </a:t>
            </a:r>
            <a:r>
              <a:rPr lang="en-US" sz="3200" b="1" dirty="0" err="1">
                <a:solidFill>
                  <a:schemeClr val="tx1"/>
                </a:solidFill>
                <a:uFillTx/>
                <a:latin typeface="Yu Gothic UI" panose="020B0500000000000000" charset="-128"/>
                <a:ea typeface="Yu Gothic UI" panose="020B0500000000000000" charset="-128"/>
                <a:cs typeface="+mj-cs"/>
                <a:sym typeface="+mn-ea"/>
              </a:rPr>
              <a:t>pseudorapidity</a:t>
            </a:r>
            <a:r>
              <a:rPr lang="en-US" sz="3200" b="1" dirty="0">
                <a:solidFill>
                  <a:schemeClr val="tx1"/>
                </a:solidFill>
                <a:uFillTx/>
                <a:latin typeface="Yu Gothic UI" panose="020B0500000000000000" charset="-128"/>
                <a:ea typeface="Yu Gothic UI" panose="020B0500000000000000" charset="-128"/>
                <a:cs typeface="+mj-cs"/>
                <a:sym typeface="+mn-ea"/>
              </a:rPr>
              <a:t> density and the initial energy density at RHIC and LHC</a:t>
            </a:r>
          </a:p>
        </p:txBody>
      </p:sp>
      <p:sp>
        <p:nvSpPr>
          <p:cNvPr id="2050" name="副标题 3074"/>
          <p:cNvSpPr>
            <a:spLocks noGrp="1"/>
          </p:cNvSpPr>
          <p:nvPr>
            <p:ph type="subTitle" idx="1"/>
          </p:nvPr>
        </p:nvSpPr>
        <p:spPr>
          <a:xfrm>
            <a:off x="2356961" y="3327241"/>
            <a:ext cx="4694396" cy="851535"/>
          </a:xfrm>
        </p:spPr>
        <p:txBody>
          <a:bodyPr anchor="t">
            <a:noAutofit/>
          </a:bodyPr>
          <a:lstStyle/>
          <a:p>
            <a:pPr defTabSz="914400"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Yu Gothic UI" panose="020B0500000000000000" charset="-128"/>
                <a:ea typeface="Yu Gothic UI" panose="020B0500000000000000" charset="-128"/>
                <a:sym typeface="+mn-ea"/>
              </a:rPr>
              <a:t>Ze-Fang Jiang</a:t>
            </a:r>
            <a:r>
              <a:rPr lang="en-US" altLang="en-US" sz="2400" b="1" baseline="30000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1</a:t>
            </a:r>
            <a:r>
              <a:rPr lang="en-US" altLang="en-US" sz="2400" b="1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, Tamás </a:t>
            </a:r>
            <a:r>
              <a:rPr lang="en-US" altLang="en-US" sz="2400" b="1" dirty="0">
                <a:latin typeface="Yu Gothic UI" panose="020B0500000000000000" charset="-128"/>
                <a:ea typeface="Yu Gothic UI" panose="020B0500000000000000" charset="-128"/>
                <a:sym typeface="Arial" panose="020B0604020202020204" pitchFamily="34" charset="0"/>
              </a:rPr>
              <a:t>Csörgő</a:t>
            </a:r>
            <a:r>
              <a:rPr lang="en-US" altLang="en-US" sz="2400" b="1" baseline="30000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2,3</a:t>
            </a:r>
            <a:r>
              <a:rPr lang="en-US" altLang="en-US" sz="2400" b="1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,</a:t>
            </a:r>
          </a:p>
          <a:p>
            <a:pPr defTabSz="914400">
              <a:buNone/>
            </a:pPr>
            <a:r>
              <a:rPr lang="en-US" altLang="en-US" sz="2400" b="1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C. B. Yang</a:t>
            </a:r>
            <a:r>
              <a:rPr lang="en-US" altLang="en-US" sz="2400" b="1" baseline="30000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1</a:t>
            </a:r>
            <a:r>
              <a:rPr lang="en-US" altLang="en-US" sz="2400" b="1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, M</a:t>
            </a:r>
            <a:r>
              <a:rPr lang="en-US" altLang="en-US" sz="2400" b="1" dirty="0">
                <a:latin typeface="Yu Gothic UI" panose="020B0500000000000000" charset="-128"/>
                <a:ea typeface="Yu Gothic UI" panose="020B0500000000000000" charset="-128"/>
                <a:sym typeface="Arial" panose="020B0604020202020204" pitchFamily="34" charset="0"/>
              </a:rPr>
              <a:t>á</a:t>
            </a:r>
            <a:r>
              <a:rPr lang="en-US" altLang="en-US" sz="2400" b="1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té Csan</a:t>
            </a:r>
            <a:r>
              <a:rPr lang="en-US" altLang="en-US" sz="2400" b="1" dirty="0">
                <a:latin typeface="Yu Gothic UI" panose="020B0500000000000000" charset="-128"/>
                <a:ea typeface="Yu Gothic UI" panose="020B0500000000000000" charset="-128"/>
                <a:sym typeface="Arial" panose="020B0604020202020204" pitchFamily="34" charset="0"/>
              </a:rPr>
              <a:t>á</a:t>
            </a:r>
            <a:r>
              <a:rPr lang="en-US" altLang="en-US" sz="2400" b="1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d</a:t>
            </a:r>
            <a:r>
              <a:rPr lang="en-US" altLang="en-US" sz="2400" b="1" baseline="30000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4</a:t>
            </a:r>
            <a:r>
              <a:rPr lang="en-US" altLang="en-US" sz="2400" b="1" dirty="0">
                <a:latin typeface="Yu Gothic UI" panose="020B0500000000000000" charset="-128"/>
                <a:ea typeface="Yu Gothic UI" panose="020B0500000000000000" charset="-128"/>
                <a:sym typeface="+mn-ea"/>
              </a:rPr>
              <a:t> </a:t>
            </a:r>
            <a:r>
              <a:rPr lang="en-US" altLang="en-US" sz="2400" b="1" kern="1200" baseline="0" dirty="0">
                <a:latin typeface="Yu Gothic UI" panose="020B0500000000000000" charset="-128"/>
                <a:ea typeface="Yu Gothic UI" panose="020B0500000000000000" charset="-128"/>
                <a:cs typeface="+mn-cs"/>
              </a:rPr>
              <a:t>.</a:t>
            </a:r>
          </a:p>
        </p:txBody>
      </p:sp>
      <p:pic>
        <p:nvPicPr>
          <p:cNvPr id="2051" name="图片 1" descr="wigner_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749" y="397669"/>
            <a:ext cx="1637824" cy="6034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24138" y="4232044"/>
            <a:ext cx="7695724" cy="1087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lnSpc>
                <a:spcPct val="87000"/>
              </a:lnSpc>
              <a:spcBef>
                <a:spcPts val="500"/>
              </a:spcBef>
              <a:buNone/>
            </a:pPr>
            <a:r>
              <a:rPr lang="en-GB" sz="1400" b="1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 </a:t>
            </a:r>
            <a:r>
              <a:rPr lang="en-US" altLang="en-GB" sz="1400" b="1" baseline="30000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1</a:t>
            </a:r>
            <a:r>
              <a:rPr lang="en-GB" sz="1400" b="1" baseline="30000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 </a:t>
            </a:r>
            <a:r>
              <a:rPr lang="hu-HU" sz="1400" b="1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C</a:t>
            </a:r>
            <a:r>
              <a:rPr lang="en-US" altLang="hu-HU" sz="1400" b="1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entral China Normal University</a:t>
            </a:r>
            <a:r>
              <a:rPr lang="hu-HU" sz="1400" b="1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, </a:t>
            </a:r>
            <a:r>
              <a:rPr lang="hu-HU" sz="1400" b="1" dirty="0" err="1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Wuhan</a:t>
            </a:r>
            <a:r>
              <a:rPr lang="hu-HU" sz="1400" b="1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, </a:t>
            </a:r>
            <a:r>
              <a:rPr lang="hu-HU" sz="1600" b="1" dirty="0" err="1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China</a:t>
            </a:r>
          </a:p>
          <a:p>
            <a:pPr marL="0" lvl="0" indent="0" algn="ctr">
              <a:lnSpc>
                <a:spcPct val="87000"/>
              </a:lnSpc>
              <a:spcBef>
                <a:spcPts val="500"/>
              </a:spcBef>
              <a:buNone/>
            </a:pPr>
            <a:r>
              <a:rPr lang="en-GB" sz="1400" b="1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 </a:t>
            </a:r>
            <a:r>
              <a:rPr lang="hu-HU" sz="1400" b="1" baseline="30000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2</a:t>
            </a:r>
            <a:r>
              <a:rPr lang="en-GB" sz="1400" b="1" baseline="30000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 </a:t>
            </a:r>
            <a:r>
              <a:rPr lang="en-GB" sz="1400" b="1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Wigner R</a:t>
            </a:r>
            <a:r>
              <a:rPr lang="hu-HU" sz="1400" b="1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CP, Budapest, Hungary</a:t>
            </a:r>
          </a:p>
          <a:p>
            <a:pPr marL="0" lvl="0" indent="0" algn="ctr">
              <a:lnSpc>
                <a:spcPct val="87000"/>
              </a:lnSpc>
              <a:spcBef>
                <a:spcPts val="500"/>
              </a:spcBef>
              <a:buNone/>
            </a:pPr>
            <a:r>
              <a:rPr lang="en-GB" sz="1400" b="1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 </a:t>
            </a:r>
            <a:r>
              <a:rPr lang="hu-HU" sz="1400" b="1" baseline="30000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3</a:t>
            </a:r>
            <a:r>
              <a:rPr lang="en-GB" sz="1400" b="1" baseline="30000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 </a:t>
            </a:r>
            <a:r>
              <a:rPr lang="hu-HU" sz="1400" b="1" dirty="0">
                <a:solidFill>
                  <a:schemeClr val="tx1"/>
                </a:solidFill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EKU KRC, Gyöngyös, Hungary</a:t>
            </a:r>
          </a:p>
          <a:p>
            <a:pPr marL="0" lvl="0" indent="0" algn="ctr">
              <a:lnSpc>
                <a:spcPct val="87000"/>
              </a:lnSpc>
              <a:spcBef>
                <a:spcPts val="500"/>
              </a:spcBef>
              <a:buNone/>
            </a:pPr>
            <a:r>
              <a:rPr lang="en-US" altLang="hu-HU" sz="1400" b="1" baseline="30000" dirty="0"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4 </a:t>
            </a:r>
            <a:r>
              <a:rPr lang="hu-HU" sz="1400" b="1" dirty="0"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Eötvös</a:t>
            </a:r>
            <a:r>
              <a:rPr lang="en-GB" sz="1400" b="1" dirty="0"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 University</a:t>
            </a:r>
            <a:r>
              <a:rPr lang="hu-HU" sz="1400" b="1" dirty="0"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, </a:t>
            </a:r>
            <a:r>
              <a:rPr lang="en-GB" sz="1400" b="1" dirty="0">
                <a:effectLst/>
                <a:latin typeface="Yu Gothic UI" panose="020B0500000000000000" charset="-128"/>
                <a:ea typeface="Yu Gothic UI" panose="020B0500000000000000" charset="-128"/>
                <a:sym typeface="+mn-ea"/>
              </a:rPr>
              <a:t>Budapest, Hungary</a:t>
            </a:r>
            <a:endParaRPr lang="en-GB" altLang="en-US" sz="1400" b="1" dirty="0">
              <a:solidFill>
                <a:schemeClr val="tx1"/>
              </a:solidFill>
              <a:effectLst/>
              <a:latin typeface="Yu Gothic UI" panose="020B0500000000000000" charset="-128"/>
              <a:ea typeface="Yu Gothic UI" panose="020B0500000000000000" charset="-128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16551" y="5356543"/>
            <a:ext cx="594836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Presented at “WPCF 2018”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Yu Gothic UI" panose="020B0500000000000000" charset="-128"/>
                <a:ea typeface="Yu Gothic UI" panose="020B0500000000000000" charset="-128"/>
                <a:sym typeface="+mn-ea"/>
              </a:rPr>
              <a:t>,  May 23th 2018.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Yu Gothic UI" panose="020B0500000000000000" charset="-128"/>
                <a:ea typeface="Yu Gothic UI" panose="020B0500000000000000" charset="-128"/>
              </a:rPr>
              <a:t>  </a:t>
            </a:r>
            <a:endParaRPr lang="en-US" altLang="zh-CN" b="1" dirty="0">
              <a:solidFill>
                <a:schemeClr val="tx1"/>
              </a:solidFill>
              <a:latin typeface="Yu Gothic UI" panose="020B0500000000000000" charset="-128"/>
              <a:ea typeface="Yu Gothic UI" panose="020B0500000000000000" charset="-128"/>
            </a:endParaRPr>
          </a:p>
          <a:p>
            <a:pPr algn="ctr"/>
            <a:r>
              <a:rPr lang="en-US" altLang="zh-CN" b="1" dirty="0">
                <a:solidFill>
                  <a:schemeClr val="tx1"/>
                </a:solidFill>
                <a:latin typeface="Yu Gothic UI" panose="020B0500000000000000" charset="-128"/>
                <a:ea typeface="Yu Gothic UI" panose="020B0500000000000000" charset="-128"/>
              </a:rPr>
              <a:t>Many thanks to:  </a:t>
            </a:r>
          </a:p>
          <a:p>
            <a:pPr algn="ctr"/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Yu Gothic UI" panose="020B0500000000000000" charset="-128"/>
                <a:ea typeface="Yu Gothic UI" panose="020B0500000000000000" charset="-128"/>
                <a:sym typeface="+mn-ea"/>
              </a:rPr>
              <a:t>Xin-Nian Wang, 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Yu Gothic UI" panose="020B0500000000000000" charset="-128"/>
                <a:ea typeface="Yu Gothic UI" panose="020B0500000000000000" charset="-128"/>
              </a:rPr>
              <a:t>T.S. Biró, M. I. Nagy. </a:t>
            </a:r>
            <a:endParaRPr lang="en-US" altLang="zh-CN" b="1" dirty="0">
              <a:solidFill>
                <a:schemeClr val="tx1"/>
              </a:solidFill>
              <a:latin typeface="Yu Gothic UI" panose="020B0500000000000000" charset="-128"/>
              <a:ea typeface="Yu Gothic UI" panose="020B0500000000000000" charset="-128"/>
            </a:endParaRPr>
          </a:p>
          <a:p>
            <a:pPr algn="ctr"/>
            <a:endParaRPr lang="en-US" altLang="zh-CN" sz="1500" b="1" dirty="0">
              <a:solidFill>
                <a:srgbClr val="FF0000"/>
              </a:solidFill>
              <a:latin typeface="Yu Gothic UI" panose="020B0500000000000000" charset="-128"/>
              <a:ea typeface="Yu Gothic UI" panose="020B0500000000000000" charset="-128"/>
            </a:endParaRPr>
          </a:p>
        </p:txBody>
      </p:sp>
      <p:pic>
        <p:nvPicPr>
          <p:cNvPr id="3080" name="Picture 2" descr="Képtalálat a következőre: „ELTE logo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288" y="397351"/>
            <a:ext cx="801053" cy="801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4350" y="282575"/>
            <a:ext cx="869315" cy="921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wpcf2018_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950" y="324485"/>
            <a:ext cx="1508760" cy="838200"/>
          </a:xfrm>
          <a:prstGeom prst="rect">
            <a:avLst/>
          </a:prstGeom>
        </p:spPr>
      </p:pic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5679A2F4-28DC-41A6-BBE9-CE8DB5D1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1</a:t>
            </a:fld>
            <a:endParaRPr lang="zh-CN" sz="900" strike="noStrike" noProof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initial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energy density estimation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16" y="1193143"/>
            <a:ext cx="4010293" cy="2788334"/>
          </a:xfrm>
          <a:prstGeom prst="rect">
            <a:avLst/>
          </a:prstGeom>
        </p:spPr>
      </p:pic>
      <p:sp>
        <p:nvSpPr>
          <p:cNvPr id="25" name="文本框 7"/>
          <p:cNvSpPr txBox="1"/>
          <p:nvPr/>
        </p:nvSpPr>
        <p:spPr>
          <a:xfrm>
            <a:off x="422084" y="762700"/>
            <a:ext cx="7388731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strike="noStrike" noProof="1">
                <a:solidFill>
                  <a:srgbClr val="CC0000"/>
                </a:solidFill>
                <a:latin typeface="Arial" panose="020B0604020202020204" pitchFamily="34" charset="0"/>
              </a:rPr>
              <a:t>Results for 2.76 TeV Pb+Pb collisions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717" y="1233045"/>
            <a:ext cx="4187923" cy="2788334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4E59A47-4D85-42D8-87C1-858DE8AFC0A1}"/>
              </a:ext>
            </a:extLst>
          </p:cNvPr>
          <p:cNvGrpSpPr/>
          <p:nvPr/>
        </p:nvGrpSpPr>
        <p:grpSpPr>
          <a:xfrm>
            <a:off x="3444536" y="2044760"/>
            <a:ext cx="3336006" cy="520325"/>
            <a:chOff x="3453414" y="2089150"/>
            <a:chExt cx="3336006" cy="52032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1E49A5C-CF40-4E3D-97E2-167B72B1FBD0}"/>
                </a:ext>
              </a:extLst>
            </p:cNvPr>
            <p:cNvSpPr/>
            <p:nvPr/>
          </p:nvSpPr>
          <p:spPr>
            <a:xfrm>
              <a:off x="4911725" y="2089150"/>
              <a:ext cx="1877695" cy="3695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noProof="1">
                  <a:solidFill>
                    <a:srgbClr val="002060"/>
                  </a:solidFill>
                  <a:latin typeface="Arial" panose="020B0604020202020204" pitchFamily="34" charset="0"/>
                </a:rPr>
                <a:t>correction ratio</a:t>
              </a:r>
              <a:endParaRPr lang="zh-CN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17" name="箭头: 左右 16">
              <a:extLst>
                <a:ext uri="{FF2B5EF4-FFF2-40B4-BE49-F238E27FC236}">
                  <a16:creationId xmlns:a16="http://schemas.microsoft.com/office/drawing/2014/main" id="{30597C45-6D88-4BEC-BAB6-B6E70CC4886E}"/>
                </a:ext>
              </a:extLst>
            </p:cNvPr>
            <p:cNvSpPr/>
            <p:nvPr/>
          </p:nvSpPr>
          <p:spPr>
            <a:xfrm>
              <a:off x="3453414" y="2370339"/>
              <a:ext cx="2654423" cy="239136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7A598426-A6AF-493E-9378-00F27B7D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10</a:t>
            </a:fld>
            <a:endParaRPr lang="zh-CN" sz="900" strike="noStrike" noProof="1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BEB3B89-8410-42C3-BCD9-654E4BAFDEA3}"/>
              </a:ext>
            </a:extLst>
          </p:cNvPr>
          <p:cNvSpPr txBox="1"/>
          <p:nvPr/>
        </p:nvSpPr>
        <p:spPr>
          <a:xfrm>
            <a:off x="884516" y="3963721"/>
            <a:ext cx="737496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+mn-ea"/>
                <a:hlinkClick r:id="rId4"/>
              </a:rPr>
              <a:t>(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4"/>
              </a:rPr>
              <a:t>See Z.F. Jiang, C.B. Yang, M. </a:t>
            </a:r>
            <a:r>
              <a:rPr lang="hu-HU" altLang="en-US" dirty="0">
                <a:solidFill>
                  <a:srgbClr val="FF0000"/>
                </a:solidFill>
                <a:sym typeface="+mn-ea"/>
                <a:hlinkClick r:id="rId4"/>
              </a:rPr>
              <a:t>Csanád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4"/>
              </a:rPr>
              <a:t>, T.</a:t>
            </a:r>
            <a:r>
              <a:rPr lang="hu-HU" altLang="en-US" dirty="0">
                <a:solidFill>
                  <a:srgbClr val="7030A0"/>
                </a:solidFill>
                <a:sym typeface="+mn-ea"/>
                <a:hlinkClick r:id="rId4"/>
              </a:rPr>
              <a:t> </a:t>
            </a:r>
            <a:r>
              <a:rPr lang="hu-HU" altLang="en-US" dirty="0">
                <a:solidFill>
                  <a:srgbClr val="FF0000"/>
                </a:solidFill>
                <a:sym typeface="+mn-ea"/>
                <a:hlinkClick r:id="rId4"/>
              </a:rPr>
              <a:t>C</a:t>
            </a:r>
            <a:r>
              <a:rPr lang="en-US" altLang="en-US" dirty="0">
                <a:solidFill>
                  <a:srgbClr val="FF0000"/>
                </a:solidFill>
                <a:sym typeface="Arial" panose="020B0604020202020204" pitchFamily="34" charset="0"/>
                <a:hlinkClick r:id="rId4"/>
              </a:rPr>
              <a:t>sörgő,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4"/>
              </a:rPr>
              <a:t> arXiv:1711.10740</a:t>
            </a:r>
            <a:r>
              <a:rPr lang="en-US" altLang="zh-CN" dirty="0">
                <a:sym typeface="+mn-ea"/>
                <a:hlinkClick r:id="rId4"/>
              </a:rPr>
              <a:t>)</a:t>
            </a:r>
            <a:r>
              <a:rPr lang="en-US" altLang="zh-CN" dirty="0">
                <a:solidFill>
                  <a:srgbClr val="0000CC"/>
                </a:solidFill>
                <a:sym typeface="+mn-ea"/>
                <a:hlinkClick r:id="rId4"/>
              </a:rPr>
              <a:t>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11</a:t>
            </a:fld>
            <a:endParaRPr lang="zh-CN" sz="900" strike="noStrike" noProof="1"/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initial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energy density estimation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2059" name="Text Box 5"/>
          <p:cNvSpPr txBox="1">
            <a:spLocks noChangeArrowheads="1"/>
          </p:cNvSpPr>
          <p:nvPr/>
        </p:nvSpPr>
        <p:spPr bwMode="auto">
          <a:xfrm>
            <a:off x="407670" y="4526467"/>
            <a:ext cx="8484870" cy="1938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altLang="zh-CN" sz="2000" dirty="0">
                <a:solidFill>
                  <a:srgbClr val="0000CC"/>
                </a:solidFill>
              </a:rPr>
              <a:t>- Hydro can be used to estimate the initial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ε</a:t>
            </a:r>
            <a:r>
              <a:rPr lang="en-US" altLang="zh-CN" sz="2000" baseline="-25000" dirty="0">
                <a:solidFill>
                  <a:srgbClr val="FF0000"/>
                </a:solidFill>
                <a:latin typeface="Century Gothic" panose="020B0502020202020204" charset="0"/>
                <a:ea typeface="宋体" panose="02010600030101010101" pitchFamily="2" charset="-122"/>
                <a:sym typeface="+mn-ea"/>
              </a:rPr>
              <a:t>0 </a:t>
            </a:r>
            <a:r>
              <a:rPr lang="en-US" altLang="zh-CN" sz="2000" dirty="0">
                <a:solidFill>
                  <a:srgbClr val="0000CC"/>
                </a:solidFill>
              </a:rPr>
              <a:t>.  (J. D. Bjorken, Phys. Rev. D27 (1983) 140-151. Gyulassy M, Matsui T. 1984. Phys. Rev. D29: 419)</a:t>
            </a:r>
          </a:p>
          <a:p>
            <a:pPr algn="l"/>
            <a:r>
              <a:rPr lang="en-US" altLang="zh-CN" sz="2000" dirty="0">
                <a:sym typeface="+mn-ea"/>
              </a:rPr>
              <a:t>- The larger the center of mass energy, the smaller the acceleration parameter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λ</a:t>
            </a:r>
            <a:r>
              <a:rPr lang="en-US" altLang="zh-CN" sz="2000" dirty="0">
                <a:cs typeface="Arial" panose="020B0604020202020204" pitchFamily="34" charset="0"/>
                <a:sym typeface="+mn-ea"/>
              </a:rPr>
              <a:t>. The bigger  &lt;N</a:t>
            </a:r>
            <a:r>
              <a:rPr lang="en-US" altLang="zh-CN" sz="2000" baseline="-25000" dirty="0">
                <a:cs typeface="Arial" panose="020B0604020202020204" pitchFamily="34" charset="0"/>
                <a:sym typeface="+mn-ea"/>
              </a:rPr>
              <a:t>part</a:t>
            </a:r>
            <a:r>
              <a:rPr lang="en-US" altLang="zh-CN" sz="2000" dirty="0">
                <a:cs typeface="Arial" panose="020B0604020202020204" pitchFamily="34" charset="0"/>
                <a:sym typeface="+mn-ea"/>
              </a:rPr>
              <a:t>&gt;, the bigger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λ</a:t>
            </a:r>
            <a:r>
              <a:rPr lang="en-US" altLang="zh-CN" sz="2000" dirty="0">
                <a:cs typeface="Arial" panose="020B0604020202020204" pitchFamily="34" charset="0"/>
                <a:sym typeface="+mn-ea"/>
              </a:rPr>
              <a:t>.</a:t>
            </a:r>
            <a:endParaRPr lang="en-US" altLang="zh-CN" sz="2000" dirty="0">
              <a:solidFill>
                <a:srgbClr val="FF0000"/>
              </a:solidFill>
              <a:cs typeface="Arial" panose="020B0604020202020204" pitchFamily="34" charset="0"/>
              <a:sym typeface="+mn-ea"/>
            </a:endParaRPr>
          </a:p>
          <a:p>
            <a:pPr algn="l"/>
            <a:r>
              <a:rPr lang="en-US" altLang="zh-CN" sz="2000" dirty="0">
                <a:sym typeface="+mn-ea"/>
              </a:rPr>
              <a:t>- From the fits, the initial energy density, initial temperature and initial pressure are reconstructed</a:t>
            </a:r>
            <a:r>
              <a:rPr lang="en-US" altLang="zh-CN" sz="2000" dirty="0">
                <a:cs typeface="Arial" panose="020B0604020202020204" pitchFamily="34" charset="0"/>
                <a:sym typeface="+mn-ea"/>
              </a:rPr>
              <a:t>.</a:t>
            </a:r>
            <a:r>
              <a:rPr lang="en-US" altLang="zh-CN" sz="2000" dirty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858" y="1302239"/>
            <a:ext cx="4458773" cy="25622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16" y="1193143"/>
            <a:ext cx="4010293" cy="2788334"/>
          </a:xfrm>
          <a:prstGeom prst="rect">
            <a:avLst/>
          </a:prstGeom>
        </p:spPr>
      </p:pic>
      <p:sp>
        <p:nvSpPr>
          <p:cNvPr id="11" name="箭头: 下 10">
            <a:extLst>
              <a:ext uri="{FF2B5EF4-FFF2-40B4-BE49-F238E27FC236}">
                <a16:creationId xmlns:a16="http://schemas.microsoft.com/office/drawing/2014/main" id="{16AFE9E2-34BA-49D7-AB45-73FF49E543D2}"/>
              </a:ext>
            </a:extLst>
          </p:cNvPr>
          <p:cNvSpPr/>
          <p:nvPr/>
        </p:nvSpPr>
        <p:spPr>
          <a:xfrm rot="16200000">
            <a:off x="4234912" y="1139445"/>
            <a:ext cx="335280" cy="14637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CA0874B1-CDE1-4A79-95A4-4123FE48396E}"/>
              </a:ext>
            </a:extLst>
          </p:cNvPr>
          <p:cNvSpPr txBox="1"/>
          <p:nvPr/>
        </p:nvSpPr>
        <p:spPr>
          <a:xfrm>
            <a:off x="422084" y="762700"/>
            <a:ext cx="7388731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strike="noStrike" noProof="1">
                <a:solidFill>
                  <a:srgbClr val="CC0000"/>
                </a:solidFill>
                <a:latin typeface="Arial" panose="020B0604020202020204" pitchFamily="34" charset="0"/>
              </a:rPr>
              <a:t>Results for 2.76 TeV Pb+Pb collisions </a:t>
            </a:r>
          </a:p>
        </p:txBody>
      </p:sp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C50344F3-ECA9-4625-AD9F-9319F81EAE19}"/>
              </a:ext>
            </a:extLst>
          </p:cNvPr>
          <p:cNvSpPr txBox="1">
            <a:spLocks/>
          </p:cNvSpPr>
          <p:nvPr/>
        </p:nvSpPr>
        <p:spPr>
          <a:xfrm>
            <a:off x="7790730" y="65390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fld id="{9A0DB2DC-4C9A-4742-B13C-FB6460FD3503}" type="slidenum">
              <a:rPr lang="en-US" altLang="zh-CN" sz="900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fontAlgn="base"/>
              <a:t>11</a:t>
            </a:fld>
            <a:endParaRPr lang="zh-CN" sz="900" noProof="1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11D8C09-C563-403A-B656-9A48FEFFF372}"/>
              </a:ext>
            </a:extLst>
          </p:cNvPr>
          <p:cNvSpPr txBox="1"/>
          <p:nvPr/>
        </p:nvSpPr>
        <p:spPr>
          <a:xfrm>
            <a:off x="884516" y="3981477"/>
            <a:ext cx="737496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+mn-ea"/>
                <a:hlinkClick r:id="rId4"/>
              </a:rPr>
              <a:t>(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4"/>
              </a:rPr>
              <a:t>See Z.F. Jiang, C.B. Yang, M. </a:t>
            </a:r>
            <a:r>
              <a:rPr lang="hu-HU" altLang="en-US" dirty="0">
                <a:solidFill>
                  <a:srgbClr val="FF0000"/>
                </a:solidFill>
                <a:sym typeface="+mn-ea"/>
                <a:hlinkClick r:id="rId4"/>
              </a:rPr>
              <a:t>Csanád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4"/>
              </a:rPr>
              <a:t>, T.</a:t>
            </a:r>
            <a:r>
              <a:rPr lang="hu-HU" altLang="en-US" dirty="0">
                <a:solidFill>
                  <a:srgbClr val="7030A0"/>
                </a:solidFill>
                <a:sym typeface="+mn-ea"/>
                <a:hlinkClick r:id="rId4"/>
              </a:rPr>
              <a:t> </a:t>
            </a:r>
            <a:r>
              <a:rPr lang="hu-HU" altLang="en-US" dirty="0">
                <a:solidFill>
                  <a:srgbClr val="FF0000"/>
                </a:solidFill>
                <a:sym typeface="+mn-ea"/>
                <a:hlinkClick r:id="rId4"/>
              </a:rPr>
              <a:t>C</a:t>
            </a:r>
            <a:r>
              <a:rPr lang="en-US" altLang="en-US" dirty="0">
                <a:solidFill>
                  <a:srgbClr val="FF0000"/>
                </a:solidFill>
                <a:sym typeface="Arial" panose="020B0604020202020204" pitchFamily="34" charset="0"/>
                <a:hlinkClick r:id="rId4"/>
              </a:rPr>
              <a:t>sörgő,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4"/>
              </a:rPr>
              <a:t> arXiv:1711.10740</a:t>
            </a:r>
            <a:r>
              <a:rPr lang="en-US" altLang="zh-CN" dirty="0">
                <a:sym typeface="+mn-ea"/>
                <a:hlinkClick r:id="rId4"/>
              </a:rPr>
              <a:t>)</a:t>
            </a:r>
            <a:r>
              <a:rPr lang="en-US" altLang="zh-CN" dirty="0">
                <a:solidFill>
                  <a:srgbClr val="0000CC"/>
                </a:solidFill>
                <a:sym typeface="+mn-ea"/>
                <a:hlinkClick r:id="rId4"/>
              </a:rPr>
              <a:t>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bldLvl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507" y="1030529"/>
            <a:ext cx="4075430" cy="411587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8625" y="1225141"/>
            <a:ext cx="3713888" cy="3854984"/>
            <a:chOff x="556208" y="1551126"/>
            <a:chExt cx="2395475" cy="417884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208" y="1551126"/>
              <a:ext cx="2386597" cy="218966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086" y="3740792"/>
              <a:ext cx="2386597" cy="1989180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510216" y="5105727"/>
            <a:ext cx="80054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M. Csanád, T.</a:t>
            </a:r>
            <a:r>
              <a:rPr lang="hu-HU" altLang="en-US" dirty="0">
                <a:solidFill>
                  <a:srgbClr val="7030A0"/>
                </a:solidFill>
                <a:sym typeface="+mn-ea"/>
              </a:rPr>
              <a:t> </a:t>
            </a:r>
            <a:r>
              <a:rPr lang="hu-HU" altLang="en-US" dirty="0">
                <a:solidFill>
                  <a:srgbClr val="FF0000"/>
                </a:solidFill>
                <a:sym typeface="+mn-ea"/>
              </a:rPr>
              <a:t>C</a:t>
            </a:r>
            <a:r>
              <a:rPr lang="en-US" altLang="en-US" dirty="0">
                <a:solidFill>
                  <a:srgbClr val="FF0000"/>
                </a:solidFill>
                <a:sym typeface="Arial" panose="020B0604020202020204" pitchFamily="34" charset="0"/>
              </a:rPr>
              <a:t>sörgő</a:t>
            </a:r>
            <a:r>
              <a:rPr lang="en-US" altLang="en-US" dirty="0">
                <a:solidFill>
                  <a:srgbClr val="FF0000"/>
                </a:solidFill>
                <a:sym typeface="+mn-ea"/>
              </a:rPr>
              <a:t>, Z.F. Jiang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. C.B. Yang, Universe. vol 3(2017). pp 1-9.</a:t>
            </a:r>
            <a:r>
              <a:rPr lang="en-US" altLang="zh-CN" dirty="0">
                <a:sym typeface="+mn-ea"/>
              </a:rPr>
              <a:t>)</a:t>
            </a:r>
            <a:r>
              <a:rPr lang="en-US" altLang="zh-CN" dirty="0">
                <a:solidFill>
                  <a:srgbClr val="0000CC"/>
                </a:solidFill>
                <a:sym typeface="+mn-ea"/>
              </a:rPr>
              <a:t> 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B16B42C-CD8D-4CDA-B179-6085BE704520}"/>
              </a:ext>
            </a:extLst>
          </p:cNvPr>
          <p:cNvGrpSpPr/>
          <p:nvPr/>
        </p:nvGrpSpPr>
        <p:grpSpPr>
          <a:xfrm>
            <a:off x="550416" y="5380535"/>
            <a:ext cx="7823200" cy="1397563"/>
            <a:chOff x="594493" y="5380535"/>
            <a:chExt cx="7779370" cy="1397563"/>
          </a:xfrm>
        </p:grpSpPr>
        <p:graphicFrame>
          <p:nvGraphicFramePr>
            <p:cNvPr id="24" name="表格 23"/>
            <p:cNvGraphicFramePr/>
            <p:nvPr>
              <p:extLst>
                <p:ext uri="{D42A27DB-BD31-4B8C-83A1-F6EECF244321}">
                  <p14:modId xmlns:p14="http://schemas.microsoft.com/office/powerpoint/2010/main" val="789652260"/>
                </p:ext>
              </p:extLst>
            </p:nvPr>
          </p:nvGraphicFramePr>
          <p:xfrm>
            <a:off x="594493" y="5433803"/>
            <a:ext cx="7779370" cy="1344295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106805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106805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106805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934085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063625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94996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555115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</a:tblGrid>
                <a:tr h="396240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 b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zh-CN" altLang="en-US" sz="2000" b="1" i="1">
                            <a:solidFill>
                              <a:schemeClr val="tx1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λ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73710"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7 TeV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 0.507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zh-CN" altLang="en-US" dirty="0"/>
                          <a:t>1.2</a:t>
                        </a:r>
                        <a:r>
                          <a:rPr lang="en-US" altLang="zh-CN" dirty="0"/>
                          <a:t>62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0.640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1.073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0.10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altLang="zh-CN" dirty="0"/>
                          <a:t>5.895(NSD)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74345"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800" dirty="0">
                            <a:sym typeface="+mn-ea"/>
                          </a:rPr>
                          <a:t>8 TeV</a:t>
                        </a:r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800" dirty="0">
                            <a:sym typeface="+mn-ea"/>
                          </a:rPr>
                          <a:t>0.</a:t>
                        </a:r>
                        <a:r>
                          <a:rPr lang="en-US" sz="1800" dirty="0">
                            <a:sym typeface="+mn-ea"/>
                          </a:rPr>
                          <a:t>500</a:t>
                        </a:r>
                        <a:endParaRPr 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zh-CN" altLang="en-US" dirty="0"/>
                          <a:t>1.</a:t>
                        </a:r>
                        <a:r>
                          <a:rPr lang="en-US" altLang="zh-CN" dirty="0"/>
                          <a:t>240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0.644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1.067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0.10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altLang="zh-CN" dirty="0"/>
                          <a:t>5.38(Inelastic)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pSp>
          <p:nvGrpSpPr>
            <p:cNvPr id="25" name="组合 11"/>
            <p:cNvGrpSpPr/>
            <p:nvPr/>
          </p:nvGrpSpPr>
          <p:grpSpPr>
            <a:xfrm>
              <a:off x="881944" y="5380535"/>
              <a:ext cx="7329901" cy="489573"/>
              <a:chOff x="2551" y="8530"/>
              <a:chExt cx="9664" cy="764"/>
            </a:xfrm>
          </p:grpSpPr>
          <p:graphicFrame>
            <p:nvGraphicFramePr>
              <p:cNvPr id="26" name="对象 4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2551" y="8629"/>
              <a:ext cx="590" cy="5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384" r:id="rId6" imgW="254000" imgH="228600" progId="Equation.KSEE3">
                      <p:embed/>
                    </p:oleObj>
                  </mc:Choice>
                  <mc:Fallback>
                    <p:oleObj r:id="rId6" imgW="254000" imgH="228600" progId="Equation.KSEE3">
                      <p:embed/>
                      <p:pic>
                        <p:nvPicPr>
                          <p:cNvPr id="0" name="对象 4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551" y="8629"/>
                            <a:ext cx="590" cy="531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对象 5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4025" y="8530"/>
              <a:ext cx="613" cy="7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385" r:id="rId8" imgW="203200" imgH="241300" progId="Equation.KSEE3">
                      <p:embed/>
                    </p:oleObj>
                  </mc:Choice>
                  <mc:Fallback>
                    <p:oleObj r:id="rId8" imgW="203200" imgH="241300" progId="Equation.KSEE3">
                      <p:embed/>
                      <p:pic>
                        <p:nvPicPr>
                          <p:cNvPr id="0" name="对象 5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025" y="8530"/>
                            <a:ext cx="613" cy="72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对象 6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5614" y="8586"/>
              <a:ext cx="445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386" r:id="rId10" imgW="165100" imgH="228600" progId="Equation.KSEE3">
                      <p:embed/>
                    </p:oleObj>
                  </mc:Choice>
                  <mc:Fallback>
                    <p:oleObj r:id="rId10" imgW="165100" imgH="228600" progId="Equation.KSEE3">
                      <p:embed/>
                      <p:pic>
                        <p:nvPicPr>
                          <p:cNvPr id="0" name="对象 6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5614" y="8586"/>
                            <a:ext cx="445" cy="606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对象 8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6747" y="8585"/>
              <a:ext cx="722" cy="6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387" r:id="rId12" imgW="266700" imgH="228600" progId="Equation.KSEE3">
                      <p:embed/>
                    </p:oleObj>
                  </mc:Choice>
                  <mc:Fallback>
                    <p:oleObj r:id="rId12" imgW="266700" imgH="228600" progId="Equation.KSEE3">
                      <p:embed/>
                      <p:pic>
                        <p:nvPicPr>
                          <p:cNvPr id="0" name="对象 8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6747" y="8585"/>
                            <a:ext cx="722" cy="61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对象 10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9485" y="8568"/>
              <a:ext cx="447" cy="6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388" r:id="rId14" imgW="165100" imgH="241300" progId="Equation.KSEE3">
                      <p:embed/>
                    </p:oleObj>
                  </mc:Choice>
                  <mc:Fallback>
                    <p:oleObj r:id="rId14" imgW="165100" imgH="241300" progId="Equation.KSEE3">
                      <p:embed/>
                      <p:pic>
                        <p:nvPicPr>
                          <p:cNvPr id="0" name="对象 10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9485" y="8568"/>
                            <a:ext cx="447" cy="653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对象 13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10534" y="8660"/>
              <a:ext cx="1681" cy="6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389" r:id="rId16" imgW="736600" imgH="279400" progId="Equation.KSEE3">
                      <p:embed/>
                    </p:oleObj>
                  </mc:Choice>
                  <mc:Fallback>
                    <p:oleObj r:id="rId16" imgW="736600" imgH="279400" progId="Equation.KSEE3">
                      <p:embed/>
                      <p:pic>
                        <p:nvPicPr>
                          <p:cNvPr id="0" name="对象 13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0534" y="8660"/>
                            <a:ext cx="1681" cy="634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6" name="文本框 7"/>
          <p:cNvSpPr txBox="1"/>
          <p:nvPr/>
        </p:nvSpPr>
        <p:spPr>
          <a:xfrm>
            <a:off x="246066" y="813720"/>
            <a:ext cx="6406991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noProof="1">
                <a:solidFill>
                  <a:srgbClr val="CC0000"/>
                </a:solidFill>
                <a:latin typeface="Arial" panose="020B0604020202020204" pitchFamily="34" charset="0"/>
              </a:rPr>
              <a:t>Results for 7 TeV &amp; 8 TeV p+p collisios:</a:t>
            </a:r>
            <a:endParaRPr lang="en-US" altLang="zh-CN" b="1" strike="noStrike" noProof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F85D19-5E4A-41C4-B76E-682E695D5006}"/>
              </a:ext>
            </a:extLst>
          </p:cNvPr>
          <p:cNvGrpSpPr/>
          <p:nvPr/>
        </p:nvGrpSpPr>
        <p:grpSpPr>
          <a:xfrm>
            <a:off x="3669883" y="1822500"/>
            <a:ext cx="4219535" cy="724073"/>
            <a:chOff x="3669883" y="1822500"/>
            <a:chExt cx="4219535" cy="724073"/>
          </a:xfrm>
        </p:grpSpPr>
        <p:sp>
          <p:nvSpPr>
            <p:cNvPr id="32" name="矩形 31"/>
            <p:cNvSpPr/>
            <p:nvPr/>
          </p:nvSpPr>
          <p:spPr>
            <a:xfrm>
              <a:off x="5947523" y="2177241"/>
              <a:ext cx="19418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noProof="1">
                  <a:solidFill>
                    <a:srgbClr val="002060"/>
                  </a:solidFill>
                  <a:latin typeface="Arial" panose="020B0604020202020204" pitchFamily="34" charset="0"/>
                </a:rPr>
                <a:t>correction ratio</a:t>
              </a:r>
              <a:endParaRPr lang="zh-CN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35" name="箭头: 左右 34">
              <a:extLst>
                <a:ext uri="{FF2B5EF4-FFF2-40B4-BE49-F238E27FC236}">
                  <a16:creationId xmlns:a16="http://schemas.microsoft.com/office/drawing/2014/main" id="{4321C748-8654-4BC5-ACD4-73C5A6DCF06F}"/>
                </a:ext>
              </a:extLst>
            </p:cNvPr>
            <p:cNvSpPr/>
            <p:nvPr/>
          </p:nvSpPr>
          <p:spPr>
            <a:xfrm>
              <a:off x="3669883" y="1822500"/>
              <a:ext cx="2159953" cy="239136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725AB7C-396A-490A-8B5A-E826F1AACD66}"/>
              </a:ext>
            </a:extLst>
          </p:cNvPr>
          <p:cNvGrpSpPr/>
          <p:nvPr/>
        </p:nvGrpSpPr>
        <p:grpSpPr>
          <a:xfrm>
            <a:off x="3606038" y="3766019"/>
            <a:ext cx="4317403" cy="567528"/>
            <a:chOff x="3606038" y="3766019"/>
            <a:chExt cx="4317403" cy="567528"/>
          </a:xfrm>
        </p:grpSpPr>
        <p:sp>
          <p:nvSpPr>
            <p:cNvPr id="33" name="矩形 32"/>
            <p:cNvSpPr/>
            <p:nvPr/>
          </p:nvSpPr>
          <p:spPr>
            <a:xfrm>
              <a:off x="5981546" y="3964215"/>
              <a:ext cx="19418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noProof="1">
                  <a:solidFill>
                    <a:srgbClr val="002060"/>
                  </a:solidFill>
                  <a:latin typeface="Arial" panose="020B0604020202020204" pitchFamily="34" charset="0"/>
                </a:rPr>
                <a:t>correction ratio</a:t>
              </a:r>
              <a:endParaRPr lang="zh-CN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37" name="箭头: 左右 36">
              <a:extLst>
                <a:ext uri="{FF2B5EF4-FFF2-40B4-BE49-F238E27FC236}">
                  <a16:creationId xmlns:a16="http://schemas.microsoft.com/office/drawing/2014/main" id="{0CCFA45C-79A8-4E4A-8FBF-78DE6B934911}"/>
                </a:ext>
              </a:extLst>
            </p:cNvPr>
            <p:cNvSpPr/>
            <p:nvPr/>
          </p:nvSpPr>
          <p:spPr>
            <a:xfrm>
              <a:off x="3606038" y="3766019"/>
              <a:ext cx="2159953" cy="239136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Rectangle 2">
            <a:extLst>
              <a:ext uri="{FF2B5EF4-FFF2-40B4-BE49-F238E27FC236}">
                <a16:creationId xmlns:a16="http://schemas.microsoft.com/office/drawing/2014/main" id="{A9AEF724-31CC-413E-88DF-C1EC0CAE4A75}"/>
              </a:ext>
            </a:extLst>
          </p:cNvPr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altLang="hu-HU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pseudorapidity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distributions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39" name="灯片编号占位符 2">
            <a:extLst>
              <a:ext uri="{FF2B5EF4-FFF2-40B4-BE49-F238E27FC236}">
                <a16:creationId xmlns:a16="http://schemas.microsoft.com/office/drawing/2014/main" id="{BD3C5183-9CA4-42AA-89A6-4E008F6A6792}"/>
              </a:ext>
            </a:extLst>
          </p:cNvPr>
          <p:cNvSpPr txBox="1">
            <a:spLocks/>
          </p:cNvSpPr>
          <p:nvPr/>
        </p:nvSpPr>
        <p:spPr>
          <a:xfrm>
            <a:off x="7728585" y="64325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fld id="{9A0DB2DC-4C9A-4742-B13C-FB6460FD3503}" type="slidenum">
              <a:rPr lang="en-US" altLang="zh-CN" sz="900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fontAlgn="base"/>
              <a:t>12</a:t>
            </a:fld>
            <a:endParaRPr lang="zh-CN" sz="9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809" y="1065884"/>
            <a:ext cx="4587247" cy="417533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initial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energy density estimation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8625" y="1223039"/>
            <a:ext cx="3754217" cy="3854984"/>
            <a:chOff x="556208" y="1551126"/>
            <a:chExt cx="2395475" cy="417884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208" y="1551126"/>
              <a:ext cx="2386597" cy="218966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086" y="3740792"/>
              <a:ext cx="2386597" cy="1989180"/>
            </a:xfrm>
            <a:prstGeom prst="rect">
              <a:avLst/>
            </a:prstGeom>
          </p:spPr>
        </p:pic>
      </p:grpSp>
      <p:sp>
        <p:nvSpPr>
          <p:cNvPr id="14" name="文本框 7"/>
          <p:cNvSpPr txBox="1"/>
          <p:nvPr/>
        </p:nvSpPr>
        <p:spPr>
          <a:xfrm>
            <a:off x="246066" y="813720"/>
            <a:ext cx="6406991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noProof="1">
                <a:solidFill>
                  <a:srgbClr val="CC0000"/>
                </a:solidFill>
                <a:latin typeface="Arial" panose="020B0604020202020204" pitchFamily="34" charset="0"/>
              </a:rPr>
              <a:t>Results for 7 TeV &amp; 8 TeV p+p collisions:</a:t>
            </a:r>
            <a:endParaRPr lang="en-US" altLang="zh-CN" b="1" strike="noStrike" noProof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4498" y="5106759"/>
            <a:ext cx="80054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M. Csanád, T.</a:t>
            </a:r>
            <a:r>
              <a:rPr lang="hu-HU" altLang="en-US" dirty="0">
                <a:solidFill>
                  <a:srgbClr val="7030A0"/>
                </a:solidFill>
                <a:sym typeface="+mn-ea"/>
              </a:rPr>
              <a:t> </a:t>
            </a:r>
            <a:r>
              <a:rPr lang="hu-HU" altLang="en-US" dirty="0">
                <a:solidFill>
                  <a:srgbClr val="FF0000"/>
                </a:solidFill>
                <a:sym typeface="+mn-ea"/>
              </a:rPr>
              <a:t>C</a:t>
            </a:r>
            <a:r>
              <a:rPr lang="en-US" altLang="en-US" dirty="0">
                <a:solidFill>
                  <a:srgbClr val="FF0000"/>
                </a:solidFill>
                <a:sym typeface="Arial" panose="020B0604020202020204" pitchFamily="34" charset="0"/>
              </a:rPr>
              <a:t>sörgő</a:t>
            </a:r>
            <a:r>
              <a:rPr lang="en-US" altLang="en-US" dirty="0">
                <a:solidFill>
                  <a:srgbClr val="FF0000"/>
                </a:solidFill>
                <a:sym typeface="+mn-ea"/>
              </a:rPr>
              <a:t>, Z.F. Jiang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. C.B. Yang, Universe. vol 3(2017). pp 1-9.</a:t>
            </a:r>
            <a:r>
              <a:rPr lang="en-US" altLang="zh-CN" dirty="0">
                <a:sym typeface="+mn-ea"/>
              </a:rPr>
              <a:t>)</a:t>
            </a:r>
            <a:r>
              <a:rPr lang="en-US" altLang="zh-CN" dirty="0">
                <a:solidFill>
                  <a:srgbClr val="0000CC"/>
                </a:solidFill>
                <a:sym typeface="+mn-ea"/>
              </a:rPr>
              <a:t> </a:t>
            </a:r>
            <a:endParaRPr lang="zh-CN" altLang="en-US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F0F241D-B426-43E7-921E-A6FF90068F9B}"/>
              </a:ext>
            </a:extLst>
          </p:cNvPr>
          <p:cNvGrpSpPr/>
          <p:nvPr/>
        </p:nvGrpSpPr>
        <p:grpSpPr>
          <a:xfrm>
            <a:off x="550416" y="5380535"/>
            <a:ext cx="7823200" cy="1397563"/>
            <a:chOff x="594493" y="5380535"/>
            <a:chExt cx="7779370" cy="1397563"/>
          </a:xfrm>
        </p:grpSpPr>
        <p:graphicFrame>
          <p:nvGraphicFramePr>
            <p:cNvPr id="25" name="表格 24">
              <a:extLst>
                <a:ext uri="{FF2B5EF4-FFF2-40B4-BE49-F238E27FC236}">
                  <a16:creationId xmlns:a16="http://schemas.microsoft.com/office/drawing/2014/main" id="{FC2026B4-00EA-4C89-A3B6-81C8547D6C5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5639721"/>
                </p:ext>
              </p:extLst>
            </p:nvPr>
          </p:nvGraphicFramePr>
          <p:xfrm>
            <a:off x="594493" y="5433803"/>
            <a:ext cx="7779370" cy="1344295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106805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106805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106805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934085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063625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94996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555115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</a:tblGrid>
                <a:tr h="396240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 b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zh-CN" altLang="en-US" sz="2000" b="1" i="1">
                            <a:solidFill>
                              <a:schemeClr val="tx1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λ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73710"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7 TeV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 0.507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zh-CN" altLang="en-US" dirty="0"/>
                          <a:t>1.2</a:t>
                        </a:r>
                        <a:r>
                          <a:rPr lang="en-US" altLang="zh-CN" dirty="0"/>
                          <a:t>62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0.640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1.073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0.10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altLang="zh-CN" dirty="0"/>
                          <a:t>5.895(NSD)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74345"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800" dirty="0">
                            <a:sym typeface="+mn-ea"/>
                          </a:rPr>
                          <a:t>8 TeV</a:t>
                        </a:r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800" dirty="0">
                            <a:sym typeface="+mn-ea"/>
                          </a:rPr>
                          <a:t>0.</a:t>
                        </a:r>
                        <a:r>
                          <a:rPr lang="en-US" sz="1800" dirty="0">
                            <a:sym typeface="+mn-ea"/>
                          </a:rPr>
                          <a:t>500</a:t>
                        </a:r>
                        <a:endParaRPr 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zh-CN" altLang="en-US" dirty="0"/>
                          <a:t>1.</a:t>
                        </a:r>
                        <a:r>
                          <a:rPr lang="en-US" altLang="zh-CN" dirty="0"/>
                          <a:t>240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0.644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1.067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0.10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altLang="zh-CN" dirty="0"/>
                          <a:t>5.38(Inelastic)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pSp>
          <p:nvGrpSpPr>
            <p:cNvPr id="26" name="组合 11">
              <a:extLst>
                <a:ext uri="{FF2B5EF4-FFF2-40B4-BE49-F238E27FC236}">
                  <a16:creationId xmlns:a16="http://schemas.microsoft.com/office/drawing/2014/main" id="{F50DB0DC-D464-42D7-BE5E-45001C4898AD}"/>
                </a:ext>
              </a:extLst>
            </p:cNvPr>
            <p:cNvGrpSpPr/>
            <p:nvPr/>
          </p:nvGrpSpPr>
          <p:grpSpPr>
            <a:xfrm>
              <a:off x="881944" y="5380535"/>
              <a:ext cx="7329901" cy="489573"/>
              <a:chOff x="2551" y="8530"/>
              <a:chExt cx="9664" cy="764"/>
            </a:xfrm>
          </p:grpSpPr>
          <p:graphicFrame>
            <p:nvGraphicFramePr>
              <p:cNvPr id="27" name="对象 4">
                <a:hlinkClick r:id="" action="ppaction://ole?verb=0"/>
                <a:extLst>
                  <a:ext uri="{FF2B5EF4-FFF2-40B4-BE49-F238E27FC236}">
                    <a16:creationId xmlns:a16="http://schemas.microsoft.com/office/drawing/2014/main" id="{C0D8795C-5858-49CC-8F87-DF8D93F672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51" y="8629"/>
              <a:ext cx="590" cy="5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8" r:id="rId6" imgW="254000" imgH="228600" progId="Equation.KSEE3">
                      <p:embed/>
                    </p:oleObj>
                  </mc:Choice>
                  <mc:Fallback>
                    <p:oleObj r:id="rId6" imgW="254000" imgH="228600" progId="Equation.KSEE3">
                      <p:embed/>
                      <p:pic>
                        <p:nvPicPr>
                          <p:cNvPr id="26" name="对象 4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551" y="8629"/>
                            <a:ext cx="590" cy="531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对象 5">
                <a:hlinkClick r:id="" action="ppaction://ole?verb=0"/>
                <a:extLst>
                  <a:ext uri="{FF2B5EF4-FFF2-40B4-BE49-F238E27FC236}">
                    <a16:creationId xmlns:a16="http://schemas.microsoft.com/office/drawing/2014/main" id="{F37321C8-9DDB-4549-A74D-19F0356707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25" y="8530"/>
              <a:ext cx="613" cy="7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9" r:id="rId8" imgW="203200" imgH="241300" progId="Equation.KSEE3">
                      <p:embed/>
                    </p:oleObj>
                  </mc:Choice>
                  <mc:Fallback>
                    <p:oleObj r:id="rId8" imgW="203200" imgH="241300" progId="Equation.KSEE3">
                      <p:embed/>
                      <p:pic>
                        <p:nvPicPr>
                          <p:cNvPr id="27" name="对象 5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025" y="8530"/>
                            <a:ext cx="613" cy="72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对象 6">
                <a:hlinkClick r:id="" action="ppaction://ole?verb=0"/>
                <a:extLst>
                  <a:ext uri="{FF2B5EF4-FFF2-40B4-BE49-F238E27FC236}">
                    <a16:creationId xmlns:a16="http://schemas.microsoft.com/office/drawing/2014/main" id="{A6CB1D1B-6E60-4D38-8357-356E28B6FD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14" y="8586"/>
              <a:ext cx="445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10" r:id="rId10" imgW="165100" imgH="228600" progId="Equation.KSEE3">
                      <p:embed/>
                    </p:oleObj>
                  </mc:Choice>
                  <mc:Fallback>
                    <p:oleObj r:id="rId10" imgW="165100" imgH="228600" progId="Equation.KSEE3">
                      <p:embed/>
                      <p:pic>
                        <p:nvPicPr>
                          <p:cNvPr id="28" name="对象 6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5614" y="8586"/>
                            <a:ext cx="445" cy="606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对象 8">
                <a:hlinkClick r:id="" action="ppaction://ole?verb=0"/>
                <a:extLst>
                  <a:ext uri="{FF2B5EF4-FFF2-40B4-BE49-F238E27FC236}">
                    <a16:creationId xmlns:a16="http://schemas.microsoft.com/office/drawing/2014/main" id="{66130FE4-F17E-4A59-96DB-ADC6A178324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47" y="8585"/>
              <a:ext cx="722" cy="6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11" r:id="rId12" imgW="266700" imgH="228600" progId="Equation.KSEE3">
                      <p:embed/>
                    </p:oleObj>
                  </mc:Choice>
                  <mc:Fallback>
                    <p:oleObj r:id="rId12" imgW="266700" imgH="228600" progId="Equation.KSEE3">
                      <p:embed/>
                      <p:pic>
                        <p:nvPicPr>
                          <p:cNvPr id="29" name="对象 8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6747" y="8585"/>
                            <a:ext cx="722" cy="61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对象 10">
                <a:hlinkClick r:id="" action="ppaction://ole?verb=0"/>
                <a:extLst>
                  <a:ext uri="{FF2B5EF4-FFF2-40B4-BE49-F238E27FC236}">
                    <a16:creationId xmlns:a16="http://schemas.microsoft.com/office/drawing/2014/main" id="{809B324F-8A84-4EC1-98CE-F7DB390808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85" y="8568"/>
              <a:ext cx="447" cy="6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12" r:id="rId14" imgW="165100" imgH="241300" progId="Equation.KSEE3">
                      <p:embed/>
                    </p:oleObj>
                  </mc:Choice>
                  <mc:Fallback>
                    <p:oleObj r:id="rId14" imgW="165100" imgH="241300" progId="Equation.KSEE3">
                      <p:embed/>
                      <p:pic>
                        <p:nvPicPr>
                          <p:cNvPr id="30" name="对象 10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9485" y="8568"/>
                            <a:ext cx="447" cy="653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对象 13">
                <a:hlinkClick r:id="" action="ppaction://ole?verb=0"/>
                <a:extLst>
                  <a:ext uri="{FF2B5EF4-FFF2-40B4-BE49-F238E27FC236}">
                    <a16:creationId xmlns:a16="http://schemas.microsoft.com/office/drawing/2014/main" id="{2B00E096-D7CA-419C-A75C-4BA951133E1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34" y="8660"/>
              <a:ext cx="1681" cy="6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13" r:id="rId16" imgW="736600" imgH="279400" progId="Equation.KSEE3">
                      <p:embed/>
                    </p:oleObj>
                  </mc:Choice>
                  <mc:Fallback>
                    <p:oleObj r:id="rId16" imgW="736600" imgH="279400" progId="Equation.KSEE3">
                      <p:embed/>
                      <p:pic>
                        <p:nvPicPr>
                          <p:cNvPr id="31" name="对象 13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0534" y="8660"/>
                            <a:ext cx="1681" cy="634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3" name="灯片编号占位符 2">
            <a:extLst>
              <a:ext uri="{FF2B5EF4-FFF2-40B4-BE49-F238E27FC236}">
                <a16:creationId xmlns:a16="http://schemas.microsoft.com/office/drawing/2014/main" id="{E0DC6DAE-8893-42E4-A140-FC1F6EA99BA5}"/>
              </a:ext>
            </a:extLst>
          </p:cNvPr>
          <p:cNvSpPr txBox="1">
            <a:spLocks/>
          </p:cNvSpPr>
          <p:nvPr/>
        </p:nvSpPr>
        <p:spPr>
          <a:xfrm>
            <a:off x="7728585" y="64325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fld id="{9A0DB2DC-4C9A-4742-B13C-FB6460FD3503}" type="slidenum">
              <a:rPr lang="en-US" altLang="zh-CN" sz="900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fontAlgn="base"/>
              <a:t>13</a:t>
            </a:fld>
            <a:endParaRPr lang="zh-CN" sz="9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initial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energy density estimation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8625" y="1223039"/>
            <a:ext cx="3754217" cy="3854984"/>
            <a:chOff x="556208" y="1551126"/>
            <a:chExt cx="2395475" cy="417884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08" y="1551126"/>
              <a:ext cx="2386597" cy="218966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086" y="3740792"/>
              <a:ext cx="2386597" cy="1989180"/>
            </a:xfrm>
            <a:prstGeom prst="rect">
              <a:avLst/>
            </a:prstGeom>
          </p:spPr>
        </p:pic>
      </p:grpSp>
      <p:sp>
        <p:nvSpPr>
          <p:cNvPr id="14" name="文本框 7"/>
          <p:cNvSpPr txBox="1"/>
          <p:nvPr/>
        </p:nvSpPr>
        <p:spPr>
          <a:xfrm>
            <a:off x="246066" y="813720"/>
            <a:ext cx="6406991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noProof="1">
                <a:solidFill>
                  <a:srgbClr val="CC0000"/>
                </a:solidFill>
                <a:latin typeface="Arial" panose="020B0604020202020204" pitchFamily="34" charset="0"/>
              </a:rPr>
              <a:t>Results for 7 TeV &amp; 8 TeV p+p collisios:</a:t>
            </a:r>
            <a:endParaRPr lang="en-US" altLang="zh-CN" b="1" strike="noStrike" noProof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756" y="1261045"/>
            <a:ext cx="4636176" cy="3704068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24498" y="5106759"/>
            <a:ext cx="80054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M. Csanád, T.</a:t>
            </a:r>
            <a:r>
              <a:rPr lang="hu-HU" altLang="en-US" dirty="0">
                <a:solidFill>
                  <a:srgbClr val="7030A0"/>
                </a:solidFill>
                <a:sym typeface="+mn-ea"/>
              </a:rPr>
              <a:t> </a:t>
            </a:r>
            <a:r>
              <a:rPr lang="hu-HU" altLang="en-US" dirty="0">
                <a:solidFill>
                  <a:srgbClr val="FF0000"/>
                </a:solidFill>
                <a:sym typeface="+mn-ea"/>
              </a:rPr>
              <a:t>C</a:t>
            </a:r>
            <a:r>
              <a:rPr lang="en-US" altLang="en-US" dirty="0">
                <a:solidFill>
                  <a:srgbClr val="FF0000"/>
                </a:solidFill>
                <a:sym typeface="Arial" panose="020B0604020202020204" pitchFamily="34" charset="0"/>
              </a:rPr>
              <a:t>sörgő</a:t>
            </a:r>
            <a:r>
              <a:rPr lang="en-US" altLang="en-US" dirty="0">
                <a:solidFill>
                  <a:srgbClr val="FF0000"/>
                </a:solidFill>
                <a:sym typeface="+mn-ea"/>
              </a:rPr>
              <a:t>, Z.F. Jiang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. C.B. Yang, Universe. vol 3(2017). pp 1-9.</a:t>
            </a:r>
            <a:r>
              <a:rPr lang="en-US" altLang="zh-CN" dirty="0">
                <a:sym typeface="+mn-ea"/>
              </a:rPr>
              <a:t>)</a:t>
            </a:r>
            <a:r>
              <a:rPr lang="en-US" altLang="zh-CN" dirty="0">
                <a:solidFill>
                  <a:srgbClr val="0000CC"/>
                </a:solidFill>
                <a:sym typeface="+mn-ea"/>
              </a:rPr>
              <a:t> </a:t>
            </a:r>
            <a:endParaRPr lang="zh-CN" altLang="en-US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B289504-4C85-48F8-BF73-BD68DA56FE12}"/>
              </a:ext>
            </a:extLst>
          </p:cNvPr>
          <p:cNvGrpSpPr/>
          <p:nvPr/>
        </p:nvGrpSpPr>
        <p:grpSpPr>
          <a:xfrm>
            <a:off x="550416" y="5380535"/>
            <a:ext cx="7823200" cy="1397563"/>
            <a:chOff x="594493" y="5380535"/>
            <a:chExt cx="7779370" cy="1397563"/>
          </a:xfrm>
        </p:grpSpPr>
        <p:graphicFrame>
          <p:nvGraphicFramePr>
            <p:cNvPr id="24" name="表格 23">
              <a:extLst>
                <a:ext uri="{FF2B5EF4-FFF2-40B4-BE49-F238E27FC236}">
                  <a16:creationId xmlns:a16="http://schemas.microsoft.com/office/drawing/2014/main" id="{3B5EA9AD-BF80-428C-B6E1-1E9FFE18C4D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3762617"/>
                </p:ext>
              </p:extLst>
            </p:nvPr>
          </p:nvGraphicFramePr>
          <p:xfrm>
            <a:off x="594493" y="5433803"/>
            <a:ext cx="7779370" cy="1344295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106805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106805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106805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934085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063625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94996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555115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</a:tblGrid>
                <a:tr h="396240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 b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zh-CN" altLang="en-US" sz="2000" b="1" i="1">
                            <a:solidFill>
                              <a:schemeClr val="tx1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λ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73710"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7 TeV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 0.507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zh-CN" altLang="en-US" dirty="0"/>
                          <a:t>1.2</a:t>
                        </a:r>
                        <a:r>
                          <a:rPr lang="en-US" altLang="zh-CN" dirty="0"/>
                          <a:t>62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0.640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1.073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0.10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altLang="zh-CN" dirty="0"/>
                          <a:t>5.895(NSD)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74345"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800" dirty="0">
                            <a:sym typeface="+mn-ea"/>
                          </a:rPr>
                          <a:t>8 TeV</a:t>
                        </a:r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800" dirty="0">
                            <a:sym typeface="+mn-ea"/>
                          </a:rPr>
                          <a:t>0.</a:t>
                        </a:r>
                        <a:r>
                          <a:rPr lang="en-US" sz="1800" dirty="0">
                            <a:sym typeface="+mn-ea"/>
                          </a:rPr>
                          <a:t>500</a:t>
                        </a:r>
                        <a:endParaRPr 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zh-CN" altLang="en-US" dirty="0"/>
                          <a:t>1.</a:t>
                        </a:r>
                        <a:r>
                          <a:rPr lang="en-US" altLang="zh-CN" dirty="0"/>
                          <a:t>240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0.644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1.067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dirty="0"/>
                          <a:t>0.10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altLang="zh-CN" dirty="0"/>
                          <a:t>5.38(Inelastic)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pSp>
          <p:nvGrpSpPr>
            <p:cNvPr id="25" name="组合 11">
              <a:extLst>
                <a:ext uri="{FF2B5EF4-FFF2-40B4-BE49-F238E27FC236}">
                  <a16:creationId xmlns:a16="http://schemas.microsoft.com/office/drawing/2014/main" id="{6EAF4E34-E310-4ECA-BE1E-2EE994513BA5}"/>
                </a:ext>
              </a:extLst>
            </p:cNvPr>
            <p:cNvGrpSpPr/>
            <p:nvPr/>
          </p:nvGrpSpPr>
          <p:grpSpPr>
            <a:xfrm>
              <a:off x="881944" y="5380535"/>
              <a:ext cx="7329901" cy="489573"/>
              <a:chOff x="2551" y="8530"/>
              <a:chExt cx="9664" cy="764"/>
            </a:xfrm>
          </p:grpSpPr>
          <p:graphicFrame>
            <p:nvGraphicFramePr>
              <p:cNvPr id="26" name="对象 4">
                <a:hlinkClick r:id="" action="ppaction://ole?verb=0"/>
                <a:extLst>
                  <a:ext uri="{FF2B5EF4-FFF2-40B4-BE49-F238E27FC236}">
                    <a16:creationId xmlns:a16="http://schemas.microsoft.com/office/drawing/2014/main" id="{CE8350B2-B4BC-483E-B78C-EB02476EFD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51" y="8629"/>
              <a:ext cx="590" cy="5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432" r:id="rId6" imgW="254000" imgH="228600" progId="Equation.KSEE3">
                      <p:embed/>
                    </p:oleObj>
                  </mc:Choice>
                  <mc:Fallback>
                    <p:oleObj r:id="rId6" imgW="254000" imgH="228600" progId="Equation.KSEE3">
                      <p:embed/>
                      <p:pic>
                        <p:nvPicPr>
                          <p:cNvPr id="26" name="对象 4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551" y="8629"/>
                            <a:ext cx="590" cy="531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对象 5">
                <a:hlinkClick r:id="" action="ppaction://ole?verb=0"/>
                <a:extLst>
                  <a:ext uri="{FF2B5EF4-FFF2-40B4-BE49-F238E27FC236}">
                    <a16:creationId xmlns:a16="http://schemas.microsoft.com/office/drawing/2014/main" id="{05B30AAC-F808-43DF-BB67-50D0F7393C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25" y="8530"/>
              <a:ext cx="613" cy="7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433" r:id="rId8" imgW="203200" imgH="241300" progId="Equation.KSEE3">
                      <p:embed/>
                    </p:oleObj>
                  </mc:Choice>
                  <mc:Fallback>
                    <p:oleObj r:id="rId8" imgW="203200" imgH="241300" progId="Equation.KSEE3">
                      <p:embed/>
                      <p:pic>
                        <p:nvPicPr>
                          <p:cNvPr id="27" name="对象 5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025" y="8530"/>
                            <a:ext cx="613" cy="72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对象 6">
                <a:hlinkClick r:id="" action="ppaction://ole?verb=0"/>
                <a:extLst>
                  <a:ext uri="{FF2B5EF4-FFF2-40B4-BE49-F238E27FC236}">
                    <a16:creationId xmlns:a16="http://schemas.microsoft.com/office/drawing/2014/main" id="{D96B9CCD-7131-4755-BE55-4DC2D7F3101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14" y="8586"/>
              <a:ext cx="445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434" r:id="rId10" imgW="165100" imgH="228600" progId="Equation.KSEE3">
                      <p:embed/>
                    </p:oleObj>
                  </mc:Choice>
                  <mc:Fallback>
                    <p:oleObj r:id="rId10" imgW="165100" imgH="228600" progId="Equation.KSEE3">
                      <p:embed/>
                      <p:pic>
                        <p:nvPicPr>
                          <p:cNvPr id="28" name="对象 6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5614" y="8586"/>
                            <a:ext cx="445" cy="606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对象 8">
                <a:hlinkClick r:id="" action="ppaction://ole?verb=0"/>
                <a:extLst>
                  <a:ext uri="{FF2B5EF4-FFF2-40B4-BE49-F238E27FC236}">
                    <a16:creationId xmlns:a16="http://schemas.microsoft.com/office/drawing/2014/main" id="{CA48E2B8-C532-452E-B822-0E5DB63E049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47" y="8585"/>
              <a:ext cx="722" cy="6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435" r:id="rId12" imgW="266700" imgH="228600" progId="Equation.KSEE3">
                      <p:embed/>
                    </p:oleObj>
                  </mc:Choice>
                  <mc:Fallback>
                    <p:oleObj r:id="rId12" imgW="266700" imgH="228600" progId="Equation.KSEE3">
                      <p:embed/>
                      <p:pic>
                        <p:nvPicPr>
                          <p:cNvPr id="29" name="对象 8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6747" y="8585"/>
                            <a:ext cx="722" cy="61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对象 10">
                <a:hlinkClick r:id="" action="ppaction://ole?verb=0"/>
                <a:extLst>
                  <a:ext uri="{FF2B5EF4-FFF2-40B4-BE49-F238E27FC236}">
                    <a16:creationId xmlns:a16="http://schemas.microsoft.com/office/drawing/2014/main" id="{15BCE587-C1FE-40A8-8927-2D3E04D8DA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85" y="8568"/>
              <a:ext cx="447" cy="6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436" r:id="rId14" imgW="165100" imgH="241300" progId="Equation.KSEE3">
                      <p:embed/>
                    </p:oleObj>
                  </mc:Choice>
                  <mc:Fallback>
                    <p:oleObj r:id="rId14" imgW="165100" imgH="241300" progId="Equation.KSEE3">
                      <p:embed/>
                      <p:pic>
                        <p:nvPicPr>
                          <p:cNvPr id="30" name="对象 10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9485" y="8568"/>
                            <a:ext cx="447" cy="653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对象 13">
                <a:hlinkClick r:id="" action="ppaction://ole?verb=0"/>
                <a:extLst>
                  <a:ext uri="{FF2B5EF4-FFF2-40B4-BE49-F238E27FC236}">
                    <a16:creationId xmlns:a16="http://schemas.microsoft.com/office/drawing/2014/main" id="{01C3C25C-B12D-419D-B0E1-4A9B74026BE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34" y="8660"/>
              <a:ext cx="1681" cy="6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437" r:id="rId16" imgW="736600" imgH="279400" progId="Equation.KSEE3">
                      <p:embed/>
                    </p:oleObj>
                  </mc:Choice>
                  <mc:Fallback>
                    <p:oleObj r:id="rId16" imgW="736600" imgH="279400" progId="Equation.KSEE3">
                      <p:embed/>
                      <p:pic>
                        <p:nvPicPr>
                          <p:cNvPr id="31" name="对象 13">
                            <a:hlinkClick r:id="" action="ppaction://ole?verb=0"/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0534" y="8660"/>
                            <a:ext cx="1681" cy="634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2" name="灯片编号占位符 2">
            <a:extLst>
              <a:ext uri="{FF2B5EF4-FFF2-40B4-BE49-F238E27FC236}">
                <a16:creationId xmlns:a16="http://schemas.microsoft.com/office/drawing/2014/main" id="{31C30475-7C3F-4ECD-B6D4-A732B7037D13}"/>
              </a:ext>
            </a:extLst>
          </p:cNvPr>
          <p:cNvSpPr txBox="1">
            <a:spLocks/>
          </p:cNvSpPr>
          <p:nvPr/>
        </p:nvSpPr>
        <p:spPr>
          <a:xfrm>
            <a:off x="7728585" y="64325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fld id="{9A0DB2DC-4C9A-4742-B13C-FB6460FD3503}" type="slidenum">
              <a:rPr lang="en-US" altLang="zh-CN" sz="900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fontAlgn="base"/>
              <a:t>14</a:t>
            </a:fld>
            <a:endParaRPr lang="zh-CN" sz="900" noProof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CKCJ solutions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246066" y="813720"/>
            <a:ext cx="6406991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dirty="0">
                <a:solidFill>
                  <a:srgbClr val="CC0000"/>
                </a:solidFill>
                <a:latin typeface="Arial" panose="020B0604020202020204" pitchFamily="34" charset="0"/>
              </a:rPr>
              <a:t>The new CKCJ family of exact hydro solutions</a:t>
            </a:r>
            <a:endParaRPr lang="en-US" altLang="zh-CN" b="1" noProof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98188" y="4650034"/>
            <a:ext cx="8391527" cy="8309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sym typeface="+mn-ea"/>
              </a:rPr>
              <a:t>T. C</a:t>
            </a:r>
            <a:r>
              <a:rPr lang="en-US" altLang="zh-CN" sz="2400" dirty="0">
                <a:solidFill>
                  <a:srgbClr val="FFFF00"/>
                </a:solidFill>
                <a:sym typeface="Arial" panose="020B0604020202020204" pitchFamily="34" charset="0"/>
              </a:rPr>
              <a:t>sörgő</a:t>
            </a:r>
            <a:r>
              <a:rPr lang="en-US" altLang="zh-CN" sz="2400" dirty="0">
                <a:solidFill>
                  <a:srgbClr val="FFFF00"/>
                </a:solidFill>
                <a:sym typeface="+mn-ea"/>
              </a:rPr>
              <a:t>, G. Kasza, M. </a:t>
            </a:r>
            <a:r>
              <a:rPr lang="hu-HU" altLang="en-US" sz="2400" dirty="0">
                <a:solidFill>
                  <a:srgbClr val="FFFF00"/>
                </a:solidFill>
                <a:sym typeface="+mn-ea"/>
              </a:rPr>
              <a:t>Csanád</a:t>
            </a:r>
            <a:r>
              <a:rPr lang="en-US" altLang="en-US" sz="2400" dirty="0">
                <a:solidFill>
                  <a:srgbClr val="FFFF00"/>
                </a:solidFill>
                <a:sym typeface="+mn-ea"/>
              </a:rPr>
              <a:t>, </a:t>
            </a:r>
            <a:r>
              <a:rPr lang="en-US" altLang="zh-CN" sz="2400" dirty="0">
                <a:solidFill>
                  <a:srgbClr val="FFFF00"/>
                </a:solidFill>
                <a:sym typeface="+mn-ea"/>
              </a:rPr>
              <a:t>Z.F. Jiang,</a:t>
            </a:r>
            <a:r>
              <a:rPr lang="en-US" altLang="zh-CN" sz="2400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sym typeface="+mn-ea"/>
              </a:rPr>
              <a:t>CKCJ solutions: arXiv: </a:t>
            </a:r>
            <a:r>
              <a:rPr lang="en-US" altLang="zh-CN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  <a:hlinkClick r:id="rId2"/>
              </a:rPr>
              <a:t>1805.01427</a:t>
            </a:r>
            <a:endParaRPr lang="en-US" altLang="zh-CN" sz="2400" dirty="0">
              <a:solidFill>
                <a:srgbClr val="FFFF00"/>
              </a:solidFill>
              <a:sym typeface="+mn-ea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65" y="1270955"/>
            <a:ext cx="4649572" cy="306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6"/>
          <p:cNvSpPr txBox="1"/>
          <p:nvPr/>
        </p:nvSpPr>
        <p:spPr>
          <a:xfrm>
            <a:off x="426128" y="5869494"/>
            <a:ext cx="8672787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cs typeface="Arial" panose="020B0604020202020204" pitchFamily="34" charset="0"/>
                <a:sym typeface="+mn-ea"/>
              </a:rPr>
              <a:t>For more details, </a:t>
            </a:r>
            <a:r>
              <a:rPr lang="en-US" altLang="zh-CN" sz="1600" dirty="0">
                <a:cs typeface="Arial" panose="020B0604020202020204" pitchFamily="34" charset="0"/>
                <a:sym typeface="+mn-ea"/>
                <a:hlinkClick r:id="rId4"/>
              </a:rPr>
              <a:t>see T. C</a:t>
            </a:r>
            <a:r>
              <a:rPr lang="en-US" altLang="zh-CN" sz="1600" dirty="0">
                <a:cs typeface="Arial" panose="020B0604020202020204" pitchFamily="34" charset="0"/>
                <a:sym typeface="Arial" panose="020B0604020202020204" pitchFamily="34" charset="0"/>
                <a:hlinkClick r:id="rId4"/>
              </a:rPr>
              <a:t>sörgő</a:t>
            </a:r>
            <a:r>
              <a:rPr lang="en-US" altLang="zh-CN" sz="1600" dirty="0">
                <a:cs typeface="Arial" panose="020B0604020202020204" pitchFamily="34" charset="0"/>
                <a:sym typeface="+mn-ea"/>
                <a:hlinkClick r:id="rId4"/>
              </a:rPr>
              <a:t>’s talk </a:t>
            </a:r>
            <a:r>
              <a:rPr lang="en-US" altLang="zh-CN" sz="1600" dirty="0">
                <a:cs typeface="Arial" panose="020B0604020202020204" pitchFamily="34" charset="0"/>
                <a:sym typeface="+mn-ea"/>
              </a:rPr>
              <a:t>at WPCF2018 on a</a:t>
            </a:r>
            <a:r>
              <a:rPr lang="hu-HU" altLang="zh-CN" sz="1600" dirty="0"/>
              <a:t> new family of exact solutions of relativistic hydrodynamics</a:t>
            </a:r>
            <a:r>
              <a:rPr lang="en-US" altLang="zh-CN" sz="1600" dirty="0"/>
              <a:t>.</a:t>
            </a:r>
            <a:endParaRPr lang="hu-HU" altLang="zh-CN" sz="1600" dirty="0">
              <a:effectLst>
                <a:outerShdw dist="17961" dir="2700000">
                  <a:scrgbClr r="0" g="0" b="0"/>
                </a:outerShdw>
              </a:effectLst>
            </a:endParaRPr>
          </a:p>
          <a:p>
            <a:endParaRPr lang="zh-CN" altLang="en-US" sz="1600" dirty="0"/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36AA9179-A107-494D-BA3D-72621A03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15</a:t>
            </a:fld>
            <a:endParaRPr lang="zh-CN" sz="90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CKCJ solutions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246066" y="813720"/>
            <a:ext cx="6406991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noProof="1">
                <a:solidFill>
                  <a:srgbClr val="CC0000"/>
                </a:solidFill>
                <a:latin typeface="Arial" panose="020B0604020202020204" pitchFamily="34" charset="0"/>
              </a:rPr>
              <a:t>Final state observables:</a:t>
            </a:r>
            <a:endParaRPr lang="en-US" altLang="zh-CN" b="1" strike="noStrike" noProof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92" y="1690752"/>
            <a:ext cx="7680008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88" y="3410504"/>
            <a:ext cx="8702386" cy="82261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D536D350-3D10-4D73-803C-49CF2D0F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16</a:t>
            </a:fld>
            <a:endParaRPr lang="zh-CN" sz="900" strike="noStrike" noProof="1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0DBED6-A092-488E-BC65-3115F07241CF}"/>
              </a:ext>
            </a:extLst>
          </p:cNvPr>
          <p:cNvSpPr txBox="1"/>
          <p:nvPr/>
        </p:nvSpPr>
        <p:spPr>
          <a:xfrm>
            <a:off x="498188" y="4809835"/>
            <a:ext cx="8391527" cy="8309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sym typeface="+mn-ea"/>
              </a:rPr>
              <a:t>T. C</a:t>
            </a:r>
            <a:r>
              <a:rPr lang="en-US" altLang="zh-CN" sz="2400" dirty="0">
                <a:solidFill>
                  <a:srgbClr val="FFFF00"/>
                </a:solidFill>
                <a:sym typeface="Arial" panose="020B0604020202020204" pitchFamily="34" charset="0"/>
              </a:rPr>
              <a:t>sörgő</a:t>
            </a:r>
            <a:r>
              <a:rPr lang="en-US" altLang="zh-CN" sz="2400" dirty="0">
                <a:solidFill>
                  <a:srgbClr val="FFFF00"/>
                </a:solidFill>
                <a:sym typeface="+mn-ea"/>
              </a:rPr>
              <a:t>, G. Kasza, M. </a:t>
            </a:r>
            <a:r>
              <a:rPr lang="hu-HU" altLang="en-US" sz="2400" dirty="0">
                <a:solidFill>
                  <a:srgbClr val="FFFF00"/>
                </a:solidFill>
                <a:sym typeface="+mn-ea"/>
              </a:rPr>
              <a:t>Csanád</a:t>
            </a:r>
            <a:r>
              <a:rPr lang="en-US" altLang="en-US" sz="2400" dirty="0">
                <a:solidFill>
                  <a:srgbClr val="FFFF00"/>
                </a:solidFill>
                <a:sym typeface="+mn-ea"/>
              </a:rPr>
              <a:t>, </a:t>
            </a:r>
            <a:r>
              <a:rPr lang="en-US" altLang="zh-CN" sz="2400" dirty="0">
                <a:solidFill>
                  <a:srgbClr val="FFFF00"/>
                </a:solidFill>
                <a:sym typeface="+mn-ea"/>
              </a:rPr>
              <a:t>Z.F. Jiang,</a:t>
            </a:r>
            <a:r>
              <a:rPr lang="en-US" altLang="zh-CN" sz="2400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sym typeface="+mn-ea"/>
              </a:rPr>
              <a:t>CKCJ solutions: arXiv: </a:t>
            </a:r>
            <a:r>
              <a:rPr lang="en-US" altLang="zh-CN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  <a:hlinkClick r:id="rId4"/>
              </a:rPr>
              <a:t>1805.01427</a:t>
            </a:r>
            <a:endParaRPr lang="en-US" altLang="zh-CN" sz="24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E4B48CC-09BE-4374-88EE-878B1AF21061}"/>
              </a:ext>
            </a:extLst>
          </p:cNvPr>
          <p:cNvSpPr txBox="1"/>
          <p:nvPr/>
        </p:nvSpPr>
        <p:spPr>
          <a:xfrm>
            <a:off x="426128" y="5869494"/>
            <a:ext cx="8672787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cs typeface="Arial" panose="020B0604020202020204" pitchFamily="34" charset="0"/>
                <a:sym typeface="+mn-ea"/>
              </a:rPr>
              <a:t>For more details, </a:t>
            </a:r>
            <a:r>
              <a:rPr lang="en-US" altLang="zh-CN" sz="1600" dirty="0">
                <a:cs typeface="Arial" panose="020B0604020202020204" pitchFamily="34" charset="0"/>
                <a:sym typeface="+mn-ea"/>
                <a:hlinkClick r:id="rId5"/>
              </a:rPr>
              <a:t>see T. C</a:t>
            </a:r>
            <a:r>
              <a:rPr lang="en-US" altLang="zh-CN" sz="1600" dirty="0">
                <a:cs typeface="Arial" panose="020B0604020202020204" pitchFamily="34" charset="0"/>
                <a:sym typeface="Arial" panose="020B0604020202020204" pitchFamily="34" charset="0"/>
                <a:hlinkClick r:id="rId5"/>
              </a:rPr>
              <a:t>sörgő</a:t>
            </a:r>
            <a:r>
              <a:rPr lang="en-US" altLang="zh-CN" sz="1600" dirty="0">
                <a:cs typeface="Arial" panose="020B0604020202020204" pitchFamily="34" charset="0"/>
                <a:sym typeface="+mn-ea"/>
                <a:hlinkClick r:id="rId5"/>
              </a:rPr>
              <a:t>’s talk </a:t>
            </a:r>
            <a:r>
              <a:rPr lang="en-US" altLang="zh-CN" sz="1600" dirty="0">
                <a:cs typeface="Arial" panose="020B0604020202020204" pitchFamily="34" charset="0"/>
                <a:sym typeface="+mn-ea"/>
              </a:rPr>
              <a:t>at WPCF2018 on a</a:t>
            </a:r>
            <a:r>
              <a:rPr lang="hu-HU" altLang="zh-CN" sz="1600" dirty="0"/>
              <a:t> new family of exact solutions of relativistic hydrodynamics</a:t>
            </a:r>
            <a:r>
              <a:rPr lang="en-US" altLang="zh-CN" sz="1600" dirty="0"/>
              <a:t>.</a:t>
            </a:r>
            <a:endParaRPr lang="hu-HU" altLang="zh-CN" sz="1600" dirty="0">
              <a:effectLst>
                <a:outerShdw dist="17961" dir="2700000">
                  <a:scrgbClr r="0" g="0" b="0"/>
                </a:outerShdw>
              </a:effectLst>
            </a:endParaRPr>
          </a:p>
          <a:p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CKCJ solutions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246066" y="813720"/>
            <a:ext cx="6406991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noProof="1">
                <a:solidFill>
                  <a:srgbClr val="CC0000"/>
                </a:solidFill>
                <a:latin typeface="Arial" panose="020B0604020202020204" pitchFamily="34" charset="0"/>
              </a:rPr>
              <a:t>Results for 7 TeV &amp; 8 TeV p+p collisios at CMS:</a:t>
            </a:r>
            <a:endParaRPr lang="en-US" altLang="zh-CN" b="1" strike="noStrike" noProof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74534" y="5022939"/>
            <a:ext cx="7877002" cy="83099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new method to estimate the initial energy density from the CKCJ solution: see  </a:t>
            </a:r>
            <a:r>
              <a:rPr lang="en-US" altLang="zh-CN" sz="2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G.Kasza's talk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at WPCF 2018.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1" y="1341618"/>
            <a:ext cx="5427880" cy="356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390616" y="5920659"/>
            <a:ext cx="867278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cs typeface="Arial" panose="020B0604020202020204" pitchFamily="34" charset="0"/>
                <a:sym typeface="+mn-ea"/>
              </a:rPr>
              <a:t>See May 22th, </a:t>
            </a:r>
            <a:r>
              <a:rPr lang="en-US" altLang="zh-CN" sz="1600" b="1" dirty="0">
                <a:hlinkClick r:id="rId2"/>
              </a:rPr>
              <a:t>G.Kasza's talk</a:t>
            </a:r>
            <a:r>
              <a:rPr lang="en-US" altLang="zh-CN" sz="1600" b="1" dirty="0"/>
              <a:t> </a:t>
            </a:r>
            <a:r>
              <a:rPr lang="en-US" altLang="zh-CN" sz="1600" dirty="0" err="1">
                <a:cs typeface="Arial" panose="020B0604020202020204" pitchFamily="34" charset="0"/>
                <a:sym typeface="+mn-ea"/>
              </a:rPr>
              <a:t>talk</a:t>
            </a:r>
            <a:r>
              <a:rPr lang="en-US" altLang="zh-CN" sz="1600" dirty="0">
                <a:cs typeface="Arial" panose="020B0604020202020204" pitchFamily="34" charset="0"/>
                <a:sym typeface="+mn-ea"/>
              </a:rPr>
              <a:t>: </a:t>
            </a:r>
            <a:r>
              <a:rPr lang="en-US" altLang="zh-CN" sz="1600" dirty="0"/>
              <a:t>Initial energy density from new, exact solutions of relativistic hydrodynamics. </a:t>
            </a:r>
            <a:endParaRPr lang="zh-CN" altLang="en-US" sz="1600" dirty="0"/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1D1E5755-B87C-444F-9DA7-E5C902D3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17</a:t>
            </a:fld>
            <a:endParaRPr lang="zh-CN" sz="90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文本框 7"/>
          <p:cNvSpPr txBox="1"/>
          <p:nvPr/>
        </p:nvSpPr>
        <p:spPr>
          <a:xfrm>
            <a:off x="402590" y="2000885"/>
            <a:ext cx="6642735" cy="3987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sz="2000" b="1" strike="noStrike" noProof="1">
                <a:solidFill>
                  <a:srgbClr val="CC0000"/>
                </a:solidFill>
                <a:latin typeface="Arial" panose="020B0604020202020204" pitchFamily="34" charset="0"/>
              </a:rPr>
              <a:t>The energy-momentum tensor ( viscous hydro):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522275" y="1825318"/>
            <a:ext cx="2483644" cy="1748314"/>
            <a:chOff x="1505" y="5640"/>
            <a:chExt cx="5215" cy="3671"/>
          </a:xfrm>
        </p:grpSpPr>
        <p:pic>
          <p:nvPicPr>
            <p:cNvPr id="14" name="Picture 37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05" y="6551"/>
              <a:ext cx="5060" cy="276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2280" y="5640"/>
              <a:ext cx="4440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Corbel" panose="020B050302020402020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shear viscosity </a:t>
              </a:r>
              <a:endParaRPr lang="zh-CN" altLang="en-US" dirty="0">
                <a:latin typeface="Corbel" panose="020B050302020402020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7" name="Group 72"/>
          <p:cNvGrpSpPr/>
          <p:nvPr/>
        </p:nvGrpSpPr>
        <p:grpSpPr bwMode="auto">
          <a:xfrm>
            <a:off x="6899593" y="4234974"/>
            <a:ext cx="1828800" cy="1714500"/>
            <a:chOff x="1371600" y="4420394"/>
            <a:chExt cx="2438400" cy="2286000"/>
          </a:xfrm>
        </p:grpSpPr>
        <p:sp>
          <p:nvSpPr>
            <p:cNvPr id="18" name="Oval 8"/>
            <p:cNvSpPr/>
            <p:nvPr/>
          </p:nvSpPr>
          <p:spPr bwMode="auto">
            <a:xfrm>
              <a:off x="1676400" y="4724400"/>
              <a:ext cx="1828800" cy="1676400"/>
            </a:xfrm>
            <a:prstGeom prst="ellipse">
              <a:avLst/>
            </a:prstGeom>
            <a:gradFill flip="none" rotWithShape="1">
              <a:gsLst>
                <a:gs pos="0">
                  <a:srgbClr val="00CC99">
                    <a:shade val="30000"/>
                    <a:satMod val="115000"/>
                  </a:srgbClr>
                </a:gs>
                <a:gs pos="50000">
                  <a:srgbClr val="00CC99">
                    <a:shade val="67500"/>
                    <a:satMod val="115000"/>
                  </a:srgbClr>
                </a:gs>
                <a:gs pos="100000">
                  <a:srgbClr val="00CC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anose="02010600030101010101" pitchFamily="2" charset="-122"/>
              </a:endParaRPr>
            </a:p>
          </p:txBody>
        </p:sp>
        <p:grpSp>
          <p:nvGrpSpPr>
            <p:cNvPr id="20" name="Group 71"/>
            <p:cNvGrpSpPr/>
            <p:nvPr/>
          </p:nvGrpSpPr>
          <p:grpSpPr bwMode="auto">
            <a:xfrm>
              <a:off x="1371600" y="4420394"/>
              <a:ext cx="2438400" cy="2286000"/>
              <a:chOff x="1371600" y="4420394"/>
              <a:chExt cx="2438400" cy="2286000"/>
            </a:xfrm>
          </p:grpSpPr>
          <p:cxnSp>
            <p:nvCxnSpPr>
              <p:cNvPr id="21" name="Straight Arrow Connector 10"/>
              <p:cNvCxnSpPr/>
              <p:nvPr/>
            </p:nvCxnSpPr>
            <p:spPr bwMode="auto">
              <a:xfrm>
                <a:off x="3200400" y="5561807"/>
                <a:ext cx="609600" cy="317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11"/>
              <p:cNvCxnSpPr/>
              <p:nvPr/>
            </p:nvCxnSpPr>
            <p:spPr bwMode="auto">
              <a:xfrm rot="10800000">
                <a:off x="1371600" y="5561807"/>
                <a:ext cx="609600" cy="317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12"/>
              <p:cNvCxnSpPr/>
              <p:nvPr/>
            </p:nvCxnSpPr>
            <p:spPr bwMode="auto">
              <a:xfrm rot="5400000">
                <a:off x="2209800" y="6400007"/>
                <a:ext cx="611187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13"/>
              <p:cNvCxnSpPr/>
              <p:nvPr/>
            </p:nvCxnSpPr>
            <p:spPr bwMode="auto">
              <a:xfrm rot="5400000" flipH="1" flipV="1">
                <a:off x="2287587" y="4723607"/>
                <a:ext cx="608013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14"/>
              <p:cNvCxnSpPr/>
              <p:nvPr/>
            </p:nvCxnSpPr>
            <p:spPr bwMode="auto">
              <a:xfrm rot="5400000" flipH="1" flipV="1">
                <a:off x="3036888" y="4764881"/>
                <a:ext cx="427038" cy="404813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15"/>
              <p:cNvCxnSpPr/>
              <p:nvPr/>
            </p:nvCxnSpPr>
            <p:spPr bwMode="auto">
              <a:xfrm rot="16200000" flipV="1">
                <a:off x="1727994" y="4754563"/>
                <a:ext cx="431800" cy="430212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16"/>
              <p:cNvCxnSpPr/>
              <p:nvPr/>
            </p:nvCxnSpPr>
            <p:spPr bwMode="auto">
              <a:xfrm rot="5400000">
                <a:off x="1727994" y="5940426"/>
                <a:ext cx="431800" cy="430212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17"/>
              <p:cNvCxnSpPr/>
              <p:nvPr/>
            </p:nvCxnSpPr>
            <p:spPr bwMode="auto">
              <a:xfrm rot="16200000" flipH="1">
                <a:off x="3048000" y="5942807"/>
                <a:ext cx="457200" cy="457200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Rectangle 19"/>
          <p:cNvSpPr/>
          <p:nvPr/>
        </p:nvSpPr>
        <p:spPr>
          <a:xfrm>
            <a:off x="7045166" y="3817938"/>
            <a:ext cx="182880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Corbel" panose="020B050302020402020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bulk viscosity </a:t>
            </a:r>
            <a:endParaRPr lang="zh-CN" altLang="en-US" dirty="0">
              <a:latin typeface="Corbel" panose="020B050302020402020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02590" y="3641408"/>
            <a:ext cx="10129362" cy="368618"/>
            <a:chOff x="2080" y="5783"/>
            <a:chExt cx="21269" cy="774"/>
          </a:xfrm>
        </p:grpSpPr>
        <p:sp>
          <p:nvSpPr>
            <p:cNvPr id="32" name="文本框 7"/>
            <p:cNvSpPr txBox="1"/>
            <p:nvPr/>
          </p:nvSpPr>
          <p:spPr>
            <a:xfrm>
              <a:off x="9896" y="5783"/>
              <a:ext cx="13453" cy="77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fontAlgn="base"/>
              <a:r>
                <a:rPr lang="en-US" altLang="zh-CN" b="1" strike="noStrike" noProof="1">
                  <a:solidFill>
                    <a:srgbClr val="CC0000"/>
                  </a:solidFill>
                  <a:latin typeface="Arial" panose="020B0604020202020204" pitchFamily="34" charset="0"/>
                </a:rPr>
                <a:t>Bulk viscosity:</a:t>
              </a:r>
            </a:p>
          </p:txBody>
        </p:sp>
        <p:graphicFrame>
          <p:nvGraphicFramePr>
            <p:cNvPr id="33" name="对象 32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3803" y="5856"/>
            <a:ext cx="715" cy="5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76" r:id="rId4" imgW="215900" imgH="190500" progId="Equation.KSEE3">
                    <p:embed/>
                  </p:oleObj>
                </mc:Choice>
                <mc:Fallback>
                  <p:oleObj r:id="rId4" imgW="215900" imgH="190500" progId="Equation.KSEE3">
                    <p:embed/>
                    <p:pic>
                      <p:nvPicPr>
                        <p:cNvPr id="0" name="图片 102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3803" y="5856"/>
                          <a:ext cx="715" cy="5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文本框 7"/>
            <p:cNvSpPr txBox="1"/>
            <p:nvPr/>
          </p:nvSpPr>
          <p:spPr>
            <a:xfrm>
              <a:off x="2080" y="5784"/>
              <a:ext cx="13453" cy="77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fontAlgn="base"/>
              <a:r>
                <a:rPr lang="en-US" altLang="zh-CN" b="1" strike="noStrike" noProof="1">
                  <a:solidFill>
                    <a:srgbClr val="CC0000"/>
                  </a:solidFill>
                  <a:latin typeface="Arial" panose="020B0604020202020204" pitchFamily="34" charset="0"/>
                </a:rPr>
                <a:t>Shear viscosity tensor:</a:t>
              </a:r>
            </a:p>
          </p:txBody>
        </p:sp>
        <p:graphicFrame>
          <p:nvGraphicFramePr>
            <p:cNvPr id="35" name="对象 34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7814" y="5804"/>
            <a:ext cx="912" cy="6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77" r:id="rId6" imgW="266700" imgH="203200" progId="Equation.KSEE3">
                    <p:embed/>
                  </p:oleObj>
                </mc:Choice>
                <mc:Fallback>
                  <p:oleObj r:id="rId6" imgW="266700" imgH="203200" progId="Equation.KSEE3">
                    <p:embed/>
                    <p:pic>
                      <p:nvPicPr>
                        <p:cNvPr id="0" name="图片 102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814" y="5804"/>
                          <a:ext cx="912" cy="6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文本框 7"/>
          <p:cNvSpPr txBox="1"/>
          <p:nvPr/>
        </p:nvSpPr>
        <p:spPr>
          <a:xfrm>
            <a:off x="402590" y="5090954"/>
            <a:ext cx="6406991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strike="noStrike" noProof="1">
                <a:solidFill>
                  <a:srgbClr val="CC0000"/>
                </a:solidFill>
                <a:latin typeface="Arial" panose="020B0604020202020204" pitchFamily="34" charset="0"/>
              </a:rPr>
              <a:t>The fundamental equations of viscous fluid:</a:t>
            </a:r>
          </a:p>
        </p:txBody>
      </p:sp>
      <p:sp>
        <p:nvSpPr>
          <p:cNvPr id="5" name="文本框 7"/>
          <p:cNvSpPr txBox="1"/>
          <p:nvPr/>
        </p:nvSpPr>
        <p:spPr>
          <a:xfrm>
            <a:off x="960755" y="5854224"/>
            <a:ext cx="6406991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strike="noStrike" noProof="1">
                <a:solidFill>
                  <a:srgbClr val="CC0000"/>
                </a:solidFill>
                <a:latin typeface="Arial" panose="020B0604020202020204" pitchFamily="34" charset="0"/>
              </a:rPr>
              <a:t>Assume: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2171101" y="5445101"/>
            <a:ext cx="2290445" cy="815975"/>
            <a:chOff x="3410" y="7985"/>
            <a:chExt cx="3607" cy="1285"/>
          </a:xfrm>
        </p:grpSpPr>
        <p:grpSp>
          <p:nvGrpSpPr>
            <p:cNvPr id="39" name="组合 38"/>
            <p:cNvGrpSpPr/>
            <p:nvPr/>
          </p:nvGrpSpPr>
          <p:grpSpPr>
            <a:xfrm>
              <a:off x="3413" y="7985"/>
              <a:ext cx="3604" cy="631"/>
              <a:chOff x="4069" y="7526"/>
              <a:chExt cx="3604" cy="631"/>
            </a:xfrm>
          </p:grpSpPr>
          <p:graphicFrame>
            <p:nvGraphicFramePr>
              <p:cNvPr id="44" name="对象 13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4069" y="7582"/>
              <a:ext cx="1934" cy="5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378" r:id="rId8" imgW="457200" imgH="165100" progId="Equation.KSEE3">
                      <p:embed/>
                    </p:oleObj>
                  </mc:Choice>
                  <mc:Fallback>
                    <p:oleObj r:id="rId8" imgW="457200" imgH="165100" progId="Equation.KSEE3">
                      <p:embed/>
                      <p:pic>
                        <p:nvPicPr>
                          <p:cNvPr id="0" name="图片 3078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069" y="7582"/>
                            <a:ext cx="1934" cy="528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对象 1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6021" y="7526"/>
              <a:ext cx="1652" cy="6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379" r:id="rId10" imgW="647700" imgH="241300" progId="Equation.KSEE3">
                      <p:embed/>
                    </p:oleObj>
                  </mc:Choice>
                  <mc:Fallback>
                    <p:oleObj r:id="rId10" imgW="647700" imgH="241300" progId="Equation.KSEE3">
                      <p:embed/>
                      <p:pic>
                        <p:nvPicPr>
                          <p:cNvPr id="0" name="图片 3085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6021" y="7526"/>
                            <a:ext cx="1652" cy="631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0" name="组合 39"/>
            <p:cNvGrpSpPr/>
            <p:nvPr/>
          </p:nvGrpSpPr>
          <p:grpSpPr>
            <a:xfrm>
              <a:off x="3410" y="8638"/>
              <a:ext cx="3424" cy="633"/>
              <a:chOff x="4066" y="8210"/>
              <a:chExt cx="3424" cy="633"/>
            </a:xfrm>
          </p:grpSpPr>
          <p:graphicFrame>
            <p:nvGraphicFramePr>
              <p:cNvPr id="7" name="对象 6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4066" y="8210"/>
              <a:ext cx="1185" cy="6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380" r:id="rId12" imgW="393700" imgH="203200" progId="Equation.KSEE3">
                      <p:embed/>
                    </p:oleObj>
                  </mc:Choice>
                  <mc:Fallback>
                    <p:oleObj r:id="rId12" imgW="393700" imgH="203200" progId="Equation.KSEE3">
                      <p:embed/>
                      <p:pic>
                        <p:nvPicPr>
                          <p:cNvPr id="0" name="图片 1024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066" y="8210"/>
                            <a:ext cx="1185" cy="6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对象 1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5578" y="8242"/>
              <a:ext cx="1912" cy="6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381" r:id="rId14" imgW="749300" imgH="228600" progId="Equation.KSEE3">
                      <p:embed/>
                    </p:oleObj>
                  </mc:Choice>
                  <mc:Fallback>
                    <p:oleObj r:id="rId14" imgW="749300" imgH="228600" progId="Equation.KSEE3">
                      <p:embed/>
                      <p:pic>
                        <p:nvPicPr>
                          <p:cNvPr id="0" name="图片 3085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5578" y="8242"/>
                            <a:ext cx="1912" cy="601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31" name="组合 30"/>
          <p:cNvGrpSpPr/>
          <p:nvPr/>
        </p:nvGrpSpPr>
        <p:grpSpPr>
          <a:xfrm>
            <a:off x="912495" y="2456180"/>
            <a:ext cx="4782185" cy="1010920"/>
            <a:chOff x="1682" y="2483"/>
            <a:chExt cx="7531" cy="1592"/>
          </a:xfrm>
        </p:grpSpPr>
        <p:sp>
          <p:nvSpPr>
            <p:cNvPr id="30" name="文本框 29"/>
            <p:cNvSpPr txBox="1"/>
            <p:nvPr/>
          </p:nvSpPr>
          <p:spPr>
            <a:xfrm flipV="1">
              <a:off x="8332" y="2590"/>
              <a:ext cx="747" cy="58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263" y="2603"/>
              <a:ext cx="571" cy="5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682" y="2483"/>
              <a:ext cx="7531" cy="1592"/>
              <a:chOff x="2730" y="3539"/>
              <a:chExt cx="7390" cy="1548"/>
            </a:xfrm>
          </p:grpSpPr>
          <p:graphicFrame>
            <p:nvGraphicFramePr>
              <p:cNvPr id="86017" name="Object 2049"/>
              <p:cNvGraphicFramePr>
                <a:graphicFrameLocks noChangeAspect="1"/>
              </p:cNvGraphicFramePr>
              <p:nvPr/>
            </p:nvGraphicFramePr>
            <p:xfrm>
              <a:off x="2805" y="3539"/>
              <a:ext cx="7315" cy="7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382" name="Equation" r:id="rId16" imgW="1930400" imgH="228600" progId="Equation.3">
                      <p:embed/>
                    </p:oleObj>
                  </mc:Choice>
                  <mc:Fallback>
                    <p:oleObj name="Equation" r:id="rId16" imgW="1930400" imgH="228600" progId="Equation.3">
                      <p:embed/>
                      <p:pic>
                        <p:nvPicPr>
                          <p:cNvPr id="0" name="Object 2049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2805" y="3539"/>
                            <a:ext cx="7315" cy="77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对象 9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7382" y="4432"/>
              <a:ext cx="2723" cy="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383" r:id="rId18" imgW="1016000" imgH="228600" progId="Equation.KSEE3">
                      <p:embed/>
                    </p:oleObj>
                  </mc:Choice>
                  <mc:Fallback>
                    <p:oleObj r:id="rId18" imgW="1016000" imgH="228600" progId="Equation.KSEE3">
                      <p:embed/>
                      <p:pic>
                        <p:nvPicPr>
                          <p:cNvPr id="0" name="图片 1027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7382" y="4432"/>
                            <a:ext cx="2723" cy="6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对象 11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2730" y="4436"/>
              <a:ext cx="4406" cy="6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384" r:id="rId20" imgW="1548765" imgH="228600" progId="Equation.KSEE3">
                      <p:embed/>
                    </p:oleObj>
                  </mc:Choice>
                  <mc:Fallback>
                    <p:oleObj r:id="rId20" imgW="1548765" imgH="228600" progId="Equation.KSEE3">
                      <p:embed/>
                      <p:pic>
                        <p:nvPicPr>
                          <p:cNvPr id="0" name="图片 1025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2730" y="4436"/>
                            <a:ext cx="4406" cy="65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R</a:t>
            </a:r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elativistic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accelerating</a:t>
            </a:r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en-US" altLang="hu-H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viscous</a:t>
            </a:r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hydrodynamic</a:t>
            </a:r>
            <a:r>
              <a:rPr lang="en-US" altLang="hu-H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s</a:t>
            </a:r>
            <a:endParaRPr kumimoji="1" lang="en-US" altLang="hu-HU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17961" dir="2700000">
                  <a:scrgbClr r="0" g="0" b="0"/>
                </a:outerShdw>
              </a:effectLst>
              <a:uLnTx/>
              <a:uFillTx/>
              <a:latin typeface="Malgun Gothic" panose="020B0503020000020004" charset="-127"/>
              <a:ea typeface="Malgun Gothic" panose="020B0503020000020004" charset="-127"/>
              <a:cs typeface="Tahoma" panose="020B0604030504040204" pitchFamily="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02590" y="4094480"/>
            <a:ext cx="1656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 dirty="0">
                <a:solidFill>
                  <a:srgbClr val="CC0000"/>
                </a:solidFill>
                <a:latin typeface="Arial" panose="020B0604020202020204" pitchFamily="34" charset="0"/>
                <a:sym typeface="+mn-ea"/>
              </a:rPr>
              <a:t>Shear tensor:</a:t>
            </a:r>
            <a:endParaRPr lang="zh-CN" altLang="en-US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1715" y="4462780"/>
            <a:ext cx="5168900" cy="559435"/>
          </a:xfrm>
          <a:prstGeom prst="rect">
            <a:avLst/>
          </a:prstGeom>
        </p:spPr>
      </p:pic>
      <p:sp>
        <p:nvSpPr>
          <p:cNvPr id="48" name="文本框 7"/>
          <p:cNvSpPr txBox="1"/>
          <p:nvPr/>
        </p:nvSpPr>
        <p:spPr>
          <a:xfrm>
            <a:off x="402590" y="1012825"/>
            <a:ext cx="6642735" cy="1446550"/>
          </a:xfrm>
          <a:prstGeom prst="rect">
            <a:avLst/>
          </a:prstGeom>
          <a:gradFill>
            <a:gsLst>
              <a:gs pos="0">
                <a:srgbClr val="FECF40"/>
              </a:gs>
              <a:gs pos="99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sz="2000" b="1" strike="noStrike" noProof="1">
                <a:solidFill>
                  <a:srgbClr val="7030A0"/>
                </a:solidFill>
                <a:cs typeface="+mn-lt"/>
              </a:rPr>
              <a:t>Longitudinal  acceleration effect makes the fluid cooling </a:t>
            </a:r>
            <a:r>
              <a:rPr lang="en-US" altLang="zh-CN" sz="2400" b="1" strike="noStrike" noProof="1">
                <a:solidFill>
                  <a:srgbClr val="FF0000"/>
                </a:solidFill>
                <a:cs typeface="+mn-lt"/>
              </a:rPr>
              <a:t>faster</a:t>
            </a:r>
            <a:r>
              <a:rPr lang="en-US" altLang="zh-CN" sz="2000" b="1" strike="noStrike" noProof="1">
                <a:solidFill>
                  <a:srgbClr val="7030A0"/>
                </a:solidFill>
                <a:cs typeface="+mn-lt"/>
              </a:rPr>
              <a:t>,</a:t>
            </a:r>
          </a:p>
          <a:p>
            <a:pPr lvl="0" fontAlgn="base"/>
            <a:r>
              <a:rPr lang="en-US" altLang="zh-CN" sz="2000" b="1" strike="noStrike" noProof="1">
                <a:solidFill>
                  <a:srgbClr val="7030A0"/>
                </a:solidFill>
                <a:cs typeface="+mn-lt"/>
              </a:rPr>
              <a:t>The viscosity will creating heat and makes the fluid cooling </a:t>
            </a:r>
            <a:r>
              <a:rPr lang="en-US" altLang="zh-CN" sz="2400" b="1" strike="noStrike" noProof="1">
                <a:solidFill>
                  <a:srgbClr val="FF0000"/>
                </a:solidFill>
                <a:cs typeface="+mn-lt"/>
              </a:rPr>
              <a:t>slower</a:t>
            </a:r>
            <a:r>
              <a:rPr lang="en-US" altLang="zh-CN" sz="2000" b="1" strike="noStrike" noProof="1">
                <a:solidFill>
                  <a:srgbClr val="7030A0"/>
                </a:solidFill>
                <a:cs typeface="+mn-lt"/>
              </a:rPr>
              <a:t>.</a:t>
            </a:r>
          </a:p>
        </p:txBody>
      </p:sp>
      <p:sp>
        <p:nvSpPr>
          <p:cNvPr id="47" name="灯片编号占位符 2">
            <a:extLst>
              <a:ext uri="{FF2B5EF4-FFF2-40B4-BE49-F238E27FC236}">
                <a16:creationId xmlns:a16="http://schemas.microsoft.com/office/drawing/2014/main" id="{AABAFD4C-0EC4-4265-8D8C-F614C245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18</a:t>
            </a:fld>
            <a:endParaRPr lang="zh-CN" sz="900" strike="noStrike" noProof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88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29138" y="334803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5" r:id="rId3" imgW="114300" imgH="216535" progId="Equation.KSEE3">
                  <p:embed/>
                </p:oleObj>
              </mc:Choice>
              <mc:Fallback>
                <p:oleObj r:id="rId3" imgW="114300" imgH="216535" progId="Equation.KSEE3">
                  <p:embed/>
                  <p:pic>
                    <p:nvPicPr>
                      <p:cNvPr id="10288" name="对象 7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9138" y="3348038"/>
                        <a:ext cx="85725" cy="161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29138" y="334803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6" r:id="rId5" imgW="114300" imgH="216535" progId="Equation.KSEE3">
                  <p:embed/>
                </p:oleObj>
              </mc:Choice>
              <mc:Fallback>
                <p:oleObj r:id="rId5" imgW="114300" imgH="216535" progId="Equation.KSEE3">
                  <p:embed/>
                  <p:pic>
                    <p:nvPicPr>
                      <p:cNvPr id="10289" name="对象 8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9138" y="3348038"/>
                        <a:ext cx="85725" cy="161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624388" y="344328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7" r:id="rId6" imgW="114300" imgH="216535" progId="Equation.KSEE3">
                  <p:embed/>
                </p:oleObj>
              </mc:Choice>
              <mc:Fallback>
                <p:oleObj r:id="rId6" imgW="114300" imgH="216535" progId="Equation.KSEE3">
                  <p:embed/>
                  <p:pic>
                    <p:nvPicPr>
                      <p:cNvPr id="32" name="对象 7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24388" y="3443288"/>
                        <a:ext cx="85725" cy="161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19638" y="353853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8" r:id="rId7" imgW="114300" imgH="216535" progId="Equation.KSEE3">
                  <p:embed/>
                </p:oleObj>
              </mc:Choice>
              <mc:Fallback>
                <p:oleObj r:id="rId7" imgW="114300" imgH="216535" progId="Equation.KSEE3">
                  <p:embed/>
                  <p:pic>
                    <p:nvPicPr>
                      <p:cNvPr id="34" name="对象 8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9638" y="3538538"/>
                        <a:ext cx="85725" cy="161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" name="组合 61"/>
          <p:cNvGrpSpPr/>
          <p:nvPr/>
        </p:nvGrpSpPr>
        <p:grpSpPr>
          <a:xfrm>
            <a:off x="863696" y="955905"/>
            <a:ext cx="8046812" cy="2320551"/>
            <a:chOff x="1944" y="2922"/>
            <a:chExt cx="15636" cy="4873"/>
          </a:xfrm>
        </p:grpSpPr>
        <p:grpSp>
          <p:nvGrpSpPr>
            <p:cNvPr id="61" name="组合 60"/>
            <p:cNvGrpSpPr/>
            <p:nvPr/>
          </p:nvGrpSpPr>
          <p:grpSpPr>
            <a:xfrm>
              <a:off x="1944" y="2922"/>
              <a:ext cx="15636" cy="4873"/>
              <a:chOff x="2391" y="4285"/>
              <a:chExt cx="15636" cy="4873"/>
            </a:xfrm>
          </p:grpSpPr>
          <p:sp>
            <p:nvSpPr>
              <p:cNvPr id="53" name="文本框 5"/>
              <p:cNvSpPr txBox="1"/>
              <p:nvPr/>
            </p:nvSpPr>
            <p:spPr>
              <a:xfrm>
                <a:off x="2391" y="4285"/>
                <a:ext cx="11453" cy="9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The</a:t>
                </a:r>
                <a:r>
                  <a:rPr lang="en-US" altLang="zh-CN" sz="2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second law of thermodynamics: </a:t>
                </a:r>
                <a:endParaRPr lang="en-US" altLang="zh-CN" sz="2200" dirty="0">
                  <a:latin typeface="Century Gothic" panose="020B0502020202020204" charset="0"/>
                  <a:ea typeface="宋体" panose="02010600030101010101" pitchFamily="2" charset="-122"/>
                </a:endParaRPr>
              </a:p>
            </p:txBody>
          </p:sp>
          <p:graphicFrame>
            <p:nvGraphicFramePr>
              <p:cNvPr id="86022" name="Object 2055"/>
              <p:cNvGraphicFramePr>
                <a:graphicFrameLocks noChangeAspect="1"/>
              </p:cNvGraphicFramePr>
              <p:nvPr/>
            </p:nvGraphicFramePr>
            <p:xfrm>
              <a:off x="2391" y="5781"/>
              <a:ext cx="12989" cy="14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299" name="Equation" r:id="rId8" imgW="79857600" imgH="10972800" progId="Equation.3">
                      <p:embed/>
                    </p:oleObj>
                  </mc:Choice>
                  <mc:Fallback>
                    <p:oleObj name="Equation" r:id="rId8" imgW="79857600" imgH="10972800" progId="Equation.3">
                      <p:embed/>
                      <p:pic>
                        <p:nvPicPr>
                          <p:cNvPr id="86022" name="Object 205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2391" y="5781"/>
                            <a:ext cx="12989" cy="1443"/>
                          </a:xfrm>
                          <a:prstGeom prst="rect">
                            <a:avLst/>
                          </a:prstGeom>
                          <a:solidFill>
                            <a:srgbClr val="FFFF99"/>
                          </a:solidFill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6026" name="Object 2055"/>
              <p:cNvGraphicFramePr>
                <a:graphicFrameLocks noChangeAspect="1"/>
              </p:cNvGraphicFramePr>
              <p:nvPr/>
            </p:nvGraphicFramePr>
            <p:xfrm>
              <a:off x="2391" y="7737"/>
              <a:ext cx="12941" cy="14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300" name="Equation" r:id="rId10" imgW="89001600" imgH="10972800" progId="Equation.3">
                      <p:embed/>
                    </p:oleObj>
                  </mc:Choice>
                  <mc:Fallback>
                    <p:oleObj name="Equation" r:id="rId10" imgW="89001600" imgH="10972800" progId="Equation.3">
                      <p:embed/>
                      <p:pic>
                        <p:nvPicPr>
                          <p:cNvPr id="86026" name="Object 205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2391" y="7737"/>
                            <a:ext cx="12941" cy="1421"/>
                          </a:xfrm>
                          <a:prstGeom prst="rect">
                            <a:avLst/>
                          </a:prstGeom>
                          <a:solidFill>
                            <a:srgbClr val="FFFF99"/>
                          </a:solidFill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7" name="Rectangle 42"/>
              <p:cNvSpPr/>
              <p:nvPr/>
            </p:nvSpPr>
            <p:spPr bwMode="auto">
              <a:xfrm>
                <a:off x="5956" y="6046"/>
                <a:ext cx="3181" cy="912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/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1" lang="zh-CN" altLang="en-US" sz="1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graphicFrame>
            <p:nvGraphicFramePr>
              <p:cNvPr id="86028" name="Object 2053"/>
              <p:cNvGraphicFramePr>
                <a:graphicFrameLocks noChangeAspect="1"/>
              </p:cNvGraphicFramePr>
              <p:nvPr/>
            </p:nvGraphicFramePr>
            <p:xfrm>
              <a:off x="11881" y="4300"/>
              <a:ext cx="2377" cy="8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301" name="Equation" r:id="rId12" imgW="14935200" imgH="6096000" progId="Equation.3">
                      <p:embed/>
                    </p:oleObj>
                  </mc:Choice>
                  <mc:Fallback>
                    <p:oleObj name="Equation" r:id="rId12" imgW="14935200" imgH="6096000" progId="Equation.3">
                      <p:embed/>
                      <p:pic>
                        <p:nvPicPr>
                          <p:cNvPr id="86028" name="Object 205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1881" y="4300"/>
                            <a:ext cx="2377" cy="838"/>
                          </a:xfrm>
                          <a:prstGeom prst="rect">
                            <a:avLst/>
                          </a:prstGeom>
                          <a:solidFill>
                            <a:srgbClr val="FFCC99">
                              <a:alpha val="50000"/>
                            </a:srgbClr>
                          </a:solidFill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80" name="Text Box 34"/>
              <p:cNvSpPr txBox="1">
                <a:spLocks noChangeArrowheads="1"/>
              </p:cNvSpPr>
              <p:nvPr/>
            </p:nvSpPr>
            <p:spPr bwMode="auto">
              <a:xfrm>
                <a:off x="14724" y="6758"/>
                <a:ext cx="3303" cy="164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dirty="0">
                    <a:solidFill>
                      <a:srgbClr val="008000"/>
                    </a:solidFill>
                    <a:sym typeface="+mn-ea"/>
                  </a:rPr>
                  <a:t>Israel-Stewart  </a:t>
                </a:r>
              </a:p>
              <a:p>
                <a:pPr algn="l">
                  <a:spcBef>
                    <a:spcPct val="50000"/>
                  </a:spcBef>
                </a:pPr>
                <a:r>
                  <a:rPr lang="en-US" altLang="zh-CN" dirty="0">
                    <a:solidFill>
                      <a:srgbClr val="008000"/>
                    </a:solidFill>
                    <a:sym typeface="+mn-ea"/>
                  </a:rPr>
                  <a:t>  equations.</a:t>
                </a:r>
                <a:endParaRPr lang="en-US" altLang="zh-CN" dirty="0">
                  <a:solidFill>
                    <a:srgbClr val="008000"/>
                  </a:solidFill>
                  <a:latin typeface="Corbel" panose="020B0503020204020204" charset="0"/>
                </a:endParaRPr>
              </a:p>
            </p:txBody>
          </p:sp>
        </p:grpSp>
        <p:sp>
          <p:nvSpPr>
            <p:cNvPr id="56" name="Rectangle 41"/>
            <p:cNvSpPr/>
            <p:nvPr/>
          </p:nvSpPr>
          <p:spPr bwMode="auto">
            <a:xfrm>
              <a:off x="6105" y="6716"/>
              <a:ext cx="3003" cy="808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143" name="Rectangle 26"/>
          <p:cNvSpPr/>
          <p:nvPr/>
        </p:nvSpPr>
        <p:spPr>
          <a:xfrm>
            <a:off x="2488406" y="3327559"/>
            <a:ext cx="3270647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35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viscous hydro:  near-equilibrium system  </a:t>
            </a:r>
            <a:endParaRPr lang="zh-CN" altLang="en-US" sz="135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Equations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of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viscosity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hydrodynamic </a:t>
            </a:r>
            <a:endParaRPr lang="en-US" altLang="hu-HU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dist="17961" dir="2700000">
                  <a:scrgbClr r="0" g="0" b="0"/>
                </a:outerShdw>
              </a:effectLst>
              <a:latin typeface="Malgun Gothic" panose="020B0503020000020004" charset="-127"/>
              <a:ea typeface="Malgun Gothic" panose="020B0503020000020004" charset="-127"/>
              <a:cs typeface="Tahoma" panose="020B0604030504040204" pitchFamily="2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kern="0" dirty="0">
                <a:solidFill>
                  <a:schemeClr val="tx2"/>
                </a:solidFill>
                <a:latin typeface="Malgun Gothic" panose="020B0503020000020004" charset="-127"/>
                <a:ea typeface="Malgun Gothic" panose="020B0503020000020004" charset="-127"/>
                <a:cs typeface="+mj-cs"/>
                <a:sym typeface="+mn-ea"/>
              </a:rPr>
              <a:t> </a:t>
            </a:r>
            <a:r>
              <a:rPr kumimoji="1" lang="en-US" altLang="zh-CN" sz="3200" kern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algun Gothic" panose="020B0503020000020004" charset="-127"/>
                <a:ea typeface="Malgun Gothic" panose="020B0503020000020004" charset="-127"/>
                <a:cs typeface="+mj-cs"/>
                <a:sym typeface="+mn-ea"/>
              </a:rPr>
              <a:t> </a:t>
            </a:r>
            <a:r>
              <a:rPr kumimoji="1" lang="en-US" altLang="zh-CN" sz="3200" b="1" kern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9A3B2E8A-88C5-45CD-952B-F7D5DFD8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19</a:t>
            </a:fld>
            <a:endParaRPr lang="zh-CN" sz="900" strike="noStrike" noProof="1"/>
          </a:p>
        </p:txBody>
      </p:sp>
    </p:spTree>
    <p:extLst>
      <p:ext uri="{BB962C8B-B14F-4D97-AF65-F5344CB8AC3E}">
        <p14:creationId xmlns:p14="http://schemas.microsoft.com/office/powerpoint/2010/main" val="1184176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2</a:t>
            </a:fld>
            <a:endParaRPr lang="zh-CN" sz="900" strike="noStrike" noProof="1"/>
          </a:p>
        </p:txBody>
      </p:sp>
      <p:sp>
        <p:nvSpPr>
          <p:cNvPr id="8" name="文本框 7"/>
          <p:cNvSpPr txBox="1"/>
          <p:nvPr/>
        </p:nvSpPr>
        <p:spPr>
          <a:xfrm>
            <a:off x="896620" y="3578860"/>
            <a:ext cx="7747000" cy="2399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lvl="0" indent="0" fontAlgn="base">
              <a:buFont typeface="Wingdings" panose="05000000000000000000" charset="0"/>
              <a:buNone/>
            </a:pPr>
            <a:r>
              <a:rPr lang="en-US" altLang="zh-CN" sz="2400" b="1" dirty="0">
                <a:latin typeface="Times New Roman" panose="02020603050405020304" charset="0"/>
              </a:rPr>
              <a:t>Outline</a:t>
            </a:r>
          </a:p>
          <a:p>
            <a:pPr marL="285750" lvl="0" indent="-285750" fontAlgn="base">
              <a:buFont typeface="Wingdings" panose="05000000000000000000" charset="0"/>
              <a:buChar char="Ø"/>
            </a:pPr>
            <a:r>
              <a:rPr lang="en-US" altLang="zh-CN" dirty="0"/>
              <a:t> </a:t>
            </a:r>
            <a:r>
              <a:rPr lang="en-US" altLang="zh-CN" sz="2000" dirty="0"/>
              <a:t>Accelerating ideal solution of hydrodynamics and results </a:t>
            </a:r>
          </a:p>
          <a:p>
            <a:pPr lvl="0" fontAlgn="base"/>
            <a:r>
              <a:rPr lang="en-US" altLang="zh-CN" sz="2000" dirty="0"/>
              <a:t>    (perfect flow for fitting p+p, Cu+Cu, Au+Au, Pb+Pb data).</a:t>
            </a:r>
          </a:p>
          <a:p>
            <a:pPr marL="0" lvl="1" indent="0" fontAlgn="base">
              <a:buFont typeface="Wingdings" panose="05000000000000000000" charset="0"/>
              <a:buNone/>
            </a:pPr>
            <a:r>
              <a:rPr lang="en-US" altLang="zh-CN" sz="2800" dirty="0">
                <a:latin typeface="Times New Roman" panose="02020603050405020304" charset="0"/>
              </a:rPr>
              <a:t>    </a:t>
            </a:r>
            <a:r>
              <a:rPr lang="en-US" altLang="en-US" sz="1400" dirty="0">
                <a:solidFill>
                  <a:srgbClr val="7030A0"/>
                </a:solidFill>
                <a:sym typeface="Arial" panose="020B0604020202020204" pitchFamily="34" charset="0"/>
              </a:rPr>
              <a:t>Csörgő,</a:t>
            </a:r>
            <a:r>
              <a:rPr lang="en-US" altLang="hu-HU" sz="1400" dirty="0">
                <a:solidFill>
                  <a:srgbClr val="7030A0"/>
                </a:solidFill>
                <a:sym typeface="+mn-ea"/>
              </a:rPr>
              <a:t> </a:t>
            </a:r>
            <a:r>
              <a:rPr lang="hu-HU" altLang="en-US" sz="1400" dirty="0">
                <a:solidFill>
                  <a:srgbClr val="7030A0"/>
                </a:solidFill>
                <a:sym typeface="+mn-ea"/>
              </a:rPr>
              <a:t>Nagy</a:t>
            </a:r>
            <a:r>
              <a:rPr lang="en-US" altLang="en-US" sz="1400" dirty="0">
                <a:solidFill>
                  <a:srgbClr val="7030A0"/>
                </a:solidFill>
                <a:sym typeface="+mn-ea"/>
              </a:rPr>
              <a:t>,</a:t>
            </a:r>
            <a:r>
              <a:rPr lang="hu-HU" altLang="en-US" sz="1400" dirty="0">
                <a:solidFill>
                  <a:srgbClr val="7030A0"/>
                </a:solidFill>
                <a:sym typeface="+mn-ea"/>
              </a:rPr>
              <a:t> Csanád </a:t>
            </a:r>
            <a:r>
              <a:rPr lang="en-US" altLang="hu-HU" sz="1400" dirty="0">
                <a:solidFill>
                  <a:srgbClr val="7030A0"/>
                </a:solidFill>
                <a:sym typeface="+mn-ea"/>
              </a:rPr>
              <a:t>(CNC)</a:t>
            </a:r>
            <a:r>
              <a:rPr lang="hu-HU" altLang="en-US" sz="1400" dirty="0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arXiv: 0605070, 0710.0327, 0805.1562,  </a:t>
            </a:r>
            <a:r>
              <a:rPr lang="en-US" altLang="hu-HU" sz="1400" dirty="0">
                <a:solidFill>
                  <a:srgbClr val="7030A0"/>
                </a:solidFill>
                <a:sym typeface="+mn-ea"/>
              </a:rPr>
              <a:t>  </a:t>
            </a:r>
          </a:p>
          <a:p>
            <a:pPr marL="0" lvl="1" indent="0" fontAlgn="base">
              <a:buFont typeface="Wingdings" panose="05000000000000000000" charset="0"/>
              <a:buNone/>
            </a:pPr>
            <a:r>
              <a:rPr lang="en-US" altLang="hu-HU" sz="1400" dirty="0">
                <a:solidFill>
                  <a:srgbClr val="7030A0"/>
                </a:solidFill>
                <a:sym typeface="+mn-ea"/>
              </a:rPr>
              <a:t>       </a:t>
            </a:r>
            <a:r>
              <a:rPr lang="hu-HU" altLang="en-US" sz="1400" dirty="0">
                <a:solidFill>
                  <a:srgbClr val="7030A0"/>
                </a:solidFill>
                <a:sym typeface="+mn-ea"/>
              </a:rPr>
              <a:t>Csanád</a:t>
            </a:r>
            <a:r>
              <a:rPr lang="en-US" altLang="hu-HU" sz="1400" dirty="0">
                <a:solidFill>
                  <a:srgbClr val="7030A0"/>
                </a:solidFill>
                <a:sym typeface="+mn-ea"/>
              </a:rPr>
              <a:t>, et.  </a:t>
            </a:r>
            <a:r>
              <a:rPr lang="en-US" altLang="zh-CN" sz="14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arXiv:1609.07176. Z. F. Jiang, et. arXiv: 1711.10740. </a:t>
            </a:r>
            <a:endParaRPr lang="en-US" altLang="zh-CN" sz="1600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ea"/>
              <a:sym typeface="+mn-ea"/>
            </a:endParaRPr>
          </a:p>
          <a:p>
            <a:pPr marL="285750" lvl="0" indent="-285750" fontAlgn="base">
              <a:buFont typeface="Wingdings" panose="05000000000000000000" charset="0"/>
              <a:buChar char="Ø"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New perturbative solutions of viscous hydrodynamics.</a:t>
            </a:r>
            <a:r>
              <a:rPr lang="en-US" altLang="zh-CN" sz="2000" dirty="0"/>
              <a:t> </a:t>
            </a:r>
            <a:endParaRPr lang="en-US" altLang="zh-CN" sz="2000" dirty="0">
              <a:latin typeface="Times New Roman" panose="02020603050405020304" charset="0"/>
            </a:endParaRPr>
          </a:p>
          <a:p>
            <a:pPr marL="285750" lvl="0" indent="-285750" fontAlgn="base">
              <a:buFont typeface="Wingdings" panose="05000000000000000000" charset="0"/>
              <a:buChar char="Ø"/>
            </a:pPr>
            <a:r>
              <a:rPr lang="en-US" altLang="zh-CN" sz="2000" dirty="0">
                <a:latin typeface="Times New Roman" panose="02020603050405020304" charset="0"/>
              </a:rPr>
              <a:t> </a:t>
            </a:r>
            <a:r>
              <a:rPr lang="en-US" altLang="zh-CN" sz="2000" dirty="0"/>
              <a:t>Summary and outlook.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91180" y="1966595"/>
            <a:ext cx="56661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--The frontiers of nuclear science, a long range plan</a:t>
            </a: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77311" y="242888"/>
            <a:ext cx="9025414" cy="539591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Motivation</a:t>
            </a:r>
            <a:endParaRPr kumimoji="1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59559" y="2805589"/>
            <a:ext cx="3657600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50" dirty="0">
                <a:solidFill>
                  <a:schemeClr val="tx2">
                    <a:lumMod val="95000"/>
                    <a:lumOff val="5000"/>
                  </a:schemeClr>
                </a:solidFill>
                <a:hlinkClick r:id="rId2"/>
              </a:rPr>
              <a:t>http://www.bnl.gov/physics/rhiciiscience/</a:t>
            </a:r>
            <a:endParaRPr lang="en-US" sz="135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7890" y="2406650"/>
            <a:ext cx="734822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i="1" dirty="0">
                <a:solidFill>
                  <a:srgbClr val="FF0000"/>
                </a:solidFill>
                <a:sym typeface="+mn-ea"/>
              </a:rPr>
              <a:t>- What is the initial temperature and thermal evolution of the produced matter?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0740" y="2786380"/>
            <a:ext cx="511492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i="1" dirty="0">
                <a:solidFill>
                  <a:srgbClr val="FF0000"/>
                </a:solidFill>
              </a:rPr>
              <a:t> - What is the viscosity of the produced matter? ...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10820" y="862379"/>
            <a:ext cx="8304530" cy="1433830"/>
            <a:chOff x="331" y="1279"/>
            <a:chExt cx="13078" cy="2258"/>
          </a:xfrm>
        </p:grpSpPr>
        <p:pic>
          <p:nvPicPr>
            <p:cNvPr id="7" name="图片 6" descr="image1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" y="1697"/>
              <a:ext cx="2693" cy="140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" name="组合 9"/>
            <p:cNvGrpSpPr/>
            <p:nvPr/>
          </p:nvGrpSpPr>
          <p:grpSpPr>
            <a:xfrm>
              <a:off x="3863" y="1279"/>
              <a:ext cx="9547" cy="2259"/>
              <a:chOff x="2535" y="6808"/>
              <a:chExt cx="14160" cy="3240"/>
            </a:xfrm>
          </p:grpSpPr>
          <p:pic>
            <p:nvPicPr>
              <p:cNvPr id="2060" name="Picture 103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35" y="6808"/>
                <a:ext cx="14160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4" name="Oval 1036"/>
              <p:cNvSpPr>
                <a:spLocks noChangeArrowheads="1"/>
              </p:cNvSpPr>
              <p:nvPr/>
            </p:nvSpPr>
            <p:spPr bwMode="auto">
              <a:xfrm>
                <a:off x="7006" y="8133"/>
                <a:ext cx="4440" cy="995"/>
              </a:xfrm>
              <a:prstGeom prst="ellipse">
                <a:avLst/>
              </a:prstGeom>
              <a:noFill/>
              <a:ln w="19050">
                <a:solidFill>
                  <a:srgbClr val="FFCC00"/>
                </a:solidFill>
                <a:round/>
              </a:ln>
            </p:spPr>
            <p:txBody>
              <a:bodyPr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kumimoji="0" lang="en-US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65" name="WordArt 1037"/>
              <p:cNvSpPr>
                <a:spLocks noChangeArrowheads="1" noChangeShapeType="1" noTextEdit="1"/>
              </p:cNvSpPr>
              <p:nvPr/>
            </p:nvSpPr>
            <p:spPr bwMode="auto">
              <a:xfrm>
                <a:off x="8686" y="8210"/>
                <a:ext cx="2280" cy="8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altLang="zh-CN" sz="2700" kern="10" dirty="0">
                    <a:ln w="12700">
                      <a:solidFill>
                        <a:srgbClr val="3333CC"/>
                      </a:solidFill>
                      <a:round/>
                    </a:ln>
                    <a:solidFill>
                      <a:srgbClr val="B2B2B2">
                        <a:alpha val="50195"/>
                      </a:srgbClr>
                    </a:solidFill>
                    <a:effectLst>
                      <a:outerShdw dist="45791" dir="2021404" algn="ctr" rotWithShape="0">
                        <a:srgbClr val="9999FF"/>
                      </a:outerShdw>
                    </a:effectLst>
                    <a:latin typeface="Arial Black" panose="020B0A04020102020204"/>
                  </a:rPr>
                  <a:t>hydro</a:t>
                </a:r>
                <a:endParaRPr lang="zh-CN" altLang="en-US" sz="2700" kern="10">
                  <a:ln w="12700">
                    <a:solidFill>
                      <a:srgbClr val="3333CC"/>
                    </a:solidFill>
                    <a:round/>
                  </a:ln>
                  <a:solidFill>
                    <a:srgbClr val="B2B2B2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Arial Black" panose="020B0A04020102020204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88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29138" y="334803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2" r:id="rId3" imgW="114300" imgH="216535" progId="Equation.KSEE3">
                  <p:embed/>
                </p:oleObj>
              </mc:Choice>
              <mc:Fallback>
                <p:oleObj r:id="rId3" imgW="114300" imgH="216535" progId="Equation.KSEE3">
                  <p:embed/>
                  <p:pic>
                    <p:nvPicPr>
                      <p:cNvPr id="0" name="图片 310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9138" y="3348038"/>
                        <a:ext cx="85725" cy="161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29138" y="334803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3" r:id="rId5" imgW="114300" imgH="216535" progId="Equation.KSEE3">
                  <p:embed/>
                </p:oleObj>
              </mc:Choice>
              <mc:Fallback>
                <p:oleObj r:id="rId5" imgW="114300" imgH="216535" progId="Equation.KSEE3">
                  <p:embed/>
                  <p:pic>
                    <p:nvPicPr>
                      <p:cNvPr id="0" name="图片 310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9138" y="3348038"/>
                        <a:ext cx="85725" cy="161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624388" y="344328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4" r:id="rId6" imgW="114300" imgH="216535" progId="Equation.KSEE3">
                  <p:embed/>
                </p:oleObj>
              </mc:Choice>
              <mc:Fallback>
                <p:oleObj r:id="rId6" imgW="114300" imgH="216535" progId="Equation.KSEE3">
                  <p:embed/>
                  <p:pic>
                    <p:nvPicPr>
                      <p:cNvPr id="0" name="图片 310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24388" y="3443288"/>
                        <a:ext cx="85725" cy="161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19638" y="353853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5" r:id="rId7" imgW="114300" imgH="216535" progId="Equation.KSEE3">
                  <p:embed/>
                </p:oleObj>
              </mc:Choice>
              <mc:Fallback>
                <p:oleObj r:id="rId7" imgW="114300" imgH="216535" progId="Equation.KSEE3">
                  <p:embed/>
                  <p:pic>
                    <p:nvPicPr>
                      <p:cNvPr id="0" name="图片 310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9638" y="3538538"/>
                        <a:ext cx="85725" cy="161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" name="组合 61"/>
          <p:cNvGrpSpPr/>
          <p:nvPr/>
        </p:nvGrpSpPr>
        <p:grpSpPr>
          <a:xfrm>
            <a:off x="863696" y="955905"/>
            <a:ext cx="8046812" cy="2320551"/>
            <a:chOff x="1944" y="2922"/>
            <a:chExt cx="15636" cy="4873"/>
          </a:xfrm>
        </p:grpSpPr>
        <p:grpSp>
          <p:nvGrpSpPr>
            <p:cNvPr id="61" name="组合 60"/>
            <p:cNvGrpSpPr/>
            <p:nvPr/>
          </p:nvGrpSpPr>
          <p:grpSpPr>
            <a:xfrm>
              <a:off x="1944" y="2922"/>
              <a:ext cx="15636" cy="4873"/>
              <a:chOff x="2391" y="4285"/>
              <a:chExt cx="15636" cy="4873"/>
            </a:xfrm>
          </p:grpSpPr>
          <p:sp>
            <p:nvSpPr>
              <p:cNvPr id="53" name="文本框 5"/>
              <p:cNvSpPr txBox="1"/>
              <p:nvPr/>
            </p:nvSpPr>
            <p:spPr>
              <a:xfrm>
                <a:off x="2391" y="4285"/>
                <a:ext cx="11453" cy="9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The</a:t>
                </a:r>
                <a:r>
                  <a:rPr lang="en-US" altLang="zh-CN" sz="2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second law of thermodynamics: </a:t>
                </a:r>
                <a:endParaRPr lang="en-US" altLang="zh-CN" sz="2200" dirty="0">
                  <a:latin typeface="Century Gothic" panose="020B0502020202020204" charset="0"/>
                  <a:ea typeface="宋体" panose="02010600030101010101" pitchFamily="2" charset="-122"/>
                </a:endParaRPr>
              </a:p>
            </p:txBody>
          </p:sp>
          <p:graphicFrame>
            <p:nvGraphicFramePr>
              <p:cNvPr id="86022" name="Object 2055"/>
              <p:cNvGraphicFramePr>
                <a:graphicFrameLocks noChangeAspect="1"/>
              </p:cNvGraphicFramePr>
              <p:nvPr/>
            </p:nvGraphicFramePr>
            <p:xfrm>
              <a:off x="2391" y="5781"/>
              <a:ext cx="12989" cy="14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986" name="Equation" r:id="rId8" imgW="79857600" imgH="10972800" progId="Equation.3">
                      <p:embed/>
                    </p:oleObj>
                  </mc:Choice>
                  <mc:Fallback>
                    <p:oleObj name="Equation" r:id="rId8" imgW="79857600" imgH="10972800" progId="Equation.3">
                      <p:embed/>
                      <p:pic>
                        <p:nvPicPr>
                          <p:cNvPr id="0" name="Object 205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2391" y="5781"/>
                            <a:ext cx="12989" cy="1443"/>
                          </a:xfrm>
                          <a:prstGeom prst="rect">
                            <a:avLst/>
                          </a:prstGeom>
                          <a:solidFill>
                            <a:srgbClr val="FFFF99"/>
                          </a:solidFill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6026" name="Object 2055"/>
              <p:cNvGraphicFramePr>
                <a:graphicFrameLocks noChangeAspect="1"/>
              </p:cNvGraphicFramePr>
              <p:nvPr/>
            </p:nvGraphicFramePr>
            <p:xfrm>
              <a:off x="2391" y="7737"/>
              <a:ext cx="12941" cy="14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987" name="Equation" r:id="rId10" imgW="89001600" imgH="10972800" progId="Equation.3">
                      <p:embed/>
                    </p:oleObj>
                  </mc:Choice>
                  <mc:Fallback>
                    <p:oleObj name="Equation" r:id="rId10" imgW="89001600" imgH="10972800" progId="Equation.3">
                      <p:embed/>
                      <p:pic>
                        <p:nvPicPr>
                          <p:cNvPr id="0" name="图片 717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2391" y="7737"/>
                            <a:ext cx="12941" cy="1421"/>
                          </a:xfrm>
                          <a:prstGeom prst="rect">
                            <a:avLst/>
                          </a:prstGeom>
                          <a:solidFill>
                            <a:srgbClr val="FFFF99"/>
                          </a:solidFill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7" name="Rectangle 42"/>
              <p:cNvSpPr/>
              <p:nvPr/>
            </p:nvSpPr>
            <p:spPr bwMode="auto">
              <a:xfrm>
                <a:off x="5956" y="6046"/>
                <a:ext cx="3181" cy="912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/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1" lang="zh-CN" altLang="en-US" sz="1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graphicFrame>
            <p:nvGraphicFramePr>
              <p:cNvPr id="86028" name="Object 2053"/>
              <p:cNvGraphicFramePr>
                <a:graphicFrameLocks noChangeAspect="1"/>
              </p:cNvGraphicFramePr>
              <p:nvPr/>
            </p:nvGraphicFramePr>
            <p:xfrm>
              <a:off x="11881" y="4300"/>
              <a:ext cx="2377" cy="8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988" name="Equation" r:id="rId12" imgW="14935200" imgH="6096000" progId="Equation.3">
                      <p:embed/>
                    </p:oleObj>
                  </mc:Choice>
                  <mc:Fallback>
                    <p:oleObj name="Equation" r:id="rId12" imgW="14935200" imgH="6096000" progId="Equation.3">
                      <p:embed/>
                      <p:pic>
                        <p:nvPicPr>
                          <p:cNvPr id="0" name="Object 205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1881" y="4300"/>
                            <a:ext cx="2377" cy="838"/>
                          </a:xfrm>
                          <a:prstGeom prst="rect">
                            <a:avLst/>
                          </a:prstGeom>
                          <a:solidFill>
                            <a:srgbClr val="FFCC99">
                              <a:alpha val="50000"/>
                            </a:srgbClr>
                          </a:solidFill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80" name="Text Box 34"/>
              <p:cNvSpPr txBox="1">
                <a:spLocks noChangeArrowheads="1"/>
              </p:cNvSpPr>
              <p:nvPr/>
            </p:nvSpPr>
            <p:spPr bwMode="auto">
              <a:xfrm>
                <a:off x="14724" y="6758"/>
                <a:ext cx="3303" cy="164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dirty="0">
                    <a:solidFill>
                      <a:srgbClr val="008000"/>
                    </a:solidFill>
                    <a:sym typeface="+mn-ea"/>
                  </a:rPr>
                  <a:t>Israel-Stewart  </a:t>
                </a:r>
              </a:p>
              <a:p>
                <a:pPr algn="l">
                  <a:spcBef>
                    <a:spcPct val="50000"/>
                  </a:spcBef>
                </a:pPr>
                <a:r>
                  <a:rPr lang="en-US" altLang="zh-CN" dirty="0">
                    <a:solidFill>
                      <a:srgbClr val="008000"/>
                    </a:solidFill>
                    <a:sym typeface="+mn-ea"/>
                  </a:rPr>
                  <a:t>  equations.</a:t>
                </a:r>
                <a:endParaRPr lang="en-US" altLang="zh-CN" dirty="0">
                  <a:solidFill>
                    <a:srgbClr val="008000"/>
                  </a:solidFill>
                  <a:latin typeface="Corbel" panose="020B0503020204020204" charset="0"/>
                </a:endParaRPr>
              </a:p>
            </p:txBody>
          </p:sp>
        </p:grpSp>
        <p:sp>
          <p:nvSpPr>
            <p:cNvPr id="56" name="Rectangle 41"/>
            <p:cNvSpPr/>
            <p:nvPr/>
          </p:nvSpPr>
          <p:spPr bwMode="auto">
            <a:xfrm>
              <a:off x="6105" y="6716"/>
              <a:ext cx="3003" cy="808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8627" y="3538220"/>
            <a:ext cx="8372328" cy="2465636"/>
            <a:chOff x="947" y="1996"/>
            <a:chExt cx="17579" cy="5131"/>
          </a:xfrm>
        </p:grpSpPr>
        <p:sp>
          <p:nvSpPr>
            <p:cNvPr id="2079" name="Text Box 6"/>
            <p:cNvSpPr txBox="1">
              <a:spLocks noChangeArrowheads="1"/>
            </p:cNvSpPr>
            <p:nvPr/>
          </p:nvSpPr>
          <p:spPr bwMode="auto">
            <a:xfrm>
              <a:off x="947" y="5536"/>
              <a:ext cx="7783" cy="70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600" dirty="0">
                  <a:solidFill>
                    <a:srgbClr val="0000CC"/>
                  </a:solidFill>
                </a:rPr>
                <a:t>Strongly coupled AdS/CFT prediction:</a:t>
              </a:r>
            </a:p>
          </p:txBody>
        </p:sp>
        <p:graphicFrame>
          <p:nvGraphicFramePr>
            <p:cNvPr id="2055" name="Object 5"/>
            <p:cNvGraphicFramePr>
              <a:graphicFrameLocks noChangeAspect="1"/>
            </p:cNvGraphicFramePr>
            <p:nvPr/>
          </p:nvGraphicFramePr>
          <p:xfrm>
            <a:off x="8539" y="5354"/>
            <a:ext cx="4200" cy="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9" name="Equation" r:id="rId14" imgW="28041600" imgH="4876800" progId="Equation.3">
                    <p:embed/>
                  </p:oleObj>
                </mc:Choice>
                <mc:Fallback>
                  <p:oleObj name="Equation" r:id="rId14" imgW="28041600" imgH="4876800" progId="Equation.3">
                    <p:embed/>
                    <p:pic>
                      <p:nvPicPr>
                        <p:cNvPr id="0" name="Object 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8539" y="5354"/>
                          <a:ext cx="4200" cy="835"/>
                        </a:xfrm>
                        <a:prstGeom prst="rect">
                          <a:avLst/>
                        </a:prstGeom>
                        <a:solidFill>
                          <a:srgbClr val="FFFF99">
                            <a:alpha val="50000"/>
                          </a:srgbClr>
                        </a:solidFill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0" name="Rectangle 17"/>
            <p:cNvSpPr>
              <a:spLocks noChangeArrowheads="1"/>
            </p:cNvSpPr>
            <p:nvPr/>
          </p:nvSpPr>
          <p:spPr bwMode="auto">
            <a:xfrm>
              <a:off x="12976" y="5354"/>
              <a:ext cx="4192" cy="63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990099"/>
                  </a:solidFill>
                </a:rPr>
                <a:t>D.T. Son, et,al. 05</a:t>
              </a:r>
            </a:p>
          </p:txBody>
        </p:sp>
        <p:sp>
          <p:nvSpPr>
            <p:cNvPr id="64" name="Text Box 6"/>
            <p:cNvSpPr txBox="1">
              <a:spLocks noChangeArrowheads="1"/>
            </p:cNvSpPr>
            <p:nvPr/>
          </p:nvSpPr>
          <p:spPr bwMode="auto">
            <a:xfrm>
              <a:off x="1648" y="6425"/>
              <a:ext cx="5115" cy="7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600" dirty="0">
                  <a:solidFill>
                    <a:srgbClr val="0000CC"/>
                  </a:solidFill>
                  <a:sym typeface="+mn-ea"/>
                </a:rPr>
                <a:t>Via lattice calculation</a:t>
              </a:r>
              <a:r>
                <a:rPr lang="en-US" altLang="zh-CN" sz="1600" dirty="0">
                  <a:solidFill>
                    <a:srgbClr val="0000CC"/>
                  </a:solidFill>
                </a:rPr>
                <a:t>:</a:t>
              </a:r>
            </a:p>
          </p:txBody>
        </p:sp>
        <p:graphicFrame>
          <p:nvGraphicFramePr>
            <p:cNvPr id="65" name="Object 5"/>
            <p:cNvGraphicFramePr>
              <a:graphicFrameLocks noChangeAspect="1"/>
            </p:cNvGraphicFramePr>
            <p:nvPr/>
          </p:nvGraphicFramePr>
          <p:xfrm>
            <a:off x="8515" y="6289"/>
            <a:ext cx="3048" cy="8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0" name="Equation" r:id="rId16" imgW="800100" imgH="203200" progId="Equation.3">
                    <p:embed/>
                  </p:oleObj>
                </mc:Choice>
                <mc:Fallback>
                  <p:oleObj name="Equation" r:id="rId16" imgW="800100" imgH="203200" progId="Equation.3">
                    <p:embed/>
                    <p:pic>
                      <p:nvPicPr>
                        <p:cNvPr id="0" name="Object 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8515" y="6289"/>
                          <a:ext cx="3048" cy="817"/>
                        </a:xfrm>
                        <a:prstGeom prst="rect">
                          <a:avLst/>
                        </a:prstGeom>
                        <a:solidFill>
                          <a:srgbClr val="FFFF99">
                            <a:alpha val="50000"/>
                          </a:srgbClr>
                        </a:solidFill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" name="Rectangle 17"/>
            <p:cNvSpPr>
              <a:spLocks noChangeArrowheads="1"/>
            </p:cNvSpPr>
            <p:nvPr/>
          </p:nvSpPr>
          <p:spPr bwMode="auto">
            <a:xfrm>
              <a:off x="13021" y="6374"/>
              <a:ext cx="5400" cy="63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990099"/>
                  </a:solidFill>
                </a:rPr>
                <a:t>H.B. Meyer, et,al. </a:t>
              </a:r>
              <a:r>
                <a:rPr lang="en-US" sz="1400" dirty="0">
                  <a:solidFill>
                    <a:srgbClr val="990099"/>
                  </a:solidFill>
                </a:rPr>
                <a:t>07 10.3717</a:t>
              </a:r>
            </a:p>
          </p:txBody>
        </p:sp>
        <p:sp>
          <p:nvSpPr>
            <p:cNvPr id="68" name="文本框 5"/>
            <p:cNvSpPr txBox="1"/>
            <p:nvPr/>
          </p:nvSpPr>
          <p:spPr>
            <a:xfrm>
              <a:off x="1612" y="1996"/>
              <a:ext cx="16913" cy="9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altLang="zh-CN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Navier-Stokes </a:t>
              </a:r>
              <a:r>
                <a:rPr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approximation, </a:t>
              </a:r>
              <a:endPara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graphicFrame>
          <p:nvGraphicFramePr>
            <p:cNvPr id="69" name="对象 6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5456" y="3036"/>
            <a:ext cx="2951" cy="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1" r:id="rId18" imgW="825500" imgH="228600" progId="Equation.KSEE3">
                    <p:embed/>
                  </p:oleObj>
                </mc:Choice>
                <mc:Fallback>
                  <p:oleObj r:id="rId18" imgW="825500" imgH="228600" progId="Equation.KSEE3">
                    <p:embed/>
                    <p:pic>
                      <p:nvPicPr>
                        <p:cNvPr id="0" name="图片 2051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456" y="3036"/>
                          <a:ext cx="2951" cy="887"/>
                        </a:xfrm>
                        <a:prstGeom prst="rect">
                          <a:avLst/>
                        </a:prstGeom>
                        <a:ln w="28575" cmpd="sng">
                          <a:solidFill>
                            <a:srgbClr val="FF0000"/>
                          </a:solidFill>
                          <a:prstDash val="soli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对象 70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9038" y="3031"/>
            <a:ext cx="3699" cy="9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2" r:id="rId20" imgW="927100" imgH="254000" progId="Equation.KSEE3">
                    <p:embed/>
                  </p:oleObj>
                </mc:Choice>
                <mc:Fallback>
                  <p:oleObj r:id="rId20" imgW="927100" imgH="254000" progId="Equation.KSEE3">
                    <p:embed/>
                    <p:pic>
                      <p:nvPicPr>
                        <p:cNvPr id="0" name="图片 2051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9038" y="3031"/>
                          <a:ext cx="3699" cy="922"/>
                        </a:xfrm>
                        <a:prstGeom prst="rect">
                          <a:avLst/>
                        </a:prstGeom>
                        <a:ln w="28575" cmpd="sng">
                          <a:solidFill>
                            <a:srgbClr val="FF0000"/>
                          </a:solidFill>
                          <a:prstDash val="soli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" name="文本框 5"/>
            <p:cNvSpPr txBox="1"/>
            <p:nvPr/>
          </p:nvSpPr>
          <p:spPr>
            <a:xfrm>
              <a:off x="1613" y="4334"/>
              <a:ext cx="16913" cy="9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en-US" altLang="zh-CN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shear viscosity and bulk viscosity</a:t>
              </a:r>
              <a:r>
                <a:rPr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 </a:t>
              </a:r>
              <a:endPara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5143" name="Rectangle 26"/>
          <p:cNvSpPr/>
          <p:nvPr/>
        </p:nvSpPr>
        <p:spPr>
          <a:xfrm>
            <a:off x="2488406" y="3327559"/>
            <a:ext cx="3270647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35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viscous hydro:  near-equilibrium system  </a:t>
            </a:r>
            <a:endParaRPr lang="zh-CN" altLang="en-US" sz="135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Equations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of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viscosity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hydrodynamic </a:t>
            </a:r>
            <a:endParaRPr lang="en-US" altLang="hu-HU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dist="17961" dir="2700000">
                  <a:scrgbClr r="0" g="0" b="0"/>
                </a:outerShdw>
              </a:effectLst>
              <a:latin typeface="Malgun Gothic" panose="020B0503020000020004" charset="-127"/>
              <a:ea typeface="Malgun Gothic" panose="020B0503020000020004" charset="-127"/>
              <a:cs typeface="Tahoma" panose="020B0604030504040204" pitchFamily="2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kern="0" dirty="0">
                <a:solidFill>
                  <a:schemeClr val="tx2"/>
                </a:solidFill>
                <a:latin typeface="Malgun Gothic" panose="020B0503020000020004" charset="-127"/>
                <a:ea typeface="Malgun Gothic" panose="020B0503020000020004" charset="-127"/>
                <a:cs typeface="+mj-cs"/>
                <a:sym typeface="+mn-ea"/>
              </a:rPr>
              <a:t> </a:t>
            </a:r>
            <a:r>
              <a:rPr kumimoji="1" lang="en-US" altLang="zh-CN" sz="3200" kern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algun Gothic" panose="020B0503020000020004" charset="-127"/>
                <a:ea typeface="Malgun Gothic" panose="020B0503020000020004" charset="-127"/>
                <a:cs typeface="+mj-cs"/>
                <a:sym typeface="+mn-ea"/>
              </a:rPr>
              <a:t> </a:t>
            </a:r>
            <a:r>
              <a:rPr kumimoji="1" lang="en-US" altLang="zh-CN" sz="3200" b="1" kern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24C29410-7ED8-48E7-8366-7C33193D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20</a:t>
            </a:fld>
            <a:endParaRPr lang="zh-CN" sz="900" strike="noStrike" noProof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665345" y="1618536"/>
          <a:ext cx="1905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2" r:id="rId3" imgW="25400" imgH="203200" progId="Equation.KSEE3">
                  <p:embed/>
                </p:oleObj>
              </mc:Choice>
              <mc:Fallback>
                <p:oleObj r:id="rId3" imgW="25400" imgH="203200" progId="Equation.KSEE3">
                  <p:embed/>
                  <p:pic>
                    <p:nvPicPr>
                      <p:cNvPr id="7" name="对象 6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5345" y="1618536"/>
                        <a:ext cx="1905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686878"/>
            <a:ext cx="8224838" cy="1193959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906840" y="910431"/>
            <a:ext cx="73944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24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temperature profile: </a:t>
            </a:r>
            <a:endParaRPr lang="en-US" altLang="zh-CN" sz="2400" u="sng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745" y="796290"/>
            <a:ext cx="2667000" cy="1460500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hu-HU" sz="32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S</a:t>
            </a:r>
            <a:r>
              <a:rPr lang="hu-HU" sz="32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olution</a:t>
            </a:r>
            <a:r>
              <a:rPr lang="en-US" altLang="hu-HU" sz="32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s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form viscous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hydrodynamic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s</a:t>
            </a:r>
            <a:endParaRPr lang="en-US" altLang="hu-HU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dist="17961" dir="2700000">
                  <a:scrgbClr r="0" g="0" b="0"/>
                </a:outerShdw>
              </a:effectLst>
              <a:latin typeface="Malgun Gothic" panose="020B0503020000020004" charset="-127"/>
              <a:ea typeface="Malgun Gothic" panose="020B0503020000020004" charset="-127"/>
              <a:cs typeface="Tahoma" panose="020B0604030504040204" pitchFamily="2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kern="0" dirty="0">
                <a:solidFill>
                  <a:schemeClr val="tx2"/>
                </a:solidFill>
                <a:latin typeface="Malgun Gothic" panose="020B0503020000020004" charset="-127"/>
                <a:ea typeface="Malgun Gothic" panose="020B0503020000020004" charset="-127"/>
                <a:cs typeface="+mj-cs"/>
                <a:sym typeface="+mn-ea"/>
              </a:rPr>
              <a:t> </a:t>
            </a:r>
            <a:r>
              <a:rPr kumimoji="1" lang="en-US" altLang="zh-CN" sz="3200" kern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algun Gothic" panose="020B0503020000020004" charset="-127"/>
                <a:ea typeface="Malgun Gothic" panose="020B0503020000020004" charset="-127"/>
                <a:cs typeface="+mj-cs"/>
                <a:sym typeface="+mn-ea"/>
              </a:rPr>
              <a:t> </a:t>
            </a:r>
            <a:r>
              <a:rPr kumimoji="1" lang="en-US" altLang="zh-CN" sz="3200" b="1" kern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25" name="灯片编号占位符 2">
            <a:extLst>
              <a:ext uri="{FF2B5EF4-FFF2-40B4-BE49-F238E27FC236}">
                <a16:creationId xmlns:a16="http://schemas.microsoft.com/office/drawing/2014/main" id="{B93BBE89-EB2A-4952-9432-C2241878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21</a:t>
            </a:fld>
            <a:endParaRPr lang="zh-CN" sz="900" strike="noStrike" noProof="1"/>
          </a:p>
        </p:txBody>
      </p:sp>
    </p:spTree>
    <p:extLst>
      <p:ext uri="{BB962C8B-B14F-4D97-AF65-F5344CB8AC3E}">
        <p14:creationId xmlns:p14="http://schemas.microsoft.com/office/powerpoint/2010/main" val="3874866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665345" y="1618536"/>
          <a:ext cx="1905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1" r:id="rId3" imgW="25400" imgH="203200" progId="Equation.KSEE3">
                  <p:embed/>
                </p:oleObj>
              </mc:Choice>
              <mc:Fallback>
                <p:oleObj r:id="rId3" imgW="25400" imgH="203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5345" y="1618536"/>
                        <a:ext cx="1905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对象 3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29138" y="3347561"/>
          <a:ext cx="85725" cy="162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2" r:id="rId5" imgW="114300" imgH="216535" progId="Equation.KSEE3">
                  <p:embed/>
                </p:oleObj>
              </mc:Choice>
              <mc:Fallback>
                <p:oleObj r:id="rId5" imgW="114300" imgH="216535" progId="Equation.KSEE3">
                  <p:embed/>
                  <p:pic>
                    <p:nvPicPr>
                      <p:cNvPr id="0" name="图片 307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9138" y="3347561"/>
                        <a:ext cx="85725" cy="162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0" y="1686878"/>
            <a:ext cx="8224838" cy="1193959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906840" y="910431"/>
            <a:ext cx="73944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24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temperature profile: </a:t>
            </a:r>
            <a:endParaRPr lang="en-US" altLang="zh-CN" sz="2400" u="sng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左大括号 8"/>
          <p:cNvSpPr/>
          <p:nvPr/>
        </p:nvSpPr>
        <p:spPr>
          <a:xfrm rot="16200000">
            <a:off x="6119813" y="550228"/>
            <a:ext cx="188595" cy="4959668"/>
          </a:xfrm>
          <a:prstGeom prst="leftBrac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5"/>
          <p:cNvSpPr txBox="1"/>
          <p:nvPr/>
        </p:nvSpPr>
        <p:spPr>
          <a:xfrm>
            <a:off x="5496878" y="3347403"/>
            <a:ext cx="3623786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from viscous effect </a:t>
            </a:r>
            <a:endParaRPr lang="en-US" altLang="zh-CN" i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358866" y="4040029"/>
            <a:ext cx="5203031" cy="782003"/>
            <a:chOff x="7713" y="2164"/>
            <a:chExt cx="10925" cy="164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13" y="2164"/>
              <a:ext cx="2530" cy="164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</p:pic>
        <p:sp>
          <p:nvSpPr>
            <p:cNvPr id="13" name="文本框 5"/>
            <p:cNvSpPr txBox="1"/>
            <p:nvPr/>
          </p:nvSpPr>
          <p:spPr>
            <a:xfrm>
              <a:off x="11380" y="2332"/>
              <a:ext cx="7258" cy="1357"/>
            </a:xfrm>
            <a:prstGeom prst="rect">
              <a:avLst/>
            </a:prstGeom>
            <a:noFill/>
            <a:ln w="28575" cmpd="sng">
              <a:solidFill>
                <a:srgbClr val="7030A0"/>
              </a:solidFill>
              <a:prstDash val="solid"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Reynolds number </a:t>
              </a:r>
            </a:p>
            <a:p>
              <a:pPr lvl="0" indent="0"/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[A. Muronga, arXiv: 0309055 ] </a:t>
              </a:r>
              <a:endParaRPr lang="en-US" altLang="zh-CN" dirty="0">
                <a:latin typeface="Century Gothic" panose="020B050202020202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" name="左大括号 15"/>
          <p:cNvSpPr/>
          <p:nvPr/>
        </p:nvSpPr>
        <p:spPr>
          <a:xfrm>
            <a:off x="1267778" y="5073968"/>
            <a:ext cx="231934" cy="550545"/>
          </a:xfrm>
          <a:prstGeom prst="leftBrac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左大括号 17"/>
          <p:cNvSpPr/>
          <p:nvPr/>
        </p:nvSpPr>
        <p:spPr>
          <a:xfrm rot="16200000">
            <a:off x="2546033" y="2199005"/>
            <a:ext cx="188595" cy="1662113"/>
          </a:xfrm>
          <a:prstGeom prst="leftBrac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文本框 5"/>
          <p:cNvSpPr txBox="1"/>
          <p:nvPr/>
        </p:nvSpPr>
        <p:spPr>
          <a:xfrm>
            <a:off x="982980" y="3382328"/>
            <a:ext cx="345662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1400" dirty="0">
                <a:solidFill>
                  <a:srgbClr val="990099"/>
                </a:solidFill>
              </a:rPr>
              <a:t>Contribution from ideal terms.</a:t>
            </a:r>
          </a:p>
          <a:p>
            <a:pPr lvl="0" indent="0"/>
            <a:r>
              <a:rPr lang="en-US" altLang="zh-CN" sz="1400" dirty="0">
                <a:solidFill>
                  <a:srgbClr val="990099"/>
                </a:solidFill>
              </a:rPr>
              <a:t>One special case</a:t>
            </a:r>
            <a:r>
              <a:rPr lang="en-US" altLang="zh-CN" sz="1400" dirty="0">
                <a:solidFill>
                  <a:srgbClr val="990099"/>
                </a:solidFill>
                <a:sym typeface="+mn-ea"/>
              </a:rPr>
              <a:t> of our recent work</a:t>
            </a:r>
            <a:r>
              <a:rPr lang="en-US" altLang="zh-CN" sz="1400" dirty="0">
                <a:solidFill>
                  <a:srgbClr val="990099"/>
                </a:solidFill>
              </a:rPr>
              <a:t>. 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513999" y="5032058"/>
            <a:ext cx="6649879" cy="645319"/>
            <a:chOff x="3059" y="8766"/>
            <a:chExt cx="13963" cy="1355"/>
          </a:xfrm>
        </p:grpSpPr>
        <p:sp>
          <p:nvSpPr>
            <p:cNvPr id="15" name="文本框 5"/>
            <p:cNvSpPr txBox="1"/>
            <p:nvPr/>
          </p:nvSpPr>
          <p:spPr>
            <a:xfrm>
              <a:off x="3059" y="8766"/>
              <a:ext cx="13963" cy="1355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  <a:prstDash val="solid"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non-zero Reyonlds numbers      makes cooling rate smaller,</a:t>
              </a:r>
            </a:p>
            <a:p>
              <a:pPr lvl="0" indent="0"/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A non-vanishing acceleration    makes the colling rate is larger.</a:t>
              </a:r>
              <a:endParaRPr lang="en-US" altLang="zh-CN" dirty="0">
                <a:latin typeface="Century Gothic" panose="020B0502020202020204" charset="0"/>
                <a:ea typeface="宋体" panose="02010600030101010101" pitchFamily="2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05" y="8809"/>
              <a:ext cx="691" cy="73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60" y="9424"/>
              <a:ext cx="555" cy="634"/>
            </a:xfrm>
            <a:prstGeom prst="rect">
              <a:avLst/>
            </a:prstGeom>
          </p:spPr>
        </p:pic>
      </p:grpSp>
      <p:sp>
        <p:nvSpPr>
          <p:cNvPr id="33" name="下箭头 32"/>
          <p:cNvSpPr/>
          <p:nvPr/>
        </p:nvSpPr>
        <p:spPr>
          <a:xfrm rot="16200000">
            <a:off x="742950" y="5214938"/>
            <a:ext cx="311944" cy="269081"/>
          </a:xfrm>
          <a:prstGeom prst="downArrow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3745" y="796290"/>
            <a:ext cx="2667000" cy="1460500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hu-HU" sz="32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S</a:t>
            </a:r>
            <a:r>
              <a:rPr lang="hu-HU" sz="32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olution</a:t>
            </a:r>
            <a:r>
              <a:rPr lang="en-US" altLang="hu-HU" sz="32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s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form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hydrodynamic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equations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kern="0" dirty="0">
                <a:solidFill>
                  <a:schemeClr val="tx2"/>
                </a:solidFill>
                <a:latin typeface="Malgun Gothic" panose="020B0503020000020004" charset="-127"/>
                <a:ea typeface="Malgun Gothic" panose="020B0503020000020004" charset="-127"/>
                <a:cs typeface="+mj-cs"/>
                <a:sym typeface="+mn-ea"/>
              </a:rPr>
              <a:t> </a:t>
            </a:r>
            <a:r>
              <a:rPr kumimoji="1" lang="en-US" altLang="zh-CN" sz="3200" kern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algun Gothic" panose="020B0503020000020004" charset="-127"/>
                <a:ea typeface="Malgun Gothic" panose="020B0503020000020004" charset="-127"/>
                <a:cs typeface="+mj-cs"/>
                <a:sym typeface="+mn-ea"/>
              </a:rPr>
              <a:t> </a:t>
            </a:r>
            <a:r>
              <a:rPr kumimoji="1" lang="en-US" altLang="zh-CN" sz="3200" b="1" kern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22" name="文本框 5"/>
          <p:cNvSpPr txBox="1"/>
          <p:nvPr/>
        </p:nvSpPr>
        <p:spPr>
          <a:xfrm>
            <a:off x="2034540" y="5832475"/>
            <a:ext cx="5955030" cy="368300"/>
          </a:xfrm>
          <a:prstGeom prst="rect">
            <a:avLst/>
          </a:prstGeom>
          <a:noFill/>
          <a:ln w="28575" cmpd="sng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question: setting viscosity as the perturbative term. </a:t>
            </a:r>
            <a:endParaRPr lang="en-US" altLang="zh-CN" dirty="0">
              <a:latin typeface="Century Gothic" panose="020B0502020202020204" charset="0"/>
              <a:ea typeface="宋体" panose="02010600030101010101" pitchFamily="2" charset="-122"/>
            </a:endParaRPr>
          </a:p>
        </p:txBody>
      </p:sp>
      <p:sp>
        <p:nvSpPr>
          <p:cNvPr id="25" name="灯片编号占位符 2">
            <a:extLst>
              <a:ext uri="{FF2B5EF4-FFF2-40B4-BE49-F238E27FC236}">
                <a16:creationId xmlns:a16="http://schemas.microsoft.com/office/drawing/2014/main" id="{B93BBE89-EB2A-4952-9432-C2241878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r>
              <a:rPr lang="en-US" altLang="zh-CN" sz="900" noProof="1"/>
              <a:t>22</a:t>
            </a:r>
            <a:endParaRPr lang="zh-CN" sz="900" strike="noStrike" noProof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4"/>
          <p:cNvSpPr/>
          <p:nvPr/>
        </p:nvSpPr>
        <p:spPr>
          <a:xfrm>
            <a:off x="526415" y="4030980"/>
            <a:ext cx="6799580" cy="2061210"/>
          </a:xfrm>
          <a:prstGeom prst="rect">
            <a:avLst/>
          </a:prstGeom>
          <a:ln w="28575" cmpd="dbl"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Acceleration effect comes from the pressure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gradient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makes the cooling ratio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than non-acceleration flow.</a:t>
            </a:r>
          </a:p>
          <a:p>
            <a:r>
              <a:rPr lang="hu-HU" altLang="en-US" sz="16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sym typeface="+mn-ea"/>
              </a:rPr>
              <a:t>   </a:t>
            </a:r>
            <a:r>
              <a:rPr lang="en-US" altLang="hu-HU" sz="16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sym typeface="+mn-ea"/>
              </a:rPr>
              <a:t>[</a:t>
            </a:r>
            <a:r>
              <a:rPr lang="hu-HU" altLang="en-US" sz="16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sym typeface="+mn-ea"/>
              </a:rPr>
              <a:t>M. Nagy, T. Csorgo, M. Csanád: </a:t>
            </a:r>
            <a:r>
              <a:rPr lang="hu-HU" altLang="en-US" sz="1600" b="1" noProof="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+mn-ea"/>
              </a:rPr>
              <a:t>arXiv</a:t>
            </a:r>
            <a:r>
              <a:rPr lang="hu-HU" altLang="en-US" sz="1600" b="1" noProof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+mn-ea"/>
              </a:rPr>
              <a:t>:0709.3677v1</a:t>
            </a:r>
            <a:r>
              <a:rPr lang="en-US" altLang="hu-HU" sz="1600" b="1" noProof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+mn-ea"/>
              </a:rPr>
              <a:t>]</a:t>
            </a:r>
            <a:r>
              <a:rPr lang="hu-HU" altLang="en-US" sz="16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sym typeface="+mn-ea"/>
              </a:rPr>
              <a:t> </a:t>
            </a:r>
            <a:endParaRPr lang="hu-HU" altLang="en-US" noProof="0" dirty="0">
              <a:solidFill>
                <a:srgbClr val="FF000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+mj-lt"/>
              <a:cs typeface="Arial" panose="020B0604020202020204" pitchFamily="34" charset="0"/>
              <a:sym typeface="+mn-ea"/>
            </a:endParaRPr>
          </a:p>
          <a:p>
            <a:pPr algn="l"/>
            <a:r>
              <a:rPr lang="en-US" sz="1600" dirty="0">
                <a:sym typeface="+mn-ea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EoS is an important modified factor.</a:t>
            </a: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</a:t>
            </a:r>
            <a:r>
              <a:rPr lang="hu-HU" altLang="en-US" sz="1600" noProof="0" dirty="0">
                <a:effectLst>
                  <a:outerShdw blurRad="38100" dist="38100" dir="2700000" algn="tl">
                    <a:srgbClr val="80808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κ</a:t>
            </a:r>
            <a:r>
              <a:rPr lang="en-US" altLang="hu-HU" sz="1600" noProof="0" dirty="0">
                <a:effectLst>
                  <a:outerShdw blurRad="38100" dist="38100" dir="2700000" algn="tl">
                    <a:srgbClr val="80808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=1 a very special case, CNC solution.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r>
              <a:rPr lang="hu-HU" altLang="en-US" sz="1600" noProof="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Rounded MT Bold" pitchFamily="32" charset="0"/>
                <a:sym typeface="+mn-ea"/>
              </a:rPr>
              <a:t>   </a:t>
            </a:r>
            <a:r>
              <a:rPr lang="hu-HU" altLang="en-US" sz="1600" noProof="0" dirty="0">
                <a:effectLst>
                  <a:outerShdw blurRad="38100" dist="38100" dir="2700000" algn="tl">
                    <a:srgbClr val="80808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κ</a:t>
            </a:r>
            <a:r>
              <a:rPr lang="en-US" altLang="hu-HU" sz="1600" noProof="0" dirty="0">
                <a:effectLst>
                  <a:outerShdw blurRad="38100" dist="38100" dir="2700000" algn="tl">
                    <a:srgbClr val="80808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=7 comes from </a:t>
            </a:r>
            <a:r>
              <a:rPr lang="hu-HU" altLang="en-US" sz="1600" noProof="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Rounded MT Bold" pitchFamily="32" charset="0"/>
                <a:sym typeface="+mn-ea"/>
              </a:rPr>
              <a:t>[ PHENIX, </a:t>
            </a:r>
            <a:r>
              <a:rPr lang="hu-HU" altLang="en-US" sz="1600" noProof="0" dirty="0">
                <a:latin typeface="Arial Rounded MT Bold" pitchFamily="32" charset="0"/>
                <a:sym typeface="+mn-ea"/>
                <a:hlinkClick r:id="" action="ppaction://noaction"/>
              </a:rPr>
              <a:t>arXiv:nucl-ex/0608033v1</a:t>
            </a:r>
            <a:r>
              <a:rPr lang="hu-HU" altLang="en-US" sz="1600" noProof="0" dirty="0">
                <a:latin typeface="Arial Rounded MT Bold" pitchFamily="32" charset="0"/>
                <a:sym typeface="+mn-ea"/>
              </a:rPr>
              <a:t>]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Viscosity effect make the cooling rate samller. [</a:t>
            </a:r>
            <a:r>
              <a:rPr lang="en-US" sz="1600" dirty="0">
                <a:solidFill>
                  <a:srgbClr val="D60093"/>
                </a:solidFill>
                <a:sym typeface="+mn-ea"/>
              </a:rPr>
              <a:t>H. Song, S. Bass, U. Heinz. et, PRL2011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" y="1221740"/>
            <a:ext cx="2864485" cy="2599055"/>
          </a:xfrm>
          <a:prstGeom prst="rect">
            <a:avLst/>
          </a:prstGeom>
        </p:spPr>
      </p:pic>
      <p:graphicFrame>
        <p:nvGraphicFramePr>
          <p:cNvPr id="7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21225" y="850265"/>
          <a:ext cx="1905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5" r:id="rId4" imgW="25400" imgH="203200" progId="Equation.KSEE3">
                  <p:embed/>
                </p:oleObj>
              </mc:Choice>
              <mc:Fallback>
                <p:oleObj r:id="rId4" imgW="25400" imgH="203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1225" y="850265"/>
                        <a:ext cx="1905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847090" y="1243330"/>
            <a:ext cx="7682865" cy="2504440"/>
            <a:chOff x="1334" y="1958"/>
            <a:chExt cx="12099" cy="394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8" y="1958"/>
              <a:ext cx="4335" cy="394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79" y="1958"/>
              <a:ext cx="4219" cy="3875"/>
            </a:xfrm>
            <a:prstGeom prst="rect">
              <a:avLst/>
            </a:prstGeom>
          </p:spPr>
        </p:pic>
        <p:graphicFrame>
          <p:nvGraphicFramePr>
            <p:cNvPr id="36" name="对象 35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7221" y="4062"/>
            <a:ext cx="135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26" r:id="rId8" imgW="114300" imgH="216535" progId="Equation.KSEE3">
                    <p:embed/>
                  </p:oleObj>
                </mc:Choice>
                <mc:Fallback>
                  <p:oleObj r:id="rId8" imgW="114300" imgH="216535" progId="Equation.KSEE3">
                    <p:embed/>
                    <p:pic>
                      <p:nvPicPr>
                        <p:cNvPr id="0" name="图片 3073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221" y="4062"/>
                          <a:ext cx="135" cy="2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组合 9"/>
            <p:cNvGrpSpPr/>
            <p:nvPr/>
          </p:nvGrpSpPr>
          <p:grpSpPr>
            <a:xfrm>
              <a:off x="1334" y="1984"/>
              <a:ext cx="10986" cy="2868"/>
              <a:chOff x="1698" y="2352"/>
              <a:chExt cx="14648" cy="3824"/>
            </a:xfrm>
          </p:grpSpPr>
          <p:sp>
            <p:nvSpPr>
              <p:cNvPr id="27" name="文本框 5"/>
              <p:cNvSpPr txBox="1"/>
              <p:nvPr/>
            </p:nvSpPr>
            <p:spPr>
              <a:xfrm>
                <a:off x="1698" y="4961"/>
                <a:ext cx="2464" cy="1064"/>
              </a:xfrm>
              <a:prstGeom prst="rect">
                <a:avLst/>
              </a:prstGeom>
              <a:noFill/>
              <a:ln w="28575" cmpd="sng">
                <a:solidFill>
                  <a:srgbClr val="7030A0"/>
                </a:solidFill>
                <a:prstDash val="solid"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135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Acceleration Dependence</a:t>
                </a:r>
                <a:endParaRPr lang="en-US" altLang="zh-CN" sz="1350" dirty="0">
                  <a:latin typeface="Century Gothic" panose="020B050202020202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文本框 5"/>
              <p:cNvSpPr txBox="1"/>
              <p:nvPr/>
            </p:nvSpPr>
            <p:spPr>
              <a:xfrm>
                <a:off x="13974" y="5307"/>
                <a:ext cx="2372" cy="869"/>
              </a:xfrm>
              <a:prstGeom prst="rect">
                <a:avLst/>
              </a:prstGeom>
              <a:noFill/>
              <a:ln w="28575" cmpd="sng">
                <a:solidFill>
                  <a:srgbClr val="7030A0"/>
                </a:solidFill>
                <a:prstDash val="solid"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105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Viscosity Dependence</a:t>
                </a:r>
                <a:endParaRPr lang="en-US" altLang="zh-CN" sz="1050" dirty="0">
                  <a:latin typeface="Century Gothic" panose="020B050202020202020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92" y="2484"/>
                <a:ext cx="1587" cy="81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597" y="2352"/>
                <a:ext cx="1587" cy="810"/>
              </a:xfrm>
              <a:prstGeom prst="rect">
                <a:avLst/>
              </a:prstGeom>
            </p:spPr>
          </p:pic>
          <p:sp>
            <p:nvSpPr>
              <p:cNvPr id="28" name="文本框 5"/>
              <p:cNvSpPr txBox="1"/>
              <p:nvPr/>
            </p:nvSpPr>
            <p:spPr>
              <a:xfrm>
                <a:off x="9079" y="5494"/>
                <a:ext cx="2707" cy="531"/>
              </a:xfrm>
              <a:prstGeom prst="rect">
                <a:avLst/>
              </a:prstGeom>
              <a:noFill/>
              <a:ln w="28575" cmpd="sng">
                <a:solidFill>
                  <a:srgbClr val="7030A0"/>
                </a:solidFill>
                <a:prstDash val="solid"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105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EoS Dependence</a:t>
                </a:r>
                <a:endParaRPr lang="en-US" altLang="zh-CN" sz="1050" dirty="0">
                  <a:latin typeface="Century Gothic" panose="020B050202020202020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98" y="2352"/>
                <a:ext cx="1587" cy="810"/>
              </a:xfrm>
              <a:prstGeom prst="rect">
                <a:avLst/>
              </a:prstGeom>
            </p:spPr>
          </p:pic>
        </p:grpSp>
      </p:grpSp>
      <p:cxnSp>
        <p:nvCxnSpPr>
          <p:cNvPr id="13" name="直接箭头连接符 12"/>
          <p:cNvCxnSpPr/>
          <p:nvPr/>
        </p:nvCxnSpPr>
        <p:spPr>
          <a:xfrm flipV="1">
            <a:off x="8007985" y="2509520"/>
            <a:ext cx="131445" cy="14859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0" name="Rectangle 17"/>
          <p:cNvSpPr>
            <a:spLocks noChangeArrowheads="1"/>
          </p:cNvSpPr>
          <p:nvPr/>
        </p:nvSpPr>
        <p:spPr bwMode="auto">
          <a:xfrm>
            <a:off x="7397750" y="3996055"/>
            <a:ext cx="1701165" cy="15684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z="1600" dirty="0">
                <a:solidFill>
                  <a:srgbClr val="990099"/>
                </a:solidFill>
              </a:rPr>
              <a:t>The acceleration effect is almost fully </a:t>
            </a:r>
            <a:r>
              <a:rPr lang="en-US" altLang="zh-CN" sz="1600" b="1" dirty="0">
                <a:solidFill>
                  <a:schemeClr val="tx1"/>
                </a:solidFill>
              </a:rPr>
              <a:t>compensated</a:t>
            </a:r>
            <a:r>
              <a:rPr lang="en-US" altLang="zh-CN" sz="1600" dirty="0">
                <a:solidFill>
                  <a:srgbClr val="990099"/>
                </a:solidFill>
              </a:rPr>
              <a:t> by the viscous contribution.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Temperature evolution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dist="17961" dir="2700000">
                  <a:scrgbClr r="0" g="0" b="0"/>
                </a:outerShdw>
              </a:effectLst>
              <a:latin typeface="Malgun Gothic" panose="020B0503020000020004" charset="-127"/>
              <a:ea typeface="Malgun Gothic" panose="020B0503020000020004" charset="-127"/>
              <a:cs typeface="Tahoma" panose="020B0604030504040204" pitchFamily="2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kern="0" dirty="0">
                <a:solidFill>
                  <a:schemeClr val="tx2"/>
                </a:solidFill>
                <a:latin typeface="Malgun Gothic" panose="020B0503020000020004" charset="-127"/>
                <a:ea typeface="Malgun Gothic" panose="020B0503020000020004" charset="-127"/>
                <a:cs typeface="+mj-cs"/>
                <a:sym typeface="+mn-ea"/>
              </a:rPr>
              <a:t> </a:t>
            </a:r>
            <a:r>
              <a:rPr kumimoji="1" lang="en-US" altLang="zh-CN" sz="3200" kern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algun Gothic" panose="020B0503020000020004" charset="-127"/>
                <a:ea typeface="Malgun Gothic" panose="020B0503020000020004" charset="-127"/>
                <a:cs typeface="+mj-cs"/>
                <a:sym typeface="+mn-ea"/>
              </a:rPr>
              <a:t> </a:t>
            </a:r>
            <a:r>
              <a:rPr kumimoji="1" lang="en-US" altLang="zh-CN" sz="3200" b="1" kern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22" name="灯片编号占位符 2">
            <a:extLst>
              <a:ext uri="{FF2B5EF4-FFF2-40B4-BE49-F238E27FC236}">
                <a16:creationId xmlns:a16="http://schemas.microsoft.com/office/drawing/2014/main" id="{80F1F379-6853-41D3-80A8-99F8FFBA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23</a:t>
            </a:fld>
            <a:endParaRPr lang="zh-CN" sz="90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本框 4"/>
          <p:cNvSpPr txBox="1"/>
          <p:nvPr/>
        </p:nvSpPr>
        <p:spPr>
          <a:xfrm>
            <a:off x="807985" y="1075531"/>
            <a:ext cx="8016419" cy="427809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latin typeface="Meiryo" panose="020B0604030504040204" charset="-128"/>
                <a:ea typeface="Meiryo" panose="020B0604030504040204" charset="-128"/>
              </a:rPr>
              <a:t>Summary</a:t>
            </a:r>
            <a:r>
              <a:rPr lang="en-US" altLang="zh-CN" sz="2400" dirty="0">
                <a:latin typeface="Meiryo" panose="020B0604030504040204" charset="-128"/>
                <a:ea typeface="Meiryo" panose="020B0604030504040204" charset="-128"/>
              </a:rPr>
              <a:t>:</a:t>
            </a:r>
          </a:p>
          <a:p>
            <a:pPr marL="0" indent="0" algn="l">
              <a:buNone/>
            </a:pPr>
            <a:r>
              <a:rPr lang="en-US" altLang="zh-CN" sz="2400" dirty="0">
                <a:latin typeface="Meiryo" panose="020B0604030504040204" charset="-128"/>
                <a:ea typeface="Meiryo" panose="020B0604030504040204" charset="-128"/>
              </a:rPr>
              <a:t>1. By using exact accelerating solutions of perfect flow, the </a:t>
            </a:r>
            <a:r>
              <a:rPr lang="en-US" altLang="zh-CN" sz="2400" dirty="0">
                <a:solidFill>
                  <a:srgbClr val="C00000"/>
                </a:solidFill>
                <a:latin typeface="Meiryo" panose="020B0604030504040204" charset="-128"/>
                <a:ea typeface="Meiryo" panose="020B0604030504040204" charset="-128"/>
              </a:rPr>
              <a:t>initial thermodynamics quantities</a:t>
            </a:r>
            <a:r>
              <a:rPr lang="en-US" altLang="zh-CN" sz="2400" dirty="0">
                <a:latin typeface="Meiryo" panose="020B0604030504040204" charset="-128"/>
                <a:ea typeface="Meiryo" panose="020B0604030504040204" charset="-128"/>
              </a:rPr>
              <a:t> are estimated. </a:t>
            </a:r>
            <a:endParaRPr lang="en-US" altLang="zh-CN" sz="2800" dirty="0">
              <a:effectLst>
                <a:outerShdw dist="17961" dir="2700000">
                  <a:scrgbClr r="0" g="0" b="0"/>
                </a:outerShdw>
              </a:effectLst>
              <a:latin typeface="Meiryo" panose="020B0604030504040204" charset="-128"/>
              <a:ea typeface="Meiryo" panose="020B0604030504040204" charset="-128"/>
              <a:sym typeface="+mn-ea"/>
            </a:endParaRPr>
          </a:p>
          <a:p>
            <a:pPr marL="0" indent="0" algn="l">
              <a:buNone/>
            </a:pPr>
            <a:r>
              <a:rPr lang="en-US" altLang="zh-CN" sz="2400" dirty="0">
                <a:latin typeface="Meiryo" panose="020B0604030504040204" charset="-128"/>
                <a:ea typeface="Meiryo" panose="020B0604030504040204" charset="-128"/>
                <a:sym typeface="+mn-ea"/>
              </a:rPr>
              <a:t>2. The </a:t>
            </a:r>
            <a:r>
              <a:rPr lang="en-US" altLang="zh-CN" sz="2400" dirty="0">
                <a:solidFill>
                  <a:srgbClr val="C00000"/>
                </a:solidFill>
                <a:latin typeface="Meiryo" panose="020B0604030504040204" charset="-128"/>
                <a:ea typeface="Meiryo" panose="020B0604030504040204" charset="-128"/>
                <a:sym typeface="+mn-ea"/>
              </a:rPr>
              <a:t>perturbative solution</a:t>
            </a:r>
            <a:r>
              <a:rPr lang="en-US" altLang="zh-CN" sz="2400" dirty="0">
                <a:latin typeface="Meiryo" panose="020B0604030504040204" charset="-128"/>
                <a:ea typeface="Meiryo" panose="020B0604030504040204" charset="-128"/>
                <a:sym typeface="+mn-ea"/>
              </a:rPr>
              <a:t> with viscous correction are obtained.</a:t>
            </a:r>
            <a:endParaRPr lang="en-US" altLang="zh-CN" sz="2800" dirty="0">
              <a:latin typeface="Meiryo" panose="020B0604030504040204" charset="-128"/>
              <a:ea typeface="Meiryo" panose="020B0604030504040204" charset="-128"/>
              <a:sym typeface="+mn-ea"/>
            </a:endParaRPr>
          </a:p>
          <a:p>
            <a:pPr marL="0" indent="0" algn="l">
              <a:buNone/>
            </a:pPr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Meiryo" panose="020B0604030504040204" charset="-128"/>
              <a:ea typeface="Meiryo" panose="020B0604030504040204" charset="-128"/>
              <a:sym typeface="+mn-ea"/>
            </a:endParaRPr>
          </a:p>
          <a:p>
            <a:pPr marL="0" lvl="0" indent="0" algn="l">
              <a:buNone/>
            </a:pPr>
            <a:r>
              <a:rPr lang="en-US" altLang="zh-CN" sz="2400" b="1" dirty="0">
                <a:latin typeface="Meiryo" panose="020B0604030504040204" charset="-128"/>
                <a:ea typeface="Meiryo" panose="020B0604030504040204" charset="-128"/>
              </a:rPr>
              <a:t>Outlook</a:t>
            </a:r>
            <a:r>
              <a:rPr lang="en-US" altLang="zh-CN" sz="2400" dirty="0">
                <a:latin typeface="Meiryo" panose="020B0604030504040204" charset="-128"/>
                <a:ea typeface="Meiryo" panose="020B0604030504040204" charset="-128"/>
              </a:rPr>
              <a:t>:</a:t>
            </a:r>
          </a:p>
          <a:p>
            <a:pPr marL="0" lvl="0" indent="0" algn="l">
              <a:buNone/>
            </a:pPr>
            <a:r>
              <a:rPr lang="en-US" altLang="zh-CN" sz="2400" dirty="0">
                <a:latin typeface="Meiryo" panose="020B0604030504040204" charset="-128"/>
                <a:ea typeface="Meiryo" panose="020B0604030504040204" charset="-128"/>
              </a:rPr>
              <a:t>1. 2rd I-S problem, rotation, CLVisc 3+1D code; </a:t>
            </a:r>
          </a:p>
          <a:p>
            <a:pPr marL="0" lvl="0" indent="0" algn="l">
              <a:buNone/>
            </a:pPr>
            <a:r>
              <a:rPr lang="en-US" altLang="zh-CN" sz="2400" dirty="0">
                <a:latin typeface="Meiryo" panose="020B0604030504040204" charset="-128"/>
                <a:ea typeface="Meiryo" panose="020B0604030504040204" charset="-128"/>
              </a:rPr>
              <a:t>2. Jet/heavy quarkonium disturbance evolution on accelerating medium background...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2070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A brief summary and outlook</a:t>
            </a:r>
            <a:endParaRPr kumimoji="1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pic>
        <p:nvPicPr>
          <p:cNvPr id="2" name="图片 1" descr="wpcf2018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" y="99060"/>
            <a:ext cx="1508760" cy="838200"/>
          </a:xfrm>
          <a:prstGeom prst="rect">
            <a:avLst/>
          </a:prstGeom>
        </p:spPr>
      </p:pic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7E1F01B3-0FB9-4EA7-8D4D-01C4056E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24</a:t>
            </a:fld>
            <a:endParaRPr lang="zh-CN" sz="900" strike="noStrike" noProof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标题 1"/>
          <p:cNvSpPr>
            <a:spLocks noGrp="1"/>
          </p:cNvSpPr>
          <p:nvPr>
            <p:ph type="ctrTitle"/>
          </p:nvPr>
        </p:nvSpPr>
        <p:spPr>
          <a:xfrm>
            <a:off x="1950244" y="2630250"/>
            <a:ext cx="5143500" cy="814388"/>
          </a:xfrm>
        </p:spPr>
        <p:txBody>
          <a:bodyPr anchor="b">
            <a:noAutofit/>
          </a:bodyPr>
          <a:lstStyle/>
          <a:p>
            <a:pPr defTabSz="914400">
              <a:buNone/>
            </a:pPr>
            <a:r>
              <a:rPr lang="en-US" altLang="zh-CN" sz="4400" b="1" kern="1200" baseline="0" dirty="0">
                <a:solidFill>
                  <a:schemeClr val="accent2">
                    <a:lumMod val="75000"/>
                  </a:schemeClr>
                </a:solidFill>
                <a:latin typeface="DFKai-SB" panose="03000509000000000000" charset="-120"/>
                <a:ea typeface="DFKai-SB" panose="03000509000000000000" charset="-120"/>
                <a:cs typeface="+mj-cs"/>
              </a:rPr>
              <a:t>Thank you for your attention </a:t>
            </a:r>
          </a:p>
        </p:txBody>
      </p:sp>
      <p:pic>
        <p:nvPicPr>
          <p:cNvPr id="2051" name="图片 1" descr="wigner_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844" y="534273"/>
            <a:ext cx="1637824" cy="6034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2" descr="Képtalálat a következőre: „ELTE logo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336" y="435451"/>
            <a:ext cx="801053" cy="801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8491" y="407591"/>
            <a:ext cx="808196" cy="8567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descr="49d65e027c485f770df526d190304e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329" y="3580130"/>
            <a:ext cx="3020854" cy="16978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wpcf2018_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950" y="416878"/>
            <a:ext cx="1508760" cy="838200"/>
          </a:xfrm>
          <a:prstGeom prst="rect">
            <a:avLst/>
          </a:prstGeom>
        </p:spPr>
      </p:pic>
      <p:sp>
        <p:nvSpPr>
          <p:cNvPr id="13" name="文本框 5"/>
          <p:cNvSpPr txBox="1"/>
          <p:nvPr/>
        </p:nvSpPr>
        <p:spPr>
          <a:xfrm>
            <a:off x="2004695" y="5751830"/>
            <a:ext cx="5585713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2000" i="1" u="sng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arXiv: 1609.07176, 1711.10740, 1805.01427…</a:t>
            </a: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89AB8AC9-FF44-482A-B1D2-CD308C1F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25</a:t>
            </a:fld>
            <a:endParaRPr lang="zh-CN" sz="90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96620" y="1044575"/>
            <a:ext cx="7692866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phase … will focus on 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investigations of the QGP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“both to 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 its properties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to understand precisely how they emerge from the fundamental properties of QCD”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91180" y="1966595"/>
            <a:ext cx="56661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-- The frontiers of nuclear science, a long range plan</a:t>
            </a: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77311" y="242888"/>
            <a:ext cx="9025414" cy="539591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Motivation</a:t>
            </a:r>
            <a:endParaRPr kumimoji="1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59559" y="2805589"/>
            <a:ext cx="3657600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50" dirty="0">
                <a:solidFill>
                  <a:schemeClr val="tx2">
                    <a:lumMod val="95000"/>
                    <a:lumOff val="5000"/>
                  </a:schemeClr>
                </a:solidFill>
                <a:hlinkClick r:id="rId2"/>
              </a:rPr>
              <a:t>http://www.bnl.gov/physics/rhiciiscience/</a:t>
            </a:r>
            <a:endParaRPr lang="en-US" sz="135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7890" y="2406650"/>
            <a:ext cx="734822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i="1" dirty="0">
                <a:solidFill>
                  <a:srgbClr val="FF0000"/>
                </a:solidFill>
                <a:sym typeface="+mn-ea"/>
              </a:rPr>
              <a:t>- What is the initial temperature and thermal evolution of the produced matter?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0740" y="2786380"/>
            <a:ext cx="511492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i="1" dirty="0">
                <a:solidFill>
                  <a:srgbClr val="FF0000"/>
                </a:solidFill>
              </a:rPr>
              <a:t> - What is the viscosity of the produced matter? ...</a:t>
            </a: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772098D8-DCC0-4109-9B57-12B47B05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3</a:t>
            </a:fld>
            <a:endParaRPr lang="zh-CN" sz="900" strike="noStrike" noProof="1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E258B3C-8D4F-4259-AAE8-41F2C0A991B7}"/>
              </a:ext>
            </a:extLst>
          </p:cNvPr>
          <p:cNvSpPr txBox="1"/>
          <p:nvPr/>
        </p:nvSpPr>
        <p:spPr>
          <a:xfrm>
            <a:off x="896620" y="3578860"/>
            <a:ext cx="7747000" cy="2399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lvl="0" indent="0" fontAlgn="base">
              <a:buFont typeface="Wingdings" panose="05000000000000000000" charset="0"/>
              <a:buNone/>
            </a:pPr>
            <a:r>
              <a:rPr lang="en-US" altLang="zh-CN" sz="2400" b="1" dirty="0">
                <a:latin typeface="Times New Roman" panose="02020603050405020304" charset="0"/>
              </a:rPr>
              <a:t>Outline</a:t>
            </a:r>
          </a:p>
          <a:p>
            <a:pPr marL="285750" lvl="0" indent="-285750" fontAlgn="base">
              <a:buFont typeface="Wingdings" panose="05000000000000000000" charset="0"/>
              <a:buChar char="Ø"/>
            </a:pPr>
            <a:r>
              <a:rPr lang="en-US" altLang="zh-CN" dirty="0"/>
              <a:t> </a:t>
            </a:r>
            <a:r>
              <a:rPr lang="en-US" altLang="zh-CN" sz="2000" dirty="0"/>
              <a:t>Accelerating solution of ideal hydrodynamics and results </a:t>
            </a:r>
          </a:p>
          <a:p>
            <a:pPr lvl="0" fontAlgn="base"/>
            <a:r>
              <a:rPr lang="en-US" altLang="zh-CN" sz="2000" dirty="0"/>
              <a:t>    (perfect flow for fitting p+p, Cu+Cu, Au+Au, Pb+Pb data).</a:t>
            </a:r>
          </a:p>
          <a:p>
            <a:pPr marL="0" lvl="1" indent="0" fontAlgn="base">
              <a:buFont typeface="Wingdings" panose="05000000000000000000" charset="0"/>
              <a:buNone/>
            </a:pPr>
            <a:r>
              <a:rPr lang="en-US" altLang="zh-CN" sz="2800" dirty="0">
                <a:latin typeface="Times New Roman" panose="02020603050405020304" charset="0"/>
              </a:rPr>
              <a:t>    </a:t>
            </a:r>
            <a:r>
              <a:rPr lang="en-US" altLang="en-US" sz="1400" dirty="0">
                <a:solidFill>
                  <a:srgbClr val="7030A0"/>
                </a:solidFill>
                <a:sym typeface="Arial" panose="020B0604020202020204" pitchFamily="34" charset="0"/>
              </a:rPr>
              <a:t>Csörgő,</a:t>
            </a:r>
            <a:r>
              <a:rPr lang="en-US" altLang="hu-HU" sz="1400" dirty="0">
                <a:solidFill>
                  <a:srgbClr val="7030A0"/>
                </a:solidFill>
                <a:sym typeface="+mn-ea"/>
              </a:rPr>
              <a:t> </a:t>
            </a:r>
            <a:r>
              <a:rPr lang="hu-HU" altLang="en-US" sz="1400" dirty="0">
                <a:solidFill>
                  <a:srgbClr val="7030A0"/>
                </a:solidFill>
                <a:sym typeface="+mn-ea"/>
              </a:rPr>
              <a:t>Nagy</a:t>
            </a:r>
            <a:r>
              <a:rPr lang="en-US" altLang="en-US" sz="1400" dirty="0">
                <a:solidFill>
                  <a:srgbClr val="7030A0"/>
                </a:solidFill>
                <a:sym typeface="+mn-ea"/>
              </a:rPr>
              <a:t>,</a:t>
            </a:r>
            <a:r>
              <a:rPr lang="hu-HU" altLang="en-US" sz="1400" dirty="0">
                <a:solidFill>
                  <a:srgbClr val="7030A0"/>
                </a:solidFill>
                <a:sym typeface="+mn-ea"/>
              </a:rPr>
              <a:t> Csanád </a:t>
            </a:r>
            <a:r>
              <a:rPr lang="en-US" altLang="hu-HU" sz="1400" dirty="0">
                <a:solidFill>
                  <a:srgbClr val="7030A0"/>
                </a:solidFill>
                <a:sym typeface="+mn-ea"/>
              </a:rPr>
              <a:t>(CNC)</a:t>
            </a:r>
            <a:r>
              <a:rPr lang="hu-HU" altLang="en-US" sz="1400" dirty="0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arXiv: 0605070, 0710.0327, 0805.1562,  </a:t>
            </a:r>
            <a:r>
              <a:rPr lang="en-US" altLang="hu-HU" sz="1400" dirty="0">
                <a:solidFill>
                  <a:srgbClr val="7030A0"/>
                </a:solidFill>
                <a:sym typeface="+mn-ea"/>
              </a:rPr>
              <a:t>  </a:t>
            </a:r>
          </a:p>
          <a:p>
            <a:pPr marL="0" lvl="1" indent="0" fontAlgn="base">
              <a:buFont typeface="Wingdings" panose="05000000000000000000" charset="0"/>
              <a:buNone/>
            </a:pPr>
            <a:r>
              <a:rPr lang="en-US" altLang="hu-HU" sz="1400" dirty="0">
                <a:solidFill>
                  <a:srgbClr val="7030A0"/>
                </a:solidFill>
                <a:sym typeface="+mn-ea"/>
              </a:rPr>
              <a:t>       </a:t>
            </a:r>
            <a:r>
              <a:rPr lang="hu-HU" altLang="en-US" sz="1400" dirty="0">
                <a:solidFill>
                  <a:srgbClr val="7030A0"/>
                </a:solidFill>
                <a:sym typeface="+mn-ea"/>
              </a:rPr>
              <a:t>Csanád</a:t>
            </a:r>
            <a:r>
              <a:rPr lang="en-US" altLang="hu-HU" sz="1400" dirty="0">
                <a:solidFill>
                  <a:srgbClr val="7030A0"/>
                </a:solidFill>
                <a:sym typeface="+mn-ea"/>
              </a:rPr>
              <a:t>, et.  </a:t>
            </a:r>
            <a:r>
              <a:rPr lang="en-US" altLang="zh-CN" sz="14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arXiv:1609.07176. Z. F. Jiang, et. arXiv: 1711.10740. </a:t>
            </a:r>
            <a:endParaRPr lang="en-US" altLang="zh-CN" sz="1600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ea"/>
              <a:sym typeface="+mn-ea"/>
            </a:endParaRPr>
          </a:p>
          <a:p>
            <a:pPr marL="285750" lvl="0" indent="-285750" fontAlgn="base">
              <a:buFont typeface="Wingdings" panose="05000000000000000000" charset="0"/>
              <a:buChar char="Ø"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New perturbative solution of viscous hydrodynamics.</a:t>
            </a:r>
            <a:r>
              <a:rPr lang="en-US" altLang="zh-CN" sz="2000" dirty="0"/>
              <a:t> </a:t>
            </a:r>
            <a:endParaRPr lang="en-US" altLang="zh-CN" sz="2000" dirty="0">
              <a:latin typeface="Times New Roman" panose="02020603050405020304" charset="0"/>
            </a:endParaRPr>
          </a:p>
          <a:p>
            <a:pPr marL="285750" lvl="0" indent="-285750" fontAlgn="base">
              <a:buFont typeface="Wingdings" panose="05000000000000000000" charset="0"/>
              <a:buChar char="Ø"/>
            </a:pPr>
            <a:r>
              <a:rPr lang="en-US" altLang="zh-CN" sz="2000" dirty="0">
                <a:latin typeface="Times New Roman" panose="02020603050405020304" charset="0"/>
              </a:rPr>
              <a:t> </a:t>
            </a:r>
            <a:r>
              <a:rPr lang="en-US" altLang="zh-CN" sz="2000" dirty="0"/>
              <a:t>Summary and outlook.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4470" y="789305"/>
            <a:ext cx="7125335" cy="171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en-US" altLang="zh-CN" sz="2400" strike="noStrike" noProof="1">
                <a:latin typeface="Corbel" panose="020B0503020204020204" charset="0"/>
                <a:ea typeface="宋体" panose="02010600030101010101" pitchFamily="2" charset="-122"/>
                <a:cs typeface="+mn-ea"/>
              </a:rPr>
              <a:t>    Hydrodynamics can be a universal tool to study the QGP. In Rindler coordinate, 4 different sets of the parameters  </a:t>
            </a:r>
            <a:r>
              <a:rPr lang="en-US" altLang="zh-CN" sz="2400" i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charset="0"/>
                <a:ea typeface="宋体" panose="02010600030101010101" pitchFamily="2" charset="-122"/>
                <a:cs typeface="Times New Roman" panose="02020603050405020304" charset="0"/>
              </a:rPr>
              <a:t>λ, </a:t>
            </a:r>
            <a:r>
              <a:rPr lang="en-US" altLang="zh-CN" sz="2400" i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charset="0"/>
                <a:ea typeface="宋体" panose="02010600030101010101" pitchFamily="2" charset="-122"/>
                <a:cs typeface="Times New Roman" panose="02020603050405020304" charset="0"/>
              </a:rPr>
              <a:t>d, κ </a:t>
            </a:r>
            <a:r>
              <a:rPr lang="en-US" altLang="zh-CN" sz="2400" noProof="1">
                <a:latin typeface="Corbel" panose="020B0503020204020204" charset="0"/>
                <a:ea typeface="宋体" panose="02010600030101010101" pitchFamily="2" charset="-122"/>
                <a:cs typeface="Times New Roman" panose="02020603050405020304" charset="0"/>
              </a:rPr>
              <a:t>and</a:t>
            </a:r>
            <a:r>
              <a:rPr lang="en-US" altLang="zh-CN" sz="2400" strike="noStrike" noProof="1">
                <a:solidFill>
                  <a:schemeClr val="tx1"/>
                </a:solidFill>
                <a:latin typeface="Corbel" panose="020B050302020402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l-GR" altLang="zh-CN" sz="2400" i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ϕ</a:t>
            </a:r>
            <a:r>
              <a:rPr lang="en-US" altLang="zh-CN" sz="2400" strike="noStrike" noProof="1">
                <a:latin typeface="Corbel" panose="020B0503020204020204" charset="0"/>
                <a:ea typeface="宋体" panose="02010600030101010101" pitchFamily="2" charset="-122"/>
                <a:cs typeface="Times New Roman" panose="02020603050405020304" charset="0"/>
              </a:rPr>
              <a:t> for 5 possible cases as follows (</a:t>
            </a:r>
            <a:r>
              <a:rPr lang="zh-CN" altLang="en-US" sz="24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λ </a:t>
            </a:r>
            <a:r>
              <a:rPr lang="en-US" altLang="zh-CN" sz="24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is the accelerate parameter.</a:t>
            </a:r>
            <a:r>
              <a:rPr lang="en-US" altLang="zh-CN" sz="2400" strike="noStrike" noProof="1">
                <a:latin typeface="Corbel" panose="020B0503020204020204" charset="0"/>
                <a:ea typeface="宋体" panose="02010600030101010101" pitchFamily="2" charset="-122"/>
                <a:cs typeface="Times New Roman" panose="02020603050405020304" charset="0"/>
              </a:rPr>
              <a:t>):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19225" y="4581525"/>
            <a:ext cx="62936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altLang="zh-CN" sz="2400" strike="noStrike" noProof="1">
                <a:latin typeface="Corbel" panose="020B0503020204020204" charset="0"/>
                <a:ea typeface="宋体" panose="02010600030101010101" pitchFamily="2" charset="-122"/>
                <a:cs typeface="+mn-ea"/>
              </a:rPr>
              <a:t>     In all ideal cases, the </a:t>
            </a:r>
            <a:r>
              <a:rPr lang="en-US" altLang="zh-CN" sz="2400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charset="0"/>
                <a:ea typeface="宋体" panose="02010600030101010101" pitchFamily="2" charset="-122"/>
                <a:cs typeface="+mn-ea"/>
              </a:rPr>
              <a:t>velocity field</a:t>
            </a:r>
            <a:r>
              <a:rPr lang="en-US" altLang="zh-CN" sz="2400" strike="noStrike" noProof="1">
                <a:latin typeface="Corbel" panose="020B0503020204020204" charset="0"/>
                <a:ea typeface="宋体" panose="02010600030101010101" pitchFamily="2" charset="-122"/>
                <a:cs typeface="+mn-ea"/>
              </a:rPr>
              <a:t> and the </a:t>
            </a:r>
            <a:r>
              <a:rPr lang="en-US" altLang="zh-CN" sz="2400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charset="0"/>
                <a:ea typeface="宋体" panose="02010600030101010101" pitchFamily="2" charset="-122"/>
                <a:cs typeface="+mn-ea"/>
              </a:rPr>
              <a:t>pressure</a:t>
            </a:r>
            <a:r>
              <a:rPr lang="en-US" altLang="zh-CN" sz="2400" strike="noStrike" noProof="1">
                <a:latin typeface="Corbel" panose="020B0503020204020204" charset="0"/>
                <a:ea typeface="宋体" panose="02010600030101010101" pitchFamily="2" charset="-122"/>
                <a:cs typeface="+mn-ea"/>
              </a:rPr>
              <a:t> is expressed as : </a:t>
            </a:r>
          </a:p>
        </p:txBody>
      </p:sp>
      <p:graphicFrame>
        <p:nvGraphicFramePr>
          <p:cNvPr id="7" name="表格 6"/>
          <p:cNvGraphicFramePr/>
          <p:nvPr>
            <p:extLst>
              <p:ext uri="{D42A27DB-BD31-4B8C-83A1-F6EECF244321}">
                <p14:modId xmlns:p14="http://schemas.microsoft.com/office/powerpoint/2010/main" val="405272921"/>
              </p:ext>
            </p:extLst>
          </p:nvPr>
        </p:nvGraphicFramePr>
        <p:xfrm>
          <a:off x="938213" y="2576116"/>
          <a:ext cx="4800600" cy="1771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    Case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κ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ϕ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  <a:latin typeface="+mn-lt"/>
                        </a:rPr>
                        <a:t>a.)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b="1" dirty="0">
                          <a:solidFill>
                            <a:schemeClr val="tx1"/>
                          </a:solidFill>
                          <a:uFillTx/>
                          <a:sym typeface="+mn-ea"/>
                        </a:rPr>
                        <a:t>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b.)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</a:rPr>
                        <a:t>1/2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b="1" dirty="0">
                          <a:solidFill>
                            <a:schemeClr val="tx1"/>
                          </a:solidFill>
                          <a:uFillTx/>
                          <a:sym typeface="+mn-ea"/>
                        </a:rPr>
                        <a:t>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35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κ</a:t>
                      </a:r>
                      <a:r>
                        <a:rPr lang="en-US" altLang="zh-CN" sz="135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+1)/</a:t>
                      </a:r>
                      <a:r>
                        <a:rPr lang="en-US" altLang="zh-CN" sz="135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κ</a:t>
                      </a:r>
                      <a:endParaRPr lang="en-US" altLang="zh-CN" sz="135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c.)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</a:rPr>
                        <a:t>3/2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b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(4d-1)/3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(κ+1)/κ</a:t>
                      </a:r>
                      <a:endParaRPr lang="zh-CN" altLang="en-US" sz="135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d.)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b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b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e.)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b="1" dirty="0">
                          <a:solidFill>
                            <a:schemeClr val="tx1"/>
                          </a:solidFill>
                          <a:uFillTx/>
                        </a:rPr>
                        <a:t>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b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288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29138" y="334803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" r:id="rId3" imgW="114300" imgH="216535" progId="Equation.KSEE3">
                  <p:embed/>
                </p:oleObj>
              </mc:Choice>
              <mc:Fallback>
                <p:oleObj r:id="rId3" imgW="114300" imgH="216535" progId="Equation.KSEE3">
                  <p:embed/>
                  <p:pic>
                    <p:nvPicPr>
                      <p:cNvPr id="0" name="图片 310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9138" y="3348038"/>
                        <a:ext cx="85725" cy="161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29138" y="334803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5" r:id="rId5" imgW="114300" imgH="216535" progId="Equation.KSEE3">
                  <p:embed/>
                </p:oleObj>
              </mc:Choice>
              <mc:Fallback>
                <p:oleObj r:id="rId5" imgW="114300" imgH="216535" progId="Equation.KSEE3">
                  <p:embed/>
                  <p:pic>
                    <p:nvPicPr>
                      <p:cNvPr id="0" name="图片 310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9138" y="3348038"/>
                        <a:ext cx="85725" cy="161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652" name="文本框 197651"/>
          <p:cNvSpPr txBox="1"/>
          <p:nvPr/>
        </p:nvSpPr>
        <p:spPr>
          <a:xfrm>
            <a:off x="5863590" y="3322638"/>
            <a:ext cx="2914650" cy="344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l" eaLnBrk="1" hangingPunct="1">
              <a:spcBef>
                <a:spcPct val="50000"/>
              </a:spcBef>
            </a:pPr>
            <a:r>
              <a:rPr lang="en-US" altLang="zh-CN" sz="1650" i="1" dirty="0">
                <a:solidFill>
                  <a:srgbClr val="006600"/>
                </a:solidFill>
                <a:latin typeface="Times New Roman" panose="02020603050405020304" charset="0"/>
                <a:ea typeface="Arial Unicode MS" panose="020B0604020202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1650" dirty="0">
                <a:solidFill>
                  <a:srgbClr val="00660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dimensional ( T. S. Biró)</a:t>
            </a:r>
          </a:p>
        </p:txBody>
      </p:sp>
      <p:sp>
        <p:nvSpPr>
          <p:cNvPr id="197650" name="文本框 197649"/>
          <p:cNvSpPr txBox="1"/>
          <p:nvPr/>
        </p:nvSpPr>
        <p:spPr>
          <a:xfrm>
            <a:off x="5892800" y="3711575"/>
            <a:ext cx="3206115" cy="344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>
              <a:spcBef>
                <a:spcPct val="50000"/>
              </a:spcBef>
            </a:pPr>
            <a:r>
              <a:rPr lang="en-US" altLang="zh-CN" sz="1650" b="1" dirty="0">
                <a:solidFill>
                  <a:schemeClr val="accent1">
                    <a:lumMod val="75000"/>
                  </a:schemeClr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Hwa-Bjorken, Buda-Lund type</a:t>
            </a:r>
          </a:p>
        </p:txBody>
      </p:sp>
      <p:sp>
        <p:nvSpPr>
          <p:cNvPr id="197651" name="文本框 197650"/>
          <p:cNvSpPr txBox="1"/>
          <p:nvPr/>
        </p:nvSpPr>
        <p:spPr>
          <a:xfrm>
            <a:off x="5852636" y="2917111"/>
            <a:ext cx="3086100" cy="344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l" eaLnBrk="1" hangingPunct="1">
              <a:spcBef>
                <a:spcPct val="50000"/>
              </a:spcBef>
            </a:pPr>
            <a:r>
              <a:rPr lang="en-US" altLang="zh-CN" sz="1650" dirty="0">
                <a:solidFill>
                  <a:srgbClr val="7030A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accelerating, </a:t>
            </a:r>
            <a:r>
              <a:rPr lang="en-US" altLang="zh-CN" sz="1650" i="1" dirty="0">
                <a:solidFill>
                  <a:srgbClr val="7030A0"/>
                </a:solidFill>
                <a:latin typeface="Times New Roman" panose="02020603050405020304" charset="0"/>
                <a:ea typeface="Arial Unicode MS" panose="020B0604020202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1650" dirty="0">
                <a:solidFill>
                  <a:srgbClr val="7030A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dimension</a:t>
            </a:r>
          </a:p>
        </p:txBody>
      </p:sp>
      <p:sp>
        <p:nvSpPr>
          <p:cNvPr id="197653" name="文本框 197652"/>
          <p:cNvSpPr txBox="1"/>
          <p:nvPr/>
        </p:nvSpPr>
        <p:spPr>
          <a:xfrm>
            <a:off x="5878036" y="4021614"/>
            <a:ext cx="3143250" cy="321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l" eaLnBrk="1" hangingPunct="1">
              <a:spcBef>
                <a:spcPct val="50000"/>
              </a:spcBef>
            </a:pPr>
            <a:r>
              <a:rPr lang="en-US" altLang="zh-CN" sz="150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Special EoS, but general velocity</a:t>
            </a:r>
          </a:p>
        </p:txBody>
      </p:sp>
      <p:sp>
        <p:nvSpPr>
          <p:cNvPr id="11" name="左箭头 10"/>
          <p:cNvSpPr/>
          <p:nvPr/>
        </p:nvSpPr>
        <p:spPr>
          <a:xfrm>
            <a:off x="5769293" y="3044984"/>
            <a:ext cx="122873" cy="64770"/>
          </a:xfrm>
          <a:prstGeom prst="leftArrow">
            <a:avLst/>
          </a:prstGeom>
          <a:solidFill>
            <a:srgbClr val="7030A0"/>
          </a:solidFill>
          <a:ln w="12700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左箭头 11"/>
          <p:cNvSpPr/>
          <p:nvPr/>
        </p:nvSpPr>
        <p:spPr>
          <a:xfrm>
            <a:off x="5755005" y="3372644"/>
            <a:ext cx="122873" cy="64770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左箭头 12"/>
          <p:cNvSpPr/>
          <p:nvPr/>
        </p:nvSpPr>
        <p:spPr>
          <a:xfrm>
            <a:off x="5769293" y="3851751"/>
            <a:ext cx="122873" cy="647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左箭头 14"/>
          <p:cNvSpPr/>
          <p:nvPr/>
        </p:nvSpPr>
        <p:spPr>
          <a:xfrm>
            <a:off x="5769293" y="4135120"/>
            <a:ext cx="122873" cy="64770"/>
          </a:xfrm>
          <a:prstGeom prst="lef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左箭头 15"/>
          <p:cNvSpPr/>
          <p:nvPr/>
        </p:nvSpPr>
        <p:spPr>
          <a:xfrm>
            <a:off x="5757386" y="3553619"/>
            <a:ext cx="122873" cy="64770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CNC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solution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s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of relativistic hydrodynamics</a:t>
            </a:r>
            <a:endParaRPr lang="hu-HU" altLang="zh-CN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dist="17961" dir="2700000">
                  <a:scrgbClr r="0" g="0" b="0"/>
                </a:outerShdw>
              </a:effectLst>
              <a:latin typeface="Malgun Gothic" panose="020B0503020000020004" charset="-127"/>
              <a:ea typeface="Malgun Gothic" panose="020B0503020000020004" charset="-127"/>
              <a:cs typeface="Tahoma" panose="020B0604030504040204" pitchFamily="2"/>
              <a:sym typeface="+mn-ea"/>
            </a:endParaRPr>
          </a:p>
        </p:txBody>
      </p:sp>
      <p:graphicFrame>
        <p:nvGraphicFramePr>
          <p:cNvPr id="9" name="对象 1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60270" y="5483860"/>
          <a:ext cx="525399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6" r:id="rId6" imgW="2895600" imgH="419100" progId="Equation.KSEE3">
                  <p:embed/>
                </p:oleObj>
              </mc:Choice>
              <mc:Fallback>
                <p:oleObj r:id="rId6" imgW="2895600" imgH="419100" progId="Equation.KSEE3">
                  <p:embed/>
                  <p:pic>
                    <p:nvPicPr>
                      <p:cNvPr id="0" name="图片 3102"/>
                      <p:cNvPicPr/>
                      <p:nvPr/>
                    </p:nvPicPr>
                    <p:blipFill>
                      <a:blip r:embed="rId7">
                        <a:lum contrast="29999"/>
                      </a:blip>
                      <a:stretch>
                        <a:fillRect/>
                      </a:stretch>
                    </p:blipFill>
                    <p:spPr>
                      <a:xfrm>
                        <a:off x="2160270" y="5483860"/>
                        <a:ext cx="5253990" cy="6985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14CD68"/>
                          </a:gs>
                          <a:gs pos="100000">
                            <a:srgbClr val="035C7D"/>
                          </a:gs>
                        </a:gsLst>
                        <a:lin ang="5400000" scaled="0"/>
                      </a:gradFill>
                      <a:ln w="2857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5798820" y="2019935"/>
            <a:ext cx="3140075" cy="82994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r>
              <a:rPr lang="en-US" altLang="en-US" sz="1600" dirty="0">
                <a:solidFill>
                  <a:srgbClr val="7030A0"/>
                </a:solidFill>
                <a:sym typeface="Arial" panose="020B0604020202020204" pitchFamily="34" charset="0"/>
                <a:hlinkClick r:id="rId8"/>
              </a:rPr>
              <a:t>Csörgő, </a:t>
            </a:r>
            <a:r>
              <a:rPr lang="hu-HU" altLang="en-US" sz="1600" dirty="0">
                <a:solidFill>
                  <a:srgbClr val="7030A0"/>
                </a:solidFill>
                <a:sym typeface="+mn-ea"/>
                <a:hlinkClick r:id="rId8"/>
              </a:rPr>
              <a:t>Nagy</a:t>
            </a:r>
            <a:r>
              <a:rPr lang="en-US" altLang="en-US" sz="1600" dirty="0">
                <a:solidFill>
                  <a:srgbClr val="7030A0"/>
                </a:solidFill>
                <a:sym typeface="+mn-ea"/>
                <a:hlinkClick r:id="rId8"/>
              </a:rPr>
              <a:t>,</a:t>
            </a:r>
            <a:r>
              <a:rPr lang="hu-HU" altLang="en-US" sz="1600" dirty="0">
                <a:solidFill>
                  <a:srgbClr val="7030A0"/>
                </a:solidFill>
                <a:sym typeface="+mn-ea"/>
                <a:hlinkClick r:id="rId8"/>
              </a:rPr>
              <a:t> Csanád</a:t>
            </a:r>
            <a:r>
              <a:rPr lang="en-US" altLang="hu-HU" sz="1600" dirty="0">
                <a:solidFill>
                  <a:srgbClr val="7030A0"/>
                </a:solidFill>
                <a:sym typeface="+mn-ea"/>
                <a:hlinkClick r:id="rId8"/>
              </a:rPr>
              <a:t>(CNC)</a:t>
            </a:r>
            <a:r>
              <a:rPr lang="hu-HU" altLang="en-US" sz="1600" dirty="0">
                <a:solidFill>
                  <a:srgbClr val="7030A0"/>
                </a:solidFill>
                <a:sym typeface="+mn-ea"/>
                <a:hlinkClick r:id="rId8"/>
              </a:rPr>
              <a:t> </a:t>
            </a:r>
            <a:r>
              <a:rPr lang="en-US" altLang="zh-CN" sz="16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arXiv: 0605070, </a:t>
            </a:r>
          </a:p>
          <a:p>
            <a:r>
              <a:rPr lang="en-US" altLang="zh-CN" sz="16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0710.0327, 0805.1562,.... </a:t>
            </a:r>
          </a:p>
        </p:txBody>
      </p:sp>
      <p:sp>
        <p:nvSpPr>
          <p:cNvPr id="22" name="灯片编号占位符 2">
            <a:extLst>
              <a:ext uri="{FF2B5EF4-FFF2-40B4-BE49-F238E27FC236}">
                <a16:creationId xmlns:a16="http://schemas.microsoft.com/office/drawing/2014/main" id="{26A16D6E-742A-4D23-A70B-DBB1A0379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4</a:t>
            </a:fld>
            <a:endParaRPr lang="zh-CN" sz="900" strike="noStrike" noProof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42950" y="1019016"/>
            <a:ext cx="7996238" cy="1075373"/>
            <a:chOff x="1781" y="1569"/>
            <a:chExt cx="16790" cy="2258"/>
          </a:xfrm>
        </p:grpSpPr>
        <p:graphicFrame>
          <p:nvGraphicFramePr>
            <p:cNvPr id="11269" name="对象 7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2103" y="2504"/>
            <a:ext cx="6159" cy="1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16" r:id="rId3" imgW="2336800" imgH="545465" progId="Equation.KSEE3">
                    <p:embed/>
                  </p:oleObj>
                </mc:Choice>
                <mc:Fallback>
                  <p:oleObj r:id="rId3" imgW="2336800" imgH="545465" progId="Equation.KSEE3">
                    <p:embed/>
                    <p:pic>
                      <p:nvPicPr>
                        <p:cNvPr id="11269" name="对象 7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103" y="2504"/>
                          <a:ext cx="6159" cy="1301"/>
                        </a:xfrm>
                        <a:prstGeom prst="rect">
                          <a:avLst/>
                        </a:prstGeom>
                        <a:noFill/>
                        <a:ln w="28575" cap="flat" cmpd="dbl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5" name="对象 9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9374" y="2474"/>
            <a:ext cx="6153" cy="1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17" r:id="rId5" imgW="1777365" imgH="545465" progId="Equation.KSEE3">
                    <p:embed/>
                  </p:oleObj>
                </mc:Choice>
                <mc:Fallback>
                  <p:oleObj r:id="rId5" imgW="1777365" imgH="545465" progId="Equation.KSEE3">
                    <p:embed/>
                    <p:pic>
                      <p:nvPicPr>
                        <p:cNvPr id="15365" name="对象 9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374" y="2474"/>
                          <a:ext cx="6153" cy="1353"/>
                        </a:xfrm>
                        <a:prstGeom prst="rect">
                          <a:avLst/>
                        </a:prstGeom>
                        <a:noFill/>
                        <a:ln w="28575" cap="flat" cmpd="sng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文本框 7"/>
            <p:cNvSpPr txBox="1"/>
            <p:nvPr/>
          </p:nvSpPr>
          <p:spPr>
            <a:xfrm>
              <a:off x="1781" y="1569"/>
              <a:ext cx="5409" cy="77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fontAlgn="base"/>
              <a:r>
                <a:rPr lang="en-US" altLang="zh-CN" b="1" strike="noStrike" noProof="1">
                  <a:solidFill>
                    <a:srgbClr val="CC0000"/>
                  </a:solidFill>
                  <a:latin typeface="Arial" panose="020B0604020202020204" pitchFamily="34" charset="0"/>
                </a:rPr>
                <a:t>Rapidity distribution:</a:t>
              </a:r>
            </a:p>
          </p:txBody>
        </p:sp>
        <p:graphicFrame>
          <p:nvGraphicFramePr>
            <p:cNvPr id="11271" name="对象 11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6194" y="2493"/>
            <a:ext cx="2377" cy="12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18" r:id="rId7" imgW="686435" imgH="393700" progId="Equation.KSEE3">
                    <p:embed/>
                  </p:oleObj>
                </mc:Choice>
                <mc:Fallback>
                  <p:oleObj r:id="rId7" imgW="686435" imgH="393700" progId="Equation.KSEE3">
                    <p:embed/>
                    <p:pic>
                      <p:nvPicPr>
                        <p:cNvPr id="11271" name="对象 11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6194" y="2493"/>
                          <a:ext cx="2377" cy="1235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左右箭头 8"/>
            <p:cNvSpPr/>
            <p:nvPr/>
          </p:nvSpPr>
          <p:spPr>
            <a:xfrm>
              <a:off x="8596" y="2915"/>
              <a:ext cx="480" cy="360"/>
            </a:xfrm>
            <a:prstGeom prst="leftRightArrow">
              <a:avLst>
                <a:gd name="adj1" fmla="val 50000"/>
                <a:gd name="adj2" fmla="val 26666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initial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energy density estimation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10" name="文本框 7"/>
          <p:cNvSpPr txBox="1"/>
          <p:nvPr/>
        </p:nvSpPr>
        <p:spPr>
          <a:xfrm>
            <a:off x="4230370" y="1019175"/>
            <a:ext cx="3625850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strike="noStrike" noProof="1">
                <a:solidFill>
                  <a:srgbClr val="CC0000"/>
                </a:solidFill>
                <a:latin typeface="Arial" panose="020B0604020202020204" pitchFamily="34" charset="0"/>
              </a:rPr>
              <a:t>Pseudorapidity distribution:</a:t>
            </a:r>
          </a:p>
        </p:txBody>
      </p:sp>
      <p:sp>
        <p:nvSpPr>
          <p:cNvPr id="23" name="灯片编号占位符 2">
            <a:extLst>
              <a:ext uri="{FF2B5EF4-FFF2-40B4-BE49-F238E27FC236}">
                <a16:creationId xmlns:a16="http://schemas.microsoft.com/office/drawing/2014/main" id="{147CF9C3-9C31-4BED-9808-61B012AE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5</a:t>
            </a:fld>
            <a:endParaRPr lang="zh-CN" sz="900" strike="noStrike" noProof="1"/>
          </a:p>
        </p:txBody>
      </p:sp>
    </p:spTree>
    <p:extLst>
      <p:ext uri="{BB962C8B-B14F-4D97-AF65-F5344CB8AC3E}">
        <p14:creationId xmlns:p14="http://schemas.microsoft.com/office/powerpoint/2010/main" val="2543875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861084" y="3305810"/>
            <a:ext cx="3878104" cy="321945"/>
          </a:xfrm>
          <a:prstGeom prst="rect">
            <a:avLst/>
          </a:prstGeom>
          <a:noFill/>
          <a:ln w="28575" cmpd="sng">
            <a:solidFill>
              <a:schemeClr val="accent4"/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altLang="zh-CN" sz="15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J. D. Bjroken, Phys. Rev. D 27, 140 (1983)</a:t>
            </a:r>
            <a:r>
              <a:rPr lang="en-US" altLang="zh-CN" sz="15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293" name="文本框 7"/>
          <p:cNvSpPr txBox="1"/>
          <p:nvPr/>
        </p:nvSpPr>
        <p:spPr>
          <a:xfrm>
            <a:off x="5096351" y="3698716"/>
            <a:ext cx="3878104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just"/>
            <a:r>
              <a:rPr lang="en-US" altLang="zh-CN" dirty="0">
                <a:latin typeface="Malgun Gothic" panose="020B0503020000020004" charset="-127"/>
                <a:ea typeface="Malgun Gothic" panose="020B0503020000020004" charset="-127"/>
              </a:rPr>
              <a:t>For an accelerating flow,</a:t>
            </a:r>
          </a:p>
          <a:p>
            <a:pPr marL="0" indent="0">
              <a:buNone/>
            </a:pPr>
            <a:r>
              <a:rPr lang="en-US" altLang="hu-HU" dirty="0">
                <a:latin typeface="Malgun Gothic" panose="020B0503020000020004" charset="-127"/>
                <a:ea typeface="Malgun Gothic" panose="020B0503020000020004" charset="-127"/>
                <a:sym typeface="+mn-ea"/>
              </a:rPr>
              <a:t>T</a:t>
            </a:r>
            <a:r>
              <a:rPr lang="hu-HU" dirty="0">
                <a:latin typeface="Malgun Gothic" panose="020B0503020000020004" charset="-127"/>
                <a:ea typeface="Malgun Gothic" panose="020B0503020000020004" charset="-127"/>
                <a:sym typeface="+mn-ea"/>
              </a:rPr>
              <a:t>wo</a:t>
            </a:r>
            <a:r>
              <a:rPr lang="en-US" dirty="0">
                <a:latin typeface="Malgun Gothic" panose="020B0503020000020004" charset="-127"/>
                <a:ea typeface="Malgun Gothic" panose="020B0503020000020004" charset="-127"/>
                <a:sym typeface="+mn-ea"/>
              </a:rPr>
              <a:t> main</a:t>
            </a:r>
            <a:r>
              <a:rPr lang="hu-HU" dirty="0">
                <a:latin typeface="Malgun Gothic" panose="020B0503020000020004" charset="-127"/>
                <a:ea typeface="Malgun Gothic" panose="020B0503020000020004" charset="-127"/>
                <a:sym typeface="+mn-ea"/>
              </a:rPr>
              <a:t> modifications </a:t>
            </a:r>
            <a:r>
              <a:rPr lang="en-US" altLang="hu-HU" dirty="0">
                <a:latin typeface="Malgun Gothic" panose="020B0503020000020004" charset="-127"/>
                <a:ea typeface="Malgun Gothic" panose="020B0503020000020004" charset="-127"/>
                <a:sym typeface="+mn-ea"/>
              </a:rPr>
              <a:t>for </a:t>
            </a:r>
            <a:r>
              <a:rPr lang="en-US" altLang="zh-CN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Initial conditions:</a:t>
            </a:r>
            <a:r>
              <a:rPr lang="hu-HU" dirty="0">
                <a:solidFill>
                  <a:srgbClr val="FF0000"/>
                </a:solidFill>
                <a:sym typeface="+mn-ea"/>
              </a:rPr>
              <a:t>  y </a:t>
            </a:r>
            <a:r>
              <a:rPr lang="hu-HU" dirty="0">
                <a:solidFill>
                  <a:srgbClr val="FF0000"/>
                </a:solidFill>
                <a:sym typeface="Symbol" panose="05050102010706020507"/>
              </a:rPr>
              <a:t> </a:t>
            </a:r>
            <a:r>
              <a:rPr lang="hu-HU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/>
              </a:rPr>
              <a:t>h</a:t>
            </a:r>
            <a:r>
              <a:rPr lang="en-US" altLang="hu-HU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/>
              </a:rPr>
              <a:t>;</a:t>
            </a:r>
            <a:r>
              <a:rPr lang="hu-HU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/>
              </a:rPr>
              <a:t>  </a:t>
            </a:r>
            <a:r>
              <a:rPr lang="hu-HU" dirty="0" err="1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/>
              </a:rPr>
              <a:t>h</a:t>
            </a:r>
            <a:r>
              <a:rPr lang="hu-HU" baseline="-25000" dirty="0" err="1">
                <a:solidFill>
                  <a:srgbClr val="FF0000"/>
                </a:solidFill>
                <a:sym typeface="Symbol" panose="05050102010706020507"/>
              </a:rPr>
              <a:t>final</a:t>
            </a:r>
            <a:r>
              <a:rPr lang="hu-HU" dirty="0">
                <a:solidFill>
                  <a:srgbClr val="FF0000"/>
                </a:solidFill>
                <a:sym typeface="Symbol" panose="05050102010706020507"/>
              </a:rPr>
              <a:t>  </a:t>
            </a:r>
            <a:r>
              <a:rPr lang="hu-HU" dirty="0" err="1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/>
              </a:rPr>
              <a:t>h</a:t>
            </a:r>
            <a:r>
              <a:rPr lang="hu-HU" baseline="-25000" dirty="0" err="1">
                <a:solidFill>
                  <a:srgbClr val="FF0000"/>
                </a:solidFill>
                <a:sym typeface="Symbol" panose="05050102010706020507"/>
              </a:rPr>
              <a:t>initial</a:t>
            </a:r>
            <a:r>
              <a:rPr lang="en-US" altLang="zh-CN" dirty="0">
                <a:solidFill>
                  <a:srgbClr val="FF0000"/>
                </a:solidFill>
                <a:latin typeface="Century Gothic" panose="020B0502020202020204" charset="0"/>
                <a:ea typeface="宋体" panose="02010600030101010101" pitchFamily="2" charset="-122"/>
              </a:rPr>
              <a:t> .</a:t>
            </a:r>
            <a:endParaRPr lang="en-US" altLang="zh-CN" baseline="-25000" dirty="0">
              <a:solidFill>
                <a:srgbClr val="FF0000"/>
              </a:solidFill>
              <a:latin typeface="Century Gothic" panose="020B0502020202020204" charset="0"/>
              <a:ea typeface="宋体" panose="02010600030101010101" pitchFamily="2" charset="-122"/>
            </a:endParaRPr>
          </a:p>
        </p:txBody>
      </p:sp>
      <p:graphicFrame>
        <p:nvGraphicFramePr>
          <p:cNvPr id="13" name="Objektum 12"/>
          <p:cNvGraphicFramePr>
            <a:graphicFrameLocks noChangeAspect="1"/>
          </p:cNvGraphicFramePr>
          <p:nvPr/>
        </p:nvGraphicFramePr>
        <p:xfrm>
          <a:off x="5303427" y="2450742"/>
          <a:ext cx="2750344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77" name="Equation" r:id="rId3" imgW="1790700" imgH="457200" progId="Equation.3">
                  <p:embed/>
                </p:oleObj>
              </mc:Choice>
              <mc:Fallback>
                <p:oleObj name="Equation" r:id="rId3" imgW="1790700" imgH="457200" progId="Equation.3">
                  <p:embed/>
                  <p:pic>
                    <p:nvPicPr>
                      <p:cNvPr id="0" name="图片 20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427" y="2450742"/>
                        <a:ext cx="2750344" cy="7012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4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096510" y="4744562"/>
          <a:ext cx="3589655" cy="785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78" r:id="rId5" imgW="2540000" imgH="508000" progId="Equation.KSEE3">
                  <p:embed/>
                </p:oleObj>
              </mc:Choice>
              <mc:Fallback>
                <p:oleObj r:id="rId5" imgW="2540000" imgH="508000" progId="Equation.KSEE3">
                  <p:embed/>
                  <p:pic>
                    <p:nvPicPr>
                      <p:cNvPr id="0" name="图片 308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6510" y="4744562"/>
                        <a:ext cx="3589655" cy="785495"/>
                      </a:xfrm>
                      <a:prstGeom prst="rect">
                        <a:avLst/>
                      </a:prstGeom>
                      <a:noFill/>
                      <a:ln w="28575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303520" y="5631021"/>
            <a:ext cx="3035618" cy="506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/>
              <a:t>BRAHMS 200 GeV Au+Au data </a:t>
            </a:r>
          </a:p>
          <a:p>
            <a:pPr algn="ctr"/>
            <a:r>
              <a:rPr lang="en-US" altLang="zh-CN" sz="135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arXiv: 0805.1562</a:t>
            </a:r>
            <a:endParaRPr lang="en-US" altLang="zh-CN" sz="1350" dirty="0"/>
          </a:p>
        </p:txBody>
      </p:sp>
      <p:grpSp>
        <p:nvGrpSpPr>
          <p:cNvPr id="8" name="组合 7"/>
          <p:cNvGrpSpPr/>
          <p:nvPr/>
        </p:nvGrpSpPr>
        <p:grpSpPr>
          <a:xfrm>
            <a:off x="742950" y="1019016"/>
            <a:ext cx="7996238" cy="1075373"/>
            <a:chOff x="1781" y="1569"/>
            <a:chExt cx="16790" cy="2258"/>
          </a:xfrm>
        </p:grpSpPr>
        <p:graphicFrame>
          <p:nvGraphicFramePr>
            <p:cNvPr id="11269" name="对象 7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2103" y="2504"/>
            <a:ext cx="6159" cy="1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79" r:id="rId7" imgW="2336800" imgH="545465" progId="Equation.KSEE3">
                    <p:embed/>
                  </p:oleObj>
                </mc:Choice>
                <mc:Fallback>
                  <p:oleObj r:id="rId7" imgW="2336800" imgH="545465" progId="Equation.KSEE3">
                    <p:embed/>
                    <p:pic>
                      <p:nvPicPr>
                        <p:cNvPr id="0" name="图片 311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103" y="2504"/>
                          <a:ext cx="6159" cy="1301"/>
                        </a:xfrm>
                        <a:prstGeom prst="rect">
                          <a:avLst/>
                        </a:prstGeom>
                        <a:noFill/>
                        <a:ln w="28575" cap="flat" cmpd="dbl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5" name="对象 9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9374" y="2474"/>
            <a:ext cx="6153" cy="1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80" r:id="rId9" imgW="1777365" imgH="545465" progId="Equation.KSEE3">
                    <p:embed/>
                  </p:oleObj>
                </mc:Choice>
                <mc:Fallback>
                  <p:oleObj r:id="rId9" imgW="1777365" imgH="545465" progId="Equation.KSEE3">
                    <p:embed/>
                    <p:pic>
                      <p:nvPicPr>
                        <p:cNvPr id="0" name="图片 3090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374" y="2474"/>
                          <a:ext cx="6153" cy="1353"/>
                        </a:xfrm>
                        <a:prstGeom prst="rect">
                          <a:avLst/>
                        </a:prstGeom>
                        <a:noFill/>
                        <a:ln w="28575" cap="flat" cmpd="sng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文本框 7"/>
            <p:cNvSpPr txBox="1"/>
            <p:nvPr/>
          </p:nvSpPr>
          <p:spPr>
            <a:xfrm>
              <a:off x="1781" y="1569"/>
              <a:ext cx="5409" cy="77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fontAlgn="base"/>
              <a:r>
                <a:rPr lang="en-US" altLang="zh-CN" b="1" strike="noStrike" noProof="1">
                  <a:solidFill>
                    <a:srgbClr val="CC0000"/>
                  </a:solidFill>
                  <a:latin typeface="Arial" panose="020B0604020202020204" pitchFamily="34" charset="0"/>
                </a:rPr>
                <a:t>Rapidity distribution:</a:t>
              </a:r>
            </a:p>
          </p:txBody>
        </p:sp>
        <p:graphicFrame>
          <p:nvGraphicFramePr>
            <p:cNvPr id="11271" name="对象 11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6194" y="2493"/>
            <a:ext cx="2377" cy="12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81" r:id="rId11" imgW="686435" imgH="393700" progId="Equation.KSEE3">
                    <p:embed/>
                  </p:oleObj>
                </mc:Choice>
                <mc:Fallback>
                  <p:oleObj r:id="rId11" imgW="686435" imgH="393700" progId="Equation.KSEE3">
                    <p:embed/>
                    <p:pic>
                      <p:nvPicPr>
                        <p:cNvPr id="0" name="图片 3116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6194" y="2493"/>
                          <a:ext cx="2377" cy="1235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左右箭头 8"/>
            <p:cNvSpPr/>
            <p:nvPr/>
          </p:nvSpPr>
          <p:spPr>
            <a:xfrm>
              <a:off x="8596" y="2915"/>
              <a:ext cx="480" cy="360"/>
            </a:xfrm>
            <a:prstGeom prst="leftRightArrow">
              <a:avLst>
                <a:gd name="adj1" fmla="val 50000"/>
                <a:gd name="adj2" fmla="val 26666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initial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energy density estimation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10" name="文本框 7"/>
          <p:cNvSpPr txBox="1"/>
          <p:nvPr/>
        </p:nvSpPr>
        <p:spPr>
          <a:xfrm>
            <a:off x="4230370" y="1019175"/>
            <a:ext cx="3625850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strike="noStrike" noProof="1">
                <a:solidFill>
                  <a:srgbClr val="CC0000"/>
                </a:solidFill>
                <a:latin typeface="Arial" panose="020B0604020202020204" pitchFamily="34" charset="0"/>
              </a:rPr>
              <a:t>Pseudorapidity distribution: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7660" y="2607945"/>
            <a:ext cx="4055745" cy="280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文本框 15"/>
          <p:cNvSpPr txBox="1"/>
          <p:nvPr/>
        </p:nvSpPr>
        <p:spPr>
          <a:xfrm>
            <a:off x="1028700" y="5481320"/>
            <a:ext cx="2672080" cy="3067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/>
              <a:t>Flow element's motion path</a:t>
            </a: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3440986" y="4030504"/>
          <a:ext cx="1600676" cy="721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82" name="Equation" r:id="rId14" imgW="1041400" imgH="469900" progId="Equation.3">
                  <p:embed/>
                </p:oleObj>
              </mc:Choice>
              <mc:Fallback>
                <p:oleObj name="Equation" r:id="rId14" imgW="1041400" imgH="469900" progId="Equation.3">
                  <p:embed/>
                  <p:pic>
                    <p:nvPicPr>
                      <p:cNvPr id="0" name="图片 3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0986" y="4030504"/>
                        <a:ext cx="1600676" cy="721519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54025" y="5888990"/>
            <a:ext cx="4028440" cy="737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/>
              <a:t>For more recent, exact results that include the work done by pressure, </a:t>
            </a:r>
          </a:p>
          <a:p>
            <a:r>
              <a:rPr lang="en-US" altLang="zh-CN" sz="1400" b="1" dirty="0"/>
              <a:t>see </a:t>
            </a:r>
            <a:r>
              <a:rPr lang="en-US" altLang="zh-CN" sz="1400" b="1" dirty="0">
                <a:hlinkClick r:id="rId16"/>
              </a:rPr>
              <a:t>G.Kasza's talk</a:t>
            </a:r>
            <a:r>
              <a:rPr lang="en-US" altLang="zh-CN" sz="1400" b="1" dirty="0"/>
              <a:t> at WPCF2018</a:t>
            </a:r>
          </a:p>
        </p:txBody>
      </p:sp>
      <p:sp>
        <p:nvSpPr>
          <p:cNvPr id="22" name="灯片编号占位符 2">
            <a:extLst>
              <a:ext uri="{FF2B5EF4-FFF2-40B4-BE49-F238E27FC236}">
                <a16:creationId xmlns:a16="http://schemas.microsoft.com/office/drawing/2014/main" id="{8442C432-329D-4968-ABA2-EB04101B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6</a:t>
            </a:fld>
            <a:endParaRPr lang="zh-CN" sz="900" strike="noStrike" noProof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BB417719-2966-497A-83C3-253C8D8F3E98}"/>
              </a:ext>
            </a:extLst>
          </p:cNvPr>
          <p:cNvGrpSpPr/>
          <p:nvPr/>
        </p:nvGrpSpPr>
        <p:grpSpPr>
          <a:xfrm>
            <a:off x="155626" y="1177294"/>
            <a:ext cx="8187492" cy="4859322"/>
            <a:chOff x="155626" y="1177294"/>
            <a:chExt cx="8187492" cy="485932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626" y="1177294"/>
              <a:ext cx="4300958" cy="244643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338" y="3623732"/>
              <a:ext cx="3755254" cy="233674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1871" y="3623732"/>
              <a:ext cx="3551247" cy="241288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2922" y="1270265"/>
              <a:ext cx="3613212" cy="2353467"/>
            </a:xfrm>
            <a:prstGeom prst="rect">
              <a:avLst/>
            </a:prstGeom>
          </p:spPr>
        </p:pic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59055" y="99060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altLang="hu-HU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pseudorapidity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distributions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21" name="文本框 7"/>
          <p:cNvSpPr txBox="1"/>
          <p:nvPr/>
        </p:nvSpPr>
        <p:spPr>
          <a:xfrm>
            <a:off x="166370" y="821690"/>
            <a:ext cx="8199120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noProof="1">
                <a:solidFill>
                  <a:srgbClr val="CC0000"/>
                </a:solidFill>
                <a:latin typeface="Arial" panose="020B0604020202020204" pitchFamily="34" charset="0"/>
              </a:rPr>
              <a:t>Results for 130 GeV Au+Au and 200 GeV Au+Au collisions</a:t>
            </a:r>
            <a:endParaRPr lang="en-US" altLang="zh-CN" b="1" strike="noStrike" noProof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692601E-5F63-4306-90C8-B70A770440F8}"/>
              </a:ext>
            </a:extLst>
          </p:cNvPr>
          <p:cNvGrpSpPr/>
          <p:nvPr/>
        </p:nvGrpSpPr>
        <p:grpSpPr>
          <a:xfrm>
            <a:off x="3639844" y="1759231"/>
            <a:ext cx="3487516" cy="3233001"/>
            <a:chOff x="3639844" y="1771337"/>
            <a:chExt cx="3487516" cy="3233001"/>
          </a:xfrm>
        </p:grpSpPr>
        <p:sp>
          <p:nvSpPr>
            <p:cNvPr id="14" name="矩形 13"/>
            <p:cNvSpPr/>
            <p:nvPr/>
          </p:nvSpPr>
          <p:spPr>
            <a:xfrm>
              <a:off x="5139918" y="1771337"/>
              <a:ext cx="1950263" cy="3519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noProof="1">
                  <a:solidFill>
                    <a:srgbClr val="002060"/>
                  </a:solidFill>
                  <a:latin typeface="Arial" panose="020B0604020202020204" pitchFamily="34" charset="0"/>
                </a:rPr>
                <a:t>correction ratio</a:t>
              </a:r>
              <a:endParaRPr lang="zh-CN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177103" y="4287824"/>
              <a:ext cx="19502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noProof="1">
                  <a:solidFill>
                    <a:srgbClr val="002060"/>
                  </a:solidFill>
                  <a:latin typeface="Arial" panose="020B0604020202020204" pitchFamily="34" charset="0"/>
                </a:rPr>
                <a:t>correction ratio</a:t>
              </a:r>
              <a:endParaRPr lang="zh-CN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9" name="箭头: 左右 8">
              <a:extLst>
                <a:ext uri="{FF2B5EF4-FFF2-40B4-BE49-F238E27FC236}">
                  <a16:creationId xmlns:a16="http://schemas.microsoft.com/office/drawing/2014/main" id="{A40E4ADB-5B09-44EE-9621-0CF8EED2AE8E}"/>
                </a:ext>
              </a:extLst>
            </p:cNvPr>
            <p:cNvSpPr/>
            <p:nvPr/>
          </p:nvSpPr>
          <p:spPr>
            <a:xfrm>
              <a:off x="3639844" y="2135273"/>
              <a:ext cx="2512380" cy="271647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箭头: 左右 19">
              <a:extLst>
                <a:ext uri="{FF2B5EF4-FFF2-40B4-BE49-F238E27FC236}">
                  <a16:creationId xmlns:a16="http://schemas.microsoft.com/office/drawing/2014/main" id="{27FA34C7-ED9F-4ED4-8916-27A1BF5A42B1}"/>
                </a:ext>
              </a:extLst>
            </p:cNvPr>
            <p:cNvSpPr/>
            <p:nvPr/>
          </p:nvSpPr>
          <p:spPr>
            <a:xfrm>
              <a:off x="3675356" y="4732691"/>
              <a:ext cx="2512380" cy="271647"/>
            </a:xfrm>
            <a:prstGeom prst="left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CE144EE3-7334-471F-89EA-497B2CE86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7</a:t>
            </a:fld>
            <a:endParaRPr lang="zh-CN" sz="900" strike="noStrike" noProof="1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4B28E44-B7A1-44C3-A684-FD24E42817C0}"/>
              </a:ext>
            </a:extLst>
          </p:cNvPr>
          <p:cNvSpPr txBox="1"/>
          <p:nvPr/>
        </p:nvSpPr>
        <p:spPr>
          <a:xfrm>
            <a:off x="935702" y="6011817"/>
            <a:ext cx="737496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+mn-ea"/>
                <a:hlinkClick r:id="rId6"/>
              </a:rPr>
              <a:t>(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6"/>
              </a:rPr>
              <a:t>See Z.F. Jiang, C.B. Yang, M. </a:t>
            </a:r>
            <a:r>
              <a:rPr lang="hu-HU" altLang="en-US" dirty="0">
                <a:solidFill>
                  <a:srgbClr val="FF0000"/>
                </a:solidFill>
                <a:sym typeface="+mn-ea"/>
                <a:hlinkClick r:id="rId6"/>
              </a:rPr>
              <a:t>Csanád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6"/>
              </a:rPr>
              <a:t>, T.</a:t>
            </a:r>
            <a:r>
              <a:rPr lang="hu-HU" altLang="en-US" dirty="0">
                <a:solidFill>
                  <a:srgbClr val="7030A0"/>
                </a:solidFill>
                <a:sym typeface="+mn-ea"/>
                <a:hlinkClick r:id="rId6"/>
              </a:rPr>
              <a:t> </a:t>
            </a:r>
            <a:r>
              <a:rPr lang="hu-HU" altLang="en-US" dirty="0">
                <a:solidFill>
                  <a:srgbClr val="FF0000"/>
                </a:solidFill>
                <a:sym typeface="+mn-ea"/>
                <a:hlinkClick r:id="rId6"/>
              </a:rPr>
              <a:t>C</a:t>
            </a:r>
            <a:r>
              <a:rPr lang="en-US" altLang="en-US" dirty="0">
                <a:solidFill>
                  <a:srgbClr val="FF0000"/>
                </a:solidFill>
                <a:sym typeface="Arial" panose="020B0604020202020204" pitchFamily="34" charset="0"/>
                <a:hlinkClick r:id="rId6"/>
              </a:rPr>
              <a:t>sörgő,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6"/>
              </a:rPr>
              <a:t> arXiv:1711.10740</a:t>
            </a:r>
            <a:r>
              <a:rPr lang="en-US" altLang="zh-CN" dirty="0">
                <a:sym typeface="+mn-ea"/>
                <a:hlinkClick r:id="rId6"/>
              </a:rPr>
              <a:t>)</a:t>
            </a:r>
            <a:r>
              <a:rPr lang="en-US" altLang="zh-CN" dirty="0">
                <a:solidFill>
                  <a:srgbClr val="0000CC"/>
                </a:solidFill>
                <a:sym typeface="+mn-ea"/>
                <a:hlinkClick r:id="rId6"/>
              </a:rPr>
              <a:t>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7"/>
          <p:cNvSpPr txBox="1"/>
          <p:nvPr/>
        </p:nvSpPr>
        <p:spPr>
          <a:xfrm>
            <a:off x="137193" y="786130"/>
            <a:ext cx="7910830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noProof="1">
                <a:solidFill>
                  <a:srgbClr val="CC0000"/>
                </a:solidFill>
                <a:latin typeface="Arial" panose="020B0604020202020204" pitchFamily="34" charset="0"/>
              </a:rPr>
              <a:t>Results for 130 GeV Au+Au and 200GeV Au+Au collisions</a:t>
            </a:r>
            <a:endParaRPr lang="en-US" altLang="zh-CN" b="1" strike="noStrike" noProof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59055" y="72427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initial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energy density estimation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" y="1488960"/>
            <a:ext cx="4300958" cy="256723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9055" y="1133596"/>
            <a:ext cx="8601916" cy="4938274"/>
            <a:chOff x="4704" y="1480082"/>
            <a:chExt cx="8601916" cy="5018371"/>
          </a:xfrm>
        </p:grpSpPr>
        <p:grpSp>
          <p:nvGrpSpPr>
            <p:cNvPr id="9" name="组合 8"/>
            <p:cNvGrpSpPr/>
            <p:nvPr/>
          </p:nvGrpSpPr>
          <p:grpSpPr>
            <a:xfrm>
              <a:off x="4305662" y="1558686"/>
              <a:ext cx="4300958" cy="4894496"/>
              <a:chOff x="4305662" y="1558686"/>
              <a:chExt cx="4300958" cy="489449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05662" y="1558686"/>
                <a:ext cx="4300958" cy="2328252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5662" y="4046326"/>
                <a:ext cx="4287922" cy="2406856"/>
              </a:xfrm>
              <a:prstGeom prst="rect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4" y="1480082"/>
              <a:ext cx="4300958" cy="256723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16" y="4046326"/>
              <a:ext cx="3755254" cy="2452127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935702" y="6011817"/>
            <a:ext cx="737496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+mn-ea"/>
                <a:hlinkClick r:id="rId6"/>
              </a:rPr>
              <a:t>(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6"/>
              </a:rPr>
              <a:t>See Z.F. Jiang, C.B. Yang, M. </a:t>
            </a:r>
            <a:r>
              <a:rPr lang="hu-HU" altLang="en-US" dirty="0">
                <a:solidFill>
                  <a:srgbClr val="FF0000"/>
                </a:solidFill>
                <a:sym typeface="+mn-ea"/>
                <a:hlinkClick r:id="rId6"/>
              </a:rPr>
              <a:t>Csanád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6"/>
              </a:rPr>
              <a:t>, T.</a:t>
            </a:r>
            <a:r>
              <a:rPr lang="hu-HU" altLang="en-US" dirty="0">
                <a:solidFill>
                  <a:srgbClr val="7030A0"/>
                </a:solidFill>
                <a:sym typeface="+mn-ea"/>
                <a:hlinkClick r:id="rId6"/>
              </a:rPr>
              <a:t> </a:t>
            </a:r>
            <a:r>
              <a:rPr lang="hu-HU" altLang="en-US" dirty="0">
                <a:solidFill>
                  <a:srgbClr val="FF0000"/>
                </a:solidFill>
                <a:sym typeface="+mn-ea"/>
                <a:hlinkClick r:id="rId6"/>
              </a:rPr>
              <a:t>C</a:t>
            </a:r>
            <a:r>
              <a:rPr lang="en-US" altLang="en-US" dirty="0">
                <a:solidFill>
                  <a:srgbClr val="FF0000"/>
                </a:solidFill>
                <a:sym typeface="Arial" panose="020B0604020202020204" pitchFamily="34" charset="0"/>
                <a:hlinkClick r:id="rId6"/>
              </a:rPr>
              <a:t>sörgő,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6"/>
              </a:rPr>
              <a:t> arXiv:1711.10740</a:t>
            </a:r>
            <a:r>
              <a:rPr lang="en-US" altLang="zh-CN" dirty="0">
                <a:sym typeface="+mn-ea"/>
                <a:hlinkClick r:id="rId6"/>
              </a:rPr>
              <a:t>)</a:t>
            </a:r>
            <a:r>
              <a:rPr lang="en-US" altLang="zh-CN" dirty="0">
                <a:solidFill>
                  <a:srgbClr val="0000CC"/>
                </a:solidFill>
                <a:sym typeface="+mn-ea"/>
                <a:hlinkClick r:id="rId6"/>
              </a:rPr>
              <a:t> 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4F2A2C-D731-4CB7-AE46-0A9B2730C9E4}"/>
              </a:ext>
            </a:extLst>
          </p:cNvPr>
          <p:cNvSpPr txBox="1"/>
          <p:nvPr/>
        </p:nvSpPr>
        <p:spPr>
          <a:xfrm>
            <a:off x="6871041" y="1101693"/>
            <a:ext cx="1644309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Initial energy density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6797610-C1CD-46BD-AD32-CF73E715EC95}"/>
              </a:ext>
            </a:extLst>
          </p:cNvPr>
          <p:cNvSpPr txBox="1"/>
          <p:nvPr/>
        </p:nvSpPr>
        <p:spPr>
          <a:xfrm>
            <a:off x="4305662" y="3230005"/>
            <a:ext cx="1349955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Initial temperature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44CCE47-1D73-4665-A373-9E477962FC9C}"/>
              </a:ext>
            </a:extLst>
          </p:cNvPr>
          <p:cNvSpPr txBox="1"/>
          <p:nvPr/>
        </p:nvSpPr>
        <p:spPr>
          <a:xfrm>
            <a:off x="7293104" y="3230005"/>
            <a:ext cx="1222246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Initial pressure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8481152-1E40-475D-B656-FC14DD6EC733}"/>
              </a:ext>
            </a:extLst>
          </p:cNvPr>
          <p:cNvGrpSpPr/>
          <p:nvPr/>
        </p:nvGrpSpPr>
        <p:grpSpPr>
          <a:xfrm>
            <a:off x="3559946" y="1221667"/>
            <a:ext cx="2390025" cy="1122037"/>
            <a:chOff x="3559946" y="1221667"/>
            <a:chExt cx="2390025" cy="112203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6D9D83A-975D-42EE-8421-B01BEEF4FB78}"/>
                </a:ext>
              </a:extLst>
            </p:cNvPr>
            <p:cNvSpPr txBox="1"/>
            <p:nvPr/>
          </p:nvSpPr>
          <p:spPr>
            <a:xfrm>
              <a:off x="4305662" y="1221667"/>
              <a:ext cx="1644309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FF0000"/>
                  </a:solidFill>
                </a:rPr>
                <a:t>Acceleration parameter</a:t>
              </a:r>
              <a:endParaRPr lang="zh-CN" altLang="en-US" sz="11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39AB0ECA-AC4D-4092-9254-7B9B78761C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9946" y="1484140"/>
              <a:ext cx="743906" cy="8595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BBF17118-CBA8-40C8-9C66-0ED2B51C95F2}"/>
                </a:ext>
              </a:extLst>
            </p:cNvPr>
            <p:cNvCxnSpPr>
              <a:cxnSpLocks/>
            </p:cNvCxnSpPr>
            <p:nvPr/>
          </p:nvCxnSpPr>
          <p:spPr>
            <a:xfrm>
              <a:off x="5716249" y="1482791"/>
              <a:ext cx="233722" cy="2583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箭头: 右 24">
            <a:extLst>
              <a:ext uri="{FF2B5EF4-FFF2-40B4-BE49-F238E27FC236}">
                <a16:creationId xmlns:a16="http://schemas.microsoft.com/office/drawing/2014/main" id="{49998C76-4FE0-430D-85E5-9DB503EA2F14}"/>
              </a:ext>
            </a:extLst>
          </p:cNvPr>
          <p:cNvSpPr/>
          <p:nvPr/>
        </p:nvSpPr>
        <p:spPr>
          <a:xfrm>
            <a:off x="6391922" y="1597587"/>
            <a:ext cx="415159" cy="258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弧形 25">
            <a:extLst>
              <a:ext uri="{FF2B5EF4-FFF2-40B4-BE49-F238E27FC236}">
                <a16:creationId xmlns:a16="http://schemas.microsoft.com/office/drawing/2014/main" id="{41903442-2E2C-4DE4-97AB-C001D2A3C06D}"/>
              </a:ext>
            </a:extLst>
          </p:cNvPr>
          <p:cNvSpPr/>
          <p:nvPr/>
        </p:nvSpPr>
        <p:spPr>
          <a:xfrm>
            <a:off x="7324082" y="2121603"/>
            <a:ext cx="213064" cy="453162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箭头: 左 26">
            <a:extLst>
              <a:ext uri="{FF2B5EF4-FFF2-40B4-BE49-F238E27FC236}">
                <a16:creationId xmlns:a16="http://schemas.microsoft.com/office/drawing/2014/main" id="{EC1CD752-C97C-4D45-8678-353D58A2D74B}"/>
              </a:ext>
            </a:extLst>
          </p:cNvPr>
          <p:cNvSpPr/>
          <p:nvPr/>
        </p:nvSpPr>
        <p:spPr>
          <a:xfrm>
            <a:off x="6322992" y="2663681"/>
            <a:ext cx="415159" cy="230439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15F3FE84-D1EC-430F-AD51-26B0656049BE}"/>
              </a:ext>
            </a:extLst>
          </p:cNvPr>
          <p:cNvSpPr/>
          <p:nvPr/>
        </p:nvSpPr>
        <p:spPr>
          <a:xfrm>
            <a:off x="4092608" y="4334224"/>
            <a:ext cx="1080542" cy="2022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D225996D-DBBC-4514-AFEA-0F2B276E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8</a:t>
            </a:fld>
            <a:endParaRPr lang="zh-CN" sz="90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7"/>
          <p:cNvSpPr txBox="1"/>
          <p:nvPr/>
        </p:nvSpPr>
        <p:spPr>
          <a:xfrm>
            <a:off x="274686" y="847709"/>
            <a:ext cx="7388731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fontAlgn="base"/>
            <a:r>
              <a:rPr lang="en-US" altLang="zh-CN" b="1" strike="noStrike" noProof="1">
                <a:solidFill>
                  <a:srgbClr val="CC0000"/>
                </a:solidFill>
                <a:latin typeface="Arial" panose="020B0604020202020204" pitchFamily="34" charset="0"/>
              </a:rPr>
              <a:t>Results for 200 GeV Cu+Cu collisions 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29" y="1238884"/>
            <a:ext cx="3491797" cy="23586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004" y="3694726"/>
            <a:ext cx="4229617" cy="2287180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9055" y="72427"/>
            <a:ext cx="9039860" cy="635635"/>
          </a:xfrm>
          <a:prstGeom prst="rect">
            <a:avLst/>
          </a:prstGeom>
          <a:solidFill>
            <a:srgbClr val="A4BBFA"/>
          </a:solidFill>
        </p:spPr>
        <p:txBody>
          <a:bodyPr/>
          <a:lstStyle/>
          <a:p>
            <a:pPr lvl="0" indent="0" algn="ctr"/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The </a:t>
            </a:r>
            <a:r>
              <a:rPr lang="en-US" alt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initial</a:t>
            </a:r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Tahoma" panose="020B0604030504040204" pitchFamily="2"/>
                <a:sym typeface="+mn-ea"/>
              </a:rPr>
              <a:t> energy density estimation 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2D94B173-9057-4F4A-AB8C-27F0A0283C38}"/>
              </a:ext>
            </a:extLst>
          </p:cNvPr>
          <p:cNvSpPr/>
          <p:nvPr/>
        </p:nvSpPr>
        <p:spPr>
          <a:xfrm rot="20738727">
            <a:off x="3035329" y="3126052"/>
            <a:ext cx="335280" cy="710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489C9292-107A-4499-91F3-C1856F0E07BF}"/>
              </a:ext>
            </a:extLst>
          </p:cNvPr>
          <p:cNvSpPr/>
          <p:nvPr/>
        </p:nvSpPr>
        <p:spPr>
          <a:xfrm rot="16200000">
            <a:off x="3995835" y="3999627"/>
            <a:ext cx="257927" cy="710214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BAE31F81-27A4-4B0A-8C0E-04566EF9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8585" y="6432549"/>
            <a:ext cx="2057400" cy="365125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z="9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fontAlgn="base"/>
              <a:t>9</a:t>
            </a:fld>
            <a:endParaRPr lang="zh-CN" sz="900" strike="noStrike" noProof="1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E9284C8-FBA9-466D-9F7A-A38B02867028}"/>
              </a:ext>
            </a:extLst>
          </p:cNvPr>
          <p:cNvSpPr txBox="1"/>
          <p:nvPr/>
        </p:nvSpPr>
        <p:spPr>
          <a:xfrm>
            <a:off x="935702" y="6011817"/>
            <a:ext cx="737496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+mn-ea"/>
                <a:hlinkClick r:id="rId4"/>
              </a:rPr>
              <a:t>(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4"/>
              </a:rPr>
              <a:t>See Z.F. Jiang, C.B. Yang, M. </a:t>
            </a:r>
            <a:r>
              <a:rPr lang="hu-HU" altLang="en-US" dirty="0">
                <a:solidFill>
                  <a:srgbClr val="FF0000"/>
                </a:solidFill>
                <a:sym typeface="+mn-ea"/>
                <a:hlinkClick r:id="rId4"/>
              </a:rPr>
              <a:t>Csanád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4"/>
              </a:rPr>
              <a:t>, T.</a:t>
            </a:r>
            <a:r>
              <a:rPr lang="hu-HU" altLang="en-US" dirty="0">
                <a:solidFill>
                  <a:srgbClr val="7030A0"/>
                </a:solidFill>
                <a:sym typeface="+mn-ea"/>
                <a:hlinkClick r:id="rId4"/>
              </a:rPr>
              <a:t> </a:t>
            </a:r>
            <a:r>
              <a:rPr lang="hu-HU" altLang="en-US" dirty="0">
                <a:solidFill>
                  <a:srgbClr val="FF0000"/>
                </a:solidFill>
                <a:sym typeface="+mn-ea"/>
                <a:hlinkClick r:id="rId4"/>
              </a:rPr>
              <a:t>C</a:t>
            </a:r>
            <a:r>
              <a:rPr lang="en-US" altLang="en-US" dirty="0">
                <a:solidFill>
                  <a:srgbClr val="FF0000"/>
                </a:solidFill>
                <a:sym typeface="Arial" panose="020B0604020202020204" pitchFamily="34" charset="0"/>
                <a:hlinkClick r:id="rId4"/>
              </a:rPr>
              <a:t>sörgő,</a:t>
            </a:r>
            <a:r>
              <a:rPr lang="en-US" altLang="zh-CN" dirty="0">
                <a:solidFill>
                  <a:srgbClr val="FF0000"/>
                </a:solidFill>
                <a:sym typeface="+mn-ea"/>
                <a:hlinkClick r:id="rId4"/>
              </a:rPr>
              <a:t> arXiv:1711.10740</a:t>
            </a:r>
            <a:r>
              <a:rPr lang="en-US" altLang="zh-CN" dirty="0">
                <a:sym typeface="+mn-ea"/>
                <a:hlinkClick r:id="rId4"/>
              </a:rPr>
              <a:t>)</a:t>
            </a:r>
            <a:r>
              <a:rPr lang="en-US" altLang="zh-CN" dirty="0">
                <a:solidFill>
                  <a:srgbClr val="0000CC"/>
                </a:solidFill>
                <a:sym typeface="+mn-ea"/>
                <a:hlinkClick r:id="rId4"/>
              </a:rPr>
              <a:t> 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FC0C1C4-6CE2-432D-BFF4-5B463C74B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796" y="1322544"/>
            <a:ext cx="3656325" cy="233172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F53F45B-0325-4CE7-BE7C-93BE124B1756}"/>
              </a:ext>
            </a:extLst>
          </p:cNvPr>
          <p:cNvGrpSpPr/>
          <p:nvPr/>
        </p:nvGrpSpPr>
        <p:grpSpPr>
          <a:xfrm>
            <a:off x="3453414" y="2089150"/>
            <a:ext cx="3336006" cy="520325"/>
            <a:chOff x="3453414" y="2089150"/>
            <a:chExt cx="3336006" cy="520325"/>
          </a:xfrm>
        </p:grpSpPr>
        <p:sp>
          <p:nvSpPr>
            <p:cNvPr id="13" name="矩形 12"/>
            <p:cNvSpPr/>
            <p:nvPr/>
          </p:nvSpPr>
          <p:spPr>
            <a:xfrm>
              <a:off x="4911725" y="2089150"/>
              <a:ext cx="1877695" cy="3695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noProof="1">
                  <a:solidFill>
                    <a:srgbClr val="002060"/>
                  </a:solidFill>
                  <a:latin typeface="Arial" panose="020B0604020202020204" pitchFamily="34" charset="0"/>
                </a:rPr>
                <a:t>correction ratio</a:t>
              </a:r>
              <a:endParaRPr lang="zh-CN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7" name="箭头: 左右 6">
              <a:extLst>
                <a:ext uri="{FF2B5EF4-FFF2-40B4-BE49-F238E27FC236}">
                  <a16:creationId xmlns:a16="http://schemas.microsoft.com/office/drawing/2014/main" id="{B0514A49-351A-47A1-9F30-2013F5BE3D19}"/>
                </a:ext>
              </a:extLst>
            </p:cNvPr>
            <p:cNvSpPr/>
            <p:nvPr/>
          </p:nvSpPr>
          <p:spPr>
            <a:xfrm>
              <a:off x="3453414" y="2370339"/>
              <a:ext cx="2654423" cy="239136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1817</Words>
  <Application>Microsoft Office PowerPoint</Application>
  <PresentationFormat>全屏显示(4:3)</PresentationFormat>
  <Paragraphs>277</Paragraphs>
  <Slides>25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6" baseType="lpstr">
      <vt:lpstr>Arial Unicode MS</vt:lpstr>
      <vt:lpstr>DFKai-SB</vt:lpstr>
      <vt:lpstr>Malgun Gothic</vt:lpstr>
      <vt:lpstr>Meiryo</vt:lpstr>
      <vt:lpstr>Yu Gothic UI</vt:lpstr>
      <vt:lpstr>黑体</vt:lpstr>
      <vt:lpstr>宋体</vt:lpstr>
      <vt:lpstr>微软雅黑</vt:lpstr>
      <vt:lpstr>Arial</vt:lpstr>
      <vt:lpstr>Arial Black</vt:lpstr>
      <vt:lpstr>Arial Rounded MT Bold</vt:lpstr>
      <vt:lpstr>Calibri</vt:lpstr>
      <vt:lpstr>Century Gothic</vt:lpstr>
      <vt:lpstr>Corbel</vt:lpstr>
      <vt:lpstr>Symbol</vt:lpstr>
      <vt:lpstr>Tahoma</vt:lpstr>
      <vt:lpstr>Times New Roman</vt:lpstr>
      <vt:lpstr>Wingdings</vt:lpstr>
      <vt:lpstr>Office 主题</vt:lpstr>
      <vt:lpstr>WPS 公式 3.0</vt:lpstr>
      <vt:lpstr>Equation</vt:lpstr>
      <vt:lpstr>Accelerating hydrodynamic description of pseudorapidity density and the initial energy density at RHIC and LHC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99</cp:revision>
  <dcterms:created xsi:type="dcterms:W3CDTF">2018-03-01T02:03:00Z</dcterms:created>
  <dcterms:modified xsi:type="dcterms:W3CDTF">2018-05-23T11:01:32Z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