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Lst>
  <p:notesMasterIdLst>
    <p:notesMasterId r:id="rId23"/>
  </p:notesMasterIdLst>
  <p:handoutMasterIdLst>
    <p:handoutMasterId r:id="rId24"/>
  </p:handoutMasterIdLst>
  <p:sldIdLst>
    <p:sldId id="572" r:id="rId2"/>
    <p:sldId id="804" r:id="rId3"/>
    <p:sldId id="826" r:id="rId4"/>
    <p:sldId id="822" r:id="rId5"/>
    <p:sldId id="809" r:id="rId6"/>
    <p:sldId id="803" r:id="rId7"/>
    <p:sldId id="810" r:id="rId8"/>
    <p:sldId id="806" r:id="rId9"/>
    <p:sldId id="832" r:id="rId10"/>
    <p:sldId id="833" r:id="rId11"/>
    <p:sldId id="764" r:id="rId12"/>
    <p:sldId id="823" r:id="rId13"/>
    <p:sldId id="824" r:id="rId14"/>
    <p:sldId id="831" r:id="rId15"/>
    <p:sldId id="817" r:id="rId16"/>
    <p:sldId id="818" r:id="rId17"/>
    <p:sldId id="819" r:id="rId18"/>
    <p:sldId id="820" r:id="rId19"/>
    <p:sldId id="821" r:id="rId20"/>
    <p:sldId id="799" r:id="rId21"/>
    <p:sldId id="834" r:id="rId22"/>
  </p:sldIdLst>
  <p:sldSz cx="9144000" cy="6858000" type="screen4x3"/>
  <p:notesSz cx="6858000" cy="9144000"/>
  <p:defaultTextStyle>
    <a:defPPr>
      <a:defRPr lang="en-US"/>
    </a:defPPr>
    <a:lvl1pPr algn="l" rtl="0" fontAlgn="base">
      <a:spcBef>
        <a:spcPct val="0"/>
      </a:spcBef>
      <a:spcAft>
        <a:spcPct val="0"/>
      </a:spcAft>
      <a:defRPr sz="2000" b="1" kern="1200">
        <a:solidFill>
          <a:schemeClr val="tx1"/>
        </a:solidFill>
        <a:latin typeface="Arial" charset="0"/>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FF"/>
    <a:srgbClr val="0066FF"/>
    <a:srgbClr val="FF6600"/>
    <a:srgbClr val="FF0000"/>
    <a:srgbClr val="00B050"/>
    <a:srgbClr val="000000"/>
    <a:srgbClr val="3366FF"/>
    <a:srgbClr val="FFFFFF"/>
    <a:srgbClr val="FFCC00"/>
    <a:srgbClr val="FFC0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37" autoAdjust="0"/>
    <p:restoredTop sz="94643" autoAdjust="0"/>
  </p:normalViewPr>
  <p:slideViewPr>
    <p:cSldViewPr snapToGrid="0">
      <p:cViewPr varScale="1">
        <p:scale>
          <a:sx n="120" d="100"/>
          <a:sy n="120" d="100"/>
        </p:scale>
        <p:origin x="149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8" d="100"/>
          <a:sy n="58" d="100"/>
        </p:scale>
        <p:origin x="-1680" y="-90"/>
      </p:cViewPr>
      <p:guideLst>
        <p:guide orient="horz" pos="2880"/>
        <p:guide pos="2160"/>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endParaRPr lang="en-US"/>
          </a:p>
        </p:txBody>
      </p:sp>
      <p:sp>
        <p:nvSpPr>
          <p:cNvPr id="3112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endParaRPr lang="en-US"/>
          </a:p>
        </p:txBody>
      </p:sp>
      <p:sp>
        <p:nvSpPr>
          <p:cNvPr id="311300" name="Rectangle 4"/>
          <p:cNvSpPr>
            <a:spLocks noGrp="1" noChangeArrowheads="1"/>
          </p:cNvSpPr>
          <p:nvPr>
            <p:ph type="ftr" sz="quarter" idx="2"/>
          </p:nvPr>
        </p:nvSpPr>
        <p:spPr bwMode="auto">
          <a:xfrm>
            <a:off x="1600200" y="6324600"/>
            <a:ext cx="4267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rgbClr val="CC3300"/>
                </a:solidFill>
                <a:latin typeface="Times New Roman" pitchFamily="18" charset="0"/>
              </a:defRPr>
            </a:lvl1pPr>
          </a:lstStyle>
          <a:p>
            <a:r>
              <a:rPr lang="en-US"/>
              <a:t>Sasha Milov Focus on Multiplicity, Bari June 17 2004</a:t>
            </a:r>
          </a:p>
        </p:txBody>
      </p:sp>
      <p:sp>
        <p:nvSpPr>
          <p:cNvPr id="311301" name="Rectangle 5"/>
          <p:cNvSpPr>
            <a:spLocks noGrp="1" noChangeArrowheads="1"/>
          </p:cNvSpPr>
          <p:nvPr>
            <p:ph type="sldNum" sz="quarter" idx="3"/>
          </p:nvPr>
        </p:nvSpPr>
        <p:spPr bwMode="auto">
          <a:xfrm>
            <a:off x="6019800" y="6324600"/>
            <a:ext cx="381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CC3300"/>
                </a:solidFill>
                <a:latin typeface="Times New Roman" pitchFamily="18" charset="0"/>
              </a:defRPr>
            </a:lvl1pPr>
          </a:lstStyle>
          <a:p>
            <a:fld id="{DCD3D734-B6AE-472A-AF00-B3B3647ECA1F}" type="slidenum">
              <a:rPr lang="en-US"/>
              <a:pPr/>
              <a:t>‹#›</a:t>
            </a:fld>
            <a:endParaRPr lang="en-US"/>
          </a:p>
        </p:txBody>
      </p:sp>
    </p:spTree>
    <p:extLst>
      <p:ext uri="{BB962C8B-B14F-4D97-AF65-F5344CB8AC3E}">
        <p14:creationId xmlns:p14="http://schemas.microsoft.com/office/powerpoint/2010/main" val="129267926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r>
              <a:rPr lang="en-US"/>
              <a:t>Sasha Milov Focus on Multiplicity, Bari June 17 2004</a:t>
            </a:r>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fld id="{ABE528F1-419C-4410-B584-4648E9B975BF}" type="slidenum">
              <a:rPr lang="en-US"/>
              <a:pPr/>
              <a:t>‹#›</a:t>
            </a:fld>
            <a:endParaRPr lang="en-US"/>
          </a:p>
        </p:txBody>
      </p:sp>
    </p:spTree>
    <p:extLst>
      <p:ext uri="{BB962C8B-B14F-4D97-AF65-F5344CB8AC3E}">
        <p14:creationId xmlns:p14="http://schemas.microsoft.com/office/powerpoint/2010/main" val="3877268803"/>
      </p:ext>
    </p:extLst>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buClr>
        <a:srgbClr val="FF0000"/>
      </a:buClr>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30000"/>
      </a:spcBef>
      <a:spcAft>
        <a:spcPct val="0"/>
      </a:spcAft>
      <a:buClr>
        <a:srgbClr val="FF0000"/>
      </a:buClr>
      <a:buFont typeface="Wingdings" pitchFamily="2" charset="2"/>
      <a:buChar char="Ø"/>
      <a:defRPr sz="2000" kern="1200">
        <a:solidFill>
          <a:schemeClr val="tx1"/>
        </a:solidFill>
        <a:latin typeface="Times New Roman" pitchFamily="18" charset="0"/>
        <a:ea typeface="+mn-ea"/>
        <a:cs typeface="+mn-cs"/>
      </a:defRPr>
    </a:lvl2pPr>
    <a:lvl3pPr marL="914400" algn="l" rtl="0" fontAlgn="base">
      <a:spcBef>
        <a:spcPct val="30000"/>
      </a:spcBef>
      <a:spcAft>
        <a:spcPct val="0"/>
      </a:spcAft>
      <a:buClr>
        <a:schemeClr val="accent2"/>
      </a:buClr>
      <a:buFont typeface="Wingdings" pitchFamily="2" charset="2"/>
      <a:buChar char="§"/>
      <a:defRPr sz="2000" kern="1200">
        <a:solidFill>
          <a:schemeClr val="tx1"/>
        </a:solidFill>
        <a:latin typeface="Times New Roman" pitchFamily="18" charset="0"/>
        <a:ea typeface="+mn-ea"/>
        <a:cs typeface="+mn-cs"/>
      </a:defRPr>
    </a:lvl3pPr>
    <a:lvl4pPr marL="1371600" algn="l" rtl="0" fontAlgn="base">
      <a:spcBef>
        <a:spcPct val="30000"/>
      </a:spcBef>
      <a:spcAft>
        <a:spcPct val="0"/>
      </a:spcAft>
      <a:defRPr sz="2000" kern="1200">
        <a:solidFill>
          <a:schemeClr val="tx1"/>
        </a:solidFill>
        <a:latin typeface="Times New Roman" pitchFamily="18" charset="0"/>
        <a:ea typeface="+mn-ea"/>
        <a:cs typeface="+mn-cs"/>
      </a:defRPr>
    </a:lvl4pPr>
    <a:lvl5pPr marL="1828800" algn="l" rtl="0" fontAlgn="base">
      <a:spcBef>
        <a:spcPct val="3000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6429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4938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414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3578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06535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8593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575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153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7738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9753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049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8CBAAC11-4A85-408F-9AEF-91B367273259}"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r>
              <a:rPr lang="de-DE"/>
              <a:t>Sasha Milov              Z-tagged 2PC with ATLAS               WPCF,  May 25, 2018, Kraków</a:t>
            </a:r>
            <a:endParaRPr lang="en-US"/>
          </a:p>
        </p:txBody>
      </p:sp>
    </p:spTree>
  </p:cSld>
  <p:clrMapOvr>
    <a:masterClrMapping/>
  </p:clrMapOvr>
  <p:transition spd="med">
    <p:strips dir="l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0C826FC4-5B0B-4FD1-82DE-1626F3CA715A}"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r>
              <a:rPr lang="de-DE"/>
              <a:t>Sasha Milov              Z-tagged 2PC with ATLAS               WPCF,  May 25, 2018, Kraków</a:t>
            </a:r>
            <a:endParaRPr lang="en-US"/>
          </a:p>
        </p:txBody>
      </p:sp>
    </p:spTree>
  </p:cSld>
  <p:clrMapOvr>
    <a:masterClrMapping/>
  </p:clrMapOvr>
  <p:transition spd="med">
    <p:strips dir="l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56D1F9F4-40CE-473C-BB5B-B600DC850A16}"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r>
              <a:rPr lang="de-DE"/>
              <a:t>Sasha Milov              Z-tagged 2PC with ATLAS               WPCF,  May 25, 2018, Kraków</a:t>
            </a:r>
            <a:endParaRPr lang="en-US"/>
          </a:p>
        </p:txBody>
      </p:sp>
    </p:spTree>
  </p:cSld>
  <p:clrMapOvr>
    <a:masterClrMapping/>
  </p:clrMapOvr>
  <p:transition spd="med">
    <p:strips dir="l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a:xfrm>
            <a:off x="8610600" y="6629400"/>
            <a:ext cx="533400" cy="152400"/>
          </a:xfrm>
        </p:spPr>
        <p:txBody>
          <a:bodyPr/>
          <a:lstStyle>
            <a:lvl1pPr>
              <a:defRPr/>
            </a:lvl1pPr>
          </a:lstStyle>
          <a:p>
            <a:fld id="{03C985AD-40D6-4F1B-B61D-CAF19B2E7CAD}" type="slidenum">
              <a:rPr lang="en-US"/>
              <a:pPr/>
              <a:t>‹#›</a:t>
            </a:fld>
            <a:endParaRPr lang="en-US"/>
          </a:p>
        </p:txBody>
      </p:sp>
      <p:sp>
        <p:nvSpPr>
          <p:cNvPr id="4" name="Footer Placeholder 3"/>
          <p:cNvSpPr>
            <a:spLocks noGrp="1"/>
          </p:cNvSpPr>
          <p:nvPr>
            <p:ph type="ftr" sz="quarter" idx="11"/>
          </p:nvPr>
        </p:nvSpPr>
        <p:spPr>
          <a:xfrm>
            <a:off x="1447800" y="6613525"/>
            <a:ext cx="7086600" cy="244475"/>
          </a:xfrm>
        </p:spPr>
        <p:txBody>
          <a:bodyPr/>
          <a:lstStyle>
            <a:lvl1pPr>
              <a:defRPr/>
            </a:lvl1pPr>
          </a:lstStyle>
          <a:p>
            <a:r>
              <a:rPr lang="de-DE"/>
              <a:t>Sasha Milov              Z-tagged 2PC with ATLAS               WPCF,  May 25, 2018, Kraków</a:t>
            </a:r>
            <a:endParaRPr lang="en-US"/>
          </a:p>
        </p:txBody>
      </p:sp>
    </p:spTree>
  </p:cSld>
  <p:clrMapOvr>
    <a:masterClrMapping/>
  </p:clrMapOvr>
  <p:transition spd="med">
    <p:strips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73B220F6-8B1C-40E5-92C2-4F7850F6C5BE}"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r>
              <a:rPr lang="de-DE"/>
              <a:t>Sasha Milov              Z-tagged 2PC with ATLAS               WPCF,  May 25, 2018, Kraków</a:t>
            </a:r>
            <a:endParaRPr lang="en-US"/>
          </a:p>
        </p:txBody>
      </p:sp>
    </p:spTree>
  </p:cSld>
  <p:clrMapOvr>
    <a:masterClrMapping/>
  </p:clrMapOvr>
  <p:transition spd="med">
    <p:strips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3100092E-FBA8-41FA-A0F5-FC2E2303AE84}"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r>
              <a:rPr lang="de-DE"/>
              <a:t>Sasha Milov              Z-tagged 2PC with ATLAS               WPCF,  May 25, 2018, Kraków</a:t>
            </a:r>
            <a:endParaRPr lang="en-US"/>
          </a:p>
        </p:txBody>
      </p:sp>
    </p:spTree>
  </p:cSld>
  <p:clrMapOvr>
    <a:masterClrMapping/>
  </p:clrMapOvr>
  <p:transition spd="med">
    <p:strips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F73B57BF-438D-4F48-8059-D26BEFC7D450}" type="slidenum">
              <a:rPr lang="en-US"/>
              <a:pPr/>
              <a:t>‹#›</a:t>
            </a:fld>
            <a:endParaRPr lang="en-US"/>
          </a:p>
        </p:txBody>
      </p:sp>
      <p:sp>
        <p:nvSpPr>
          <p:cNvPr id="6" name="Footer Placeholder 5"/>
          <p:cNvSpPr>
            <a:spLocks noGrp="1"/>
          </p:cNvSpPr>
          <p:nvPr>
            <p:ph type="ftr" sz="quarter" idx="11"/>
          </p:nvPr>
        </p:nvSpPr>
        <p:spPr/>
        <p:txBody>
          <a:bodyPr/>
          <a:lstStyle>
            <a:lvl1pPr>
              <a:defRPr/>
            </a:lvl1pPr>
          </a:lstStyle>
          <a:p>
            <a:r>
              <a:rPr lang="de-DE"/>
              <a:t>Sasha Milov              Z-tagged 2PC with ATLAS               WPCF,  May 25, 2018, Kraków</a:t>
            </a:r>
            <a:endParaRPr lang="en-US"/>
          </a:p>
        </p:txBody>
      </p:sp>
    </p:spTree>
  </p:cSld>
  <p:clrMapOvr>
    <a:masterClrMapping/>
  </p:clrMapOvr>
  <p:transition spd="med">
    <p:strips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E8C11984-A806-4311-B7BA-91FADD66B840}" type="slidenum">
              <a:rPr lang="en-US"/>
              <a:pPr/>
              <a:t>‹#›</a:t>
            </a:fld>
            <a:endParaRPr lang="en-US"/>
          </a:p>
        </p:txBody>
      </p:sp>
      <p:sp>
        <p:nvSpPr>
          <p:cNvPr id="8" name="Footer Placeholder 7"/>
          <p:cNvSpPr>
            <a:spLocks noGrp="1"/>
          </p:cNvSpPr>
          <p:nvPr>
            <p:ph type="ftr" sz="quarter" idx="11"/>
          </p:nvPr>
        </p:nvSpPr>
        <p:spPr/>
        <p:txBody>
          <a:bodyPr/>
          <a:lstStyle>
            <a:lvl1pPr>
              <a:defRPr/>
            </a:lvl1pPr>
          </a:lstStyle>
          <a:p>
            <a:r>
              <a:rPr lang="de-DE"/>
              <a:t>Sasha Milov              Z-tagged 2PC with ATLAS               WPCF,  May 25, 2018, Kraków</a:t>
            </a:r>
            <a:endParaRPr lang="en-US"/>
          </a:p>
        </p:txBody>
      </p:sp>
    </p:spTree>
  </p:cSld>
  <p:clrMapOvr>
    <a:masterClrMapping/>
  </p:clrMapOvr>
  <p:transition spd="med">
    <p:strips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0F89F0DD-63ED-4125-9EC0-86183E10352F}" type="slidenum">
              <a:rPr lang="en-US"/>
              <a:pPr/>
              <a:t>‹#›</a:t>
            </a:fld>
            <a:endParaRPr lang="en-US"/>
          </a:p>
        </p:txBody>
      </p:sp>
      <p:sp>
        <p:nvSpPr>
          <p:cNvPr id="4" name="Footer Placeholder 3"/>
          <p:cNvSpPr>
            <a:spLocks noGrp="1"/>
          </p:cNvSpPr>
          <p:nvPr>
            <p:ph type="ftr" sz="quarter" idx="11"/>
          </p:nvPr>
        </p:nvSpPr>
        <p:spPr/>
        <p:txBody>
          <a:bodyPr/>
          <a:lstStyle>
            <a:lvl1pPr>
              <a:defRPr/>
            </a:lvl1pPr>
          </a:lstStyle>
          <a:p>
            <a:r>
              <a:rPr lang="de-DE"/>
              <a:t>Sasha Milov              Z-tagged 2PC with ATLAS               WPCF,  May 25, 2018, Kraków</a:t>
            </a:r>
            <a:endParaRPr lang="en-US"/>
          </a:p>
        </p:txBody>
      </p:sp>
    </p:spTree>
  </p:cSld>
  <p:clrMapOvr>
    <a:masterClrMapping/>
  </p:clrMapOvr>
  <p:transition spd="med">
    <p:strips dir="l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D9E695F-D239-4A32-98B0-7F99E26E8BAF}" type="slidenum">
              <a:rPr lang="en-US"/>
              <a:pPr/>
              <a:t>‹#›</a:t>
            </a:fld>
            <a:endParaRPr lang="en-US"/>
          </a:p>
        </p:txBody>
      </p:sp>
      <p:sp>
        <p:nvSpPr>
          <p:cNvPr id="3" name="Footer Placeholder 2"/>
          <p:cNvSpPr>
            <a:spLocks noGrp="1"/>
          </p:cNvSpPr>
          <p:nvPr>
            <p:ph type="ftr" sz="quarter" idx="11"/>
          </p:nvPr>
        </p:nvSpPr>
        <p:spPr/>
        <p:txBody>
          <a:bodyPr/>
          <a:lstStyle>
            <a:lvl1pPr>
              <a:defRPr/>
            </a:lvl1pPr>
          </a:lstStyle>
          <a:p>
            <a:r>
              <a:rPr lang="de-DE"/>
              <a:t>Sasha Milov              Z-tagged 2PC with ATLAS               WPCF,  May 25, 2018, Kraków</a:t>
            </a:r>
            <a:endParaRPr lang="en-US"/>
          </a:p>
        </p:txBody>
      </p:sp>
    </p:spTree>
  </p:cSld>
  <p:clrMapOvr>
    <a:masterClrMapping/>
  </p:clrMapOvr>
  <p:transition spd="med">
    <p:strips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D58FE5E6-17B9-49E3-9A57-BD016EBA7F44}" type="slidenum">
              <a:rPr lang="en-US"/>
              <a:pPr/>
              <a:t>‹#›</a:t>
            </a:fld>
            <a:endParaRPr lang="en-US"/>
          </a:p>
        </p:txBody>
      </p:sp>
      <p:sp>
        <p:nvSpPr>
          <p:cNvPr id="6" name="Footer Placeholder 5"/>
          <p:cNvSpPr>
            <a:spLocks noGrp="1"/>
          </p:cNvSpPr>
          <p:nvPr>
            <p:ph type="ftr" sz="quarter" idx="11"/>
          </p:nvPr>
        </p:nvSpPr>
        <p:spPr/>
        <p:txBody>
          <a:bodyPr/>
          <a:lstStyle>
            <a:lvl1pPr>
              <a:defRPr/>
            </a:lvl1pPr>
          </a:lstStyle>
          <a:p>
            <a:r>
              <a:rPr lang="de-DE"/>
              <a:t>Sasha Milov              Z-tagged 2PC with ATLAS               WPCF,  May 25, 2018, Kraków</a:t>
            </a:r>
            <a:endParaRPr lang="en-US"/>
          </a:p>
        </p:txBody>
      </p:sp>
    </p:spTree>
  </p:cSld>
  <p:clrMapOvr>
    <a:masterClrMapping/>
  </p:clrMapOvr>
  <p:transition spd="med">
    <p:strips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4A81F29D-772C-4F0D-A90B-B39FED106C5E}" type="slidenum">
              <a:rPr lang="en-US"/>
              <a:pPr/>
              <a:t>‹#›</a:t>
            </a:fld>
            <a:endParaRPr lang="en-US"/>
          </a:p>
        </p:txBody>
      </p:sp>
      <p:sp>
        <p:nvSpPr>
          <p:cNvPr id="6" name="Footer Placeholder 5"/>
          <p:cNvSpPr>
            <a:spLocks noGrp="1"/>
          </p:cNvSpPr>
          <p:nvPr>
            <p:ph type="ftr" sz="quarter" idx="11"/>
          </p:nvPr>
        </p:nvSpPr>
        <p:spPr/>
        <p:txBody>
          <a:bodyPr/>
          <a:lstStyle>
            <a:lvl1pPr>
              <a:defRPr/>
            </a:lvl1pPr>
          </a:lstStyle>
          <a:p>
            <a:r>
              <a:rPr lang="de-DE"/>
              <a:t>Sasha Milov              Z-tagged 2PC with ATLAS               WPCF,  May 25, 2018, Kraków</a:t>
            </a:r>
            <a:endParaRPr lang="en-US"/>
          </a:p>
        </p:txBody>
      </p:sp>
    </p:spTree>
  </p:cSld>
  <p:clrMapOvr>
    <a:masterClrMapping/>
  </p:clrMapOvr>
  <p:transition spd="med">
    <p:strips dir="l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310" name="Rectangle 6"/>
          <p:cNvSpPr>
            <a:spLocks noGrp="1" noChangeArrowheads="1"/>
          </p:cNvSpPr>
          <p:nvPr>
            <p:ph type="sldNum" sz="quarter" idx="4"/>
          </p:nvPr>
        </p:nvSpPr>
        <p:spPr bwMode="auto">
          <a:xfrm>
            <a:off x="8610600" y="6629400"/>
            <a:ext cx="5334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1">
                <a:solidFill>
                  <a:schemeClr val="accent1">
                    <a:lumMod val="75000"/>
                  </a:schemeClr>
                </a:solidFill>
                <a:latin typeface="Arial"/>
                <a:cs typeface="Arial"/>
              </a:defRPr>
            </a:lvl1pPr>
          </a:lstStyle>
          <a:p>
            <a:fld id="{A7465C7F-1982-4456-9781-41243435A1E7}" type="slidenum">
              <a:rPr lang="en-US" smtClean="0"/>
              <a:pPr/>
              <a:t>‹#›</a:t>
            </a:fld>
            <a:endParaRPr lang="en-US"/>
          </a:p>
        </p:txBody>
      </p:sp>
      <p:sp>
        <p:nvSpPr>
          <p:cNvPr id="98311" name="Rectangle 7"/>
          <p:cNvSpPr>
            <a:spLocks noGrp="1" noChangeArrowheads="1"/>
          </p:cNvSpPr>
          <p:nvPr>
            <p:ph type="ftr" sz="quarter" idx="3"/>
          </p:nvPr>
        </p:nvSpPr>
        <p:spPr bwMode="auto">
          <a:xfrm>
            <a:off x="0" y="6613525"/>
            <a:ext cx="85344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i="1">
                <a:solidFill>
                  <a:schemeClr val="accent1">
                    <a:lumMod val="75000"/>
                  </a:schemeClr>
                </a:solidFill>
                <a:latin typeface="Arial"/>
                <a:cs typeface="Arial"/>
              </a:defRPr>
            </a:lvl1pPr>
          </a:lstStyle>
          <a:p>
            <a:r>
              <a:rPr lang="de-DE"/>
              <a:t>Sasha Milov              Z-tagged 2PC with ATLAS               WPCF,  May 25, 2018, Kraków</a:t>
            </a:r>
            <a:endParaRPr lang="en-US" dirty="0"/>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transition spd="med">
    <p:strips dir="ld"/>
  </p:transition>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tif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duotone>
              <a:schemeClr val="accent2">
                <a:shade val="45000"/>
                <a:satMod val="135000"/>
              </a:schemeClr>
              <a:prstClr val="white"/>
            </a:duotone>
            <a:alphaModFix amt="13000"/>
          </a:blip>
          <a:stretch>
            <a:fillRect/>
          </a:stretch>
        </p:blipFill>
        <p:spPr>
          <a:xfrm>
            <a:off x="5571" y="0"/>
            <a:ext cx="6858000" cy="6858000"/>
          </a:xfrm>
          <a:prstGeom prst="rect">
            <a:avLst/>
          </a:prstGeom>
        </p:spPr>
      </p:pic>
      <p:grpSp>
        <p:nvGrpSpPr>
          <p:cNvPr id="2" name="Group 1"/>
          <p:cNvGrpSpPr/>
          <p:nvPr/>
        </p:nvGrpSpPr>
        <p:grpSpPr>
          <a:xfrm>
            <a:off x="3904736" y="3245393"/>
            <a:ext cx="4513327" cy="1754326"/>
            <a:chOff x="3917092" y="3826306"/>
            <a:chExt cx="4513327" cy="1754326"/>
          </a:xfrm>
        </p:grpSpPr>
        <p:sp>
          <p:nvSpPr>
            <p:cNvPr id="11" name="TextBox 10"/>
            <p:cNvSpPr txBox="1"/>
            <p:nvPr/>
          </p:nvSpPr>
          <p:spPr>
            <a:xfrm>
              <a:off x="3999477" y="3826306"/>
              <a:ext cx="4430942" cy="1754326"/>
            </a:xfrm>
            <a:prstGeom prst="rect">
              <a:avLst/>
            </a:prstGeom>
            <a:noFill/>
          </p:spPr>
          <p:txBody>
            <a:bodyPr wrap="square" rtlCol="0">
              <a:spAutoFit/>
            </a:bodyPr>
            <a:lstStyle/>
            <a:p>
              <a:pPr algn="r"/>
              <a:r>
                <a:rPr lang="en-US" sz="1800" b="0" dirty="0">
                  <a:latin typeface="Perpetua Titling MT"/>
                  <a:cs typeface="Perpetua Titling MT"/>
                </a:rPr>
                <a:t>Sasha Milov</a:t>
              </a:r>
            </a:p>
            <a:p>
              <a:pPr algn="r"/>
              <a:endParaRPr lang="en-US" sz="1800" b="0" dirty="0">
                <a:latin typeface="Perpetua Titling MT"/>
                <a:cs typeface="Perpetua Titling MT"/>
              </a:endParaRPr>
            </a:p>
            <a:p>
              <a:pPr algn="r"/>
              <a:endParaRPr lang="en-US" sz="1800" b="0" dirty="0">
                <a:latin typeface="Perpetua Titling MT"/>
                <a:cs typeface="Perpetua Titling MT"/>
              </a:endParaRPr>
            </a:p>
            <a:p>
              <a:pPr algn="r"/>
              <a:endParaRPr lang="en-US" sz="1800" b="0" dirty="0">
                <a:latin typeface="Perpetua Titling MT"/>
                <a:cs typeface="Perpetua Titling MT"/>
              </a:endParaRPr>
            </a:p>
            <a:p>
              <a:pPr algn="r"/>
              <a:endParaRPr lang="en-US" sz="1800" b="0" dirty="0">
                <a:latin typeface="Perpetua Titling MT"/>
                <a:cs typeface="Perpetua Titling MT"/>
              </a:endParaRPr>
            </a:p>
            <a:p>
              <a:pPr algn="r"/>
              <a:r>
                <a:rPr lang="en-US" sz="1800" b="0" dirty="0">
                  <a:latin typeface="Perpetua Titling MT"/>
                  <a:cs typeface="Perpetua Titling MT"/>
                </a:rPr>
                <a:t>FOR the ATLAS Collaboration</a:t>
              </a:r>
            </a:p>
          </p:txBody>
        </p:sp>
        <p:pic>
          <p:nvPicPr>
            <p:cNvPr id="12" name="Picture 11"/>
            <p:cNvPicPr>
              <a:picLocks noChangeAspect="1"/>
            </p:cNvPicPr>
            <p:nvPr/>
          </p:nvPicPr>
          <p:blipFill>
            <a:blip r:embed="rId4"/>
            <a:stretch>
              <a:fillRect/>
            </a:stretch>
          </p:blipFill>
          <p:spPr>
            <a:xfrm>
              <a:off x="3917092" y="4100668"/>
              <a:ext cx="4438151" cy="941770"/>
            </a:xfrm>
            <a:prstGeom prst="rect">
              <a:avLst/>
            </a:prstGeom>
          </p:spPr>
        </p:pic>
      </p:grpSp>
      <p:sp>
        <p:nvSpPr>
          <p:cNvPr id="13" name="TextBox 12"/>
          <p:cNvSpPr txBox="1"/>
          <p:nvPr/>
        </p:nvSpPr>
        <p:spPr>
          <a:xfrm>
            <a:off x="572372" y="986134"/>
            <a:ext cx="7845691" cy="1077218"/>
          </a:xfrm>
          <a:prstGeom prst="rect">
            <a:avLst/>
          </a:prstGeom>
          <a:noFill/>
        </p:spPr>
        <p:txBody>
          <a:bodyPr wrap="square" rtlCol="0">
            <a:spAutoFit/>
          </a:bodyPr>
          <a:lstStyle/>
          <a:p>
            <a:pPr algn="r"/>
            <a:r>
              <a:rPr lang="en-US" sz="3200" b="0" dirty="0">
                <a:latin typeface="Perpetua Titling MT"/>
                <a:cs typeface="Perpetua Titling MT"/>
              </a:rPr>
              <a:t>Two-particle correlations </a:t>
            </a:r>
            <a:r>
              <a:rPr lang="en-US" sz="3200" b="0">
                <a:latin typeface="Perpetua Titling MT"/>
                <a:cs typeface="Perpetua Titling MT"/>
              </a:rPr>
              <a:t>in </a:t>
            </a:r>
          </a:p>
          <a:p>
            <a:pPr algn="r"/>
            <a:r>
              <a:rPr lang="en-US" sz="3200" b="0" dirty="0">
                <a:latin typeface="Perpetua Titling MT"/>
                <a:cs typeface="Perpetua Titling MT"/>
              </a:rPr>
              <a:t>Z-Boson tagged events</a:t>
            </a:r>
          </a:p>
        </p:txBody>
      </p:sp>
    </p:spTree>
    <p:extLst>
      <p:ext uri="{BB962C8B-B14F-4D97-AF65-F5344CB8AC3E}">
        <p14:creationId xmlns:p14="http://schemas.microsoft.com/office/powerpoint/2010/main" val="160847146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 name="Group 155"/>
          <p:cNvGrpSpPr/>
          <p:nvPr/>
        </p:nvGrpSpPr>
        <p:grpSpPr>
          <a:xfrm>
            <a:off x="3191297" y="852518"/>
            <a:ext cx="5882416" cy="3551091"/>
            <a:chOff x="3191297" y="599214"/>
            <a:chExt cx="5882416" cy="355109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1297" y="599214"/>
              <a:ext cx="5882416" cy="3551091"/>
            </a:xfrm>
            <a:prstGeom prst="rect">
              <a:avLst/>
            </a:prstGeom>
          </p:spPr>
        </p:pic>
        <p:cxnSp>
          <p:nvCxnSpPr>
            <p:cNvPr id="11" name="Straight Arrow Connector 10"/>
            <p:cNvCxnSpPr>
              <a:stCxn id="13" idx="3"/>
            </p:cNvCxnSpPr>
            <p:nvPr/>
          </p:nvCxnSpPr>
          <p:spPr bwMode="auto">
            <a:xfrm flipV="1">
              <a:off x="4525449" y="2589447"/>
              <a:ext cx="620507" cy="630049"/>
            </a:xfrm>
            <a:prstGeom prst="straightConnector1">
              <a:avLst/>
            </a:prstGeom>
            <a:solidFill>
              <a:schemeClr val="accent1"/>
            </a:solidFill>
            <a:ln w="9525" cap="flat" cmpd="sng" algn="ctr">
              <a:solidFill>
                <a:srgbClr val="FF0000"/>
              </a:solidFill>
              <a:prstDash val="solid"/>
              <a:miter lim="800000"/>
              <a:headEnd type="none" w="med" len="med"/>
              <a:tailEnd type="triangle"/>
            </a:ln>
            <a:effectLst/>
          </p:spPr>
        </p:cxnSp>
        <p:sp>
          <p:nvSpPr>
            <p:cNvPr id="13" name="TextBox 12"/>
            <p:cNvSpPr txBox="1"/>
            <p:nvPr/>
          </p:nvSpPr>
          <p:spPr>
            <a:xfrm>
              <a:off x="3802729" y="2896330"/>
              <a:ext cx="722720" cy="646331"/>
            </a:xfrm>
            <a:prstGeom prst="rect">
              <a:avLst/>
            </a:prstGeom>
            <a:noFill/>
            <a:ln>
              <a:solidFill>
                <a:srgbClr val="FF0000"/>
              </a:solidFill>
            </a:ln>
          </p:spPr>
          <p:txBody>
            <a:bodyPr wrap="square" rtlCol="0">
              <a:spAutoFit/>
            </a:bodyPr>
            <a:lstStyle/>
            <a:p>
              <a:pPr algn="ctr"/>
              <a:r>
                <a:rPr lang="en-US" sz="1200" b="0">
                  <a:solidFill>
                    <a:srgbClr val="FF0000"/>
                  </a:solidFill>
                </a:rPr>
                <a:t>Nearly pileup free</a:t>
              </a:r>
              <a:endParaRPr lang="en-US" sz="1200" b="0" dirty="0">
                <a:solidFill>
                  <a:srgbClr val="FF0000"/>
                </a:solidFill>
              </a:endParaRPr>
            </a:p>
          </p:txBody>
        </p:sp>
        <p:sp>
          <p:nvSpPr>
            <p:cNvPr id="26" name="Right Brace 25"/>
            <p:cNvSpPr/>
            <p:nvPr/>
          </p:nvSpPr>
          <p:spPr bwMode="auto">
            <a:xfrm>
              <a:off x="5440754" y="2469317"/>
              <a:ext cx="265049" cy="589547"/>
            </a:xfrm>
            <a:prstGeom prst="rightBrace">
              <a:avLst>
                <a:gd name="adj1" fmla="val 27734"/>
                <a:gd name="adj2" fmla="val 19315"/>
              </a:avLst>
            </a:prstGeom>
            <a:solidFill>
              <a:srgbClr val="FFFFFF">
                <a:alpha val="69804"/>
              </a:srgb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27" name="TextBox 26"/>
            <p:cNvSpPr txBox="1"/>
            <p:nvPr/>
          </p:nvSpPr>
          <p:spPr>
            <a:xfrm>
              <a:off x="5705803" y="2091178"/>
              <a:ext cx="672433" cy="461665"/>
            </a:xfrm>
            <a:prstGeom prst="rect">
              <a:avLst/>
            </a:prstGeom>
            <a:solidFill>
              <a:srgbClr val="FFFFFF">
                <a:alpha val="65098"/>
              </a:srgbClr>
            </a:solidFill>
            <a:ln>
              <a:solidFill>
                <a:srgbClr val="FF0000"/>
              </a:solidFill>
            </a:ln>
          </p:spPr>
          <p:txBody>
            <a:bodyPr wrap="square" rtlCol="0">
              <a:spAutoFit/>
            </a:bodyPr>
            <a:lstStyle/>
            <a:p>
              <a:pPr algn="ctr"/>
              <a:r>
                <a:rPr lang="en-US" sz="1200" b="0" dirty="0">
                  <a:solidFill>
                    <a:srgbClr val="FF0000"/>
                  </a:solidFill>
                </a:rPr>
                <a:t>Due </a:t>
              </a:r>
              <a:r>
                <a:rPr lang="en-US" sz="1200" b="0">
                  <a:solidFill>
                    <a:srgbClr val="FF0000"/>
                  </a:solidFill>
                </a:rPr>
                <a:t>to pileup</a:t>
              </a:r>
              <a:endParaRPr lang="en-US" sz="1200" b="0" dirty="0">
                <a:solidFill>
                  <a:srgbClr val="FF0000"/>
                </a:solidFill>
              </a:endParaRPr>
            </a:p>
          </p:txBody>
        </p:sp>
        <p:cxnSp>
          <p:nvCxnSpPr>
            <p:cNvPr id="28" name="Straight Arrow Connector 27"/>
            <p:cNvCxnSpPr/>
            <p:nvPr/>
          </p:nvCxnSpPr>
          <p:spPr bwMode="auto">
            <a:xfrm flipV="1">
              <a:off x="7424087" y="2888204"/>
              <a:ext cx="759867" cy="331290"/>
            </a:xfrm>
            <a:prstGeom prst="straightConnector1">
              <a:avLst/>
            </a:prstGeom>
            <a:solidFill>
              <a:schemeClr val="accent1"/>
            </a:solidFill>
            <a:ln w="9525" cap="flat" cmpd="sng" algn="ctr">
              <a:solidFill>
                <a:srgbClr val="FF0000"/>
              </a:solidFill>
              <a:prstDash val="solid"/>
              <a:miter lim="800000"/>
              <a:headEnd type="none" w="med" len="med"/>
              <a:tailEnd type="triangle"/>
            </a:ln>
            <a:effectLst/>
          </p:spPr>
        </p:cxnSp>
        <p:sp>
          <p:nvSpPr>
            <p:cNvPr id="29" name="TextBox 28"/>
            <p:cNvSpPr txBox="1"/>
            <p:nvPr/>
          </p:nvSpPr>
          <p:spPr>
            <a:xfrm>
              <a:off x="6701367" y="2988662"/>
              <a:ext cx="722720" cy="461665"/>
            </a:xfrm>
            <a:prstGeom prst="rect">
              <a:avLst/>
            </a:prstGeom>
            <a:solidFill>
              <a:srgbClr val="FFFFFF">
                <a:alpha val="63922"/>
              </a:srgbClr>
            </a:solidFill>
            <a:ln>
              <a:solidFill>
                <a:srgbClr val="FF0000"/>
              </a:solidFill>
            </a:ln>
          </p:spPr>
          <p:txBody>
            <a:bodyPr wrap="square" rtlCol="0">
              <a:spAutoFit/>
            </a:bodyPr>
            <a:lstStyle/>
            <a:p>
              <a:pPr algn="ctr"/>
              <a:r>
                <a:rPr lang="en-US" sz="1200" b="0" dirty="0">
                  <a:solidFill>
                    <a:srgbClr val="FF0000"/>
                  </a:solidFill>
                </a:rPr>
                <a:t>Same slope</a:t>
              </a:r>
            </a:p>
          </p:txBody>
        </p:sp>
      </p:grpSp>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10</a:t>
            </a:fld>
            <a:endParaRPr lang="en-US" dirty="0"/>
          </a:p>
        </p:txBody>
      </p:sp>
      <p:sp>
        <p:nvSpPr>
          <p:cNvPr id="12" name="Footer Placeholder 2"/>
          <p:cNvSpPr>
            <a:spLocks noGrp="1"/>
          </p:cNvSpPr>
          <p:nvPr>
            <p:ph type="ftr" sz="quarter" idx="11"/>
          </p:nvPr>
        </p:nvSpPr>
        <p:spPr>
          <a:xfrm>
            <a:off x="0" y="6613525"/>
            <a:ext cx="8534400" cy="244475"/>
          </a:xfrm>
        </p:spPr>
        <p:txBody>
          <a:bodyPr/>
          <a:lstStyle/>
          <a:p>
            <a:r>
              <a:rPr lang="de-DE"/>
              <a:t>Sasha Milov              Z-tagged 2PC with ATLAS               WPCF,  May 25, 2018, Kraków</a:t>
            </a:r>
            <a:endParaRPr lang="en-US" dirty="0"/>
          </a:p>
        </p:txBody>
      </p:sp>
      <p:sp>
        <p:nvSpPr>
          <p:cNvPr id="9" name="Rectangle 8"/>
          <p:cNvSpPr/>
          <p:nvPr/>
        </p:nvSpPr>
        <p:spPr>
          <a:xfrm>
            <a:off x="3536973" y="4222904"/>
            <a:ext cx="4398692" cy="2000548"/>
          </a:xfrm>
          <a:prstGeom prst="rect">
            <a:avLst/>
          </a:prstGeom>
        </p:spPr>
        <p:txBody>
          <a:bodyPr wrap="square">
            <a:spAutoFit/>
          </a:bodyPr>
          <a:lstStyle/>
          <a:p>
            <a:r>
              <a:rPr lang="en-US" sz="1800" b="0" dirty="0"/>
              <a:t>In </a:t>
            </a:r>
            <a:r>
              <a:rPr lang="en-US" sz="1800" b="0" dirty="0">
                <a:solidFill>
                  <a:srgbClr val="FF0000"/>
                </a:solidFill>
              </a:rPr>
              <a:t>Direct</a:t>
            </a:r>
            <a:r>
              <a:rPr lang="en-US" sz="1800" b="0" dirty="0"/>
              <a:t> </a:t>
            </a:r>
            <a:r>
              <a:rPr lang="en-US" sz="1800" b="0" dirty="0">
                <a:solidFill>
                  <a:schemeClr val="bg2"/>
                </a:solidFill>
              </a:rPr>
              <a:t>Background </a:t>
            </a:r>
            <a:r>
              <a:rPr lang="en-US" sz="1800" b="0" dirty="0"/>
              <a:t>depends on </a:t>
            </a:r>
            <a:r>
              <a:rPr lang="en-US" sz="1800" b="0" dirty="0" err="1"/>
              <a:t>n</a:t>
            </a:r>
            <a:r>
              <a:rPr lang="en-US" sz="1800" b="0" baseline="-25000" dirty="0" err="1"/>
              <a:t>trk</a:t>
            </a:r>
            <a:endParaRPr lang="en-US" sz="1800" b="0" baseline="-25000" dirty="0"/>
          </a:p>
          <a:p>
            <a:r>
              <a:rPr lang="en-US" sz="1800" b="0" dirty="0"/>
              <a:t>One can decide to restrict range of 𝜈</a:t>
            </a:r>
            <a:endParaRPr lang="en-US" sz="1800" b="0" i="1" dirty="0"/>
          </a:p>
          <a:p>
            <a:endParaRPr lang="en-US" sz="800" b="0" dirty="0"/>
          </a:p>
          <a:p>
            <a:endParaRPr lang="en-US" sz="800" b="0" dirty="0"/>
          </a:p>
          <a:p>
            <a:r>
              <a:rPr lang="en-US" sz="1800" b="0" dirty="0"/>
              <a:t>In</a:t>
            </a:r>
            <a:r>
              <a:rPr lang="en-US" sz="1800" b="0" dirty="0">
                <a:solidFill>
                  <a:srgbClr val="FF6600"/>
                </a:solidFill>
              </a:rPr>
              <a:t> Mixed</a:t>
            </a:r>
            <a:r>
              <a:rPr lang="en-US" sz="1800" b="0" dirty="0"/>
              <a:t> there are</a:t>
            </a:r>
          </a:p>
          <a:p>
            <a:r>
              <a:rPr lang="en-US" sz="1800" b="0" dirty="0"/>
              <a:t>	tail and peak</a:t>
            </a:r>
          </a:p>
          <a:p>
            <a:endParaRPr lang="en-US" sz="1800" b="0" dirty="0"/>
          </a:p>
          <a:p>
            <a:r>
              <a:rPr lang="en-US" sz="1800" b="0" i="1" dirty="0" err="1"/>
              <a:t>p</a:t>
            </a:r>
            <a:r>
              <a:rPr lang="en-US" sz="1800" b="0" baseline="-25000" dirty="0" err="1"/>
              <a:t>T</a:t>
            </a:r>
            <a:r>
              <a:rPr lang="en-US" sz="1800" b="0" dirty="0"/>
              <a:t>, </a:t>
            </a:r>
            <a:r>
              <a:rPr lang="en-US" sz="1800" b="0" i="1" dirty="0" err="1"/>
              <a:t>η</a:t>
            </a:r>
            <a:r>
              <a:rPr lang="en-US" sz="1800" b="0" dirty="0"/>
              <a:t>-distributions and 2PC depend on </a:t>
            </a:r>
            <a:r>
              <a:rPr lang="en-US" sz="1800" b="0" i="1" dirty="0" err="1"/>
              <a:t>n</a:t>
            </a:r>
            <a:r>
              <a:rPr lang="en-US" sz="1800" b="0" baseline="-25000" dirty="0" err="1"/>
              <a:t>trk</a:t>
            </a:r>
            <a:endParaRPr lang="en-US" sz="1800" b="0" baseline="-25000" dirty="0"/>
          </a:p>
        </p:txBody>
      </p:sp>
      <p:sp>
        <p:nvSpPr>
          <p:cNvPr id="20" name="TextBox 19"/>
          <p:cNvSpPr txBox="1"/>
          <p:nvPr/>
        </p:nvSpPr>
        <p:spPr>
          <a:xfrm>
            <a:off x="0" y="25181"/>
            <a:ext cx="9144000" cy="584775"/>
          </a:xfrm>
          <a:prstGeom prst="rect">
            <a:avLst/>
          </a:prstGeom>
          <a:noFill/>
        </p:spPr>
        <p:txBody>
          <a:bodyPr wrap="square" rtlCol="0">
            <a:spAutoFit/>
          </a:bodyPr>
          <a:lstStyle/>
          <a:p>
            <a:pPr algn="ctr"/>
            <a:r>
              <a:rPr lang="en-US" sz="3200" b="0" dirty="0">
                <a:latin typeface="Perpetua Titling MT"/>
                <a:cs typeface="Perpetua Titling MT"/>
              </a:rPr>
              <a:t>Background distributions</a:t>
            </a:r>
          </a:p>
        </p:txBody>
      </p:sp>
      <p:grpSp>
        <p:nvGrpSpPr>
          <p:cNvPr id="5" name="Group 4"/>
          <p:cNvGrpSpPr/>
          <p:nvPr/>
        </p:nvGrpSpPr>
        <p:grpSpPr>
          <a:xfrm>
            <a:off x="247911" y="910197"/>
            <a:ext cx="2716706" cy="3032256"/>
            <a:chOff x="247911" y="595091"/>
            <a:chExt cx="2716706" cy="3032256"/>
          </a:xfrm>
          <a:solidFill>
            <a:schemeClr val="accent2">
              <a:lumMod val="40000"/>
              <a:lumOff val="60000"/>
            </a:schemeClr>
          </a:solidFill>
        </p:grpSpPr>
        <p:sp>
          <p:nvSpPr>
            <p:cNvPr id="14" name="Rounded Rectangle 13"/>
            <p:cNvSpPr/>
            <p:nvPr/>
          </p:nvSpPr>
          <p:spPr bwMode="auto">
            <a:xfrm>
              <a:off x="247911" y="599854"/>
              <a:ext cx="278027" cy="3027493"/>
            </a:xfrm>
            <a:prstGeom prst="roundRect">
              <a:avLst>
                <a:gd name="adj" fmla="val 48552"/>
              </a:avLst>
            </a:prstGeom>
            <a:grp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15" name="Rounded Rectangle 14"/>
            <p:cNvSpPr/>
            <p:nvPr/>
          </p:nvSpPr>
          <p:spPr bwMode="auto">
            <a:xfrm>
              <a:off x="551210" y="599214"/>
              <a:ext cx="278027" cy="3027493"/>
            </a:xfrm>
            <a:prstGeom prst="roundRect">
              <a:avLst>
                <a:gd name="adj" fmla="val 48552"/>
              </a:avLst>
            </a:prstGeom>
            <a:grp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17" name="Rounded Rectangle 16"/>
            <p:cNvSpPr/>
            <p:nvPr/>
          </p:nvSpPr>
          <p:spPr bwMode="auto">
            <a:xfrm>
              <a:off x="851082" y="595097"/>
              <a:ext cx="278027" cy="3027493"/>
            </a:xfrm>
            <a:prstGeom prst="roundRect">
              <a:avLst>
                <a:gd name="adj" fmla="val 48552"/>
              </a:avLst>
            </a:prstGeom>
            <a:grp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25" name="Rounded Rectangle 24"/>
            <p:cNvSpPr/>
            <p:nvPr/>
          </p:nvSpPr>
          <p:spPr bwMode="auto">
            <a:xfrm>
              <a:off x="1157000" y="595096"/>
              <a:ext cx="278027" cy="3027493"/>
            </a:xfrm>
            <a:prstGeom prst="roundRect">
              <a:avLst>
                <a:gd name="adj" fmla="val 48552"/>
              </a:avLst>
            </a:prstGeom>
            <a:grp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30" name="Rounded Rectangle 29"/>
            <p:cNvSpPr/>
            <p:nvPr/>
          </p:nvSpPr>
          <p:spPr bwMode="auto">
            <a:xfrm>
              <a:off x="1462918" y="595095"/>
              <a:ext cx="278027" cy="3027493"/>
            </a:xfrm>
            <a:prstGeom prst="roundRect">
              <a:avLst>
                <a:gd name="adj" fmla="val 48552"/>
              </a:avLst>
            </a:prstGeom>
            <a:grp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31" name="Rounded Rectangle 30"/>
            <p:cNvSpPr/>
            <p:nvPr/>
          </p:nvSpPr>
          <p:spPr bwMode="auto">
            <a:xfrm>
              <a:off x="1768836" y="595094"/>
              <a:ext cx="278027" cy="3027493"/>
            </a:xfrm>
            <a:prstGeom prst="roundRect">
              <a:avLst>
                <a:gd name="adj" fmla="val 48552"/>
              </a:avLst>
            </a:prstGeom>
            <a:grp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32" name="Rounded Rectangle 31"/>
            <p:cNvSpPr/>
            <p:nvPr/>
          </p:nvSpPr>
          <p:spPr bwMode="auto">
            <a:xfrm>
              <a:off x="2074754" y="595093"/>
              <a:ext cx="278027" cy="3027493"/>
            </a:xfrm>
            <a:prstGeom prst="roundRect">
              <a:avLst>
                <a:gd name="adj" fmla="val 48552"/>
              </a:avLst>
            </a:prstGeom>
            <a:grp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33" name="Rounded Rectangle 32"/>
            <p:cNvSpPr/>
            <p:nvPr/>
          </p:nvSpPr>
          <p:spPr bwMode="auto">
            <a:xfrm>
              <a:off x="2380672" y="595092"/>
              <a:ext cx="278027" cy="3027493"/>
            </a:xfrm>
            <a:prstGeom prst="roundRect">
              <a:avLst>
                <a:gd name="adj" fmla="val 48552"/>
              </a:avLst>
            </a:prstGeom>
            <a:grp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34" name="Rounded Rectangle 33"/>
            <p:cNvSpPr/>
            <p:nvPr/>
          </p:nvSpPr>
          <p:spPr bwMode="auto">
            <a:xfrm>
              <a:off x="2686590" y="595091"/>
              <a:ext cx="278027" cy="3027493"/>
            </a:xfrm>
            <a:prstGeom prst="roundRect">
              <a:avLst>
                <a:gd name="adj" fmla="val 48552"/>
              </a:avLst>
            </a:prstGeom>
            <a:grp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grpSp>
      <p:sp>
        <p:nvSpPr>
          <p:cNvPr id="3" name="Rounded Rectangle 2"/>
          <p:cNvSpPr/>
          <p:nvPr/>
        </p:nvSpPr>
        <p:spPr bwMode="auto">
          <a:xfrm>
            <a:off x="233774" y="921914"/>
            <a:ext cx="2730843" cy="3027493"/>
          </a:xfrm>
          <a:prstGeom prst="roundRect">
            <a:avLst>
              <a:gd name="adj" fmla="val 6034"/>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bg1"/>
                </a:solidFill>
                <a:effectLst/>
                <a:latin typeface="Arial" charset="0"/>
                <a:cs typeface="Times New Roman" pitchFamily="18" charset="0"/>
              </a:rPr>
              <a:t>Data sample</a:t>
            </a:r>
          </a:p>
        </p:txBody>
      </p:sp>
      <p:grpSp>
        <p:nvGrpSpPr>
          <p:cNvPr id="123" name="Group 122"/>
          <p:cNvGrpSpPr/>
          <p:nvPr/>
        </p:nvGrpSpPr>
        <p:grpSpPr>
          <a:xfrm>
            <a:off x="7693843" y="5086015"/>
            <a:ext cx="1382768" cy="1258548"/>
            <a:chOff x="5887109" y="3842502"/>
            <a:chExt cx="1382768" cy="1258548"/>
          </a:xfrm>
        </p:grpSpPr>
        <p:grpSp>
          <p:nvGrpSpPr>
            <p:cNvPr id="119" name="Group 118"/>
            <p:cNvGrpSpPr/>
            <p:nvPr/>
          </p:nvGrpSpPr>
          <p:grpSpPr>
            <a:xfrm>
              <a:off x="5887109" y="3858132"/>
              <a:ext cx="1348106" cy="1242918"/>
              <a:chOff x="7327434" y="3923118"/>
              <a:chExt cx="1348106" cy="1242918"/>
            </a:xfrm>
          </p:grpSpPr>
          <p:cxnSp>
            <p:nvCxnSpPr>
              <p:cNvPr id="101" name="Straight Arrow Connector 100"/>
              <p:cNvCxnSpPr/>
              <p:nvPr/>
            </p:nvCxnSpPr>
            <p:spPr bwMode="auto">
              <a:xfrm flipV="1">
                <a:off x="7327434" y="4434540"/>
                <a:ext cx="1248032" cy="624694"/>
              </a:xfrm>
              <a:prstGeom prst="straightConnector1">
                <a:avLst/>
              </a:prstGeom>
              <a:solidFill>
                <a:schemeClr val="accent1"/>
              </a:solidFill>
              <a:ln w="9525" cap="flat" cmpd="sng" algn="ctr">
                <a:solidFill>
                  <a:schemeClr val="tx1"/>
                </a:solidFill>
                <a:prstDash val="sysDot"/>
                <a:miter lim="800000"/>
                <a:headEnd type="none" w="med" len="med"/>
                <a:tailEnd type="none" w="med" len="med"/>
              </a:ln>
              <a:effectLst/>
            </p:spPr>
          </p:cxnSp>
          <p:grpSp>
            <p:nvGrpSpPr>
              <p:cNvPr id="102" name="Group 101"/>
              <p:cNvGrpSpPr/>
              <p:nvPr/>
            </p:nvGrpSpPr>
            <p:grpSpPr>
              <a:xfrm>
                <a:off x="7569836" y="3923118"/>
                <a:ext cx="1105704" cy="1242918"/>
                <a:chOff x="5869035" y="3801985"/>
                <a:chExt cx="1105704" cy="1242918"/>
              </a:xfrm>
            </p:grpSpPr>
            <p:cxnSp>
              <p:nvCxnSpPr>
                <p:cNvPr id="112" name="Straight Arrow Connector 111"/>
                <p:cNvCxnSpPr/>
                <p:nvPr/>
              </p:nvCxnSpPr>
              <p:spPr bwMode="auto">
                <a:xfrm flipV="1">
                  <a:off x="6294809" y="3801985"/>
                  <a:ext cx="56564" cy="754334"/>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113" name="Straight Arrow Connector 112"/>
                <p:cNvCxnSpPr/>
                <p:nvPr/>
              </p:nvCxnSpPr>
              <p:spPr bwMode="auto">
                <a:xfrm flipH="1" flipV="1">
                  <a:off x="6166120" y="3846283"/>
                  <a:ext cx="76200" cy="702835"/>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114" name="Straight Arrow Connector 113"/>
                <p:cNvCxnSpPr/>
                <p:nvPr/>
              </p:nvCxnSpPr>
              <p:spPr bwMode="auto">
                <a:xfrm flipH="1" flipV="1">
                  <a:off x="5869035" y="4123987"/>
                  <a:ext cx="334111" cy="441006"/>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115" name="Straight Arrow Connector 114"/>
                <p:cNvCxnSpPr/>
                <p:nvPr/>
              </p:nvCxnSpPr>
              <p:spPr bwMode="auto">
                <a:xfrm flipH="1" flipV="1">
                  <a:off x="5880830" y="4532837"/>
                  <a:ext cx="297605" cy="76092"/>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116" name="Straight Arrow Connector 115"/>
                <p:cNvCxnSpPr/>
                <p:nvPr/>
              </p:nvCxnSpPr>
              <p:spPr bwMode="auto">
                <a:xfrm flipH="1">
                  <a:off x="6221680" y="4682375"/>
                  <a:ext cx="1" cy="303570"/>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117" name="Straight Arrow Connector 116"/>
                <p:cNvCxnSpPr/>
                <p:nvPr/>
              </p:nvCxnSpPr>
              <p:spPr bwMode="auto">
                <a:xfrm>
                  <a:off x="6278524" y="4668798"/>
                  <a:ext cx="378936" cy="376105"/>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118" name="Straight Arrow Connector 117"/>
                <p:cNvCxnSpPr/>
                <p:nvPr/>
              </p:nvCxnSpPr>
              <p:spPr bwMode="auto">
                <a:xfrm>
                  <a:off x="6314354" y="4633295"/>
                  <a:ext cx="660385" cy="238657"/>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grpSp>
          <p:sp>
            <p:nvSpPr>
              <p:cNvPr id="104" name="Arc 103"/>
              <p:cNvSpPr/>
              <p:nvPr/>
            </p:nvSpPr>
            <p:spPr bwMode="auto">
              <a:xfrm rot="11248904">
                <a:off x="7669138" y="4693783"/>
                <a:ext cx="238894" cy="228636"/>
              </a:xfrm>
              <a:prstGeom prst="arc">
                <a:avLst/>
              </a:prstGeom>
              <a:no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grpSp>
            <p:nvGrpSpPr>
              <p:cNvPr id="105" name="Group 104"/>
              <p:cNvGrpSpPr/>
              <p:nvPr/>
            </p:nvGrpSpPr>
            <p:grpSpPr>
              <a:xfrm>
                <a:off x="7779773" y="4045141"/>
                <a:ext cx="853484" cy="972768"/>
                <a:chOff x="5841310" y="4035989"/>
                <a:chExt cx="853484" cy="972768"/>
              </a:xfrm>
            </p:grpSpPr>
            <p:cxnSp>
              <p:nvCxnSpPr>
                <p:cNvPr id="106" name="Straight Arrow Connector 105"/>
                <p:cNvCxnSpPr/>
                <p:nvPr/>
              </p:nvCxnSpPr>
              <p:spPr bwMode="auto">
                <a:xfrm flipV="1">
                  <a:off x="6278524" y="4225123"/>
                  <a:ext cx="189468" cy="315086"/>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cxnSp>
              <p:nvCxnSpPr>
                <p:cNvPr id="107" name="Straight Arrow Connector 106"/>
                <p:cNvCxnSpPr/>
                <p:nvPr/>
              </p:nvCxnSpPr>
              <p:spPr bwMode="auto">
                <a:xfrm flipH="1" flipV="1">
                  <a:off x="5953194" y="4035989"/>
                  <a:ext cx="249953" cy="529004"/>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cxnSp>
              <p:nvCxnSpPr>
                <p:cNvPr id="108" name="Straight Arrow Connector 107"/>
                <p:cNvCxnSpPr/>
                <p:nvPr/>
              </p:nvCxnSpPr>
              <p:spPr bwMode="auto">
                <a:xfrm flipH="1" flipV="1">
                  <a:off x="5841310" y="4462068"/>
                  <a:ext cx="337125" cy="146861"/>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cxnSp>
              <p:nvCxnSpPr>
                <p:cNvPr id="109" name="Straight Arrow Connector 108"/>
                <p:cNvCxnSpPr/>
                <p:nvPr/>
              </p:nvCxnSpPr>
              <p:spPr bwMode="auto">
                <a:xfrm>
                  <a:off x="6221682" y="4682375"/>
                  <a:ext cx="90500" cy="326382"/>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cxnSp>
              <p:nvCxnSpPr>
                <p:cNvPr id="110" name="Straight Arrow Connector 109"/>
                <p:cNvCxnSpPr/>
                <p:nvPr/>
              </p:nvCxnSpPr>
              <p:spPr bwMode="auto">
                <a:xfrm>
                  <a:off x="6278524" y="4668798"/>
                  <a:ext cx="416270" cy="308393"/>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cxnSp>
              <p:nvCxnSpPr>
                <p:cNvPr id="111" name="Straight Arrow Connector 110"/>
                <p:cNvCxnSpPr/>
                <p:nvPr/>
              </p:nvCxnSpPr>
              <p:spPr bwMode="auto">
                <a:xfrm flipV="1">
                  <a:off x="6314354" y="4582168"/>
                  <a:ext cx="359427" cy="51127"/>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grpSp>
          <p:sp>
            <p:nvSpPr>
              <p:cNvPr id="103" name="Arc 102"/>
              <p:cNvSpPr/>
              <p:nvPr/>
            </p:nvSpPr>
            <p:spPr bwMode="auto">
              <a:xfrm rot="771581">
                <a:off x="7932579" y="4607669"/>
                <a:ext cx="238894" cy="228636"/>
              </a:xfrm>
              <a:prstGeom prst="arc">
                <a:avLst/>
              </a:prstGeom>
              <a:no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grpSp>
        <p:sp>
          <p:nvSpPr>
            <p:cNvPr id="120" name="TextBox 119"/>
            <p:cNvSpPr txBox="1"/>
            <p:nvPr/>
          </p:nvSpPr>
          <p:spPr>
            <a:xfrm>
              <a:off x="6618737" y="3842502"/>
              <a:ext cx="651140" cy="338554"/>
            </a:xfrm>
            <a:prstGeom prst="rect">
              <a:avLst/>
            </a:prstGeom>
            <a:noFill/>
          </p:spPr>
          <p:txBody>
            <a:bodyPr wrap="none" rtlCol="0">
              <a:spAutoFit/>
            </a:bodyPr>
            <a:lstStyle/>
            <a:p>
              <a:r>
                <a:rPr lang="en-US" sz="1600" b="0" dirty="0"/>
                <a:t>peak</a:t>
              </a:r>
            </a:p>
          </p:txBody>
        </p:sp>
      </p:grpSp>
      <p:sp>
        <p:nvSpPr>
          <p:cNvPr id="124" name="Rectangle 123"/>
          <p:cNvSpPr/>
          <p:nvPr/>
        </p:nvSpPr>
        <p:spPr>
          <a:xfrm>
            <a:off x="233774" y="543581"/>
            <a:ext cx="3015714" cy="3754874"/>
          </a:xfrm>
          <a:prstGeom prst="rect">
            <a:avLst/>
          </a:prstGeom>
        </p:spPr>
        <p:txBody>
          <a:bodyPr wrap="square">
            <a:spAutoFit/>
          </a:bodyPr>
          <a:lstStyle/>
          <a:p>
            <a:r>
              <a:rPr lang="en-US" sz="1800" b="0" dirty="0"/>
              <a:t>Re-think analysis </a:t>
            </a:r>
          </a:p>
          <a:p>
            <a:endParaRPr lang="en-US" sz="1800" b="0" dirty="0"/>
          </a:p>
          <a:p>
            <a:endParaRPr lang="en-US" sz="1800" b="0" dirty="0"/>
          </a:p>
          <a:p>
            <a:endParaRPr lang="en-US" sz="1800" b="0" dirty="0"/>
          </a:p>
          <a:p>
            <a:endParaRPr lang="en-US" sz="1800" b="0" dirty="0"/>
          </a:p>
          <a:p>
            <a:endParaRPr lang="en-US" sz="1800" b="0" dirty="0"/>
          </a:p>
          <a:p>
            <a:endParaRPr lang="en-US" sz="1600" b="0" dirty="0"/>
          </a:p>
          <a:p>
            <a:endParaRPr lang="en-US" sz="1600" b="0" dirty="0"/>
          </a:p>
          <a:p>
            <a:endParaRPr lang="en-US" sz="1600" b="0" dirty="0"/>
          </a:p>
          <a:p>
            <a:endParaRPr lang="en-US" sz="1600" b="0" dirty="0"/>
          </a:p>
          <a:p>
            <a:endParaRPr lang="en-US" sz="1600" b="0" dirty="0"/>
          </a:p>
          <a:p>
            <a:endParaRPr lang="en-US" sz="1600" b="0" dirty="0"/>
          </a:p>
          <a:p>
            <a:endParaRPr lang="en-US" sz="1600" b="0" dirty="0"/>
          </a:p>
          <a:p>
            <a:r>
              <a:rPr lang="en-US" sz="1800" b="0" dirty="0"/>
              <a:t>in terms of 𝜈</a:t>
            </a:r>
            <a:endParaRPr lang="en-US" sz="1800" b="0" i="1" dirty="0"/>
          </a:p>
        </p:txBody>
      </p:sp>
      <p:cxnSp>
        <p:nvCxnSpPr>
          <p:cNvPr id="125" name="Straight Arrow Connector 124"/>
          <p:cNvCxnSpPr/>
          <p:nvPr/>
        </p:nvCxnSpPr>
        <p:spPr bwMode="auto">
          <a:xfrm>
            <a:off x="5901759" y="5488502"/>
            <a:ext cx="1795450" cy="197637"/>
          </a:xfrm>
          <a:prstGeom prst="straightConnector1">
            <a:avLst/>
          </a:prstGeom>
          <a:solidFill>
            <a:schemeClr val="accent1"/>
          </a:solidFill>
          <a:ln w="9525" cap="flat" cmpd="sng" algn="ctr">
            <a:solidFill>
              <a:srgbClr val="FF0000"/>
            </a:solidFill>
            <a:prstDash val="solid"/>
            <a:miter lim="800000"/>
            <a:headEnd type="none" w="med" len="med"/>
            <a:tailEnd type="triangle"/>
          </a:ln>
          <a:effectLst/>
        </p:spPr>
      </p:cxnSp>
      <p:cxnSp>
        <p:nvCxnSpPr>
          <p:cNvPr id="128" name="Straight Arrow Connector 127"/>
          <p:cNvCxnSpPr/>
          <p:nvPr/>
        </p:nvCxnSpPr>
        <p:spPr bwMode="auto">
          <a:xfrm flipH="1">
            <a:off x="2593240" y="5498689"/>
            <a:ext cx="1828023" cy="167226"/>
          </a:xfrm>
          <a:prstGeom prst="straightConnector1">
            <a:avLst/>
          </a:prstGeom>
          <a:solidFill>
            <a:schemeClr val="accent1"/>
          </a:solidFill>
          <a:ln w="9525" cap="flat" cmpd="sng" algn="ctr">
            <a:solidFill>
              <a:srgbClr val="FF0000"/>
            </a:solidFill>
            <a:prstDash val="solid"/>
            <a:miter lim="800000"/>
            <a:headEnd type="none" w="med" len="med"/>
            <a:tailEnd type="triangle"/>
          </a:ln>
          <a:effectLst/>
        </p:spPr>
      </p:cxnSp>
      <p:grpSp>
        <p:nvGrpSpPr>
          <p:cNvPr id="169" name="Group 168"/>
          <p:cNvGrpSpPr/>
          <p:nvPr/>
        </p:nvGrpSpPr>
        <p:grpSpPr>
          <a:xfrm>
            <a:off x="706740" y="4988080"/>
            <a:ext cx="1973103" cy="1325761"/>
            <a:chOff x="706740" y="4988080"/>
            <a:chExt cx="1973103" cy="1325761"/>
          </a:xfrm>
        </p:grpSpPr>
        <p:sp>
          <p:nvSpPr>
            <p:cNvPr id="121" name="TextBox 120"/>
            <p:cNvSpPr txBox="1"/>
            <p:nvPr/>
          </p:nvSpPr>
          <p:spPr>
            <a:xfrm>
              <a:off x="2097871" y="4988080"/>
              <a:ext cx="445956" cy="338554"/>
            </a:xfrm>
            <a:prstGeom prst="rect">
              <a:avLst/>
            </a:prstGeom>
            <a:noFill/>
          </p:spPr>
          <p:txBody>
            <a:bodyPr wrap="none" rtlCol="0">
              <a:spAutoFit/>
            </a:bodyPr>
            <a:lstStyle/>
            <a:p>
              <a:r>
                <a:rPr lang="en-US" sz="1600" b="0" dirty="0"/>
                <a:t>tail</a:t>
              </a:r>
            </a:p>
          </p:txBody>
        </p:sp>
        <p:cxnSp>
          <p:nvCxnSpPr>
            <p:cNvPr id="48" name="Straight Arrow Connector 47"/>
            <p:cNvCxnSpPr/>
            <p:nvPr/>
          </p:nvCxnSpPr>
          <p:spPr bwMode="auto">
            <a:xfrm flipV="1">
              <a:off x="1331737" y="5582345"/>
              <a:ext cx="1248032" cy="624694"/>
            </a:xfrm>
            <a:prstGeom prst="straightConnector1">
              <a:avLst/>
            </a:prstGeom>
            <a:solidFill>
              <a:schemeClr val="accent1"/>
            </a:solidFill>
            <a:ln w="9525" cap="flat" cmpd="sng" algn="ctr">
              <a:solidFill>
                <a:schemeClr val="tx1"/>
              </a:solidFill>
              <a:prstDash val="sysDot"/>
              <a:miter lim="800000"/>
              <a:headEnd type="none" w="med" len="med"/>
              <a:tailEnd type="none" w="med" len="med"/>
            </a:ln>
            <a:effectLst/>
          </p:spPr>
        </p:cxnSp>
        <p:grpSp>
          <p:nvGrpSpPr>
            <p:cNvPr id="69" name="Group 68"/>
            <p:cNvGrpSpPr/>
            <p:nvPr/>
          </p:nvGrpSpPr>
          <p:grpSpPr>
            <a:xfrm>
              <a:off x="1574139" y="5070923"/>
              <a:ext cx="1105704" cy="1242918"/>
              <a:chOff x="5869035" y="3801985"/>
              <a:chExt cx="1105704" cy="1242918"/>
            </a:xfrm>
          </p:grpSpPr>
          <p:cxnSp>
            <p:nvCxnSpPr>
              <p:cNvPr id="51" name="Straight Arrow Connector 50"/>
              <p:cNvCxnSpPr/>
              <p:nvPr/>
            </p:nvCxnSpPr>
            <p:spPr bwMode="auto">
              <a:xfrm flipV="1">
                <a:off x="6294809" y="3801985"/>
                <a:ext cx="56564" cy="754334"/>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52" name="Straight Arrow Connector 51"/>
              <p:cNvCxnSpPr/>
              <p:nvPr/>
            </p:nvCxnSpPr>
            <p:spPr bwMode="auto">
              <a:xfrm flipH="1" flipV="1">
                <a:off x="6166120" y="3846283"/>
                <a:ext cx="76200" cy="702835"/>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55" name="Straight Arrow Connector 54"/>
              <p:cNvCxnSpPr/>
              <p:nvPr/>
            </p:nvCxnSpPr>
            <p:spPr bwMode="auto">
              <a:xfrm flipH="1" flipV="1">
                <a:off x="5869035" y="4123987"/>
                <a:ext cx="334111" cy="441006"/>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58" name="Straight Arrow Connector 57"/>
              <p:cNvCxnSpPr/>
              <p:nvPr/>
            </p:nvCxnSpPr>
            <p:spPr bwMode="auto">
              <a:xfrm flipH="1" flipV="1">
                <a:off x="5880830" y="4532837"/>
                <a:ext cx="297605" cy="76092"/>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61" name="Straight Arrow Connector 60"/>
              <p:cNvCxnSpPr/>
              <p:nvPr/>
            </p:nvCxnSpPr>
            <p:spPr bwMode="auto">
              <a:xfrm flipH="1">
                <a:off x="6221680" y="4682375"/>
                <a:ext cx="1" cy="303570"/>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64" name="Straight Arrow Connector 63"/>
              <p:cNvCxnSpPr/>
              <p:nvPr/>
            </p:nvCxnSpPr>
            <p:spPr bwMode="auto">
              <a:xfrm>
                <a:off x="6278524" y="4668798"/>
                <a:ext cx="378936" cy="376105"/>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67" name="Straight Arrow Connector 66"/>
              <p:cNvCxnSpPr/>
              <p:nvPr/>
            </p:nvCxnSpPr>
            <p:spPr bwMode="auto">
              <a:xfrm>
                <a:off x="6314354" y="4633295"/>
                <a:ext cx="660385" cy="238657"/>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grpSp>
        <p:sp>
          <p:nvSpPr>
            <p:cNvPr id="72" name="Arc 71"/>
            <p:cNvSpPr/>
            <p:nvPr/>
          </p:nvSpPr>
          <p:spPr bwMode="auto">
            <a:xfrm rot="771581">
              <a:off x="1936882" y="5755474"/>
              <a:ext cx="238894" cy="228636"/>
            </a:xfrm>
            <a:prstGeom prst="arc">
              <a:avLst/>
            </a:prstGeom>
            <a:no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73" name="Arc 72"/>
            <p:cNvSpPr/>
            <p:nvPr/>
          </p:nvSpPr>
          <p:spPr bwMode="auto">
            <a:xfrm rot="11248904">
              <a:off x="1673441" y="5841588"/>
              <a:ext cx="238894" cy="228636"/>
            </a:xfrm>
            <a:prstGeom prst="arc">
              <a:avLst/>
            </a:prstGeom>
            <a:no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grpSp>
          <p:nvGrpSpPr>
            <p:cNvPr id="78" name="Group 77"/>
            <p:cNvGrpSpPr/>
            <p:nvPr/>
          </p:nvGrpSpPr>
          <p:grpSpPr>
            <a:xfrm>
              <a:off x="1565923" y="5309555"/>
              <a:ext cx="853484" cy="972768"/>
              <a:chOff x="5841310" y="4035989"/>
              <a:chExt cx="853484" cy="972768"/>
            </a:xfrm>
          </p:grpSpPr>
          <p:cxnSp>
            <p:nvCxnSpPr>
              <p:cNvPr id="79" name="Straight Arrow Connector 78"/>
              <p:cNvCxnSpPr/>
              <p:nvPr/>
            </p:nvCxnSpPr>
            <p:spPr bwMode="auto">
              <a:xfrm flipV="1">
                <a:off x="6278524" y="4225123"/>
                <a:ext cx="189468" cy="315086"/>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cxnSp>
            <p:nvCxnSpPr>
              <p:cNvPr id="81" name="Straight Arrow Connector 80"/>
              <p:cNvCxnSpPr/>
              <p:nvPr/>
            </p:nvCxnSpPr>
            <p:spPr bwMode="auto">
              <a:xfrm flipH="1" flipV="1">
                <a:off x="5953194" y="4035989"/>
                <a:ext cx="249953" cy="529004"/>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cxnSp>
            <p:nvCxnSpPr>
              <p:cNvPr id="82" name="Straight Arrow Connector 81"/>
              <p:cNvCxnSpPr/>
              <p:nvPr/>
            </p:nvCxnSpPr>
            <p:spPr bwMode="auto">
              <a:xfrm flipH="1" flipV="1">
                <a:off x="5841310" y="4462068"/>
                <a:ext cx="337125" cy="146861"/>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cxnSp>
            <p:nvCxnSpPr>
              <p:cNvPr id="83" name="Straight Arrow Connector 82"/>
              <p:cNvCxnSpPr/>
              <p:nvPr/>
            </p:nvCxnSpPr>
            <p:spPr bwMode="auto">
              <a:xfrm>
                <a:off x="6221682" y="4682375"/>
                <a:ext cx="90500" cy="326382"/>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cxnSp>
            <p:nvCxnSpPr>
              <p:cNvPr id="84" name="Straight Arrow Connector 83"/>
              <p:cNvCxnSpPr/>
              <p:nvPr/>
            </p:nvCxnSpPr>
            <p:spPr bwMode="auto">
              <a:xfrm>
                <a:off x="6278524" y="4668798"/>
                <a:ext cx="416270" cy="308393"/>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cxnSp>
            <p:nvCxnSpPr>
              <p:cNvPr id="85" name="Straight Arrow Connector 84"/>
              <p:cNvCxnSpPr/>
              <p:nvPr/>
            </p:nvCxnSpPr>
            <p:spPr bwMode="auto">
              <a:xfrm flipV="1">
                <a:off x="6314354" y="4582168"/>
                <a:ext cx="359427" cy="51127"/>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grpSp>
        <mc:AlternateContent xmlns:mc="http://schemas.openxmlformats.org/markup-compatibility/2006" xmlns:a14="http://schemas.microsoft.com/office/drawing/2010/main">
          <mc:Choice Requires="a14">
            <p:sp>
              <p:nvSpPr>
                <p:cNvPr id="159" name="Rectangle 158"/>
                <p:cNvSpPr/>
                <p:nvPr/>
              </p:nvSpPr>
              <p:spPr>
                <a:xfrm rot="20038043">
                  <a:off x="706740" y="5119559"/>
                  <a:ext cx="1003480" cy="261610"/>
                </a:xfrm>
                <a:prstGeom prst="rect">
                  <a:avLst/>
                </a:prstGeom>
              </p:spPr>
              <p:txBody>
                <a:bodyPr wrap="none">
                  <a:spAutoFit/>
                </a:bodyPr>
                <a:lstStyle/>
                <a:p>
                  <a:pPr marL="0" lvl="1"/>
                  <a14:m>
                    <m:oMath xmlns:m="http://schemas.openxmlformats.org/officeDocument/2006/math">
                      <m:r>
                        <a:rPr lang="en-US" sz="1100" b="0" i="1">
                          <a:solidFill>
                            <a:srgbClr val="FF0000"/>
                          </a:solidFill>
                          <a:latin typeface="Cambria Math" charset="0"/>
                          <a:ea typeface="Cambria Math" charset="0"/>
                          <a:cs typeface="Cambria Math" charset="0"/>
                        </a:rPr>
                        <m:t>2</m:t>
                      </m:r>
                      <m:r>
                        <a:rPr lang="en-US" sz="1100" b="0" i="1">
                          <a:solidFill>
                            <a:srgbClr val="FF0000"/>
                          </a:solidFill>
                          <a:latin typeface="Cambria Math" charset="0"/>
                          <a:ea typeface="Cambria Math" charset="0"/>
                          <a:cs typeface="Cambria Math" charset="0"/>
                        </a:rPr>
                        <m:t>𝜔</m:t>
                      </m:r>
                      <m:r>
                        <a:rPr lang="en-US" sz="1100" b="0" i="1">
                          <a:solidFill>
                            <a:srgbClr val="FF0000"/>
                          </a:solidFill>
                          <a:latin typeface="Cambria Math" charset="0"/>
                          <a:ea typeface="Cambria Math" charset="0"/>
                          <a:cs typeface="Cambria Math" charset="0"/>
                        </a:rPr>
                        <m:t>=1.5 </m:t>
                      </m:r>
                    </m:oMath>
                  </a14:m>
                  <a:r>
                    <a:rPr lang="en-US" sz="1100" b="0" dirty="0">
                      <a:solidFill>
                        <a:srgbClr val="FF0000"/>
                      </a:solidFill>
                    </a:rPr>
                    <a:t>mm</a:t>
                  </a:r>
                </a:p>
              </p:txBody>
            </p:sp>
          </mc:Choice>
          <mc:Fallback xmlns="">
            <p:sp>
              <p:nvSpPr>
                <p:cNvPr id="159" name="Rectangle 158"/>
                <p:cNvSpPr>
                  <a:spLocks noRot="1" noChangeAspect="1" noMove="1" noResize="1" noEditPoints="1" noAdjustHandles="1" noChangeArrowheads="1" noChangeShapeType="1" noTextEdit="1"/>
                </p:cNvSpPr>
                <p:nvPr/>
              </p:nvSpPr>
              <p:spPr>
                <a:xfrm rot="20038043">
                  <a:off x="706740" y="5119559"/>
                  <a:ext cx="1003480" cy="261610"/>
                </a:xfrm>
                <a:prstGeom prst="rect">
                  <a:avLst/>
                </a:prstGeom>
                <a:blipFill rotWithShape="0">
                  <a:blip r:embed="rId4"/>
                  <a:stretch>
                    <a:fillRect t="-8036"/>
                  </a:stretch>
                </a:blipFill>
              </p:spPr>
              <p:txBody>
                <a:bodyPr/>
                <a:lstStyle/>
                <a:p>
                  <a:r>
                    <a:rPr lang="en-US">
                      <a:noFill/>
                    </a:rPr>
                    <a:t> </a:t>
                  </a:r>
                </a:p>
              </p:txBody>
            </p:sp>
          </mc:Fallback>
        </mc:AlternateContent>
      </p:grpSp>
      <p:sp>
        <p:nvSpPr>
          <p:cNvPr id="167" name="Right Arrow 166"/>
          <p:cNvSpPr/>
          <p:nvPr/>
        </p:nvSpPr>
        <p:spPr bwMode="auto">
          <a:xfrm>
            <a:off x="1626538" y="4026383"/>
            <a:ext cx="1115568" cy="188458"/>
          </a:xfrm>
          <a:prstGeom prst="rightArrow">
            <a:avLst>
              <a:gd name="adj1" fmla="val 23772"/>
              <a:gd name="adj2" fmla="val 135238"/>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168" name="Rectangle 167"/>
          <p:cNvSpPr/>
          <p:nvPr/>
        </p:nvSpPr>
        <p:spPr bwMode="auto">
          <a:xfrm>
            <a:off x="2352781" y="852517"/>
            <a:ext cx="611836" cy="3161509"/>
          </a:xfrm>
          <a:prstGeom prst="rect">
            <a:avLst/>
          </a:prstGeom>
          <a:solidFill>
            <a:srgbClr val="FFFFFF">
              <a:alpha val="63137"/>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170" name="Rectangle 169"/>
          <p:cNvSpPr/>
          <p:nvPr/>
        </p:nvSpPr>
        <p:spPr>
          <a:xfrm>
            <a:off x="3656374" y="874950"/>
            <a:ext cx="854721" cy="400110"/>
          </a:xfrm>
          <a:prstGeom prst="rect">
            <a:avLst/>
          </a:prstGeom>
        </p:spPr>
        <p:txBody>
          <a:bodyPr wrap="none">
            <a:spAutoFit/>
          </a:bodyPr>
          <a:lstStyle/>
          <a:p>
            <a:r>
              <a:rPr lang="en-US" b="0" dirty="0">
                <a:solidFill>
                  <a:srgbClr val="FF0000"/>
                </a:solidFill>
              </a:rPr>
              <a:t>Direct</a:t>
            </a:r>
            <a:endParaRPr lang="en-US" dirty="0"/>
          </a:p>
        </p:txBody>
      </p:sp>
      <p:sp>
        <p:nvSpPr>
          <p:cNvPr id="171" name="Rectangle 170"/>
          <p:cNvSpPr/>
          <p:nvPr/>
        </p:nvSpPr>
        <p:spPr>
          <a:xfrm>
            <a:off x="6695499" y="898898"/>
            <a:ext cx="869149" cy="400110"/>
          </a:xfrm>
          <a:prstGeom prst="rect">
            <a:avLst/>
          </a:prstGeom>
        </p:spPr>
        <p:txBody>
          <a:bodyPr wrap="none">
            <a:spAutoFit/>
          </a:bodyPr>
          <a:lstStyle/>
          <a:p>
            <a:r>
              <a:rPr lang="en-US" b="0">
                <a:solidFill>
                  <a:srgbClr val="FF6600"/>
                </a:solidFill>
              </a:rPr>
              <a:t>Mixed</a:t>
            </a:r>
            <a:endParaRPr lang="en-US" dirty="0">
              <a:solidFill>
                <a:srgbClr val="FF6600"/>
              </a:solidFill>
            </a:endParaRPr>
          </a:p>
        </p:txBody>
      </p:sp>
      <p:cxnSp>
        <p:nvCxnSpPr>
          <p:cNvPr id="86" name="Straight Connector 85"/>
          <p:cNvCxnSpPr/>
          <p:nvPr/>
        </p:nvCxnSpPr>
        <p:spPr bwMode="auto">
          <a:xfrm>
            <a:off x="2318758" y="782011"/>
            <a:ext cx="632223" cy="3232655"/>
          </a:xfrm>
          <a:prstGeom prst="line">
            <a:avLst/>
          </a:prstGeom>
          <a:solidFill>
            <a:schemeClr val="accent1"/>
          </a:solidFill>
          <a:ln w="9525" cap="flat" cmpd="sng" algn="ctr">
            <a:solidFill>
              <a:srgbClr val="FF0000"/>
            </a:solidFill>
            <a:prstDash val="solid"/>
            <a:miter lim="800000"/>
            <a:headEnd type="none" w="med" len="med"/>
            <a:tailEnd type="none" w="med" len="med"/>
          </a:ln>
          <a:effectLst/>
        </p:spPr>
      </p:cxnSp>
      <p:cxnSp>
        <p:nvCxnSpPr>
          <p:cNvPr id="87" name="Straight Connector 86"/>
          <p:cNvCxnSpPr/>
          <p:nvPr/>
        </p:nvCxnSpPr>
        <p:spPr bwMode="auto">
          <a:xfrm flipH="1">
            <a:off x="2380672" y="846274"/>
            <a:ext cx="512308" cy="3130385"/>
          </a:xfrm>
          <a:prstGeom prst="line">
            <a:avLst/>
          </a:prstGeom>
          <a:solidFill>
            <a:schemeClr val="accent1"/>
          </a:solidFill>
          <a:ln w="9525" cap="flat" cmpd="sng" algn="ctr">
            <a:solidFill>
              <a:srgbClr val="FF0000"/>
            </a:solidFill>
            <a:prstDash val="solid"/>
            <a:miter lim="800000"/>
            <a:headEnd type="none" w="med" len="med"/>
            <a:tailEnd type="none" w="med" len="med"/>
          </a:ln>
          <a:effectLst/>
        </p:spPr>
      </p:cxnSp>
    </p:spTree>
    <p:extLst>
      <p:ext uri="{BB962C8B-B14F-4D97-AF65-F5344CB8AC3E}">
        <p14:creationId xmlns:p14="http://schemas.microsoft.com/office/powerpoint/2010/main" val="1644516033"/>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6"/>
                                        </p:tgtEl>
                                        <p:attrNameLst>
                                          <p:attrName>style.visibility</p:attrName>
                                        </p:attrNameLst>
                                      </p:cBhvr>
                                      <p:to>
                                        <p:strVal val="visible"/>
                                      </p:to>
                                    </p:set>
                                    <p:animEffect transition="in" filter="fade">
                                      <p:cBhvr>
                                        <p:cTn id="15" dur="500"/>
                                        <p:tgtEl>
                                          <p:spTgt spid="1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0"/>
                                        </p:tgtEl>
                                        <p:attrNameLst>
                                          <p:attrName>style.visibility</p:attrName>
                                        </p:attrNameLst>
                                      </p:cBhvr>
                                      <p:to>
                                        <p:strVal val="visible"/>
                                      </p:to>
                                    </p:set>
                                    <p:animEffect transition="in" filter="fade">
                                      <p:cBhvr>
                                        <p:cTn id="18" dur="1000"/>
                                        <p:tgtEl>
                                          <p:spTgt spid="17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1"/>
                                        </p:tgtEl>
                                        <p:attrNameLst>
                                          <p:attrName>style.visibility</p:attrName>
                                        </p:attrNameLst>
                                      </p:cBhvr>
                                      <p:to>
                                        <p:strVal val="visible"/>
                                      </p:to>
                                    </p:set>
                                    <p:animEffect transition="in" filter="fade">
                                      <p:cBhvr>
                                        <p:cTn id="21" dur="1000"/>
                                        <p:tgtEl>
                                          <p:spTgt spid="171"/>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10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wipe(left)">
                                      <p:cBhvr>
                                        <p:cTn id="30" dur="1000"/>
                                        <p:tgtEl>
                                          <p:spTgt spid="9">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8"/>
                                        </p:tgtEl>
                                        <p:attrNameLst>
                                          <p:attrName>style.visibility</p:attrName>
                                        </p:attrNameLst>
                                      </p:cBhvr>
                                      <p:to>
                                        <p:strVal val="visible"/>
                                      </p:to>
                                    </p:set>
                                    <p:animEffect transition="in" filter="fade">
                                      <p:cBhvr>
                                        <p:cTn id="33" dur="1000"/>
                                        <p:tgtEl>
                                          <p:spTgt spid="168"/>
                                        </p:tgtEl>
                                      </p:cBhvr>
                                    </p:animEffect>
                                  </p:childTnLst>
                                </p:cTn>
                              </p:par>
                              <p:par>
                                <p:cTn id="34" presetID="22" presetClass="entr" presetSubtype="8" fill="hold"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wipe(left)">
                                      <p:cBhvr>
                                        <p:cTn id="36" dur="1500"/>
                                        <p:tgtEl>
                                          <p:spTgt spid="86"/>
                                        </p:tgtEl>
                                      </p:cBhvr>
                                    </p:animEffect>
                                  </p:childTnLst>
                                </p:cTn>
                              </p:par>
                              <p:par>
                                <p:cTn id="37" presetID="22" presetClass="entr" presetSubtype="8" fill="hold" nodeType="withEffect">
                                  <p:stCondLst>
                                    <p:cond delay="500"/>
                                  </p:stCondLst>
                                  <p:childTnLst>
                                    <p:set>
                                      <p:cBhvr>
                                        <p:cTn id="38" dur="1" fill="hold">
                                          <p:stCondLst>
                                            <p:cond delay="0"/>
                                          </p:stCondLst>
                                        </p:cTn>
                                        <p:tgtEl>
                                          <p:spTgt spid="87"/>
                                        </p:tgtEl>
                                        <p:attrNameLst>
                                          <p:attrName>style.visibility</p:attrName>
                                        </p:attrNameLst>
                                      </p:cBhvr>
                                      <p:to>
                                        <p:strVal val="visible"/>
                                      </p:to>
                                    </p:set>
                                    <p:animEffect transition="in" filter="wipe(left)">
                                      <p:cBhvr>
                                        <p:cTn id="39" dur="1500"/>
                                        <p:tgtEl>
                                          <p:spTgt spid="8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xEl>
                                              <p:pRg st="4" end="4"/>
                                            </p:txEl>
                                          </p:spTgt>
                                        </p:tgtEl>
                                        <p:attrNameLst>
                                          <p:attrName>style.visibility</p:attrName>
                                        </p:attrNameLst>
                                      </p:cBhvr>
                                      <p:to>
                                        <p:strVal val="visible"/>
                                      </p:to>
                                    </p:set>
                                    <p:animEffect transition="in" filter="wipe(left)">
                                      <p:cBhvr>
                                        <p:cTn id="44" dur="500"/>
                                        <p:tgtEl>
                                          <p:spTgt spid="9">
                                            <p:txEl>
                                              <p:pRg st="4" end="4"/>
                                            </p:txEl>
                                          </p:spTgt>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9">
                                            <p:txEl>
                                              <p:pRg st="5" end="5"/>
                                            </p:txEl>
                                          </p:spTgt>
                                        </p:tgtEl>
                                        <p:attrNameLst>
                                          <p:attrName>style.visibility</p:attrName>
                                        </p:attrNameLst>
                                      </p:cBhvr>
                                      <p:to>
                                        <p:strVal val="visible"/>
                                      </p:to>
                                    </p:set>
                                    <p:animEffect transition="in" filter="wipe(left)">
                                      <p:cBhvr>
                                        <p:cTn id="48" dur="500"/>
                                        <p:tgtEl>
                                          <p:spTgt spid="9">
                                            <p:txEl>
                                              <p:pRg st="5" end="5"/>
                                            </p:txEl>
                                          </p:spTgt>
                                        </p:tgtEl>
                                      </p:cBhvr>
                                    </p:animEffect>
                                  </p:childTnLst>
                                </p:cTn>
                              </p:par>
                            </p:childTnLst>
                          </p:cTn>
                        </p:par>
                        <p:par>
                          <p:cTn id="49" fill="hold">
                            <p:stCondLst>
                              <p:cond delay="1000"/>
                            </p:stCondLst>
                            <p:childTnLst>
                              <p:par>
                                <p:cTn id="50" presetID="22" presetClass="entr" presetSubtype="8" fill="hold" nodeType="afterEffect">
                                  <p:stCondLst>
                                    <p:cond delay="0"/>
                                  </p:stCondLst>
                                  <p:childTnLst>
                                    <p:set>
                                      <p:cBhvr>
                                        <p:cTn id="51" dur="1" fill="hold">
                                          <p:stCondLst>
                                            <p:cond delay="0"/>
                                          </p:stCondLst>
                                        </p:cTn>
                                        <p:tgtEl>
                                          <p:spTgt spid="125"/>
                                        </p:tgtEl>
                                        <p:attrNameLst>
                                          <p:attrName>style.visibility</p:attrName>
                                        </p:attrNameLst>
                                      </p:cBhvr>
                                      <p:to>
                                        <p:strVal val="visible"/>
                                      </p:to>
                                    </p:set>
                                    <p:animEffect transition="in" filter="wipe(left)">
                                      <p:cBhvr>
                                        <p:cTn id="52" dur="1000"/>
                                        <p:tgtEl>
                                          <p:spTgt spid="125"/>
                                        </p:tgtEl>
                                      </p:cBhvr>
                                    </p:animEffect>
                                  </p:childTnLst>
                                </p:cTn>
                              </p:par>
                              <p:par>
                                <p:cTn id="53" presetID="22" presetClass="entr" presetSubtype="2" fill="hold" nodeType="withEffect">
                                  <p:stCondLst>
                                    <p:cond delay="0"/>
                                  </p:stCondLst>
                                  <p:childTnLst>
                                    <p:set>
                                      <p:cBhvr>
                                        <p:cTn id="54" dur="1" fill="hold">
                                          <p:stCondLst>
                                            <p:cond delay="0"/>
                                          </p:stCondLst>
                                        </p:cTn>
                                        <p:tgtEl>
                                          <p:spTgt spid="128"/>
                                        </p:tgtEl>
                                        <p:attrNameLst>
                                          <p:attrName>style.visibility</p:attrName>
                                        </p:attrNameLst>
                                      </p:cBhvr>
                                      <p:to>
                                        <p:strVal val="visible"/>
                                      </p:to>
                                    </p:set>
                                    <p:animEffect transition="in" filter="wipe(right)">
                                      <p:cBhvr>
                                        <p:cTn id="55" dur="1000"/>
                                        <p:tgtEl>
                                          <p:spTgt spid="128"/>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123"/>
                                        </p:tgtEl>
                                        <p:attrNameLst>
                                          <p:attrName>style.visibility</p:attrName>
                                        </p:attrNameLst>
                                      </p:cBhvr>
                                      <p:to>
                                        <p:strVal val="visible"/>
                                      </p:to>
                                    </p:set>
                                    <p:animEffect transition="in" filter="fade">
                                      <p:cBhvr>
                                        <p:cTn id="59" dur="1000"/>
                                        <p:tgtEl>
                                          <p:spTgt spid="123"/>
                                        </p:tgtEl>
                                      </p:cBhvr>
                                    </p:animEffect>
                                  </p:childTnLst>
                                </p:cTn>
                              </p:par>
                              <p:par>
                                <p:cTn id="60" presetID="10" presetClass="entr" presetSubtype="0" fill="hold" nodeType="withEffect">
                                  <p:stCondLst>
                                    <p:cond delay="0"/>
                                  </p:stCondLst>
                                  <p:childTnLst>
                                    <p:set>
                                      <p:cBhvr>
                                        <p:cTn id="61" dur="1" fill="hold">
                                          <p:stCondLst>
                                            <p:cond delay="0"/>
                                          </p:stCondLst>
                                        </p:cTn>
                                        <p:tgtEl>
                                          <p:spTgt spid="169"/>
                                        </p:tgtEl>
                                        <p:attrNameLst>
                                          <p:attrName>style.visibility</p:attrName>
                                        </p:attrNameLst>
                                      </p:cBhvr>
                                      <p:to>
                                        <p:strVal val="visible"/>
                                      </p:to>
                                    </p:set>
                                    <p:animEffect transition="in" filter="fade">
                                      <p:cBhvr>
                                        <p:cTn id="62" dur="1000"/>
                                        <p:tgtEl>
                                          <p:spTgt spid="16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
                                            <p:txEl>
                                              <p:pRg st="7" end="7"/>
                                            </p:txEl>
                                          </p:spTgt>
                                        </p:tgtEl>
                                        <p:attrNameLst>
                                          <p:attrName>style.visibility</p:attrName>
                                        </p:attrNameLst>
                                      </p:cBhvr>
                                      <p:to>
                                        <p:strVal val="visible"/>
                                      </p:to>
                                    </p:set>
                                    <p:animEffect transition="in" filter="wipe(left)">
                                      <p:cBhvr>
                                        <p:cTn id="67" dur="10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8" grpId="0" animBg="1"/>
      <p:bldP spid="170" grpId="0"/>
      <p:bldP spid="1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11</a:t>
            </a:fld>
            <a:endParaRPr lang="en-US" dirty="0"/>
          </a:p>
        </p:txBody>
      </p:sp>
      <p:sp>
        <p:nvSpPr>
          <p:cNvPr id="12" name="Footer Placeholder 2"/>
          <p:cNvSpPr>
            <a:spLocks noGrp="1"/>
          </p:cNvSpPr>
          <p:nvPr>
            <p:ph type="ftr" sz="quarter" idx="11"/>
          </p:nvPr>
        </p:nvSpPr>
        <p:spPr>
          <a:xfrm>
            <a:off x="0" y="6613525"/>
            <a:ext cx="8534400" cy="244475"/>
          </a:xfrm>
        </p:spPr>
        <p:txBody>
          <a:bodyPr/>
          <a:lstStyle/>
          <a:p>
            <a:r>
              <a:rPr lang="de-DE"/>
              <a:t>Sasha Milov              Z-tagged 2PC with ATLAS               WPCF,  May 25, 2018, Kraków</a:t>
            </a:r>
            <a:endParaRPr lang="en-US" dirty="0"/>
          </a:p>
        </p:txBody>
      </p:sp>
      <p:sp>
        <p:nvSpPr>
          <p:cNvPr id="46" name="TextBox 45"/>
          <p:cNvSpPr txBox="1"/>
          <p:nvPr/>
        </p:nvSpPr>
        <p:spPr>
          <a:xfrm>
            <a:off x="0" y="14439"/>
            <a:ext cx="9144000" cy="584775"/>
          </a:xfrm>
          <a:prstGeom prst="rect">
            <a:avLst/>
          </a:prstGeom>
          <a:noFill/>
        </p:spPr>
        <p:txBody>
          <a:bodyPr wrap="square" rtlCol="0">
            <a:spAutoFit/>
          </a:bodyPr>
          <a:lstStyle/>
          <a:p>
            <a:pPr algn="ctr"/>
            <a:r>
              <a:rPr lang="en-US" sz="3200" b="0" dirty="0">
                <a:latin typeface="Perpetua Titling MT"/>
                <a:cs typeface="Perpetua Titling MT"/>
              </a:rPr>
              <a:t>Correction for background</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6" y="1731111"/>
            <a:ext cx="7205367" cy="3259571"/>
          </a:xfrm>
          <a:prstGeom prst="rect">
            <a:avLst/>
          </a:prstGeom>
        </p:spPr>
      </p:pic>
      <p:sp>
        <p:nvSpPr>
          <p:cNvPr id="25" name="Rectangle 24"/>
          <p:cNvSpPr/>
          <p:nvPr/>
        </p:nvSpPr>
        <p:spPr>
          <a:xfrm>
            <a:off x="303094" y="5248629"/>
            <a:ext cx="8752114" cy="923330"/>
          </a:xfrm>
          <a:prstGeom prst="rect">
            <a:avLst/>
          </a:prstGeom>
          <a:noFill/>
        </p:spPr>
        <p:txBody>
          <a:bodyPr wrap="square">
            <a:spAutoFit/>
          </a:bodyPr>
          <a:lstStyle/>
          <a:p>
            <a:r>
              <a:rPr lang="en-US" sz="1800" b="0" dirty="0"/>
              <a:t>One can build data-driven transition matrices with very high precision. They can be used in the unfolding to restore correct </a:t>
            </a:r>
            <a:r>
              <a:rPr lang="en-US" sz="1800" b="0" i="1" dirty="0" err="1"/>
              <a:t>n</a:t>
            </a:r>
            <a:r>
              <a:rPr lang="en-US" sz="1800" b="0" baseline="-25000" dirty="0" err="1"/>
              <a:t>trk</a:t>
            </a:r>
            <a:r>
              <a:rPr lang="en-US" sz="1800" b="0" baseline="30000" dirty="0" err="1"/>
              <a:t>signal</a:t>
            </a:r>
            <a:r>
              <a:rPr lang="en-US" sz="1800" b="0" dirty="0"/>
              <a:t>. </a:t>
            </a:r>
          </a:p>
          <a:p>
            <a:r>
              <a:rPr lang="en-US" sz="1800" b="0" dirty="0"/>
              <a:t>However, this is not done in the scope of this analysis, as the goal is different.</a:t>
            </a:r>
            <a:endParaRPr lang="en-US" sz="1800" b="0" baseline="30000" dirty="0"/>
          </a:p>
        </p:txBody>
      </p:sp>
      <p:sp>
        <p:nvSpPr>
          <p:cNvPr id="27" name="Rectangle 26"/>
          <p:cNvSpPr/>
          <p:nvPr/>
        </p:nvSpPr>
        <p:spPr>
          <a:xfrm>
            <a:off x="7261543" y="2775739"/>
            <a:ext cx="1689463" cy="2031325"/>
          </a:xfrm>
          <a:prstGeom prst="rect">
            <a:avLst/>
          </a:prstGeom>
          <a:solidFill>
            <a:srgbClr val="00FFFF"/>
          </a:solidFill>
        </p:spPr>
        <p:txBody>
          <a:bodyPr wrap="square">
            <a:spAutoFit/>
          </a:bodyPr>
          <a:lstStyle/>
          <a:p>
            <a:r>
              <a:rPr lang="en-US" sz="1800" b="0" dirty="0"/>
              <a:t>At very high 𝜈, high-</a:t>
            </a:r>
            <a:r>
              <a:rPr lang="en-US" sz="1800" b="0" i="1" dirty="0" err="1"/>
              <a:t>n</a:t>
            </a:r>
            <a:r>
              <a:rPr lang="en-US" sz="1800" b="0" baseline="-25000" dirty="0" err="1"/>
              <a:t>trk</a:t>
            </a:r>
            <a:r>
              <a:rPr lang="en-US" sz="1800" b="0" baseline="30000" dirty="0" err="1"/>
              <a:t>direct</a:t>
            </a:r>
            <a:r>
              <a:rPr lang="en-US" sz="1800" b="0" dirty="0"/>
              <a:t> events get dominant contribution from </a:t>
            </a:r>
          </a:p>
          <a:p>
            <a:r>
              <a:rPr lang="en-US" sz="1800" b="0" i="1" dirty="0" err="1"/>
              <a:t>n</a:t>
            </a:r>
            <a:r>
              <a:rPr lang="en-US" sz="1800" b="0" baseline="-25000" dirty="0" err="1"/>
              <a:t>trk</a:t>
            </a:r>
            <a:r>
              <a:rPr lang="en-US" sz="1800" b="0" baseline="30000" dirty="0" err="1"/>
              <a:t>signal</a:t>
            </a:r>
            <a:r>
              <a:rPr lang="en-US" sz="1800" b="0" baseline="30000" dirty="0"/>
              <a:t> </a:t>
            </a:r>
            <a:r>
              <a:rPr lang="en-US" sz="1800" b="0" dirty="0"/>
              <a:t>~70</a:t>
            </a:r>
          </a:p>
        </p:txBody>
      </p:sp>
      <p:pic>
        <p:nvPicPr>
          <p:cNvPr id="32" name="Picture 31"/>
          <p:cNvPicPr>
            <a:picLocks noChangeAspect="1"/>
          </p:cNvPicPr>
          <p:nvPr/>
        </p:nvPicPr>
        <p:blipFill>
          <a:blip r:embed="rId4"/>
          <a:stretch>
            <a:fillRect/>
          </a:stretch>
        </p:blipFill>
        <p:spPr>
          <a:xfrm>
            <a:off x="1124833" y="686620"/>
            <a:ext cx="7000273" cy="744554"/>
          </a:xfrm>
          <a:prstGeom prst="rect">
            <a:avLst/>
          </a:prstGeom>
        </p:spPr>
      </p:pic>
      <p:sp>
        <p:nvSpPr>
          <p:cNvPr id="36" name="Rectangle 35"/>
          <p:cNvSpPr/>
          <p:nvPr/>
        </p:nvSpPr>
        <p:spPr>
          <a:xfrm>
            <a:off x="7248070" y="1731111"/>
            <a:ext cx="1689463" cy="923330"/>
          </a:xfrm>
          <a:prstGeom prst="rect">
            <a:avLst/>
          </a:prstGeom>
          <a:solidFill>
            <a:srgbClr val="FFFF00"/>
          </a:solidFill>
        </p:spPr>
        <p:txBody>
          <a:bodyPr wrap="square">
            <a:spAutoFit/>
          </a:bodyPr>
          <a:lstStyle/>
          <a:p>
            <a:r>
              <a:rPr lang="en-US" sz="1800" b="0" dirty="0"/>
              <a:t>This analysis does </a:t>
            </a:r>
            <a:r>
              <a:rPr lang="en-US" sz="1800" dirty="0">
                <a:solidFill>
                  <a:srgbClr val="FF0000"/>
                </a:solidFill>
              </a:rPr>
              <a:t>not</a:t>
            </a:r>
            <a:r>
              <a:rPr lang="en-US" sz="1800" b="0" dirty="0"/>
              <a:t> use</a:t>
            </a:r>
          </a:p>
          <a:p>
            <a:pPr algn="ctr"/>
            <a:r>
              <a:rPr lang="en-US" sz="1800" b="0" dirty="0"/>
              <a:t>𝜈 &gt; 7.5</a:t>
            </a:r>
          </a:p>
        </p:txBody>
      </p:sp>
      <p:cxnSp>
        <p:nvCxnSpPr>
          <p:cNvPr id="4" name="Straight Connector 3"/>
          <p:cNvCxnSpPr/>
          <p:nvPr/>
        </p:nvCxnSpPr>
        <p:spPr bwMode="auto">
          <a:xfrm>
            <a:off x="4077730" y="1594022"/>
            <a:ext cx="2916194" cy="3212756"/>
          </a:xfrm>
          <a:prstGeom prst="line">
            <a:avLst/>
          </a:prstGeom>
          <a:solidFill>
            <a:schemeClr val="accent1"/>
          </a:solidFill>
          <a:ln w="9525" cap="flat" cmpd="sng" algn="ctr">
            <a:solidFill>
              <a:srgbClr val="FF0000"/>
            </a:solidFill>
            <a:prstDash val="solid"/>
            <a:miter lim="800000"/>
            <a:headEnd type="none" w="med" len="med"/>
            <a:tailEnd type="none" w="med" len="med"/>
          </a:ln>
          <a:effectLst/>
        </p:spPr>
      </p:cxnSp>
      <p:cxnSp>
        <p:nvCxnSpPr>
          <p:cNvPr id="37" name="Straight Connector 36"/>
          <p:cNvCxnSpPr/>
          <p:nvPr/>
        </p:nvCxnSpPr>
        <p:spPr bwMode="auto">
          <a:xfrm flipH="1">
            <a:off x="4547286" y="1532238"/>
            <a:ext cx="1896764" cy="3503140"/>
          </a:xfrm>
          <a:prstGeom prst="line">
            <a:avLst/>
          </a:prstGeom>
          <a:solidFill>
            <a:schemeClr val="accent1"/>
          </a:solidFill>
          <a:ln w="9525" cap="flat" cmpd="sng" algn="ctr">
            <a:solidFill>
              <a:srgbClr val="FF0000"/>
            </a:solidFill>
            <a:prstDash val="solid"/>
            <a:miter lim="800000"/>
            <a:headEnd type="none" w="med" len="med"/>
            <a:tailEnd type="none" w="med" len="med"/>
          </a:ln>
          <a:effectLst/>
        </p:spPr>
      </p:cxnSp>
    </p:spTree>
    <p:extLst>
      <p:ext uri="{BB962C8B-B14F-4D97-AF65-F5344CB8AC3E}">
        <p14:creationId xmlns:p14="http://schemas.microsoft.com/office/powerpoint/2010/main" val="695350813"/>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500"/>
                                        <p:tgtEl>
                                          <p:spTgt spid="4"/>
                                        </p:tgtEl>
                                      </p:cBhvr>
                                    </p:animEffect>
                                  </p:childTnLst>
                                </p:cTn>
                              </p:par>
                              <p:par>
                                <p:cTn id="12" presetID="22" presetClass="entr" presetSubtype="8" fill="hold" nodeType="withEffect">
                                  <p:stCondLst>
                                    <p:cond delay="50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1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12</a:t>
            </a:fld>
            <a:endParaRPr lang="en-US" dirty="0"/>
          </a:p>
        </p:txBody>
      </p:sp>
      <p:sp>
        <p:nvSpPr>
          <p:cNvPr id="12" name="Footer Placeholder 2"/>
          <p:cNvSpPr>
            <a:spLocks noGrp="1"/>
          </p:cNvSpPr>
          <p:nvPr>
            <p:ph type="ftr" sz="quarter" idx="11"/>
          </p:nvPr>
        </p:nvSpPr>
        <p:spPr>
          <a:xfrm>
            <a:off x="0" y="6613525"/>
            <a:ext cx="8534400" cy="244475"/>
          </a:xfrm>
        </p:spPr>
        <p:txBody>
          <a:bodyPr/>
          <a:lstStyle/>
          <a:p>
            <a:r>
              <a:rPr lang="de-DE"/>
              <a:t>Sasha Milov              Z-tagged 2PC with ATLAS               WPCF,  May 25, 2018, Kraków</a:t>
            </a:r>
            <a:endParaRPr lang="en-US" dirty="0"/>
          </a:p>
        </p:txBody>
      </p:sp>
      <p:sp>
        <p:nvSpPr>
          <p:cNvPr id="46" name="TextBox 45"/>
          <p:cNvSpPr txBox="1"/>
          <p:nvPr/>
        </p:nvSpPr>
        <p:spPr>
          <a:xfrm>
            <a:off x="0" y="14439"/>
            <a:ext cx="9144000" cy="584775"/>
          </a:xfrm>
          <a:prstGeom prst="rect">
            <a:avLst/>
          </a:prstGeom>
          <a:noFill/>
        </p:spPr>
        <p:txBody>
          <a:bodyPr wrap="square" rtlCol="0">
            <a:spAutoFit/>
          </a:bodyPr>
          <a:lstStyle/>
          <a:p>
            <a:pPr algn="ctr"/>
            <a:r>
              <a:rPr lang="en-US" sz="3200" b="0" dirty="0">
                <a:latin typeface="Perpetua Titling MT"/>
                <a:cs typeface="Perpetua Titling MT"/>
              </a:rPr>
              <a:t>Events redistribution</a:t>
            </a:r>
          </a:p>
        </p:txBody>
      </p:sp>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r="49642"/>
          <a:stretch/>
        </p:blipFill>
        <p:spPr>
          <a:xfrm>
            <a:off x="-17113" y="473488"/>
            <a:ext cx="3274026" cy="2941161"/>
          </a:xfrm>
          <a:prstGeom prst="rect">
            <a:avLst/>
          </a:prstGeom>
        </p:spPr>
      </p:pic>
      <p:cxnSp>
        <p:nvCxnSpPr>
          <p:cNvPr id="26" name="Straight Connector 25"/>
          <p:cNvCxnSpPr/>
          <p:nvPr/>
        </p:nvCxnSpPr>
        <p:spPr bwMode="auto">
          <a:xfrm flipH="1" flipV="1">
            <a:off x="976378" y="2196665"/>
            <a:ext cx="14287" cy="728663"/>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7" name="Straight Connector 26"/>
          <p:cNvCxnSpPr/>
          <p:nvPr/>
        </p:nvCxnSpPr>
        <p:spPr bwMode="auto">
          <a:xfrm flipH="1" flipV="1">
            <a:off x="1272631" y="1860909"/>
            <a:ext cx="9525" cy="1064419"/>
          </a:xfrm>
          <a:prstGeom prst="line">
            <a:avLst/>
          </a:prstGeom>
          <a:solidFill>
            <a:schemeClr val="accent1"/>
          </a:solidFill>
          <a:ln w="9525" cap="flat" cmpd="sng" algn="ctr">
            <a:solidFill>
              <a:srgbClr val="3366FF"/>
            </a:solidFill>
            <a:prstDash val="solid"/>
            <a:miter lim="800000"/>
            <a:headEnd type="none" w="med" len="med"/>
            <a:tailEnd type="none" w="med" len="med"/>
          </a:ln>
          <a:effectLst/>
        </p:spPr>
      </p:cxnSp>
      <p:cxnSp>
        <p:nvCxnSpPr>
          <p:cNvPr id="32" name="Straight Connector 31"/>
          <p:cNvCxnSpPr/>
          <p:nvPr/>
        </p:nvCxnSpPr>
        <p:spPr bwMode="auto">
          <a:xfrm flipH="1" flipV="1">
            <a:off x="1659072" y="1565124"/>
            <a:ext cx="9524" cy="1364457"/>
          </a:xfrm>
          <a:prstGeom prst="line">
            <a:avLst/>
          </a:prstGeom>
          <a:solidFill>
            <a:schemeClr val="accent1"/>
          </a:solidFill>
          <a:ln w="9525" cap="flat" cmpd="sng" algn="ctr">
            <a:solidFill>
              <a:srgbClr val="FF0000"/>
            </a:solidFill>
            <a:prstDash val="solid"/>
            <a:miter lim="800000"/>
            <a:headEnd type="none" w="med" len="med"/>
            <a:tailEnd type="none" w="med" len="med"/>
          </a:ln>
          <a:effectLst/>
        </p:spPr>
      </p:cxnSp>
      <p:sp>
        <p:nvSpPr>
          <p:cNvPr id="36" name="TextBox 35"/>
          <p:cNvSpPr txBox="1"/>
          <p:nvPr/>
        </p:nvSpPr>
        <p:spPr>
          <a:xfrm>
            <a:off x="670329" y="2156782"/>
            <a:ext cx="383438" cy="307777"/>
          </a:xfrm>
          <a:prstGeom prst="rect">
            <a:avLst/>
          </a:prstGeom>
          <a:noFill/>
        </p:spPr>
        <p:txBody>
          <a:bodyPr wrap="none" rtlCol="0">
            <a:spAutoFit/>
          </a:bodyPr>
          <a:lstStyle/>
          <a:p>
            <a:r>
              <a:rPr lang="en-US" sz="1400" b="0"/>
              <a:t>30</a:t>
            </a:r>
          </a:p>
        </p:txBody>
      </p:sp>
      <p:sp>
        <p:nvSpPr>
          <p:cNvPr id="37" name="TextBox 36"/>
          <p:cNvSpPr txBox="1"/>
          <p:nvPr/>
        </p:nvSpPr>
        <p:spPr>
          <a:xfrm>
            <a:off x="953980" y="1800939"/>
            <a:ext cx="383438" cy="307777"/>
          </a:xfrm>
          <a:prstGeom prst="rect">
            <a:avLst/>
          </a:prstGeom>
          <a:noFill/>
        </p:spPr>
        <p:txBody>
          <a:bodyPr wrap="none" rtlCol="0">
            <a:spAutoFit/>
          </a:bodyPr>
          <a:lstStyle/>
          <a:p>
            <a:r>
              <a:rPr lang="en-US" sz="1400" b="0" dirty="0">
                <a:solidFill>
                  <a:srgbClr val="3366FF"/>
                </a:solidFill>
              </a:rPr>
              <a:t>60</a:t>
            </a:r>
          </a:p>
        </p:txBody>
      </p:sp>
      <p:sp>
        <p:nvSpPr>
          <p:cNvPr id="38" name="TextBox 37"/>
          <p:cNvSpPr txBox="1"/>
          <p:nvPr/>
        </p:nvSpPr>
        <p:spPr>
          <a:xfrm>
            <a:off x="1366727" y="1480816"/>
            <a:ext cx="383438" cy="307777"/>
          </a:xfrm>
          <a:prstGeom prst="rect">
            <a:avLst/>
          </a:prstGeom>
          <a:noFill/>
        </p:spPr>
        <p:txBody>
          <a:bodyPr wrap="none" rtlCol="0">
            <a:spAutoFit/>
          </a:bodyPr>
          <a:lstStyle/>
          <a:p>
            <a:r>
              <a:rPr lang="en-US" sz="1400" b="0">
                <a:solidFill>
                  <a:srgbClr val="FF0000"/>
                </a:solidFill>
              </a:rPr>
              <a:t>90</a:t>
            </a:r>
          </a:p>
        </p:txBody>
      </p:sp>
      <p:sp>
        <p:nvSpPr>
          <p:cNvPr id="39" name="Bent Arrow 38"/>
          <p:cNvSpPr/>
          <p:nvPr/>
        </p:nvSpPr>
        <p:spPr bwMode="auto">
          <a:xfrm rot="5400000">
            <a:off x="3200947" y="1572416"/>
            <a:ext cx="1118439" cy="1243015"/>
          </a:xfrm>
          <a:prstGeom prst="bentArrow">
            <a:avLst>
              <a:gd name="adj1" fmla="val 24959"/>
              <a:gd name="adj2" fmla="val 24856"/>
              <a:gd name="adj3" fmla="val 28846"/>
              <a:gd name="adj4" fmla="val 43750"/>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40" name="Rectangle 39"/>
          <p:cNvSpPr/>
          <p:nvPr/>
        </p:nvSpPr>
        <p:spPr>
          <a:xfrm>
            <a:off x="374723" y="4125228"/>
            <a:ext cx="2331407" cy="1754326"/>
          </a:xfrm>
          <a:prstGeom prst="rect">
            <a:avLst/>
          </a:prstGeom>
        </p:spPr>
        <p:txBody>
          <a:bodyPr wrap="square">
            <a:spAutoFit/>
          </a:bodyPr>
          <a:lstStyle/>
          <a:p>
            <a:r>
              <a:rPr lang="en-US" sz="1800" b="0" dirty="0"/>
              <a:t>Curves are used to redistribute measurements done in </a:t>
            </a:r>
            <a:r>
              <a:rPr lang="en-US" sz="1800" b="0" dirty="0">
                <a:solidFill>
                  <a:srgbClr val="FF0000"/>
                </a:solidFill>
              </a:rPr>
              <a:t>Direct</a:t>
            </a:r>
            <a:r>
              <a:rPr lang="en-US" sz="1800" b="0" dirty="0"/>
              <a:t> to </a:t>
            </a:r>
            <a:r>
              <a:rPr lang="en-US" sz="1800" b="0" dirty="0">
                <a:solidFill>
                  <a:schemeClr val="accent6"/>
                </a:solidFill>
              </a:rPr>
              <a:t>Signal</a:t>
            </a:r>
          </a:p>
          <a:p>
            <a:endParaRPr lang="en-US" sz="1800" b="0" dirty="0"/>
          </a:p>
          <a:p>
            <a:r>
              <a:rPr lang="en-US" sz="1800" b="0" i="1" dirty="0" err="1"/>
              <a:t>n</a:t>
            </a:r>
            <a:r>
              <a:rPr lang="en-US" sz="1800" b="0" baseline="-25000" dirty="0" err="1"/>
              <a:t>trk</a:t>
            </a:r>
            <a:r>
              <a:rPr lang="en-US" sz="1800" b="0" baseline="30000" dirty="0" err="1"/>
              <a:t>direct</a:t>
            </a:r>
            <a:r>
              <a:rPr lang="en-US" sz="1800" b="0" dirty="0"/>
              <a:t> </a:t>
            </a:r>
            <a:r>
              <a:rPr lang="en-US" sz="1800" b="0" dirty="0">
                <a:sym typeface="Wingdings"/>
              </a:rPr>
              <a:t></a:t>
            </a:r>
            <a:r>
              <a:rPr lang="en-US" sz="1800" b="0" dirty="0"/>
              <a:t> </a:t>
            </a:r>
            <a:r>
              <a:rPr lang="en-US" sz="1800" b="0" i="1" dirty="0" err="1"/>
              <a:t>n</a:t>
            </a:r>
            <a:r>
              <a:rPr lang="en-US" sz="1800" b="0" baseline="-25000" dirty="0" err="1"/>
              <a:t>trk</a:t>
            </a:r>
            <a:r>
              <a:rPr lang="en-US" sz="1800" b="0" baseline="30000" dirty="0" err="1"/>
              <a:t>signal</a:t>
            </a:r>
            <a:r>
              <a:rPr lang="en-US" sz="1800" b="0" baseline="30000" dirty="0"/>
              <a:t> </a:t>
            </a:r>
            <a:endParaRPr lang="en-US" sz="1800" b="0" dirty="0"/>
          </a:p>
        </p:txBody>
      </p:sp>
      <p:sp>
        <p:nvSpPr>
          <p:cNvPr id="41" name="Rectangle 40"/>
          <p:cNvSpPr/>
          <p:nvPr/>
        </p:nvSpPr>
        <p:spPr>
          <a:xfrm>
            <a:off x="4652467" y="1177113"/>
            <a:ext cx="2324809" cy="1477328"/>
          </a:xfrm>
          <a:prstGeom prst="rect">
            <a:avLst/>
          </a:prstGeom>
          <a:solidFill>
            <a:srgbClr val="00FFFF"/>
          </a:solidFill>
        </p:spPr>
        <p:txBody>
          <a:bodyPr wrap="square">
            <a:spAutoFit/>
          </a:bodyPr>
          <a:lstStyle/>
          <a:p>
            <a:r>
              <a:rPr lang="en-US" sz="1800" b="0" dirty="0"/>
              <a:t>With increasing pileup, events are superposition of a range of events with lower </a:t>
            </a:r>
            <a:r>
              <a:rPr lang="en-US" sz="1800" b="0" i="1" dirty="0" err="1"/>
              <a:t>n</a:t>
            </a:r>
            <a:r>
              <a:rPr lang="en-US" sz="1800" b="0" baseline="-25000" dirty="0" err="1"/>
              <a:t>trk</a:t>
            </a:r>
            <a:endParaRPr lang="en-US" sz="1800" b="0" baseline="-25000" dirty="0"/>
          </a:p>
        </p:txBody>
      </p:sp>
      <p:sp>
        <p:nvSpPr>
          <p:cNvPr id="47" name="Rectangle 46"/>
          <p:cNvSpPr/>
          <p:nvPr/>
        </p:nvSpPr>
        <p:spPr>
          <a:xfrm>
            <a:off x="7248070" y="1731111"/>
            <a:ext cx="1689463" cy="923330"/>
          </a:xfrm>
          <a:prstGeom prst="rect">
            <a:avLst/>
          </a:prstGeom>
          <a:solidFill>
            <a:srgbClr val="FFFF00"/>
          </a:solidFill>
        </p:spPr>
        <p:txBody>
          <a:bodyPr wrap="square">
            <a:spAutoFit/>
          </a:bodyPr>
          <a:lstStyle/>
          <a:p>
            <a:r>
              <a:rPr lang="en-US" sz="1800" b="0" dirty="0"/>
              <a:t>This analysis does </a:t>
            </a:r>
            <a:r>
              <a:rPr lang="en-US" sz="1800" dirty="0">
                <a:solidFill>
                  <a:srgbClr val="FF0000"/>
                </a:solidFill>
              </a:rPr>
              <a:t>not</a:t>
            </a:r>
            <a:r>
              <a:rPr lang="en-US" sz="1800" b="0" dirty="0"/>
              <a:t> use</a:t>
            </a:r>
          </a:p>
          <a:p>
            <a:pPr algn="ctr"/>
            <a:r>
              <a:rPr lang="en-US" sz="1800" b="0" dirty="0"/>
              <a:t>𝜈 &gt; 7.5</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536" y="3175589"/>
            <a:ext cx="6050181" cy="3129105"/>
          </a:xfrm>
          <a:prstGeom prst="rect">
            <a:avLst/>
          </a:prstGeom>
          <a:ln>
            <a:noFill/>
          </a:ln>
        </p:spPr>
      </p:pic>
      <p:sp>
        <p:nvSpPr>
          <p:cNvPr id="3" name="Down Arrow 2"/>
          <p:cNvSpPr/>
          <p:nvPr/>
        </p:nvSpPr>
        <p:spPr bwMode="auto">
          <a:xfrm>
            <a:off x="7722973" y="2709209"/>
            <a:ext cx="610543" cy="315097"/>
          </a:xfrm>
          <a:prstGeom prst="down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Tree>
    <p:extLst>
      <p:ext uri="{BB962C8B-B14F-4D97-AF65-F5344CB8AC3E}">
        <p14:creationId xmlns:p14="http://schemas.microsoft.com/office/powerpoint/2010/main" val="1616261097"/>
      </p:ext>
    </p:extLst>
  </p:cSld>
  <p:clrMapOvr>
    <a:masterClrMapping/>
  </p:clrMapOvr>
  <p:transition spd="med">
    <p:strips dir="l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13</a:t>
            </a:fld>
            <a:endParaRPr lang="en-US" dirty="0"/>
          </a:p>
        </p:txBody>
      </p:sp>
      <p:sp>
        <p:nvSpPr>
          <p:cNvPr id="12" name="Footer Placeholder 2"/>
          <p:cNvSpPr>
            <a:spLocks noGrp="1"/>
          </p:cNvSpPr>
          <p:nvPr>
            <p:ph type="ftr" sz="quarter" idx="11"/>
          </p:nvPr>
        </p:nvSpPr>
        <p:spPr>
          <a:xfrm>
            <a:off x="0" y="6613525"/>
            <a:ext cx="8534400" cy="244475"/>
          </a:xfrm>
        </p:spPr>
        <p:txBody>
          <a:bodyPr/>
          <a:lstStyle/>
          <a:p>
            <a:r>
              <a:rPr lang="de-DE"/>
              <a:t>Sasha Milov              Z-tagged 2PC with ATLAS               WPCF,  May 25, 2018, Kraków</a:t>
            </a:r>
            <a:endParaRPr lang="en-US" dirty="0"/>
          </a:p>
        </p:txBody>
      </p:sp>
      <p:sp>
        <p:nvSpPr>
          <p:cNvPr id="46" name="TextBox 45"/>
          <p:cNvSpPr txBox="1"/>
          <p:nvPr/>
        </p:nvSpPr>
        <p:spPr>
          <a:xfrm>
            <a:off x="0" y="14439"/>
            <a:ext cx="9144000" cy="584775"/>
          </a:xfrm>
          <a:prstGeom prst="rect">
            <a:avLst/>
          </a:prstGeom>
          <a:noFill/>
        </p:spPr>
        <p:txBody>
          <a:bodyPr wrap="square" rtlCol="0">
            <a:spAutoFit/>
          </a:bodyPr>
          <a:lstStyle/>
          <a:p>
            <a:pPr algn="ctr"/>
            <a:r>
              <a:rPr lang="en-US" sz="3200" b="0" dirty="0">
                <a:latin typeface="Perpetua Titling MT"/>
                <a:cs typeface="Perpetua Titling MT"/>
              </a:rPr>
              <a:t>Subtracting background</a:t>
            </a:r>
          </a:p>
        </p:txBody>
      </p:sp>
      <p:sp>
        <p:nvSpPr>
          <p:cNvPr id="21" name="Shape 143"/>
          <p:cNvSpPr txBox="1"/>
          <p:nvPr/>
        </p:nvSpPr>
        <p:spPr>
          <a:xfrm>
            <a:off x="132692" y="674562"/>
            <a:ext cx="9011307" cy="5499815"/>
          </a:xfrm>
          <a:prstGeom prst="rect">
            <a:avLst/>
          </a:prstGeom>
          <a:noFill/>
          <a:ln>
            <a:noFill/>
          </a:ln>
        </p:spPr>
        <p:txBody>
          <a:bodyPr wrap="square" lIns="0" tIns="0" rIns="0" bIns="0" anchor="t" anchorCtr="0">
            <a:noAutofit/>
          </a:bodyPr>
          <a:lstStyle/>
          <a:p>
            <a:pPr marL="114300" marR="0" lvl="0" algn="l" rtl="0">
              <a:lnSpc>
                <a:spcPct val="100000"/>
              </a:lnSpc>
              <a:spcBef>
                <a:spcPts val="0"/>
              </a:spcBef>
              <a:spcAft>
                <a:spcPts val="0"/>
              </a:spcAft>
              <a:buClr>
                <a:schemeClr val="dk1"/>
              </a:buClr>
              <a:buSzPct val="100000"/>
            </a:pPr>
            <a:r>
              <a:rPr lang="en-US" sz="1800" b="0" dirty="0">
                <a:solidFill>
                  <a:srgbClr val="FF0000"/>
                </a:solidFill>
                <a:ea typeface="Arial" charset="0"/>
                <a:cs typeface="Arial" charset="0"/>
              </a:rPr>
              <a:t>D</a:t>
            </a:r>
            <a:r>
              <a:rPr lang="en" sz="1800" b="0" dirty="0" err="1">
                <a:solidFill>
                  <a:srgbClr val="FF0000"/>
                </a:solidFill>
                <a:ea typeface="Arial" charset="0"/>
                <a:cs typeface="Arial" charset="0"/>
              </a:rPr>
              <a:t>irect</a:t>
            </a:r>
            <a:r>
              <a:rPr lang="en" sz="1800" b="0" dirty="0">
                <a:solidFill>
                  <a:srgbClr val="FF0000"/>
                </a:solidFill>
                <a:ea typeface="Arial" charset="0"/>
                <a:cs typeface="Arial" charset="0"/>
              </a:rPr>
              <a:t> </a:t>
            </a:r>
            <a:r>
              <a:rPr lang="en-US" sz="1800" b="0" dirty="0">
                <a:solidFill>
                  <a:schemeClr val="dk1"/>
                </a:solidFill>
                <a:ea typeface="Arial" charset="0"/>
                <a:cs typeface="Arial" charset="0"/>
              </a:rPr>
              <a:t>event </a:t>
            </a:r>
            <a:r>
              <a:rPr lang="en" sz="1800" b="0" dirty="0">
                <a:solidFill>
                  <a:schemeClr val="dk1"/>
                </a:solidFill>
                <a:ea typeface="Arial" charset="0"/>
                <a:cs typeface="Arial" charset="0"/>
              </a:rPr>
              <a:t>has contributions from both </a:t>
            </a:r>
            <a:r>
              <a:rPr lang="en" sz="1800" b="0" dirty="0">
                <a:solidFill>
                  <a:srgbClr val="0000FF"/>
                </a:solidFill>
                <a:ea typeface="Arial" charset="0"/>
                <a:cs typeface="Arial" charset="0"/>
              </a:rPr>
              <a:t>Signal </a:t>
            </a:r>
            <a:r>
              <a:rPr lang="en" sz="1800" b="0" dirty="0">
                <a:ea typeface="Arial" charset="0"/>
                <a:cs typeface="Arial" charset="0"/>
              </a:rPr>
              <a:t>and </a:t>
            </a:r>
            <a:r>
              <a:rPr lang="en" sz="1800" b="0" dirty="0">
                <a:solidFill>
                  <a:schemeClr val="tx1">
                    <a:lumMod val="50000"/>
                    <a:lumOff val="50000"/>
                  </a:schemeClr>
                </a:solidFill>
                <a:ea typeface="Arial" charset="0"/>
                <a:cs typeface="Arial" charset="0"/>
              </a:rPr>
              <a:t>Background </a:t>
            </a:r>
            <a:r>
              <a:rPr lang="en" sz="1800" b="0" dirty="0">
                <a:ea typeface="Arial" charset="0"/>
                <a:cs typeface="Arial" charset="0"/>
              </a:rPr>
              <a:t>tracks.</a:t>
            </a:r>
            <a:endParaRPr lang="en-US" sz="1800" b="0" dirty="0">
              <a:ea typeface="Arial" charset="0"/>
              <a:cs typeface="Arial" charset="0"/>
            </a:endParaRPr>
          </a:p>
          <a:p>
            <a:pPr marL="114300" marR="0" lvl="0" algn="l" rtl="0">
              <a:lnSpc>
                <a:spcPct val="100000"/>
              </a:lnSpc>
              <a:spcBef>
                <a:spcPts val="0"/>
              </a:spcBef>
              <a:spcAft>
                <a:spcPts val="0"/>
              </a:spcAft>
              <a:buClr>
                <a:schemeClr val="dk1"/>
              </a:buClr>
              <a:buSzPct val="100000"/>
            </a:pPr>
            <a:endParaRPr lang="en-US" sz="1800" b="0" dirty="0">
              <a:solidFill>
                <a:srgbClr val="FF0000"/>
              </a:solidFill>
              <a:ea typeface="Arial" charset="0"/>
              <a:cs typeface="Arial" charset="0"/>
            </a:endParaRPr>
          </a:p>
          <a:p>
            <a:pPr marL="114300" marR="0" lvl="0" algn="l" rtl="0">
              <a:lnSpc>
                <a:spcPct val="100000"/>
              </a:lnSpc>
              <a:spcBef>
                <a:spcPts val="0"/>
              </a:spcBef>
              <a:spcAft>
                <a:spcPts val="0"/>
              </a:spcAft>
              <a:buClr>
                <a:schemeClr val="dk1"/>
              </a:buClr>
              <a:buSzPct val="100000"/>
            </a:pPr>
            <a:r>
              <a:rPr lang="en" sz="1800" b="0" dirty="0" err="1">
                <a:solidFill>
                  <a:srgbClr val="FF0000"/>
                </a:solidFill>
                <a:ea typeface="Arial" charset="0"/>
                <a:cs typeface="Arial" charset="0"/>
              </a:rPr>
              <a:t>Direct</a:t>
            </a:r>
            <a:r>
              <a:rPr lang="en" sz="1800" b="0" baseline="30000" dirty="0" err="1">
                <a:solidFill>
                  <a:srgbClr val="FF0000"/>
                </a:solidFill>
                <a:ea typeface="Arial" charset="0"/>
                <a:cs typeface="Arial" charset="0"/>
              </a:rPr>
              <a:t>a</a:t>
            </a:r>
            <a:r>
              <a:rPr lang="en-US" sz="1800" b="0" dirty="0">
                <a:ea typeface="Arial" charset="0"/>
                <a:cs typeface="Arial" charset="0"/>
              </a:rPr>
              <a:t>×</a:t>
            </a:r>
            <a:r>
              <a:rPr lang="en" sz="1800" b="0" dirty="0" err="1">
                <a:solidFill>
                  <a:srgbClr val="FF0000"/>
                </a:solidFill>
                <a:ea typeface="Arial" charset="0"/>
                <a:cs typeface="Arial" charset="0"/>
              </a:rPr>
              <a:t>Direct</a:t>
            </a:r>
            <a:r>
              <a:rPr lang="en" sz="1800" b="0" baseline="30000" dirty="0" err="1">
                <a:solidFill>
                  <a:srgbClr val="FF0000"/>
                </a:solidFill>
                <a:ea typeface="Arial" charset="0"/>
                <a:cs typeface="Arial" charset="0"/>
              </a:rPr>
              <a:t>b</a:t>
            </a:r>
            <a:r>
              <a:rPr lang="en" sz="1800" b="0" dirty="0">
                <a:solidFill>
                  <a:schemeClr val="dk1"/>
                </a:solidFill>
                <a:ea typeface="Arial" charset="0"/>
                <a:cs typeface="Arial" charset="0"/>
              </a:rPr>
              <a:t> = </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a</a:t>
            </a:r>
            <a:r>
              <a:rPr lang="en-US" sz="1800" b="0" dirty="0">
                <a:ea typeface="Arial" charset="0"/>
                <a:cs typeface="Arial" charset="0"/>
              </a:rPr>
              <a: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b</a:t>
            </a:r>
            <a:r>
              <a:rPr lang="en" sz="1800" b="0" dirty="0">
                <a:solidFill>
                  <a:schemeClr val="dk1"/>
                </a:solidFill>
                <a:ea typeface="Arial" charset="0"/>
                <a:cs typeface="Arial" charset="0"/>
              </a:rPr>
              <a:t> + </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a</a:t>
            </a:r>
            <a:r>
              <a:rPr lang="en-US" sz="1800" b="0" dirty="0">
                <a:ea typeface="Arial" charset="0"/>
                <a:cs typeface="Arial" charset="0"/>
              </a:rPr>
              <a:t>×</a:t>
            </a:r>
            <a:r>
              <a:rPr lang="en" sz="1800" b="0" dirty="0" err="1">
                <a:solidFill>
                  <a:schemeClr val="bg2"/>
                </a:solidFill>
                <a:ea typeface="Arial" charset="0"/>
                <a:cs typeface="Arial" charset="0"/>
              </a:rPr>
              <a:t>Bkg</a:t>
            </a:r>
            <a:r>
              <a:rPr lang="en" sz="1800" b="0" baseline="30000" dirty="0" err="1">
                <a:solidFill>
                  <a:schemeClr val="bg2"/>
                </a:solidFill>
                <a:ea typeface="Arial" charset="0"/>
                <a:cs typeface="Arial" charset="0"/>
              </a:rPr>
              <a:t>b</a:t>
            </a:r>
            <a:r>
              <a:rPr lang="en" sz="1800" b="0" dirty="0">
                <a:solidFill>
                  <a:schemeClr val="dk1"/>
                </a:solidFill>
                <a:ea typeface="Arial" charset="0"/>
                <a:cs typeface="Arial" charset="0"/>
              </a:rPr>
              <a:t> + </a:t>
            </a:r>
            <a:r>
              <a:rPr lang="en" sz="1800" b="0" dirty="0" err="1">
                <a:solidFill>
                  <a:schemeClr val="bg2"/>
                </a:solidFill>
                <a:ea typeface="Arial" charset="0"/>
                <a:cs typeface="Arial" charset="0"/>
              </a:rPr>
              <a:t>Bkg</a:t>
            </a:r>
            <a:r>
              <a:rPr lang="en" sz="1800" b="0" baseline="30000" dirty="0" err="1">
                <a:solidFill>
                  <a:schemeClr val="bg2"/>
                </a:solidFill>
                <a:ea typeface="Arial" charset="0"/>
                <a:cs typeface="Arial" charset="0"/>
              </a:rPr>
              <a:t>a</a:t>
            </a:r>
            <a:r>
              <a:rPr lang="en-US" sz="1800" b="0" dirty="0">
                <a:ea typeface="Arial" charset="0"/>
                <a:cs typeface="Arial" charset="0"/>
              </a:rPr>
              <a: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b</a:t>
            </a:r>
            <a:r>
              <a:rPr lang="en" sz="1800" b="0" dirty="0">
                <a:solidFill>
                  <a:schemeClr val="dk1"/>
                </a:solidFill>
                <a:ea typeface="Arial" charset="0"/>
                <a:cs typeface="Arial" charset="0"/>
              </a:rPr>
              <a:t> + </a:t>
            </a:r>
            <a:r>
              <a:rPr lang="en" sz="1800" b="0" dirty="0" err="1">
                <a:solidFill>
                  <a:schemeClr val="bg2"/>
                </a:solidFill>
                <a:ea typeface="Arial" charset="0"/>
                <a:cs typeface="Arial" charset="0"/>
              </a:rPr>
              <a:t>Bkg</a:t>
            </a:r>
            <a:r>
              <a:rPr lang="en" sz="1800" b="0" baseline="30000" dirty="0" err="1">
                <a:solidFill>
                  <a:schemeClr val="bg2"/>
                </a:solidFill>
                <a:ea typeface="Arial" charset="0"/>
                <a:cs typeface="Arial" charset="0"/>
              </a:rPr>
              <a:t>a</a:t>
            </a:r>
            <a:r>
              <a:rPr lang="en-US" sz="1800" b="0" dirty="0">
                <a:ea typeface="Arial" charset="0"/>
                <a:cs typeface="Arial" charset="0"/>
              </a:rPr>
              <a:t>×</a:t>
            </a:r>
            <a:r>
              <a:rPr lang="en" sz="1800" b="0" dirty="0" err="1">
                <a:solidFill>
                  <a:schemeClr val="bg2"/>
                </a:solidFill>
                <a:ea typeface="Arial" charset="0"/>
                <a:cs typeface="Arial" charset="0"/>
              </a:rPr>
              <a:t>Bkg</a:t>
            </a:r>
            <a:r>
              <a:rPr lang="en" sz="1800" b="0" baseline="30000" dirty="0" err="1">
                <a:solidFill>
                  <a:schemeClr val="bg2"/>
                </a:solidFill>
                <a:ea typeface="Arial" charset="0"/>
                <a:cs typeface="Arial" charset="0"/>
              </a:rPr>
              <a:t>b</a:t>
            </a:r>
            <a:r>
              <a:rPr lang="en" sz="1800" b="0" dirty="0">
                <a:solidFill>
                  <a:schemeClr val="bg2"/>
                </a:solidFill>
                <a:ea typeface="Arial" charset="0"/>
                <a:cs typeface="Arial" charset="0"/>
              </a:rPr>
              <a:t> </a:t>
            </a:r>
            <a:endParaRPr lang="en-US" sz="1800" b="0" dirty="0">
              <a:solidFill>
                <a:schemeClr val="bg2"/>
              </a:solidFill>
              <a:ea typeface="Arial" charset="0"/>
              <a:cs typeface="Arial" charset="0"/>
            </a:endParaRPr>
          </a:p>
          <a:p>
            <a:pPr marL="114300" marR="0" lvl="0" algn="l" rtl="0">
              <a:lnSpc>
                <a:spcPct val="100000"/>
              </a:lnSpc>
              <a:spcBef>
                <a:spcPts val="0"/>
              </a:spcBef>
              <a:spcAft>
                <a:spcPts val="0"/>
              </a:spcAft>
              <a:buClr>
                <a:schemeClr val="dk1"/>
              </a:buClr>
              <a:buSzPct val="100000"/>
            </a:pPr>
            <a:endParaRPr lang="en-US" sz="1800" b="0" dirty="0">
              <a:solidFill>
                <a:schemeClr val="dk1"/>
              </a:solidFill>
              <a:ea typeface="Arial" charset="0"/>
              <a:cs typeface="Arial" charset="0"/>
            </a:endParaRPr>
          </a:p>
          <a:p>
            <a:pPr marL="114300" marR="0" lvl="0" algn="l" rtl="0">
              <a:lnSpc>
                <a:spcPct val="100000"/>
              </a:lnSpc>
              <a:spcBef>
                <a:spcPts val="0"/>
              </a:spcBef>
              <a:spcAft>
                <a:spcPts val="0"/>
              </a:spcAft>
              <a:buClr>
                <a:schemeClr val="dk1"/>
              </a:buClr>
              <a:buSzPct val="100000"/>
            </a:pPr>
            <a:r>
              <a:rPr lang="en" sz="1800" b="0" dirty="0">
                <a:solidFill>
                  <a:schemeClr val="dk1"/>
                </a:solidFill>
                <a:ea typeface="Arial" charset="0"/>
                <a:cs typeface="Arial" charset="0"/>
              </a:rPr>
              <a:t>Rearranging we get:</a:t>
            </a:r>
            <a:endParaRPr lang="en-US" sz="1800" b="0" dirty="0">
              <a:solidFill>
                <a:schemeClr val="dk1"/>
              </a:solidFill>
              <a:ea typeface="Arial" charset="0"/>
              <a:cs typeface="Arial" charset="0"/>
            </a:endParaRPr>
          </a:p>
          <a:p>
            <a:pPr marL="114300" lvl="0">
              <a:spcBef>
                <a:spcPts val="0"/>
              </a:spcBef>
              <a:spcAft>
                <a:spcPts val="0"/>
              </a:spcAft>
              <a:buClr>
                <a:schemeClr val="dk1"/>
              </a:buClr>
              <a:buSzPct val="100000"/>
            </a:pP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a</a:t>
            </a:r>
            <a:r>
              <a:rPr lang="en-US" sz="1800" b="0" dirty="0">
                <a:ea typeface="Arial" charset="0"/>
                <a:cs typeface="Arial" charset="0"/>
              </a:rPr>
              <a: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b</a:t>
            </a:r>
            <a:r>
              <a:rPr lang="en" sz="1800" b="0" dirty="0">
                <a:solidFill>
                  <a:schemeClr val="dk1"/>
                </a:solidFill>
                <a:ea typeface="Arial" charset="0"/>
                <a:cs typeface="Arial" charset="0"/>
              </a:rPr>
              <a:t> = </a:t>
            </a:r>
            <a:r>
              <a:rPr lang="en" sz="1800" b="0" dirty="0" err="1">
                <a:solidFill>
                  <a:srgbClr val="FF0000"/>
                </a:solidFill>
                <a:ea typeface="Arial" charset="0"/>
                <a:cs typeface="Arial" charset="0"/>
              </a:rPr>
              <a:t>Direct</a:t>
            </a:r>
            <a:r>
              <a:rPr lang="en" sz="1800" b="0" baseline="30000" dirty="0" err="1">
                <a:solidFill>
                  <a:srgbClr val="FF0000"/>
                </a:solidFill>
                <a:ea typeface="Arial" charset="0"/>
                <a:cs typeface="Arial" charset="0"/>
              </a:rPr>
              <a:t>a</a:t>
            </a:r>
            <a:r>
              <a:rPr lang="en-US" sz="1800" b="0" dirty="0">
                <a:ea typeface="Arial" charset="0"/>
                <a:cs typeface="Arial" charset="0"/>
              </a:rPr>
              <a:t>×</a:t>
            </a:r>
            <a:r>
              <a:rPr lang="en" sz="1800" b="0" dirty="0" err="1">
                <a:solidFill>
                  <a:srgbClr val="FF0000"/>
                </a:solidFill>
                <a:ea typeface="Arial" charset="0"/>
                <a:cs typeface="Arial" charset="0"/>
              </a:rPr>
              <a:t>Direct</a:t>
            </a:r>
            <a:r>
              <a:rPr lang="en" sz="1800" b="0" baseline="30000" dirty="0" err="1">
                <a:solidFill>
                  <a:srgbClr val="FF0000"/>
                </a:solidFill>
                <a:ea typeface="Arial" charset="0"/>
                <a:cs typeface="Arial" charset="0"/>
              </a:rPr>
              <a:t>b</a:t>
            </a:r>
            <a:r>
              <a:rPr lang="en" sz="1800" b="0" dirty="0">
                <a:solidFill>
                  <a:schemeClr val="dk1"/>
                </a:solidFill>
                <a:ea typeface="Arial" charset="0"/>
                <a:cs typeface="Arial" charset="0"/>
              </a:rPr>
              <a:t> </a:t>
            </a:r>
            <a:r>
              <a:rPr lang="mr-IN" sz="1800" b="0" dirty="0">
                <a:ea typeface="Arial" charset="0"/>
                <a:cs typeface="Arial" charset="0"/>
                <a:sym typeface="Wingdings"/>
              </a:rPr>
              <a:t>–</a:t>
            </a:r>
            <a:r>
              <a:rPr lang="en" sz="1800" b="0" dirty="0">
                <a:solidFill>
                  <a:schemeClr val="dk1"/>
                </a:solidFill>
                <a:ea typeface="Arial" charset="0"/>
                <a:cs typeface="Arial" charset="0"/>
              </a:rPr>
              <a:t> </a:t>
            </a:r>
            <a:r>
              <a:rPr lang="en" sz="1800" b="0" dirty="0" err="1">
                <a:solidFill>
                  <a:schemeClr val="bg2"/>
                </a:solidFill>
                <a:ea typeface="Arial" charset="0"/>
                <a:cs typeface="Arial" charset="0"/>
              </a:rPr>
              <a:t>Bkg</a:t>
            </a:r>
            <a:r>
              <a:rPr lang="en" sz="1800" b="0" baseline="30000" dirty="0" err="1">
                <a:solidFill>
                  <a:schemeClr val="bg2"/>
                </a:solidFill>
                <a:ea typeface="Arial" charset="0"/>
                <a:cs typeface="Arial" charset="0"/>
              </a:rPr>
              <a:t>a</a:t>
            </a:r>
            <a:r>
              <a:rPr lang="en-US" sz="1800" b="0" dirty="0">
                <a:ea typeface="Arial" charset="0"/>
                <a:cs typeface="Arial" charset="0"/>
              </a:rPr>
              <a:t>×</a:t>
            </a:r>
            <a:r>
              <a:rPr lang="en" sz="1800" b="0" dirty="0" err="1">
                <a:solidFill>
                  <a:schemeClr val="bg2"/>
                </a:solidFill>
                <a:ea typeface="Arial" charset="0"/>
                <a:cs typeface="Arial" charset="0"/>
              </a:rPr>
              <a:t>Bkg</a:t>
            </a:r>
            <a:r>
              <a:rPr lang="en" sz="1800" b="0" baseline="30000" dirty="0" err="1">
                <a:solidFill>
                  <a:schemeClr val="bg2"/>
                </a:solidFill>
                <a:ea typeface="Arial" charset="0"/>
                <a:cs typeface="Arial" charset="0"/>
              </a:rPr>
              <a:t>b</a:t>
            </a:r>
            <a:r>
              <a:rPr lang="en" sz="1800" b="0" dirty="0">
                <a:solidFill>
                  <a:schemeClr val="dk1"/>
                </a:solidFill>
                <a:ea typeface="Arial" charset="0"/>
                <a:cs typeface="Arial" charset="0"/>
              </a:rPr>
              <a:t> </a:t>
            </a:r>
            <a:r>
              <a:rPr lang="mr-IN" sz="1800" b="0" dirty="0">
                <a:ea typeface="Arial" charset="0"/>
                <a:cs typeface="Arial" charset="0"/>
                <a:sym typeface="Wingdings"/>
              </a:rPr>
              <a:t>–</a:t>
            </a:r>
            <a:r>
              <a:rPr lang="en" sz="1800" b="0" dirty="0">
                <a:solidFill>
                  <a:schemeClr val="dk1"/>
                </a:solidFill>
                <a:ea typeface="Arial" charset="0"/>
                <a:cs typeface="Arial" charset="0"/>
              </a:rPr>
              <a:t> </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a</a:t>
            </a:r>
            <a:r>
              <a:rPr lang="en-US" sz="1800" b="0" dirty="0">
                <a:ea typeface="Arial" charset="0"/>
                <a:cs typeface="Arial" charset="0"/>
              </a:rPr>
              <a:t>×</a:t>
            </a:r>
            <a:r>
              <a:rPr lang="en" sz="1800" b="0" dirty="0" err="1">
                <a:solidFill>
                  <a:schemeClr val="bg2"/>
                </a:solidFill>
                <a:ea typeface="Arial" charset="0"/>
                <a:cs typeface="Arial" charset="0"/>
              </a:rPr>
              <a:t>Bkg</a:t>
            </a:r>
            <a:r>
              <a:rPr lang="en" sz="1800" b="0" baseline="30000" dirty="0" err="1">
                <a:solidFill>
                  <a:schemeClr val="bg2"/>
                </a:solidFill>
                <a:ea typeface="Arial" charset="0"/>
                <a:cs typeface="Arial" charset="0"/>
              </a:rPr>
              <a:t>b</a:t>
            </a:r>
            <a:r>
              <a:rPr lang="en" sz="1800" b="0" dirty="0">
                <a:solidFill>
                  <a:schemeClr val="dk1"/>
                </a:solidFill>
                <a:ea typeface="Arial" charset="0"/>
                <a:cs typeface="Arial" charset="0"/>
              </a:rPr>
              <a:t> </a:t>
            </a:r>
            <a:r>
              <a:rPr lang="mr-IN" sz="1800" b="0" dirty="0">
                <a:ea typeface="Arial" charset="0"/>
                <a:cs typeface="Arial" charset="0"/>
                <a:sym typeface="Wingdings"/>
              </a:rPr>
              <a:t>–</a:t>
            </a:r>
            <a:r>
              <a:rPr lang="en-US" sz="1800" b="0" dirty="0">
                <a:solidFill>
                  <a:schemeClr val="dk1"/>
                </a:solidFill>
                <a:ea typeface="Arial" charset="0"/>
                <a:cs typeface="Arial" charset="0"/>
              </a:rPr>
              <a:t> </a:t>
            </a:r>
            <a:r>
              <a:rPr lang="en" sz="1800" b="0" dirty="0" err="1">
                <a:solidFill>
                  <a:schemeClr val="bg2"/>
                </a:solidFill>
                <a:ea typeface="Arial" charset="0"/>
                <a:cs typeface="Arial" charset="0"/>
              </a:rPr>
              <a:t>Bkg</a:t>
            </a:r>
            <a:r>
              <a:rPr lang="en" sz="1800" b="0" baseline="30000" dirty="0" err="1">
                <a:solidFill>
                  <a:schemeClr val="bg2"/>
                </a:solidFill>
                <a:ea typeface="Arial" charset="0"/>
                <a:cs typeface="Arial" charset="0"/>
              </a:rPr>
              <a:t>a</a:t>
            </a:r>
            <a:r>
              <a:rPr lang="en-US" sz="1800" b="0" dirty="0">
                <a:ea typeface="Arial" charset="0"/>
                <a:cs typeface="Arial" charset="0"/>
              </a:rPr>
              <a: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b</a:t>
            </a:r>
            <a:endParaRPr lang="en-US" sz="1800" b="0" baseline="30000" dirty="0">
              <a:solidFill>
                <a:srgbClr val="0000FF"/>
              </a:solidFill>
              <a:ea typeface="Arial" charset="0"/>
              <a:cs typeface="Arial" charset="0"/>
            </a:endParaRPr>
          </a:p>
          <a:p>
            <a:pPr marL="114300" lvl="0">
              <a:spcBef>
                <a:spcPts val="0"/>
              </a:spcBef>
              <a:spcAft>
                <a:spcPts val="0"/>
              </a:spcAft>
              <a:buClr>
                <a:schemeClr val="dk1"/>
              </a:buClr>
              <a:buSzPct val="100000"/>
            </a:pPr>
            <a:endParaRPr lang="en-US" sz="1800" b="0" baseline="30000" dirty="0">
              <a:solidFill>
                <a:srgbClr val="0000FF"/>
              </a:solidFill>
              <a:ea typeface="Arial" charset="0"/>
              <a:cs typeface="Arial" charset="0"/>
            </a:endParaRPr>
          </a:p>
          <a:p>
            <a:pPr marL="114300" lvl="0">
              <a:spcBef>
                <a:spcPts val="0"/>
              </a:spcBef>
              <a:spcAft>
                <a:spcPts val="0"/>
              </a:spcAft>
              <a:buClr>
                <a:schemeClr val="dk1"/>
              </a:buClr>
              <a:buSzPct val="100000"/>
            </a:pPr>
            <a:endParaRPr lang="en-US" sz="1800" b="0" baseline="30000" dirty="0">
              <a:solidFill>
                <a:srgbClr val="0000FF"/>
              </a:solidFill>
              <a:ea typeface="Arial" charset="0"/>
              <a:cs typeface="Arial" charset="0"/>
            </a:endParaRPr>
          </a:p>
          <a:p>
            <a:pPr marL="114300" lvl="0">
              <a:spcBef>
                <a:spcPts val="0"/>
              </a:spcBef>
              <a:spcAft>
                <a:spcPts val="0"/>
              </a:spcAft>
              <a:buClr>
                <a:schemeClr val="dk1"/>
              </a:buClr>
              <a:buSzPct val="100000"/>
            </a:pPr>
            <a:endParaRPr lang="en-US" sz="1800" b="0" baseline="30000" dirty="0">
              <a:solidFill>
                <a:srgbClr val="0000FF"/>
              </a:solidFill>
              <a:ea typeface="Arial" charset="0"/>
              <a:cs typeface="Arial" charset="0"/>
            </a:endParaRPr>
          </a:p>
          <a:p>
            <a:pPr marL="114300" lvl="0">
              <a:spcBef>
                <a:spcPts val="0"/>
              </a:spcBef>
              <a:spcAft>
                <a:spcPts val="0"/>
              </a:spcAft>
              <a:buClr>
                <a:schemeClr val="dk1"/>
              </a:buClr>
              <a:buSzPct val="100000"/>
            </a:pPr>
            <a:r>
              <a:rPr lang="en-US" sz="1800" b="0" dirty="0">
                <a:solidFill>
                  <a:schemeClr val="dk1"/>
                </a:solidFill>
                <a:ea typeface="Arial" charset="0"/>
                <a:cs typeface="Arial" charset="0"/>
              </a:rPr>
              <a:t>Averaging over the sample, </a:t>
            </a:r>
          </a:p>
          <a:p>
            <a:pPr marL="114300" lvl="0">
              <a:spcBef>
                <a:spcPts val="0"/>
              </a:spcBef>
              <a:spcAft>
                <a:spcPts val="0"/>
              </a:spcAft>
              <a:buClr>
                <a:schemeClr val="dk1"/>
              </a:buClr>
              <a:buSzPct val="100000"/>
            </a:pPr>
            <a:r>
              <a:rPr lang="en-US" sz="1800" b="0" dirty="0">
                <a:solidFill>
                  <a:schemeClr val="dk1"/>
                </a:solidFill>
                <a:ea typeface="Arial" charset="0"/>
                <a:cs typeface="Arial" charset="0"/>
              </a:rPr>
              <a:t>and using fact that </a:t>
            </a:r>
            <a:r>
              <a:rPr lang="en-US" sz="1800" b="0" dirty="0">
                <a:solidFill>
                  <a:schemeClr val="bg2"/>
                </a:solidFill>
                <a:ea typeface="Arial" charset="0"/>
                <a:cs typeface="Arial" charset="0"/>
              </a:rPr>
              <a:t>&lt;</a:t>
            </a:r>
            <a:r>
              <a:rPr lang="en" sz="1800" b="0" dirty="0">
                <a:solidFill>
                  <a:schemeClr val="bg2"/>
                </a:solidFill>
                <a:ea typeface="Arial" charset="0"/>
                <a:cs typeface="Arial" charset="0"/>
              </a:rPr>
              <a:t>B</a:t>
            </a:r>
            <a:r>
              <a:rPr lang="en-US" sz="1800" b="0" dirty="0">
                <a:solidFill>
                  <a:schemeClr val="bg2"/>
                </a:solidFill>
                <a:ea typeface="Arial" charset="0"/>
                <a:cs typeface="Arial" charset="0"/>
              </a:rPr>
              <a:t>ac</a:t>
            </a:r>
            <a:r>
              <a:rPr lang="en" sz="1800" b="0" dirty="0">
                <a:solidFill>
                  <a:schemeClr val="bg2"/>
                </a:solidFill>
                <a:ea typeface="Arial" charset="0"/>
                <a:cs typeface="Arial" charset="0"/>
              </a:rPr>
              <a:t>kg</a:t>
            </a:r>
            <a:r>
              <a:rPr lang="en-US" sz="1800" b="0" dirty="0">
                <a:solidFill>
                  <a:schemeClr val="bg2"/>
                </a:solidFill>
                <a:ea typeface="Arial" charset="0"/>
                <a:cs typeface="Arial" charset="0"/>
              </a:rPr>
              <a:t>round&gt; </a:t>
            </a:r>
            <a:r>
              <a:rPr lang="en-US" sz="1800" b="0" dirty="0">
                <a:ea typeface="Arial" charset="0"/>
                <a:cs typeface="Arial" charset="0"/>
              </a:rPr>
              <a:t>≡ </a:t>
            </a:r>
            <a:r>
              <a:rPr lang="en-US" sz="1800" b="0" dirty="0">
                <a:solidFill>
                  <a:srgbClr val="FF6600"/>
                </a:solidFill>
                <a:ea typeface="Arial" charset="0"/>
                <a:cs typeface="Arial" charset="0"/>
              </a:rPr>
              <a:t>&lt;Mixed&gt;</a:t>
            </a:r>
          </a:p>
          <a:p>
            <a:pPr marL="114300" lvl="0">
              <a:spcBef>
                <a:spcPts val="0"/>
              </a:spcBef>
              <a:spcAft>
                <a:spcPts val="0"/>
              </a:spcAft>
              <a:buClr>
                <a:schemeClr val="dk1"/>
              </a:buClr>
              <a:buSzPct val="100000"/>
            </a:pPr>
            <a:endParaRPr lang="en-US" sz="700" b="0" dirty="0">
              <a:solidFill>
                <a:schemeClr val="accent2"/>
              </a:solidFill>
              <a:ea typeface="Arial" charset="0"/>
              <a:cs typeface="Arial" charset="0"/>
            </a:endParaRPr>
          </a:p>
          <a:p>
            <a:pPr marL="114300">
              <a:spcBef>
                <a:spcPts val="0"/>
              </a:spcBef>
              <a:spcAft>
                <a:spcPts val="0"/>
              </a:spcAft>
              <a:buClr>
                <a:schemeClr val="dk1"/>
              </a:buClr>
              <a:buSzPct val="100000"/>
            </a:pPr>
            <a:r>
              <a:rPr lang="en-US" sz="1800" b="0" dirty="0">
                <a:solidFill>
                  <a:srgbClr val="0000FF"/>
                </a:solidFill>
                <a:ea typeface="Arial" charset="0"/>
                <a:cs typeface="Arial" charset="0"/>
              </a:rPr>
              <a:t>&lt;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a</a:t>
            </a:r>
            <a:r>
              <a:rPr lang="en-US" sz="1800" b="0" dirty="0">
                <a:solidFill>
                  <a:srgbClr val="0000FF"/>
                </a:solidFill>
                <a:ea typeface="Arial" charset="0"/>
                <a:cs typeface="Arial" charset="0"/>
              </a:rPr>
              <a: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b</a:t>
            </a:r>
            <a:r>
              <a:rPr lang="en-US" sz="1800" b="0" dirty="0">
                <a:solidFill>
                  <a:srgbClr val="0000FF"/>
                </a:solidFill>
                <a:ea typeface="Arial" charset="0"/>
                <a:cs typeface="Arial" charset="0"/>
              </a:rPr>
              <a:t>&gt; </a:t>
            </a:r>
            <a:r>
              <a:rPr lang="en" sz="1800" b="0" dirty="0">
                <a:solidFill>
                  <a:schemeClr val="dk1"/>
                </a:solidFill>
                <a:ea typeface="Arial" charset="0"/>
                <a:cs typeface="Arial" charset="0"/>
              </a:rPr>
              <a:t>= </a:t>
            </a:r>
            <a:r>
              <a:rPr lang="en-US" sz="1800" b="0" dirty="0">
                <a:solidFill>
                  <a:srgbClr val="FF0000"/>
                </a:solidFill>
                <a:ea typeface="Arial" charset="0"/>
                <a:cs typeface="Arial" charset="0"/>
              </a:rPr>
              <a:t>&lt;</a:t>
            </a:r>
            <a:r>
              <a:rPr lang="en" sz="1800" b="0" dirty="0" err="1">
                <a:solidFill>
                  <a:srgbClr val="FF0000"/>
                </a:solidFill>
                <a:ea typeface="Arial" charset="0"/>
                <a:cs typeface="Arial" charset="0"/>
              </a:rPr>
              <a:t>Direct</a:t>
            </a:r>
            <a:r>
              <a:rPr lang="en" sz="1800" b="0" baseline="30000" dirty="0" err="1">
                <a:solidFill>
                  <a:srgbClr val="FF0000"/>
                </a:solidFill>
                <a:ea typeface="Arial" charset="0"/>
                <a:cs typeface="Arial" charset="0"/>
              </a:rPr>
              <a:t>a</a:t>
            </a:r>
            <a:r>
              <a:rPr lang="en-US" sz="1800" b="0" dirty="0">
                <a:solidFill>
                  <a:srgbClr val="FF0000"/>
                </a:solidFill>
                <a:ea typeface="Arial" charset="0"/>
                <a:cs typeface="Arial" charset="0"/>
              </a:rPr>
              <a:t>×</a:t>
            </a:r>
            <a:r>
              <a:rPr lang="en" sz="1800" b="0" dirty="0" err="1">
                <a:solidFill>
                  <a:srgbClr val="FF0000"/>
                </a:solidFill>
                <a:ea typeface="Arial" charset="0"/>
                <a:cs typeface="Arial" charset="0"/>
              </a:rPr>
              <a:t>Direct</a:t>
            </a:r>
            <a:r>
              <a:rPr lang="en" sz="1800" b="0" baseline="30000" dirty="0" err="1">
                <a:solidFill>
                  <a:srgbClr val="FF0000"/>
                </a:solidFill>
                <a:ea typeface="Arial" charset="0"/>
                <a:cs typeface="Arial" charset="0"/>
              </a:rPr>
              <a:t>b</a:t>
            </a:r>
            <a:r>
              <a:rPr lang="en-US" sz="1800" b="0" dirty="0">
                <a:solidFill>
                  <a:srgbClr val="FF0000"/>
                </a:solidFill>
                <a:ea typeface="Arial" charset="0"/>
                <a:cs typeface="Arial" charset="0"/>
              </a:rPr>
              <a:t>&gt; </a:t>
            </a:r>
            <a:r>
              <a:rPr lang="mr-IN" sz="1800" b="0" dirty="0">
                <a:ea typeface="Arial" charset="0"/>
                <a:cs typeface="Arial" charset="0"/>
                <a:sym typeface="Wingdings"/>
              </a:rPr>
              <a:t>–</a:t>
            </a:r>
            <a:r>
              <a:rPr lang="en-US" sz="1800" b="0" dirty="0">
                <a:solidFill>
                  <a:schemeClr val="dk1"/>
                </a:solidFill>
                <a:ea typeface="Arial" charset="0"/>
                <a:cs typeface="Arial" charset="0"/>
              </a:rPr>
              <a:t> </a:t>
            </a:r>
            <a:r>
              <a:rPr lang="en-US" sz="1800" b="0" dirty="0">
                <a:solidFill>
                  <a:srgbClr val="FF6600"/>
                </a:solidFill>
                <a:ea typeface="Arial" charset="0"/>
                <a:cs typeface="Arial" charset="0"/>
              </a:rPr>
              <a:t>&lt;Mix</a:t>
            </a:r>
            <a:r>
              <a:rPr lang="en" sz="1800" b="0" baseline="30000" dirty="0">
                <a:solidFill>
                  <a:srgbClr val="FF6600"/>
                </a:solidFill>
                <a:ea typeface="Arial" charset="0"/>
                <a:cs typeface="Arial" charset="0"/>
              </a:rPr>
              <a:t>a</a:t>
            </a:r>
            <a:r>
              <a:rPr lang="en-US" sz="1800" b="0" dirty="0">
                <a:solidFill>
                  <a:srgbClr val="FF6600"/>
                </a:solidFill>
                <a:ea typeface="Arial" charset="0"/>
                <a:cs typeface="Arial" charset="0"/>
              </a:rPr>
              <a:t>×Mix</a:t>
            </a:r>
            <a:r>
              <a:rPr lang="en" sz="1800" b="0" baseline="30000" dirty="0">
                <a:solidFill>
                  <a:srgbClr val="FF6600"/>
                </a:solidFill>
                <a:ea typeface="Arial" charset="0"/>
                <a:cs typeface="Arial" charset="0"/>
              </a:rPr>
              <a:t>b</a:t>
            </a:r>
            <a:r>
              <a:rPr lang="en-US" sz="1800" b="0" dirty="0">
                <a:solidFill>
                  <a:srgbClr val="FF6600"/>
                </a:solidFill>
                <a:ea typeface="Arial" charset="0"/>
                <a:cs typeface="Arial" charset="0"/>
              </a:rPr>
              <a:t>&gt; </a:t>
            </a:r>
            <a:r>
              <a:rPr lang="mr-IN" sz="1800" b="0" dirty="0">
                <a:ea typeface="Arial" charset="0"/>
                <a:cs typeface="Arial" charset="0"/>
                <a:sym typeface="Wingdings"/>
              </a:rPr>
              <a:t>–</a:t>
            </a:r>
            <a:r>
              <a:rPr lang="en" sz="1800" b="0" dirty="0">
                <a:solidFill>
                  <a:schemeClr val="dk1"/>
                </a:solidFill>
                <a:ea typeface="Arial" charset="0"/>
                <a:cs typeface="Arial" charset="0"/>
              </a:rPr>
              <a:t> </a:t>
            </a:r>
            <a:endParaRPr lang="en-US" sz="1800" b="0" dirty="0">
              <a:solidFill>
                <a:schemeClr val="dk1"/>
              </a:solidFill>
              <a:ea typeface="Arial" charset="0"/>
              <a:cs typeface="Arial" charset="0"/>
            </a:endParaRPr>
          </a:p>
          <a:p>
            <a:pPr marL="114300">
              <a:spcBef>
                <a:spcPts val="0"/>
              </a:spcBef>
              <a:spcAft>
                <a:spcPts val="0"/>
              </a:spcAft>
              <a:buClr>
                <a:schemeClr val="dk1"/>
              </a:buClr>
              <a:buSzPct val="100000"/>
            </a:pPr>
            <a:r>
              <a:rPr lang="en-US" sz="1800" b="0" dirty="0">
                <a:solidFill>
                  <a:schemeClr val="dk1"/>
                </a:solidFill>
                <a:ea typeface="Arial" charset="0"/>
                <a:cs typeface="Arial" charset="0"/>
              </a:rPr>
              <a:t>		         </a:t>
            </a:r>
            <a:r>
              <a:rPr lang="en-US" sz="1800" b="0" dirty="0">
                <a:solidFill>
                  <a:srgbClr val="0000FF"/>
                </a:solidFill>
                <a:ea typeface="Arial" charset="0"/>
                <a:cs typeface="Arial" charset="0"/>
              </a:rPr>
              <a:t>&lt;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a</a:t>
            </a:r>
            <a:r>
              <a:rPr lang="en-US" sz="1800" b="0" dirty="0">
                <a:ea typeface="Arial" charset="0"/>
                <a:cs typeface="Arial" charset="0"/>
              </a:rPr>
              <a:t>×</a:t>
            </a:r>
            <a:r>
              <a:rPr lang="en-US" sz="1800" b="0" dirty="0">
                <a:solidFill>
                  <a:srgbClr val="FF6600"/>
                </a:solidFill>
                <a:ea typeface="Arial" charset="0"/>
                <a:cs typeface="Arial" charset="0"/>
              </a:rPr>
              <a:t>Mix</a:t>
            </a:r>
            <a:r>
              <a:rPr lang="en" sz="1800" b="0" baseline="30000" dirty="0">
                <a:solidFill>
                  <a:srgbClr val="FF6600"/>
                </a:solidFill>
                <a:ea typeface="Arial" charset="0"/>
                <a:cs typeface="Arial" charset="0"/>
              </a:rPr>
              <a:t>b</a:t>
            </a:r>
            <a:r>
              <a:rPr lang="en-US" sz="1800" b="0" dirty="0">
                <a:solidFill>
                  <a:srgbClr val="FF6600"/>
                </a:solidFill>
                <a:ea typeface="Arial" charset="0"/>
                <a:cs typeface="Arial" charset="0"/>
              </a:rPr>
              <a:t>&gt; </a:t>
            </a:r>
            <a:r>
              <a:rPr lang="mr-IN" sz="1800" b="0" dirty="0">
                <a:ea typeface="Arial" charset="0"/>
                <a:cs typeface="Arial" charset="0"/>
                <a:sym typeface="Wingdings"/>
              </a:rPr>
              <a:t>–</a:t>
            </a:r>
            <a:r>
              <a:rPr lang="en-US" sz="1800" b="0" dirty="0">
                <a:solidFill>
                  <a:schemeClr val="dk1"/>
                </a:solidFill>
                <a:ea typeface="Arial" charset="0"/>
                <a:cs typeface="Arial" charset="0"/>
              </a:rPr>
              <a:t> </a:t>
            </a:r>
            <a:r>
              <a:rPr lang="en-US" sz="1800" b="0" dirty="0">
                <a:solidFill>
                  <a:srgbClr val="FF6600"/>
                </a:solidFill>
                <a:ea typeface="Arial" charset="0"/>
                <a:cs typeface="Arial" charset="0"/>
              </a:rPr>
              <a:t>&lt;Mix</a:t>
            </a:r>
            <a:r>
              <a:rPr lang="en" sz="1800" b="0" baseline="30000" dirty="0">
                <a:solidFill>
                  <a:srgbClr val="FF6600"/>
                </a:solidFill>
                <a:ea typeface="Arial" charset="0"/>
                <a:cs typeface="Arial" charset="0"/>
              </a:rPr>
              <a:t>a</a:t>
            </a:r>
            <a:r>
              <a:rPr lang="en-US" sz="1800" b="0" dirty="0">
                <a:ea typeface="Arial" charset="0"/>
                <a:cs typeface="Arial" charset="0"/>
              </a:rPr>
              <a: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b</a:t>
            </a:r>
            <a:r>
              <a:rPr lang="en-US" sz="1800" b="0" dirty="0">
                <a:solidFill>
                  <a:srgbClr val="0000FF"/>
                </a:solidFill>
                <a:ea typeface="Arial" charset="0"/>
                <a:cs typeface="Arial" charset="0"/>
              </a:rPr>
              <a:t>&gt;</a:t>
            </a:r>
          </a:p>
          <a:p>
            <a:pPr marL="114300" lvl="0">
              <a:spcBef>
                <a:spcPts val="0"/>
              </a:spcBef>
              <a:spcAft>
                <a:spcPts val="0"/>
              </a:spcAft>
              <a:buClr>
                <a:schemeClr val="dk1"/>
              </a:buClr>
              <a:buSzPct val="100000"/>
            </a:pPr>
            <a:endParaRPr lang="en-US" sz="1800" b="0" dirty="0">
              <a:ea typeface="Arial" charset="0"/>
              <a:cs typeface="Arial" charset="0"/>
            </a:endParaRPr>
          </a:p>
          <a:p>
            <a:pPr marL="114300" lvl="0">
              <a:spcBef>
                <a:spcPts val="0"/>
              </a:spcBef>
              <a:spcAft>
                <a:spcPts val="0"/>
              </a:spcAft>
              <a:buClr>
                <a:schemeClr val="dk1"/>
              </a:buClr>
              <a:buSzPct val="100000"/>
            </a:pPr>
            <a:endParaRPr lang="en-US" sz="1800" b="0" dirty="0">
              <a:ea typeface="Arial" charset="0"/>
              <a:cs typeface="Arial" charset="0"/>
            </a:endParaRPr>
          </a:p>
          <a:p>
            <a:pPr marL="114300" lvl="0">
              <a:spcBef>
                <a:spcPts val="0"/>
              </a:spcBef>
              <a:spcAft>
                <a:spcPts val="0"/>
              </a:spcAft>
              <a:buClr>
                <a:schemeClr val="dk1"/>
              </a:buClr>
              <a:buSzPct val="100000"/>
            </a:pPr>
            <a:r>
              <a:rPr lang="en-US" sz="1800" b="0" dirty="0">
                <a:ea typeface="Arial" charset="0"/>
                <a:cs typeface="Arial" charset="0"/>
              </a:rPr>
              <a:t>Since tracks in two different events, </a:t>
            </a:r>
            <a:r>
              <a:rPr lang="en-US" sz="1800" b="0" dirty="0">
                <a:solidFill>
                  <a:srgbClr val="0000FF"/>
                </a:solidFill>
                <a:ea typeface="Arial" charset="0"/>
                <a:cs typeface="Arial" charset="0"/>
              </a:rPr>
              <a:t>Signal</a:t>
            </a:r>
            <a:r>
              <a:rPr lang="en-US" sz="1800" b="0" dirty="0">
                <a:ea typeface="Arial" charset="0"/>
                <a:cs typeface="Arial" charset="0"/>
              </a:rPr>
              <a:t> and </a:t>
            </a:r>
            <a:r>
              <a:rPr lang="en-US" sz="1800" b="0" dirty="0">
                <a:solidFill>
                  <a:srgbClr val="FF6600"/>
                </a:solidFill>
                <a:ea typeface="Arial" charset="0"/>
                <a:cs typeface="Arial" charset="0"/>
              </a:rPr>
              <a:t>Mixed</a:t>
            </a:r>
            <a:r>
              <a:rPr lang="en-US" sz="1800" b="0" dirty="0">
                <a:ea typeface="Arial" charset="0"/>
                <a:cs typeface="Arial" charset="0"/>
              </a:rPr>
              <a:t> </a:t>
            </a:r>
            <a:r>
              <a:rPr lang="en-US" sz="1800" b="0" u="sng" dirty="0">
                <a:ea typeface="Arial" charset="0"/>
                <a:cs typeface="Arial" charset="0"/>
              </a:rPr>
              <a:t>cannot</a:t>
            </a:r>
            <a:r>
              <a:rPr lang="en-US" sz="1800" b="0" dirty="0">
                <a:ea typeface="Arial" charset="0"/>
                <a:cs typeface="Arial" charset="0"/>
              </a:rPr>
              <a:t> be correlated </a:t>
            </a:r>
            <a:endParaRPr lang="en" sz="1800" b="0" dirty="0">
              <a:solidFill>
                <a:srgbClr val="FF6600"/>
              </a:solidFill>
              <a:ea typeface="Arial" charset="0"/>
              <a:cs typeface="Arial" charset="0"/>
            </a:endParaRPr>
          </a:p>
          <a:p>
            <a:pPr marL="114300">
              <a:spcBef>
                <a:spcPts val="0"/>
              </a:spcBef>
              <a:spcAft>
                <a:spcPts val="0"/>
              </a:spcAft>
              <a:buClr>
                <a:schemeClr val="dk1"/>
              </a:buClr>
              <a:buSzPct val="100000"/>
            </a:pPr>
            <a:endParaRPr lang="en-US" sz="600" b="0" dirty="0">
              <a:solidFill>
                <a:srgbClr val="0000FF"/>
              </a:solidFill>
              <a:ea typeface="Arial" charset="0"/>
              <a:cs typeface="Arial" charset="0"/>
            </a:endParaRPr>
          </a:p>
          <a:p>
            <a:pPr marL="114300">
              <a:spcBef>
                <a:spcPts val="0"/>
              </a:spcBef>
              <a:spcAft>
                <a:spcPts val="0"/>
              </a:spcAft>
              <a:buClr>
                <a:schemeClr val="dk1"/>
              </a:buClr>
              <a:buSzPct val="100000"/>
            </a:pPr>
            <a:r>
              <a:rPr lang="en-US" sz="1800" b="0" dirty="0">
                <a:solidFill>
                  <a:srgbClr val="0000FF"/>
                </a:solidFill>
                <a:ea typeface="Arial" charset="0"/>
                <a:cs typeface="Arial" charset="0"/>
              </a:rPr>
              <a:t>&lt;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a</a:t>
            </a:r>
            <a:r>
              <a:rPr lang="en-US" sz="1800" b="0" dirty="0">
                <a:solidFill>
                  <a:srgbClr val="0000FF"/>
                </a:solidFill>
                <a:ea typeface="Arial" charset="0"/>
                <a:cs typeface="Arial" charset="0"/>
              </a:rPr>
              <a: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b</a:t>
            </a:r>
            <a:r>
              <a:rPr lang="en-US" sz="1800" b="0" dirty="0">
                <a:solidFill>
                  <a:srgbClr val="0000FF"/>
                </a:solidFill>
                <a:ea typeface="Arial" charset="0"/>
                <a:cs typeface="Arial" charset="0"/>
              </a:rPr>
              <a:t>&gt; </a:t>
            </a:r>
            <a:r>
              <a:rPr lang="en" sz="1800" b="0" dirty="0">
                <a:solidFill>
                  <a:schemeClr val="dk1"/>
                </a:solidFill>
                <a:ea typeface="Arial" charset="0"/>
                <a:cs typeface="Arial" charset="0"/>
              </a:rPr>
              <a:t>= </a:t>
            </a:r>
            <a:r>
              <a:rPr lang="en-US" sz="1800" b="0" dirty="0">
                <a:solidFill>
                  <a:srgbClr val="FF0000"/>
                </a:solidFill>
                <a:ea typeface="Arial" charset="0"/>
                <a:cs typeface="Arial" charset="0"/>
              </a:rPr>
              <a:t>&lt;</a:t>
            </a:r>
            <a:r>
              <a:rPr lang="en" sz="1800" b="0" dirty="0" err="1">
                <a:solidFill>
                  <a:srgbClr val="FF0000"/>
                </a:solidFill>
                <a:ea typeface="Arial" charset="0"/>
                <a:cs typeface="Arial" charset="0"/>
              </a:rPr>
              <a:t>Direct</a:t>
            </a:r>
            <a:r>
              <a:rPr lang="en" sz="1800" b="0" baseline="30000" dirty="0" err="1">
                <a:solidFill>
                  <a:srgbClr val="FF0000"/>
                </a:solidFill>
                <a:ea typeface="Arial" charset="0"/>
                <a:cs typeface="Arial" charset="0"/>
              </a:rPr>
              <a:t>a</a:t>
            </a:r>
            <a:r>
              <a:rPr lang="en-US" sz="1800" b="0" dirty="0">
                <a:solidFill>
                  <a:srgbClr val="FF0000"/>
                </a:solidFill>
                <a:ea typeface="Arial" charset="0"/>
                <a:cs typeface="Arial" charset="0"/>
              </a:rPr>
              <a:t>×</a:t>
            </a:r>
            <a:r>
              <a:rPr lang="en" sz="1800" b="0" dirty="0" err="1">
                <a:solidFill>
                  <a:srgbClr val="FF0000"/>
                </a:solidFill>
                <a:ea typeface="Arial" charset="0"/>
                <a:cs typeface="Arial" charset="0"/>
              </a:rPr>
              <a:t>Direct</a:t>
            </a:r>
            <a:r>
              <a:rPr lang="en" sz="1800" b="0" baseline="30000" dirty="0" err="1">
                <a:solidFill>
                  <a:srgbClr val="FF0000"/>
                </a:solidFill>
                <a:ea typeface="Arial" charset="0"/>
                <a:cs typeface="Arial" charset="0"/>
              </a:rPr>
              <a:t>b</a:t>
            </a:r>
            <a:r>
              <a:rPr lang="en-US" sz="1800" b="0" dirty="0">
                <a:solidFill>
                  <a:srgbClr val="FF0000"/>
                </a:solidFill>
                <a:ea typeface="Arial" charset="0"/>
                <a:cs typeface="Arial" charset="0"/>
              </a:rPr>
              <a:t>&gt; </a:t>
            </a:r>
            <a:r>
              <a:rPr lang="mr-IN" sz="1800" b="0" dirty="0">
                <a:ea typeface="Arial" charset="0"/>
                <a:cs typeface="Arial" charset="0"/>
                <a:sym typeface="Wingdings"/>
              </a:rPr>
              <a:t>–</a:t>
            </a:r>
            <a:r>
              <a:rPr lang="en-US" sz="1800" b="0" dirty="0">
                <a:solidFill>
                  <a:schemeClr val="dk1"/>
                </a:solidFill>
                <a:ea typeface="Arial" charset="0"/>
                <a:cs typeface="Arial" charset="0"/>
              </a:rPr>
              <a:t> </a:t>
            </a:r>
            <a:r>
              <a:rPr lang="en-US" sz="1800" b="0" dirty="0">
                <a:solidFill>
                  <a:srgbClr val="FF6600"/>
                </a:solidFill>
                <a:ea typeface="Arial" charset="0"/>
                <a:cs typeface="Arial" charset="0"/>
              </a:rPr>
              <a:t>&lt;Mix</a:t>
            </a:r>
            <a:r>
              <a:rPr lang="en" sz="1800" b="0" baseline="30000" dirty="0">
                <a:solidFill>
                  <a:srgbClr val="FF6600"/>
                </a:solidFill>
                <a:ea typeface="Arial" charset="0"/>
                <a:cs typeface="Arial" charset="0"/>
              </a:rPr>
              <a:t>a</a:t>
            </a:r>
            <a:r>
              <a:rPr lang="en-US" sz="1800" b="0" dirty="0">
                <a:solidFill>
                  <a:srgbClr val="FF6600"/>
                </a:solidFill>
                <a:ea typeface="Arial" charset="0"/>
                <a:cs typeface="Arial" charset="0"/>
              </a:rPr>
              <a:t>×Mix</a:t>
            </a:r>
            <a:r>
              <a:rPr lang="en" sz="1800" b="0" baseline="30000" dirty="0">
                <a:solidFill>
                  <a:srgbClr val="FF6600"/>
                </a:solidFill>
                <a:ea typeface="Arial" charset="0"/>
                <a:cs typeface="Arial" charset="0"/>
              </a:rPr>
              <a:t>b</a:t>
            </a:r>
            <a:r>
              <a:rPr lang="en-US" sz="1800" b="0" dirty="0">
                <a:solidFill>
                  <a:srgbClr val="FF6600"/>
                </a:solidFill>
                <a:ea typeface="Arial" charset="0"/>
                <a:cs typeface="Arial" charset="0"/>
              </a:rPr>
              <a:t>&gt; </a:t>
            </a:r>
            <a:r>
              <a:rPr lang="mr-IN" sz="1800" b="0" dirty="0">
                <a:ea typeface="Arial" charset="0"/>
                <a:cs typeface="Arial" charset="0"/>
                <a:sym typeface="Wingdings"/>
              </a:rPr>
              <a:t>–</a:t>
            </a:r>
            <a:r>
              <a:rPr lang="en" sz="1800" b="0" dirty="0">
                <a:solidFill>
                  <a:schemeClr val="dk1"/>
                </a:solidFill>
                <a:ea typeface="Arial" charset="0"/>
                <a:cs typeface="Arial" charset="0"/>
              </a:rPr>
              <a:t> </a:t>
            </a:r>
            <a:endParaRPr lang="en-US" sz="1800" b="0" dirty="0">
              <a:solidFill>
                <a:schemeClr val="dk1"/>
              </a:solidFill>
              <a:ea typeface="Arial" charset="0"/>
              <a:cs typeface="Arial" charset="0"/>
            </a:endParaRPr>
          </a:p>
          <a:p>
            <a:pPr marL="114300">
              <a:spcBef>
                <a:spcPts val="0"/>
              </a:spcBef>
              <a:spcAft>
                <a:spcPts val="0"/>
              </a:spcAft>
              <a:buClr>
                <a:schemeClr val="dk1"/>
              </a:buClr>
              <a:buSzPct val="100000"/>
            </a:pPr>
            <a:r>
              <a:rPr lang="en-US" sz="1800" b="0" dirty="0">
                <a:solidFill>
                  <a:schemeClr val="dk1"/>
                </a:solidFill>
                <a:ea typeface="Arial" charset="0"/>
                <a:cs typeface="Arial" charset="0"/>
              </a:rPr>
              <a:t>		     </a:t>
            </a:r>
            <a:r>
              <a:rPr lang="en-US" sz="1800" b="0" dirty="0">
                <a:solidFill>
                  <a:srgbClr val="0000FF"/>
                </a:solidFill>
                <a:ea typeface="Arial" charset="0"/>
                <a:cs typeface="Arial" charset="0"/>
              </a:rPr>
              <a:t>&lt;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a</a:t>
            </a:r>
            <a:r>
              <a:rPr lang="en-US" sz="1800" b="0" dirty="0">
                <a:solidFill>
                  <a:srgbClr val="0000FF"/>
                </a:solidFill>
                <a:ea typeface="Arial" charset="0"/>
                <a:cs typeface="Arial" charset="0"/>
              </a:rPr>
              <a:t>&gt;</a:t>
            </a:r>
            <a:r>
              <a:rPr lang="en-US" sz="1800" b="0" dirty="0">
                <a:ea typeface="Arial" charset="0"/>
                <a:cs typeface="Arial" charset="0"/>
              </a:rPr>
              <a:t>×</a:t>
            </a:r>
            <a:r>
              <a:rPr lang="en-US" sz="1800" b="0" dirty="0">
                <a:solidFill>
                  <a:srgbClr val="FF6600"/>
                </a:solidFill>
                <a:ea typeface="Arial" charset="0"/>
                <a:cs typeface="Arial" charset="0"/>
              </a:rPr>
              <a:t>&lt;Mix</a:t>
            </a:r>
            <a:r>
              <a:rPr lang="en" sz="1800" b="0" baseline="30000" dirty="0">
                <a:solidFill>
                  <a:srgbClr val="FF6600"/>
                </a:solidFill>
                <a:ea typeface="Arial" charset="0"/>
                <a:cs typeface="Arial" charset="0"/>
              </a:rPr>
              <a:t>b</a:t>
            </a:r>
            <a:r>
              <a:rPr lang="en-US" sz="1800" b="0" dirty="0">
                <a:solidFill>
                  <a:srgbClr val="FF6600"/>
                </a:solidFill>
                <a:ea typeface="Arial" charset="0"/>
                <a:cs typeface="Arial" charset="0"/>
              </a:rPr>
              <a:t>&gt; </a:t>
            </a:r>
            <a:r>
              <a:rPr lang="mr-IN" sz="1800" b="0" dirty="0">
                <a:ea typeface="Arial" charset="0"/>
                <a:cs typeface="Arial" charset="0"/>
                <a:sym typeface="Wingdings"/>
              </a:rPr>
              <a:t>–</a:t>
            </a:r>
            <a:r>
              <a:rPr lang="en-US" sz="1800" b="0" dirty="0">
                <a:ea typeface="Arial" charset="0"/>
                <a:cs typeface="Arial" charset="0"/>
                <a:sym typeface="Wingdings"/>
              </a:rPr>
              <a:t> </a:t>
            </a:r>
            <a:r>
              <a:rPr lang="en-US" sz="1800" b="0" dirty="0">
                <a:solidFill>
                  <a:srgbClr val="FF6600"/>
                </a:solidFill>
                <a:ea typeface="Arial" charset="0"/>
                <a:cs typeface="Arial" charset="0"/>
              </a:rPr>
              <a:t>&lt;Mix</a:t>
            </a:r>
            <a:r>
              <a:rPr lang="en" sz="1800" b="0" baseline="30000" dirty="0">
                <a:solidFill>
                  <a:srgbClr val="FF6600"/>
                </a:solidFill>
                <a:ea typeface="Arial" charset="0"/>
                <a:cs typeface="Arial" charset="0"/>
              </a:rPr>
              <a:t>a</a:t>
            </a:r>
            <a:r>
              <a:rPr lang="en-US" sz="1800" b="0" dirty="0">
                <a:solidFill>
                  <a:srgbClr val="FF6600"/>
                </a:solidFill>
                <a:ea typeface="Arial" charset="0"/>
                <a:cs typeface="Arial" charset="0"/>
              </a:rPr>
              <a:t>&gt;</a:t>
            </a:r>
            <a:r>
              <a:rPr lang="en-US" sz="1800" b="0" dirty="0">
                <a:ea typeface="Arial" charset="0"/>
                <a:cs typeface="Arial" charset="0"/>
              </a:rPr>
              <a:t>×</a:t>
            </a:r>
            <a:r>
              <a:rPr lang="en-US" sz="1800" b="0" dirty="0">
                <a:solidFill>
                  <a:srgbClr val="0000FF"/>
                </a:solidFill>
                <a:ea typeface="Arial" charset="0"/>
                <a:cs typeface="Arial" charset="0"/>
              </a:rPr>
              <a:t>&lt;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b</a:t>
            </a:r>
            <a:r>
              <a:rPr lang="en-US" sz="1800" b="0" dirty="0">
                <a:solidFill>
                  <a:srgbClr val="0000FF"/>
                </a:solidFill>
                <a:ea typeface="Arial" charset="0"/>
                <a:cs typeface="Arial" charset="0"/>
              </a:rPr>
              <a:t>&gt;</a:t>
            </a:r>
            <a:endParaRPr lang="en-US" sz="1800" b="0" dirty="0">
              <a:ea typeface="Arial" charset="0"/>
              <a:cs typeface="Arial" charset="0"/>
            </a:endParaRPr>
          </a:p>
          <a:p>
            <a:pPr marL="114300">
              <a:spcBef>
                <a:spcPts val="0"/>
              </a:spcBef>
              <a:spcAft>
                <a:spcPts val="0"/>
              </a:spcAft>
              <a:buClr>
                <a:schemeClr val="dk1"/>
              </a:buClr>
              <a:buSzPct val="100000"/>
            </a:pPr>
            <a:endParaRPr lang="en-US" sz="1800" b="0" dirty="0">
              <a:ea typeface="Arial" charset="0"/>
              <a:cs typeface="Arial" charset="0"/>
            </a:endParaRPr>
          </a:p>
          <a:p>
            <a:pPr marL="114300">
              <a:spcBef>
                <a:spcPts val="0"/>
              </a:spcBef>
              <a:spcAft>
                <a:spcPts val="0"/>
              </a:spcAft>
              <a:buClr>
                <a:schemeClr val="dk1"/>
              </a:buClr>
              <a:buSzPct val="100000"/>
            </a:pPr>
            <a:endParaRPr lang="en-US" sz="1800" b="0" dirty="0">
              <a:solidFill>
                <a:srgbClr val="0000FF"/>
              </a:solidFill>
              <a:ea typeface="Arial" charset="0"/>
              <a:cs typeface="Arial" charset="0"/>
            </a:endParaRPr>
          </a:p>
        </p:txBody>
      </p:sp>
    </p:spTree>
    <p:extLst>
      <p:ext uri="{BB962C8B-B14F-4D97-AF65-F5344CB8AC3E}">
        <p14:creationId xmlns:p14="http://schemas.microsoft.com/office/powerpoint/2010/main" val="979606376"/>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9" end="9"/>
                                            </p:txEl>
                                          </p:spTgt>
                                        </p:tgtEl>
                                        <p:attrNameLst>
                                          <p:attrName>style.visibility</p:attrName>
                                        </p:attrNameLst>
                                      </p:cBhvr>
                                      <p:to>
                                        <p:strVal val="visible"/>
                                      </p:to>
                                    </p:set>
                                    <p:animEffect transition="in" filter="fade">
                                      <p:cBhvr>
                                        <p:cTn id="7" dur="1000"/>
                                        <p:tgtEl>
                                          <p:spTgt spid="21">
                                            <p:txEl>
                                              <p:pRg st="9" end="9"/>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
                                            <p:txEl>
                                              <p:pRg st="10" end="10"/>
                                            </p:txEl>
                                          </p:spTgt>
                                        </p:tgtEl>
                                        <p:attrNameLst>
                                          <p:attrName>style.visibility</p:attrName>
                                        </p:attrNameLst>
                                      </p:cBhvr>
                                      <p:to>
                                        <p:strVal val="visible"/>
                                      </p:to>
                                    </p:set>
                                    <p:animEffect transition="in" filter="fade">
                                      <p:cBhvr>
                                        <p:cTn id="10" dur="1000"/>
                                        <p:tgtEl>
                                          <p:spTgt spid="21">
                                            <p:txEl>
                                              <p:pRg st="10" end="10"/>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21">
                                            <p:txEl>
                                              <p:pRg st="12" end="12"/>
                                            </p:txEl>
                                          </p:spTgt>
                                        </p:tgtEl>
                                        <p:attrNameLst>
                                          <p:attrName>style.visibility</p:attrName>
                                        </p:attrNameLst>
                                      </p:cBhvr>
                                      <p:to>
                                        <p:strVal val="visible"/>
                                      </p:to>
                                    </p:set>
                                    <p:animEffect transition="in" filter="fade">
                                      <p:cBhvr>
                                        <p:cTn id="13" dur="1000"/>
                                        <p:tgtEl>
                                          <p:spTgt spid="21">
                                            <p:txEl>
                                              <p:pRg st="12" end="12"/>
                                            </p:txEl>
                                          </p:spTgt>
                                        </p:tgtEl>
                                      </p:cBhvr>
                                    </p:animEffect>
                                  </p:childTnLst>
                                </p:cTn>
                              </p:par>
                              <p:par>
                                <p:cTn id="14" presetID="10" presetClass="entr" presetSubtype="0" fill="hold" nodeType="withEffect">
                                  <p:stCondLst>
                                    <p:cond delay="1000"/>
                                  </p:stCondLst>
                                  <p:childTnLst>
                                    <p:set>
                                      <p:cBhvr>
                                        <p:cTn id="15" dur="1" fill="hold">
                                          <p:stCondLst>
                                            <p:cond delay="0"/>
                                          </p:stCondLst>
                                        </p:cTn>
                                        <p:tgtEl>
                                          <p:spTgt spid="21">
                                            <p:txEl>
                                              <p:pRg st="13" end="13"/>
                                            </p:txEl>
                                          </p:spTgt>
                                        </p:tgtEl>
                                        <p:attrNameLst>
                                          <p:attrName>style.visibility</p:attrName>
                                        </p:attrNameLst>
                                      </p:cBhvr>
                                      <p:to>
                                        <p:strVal val="visible"/>
                                      </p:to>
                                    </p:set>
                                    <p:animEffect transition="in" filter="fade">
                                      <p:cBhvr>
                                        <p:cTn id="16" dur="1000"/>
                                        <p:tgtEl>
                                          <p:spTgt spid="21">
                                            <p:txEl>
                                              <p:pRg st="13" end="1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xEl>
                                              <p:pRg st="16" end="16"/>
                                            </p:txEl>
                                          </p:spTgt>
                                        </p:tgtEl>
                                        <p:attrNameLst>
                                          <p:attrName>style.visibility</p:attrName>
                                        </p:attrNameLst>
                                      </p:cBhvr>
                                      <p:to>
                                        <p:strVal val="visible"/>
                                      </p:to>
                                    </p:set>
                                    <p:animEffect transition="in" filter="fade">
                                      <p:cBhvr>
                                        <p:cTn id="21" dur="1000"/>
                                        <p:tgtEl>
                                          <p:spTgt spid="21">
                                            <p:txEl>
                                              <p:pRg st="16" end="16"/>
                                            </p:txEl>
                                          </p:spTgt>
                                        </p:tgtEl>
                                      </p:cBhvr>
                                    </p:animEffect>
                                  </p:childTnLst>
                                </p:cTn>
                              </p:par>
                              <p:par>
                                <p:cTn id="22" presetID="10" presetClass="entr" presetSubtype="0" fill="hold" nodeType="withEffect">
                                  <p:stCondLst>
                                    <p:cond delay="1000"/>
                                  </p:stCondLst>
                                  <p:childTnLst>
                                    <p:set>
                                      <p:cBhvr>
                                        <p:cTn id="23" dur="1" fill="hold">
                                          <p:stCondLst>
                                            <p:cond delay="0"/>
                                          </p:stCondLst>
                                        </p:cTn>
                                        <p:tgtEl>
                                          <p:spTgt spid="21">
                                            <p:txEl>
                                              <p:pRg st="18" end="18"/>
                                            </p:txEl>
                                          </p:spTgt>
                                        </p:tgtEl>
                                        <p:attrNameLst>
                                          <p:attrName>style.visibility</p:attrName>
                                        </p:attrNameLst>
                                      </p:cBhvr>
                                      <p:to>
                                        <p:strVal val="visible"/>
                                      </p:to>
                                    </p:set>
                                    <p:animEffect transition="in" filter="fade">
                                      <p:cBhvr>
                                        <p:cTn id="24" dur="1000"/>
                                        <p:tgtEl>
                                          <p:spTgt spid="21">
                                            <p:txEl>
                                              <p:pRg st="18" end="18"/>
                                            </p:txEl>
                                          </p:spTgt>
                                        </p:tgtEl>
                                      </p:cBhvr>
                                    </p:animEffect>
                                  </p:childTnLst>
                                </p:cTn>
                              </p:par>
                              <p:par>
                                <p:cTn id="25" presetID="10" presetClass="entr" presetSubtype="0" fill="hold" nodeType="withEffect">
                                  <p:stCondLst>
                                    <p:cond delay="1000"/>
                                  </p:stCondLst>
                                  <p:childTnLst>
                                    <p:set>
                                      <p:cBhvr>
                                        <p:cTn id="26" dur="1" fill="hold">
                                          <p:stCondLst>
                                            <p:cond delay="0"/>
                                          </p:stCondLst>
                                        </p:cTn>
                                        <p:tgtEl>
                                          <p:spTgt spid="21">
                                            <p:txEl>
                                              <p:pRg st="19" end="19"/>
                                            </p:txEl>
                                          </p:spTgt>
                                        </p:tgtEl>
                                        <p:attrNameLst>
                                          <p:attrName>style.visibility</p:attrName>
                                        </p:attrNameLst>
                                      </p:cBhvr>
                                      <p:to>
                                        <p:strVal val="visible"/>
                                      </p:to>
                                    </p:set>
                                    <p:animEffect transition="in" filter="fade">
                                      <p:cBhvr>
                                        <p:cTn id="27" dur="1000"/>
                                        <p:tgtEl>
                                          <p:spTgt spid="21">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r="50843"/>
          <a:stretch/>
        </p:blipFill>
        <p:spPr>
          <a:xfrm>
            <a:off x="6549778" y="869341"/>
            <a:ext cx="2594222" cy="2729435"/>
          </a:xfrm>
          <a:prstGeom prst="rect">
            <a:avLst/>
          </a:prstGeom>
          <a:ln>
            <a:noFill/>
          </a:ln>
        </p:spPr>
      </p:pic>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14</a:t>
            </a:fld>
            <a:endParaRPr lang="en-US" dirty="0"/>
          </a:p>
        </p:txBody>
      </p:sp>
      <p:sp>
        <p:nvSpPr>
          <p:cNvPr id="12" name="Footer Placeholder 2"/>
          <p:cNvSpPr>
            <a:spLocks noGrp="1"/>
          </p:cNvSpPr>
          <p:nvPr>
            <p:ph type="ftr" sz="quarter" idx="11"/>
          </p:nvPr>
        </p:nvSpPr>
        <p:spPr>
          <a:xfrm>
            <a:off x="0" y="6613525"/>
            <a:ext cx="8534400" cy="244475"/>
          </a:xfrm>
        </p:spPr>
        <p:txBody>
          <a:bodyPr/>
          <a:lstStyle/>
          <a:p>
            <a:r>
              <a:rPr lang="de-DE"/>
              <a:t>Sasha Milov              Z-tagged 2PC with ATLAS               WPCF,  May 25, 2018, Kraków</a:t>
            </a:r>
            <a:endParaRPr lang="en-US" dirty="0"/>
          </a:p>
        </p:txBody>
      </p:sp>
      <p:sp>
        <p:nvSpPr>
          <p:cNvPr id="46" name="TextBox 45"/>
          <p:cNvSpPr txBox="1"/>
          <p:nvPr/>
        </p:nvSpPr>
        <p:spPr>
          <a:xfrm>
            <a:off x="0" y="14439"/>
            <a:ext cx="9144000" cy="584775"/>
          </a:xfrm>
          <a:prstGeom prst="rect">
            <a:avLst/>
          </a:prstGeom>
          <a:noFill/>
        </p:spPr>
        <p:txBody>
          <a:bodyPr wrap="square" rtlCol="0">
            <a:spAutoFit/>
          </a:bodyPr>
          <a:lstStyle/>
          <a:p>
            <a:pPr algn="ctr"/>
            <a:r>
              <a:rPr lang="en-US" sz="3200" b="0" dirty="0">
                <a:latin typeface="Perpetua Titling MT"/>
                <a:cs typeface="Perpetua Titling MT"/>
              </a:rPr>
              <a:t>Subtracting background</a:t>
            </a:r>
          </a:p>
        </p:txBody>
      </p:sp>
      <p:sp>
        <p:nvSpPr>
          <p:cNvPr id="6" name="Shape 143"/>
          <p:cNvSpPr txBox="1"/>
          <p:nvPr/>
        </p:nvSpPr>
        <p:spPr>
          <a:xfrm>
            <a:off x="132693" y="4990177"/>
            <a:ext cx="9011307" cy="614557"/>
          </a:xfrm>
          <a:prstGeom prst="rect">
            <a:avLst/>
          </a:prstGeom>
          <a:noFill/>
          <a:ln>
            <a:noFill/>
          </a:ln>
        </p:spPr>
        <p:txBody>
          <a:bodyPr wrap="square" lIns="0" tIns="0" rIns="0" bIns="0" anchor="t" anchorCtr="0">
            <a:noAutofit/>
          </a:bodyPr>
          <a:lstStyle/>
          <a:p>
            <a:pPr marL="114300">
              <a:spcBef>
                <a:spcPts val="0"/>
              </a:spcBef>
              <a:spcAft>
                <a:spcPts val="0"/>
              </a:spcAft>
              <a:buClr>
                <a:schemeClr val="dk1"/>
              </a:buClr>
              <a:buSzPct val="100000"/>
            </a:pPr>
            <a:r>
              <a:rPr lang="en-US" sz="1800" b="0" dirty="0">
                <a:solidFill>
                  <a:srgbClr val="0000FF"/>
                </a:solidFill>
                <a:ea typeface="Arial" charset="0"/>
                <a:cs typeface="Arial" charset="0"/>
              </a:rPr>
              <a:t>&lt;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a</a:t>
            </a:r>
            <a:r>
              <a:rPr lang="en-US" sz="1800" b="0" dirty="0">
                <a:solidFill>
                  <a:srgbClr val="0000FF"/>
                </a:solidFill>
                <a:ea typeface="Arial" charset="0"/>
                <a:cs typeface="Arial" charset="0"/>
              </a:rPr>
              <a: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b</a:t>
            </a:r>
            <a:r>
              <a:rPr lang="en-US" sz="1800" b="0" dirty="0">
                <a:solidFill>
                  <a:srgbClr val="0000FF"/>
                </a:solidFill>
                <a:ea typeface="Arial" charset="0"/>
                <a:cs typeface="Arial" charset="0"/>
              </a:rPr>
              <a:t>&gt; </a:t>
            </a:r>
            <a:r>
              <a:rPr lang="en" sz="1800" b="0" dirty="0">
                <a:solidFill>
                  <a:schemeClr val="dk1"/>
                </a:solidFill>
                <a:ea typeface="Arial" charset="0"/>
                <a:cs typeface="Arial" charset="0"/>
              </a:rPr>
              <a:t>= </a:t>
            </a:r>
            <a:r>
              <a:rPr lang="en-US" sz="1800" b="0" dirty="0">
                <a:solidFill>
                  <a:srgbClr val="FF0000"/>
                </a:solidFill>
                <a:ea typeface="Arial" charset="0"/>
                <a:cs typeface="Arial" charset="0"/>
              </a:rPr>
              <a:t>&lt;</a:t>
            </a:r>
            <a:r>
              <a:rPr lang="en" sz="1800" b="0" dirty="0" err="1">
                <a:solidFill>
                  <a:srgbClr val="FF0000"/>
                </a:solidFill>
                <a:ea typeface="Arial" charset="0"/>
                <a:cs typeface="Arial" charset="0"/>
              </a:rPr>
              <a:t>Direct</a:t>
            </a:r>
            <a:r>
              <a:rPr lang="en" sz="1800" b="0" baseline="30000" dirty="0" err="1">
                <a:solidFill>
                  <a:srgbClr val="FF0000"/>
                </a:solidFill>
                <a:ea typeface="Arial" charset="0"/>
                <a:cs typeface="Arial" charset="0"/>
              </a:rPr>
              <a:t>a</a:t>
            </a:r>
            <a:r>
              <a:rPr lang="en-US" sz="1800" b="0" dirty="0">
                <a:solidFill>
                  <a:srgbClr val="FF0000"/>
                </a:solidFill>
                <a:ea typeface="Arial" charset="0"/>
                <a:cs typeface="Arial" charset="0"/>
              </a:rPr>
              <a:t>×</a:t>
            </a:r>
            <a:r>
              <a:rPr lang="en" sz="1800" b="0" dirty="0" err="1">
                <a:solidFill>
                  <a:srgbClr val="FF0000"/>
                </a:solidFill>
                <a:ea typeface="Arial" charset="0"/>
                <a:cs typeface="Arial" charset="0"/>
              </a:rPr>
              <a:t>Direct</a:t>
            </a:r>
            <a:r>
              <a:rPr lang="en" sz="1800" b="0" baseline="30000" dirty="0" err="1">
                <a:solidFill>
                  <a:srgbClr val="FF0000"/>
                </a:solidFill>
                <a:ea typeface="Arial" charset="0"/>
                <a:cs typeface="Arial" charset="0"/>
              </a:rPr>
              <a:t>b</a:t>
            </a:r>
            <a:r>
              <a:rPr lang="en-US" sz="1800" b="0" dirty="0">
                <a:solidFill>
                  <a:srgbClr val="FF0000"/>
                </a:solidFill>
                <a:ea typeface="Arial" charset="0"/>
                <a:cs typeface="Arial" charset="0"/>
              </a:rPr>
              <a:t>&gt; </a:t>
            </a:r>
            <a:r>
              <a:rPr lang="mr-IN" sz="1800" b="0" dirty="0">
                <a:ea typeface="Arial" charset="0"/>
                <a:cs typeface="Arial" charset="0"/>
                <a:sym typeface="Wingdings"/>
              </a:rPr>
              <a:t>–</a:t>
            </a:r>
            <a:r>
              <a:rPr lang="en-US" sz="1800" b="0" dirty="0">
                <a:solidFill>
                  <a:schemeClr val="dk1"/>
                </a:solidFill>
                <a:ea typeface="Arial" charset="0"/>
                <a:cs typeface="Arial" charset="0"/>
              </a:rPr>
              <a:t> </a:t>
            </a:r>
            <a:r>
              <a:rPr lang="en-US" sz="1800" b="0" dirty="0">
                <a:solidFill>
                  <a:srgbClr val="FF6600"/>
                </a:solidFill>
                <a:ea typeface="Arial" charset="0"/>
                <a:cs typeface="Arial" charset="0"/>
              </a:rPr>
              <a:t>&lt;Mix</a:t>
            </a:r>
            <a:r>
              <a:rPr lang="en" sz="1800" b="0" baseline="30000" dirty="0">
                <a:solidFill>
                  <a:srgbClr val="FF6600"/>
                </a:solidFill>
                <a:ea typeface="Arial" charset="0"/>
                <a:cs typeface="Arial" charset="0"/>
              </a:rPr>
              <a:t>a</a:t>
            </a:r>
            <a:r>
              <a:rPr lang="en-US" sz="1800" b="0" dirty="0">
                <a:solidFill>
                  <a:srgbClr val="FF6600"/>
                </a:solidFill>
                <a:ea typeface="Arial" charset="0"/>
                <a:cs typeface="Arial" charset="0"/>
              </a:rPr>
              <a:t>×Mix</a:t>
            </a:r>
            <a:r>
              <a:rPr lang="en" sz="1800" b="0" baseline="30000" dirty="0">
                <a:solidFill>
                  <a:srgbClr val="FF6600"/>
                </a:solidFill>
                <a:ea typeface="Arial" charset="0"/>
                <a:cs typeface="Arial" charset="0"/>
              </a:rPr>
              <a:t>b</a:t>
            </a:r>
            <a:r>
              <a:rPr lang="en-US" sz="1800" b="0" dirty="0">
                <a:solidFill>
                  <a:srgbClr val="FF6600"/>
                </a:solidFill>
                <a:ea typeface="Arial" charset="0"/>
                <a:cs typeface="Arial" charset="0"/>
              </a:rPr>
              <a:t>&gt; </a:t>
            </a:r>
            <a:r>
              <a:rPr lang="mr-IN" sz="1800" b="0" dirty="0">
                <a:ea typeface="Arial" charset="0"/>
                <a:cs typeface="Arial" charset="0"/>
                <a:sym typeface="Wingdings"/>
              </a:rPr>
              <a:t>–</a:t>
            </a:r>
            <a:r>
              <a:rPr lang="en" sz="1800" b="0" dirty="0">
                <a:solidFill>
                  <a:schemeClr val="dk1"/>
                </a:solidFill>
                <a:ea typeface="Arial" charset="0"/>
                <a:cs typeface="Arial" charset="0"/>
              </a:rPr>
              <a:t> </a:t>
            </a:r>
            <a:endParaRPr lang="en-US" sz="1800" b="0" dirty="0">
              <a:solidFill>
                <a:schemeClr val="dk1"/>
              </a:solidFill>
              <a:ea typeface="Arial" charset="0"/>
              <a:cs typeface="Arial" charset="0"/>
            </a:endParaRPr>
          </a:p>
          <a:p>
            <a:pPr marL="114300">
              <a:spcBef>
                <a:spcPts val="0"/>
              </a:spcBef>
              <a:spcAft>
                <a:spcPts val="0"/>
              </a:spcAft>
              <a:buClr>
                <a:schemeClr val="dk1"/>
              </a:buClr>
              <a:buSzPct val="100000"/>
            </a:pPr>
            <a:r>
              <a:rPr lang="en-US" sz="1800" b="0" dirty="0">
                <a:solidFill>
                  <a:schemeClr val="dk1"/>
                </a:solidFill>
                <a:ea typeface="Arial" charset="0"/>
                <a:cs typeface="Arial" charset="0"/>
              </a:rPr>
              <a:t>		     </a:t>
            </a:r>
            <a:r>
              <a:rPr lang="en-US" sz="1800" b="0" dirty="0">
                <a:solidFill>
                  <a:srgbClr val="0000FF"/>
                </a:solidFill>
                <a:ea typeface="Arial" charset="0"/>
                <a:cs typeface="Arial" charset="0"/>
              </a:rPr>
              <a:t>&lt;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a</a:t>
            </a:r>
            <a:r>
              <a:rPr lang="en-US" sz="1800" b="0" dirty="0">
                <a:solidFill>
                  <a:srgbClr val="0000FF"/>
                </a:solidFill>
                <a:ea typeface="Arial" charset="0"/>
                <a:cs typeface="Arial" charset="0"/>
              </a:rPr>
              <a:t>&gt;</a:t>
            </a:r>
            <a:r>
              <a:rPr lang="en-US" sz="1800" b="0" dirty="0">
                <a:ea typeface="Arial" charset="0"/>
                <a:cs typeface="Arial" charset="0"/>
              </a:rPr>
              <a:t>×</a:t>
            </a:r>
            <a:r>
              <a:rPr lang="en-US" sz="1800" b="0" dirty="0">
                <a:solidFill>
                  <a:srgbClr val="FF6600"/>
                </a:solidFill>
                <a:ea typeface="Arial" charset="0"/>
                <a:cs typeface="Arial" charset="0"/>
              </a:rPr>
              <a:t>&lt;Mix</a:t>
            </a:r>
            <a:r>
              <a:rPr lang="en" sz="1800" b="0" baseline="30000" dirty="0">
                <a:solidFill>
                  <a:srgbClr val="FF6600"/>
                </a:solidFill>
                <a:ea typeface="Arial" charset="0"/>
                <a:cs typeface="Arial" charset="0"/>
              </a:rPr>
              <a:t>b</a:t>
            </a:r>
            <a:r>
              <a:rPr lang="en-US" sz="1800" b="0" dirty="0">
                <a:solidFill>
                  <a:srgbClr val="FF6600"/>
                </a:solidFill>
                <a:ea typeface="Arial" charset="0"/>
                <a:cs typeface="Arial" charset="0"/>
              </a:rPr>
              <a:t>&gt; </a:t>
            </a:r>
            <a:r>
              <a:rPr lang="mr-IN" sz="1800" b="0" dirty="0">
                <a:ea typeface="Arial" charset="0"/>
                <a:cs typeface="Arial" charset="0"/>
                <a:sym typeface="Wingdings"/>
              </a:rPr>
              <a:t>–</a:t>
            </a:r>
            <a:r>
              <a:rPr lang="en-US" sz="1800" b="0" dirty="0">
                <a:ea typeface="Arial" charset="0"/>
                <a:cs typeface="Arial" charset="0"/>
                <a:sym typeface="Wingdings"/>
              </a:rPr>
              <a:t> </a:t>
            </a:r>
            <a:r>
              <a:rPr lang="en-US" sz="1800" b="0" dirty="0">
                <a:solidFill>
                  <a:srgbClr val="FF6600"/>
                </a:solidFill>
                <a:ea typeface="Arial" charset="0"/>
                <a:cs typeface="Arial" charset="0"/>
              </a:rPr>
              <a:t>&lt;Mix</a:t>
            </a:r>
            <a:r>
              <a:rPr lang="en" sz="1800" b="0" baseline="30000" dirty="0">
                <a:solidFill>
                  <a:srgbClr val="FF6600"/>
                </a:solidFill>
                <a:ea typeface="Arial" charset="0"/>
                <a:cs typeface="Arial" charset="0"/>
              </a:rPr>
              <a:t>a</a:t>
            </a:r>
            <a:r>
              <a:rPr lang="en-US" sz="1800" b="0" dirty="0">
                <a:solidFill>
                  <a:srgbClr val="FF6600"/>
                </a:solidFill>
                <a:ea typeface="Arial" charset="0"/>
                <a:cs typeface="Arial" charset="0"/>
              </a:rPr>
              <a:t>&gt;</a:t>
            </a:r>
            <a:r>
              <a:rPr lang="en-US" sz="1800" b="0" dirty="0">
                <a:ea typeface="Arial" charset="0"/>
                <a:cs typeface="Arial" charset="0"/>
              </a:rPr>
              <a:t>×</a:t>
            </a:r>
            <a:r>
              <a:rPr lang="en-US" sz="1800" b="0" dirty="0">
                <a:solidFill>
                  <a:srgbClr val="0000FF"/>
                </a:solidFill>
                <a:ea typeface="Arial" charset="0"/>
                <a:cs typeface="Arial" charset="0"/>
              </a:rPr>
              <a:t>&lt;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b</a:t>
            </a:r>
            <a:r>
              <a:rPr lang="en-US" sz="1800" b="0" dirty="0">
                <a:solidFill>
                  <a:srgbClr val="0000FF"/>
                </a:solidFill>
                <a:ea typeface="Arial" charset="0"/>
                <a:cs typeface="Arial" charset="0"/>
              </a:rPr>
              <a:t>&gt;</a:t>
            </a:r>
          </a:p>
        </p:txBody>
      </p:sp>
      <p:sp>
        <p:nvSpPr>
          <p:cNvPr id="2" name="Rectangle 1"/>
          <p:cNvSpPr/>
          <p:nvPr/>
        </p:nvSpPr>
        <p:spPr>
          <a:xfrm>
            <a:off x="1093187" y="5864138"/>
            <a:ext cx="2313454" cy="369332"/>
          </a:xfrm>
          <a:prstGeom prst="rect">
            <a:avLst/>
          </a:prstGeom>
        </p:spPr>
        <p:txBody>
          <a:bodyPr wrap="none">
            <a:spAutoFit/>
          </a:bodyPr>
          <a:lstStyle/>
          <a:p>
            <a:pPr marL="114300">
              <a:spcBef>
                <a:spcPts val="0"/>
              </a:spcBef>
              <a:spcAft>
                <a:spcPts val="0"/>
              </a:spcAft>
              <a:buClr>
                <a:schemeClr val="dk1"/>
              </a:buClr>
              <a:buSzPct val="100000"/>
            </a:pPr>
            <a:r>
              <a:rPr lang="en-US" sz="1800" b="0" dirty="0">
                <a:solidFill>
                  <a:srgbClr val="FF0000"/>
                </a:solidFill>
                <a:sym typeface="Wingdings"/>
              </a:rPr>
              <a:t>&lt;Direct&gt; </a:t>
            </a:r>
            <a:r>
              <a:rPr lang="mr-IN" sz="1800" b="0" dirty="0">
                <a:sym typeface="Wingdings"/>
              </a:rPr>
              <a:t>–</a:t>
            </a:r>
            <a:r>
              <a:rPr lang="en-US" sz="1800" b="0" dirty="0">
                <a:solidFill>
                  <a:srgbClr val="0000FF"/>
                </a:solidFill>
                <a:sym typeface="Wingdings"/>
              </a:rPr>
              <a:t> </a:t>
            </a:r>
            <a:r>
              <a:rPr lang="en-US" sz="1800" b="0" dirty="0">
                <a:solidFill>
                  <a:srgbClr val="FF6600"/>
                </a:solidFill>
                <a:sym typeface="Wingdings"/>
              </a:rPr>
              <a:t>&lt;Mixed&gt;</a:t>
            </a:r>
            <a:endParaRPr lang="en-US" sz="1800" b="0" dirty="0">
              <a:solidFill>
                <a:srgbClr val="FF6600"/>
              </a:solidFill>
            </a:endParaRPr>
          </a:p>
        </p:txBody>
      </p:sp>
      <p:sp>
        <p:nvSpPr>
          <p:cNvPr id="9" name="Rectangle 8"/>
          <p:cNvSpPr/>
          <p:nvPr/>
        </p:nvSpPr>
        <p:spPr>
          <a:xfrm>
            <a:off x="4806369" y="5821106"/>
            <a:ext cx="2313454" cy="369332"/>
          </a:xfrm>
          <a:prstGeom prst="rect">
            <a:avLst/>
          </a:prstGeom>
        </p:spPr>
        <p:txBody>
          <a:bodyPr wrap="none">
            <a:spAutoFit/>
          </a:bodyPr>
          <a:lstStyle/>
          <a:p>
            <a:pPr marL="114300">
              <a:spcBef>
                <a:spcPts val="0"/>
              </a:spcBef>
              <a:spcAft>
                <a:spcPts val="0"/>
              </a:spcAft>
              <a:buClr>
                <a:schemeClr val="dk1"/>
              </a:buClr>
              <a:buSzPct val="100000"/>
            </a:pPr>
            <a:r>
              <a:rPr lang="en-US" sz="1800" b="0">
                <a:solidFill>
                  <a:srgbClr val="FF0000"/>
                </a:solidFill>
                <a:sym typeface="Wingdings"/>
              </a:rPr>
              <a:t>&lt;Direct</a:t>
            </a:r>
            <a:r>
              <a:rPr lang="en-US" sz="1800" b="0" dirty="0">
                <a:solidFill>
                  <a:srgbClr val="FF0000"/>
                </a:solidFill>
                <a:sym typeface="Wingdings"/>
              </a:rPr>
              <a:t>&gt; </a:t>
            </a:r>
            <a:r>
              <a:rPr lang="mr-IN" sz="1800" b="0" dirty="0">
                <a:sym typeface="Wingdings"/>
              </a:rPr>
              <a:t>–</a:t>
            </a:r>
            <a:r>
              <a:rPr lang="en-US" sz="1800" b="0" dirty="0">
                <a:solidFill>
                  <a:srgbClr val="0000FF"/>
                </a:solidFill>
                <a:sym typeface="Wingdings"/>
              </a:rPr>
              <a:t> </a:t>
            </a:r>
            <a:r>
              <a:rPr lang="en-US" sz="1800" b="0" dirty="0">
                <a:solidFill>
                  <a:srgbClr val="FF6600"/>
                </a:solidFill>
                <a:sym typeface="Wingdings"/>
              </a:rPr>
              <a:t>&lt;Mixed&gt;</a:t>
            </a:r>
            <a:endParaRPr lang="en-US" sz="1800" b="0" dirty="0">
              <a:solidFill>
                <a:srgbClr val="FF6600"/>
              </a:solidFill>
            </a:endParaRPr>
          </a:p>
        </p:txBody>
      </p:sp>
      <p:cxnSp>
        <p:nvCxnSpPr>
          <p:cNvPr id="4" name="Straight Arrow Connector 3"/>
          <p:cNvCxnSpPr/>
          <p:nvPr/>
        </p:nvCxnSpPr>
        <p:spPr bwMode="auto">
          <a:xfrm flipV="1">
            <a:off x="2377440" y="5549770"/>
            <a:ext cx="247426" cy="402175"/>
          </a:xfrm>
          <a:prstGeom prst="straightConnector1">
            <a:avLst/>
          </a:prstGeom>
          <a:solidFill>
            <a:schemeClr val="accent1"/>
          </a:solidFill>
          <a:ln w="9525" cap="flat" cmpd="sng" algn="ctr">
            <a:solidFill>
              <a:schemeClr val="accent6"/>
            </a:solidFill>
            <a:prstDash val="solid"/>
            <a:miter lim="800000"/>
            <a:headEnd type="none" w="med" len="med"/>
            <a:tailEnd type="triangle"/>
          </a:ln>
          <a:effectLst/>
        </p:spPr>
      </p:cxnSp>
      <p:cxnSp>
        <p:nvCxnSpPr>
          <p:cNvPr id="13" name="Straight Arrow Connector 12"/>
          <p:cNvCxnSpPr/>
          <p:nvPr/>
        </p:nvCxnSpPr>
        <p:spPr bwMode="auto">
          <a:xfrm flipH="1" flipV="1">
            <a:off x="5651388" y="5550991"/>
            <a:ext cx="276076" cy="357051"/>
          </a:xfrm>
          <a:prstGeom prst="straightConnector1">
            <a:avLst/>
          </a:prstGeom>
          <a:solidFill>
            <a:schemeClr val="accent1"/>
          </a:solidFill>
          <a:ln w="9525" cap="flat" cmpd="sng" algn="ctr">
            <a:solidFill>
              <a:schemeClr val="accent6"/>
            </a:solidFill>
            <a:prstDash val="solid"/>
            <a:miter lim="800000"/>
            <a:headEnd type="none" w="med" len="med"/>
            <a:tailEnd type="triangle"/>
          </a:ln>
          <a:effectLst/>
        </p:spPr>
      </p:cxnSp>
      <p:sp>
        <p:nvSpPr>
          <p:cNvPr id="10" name="Rectangle 9"/>
          <p:cNvSpPr/>
          <p:nvPr/>
        </p:nvSpPr>
        <p:spPr>
          <a:xfrm>
            <a:off x="-13401" y="3055501"/>
            <a:ext cx="7487322" cy="923330"/>
          </a:xfrm>
          <a:prstGeom prst="rect">
            <a:avLst/>
          </a:prstGeom>
        </p:spPr>
        <p:txBody>
          <a:bodyPr wrap="square">
            <a:spAutoFit/>
          </a:bodyPr>
          <a:lstStyle/>
          <a:p>
            <a:pPr marL="114300">
              <a:spcBef>
                <a:spcPts val="0"/>
              </a:spcBef>
              <a:spcAft>
                <a:spcPts val="0"/>
              </a:spcAft>
              <a:buClr>
                <a:schemeClr val="dk1"/>
              </a:buClr>
              <a:buSzPct val="100000"/>
            </a:pPr>
            <a:r>
              <a:rPr lang="en-US" sz="1800" b="0" dirty="0">
                <a:solidFill>
                  <a:srgbClr val="0000FF"/>
                </a:solidFill>
                <a:ea typeface="Arial" charset="0"/>
                <a:cs typeface="Arial" charset="0"/>
              </a:rPr>
              <a:t>&lt;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a</a:t>
            </a:r>
            <a:r>
              <a:rPr lang="en-US" sz="1800" b="0" dirty="0">
                <a:solidFill>
                  <a:srgbClr val="0000FF"/>
                </a:solidFill>
                <a:ea typeface="Arial" charset="0"/>
                <a:cs typeface="Arial" charset="0"/>
              </a:rPr>
              <a:t>×</a:t>
            </a:r>
            <a:r>
              <a:rPr lang="en" sz="1800" b="0" dirty="0" err="1">
                <a:solidFill>
                  <a:srgbClr val="0000FF"/>
                </a:solidFill>
                <a:ea typeface="Arial" charset="0"/>
                <a:cs typeface="Arial" charset="0"/>
              </a:rPr>
              <a:t>Signal</a:t>
            </a:r>
            <a:r>
              <a:rPr lang="en" sz="1800" b="0" baseline="30000" dirty="0" err="1">
                <a:solidFill>
                  <a:srgbClr val="0000FF"/>
                </a:solidFill>
                <a:ea typeface="Arial" charset="0"/>
                <a:cs typeface="Arial" charset="0"/>
              </a:rPr>
              <a:t>b</a:t>
            </a:r>
            <a:r>
              <a:rPr lang="en-US" sz="1800" b="0" dirty="0">
                <a:solidFill>
                  <a:srgbClr val="0000FF"/>
                </a:solidFill>
                <a:ea typeface="Arial" charset="0"/>
                <a:cs typeface="Arial" charset="0"/>
              </a:rPr>
              <a:t>&gt; </a:t>
            </a:r>
            <a:r>
              <a:rPr lang="en" sz="1800" b="0" dirty="0">
                <a:solidFill>
                  <a:schemeClr val="dk1"/>
                </a:solidFill>
                <a:ea typeface="Arial" charset="0"/>
                <a:cs typeface="Arial" charset="0"/>
              </a:rPr>
              <a:t>= </a:t>
            </a:r>
            <a:r>
              <a:rPr lang="en-US" sz="1800" b="0" dirty="0">
                <a:solidFill>
                  <a:srgbClr val="FF0000"/>
                </a:solidFill>
                <a:ea typeface="Arial" charset="0"/>
                <a:cs typeface="Arial" charset="0"/>
              </a:rPr>
              <a:t>&lt;</a:t>
            </a:r>
            <a:r>
              <a:rPr lang="en" sz="1800" b="0" dirty="0" err="1">
                <a:solidFill>
                  <a:srgbClr val="FF0000"/>
                </a:solidFill>
                <a:ea typeface="Arial" charset="0"/>
                <a:cs typeface="Arial" charset="0"/>
              </a:rPr>
              <a:t>Direct</a:t>
            </a:r>
            <a:r>
              <a:rPr lang="en" sz="1800" b="0" baseline="30000" dirty="0" err="1">
                <a:solidFill>
                  <a:srgbClr val="FF0000"/>
                </a:solidFill>
                <a:ea typeface="Arial" charset="0"/>
                <a:cs typeface="Arial" charset="0"/>
              </a:rPr>
              <a:t>a</a:t>
            </a:r>
            <a:r>
              <a:rPr lang="en-US" sz="1800" b="0" dirty="0">
                <a:solidFill>
                  <a:srgbClr val="FF0000"/>
                </a:solidFill>
                <a:ea typeface="Arial" charset="0"/>
                <a:cs typeface="Arial" charset="0"/>
              </a:rPr>
              <a:t>×</a:t>
            </a:r>
            <a:r>
              <a:rPr lang="en" sz="1800" b="0" dirty="0" err="1">
                <a:solidFill>
                  <a:srgbClr val="FF0000"/>
                </a:solidFill>
                <a:ea typeface="Arial" charset="0"/>
                <a:cs typeface="Arial" charset="0"/>
              </a:rPr>
              <a:t>Direct</a:t>
            </a:r>
            <a:r>
              <a:rPr lang="en" sz="1800" b="0" baseline="30000" dirty="0" err="1">
                <a:solidFill>
                  <a:srgbClr val="FF0000"/>
                </a:solidFill>
                <a:ea typeface="Arial" charset="0"/>
                <a:cs typeface="Arial" charset="0"/>
              </a:rPr>
              <a:t>b</a:t>
            </a:r>
            <a:r>
              <a:rPr lang="en-US" sz="1800" b="0" dirty="0">
                <a:solidFill>
                  <a:srgbClr val="FF0000"/>
                </a:solidFill>
                <a:ea typeface="Arial" charset="0"/>
                <a:cs typeface="Arial" charset="0"/>
              </a:rPr>
              <a:t>&gt; </a:t>
            </a:r>
            <a:r>
              <a:rPr lang="mr-IN" sz="1800" b="0" dirty="0">
                <a:ea typeface="Arial" charset="0"/>
                <a:cs typeface="Arial" charset="0"/>
                <a:sym typeface="Wingdings"/>
              </a:rPr>
              <a:t>–</a:t>
            </a:r>
            <a:r>
              <a:rPr lang="en-US" sz="1800" b="0" dirty="0">
                <a:solidFill>
                  <a:schemeClr val="dk1"/>
                </a:solidFill>
                <a:ea typeface="Arial" charset="0"/>
                <a:cs typeface="Arial" charset="0"/>
              </a:rPr>
              <a:t> </a:t>
            </a:r>
            <a:r>
              <a:rPr lang="en-US" sz="1800" b="0" dirty="0">
                <a:solidFill>
                  <a:srgbClr val="FF6600"/>
                </a:solidFill>
                <a:ea typeface="Arial" charset="0"/>
                <a:cs typeface="Arial" charset="0"/>
              </a:rPr>
              <a:t>&lt;Mix</a:t>
            </a:r>
            <a:r>
              <a:rPr lang="en" sz="1800" b="0" baseline="30000" dirty="0">
                <a:solidFill>
                  <a:srgbClr val="FF6600"/>
                </a:solidFill>
                <a:ea typeface="Arial" charset="0"/>
                <a:cs typeface="Arial" charset="0"/>
              </a:rPr>
              <a:t>a</a:t>
            </a:r>
            <a:r>
              <a:rPr lang="en-US" sz="1800" b="0" dirty="0">
                <a:solidFill>
                  <a:srgbClr val="FF6600"/>
                </a:solidFill>
                <a:ea typeface="Arial" charset="0"/>
                <a:cs typeface="Arial" charset="0"/>
              </a:rPr>
              <a:t>×Mix</a:t>
            </a:r>
            <a:r>
              <a:rPr lang="en" sz="1800" b="0" baseline="30000" dirty="0">
                <a:solidFill>
                  <a:srgbClr val="FF6600"/>
                </a:solidFill>
                <a:ea typeface="Arial" charset="0"/>
                <a:cs typeface="Arial" charset="0"/>
              </a:rPr>
              <a:t>b</a:t>
            </a:r>
            <a:r>
              <a:rPr lang="en-US" sz="1800" b="0" dirty="0">
                <a:solidFill>
                  <a:srgbClr val="FF6600"/>
                </a:solidFill>
                <a:ea typeface="Arial" charset="0"/>
                <a:cs typeface="Arial" charset="0"/>
              </a:rPr>
              <a:t>&gt; </a:t>
            </a:r>
            <a:r>
              <a:rPr lang="mr-IN" sz="1800" b="0" dirty="0">
                <a:ea typeface="Arial" charset="0"/>
                <a:cs typeface="Arial" charset="0"/>
                <a:sym typeface="Wingdings"/>
              </a:rPr>
              <a:t>–</a:t>
            </a:r>
            <a:r>
              <a:rPr lang="en" sz="1800" b="0" dirty="0">
                <a:solidFill>
                  <a:schemeClr val="dk1"/>
                </a:solidFill>
                <a:ea typeface="Arial" charset="0"/>
                <a:cs typeface="Arial" charset="0"/>
              </a:rPr>
              <a:t> </a:t>
            </a:r>
            <a:endParaRPr lang="en-US" sz="1800" b="0" dirty="0">
              <a:solidFill>
                <a:schemeClr val="dk1"/>
              </a:solidFill>
              <a:ea typeface="Arial" charset="0"/>
              <a:cs typeface="Arial" charset="0"/>
            </a:endParaRPr>
          </a:p>
          <a:p>
            <a:pPr marL="114300">
              <a:spcBef>
                <a:spcPts val="0"/>
              </a:spcBef>
              <a:spcAft>
                <a:spcPts val="0"/>
              </a:spcAft>
              <a:buClr>
                <a:schemeClr val="dk1"/>
              </a:buClr>
              <a:buSzPct val="100000"/>
            </a:pPr>
            <a:r>
              <a:rPr lang="en-US" sz="1800" b="0" dirty="0">
                <a:solidFill>
                  <a:schemeClr val="dk1"/>
                </a:solidFill>
                <a:ea typeface="Arial" charset="0"/>
                <a:cs typeface="Arial" charset="0"/>
              </a:rPr>
              <a:t>		      </a:t>
            </a:r>
            <a:r>
              <a:rPr lang="en-US" sz="1800" b="0" dirty="0">
                <a:solidFill>
                  <a:srgbClr val="FF0000"/>
                </a:solidFill>
                <a:ea typeface="Arial" charset="0"/>
                <a:cs typeface="Arial" charset="0"/>
              </a:rPr>
              <a:t>&lt;Direct</a:t>
            </a:r>
            <a:r>
              <a:rPr lang="en" sz="1800" b="0" baseline="30000" dirty="0">
                <a:solidFill>
                  <a:srgbClr val="FF0000"/>
                </a:solidFill>
                <a:ea typeface="Arial" charset="0"/>
                <a:cs typeface="Arial" charset="0"/>
              </a:rPr>
              <a:t>a</a:t>
            </a:r>
            <a:r>
              <a:rPr lang="en-US" sz="1800" b="0" dirty="0">
                <a:solidFill>
                  <a:srgbClr val="FF0000"/>
                </a:solidFill>
                <a:ea typeface="Arial" charset="0"/>
                <a:cs typeface="Arial" charset="0"/>
              </a:rPr>
              <a:t>&gt;</a:t>
            </a:r>
            <a:r>
              <a:rPr lang="en-US" sz="1800" b="0" dirty="0">
                <a:ea typeface="Arial" charset="0"/>
                <a:cs typeface="Arial" charset="0"/>
              </a:rPr>
              <a:t>×</a:t>
            </a:r>
            <a:r>
              <a:rPr lang="en-US" sz="1800" b="0" dirty="0">
                <a:solidFill>
                  <a:srgbClr val="FF6600"/>
                </a:solidFill>
                <a:ea typeface="Arial" charset="0"/>
                <a:cs typeface="Arial" charset="0"/>
              </a:rPr>
              <a:t>&lt;Mix</a:t>
            </a:r>
            <a:r>
              <a:rPr lang="en" sz="1800" b="0" baseline="30000" dirty="0">
                <a:solidFill>
                  <a:srgbClr val="FF6600"/>
                </a:solidFill>
                <a:ea typeface="Arial" charset="0"/>
                <a:cs typeface="Arial" charset="0"/>
              </a:rPr>
              <a:t>b</a:t>
            </a:r>
            <a:r>
              <a:rPr lang="en-US" sz="1800" b="0" dirty="0">
                <a:solidFill>
                  <a:srgbClr val="FF6600"/>
                </a:solidFill>
                <a:ea typeface="Arial" charset="0"/>
                <a:cs typeface="Arial" charset="0"/>
              </a:rPr>
              <a:t>&gt; </a:t>
            </a:r>
            <a:r>
              <a:rPr lang="mr-IN" sz="1800" b="0" dirty="0">
                <a:ea typeface="Arial" charset="0"/>
                <a:cs typeface="Arial" charset="0"/>
                <a:sym typeface="Wingdings"/>
              </a:rPr>
              <a:t>–</a:t>
            </a:r>
            <a:r>
              <a:rPr lang="en-US" sz="1800" b="0" dirty="0">
                <a:solidFill>
                  <a:schemeClr val="dk1"/>
                </a:solidFill>
                <a:ea typeface="Arial" charset="0"/>
                <a:cs typeface="Arial" charset="0"/>
              </a:rPr>
              <a:t> </a:t>
            </a:r>
            <a:r>
              <a:rPr lang="en-US" sz="1800" b="0" dirty="0">
                <a:solidFill>
                  <a:srgbClr val="FF6600"/>
                </a:solidFill>
                <a:ea typeface="Arial" charset="0"/>
                <a:cs typeface="Arial" charset="0"/>
              </a:rPr>
              <a:t>&lt;Mix</a:t>
            </a:r>
            <a:r>
              <a:rPr lang="en" sz="1800" b="0" baseline="30000" dirty="0">
                <a:solidFill>
                  <a:srgbClr val="FF6600"/>
                </a:solidFill>
                <a:ea typeface="Arial" charset="0"/>
                <a:cs typeface="Arial" charset="0"/>
              </a:rPr>
              <a:t>a</a:t>
            </a:r>
            <a:r>
              <a:rPr lang="en-US" sz="1800" b="0" dirty="0">
                <a:solidFill>
                  <a:srgbClr val="FF6600"/>
                </a:solidFill>
                <a:ea typeface="Arial" charset="0"/>
                <a:cs typeface="Arial" charset="0"/>
              </a:rPr>
              <a:t>&gt;</a:t>
            </a:r>
            <a:r>
              <a:rPr lang="en-US" sz="1800" b="0" dirty="0">
                <a:ea typeface="Arial" charset="0"/>
                <a:cs typeface="Arial" charset="0"/>
              </a:rPr>
              <a:t>×</a:t>
            </a:r>
            <a:r>
              <a:rPr lang="en-US" sz="1800" b="0" dirty="0">
                <a:solidFill>
                  <a:srgbClr val="FF0000"/>
                </a:solidFill>
                <a:ea typeface="Arial" charset="0"/>
                <a:cs typeface="Arial" charset="0"/>
              </a:rPr>
              <a:t>&lt;Direct</a:t>
            </a:r>
            <a:r>
              <a:rPr lang="en" sz="1800" b="0" baseline="30000" dirty="0">
                <a:solidFill>
                  <a:srgbClr val="FF0000"/>
                </a:solidFill>
                <a:ea typeface="Arial" charset="0"/>
                <a:cs typeface="Arial" charset="0"/>
              </a:rPr>
              <a:t>b</a:t>
            </a:r>
            <a:r>
              <a:rPr lang="en-US" sz="1800" b="0" dirty="0">
                <a:solidFill>
                  <a:srgbClr val="FF0000"/>
                </a:solidFill>
                <a:ea typeface="Arial" charset="0"/>
                <a:cs typeface="Arial" charset="0"/>
              </a:rPr>
              <a:t>&gt;</a:t>
            </a:r>
            <a:r>
              <a:rPr lang="en-US" sz="1800" b="0" dirty="0">
                <a:solidFill>
                  <a:schemeClr val="dk1"/>
                </a:solidFill>
                <a:ea typeface="Arial" charset="0"/>
                <a:cs typeface="Arial" charset="0"/>
              </a:rPr>
              <a:t> +</a:t>
            </a:r>
          </a:p>
          <a:p>
            <a:pPr marL="114300">
              <a:spcBef>
                <a:spcPts val="0"/>
              </a:spcBef>
              <a:spcAft>
                <a:spcPts val="0"/>
              </a:spcAft>
              <a:buClr>
                <a:schemeClr val="dk1"/>
              </a:buClr>
              <a:buSzPct val="100000"/>
            </a:pPr>
            <a:r>
              <a:rPr lang="en-US" sz="1800" b="0" dirty="0">
                <a:solidFill>
                  <a:schemeClr val="dk1"/>
                </a:solidFill>
                <a:ea typeface="Arial" charset="0"/>
                <a:cs typeface="Arial" charset="0"/>
              </a:rPr>
              <a:t>		 </a:t>
            </a:r>
            <a:r>
              <a:rPr lang="en-US" sz="1800" b="0" dirty="0">
                <a:ea typeface="Arial" charset="0"/>
                <a:cs typeface="Arial" charset="0"/>
              </a:rPr>
              <a:t>     2 </a:t>
            </a:r>
            <a:r>
              <a:rPr lang="en-US" sz="1800" b="0" dirty="0">
                <a:solidFill>
                  <a:srgbClr val="FF6600"/>
                </a:solidFill>
                <a:ea typeface="Arial" charset="0"/>
                <a:cs typeface="Arial" charset="0"/>
              </a:rPr>
              <a:t>&lt;</a:t>
            </a:r>
            <a:r>
              <a:rPr lang="en-US" sz="1800" b="0" dirty="0" err="1">
                <a:solidFill>
                  <a:srgbClr val="FF6600"/>
                </a:solidFill>
                <a:ea typeface="Arial" charset="0"/>
                <a:cs typeface="Arial" charset="0"/>
              </a:rPr>
              <a:t>Mix</a:t>
            </a:r>
            <a:r>
              <a:rPr lang="en-US" sz="1800" b="0" baseline="30000" dirty="0" err="1">
                <a:solidFill>
                  <a:srgbClr val="FF6600"/>
                </a:solidFill>
                <a:ea typeface="Arial" charset="0"/>
                <a:cs typeface="Arial" charset="0"/>
              </a:rPr>
              <a:t>a</a:t>
            </a:r>
            <a:r>
              <a:rPr lang="en-US" sz="1800" b="0" dirty="0">
                <a:solidFill>
                  <a:srgbClr val="FF6600"/>
                </a:solidFill>
                <a:ea typeface="Arial" charset="0"/>
                <a:cs typeface="Arial" charset="0"/>
              </a:rPr>
              <a:t>&gt;</a:t>
            </a:r>
            <a:r>
              <a:rPr lang="en-US" sz="1800" b="0" dirty="0">
                <a:ea typeface="Arial" charset="0"/>
                <a:cs typeface="Arial" charset="0"/>
              </a:rPr>
              <a:t>×</a:t>
            </a:r>
            <a:r>
              <a:rPr lang="en-US" sz="1800" b="0" dirty="0">
                <a:solidFill>
                  <a:srgbClr val="FF6600"/>
                </a:solidFill>
                <a:ea typeface="Arial" charset="0"/>
                <a:cs typeface="Arial" charset="0"/>
              </a:rPr>
              <a:t>&lt;Mix</a:t>
            </a:r>
            <a:r>
              <a:rPr lang="en" sz="1800" b="0" baseline="30000" dirty="0">
                <a:solidFill>
                  <a:srgbClr val="FF6600"/>
                </a:solidFill>
                <a:ea typeface="Arial" charset="0"/>
                <a:cs typeface="Arial" charset="0"/>
              </a:rPr>
              <a:t>b</a:t>
            </a:r>
            <a:r>
              <a:rPr lang="en-US" sz="1800" b="0" dirty="0">
                <a:solidFill>
                  <a:srgbClr val="FF6600"/>
                </a:solidFill>
                <a:ea typeface="Arial" charset="0"/>
                <a:cs typeface="Arial" charset="0"/>
              </a:rPr>
              <a:t>&gt; </a:t>
            </a:r>
          </a:p>
        </p:txBody>
      </p:sp>
      <p:sp>
        <p:nvSpPr>
          <p:cNvPr id="15" name="Down Arrow 14"/>
          <p:cNvSpPr/>
          <p:nvPr/>
        </p:nvSpPr>
        <p:spPr bwMode="auto">
          <a:xfrm rot="10800000">
            <a:off x="3743660" y="4099480"/>
            <a:ext cx="610543" cy="766657"/>
          </a:xfrm>
          <a:prstGeom prst="down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11" name="Rectangle 10"/>
          <p:cNvSpPr/>
          <p:nvPr/>
        </p:nvSpPr>
        <p:spPr>
          <a:xfrm>
            <a:off x="0" y="869341"/>
            <a:ext cx="7487322" cy="1477328"/>
          </a:xfrm>
          <a:prstGeom prst="rect">
            <a:avLst/>
          </a:prstGeom>
        </p:spPr>
        <p:txBody>
          <a:bodyPr wrap="square">
            <a:spAutoFit/>
          </a:bodyPr>
          <a:lstStyle/>
          <a:p>
            <a:pPr marL="114300">
              <a:spcBef>
                <a:spcPts val="0"/>
              </a:spcBef>
              <a:spcAft>
                <a:spcPts val="0"/>
              </a:spcAft>
              <a:buClr>
                <a:schemeClr val="dk1"/>
              </a:buClr>
              <a:buSzPct val="100000"/>
            </a:pPr>
            <a:r>
              <a:rPr lang="en-US" sz="1800" b="0" dirty="0">
                <a:ea typeface="Arial" charset="0"/>
                <a:cs typeface="Arial" charset="0"/>
              </a:rPr>
              <a:t>&lt; × &gt; </a:t>
            </a:r>
            <a:r>
              <a:rPr lang="mr-IN" sz="1800" b="0" dirty="0">
                <a:ea typeface="Arial" charset="0"/>
                <a:cs typeface="Arial" charset="0"/>
                <a:sym typeface="Wingdings"/>
              </a:rPr>
              <a:t>– </a:t>
            </a:r>
            <a:r>
              <a:rPr lang="en-US" sz="1800" b="0" dirty="0">
                <a:ea typeface="Arial" charset="0"/>
                <a:cs typeface="Arial" charset="0"/>
              </a:rPr>
              <a:t>correlations between tracks within the same event</a:t>
            </a:r>
          </a:p>
          <a:p>
            <a:pPr marL="114300">
              <a:spcBef>
                <a:spcPts val="0"/>
              </a:spcBef>
              <a:spcAft>
                <a:spcPts val="0"/>
              </a:spcAft>
              <a:buClr>
                <a:schemeClr val="dk1"/>
              </a:buClr>
              <a:buSzPct val="100000"/>
            </a:pPr>
            <a:r>
              <a:rPr lang="en-US" sz="1800" b="0" dirty="0">
                <a:ea typeface="Arial" charset="0"/>
                <a:cs typeface="Arial" charset="0"/>
              </a:rPr>
              <a:t>&lt; &gt; × &lt; &gt; </a:t>
            </a:r>
            <a:r>
              <a:rPr lang="mr-IN" sz="1800" b="0" dirty="0">
                <a:ea typeface="Arial" charset="0"/>
                <a:cs typeface="Arial" charset="0"/>
                <a:sym typeface="Wingdings"/>
              </a:rPr>
              <a:t>– </a:t>
            </a:r>
            <a:r>
              <a:rPr lang="en-US" sz="1800" b="0" dirty="0">
                <a:ea typeface="Arial" charset="0"/>
                <a:cs typeface="Arial" charset="0"/>
              </a:rPr>
              <a:t>correlations between tracks of different event</a:t>
            </a:r>
          </a:p>
          <a:p>
            <a:pPr marL="114300">
              <a:spcBef>
                <a:spcPts val="0"/>
              </a:spcBef>
              <a:spcAft>
                <a:spcPts val="0"/>
              </a:spcAft>
              <a:buClr>
                <a:schemeClr val="dk1"/>
              </a:buClr>
              <a:buSzPct val="100000"/>
            </a:pPr>
            <a:r>
              <a:rPr lang="en-US" sz="1800" b="0" dirty="0">
                <a:ea typeface="Arial" charset="0"/>
                <a:cs typeface="Arial" charset="0"/>
              </a:rPr>
              <a:t>Formula hat to be applied in slices of 𝜈</a:t>
            </a:r>
            <a:endParaRPr lang="en-US" sz="1800" b="0" i="1" dirty="0">
              <a:ea typeface="Arial" charset="0"/>
              <a:cs typeface="Arial" charset="0"/>
            </a:endParaRPr>
          </a:p>
          <a:p>
            <a:pPr marL="114300">
              <a:spcBef>
                <a:spcPts val="0"/>
              </a:spcBef>
              <a:spcAft>
                <a:spcPts val="0"/>
              </a:spcAft>
              <a:buClr>
                <a:schemeClr val="dk1"/>
              </a:buClr>
              <a:buSzPct val="100000"/>
            </a:pPr>
            <a:r>
              <a:rPr lang="en-US" sz="1800" b="0" dirty="0">
                <a:ea typeface="Arial" charset="0"/>
                <a:cs typeface="Arial" charset="0"/>
              </a:rPr>
              <a:t>Number of tracks chosen such that: </a:t>
            </a:r>
            <a:r>
              <a:rPr lang="en-US" sz="1800" b="0" i="1" dirty="0" err="1">
                <a:ea typeface="Arial" charset="0"/>
                <a:cs typeface="Arial" charset="0"/>
              </a:rPr>
              <a:t>n</a:t>
            </a:r>
            <a:r>
              <a:rPr lang="en-US" sz="1800" b="0" baseline="-25000" dirty="0" err="1">
                <a:ea typeface="Arial" charset="0"/>
                <a:cs typeface="Arial" charset="0"/>
              </a:rPr>
              <a:t>trk</a:t>
            </a:r>
            <a:r>
              <a:rPr lang="en-US" sz="1800" b="0" baseline="30000" dirty="0" err="1">
                <a:ea typeface="Arial" charset="0"/>
                <a:cs typeface="Arial" charset="0"/>
              </a:rPr>
              <a:t>signal</a:t>
            </a:r>
            <a:r>
              <a:rPr lang="en-US" sz="1800" b="0" dirty="0">
                <a:ea typeface="Arial" charset="0"/>
                <a:cs typeface="Arial" charset="0"/>
              </a:rPr>
              <a:t> = </a:t>
            </a:r>
            <a:r>
              <a:rPr lang="en-US" sz="1800" b="0" i="1" dirty="0" err="1">
                <a:ea typeface="Arial" charset="0"/>
                <a:cs typeface="Arial" charset="0"/>
              </a:rPr>
              <a:t>n</a:t>
            </a:r>
            <a:r>
              <a:rPr lang="en-US" sz="1800" b="0" baseline="-25000" dirty="0" err="1">
                <a:ea typeface="Arial" charset="0"/>
                <a:cs typeface="Arial" charset="0"/>
              </a:rPr>
              <a:t>trk</a:t>
            </a:r>
            <a:r>
              <a:rPr lang="en-US" sz="1800" b="0" baseline="30000" dirty="0" err="1">
                <a:ea typeface="Arial" charset="0"/>
                <a:cs typeface="Arial" charset="0"/>
              </a:rPr>
              <a:t>direct</a:t>
            </a:r>
            <a:r>
              <a:rPr lang="en-US" sz="1800" b="0" dirty="0">
                <a:ea typeface="Arial" charset="0"/>
                <a:cs typeface="Arial" charset="0"/>
              </a:rPr>
              <a:t> </a:t>
            </a:r>
            <a:r>
              <a:rPr lang="mr-IN" sz="1800" b="0" dirty="0">
                <a:ea typeface="Arial" charset="0"/>
                <a:cs typeface="Arial" charset="0"/>
              </a:rPr>
              <a:t>–</a:t>
            </a:r>
            <a:r>
              <a:rPr lang="en-US" sz="1800" b="0" dirty="0">
                <a:ea typeface="Arial" charset="0"/>
                <a:cs typeface="Arial" charset="0"/>
              </a:rPr>
              <a:t> </a:t>
            </a:r>
            <a:r>
              <a:rPr lang="en-US" sz="1800" b="0" i="1" dirty="0" err="1">
                <a:ea typeface="Arial" charset="0"/>
                <a:cs typeface="Arial" charset="0"/>
              </a:rPr>
              <a:t>n</a:t>
            </a:r>
            <a:r>
              <a:rPr lang="en-US" sz="1800" b="0" baseline="-25000" dirty="0" err="1">
                <a:ea typeface="Arial" charset="0"/>
                <a:cs typeface="Arial" charset="0"/>
              </a:rPr>
              <a:t>trk</a:t>
            </a:r>
            <a:r>
              <a:rPr lang="en-US" sz="1800" b="0" baseline="30000" dirty="0" err="1">
                <a:ea typeface="Arial" charset="0"/>
                <a:cs typeface="Arial" charset="0"/>
              </a:rPr>
              <a:t>mixed</a:t>
            </a:r>
            <a:endParaRPr lang="en-US" sz="1800" b="0" dirty="0">
              <a:ea typeface="Arial" charset="0"/>
              <a:cs typeface="Arial" charset="0"/>
            </a:endParaRPr>
          </a:p>
          <a:p>
            <a:pPr marL="114300">
              <a:spcBef>
                <a:spcPts val="0"/>
              </a:spcBef>
              <a:spcAft>
                <a:spcPts val="0"/>
              </a:spcAft>
              <a:buClr>
                <a:schemeClr val="dk1"/>
              </a:buClr>
              <a:buSzPct val="100000"/>
            </a:pPr>
            <a:r>
              <a:rPr lang="en-US" sz="1800" b="0" dirty="0">
                <a:ea typeface="Arial" charset="0"/>
                <a:cs typeface="Arial" charset="0"/>
              </a:rPr>
              <a:t>Weighting coefficients are taken from the distributions on the right</a:t>
            </a:r>
          </a:p>
        </p:txBody>
      </p:sp>
    </p:spTree>
    <p:extLst>
      <p:ext uri="{BB962C8B-B14F-4D97-AF65-F5344CB8AC3E}">
        <p14:creationId xmlns:p14="http://schemas.microsoft.com/office/powerpoint/2010/main" val="208591241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5"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2881982" y="425195"/>
            <a:ext cx="5804416" cy="6244609"/>
            <a:chOff x="3170517" y="404537"/>
            <a:chExt cx="5804416" cy="6244609"/>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517" y="404537"/>
              <a:ext cx="5804416" cy="6244609"/>
            </a:xfrm>
            <a:prstGeom prst="rect">
              <a:avLst/>
            </a:prstGeom>
          </p:spPr>
        </p:pic>
        <p:sp>
          <p:nvSpPr>
            <p:cNvPr id="42" name="Rectangle 41"/>
            <p:cNvSpPr/>
            <p:nvPr/>
          </p:nvSpPr>
          <p:spPr bwMode="auto">
            <a:xfrm>
              <a:off x="4749953" y="1795425"/>
              <a:ext cx="1019433" cy="240956"/>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44" name="Rectangle 43"/>
            <p:cNvSpPr/>
            <p:nvPr/>
          </p:nvSpPr>
          <p:spPr bwMode="auto">
            <a:xfrm>
              <a:off x="7656530" y="1811582"/>
              <a:ext cx="1019433" cy="240956"/>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47" name="Rectangle 46"/>
            <p:cNvSpPr/>
            <p:nvPr/>
          </p:nvSpPr>
          <p:spPr bwMode="auto">
            <a:xfrm>
              <a:off x="7598433" y="3828738"/>
              <a:ext cx="1019433" cy="240956"/>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48" name="Rectangle 47"/>
            <p:cNvSpPr/>
            <p:nvPr/>
          </p:nvSpPr>
          <p:spPr bwMode="auto">
            <a:xfrm>
              <a:off x="4657368" y="3847272"/>
              <a:ext cx="1019433" cy="240956"/>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49" name="Rectangle 48"/>
            <p:cNvSpPr/>
            <p:nvPr/>
          </p:nvSpPr>
          <p:spPr bwMode="auto">
            <a:xfrm>
              <a:off x="4775610" y="5991995"/>
              <a:ext cx="1019433" cy="240956"/>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grpSp>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15</a:t>
            </a:fld>
            <a:endParaRPr lang="en-US" dirty="0"/>
          </a:p>
        </p:txBody>
      </p:sp>
      <p:sp>
        <p:nvSpPr>
          <p:cNvPr id="12" name="Footer Placeholder 2"/>
          <p:cNvSpPr>
            <a:spLocks noGrp="1"/>
          </p:cNvSpPr>
          <p:nvPr>
            <p:ph type="ftr" sz="quarter" idx="11"/>
          </p:nvPr>
        </p:nvSpPr>
        <p:spPr>
          <a:xfrm>
            <a:off x="0" y="6613525"/>
            <a:ext cx="8534400" cy="244475"/>
          </a:xfrm>
        </p:spPr>
        <p:txBody>
          <a:bodyPr/>
          <a:lstStyle/>
          <a:p>
            <a:r>
              <a:rPr lang="de-DE"/>
              <a:t>Sasha Milov              Z-tagged 2PC with ATLAS               WPCF,  May 25, 2018, Kraków</a:t>
            </a:r>
            <a:endParaRPr lang="en-US" dirty="0"/>
          </a:p>
        </p:txBody>
      </p:sp>
      <p:sp>
        <p:nvSpPr>
          <p:cNvPr id="46" name="TextBox 45"/>
          <p:cNvSpPr txBox="1"/>
          <p:nvPr/>
        </p:nvSpPr>
        <p:spPr>
          <a:xfrm>
            <a:off x="0" y="14439"/>
            <a:ext cx="9144000" cy="584775"/>
          </a:xfrm>
          <a:prstGeom prst="rect">
            <a:avLst/>
          </a:prstGeom>
          <a:noFill/>
        </p:spPr>
        <p:txBody>
          <a:bodyPr wrap="square" rtlCol="0">
            <a:spAutoFit/>
          </a:bodyPr>
          <a:lstStyle/>
          <a:p>
            <a:pPr algn="ctr"/>
            <a:r>
              <a:rPr lang="en-US" sz="3200" b="0" dirty="0">
                <a:latin typeface="Perpetua Titling MT"/>
                <a:cs typeface="Perpetua Titling MT"/>
              </a:rPr>
              <a:t>Correlations in Different events</a:t>
            </a:r>
          </a:p>
        </p:txBody>
      </p:sp>
      <p:sp>
        <p:nvSpPr>
          <p:cNvPr id="14" name="Rectangle 13"/>
          <p:cNvSpPr/>
          <p:nvPr/>
        </p:nvSpPr>
        <p:spPr>
          <a:xfrm>
            <a:off x="134021" y="1038740"/>
            <a:ext cx="2930455" cy="1477328"/>
          </a:xfrm>
          <a:prstGeom prst="rect">
            <a:avLst/>
          </a:prstGeom>
        </p:spPr>
        <p:txBody>
          <a:bodyPr wrap="square">
            <a:spAutoFit/>
          </a:bodyPr>
          <a:lstStyle/>
          <a:p>
            <a:pPr>
              <a:spcBef>
                <a:spcPts val="0"/>
              </a:spcBef>
              <a:spcAft>
                <a:spcPts val="0"/>
              </a:spcAft>
            </a:pPr>
            <a:r>
              <a:rPr lang="en-US" sz="1800" b="0" dirty="0">
                <a:solidFill>
                  <a:schemeClr val="dk1"/>
                </a:solidFill>
              </a:rPr>
              <a:t>Sum over all </a:t>
            </a:r>
            <a:r>
              <a:rPr lang="en-US" sz="1800" b="0" dirty="0"/>
              <a:t>𝜈</a:t>
            </a:r>
            <a:r>
              <a:rPr lang="en-US" sz="1800" b="0" dirty="0">
                <a:solidFill>
                  <a:schemeClr val="dk1"/>
                </a:solidFill>
              </a:rPr>
              <a:t> conditions, </a:t>
            </a:r>
          </a:p>
          <a:p>
            <a:pPr>
              <a:spcBef>
                <a:spcPts val="0"/>
              </a:spcBef>
              <a:spcAft>
                <a:spcPts val="0"/>
              </a:spcAft>
            </a:pPr>
            <a:r>
              <a:rPr lang="en-US" sz="1800" b="0" dirty="0">
                <a:solidFill>
                  <a:schemeClr val="dk1"/>
                </a:solidFill>
              </a:rPr>
              <a:t>and over </a:t>
            </a:r>
            <a:r>
              <a:rPr lang="en-US" sz="1800" b="0" i="1" dirty="0" err="1">
                <a:solidFill>
                  <a:schemeClr val="dk1"/>
                </a:solidFill>
              </a:rPr>
              <a:t>n</a:t>
            </a:r>
            <a:r>
              <a:rPr lang="en-US" sz="1800" b="0" baseline="-25000" dirty="0" err="1">
                <a:solidFill>
                  <a:schemeClr val="dk1"/>
                </a:solidFill>
              </a:rPr>
              <a:t>trk</a:t>
            </a:r>
            <a:r>
              <a:rPr lang="en-US" sz="1800" b="0" baseline="30000" dirty="0" err="1">
                <a:solidFill>
                  <a:schemeClr val="dk1"/>
                </a:solidFill>
              </a:rPr>
              <a:t>direct</a:t>
            </a:r>
            <a:r>
              <a:rPr lang="en-US" sz="1800" b="0" dirty="0">
                <a:solidFill>
                  <a:schemeClr val="dk1"/>
                </a:solidFill>
              </a:rPr>
              <a:t> in 70-80</a:t>
            </a:r>
          </a:p>
          <a:p>
            <a:pPr lvl="0">
              <a:spcBef>
                <a:spcPts val="0"/>
              </a:spcBef>
              <a:spcAft>
                <a:spcPts val="0"/>
              </a:spcAft>
            </a:pPr>
            <a:endParaRPr lang="en-US" sz="1800" b="0" dirty="0">
              <a:solidFill>
                <a:schemeClr val="dk1"/>
              </a:solidFill>
            </a:endParaRPr>
          </a:p>
          <a:p>
            <a:pPr lvl="0">
              <a:spcBef>
                <a:spcPts val="0"/>
              </a:spcBef>
            </a:pPr>
            <a:r>
              <a:rPr lang="en-US" sz="1800" b="0" dirty="0">
                <a:solidFill>
                  <a:schemeClr val="dk1"/>
                </a:solidFill>
              </a:rPr>
              <a:t>Plots are for |</a:t>
            </a:r>
            <a:r>
              <a:rPr lang="en-US" sz="1800" b="0" dirty="0" err="1">
                <a:solidFill>
                  <a:schemeClr val="dk1"/>
                </a:solidFill>
              </a:rPr>
              <a:t>Δ</a:t>
            </a:r>
            <a:r>
              <a:rPr lang="en-US" sz="1800" b="0" i="1" dirty="0" err="1">
                <a:solidFill>
                  <a:schemeClr val="dk1"/>
                </a:solidFill>
              </a:rPr>
              <a:t>η</a:t>
            </a:r>
            <a:r>
              <a:rPr lang="en-US" sz="1800" b="0" dirty="0">
                <a:solidFill>
                  <a:schemeClr val="dk1"/>
                </a:solidFill>
              </a:rPr>
              <a:t>|&gt;2 and </a:t>
            </a:r>
          </a:p>
          <a:p>
            <a:pPr lvl="0">
              <a:spcBef>
                <a:spcPts val="0"/>
              </a:spcBef>
              <a:buClr>
                <a:schemeClr val="dk1"/>
              </a:buClr>
              <a:buSzPct val="73333"/>
            </a:pPr>
            <a:r>
              <a:rPr lang="en-US" sz="1800" b="0" dirty="0">
                <a:solidFill>
                  <a:schemeClr val="dk1"/>
                </a:solidFill>
              </a:rPr>
              <a:t>0.5 &lt; </a:t>
            </a:r>
            <a:r>
              <a:rPr lang="en-US" sz="1800" b="0" i="1" dirty="0" err="1">
                <a:solidFill>
                  <a:schemeClr val="dk1"/>
                </a:solidFill>
              </a:rPr>
              <a:t>p</a:t>
            </a:r>
            <a:r>
              <a:rPr lang="en-US" sz="1800" b="0" baseline="-25000" dirty="0" err="1">
                <a:solidFill>
                  <a:schemeClr val="dk1"/>
                </a:solidFill>
              </a:rPr>
              <a:t>T</a:t>
            </a:r>
            <a:r>
              <a:rPr lang="en-US" sz="1800" b="0" baseline="30000" dirty="0" err="1">
                <a:solidFill>
                  <a:schemeClr val="dk1"/>
                </a:solidFill>
              </a:rPr>
              <a:t>a</a:t>
            </a:r>
            <a:r>
              <a:rPr lang="en-US" sz="1800" b="0" dirty="0" err="1">
                <a:solidFill>
                  <a:schemeClr val="dk1"/>
                </a:solidFill>
              </a:rPr>
              <a:t>,</a:t>
            </a:r>
            <a:r>
              <a:rPr lang="en-US" sz="1800" b="0" i="1" dirty="0" err="1">
                <a:solidFill>
                  <a:schemeClr val="dk1"/>
                </a:solidFill>
              </a:rPr>
              <a:t>p</a:t>
            </a:r>
            <a:r>
              <a:rPr lang="en-US" sz="1800" b="0" baseline="-25000" dirty="0" err="1">
                <a:solidFill>
                  <a:schemeClr val="dk1"/>
                </a:solidFill>
              </a:rPr>
              <a:t>T</a:t>
            </a:r>
            <a:r>
              <a:rPr lang="en-US" sz="1800" b="0" baseline="30000" dirty="0" err="1">
                <a:solidFill>
                  <a:schemeClr val="dk1"/>
                </a:solidFill>
              </a:rPr>
              <a:t>b</a:t>
            </a:r>
            <a:r>
              <a:rPr lang="en-US" sz="1800" b="0" baseline="30000" dirty="0">
                <a:solidFill>
                  <a:schemeClr val="dk1"/>
                </a:solidFill>
              </a:rPr>
              <a:t> </a:t>
            </a:r>
            <a:r>
              <a:rPr lang="en-US" sz="1800" b="0" dirty="0">
                <a:solidFill>
                  <a:schemeClr val="dk1"/>
                </a:solidFill>
              </a:rPr>
              <a:t>&lt; 5 GeV.</a:t>
            </a:r>
          </a:p>
        </p:txBody>
      </p:sp>
      <p:sp>
        <p:nvSpPr>
          <p:cNvPr id="34" name="Rectangle 33"/>
          <p:cNvSpPr/>
          <p:nvPr/>
        </p:nvSpPr>
        <p:spPr>
          <a:xfrm>
            <a:off x="3170517" y="4865190"/>
            <a:ext cx="1685077" cy="307777"/>
          </a:xfrm>
          <a:prstGeom prst="rect">
            <a:avLst/>
          </a:prstGeom>
        </p:spPr>
        <p:txBody>
          <a:bodyPr wrap="none">
            <a:spAutoFit/>
          </a:bodyPr>
          <a:lstStyle/>
          <a:p>
            <a:pPr marL="114300">
              <a:spcBef>
                <a:spcPts val="0"/>
              </a:spcBef>
              <a:spcAft>
                <a:spcPts val="0"/>
              </a:spcAft>
              <a:buClr>
                <a:schemeClr val="dk1"/>
              </a:buClr>
              <a:buSzPct val="100000"/>
            </a:pPr>
            <a:r>
              <a:rPr lang="en-US" sz="1400" dirty="0">
                <a:solidFill>
                  <a:srgbClr val="0000FF"/>
                </a:solidFill>
              </a:rPr>
              <a:t>&lt;</a:t>
            </a:r>
            <a:r>
              <a:rPr lang="en" sz="1400" dirty="0">
                <a:solidFill>
                  <a:srgbClr val="0000FF"/>
                </a:solidFill>
              </a:rPr>
              <a:t>Signal</a:t>
            </a:r>
            <a:r>
              <a:rPr lang="en-US" sz="1400" dirty="0">
                <a:solidFill>
                  <a:srgbClr val="0000FF"/>
                </a:solidFill>
              </a:rPr>
              <a:t>×</a:t>
            </a:r>
            <a:r>
              <a:rPr lang="en" sz="1400" dirty="0">
                <a:solidFill>
                  <a:srgbClr val="0000FF"/>
                </a:solidFill>
              </a:rPr>
              <a:t>Signal</a:t>
            </a:r>
            <a:r>
              <a:rPr lang="en-US" sz="1400" dirty="0">
                <a:solidFill>
                  <a:srgbClr val="0000FF"/>
                </a:solidFill>
              </a:rPr>
              <a:t>&gt;</a:t>
            </a:r>
          </a:p>
        </p:txBody>
      </p:sp>
      <p:sp>
        <p:nvSpPr>
          <p:cNvPr id="35" name="Rectangle 34"/>
          <p:cNvSpPr/>
          <p:nvPr/>
        </p:nvSpPr>
        <p:spPr>
          <a:xfrm>
            <a:off x="6179969" y="2744396"/>
            <a:ext cx="1465466" cy="307777"/>
          </a:xfrm>
          <a:prstGeom prst="rect">
            <a:avLst/>
          </a:prstGeom>
          <a:noFill/>
        </p:spPr>
        <p:txBody>
          <a:bodyPr wrap="none">
            <a:spAutoFit/>
          </a:bodyPr>
          <a:lstStyle/>
          <a:p>
            <a:pPr marL="114300">
              <a:spcBef>
                <a:spcPts val="0"/>
              </a:spcBef>
              <a:spcAft>
                <a:spcPts val="0"/>
              </a:spcAft>
              <a:buClr>
                <a:schemeClr val="dk1"/>
              </a:buClr>
              <a:buSzPct val="100000"/>
            </a:pPr>
            <a:r>
              <a:rPr lang="en-US" sz="1400" dirty="0">
                <a:solidFill>
                  <a:srgbClr val="FF6600"/>
                </a:solidFill>
              </a:rPr>
              <a:t>&lt;Mix&gt;</a:t>
            </a:r>
            <a:r>
              <a:rPr lang="en-US" sz="1400" dirty="0"/>
              <a:t>×</a:t>
            </a:r>
            <a:r>
              <a:rPr lang="en-US" sz="1400" dirty="0">
                <a:solidFill>
                  <a:srgbClr val="FF6600"/>
                </a:solidFill>
              </a:rPr>
              <a:t>&lt;Mix&gt; </a:t>
            </a:r>
          </a:p>
        </p:txBody>
      </p:sp>
      <p:sp>
        <p:nvSpPr>
          <p:cNvPr id="39" name="Rectangle 38"/>
          <p:cNvSpPr/>
          <p:nvPr/>
        </p:nvSpPr>
        <p:spPr>
          <a:xfrm>
            <a:off x="3209457" y="2733460"/>
            <a:ext cx="1619364" cy="307777"/>
          </a:xfrm>
          <a:prstGeom prst="rect">
            <a:avLst/>
          </a:prstGeom>
          <a:noFill/>
        </p:spPr>
        <p:txBody>
          <a:bodyPr wrap="square">
            <a:spAutoFit/>
          </a:bodyPr>
          <a:lstStyle/>
          <a:p>
            <a:pPr marL="114300">
              <a:spcBef>
                <a:spcPts val="0"/>
              </a:spcBef>
              <a:spcAft>
                <a:spcPts val="0"/>
              </a:spcAft>
              <a:buClr>
                <a:schemeClr val="dk1"/>
              </a:buClr>
              <a:buSzPct val="100000"/>
            </a:pPr>
            <a:r>
              <a:rPr lang="en-US" sz="1400" dirty="0">
                <a:solidFill>
                  <a:srgbClr val="FF0000"/>
                </a:solidFill>
              </a:rPr>
              <a:t>&lt;Direct&gt;</a:t>
            </a:r>
            <a:r>
              <a:rPr lang="en-US" sz="1400" dirty="0"/>
              <a:t>×</a:t>
            </a:r>
            <a:r>
              <a:rPr lang="en-US" sz="1400" dirty="0">
                <a:solidFill>
                  <a:srgbClr val="FF6600"/>
                </a:solidFill>
              </a:rPr>
              <a:t>&lt;Mix&gt;</a:t>
            </a:r>
          </a:p>
        </p:txBody>
      </p:sp>
      <p:sp>
        <p:nvSpPr>
          <p:cNvPr id="40" name="Rectangle 39"/>
          <p:cNvSpPr/>
          <p:nvPr/>
        </p:nvSpPr>
        <p:spPr>
          <a:xfrm>
            <a:off x="7211991" y="1832240"/>
            <a:ext cx="1215246" cy="307777"/>
          </a:xfrm>
          <a:prstGeom prst="rect">
            <a:avLst/>
          </a:prstGeom>
        </p:spPr>
        <p:txBody>
          <a:bodyPr wrap="square">
            <a:spAutoFit/>
          </a:bodyPr>
          <a:lstStyle/>
          <a:p>
            <a:pPr marL="114300">
              <a:spcBef>
                <a:spcPts val="0"/>
              </a:spcBef>
              <a:spcAft>
                <a:spcPts val="0"/>
              </a:spcAft>
              <a:buClr>
                <a:schemeClr val="dk1"/>
              </a:buClr>
              <a:buSzPct val="100000"/>
            </a:pPr>
            <a:r>
              <a:rPr lang="en-US" sz="1400" dirty="0">
                <a:solidFill>
                  <a:srgbClr val="FF6600"/>
                </a:solidFill>
              </a:rPr>
              <a:t>&lt;</a:t>
            </a:r>
            <a:r>
              <a:rPr lang="en-US" sz="1400" dirty="0" err="1">
                <a:solidFill>
                  <a:srgbClr val="FF6600"/>
                </a:solidFill>
              </a:rPr>
              <a:t>Mix×Mix</a:t>
            </a:r>
            <a:r>
              <a:rPr lang="en-US" sz="1400" dirty="0">
                <a:solidFill>
                  <a:srgbClr val="FF6600"/>
                </a:solidFill>
              </a:rPr>
              <a:t>&gt;</a:t>
            </a:r>
            <a:endParaRPr lang="en-US" sz="1400" dirty="0">
              <a:solidFill>
                <a:schemeClr val="dk1"/>
              </a:solidFill>
            </a:endParaRPr>
          </a:p>
        </p:txBody>
      </p:sp>
      <p:sp>
        <p:nvSpPr>
          <p:cNvPr id="50" name="Rectangle 49"/>
          <p:cNvSpPr/>
          <p:nvPr/>
        </p:nvSpPr>
        <p:spPr>
          <a:xfrm>
            <a:off x="4194521" y="1883915"/>
            <a:ext cx="1627369" cy="307777"/>
          </a:xfrm>
          <a:prstGeom prst="rect">
            <a:avLst/>
          </a:prstGeom>
          <a:noFill/>
        </p:spPr>
        <p:txBody>
          <a:bodyPr wrap="none">
            <a:spAutoFit/>
          </a:bodyPr>
          <a:lstStyle/>
          <a:p>
            <a:pPr marL="114300">
              <a:spcBef>
                <a:spcPts val="0"/>
              </a:spcBef>
              <a:spcAft>
                <a:spcPts val="0"/>
              </a:spcAft>
              <a:buClr>
                <a:schemeClr val="dk1"/>
              </a:buClr>
              <a:buSzPct val="100000"/>
            </a:pPr>
            <a:r>
              <a:rPr lang="en-US" sz="1400" dirty="0">
                <a:solidFill>
                  <a:srgbClr val="FF0000"/>
                </a:solidFill>
              </a:rPr>
              <a:t>&lt;</a:t>
            </a:r>
            <a:r>
              <a:rPr lang="en-US" sz="1400" dirty="0" err="1">
                <a:solidFill>
                  <a:srgbClr val="FF0000"/>
                </a:solidFill>
              </a:rPr>
              <a:t>Direct×Direct</a:t>
            </a:r>
            <a:r>
              <a:rPr lang="en-US" sz="1400" dirty="0">
                <a:solidFill>
                  <a:srgbClr val="FF0000"/>
                </a:solidFill>
              </a:rPr>
              <a:t>&gt;</a:t>
            </a:r>
          </a:p>
        </p:txBody>
      </p:sp>
      <p:sp>
        <p:nvSpPr>
          <p:cNvPr id="51" name="Rectangle 50"/>
          <p:cNvSpPr/>
          <p:nvPr/>
        </p:nvSpPr>
        <p:spPr>
          <a:xfrm>
            <a:off x="6083132" y="4814473"/>
            <a:ext cx="1627369" cy="307777"/>
          </a:xfrm>
          <a:prstGeom prst="rect">
            <a:avLst/>
          </a:prstGeom>
          <a:noFill/>
        </p:spPr>
        <p:txBody>
          <a:bodyPr wrap="none">
            <a:spAutoFit/>
          </a:bodyPr>
          <a:lstStyle/>
          <a:p>
            <a:pPr marL="114300">
              <a:spcBef>
                <a:spcPts val="0"/>
              </a:spcBef>
              <a:spcAft>
                <a:spcPts val="0"/>
              </a:spcAft>
              <a:buClr>
                <a:schemeClr val="dk1"/>
              </a:buClr>
              <a:buSzPct val="100000"/>
            </a:pPr>
            <a:r>
              <a:rPr lang="en-US" sz="1400" dirty="0">
                <a:solidFill>
                  <a:srgbClr val="FF0000"/>
                </a:solidFill>
              </a:rPr>
              <a:t>&lt;</a:t>
            </a:r>
            <a:r>
              <a:rPr lang="en-US" sz="1400" dirty="0" err="1">
                <a:solidFill>
                  <a:srgbClr val="FF0000"/>
                </a:solidFill>
              </a:rPr>
              <a:t>Direct×Direct</a:t>
            </a:r>
            <a:r>
              <a:rPr lang="en-US" sz="1400" dirty="0">
                <a:solidFill>
                  <a:srgbClr val="FF0000"/>
                </a:solidFill>
              </a:rPr>
              <a:t>&gt;</a:t>
            </a:r>
          </a:p>
        </p:txBody>
      </p:sp>
      <p:sp>
        <p:nvSpPr>
          <p:cNvPr id="52" name="Rectangle 51"/>
          <p:cNvSpPr/>
          <p:nvPr/>
        </p:nvSpPr>
        <p:spPr>
          <a:xfrm>
            <a:off x="6070164" y="5019078"/>
            <a:ext cx="1685077" cy="307777"/>
          </a:xfrm>
          <a:prstGeom prst="rect">
            <a:avLst/>
          </a:prstGeom>
        </p:spPr>
        <p:txBody>
          <a:bodyPr wrap="none">
            <a:spAutoFit/>
          </a:bodyPr>
          <a:lstStyle/>
          <a:p>
            <a:pPr marL="114300">
              <a:spcBef>
                <a:spcPts val="0"/>
              </a:spcBef>
              <a:spcAft>
                <a:spcPts val="0"/>
              </a:spcAft>
              <a:buClr>
                <a:schemeClr val="dk1"/>
              </a:buClr>
              <a:buSzPct val="100000"/>
            </a:pPr>
            <a:r>
              <a:rPr lang="en-US" sz="1400" dirty="0">
                <a:solidFill>
                  <a:srgbClr val="0000FF"/>
                </a:solidFill>
              </a:rPr>
              <a:t>&lt;</a:t>
            </a:r>
            <a:r>
              <a:rPr lang="en" sz="1400" dirty="0">
                <a:solidFill>
                  <a:srgbClr val="0000FF"/>
                </a:solidFill>
              </a:rPr>
              <a:t>Signal</a:t>
            </a:r>
            <a:r>
              <a:rPr lang="en-US" sz="1400" dirty="0">
                <a:solidFill>
                  <a:srgbClr val="0000FF"/>
                </a:solidFill>
              </a:rPr>
              <a:t>×</a:t>
            </a:r>
            <a:r>
              <a:rPr lang="en" sz="1400" dirty="0">
                <a:solidFill>
                  <a:srgbClr val="0000FF"/>
                </a:solidFill>
              </a:rPr>
              <a:t>Signal</a:t>
            </a:r>
            <a:r>
              <a:rPr lang="en-US" sz="1400" dirty="0">
                <a:solidFill>
                  <a:srgbClr val="0000FF"/>
                </a:solidFill>
              </a:rPr>
              <a:t>&gt;</a:t>
            </a:r>
          </a:p>
        </p:txBody>
      </p:sp>
    </p:spTree>
    <p:extLst>
      <p:ext uri="{BB962C8B-B14F-4D97-AF65-F5344CB8AC3E}">
        <p14:creationId xmlns:p14="http://schemas.microsoft.com/office/powerpoint/2010/main" val="593660503"/>
      </p:ext>
    </p:extLst>
  </p:cSld>
  <p:clrMapOvr>
    <a:masterClrMapping/>
  </p:clrMapOvr>
  <p:transition spd="med">
    <p:strips dir="l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7452" y="3225151"/>
            <a:ext cx="4617734" cy="3314670"/>
          </a:xfrm>
          <a:prstGeom prst="rect">
            <a:avLst/>
          </a:prstGeom>
          <a:noFill/>
          <a:ln>
            <a:noFill/>
          </a:ln>
        </p:spPr>
      </p:pic>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16</a:t>
            </a:fld>
            <a:endParaRPr lang="en-US" dirty="0"/>
          </a:p>
        </p:txBody>
      </p:sp>
      <p:sp>
        <p:nvSpPr>
          <p:cNvPr id="12" name="Footer Placeholder 2"/>
          <p:cNvSpPr>
            <a:spLocks noGrp="1"/>
          </p:cNvSpPr>
          <p:nvPr>
            <p:ph type="ftr" sz="quarter" idx="11"/>
          </p:nvPr>
        </p:nvSpPr>
        <p:spPr>
          <a:xfrm>
            <a:off x="0" y="6613525"/>
            <a:ext cx="8534400" cy="244475"/>
          </a:xfrm>
        </p:spPr>
        <p:txBody>
          <a:bodyPr/>
          <a:lstStyle/>
          <a:p>
            <a:r>
              <a:rPr lang="de-DE"/>
              <a:t>Sasha Milov              Z-tagged 2PC with ATLAS               WPCF,  May 25, 2018, Kraków</a:t>
            </a:r>
            <a:endParaRPr lang="en-US" dirty="0"/>
          </a:p>
        </p:txBody>
      </p:sp>
      <p:sp>
        <p:nvSpPr>
          <p:cNvPr id="46" name="TextBox 45"/>
          <p:cNvSpPr txBox="1"/>
          <p:nvPr/>
        </p:nvSpPr>
        <p:spPr>
          <a:xfrm>
            <a:off x="0" y="14439"/>
            <a:ext cx="9144000" cy="584775"/>
          </a:xfrm>
          <a:prstGeom prst="rect">
            <a:avLst/>
          </a:prstGeom>
          <a:noFill/>
        </p:spPr>
        <p:txBody>
          <a:bodyPr wrap="square" rtlCol="0">
            <a:spAutoFit/>
          </a:bodyPr>
          <a:lstStyle/>
          <a:p>
            <a:pPr algn="ctr"/>
            <a:r>
              <a:rPr lang="en-US" sz="3200" b="0" dirty="0">
                <a:latin typeface="Perpetua Titling MT"/>
                <a:cs typeface="Perpetua Titling MT"/>
              </a:rPr>
              <a:t>TEMPLATE FITTING METHOD</a:t>
            </a:r>
          </a:p>
        </p:txBody>
      </p:sp>
      <p:sp>
        <p:nvSpPr>
          <p:cNvPr id="7" name="TextBox 6"/>
          <p:cNvSpPr txBox="1"/>
          <p:nvPr/>
        </p:nvSpPr>
        <p:spPr>
          <a:xfrm>
            <a:off x="583291" y="796176"/>
            <a:ext cx="8316884" cy="2308324"/>
          </a:xfrm>
          <a:prstGeom prst="rect">
            <a:avLst/>
          </a:prstGeom>
          <a:noFill/>
        </p:spPr>
        <p:txBody>
          <a:bodyPr wrap="square" rtlCol="0">
            <a:spAutoFit/>
          </a:bodyPr>
          <a:lstStyle/>
          <a:p>
            <a:pPr marL="114300">
              <a:spcBef>
                <a:spcPts val="0"/>
              </a:spcBef>
              <a:spcAft>
                <a:spcPts val="0"/>
              </a:spcAft>
              <a:buClr>
                <a:schemeClr val="dk1"/>
              </a:buClr>
              <a:buSzPct val="112500"/>
            </a:pPr>
            <a:r>
              <a:rPr lang="en-US" sz="1800" b="0" dirty="0">
                <a:solidFill>
                  <a:schemeClr val="dk1"/>
                </a:solidFill>
              </a:rPr>
              <a:t>T</a:t>
            </a:r>
            <a:r>
              <a:rPr lang="en" sz="1800" b="0" dirty="0">
                <a:solidFill>
                  <a:schemeClr val="dk1"/>
                </a:solidFill>
              </a:rPr>
              <a:t>he correlations are corrected for Pileup</a:t>
            </a:r>
            <a:r>
              <a:rPr lang="en-US" sz="1800" b="0" dirty="0">
                <a:solidFill>
                  <a:schemeClr val="dk1"/>
                </a:solidFill>
              </a:rPr>
              <a:t> and summed for all conditions of </a:t>
            </a:r>
            <a:r>
              <a:rPr lang="en-US" sz="1800" b="0" dirty="0"/>
              <a:t>𝜈.</a:t>
            </a:r>
          </a:p>
          <a:p>
            <a:pPr marL="114300" lvl="0">
              <a:spcBef>
                <a:spcPts val="0"/>
              </a:spcBef>
              <a:spcAft>
                <a:spcPts val="0"/>
              </a:spcAft>
              <a:buClr>
                <a:schemeClr val="dk1"/>
              </a:buClr>
              <a:buSzPct val="112500"/>
            </a:pPr>
            <a:endParaRPr lang="en-US" sz="1800" b="0" dirty="0">
              <a:solidFill>
                <a:schemeClr val="dk1"/>
              </a:solidFill>
            </a:endParaRPr>
          </a:p>
          <a:p>
            <a:pPr marL="114300" lvl="0">
              <a:spcBef>
                <a:spcPts val="0"/>
              </a:spcBef>
              <a:spcAft>
                <a:spcPts val="0"/>
              </a:spcAft>
              <a:buClr>
                <a:schemeClr val="dk1"/>
              </a:buClr>
              <a:buSzPct val="112500"/>
            </a:pPr>
            <a:r>
              <a:rPr lang="en-US" sz="1800" b="0" dirty="0">
                <a:solidFill>
                  <a:schemeClr val="dk1"/>
                </a:solidFill>
              </a:rPr>
              <a:t>One</a:t>
            </a:r>
            <a:r>
              <a:rPr lang="en" sz="1800" b="0" dirty="0">
                <a:solidFill>
                  <a:schemeClr val="dk1"/>
                </a:solidFill>
              </a:rPr>
              <a:t> can proceed with the template fitting analysis</a:t>
            </a:r>
            <a:r>
              <a:rPr lang="en-US" sz="1800" b="0" dirty="0">
                <a:solidFill>
                  <a:schemeClr val="dk1"/>
                </a:solidFill>
              </a:rPr>
              <a:t> </a:t>
            </a:r>
          </a:p>
          <a:p>
            <a:pPr marL="114300" lvl="0">
              <a:spcBef>
                <a:spcPts val="0"/>
              </a:spcBef>
              <a:spcAft>
                <a:spcPts val="0"/>
              </a:spcAft>
              <a:buClr>
                <a:schemeClr val="dk1"/>
              </a:buClr>
              <a:buSzPct val="112500"/>
            </a:pPr>
            <a:r>
              <a:rPr lang="en-US" sz="1800" b="0" dirty="0">
                <a:solidFill>
                  <a:schemeClr val="dk1"/>
                </a:solidFill>
              </a:rPr>
              <a:t>like in PRL116 172301 (2016), PRC96 (2017) 024908</a:t>
            </a:r>
          </a:p>
          <a:p>
            <a:pPr marL="114300" lvl="0">
              <a:spcBef>
                <a:spcPts val="0"/>
              </a:spcBef>
              <a:spcAft>
                <a:spcPts val="0"/>
              </a:spcAft>
              <a:buClr>
                <a:schemeClr val="dk1"/>
              </a:buClr>
              <a:buSzPct val="112500"/>
            </a:pPr>
            <a:endParaRPr lang="en-US" sz="1800" b="0" dirty="0">
              <a:solidFill>
                <a:schemeClr val="dk1"/>
              </a:solidFill>
            </a:endParaRPr>
          </a:p>
          <a:p>
            <a:pPr marL="114300" lvl="0">
              <a:spcBef>
                <a:spcPts val="0"/>
              </a:spcBef>
              <a:spcAft>
                <a:spcPts val="0"/>
              </a:spcAft>
              <a:buClr>
                <a:schemeClr val="dk1"/>
              </a:buClr>
              <a:buSzPct val="112500"/>
            </a:pPr>
            <a:r>
              <a:rPr lang="en" sz="1800" b="0" dirty="0">
                <a:solidFill>
                  <a:schemeClr val="dk1"/>
                </a:solidFill>
              </a:rPr>
              <a:t>Plots </a:t>
            </a:r>
            <a:r>
              <a:rPr lang="en-US" sz="1800" b="0" dirty="0">
                <a:solidFill>
                  <a:schemeClr val="dk1"/>
                </a:solidFill>
              </a:rPr>
              <a:t>s</a:t>
            </a:r>
            <a:r>
              <a:rPr lang="en" sz="1800" b="0" dirty="0">
                <a:solidFill>
                  <a:schemeClr val="dk1"/>
                </a:solidFill>
              </a:rPr>
              <a:t>how example fits to extract the Fourier Coefficients</a:t>
            </a:r>
            <a:endParaRPr lang="en-US" sz="1800" b="0" dirty="0">
              <a:solidFill>
                <a:schemeClr val="dk1"/>
              </a:solidFill>
            </a:endParaRPr>
          </a:p>
          <a:p>
            <a:pPr marL="114300" lvl="0">
              <a:spcBef>
                <a:spcPts val="0"/>
              </a:spcBef>
              <a:spcAft>
                <a:spcPts val="0"/>
              </a:spcAft>
              <a:buClr>
                <a:schemeClr val="dk1"/>
              </a:buClr>
              <a:buSzPct val="112500"/>
            </a:pPr>
            <a:endParaRPr lang="en-US" sz="1800" b="0" dirty="0">
              <a:solidFill>
                <a:schemeClr val="dk1"/>
              </a:solidFill>
            </a:endParaRPr>
          </a:p>
          <a:p>
            <a:pPr marL="114300" lvl="0">
              <a:spcBef>
                <a:spcPts val="0"/>
              </a:spcBef>
              <a:spcAft>
                <a:spcPts val="0"/>
              </a:spcAft>
              <a:buClr>
                <a:schemeClr val="dk1"/>
              </a:buClr>
              <a:buSzPct val="112500"/>
            </a:pPr>
            <a:r>
              <a:rPr lang="en" sz="1800" b="0" dirty="0">
                <a:solidFill>
                  <a:schemeClr val="dk1"/>
                </a:solidFill>
              </a:rPr>
              <a:t>Measured 2PC</a:t>
            </a:r>
            <a:r>
              <a:rPr lang="en-US" sz="1800" b="0" dirty="0">
                <a:solidFill>
                  <a:schemeClr val="dk1"/>
                </a:solidFill>
              </a:rPr>
              <a:t> </a:t>
            </a:r>
            <a:r>
              <a:rPr lang="en" sz="1800" b="0" dirty="0">
                <a:solidFill>
                  <a:schemeClr val="dk1"/>
                </a:solidFill>
              </a:rPr>
              <a:t>= </a:t>
            </a:r>
            <a:r>
              <a:rPr lang="en-US" sz="1800" b="0" i="1" dirty="0">
                <a:solidFill>
                  <a:schemeClr val="dk1"/>
                </a:solidFill>
              </a:rPr>
              <a:t>F</a:t>
            </a:r>
            <a:r>
              <a:rPr lang="en" sz="1800" b="0" dirty="0">
                <a:solidFill>
                  <a:schemeClr val="dk1"/>
                </a:solidFill>
              </a:rPr>
              <a:t>*(Low multiplicity 2PC) + </a:t>
            </a:r>
            <a:r>
              <a:rPr lang="en-US" sz="1800" b="0" i="1" dirty="0">
                <a:solidFill>
                  <a:schemeClr val="dk1"/>
                </a:solidFill>
              </a:rPr>
              <a:t>G</a:t>
            </a:r>
            <a:r>
              <a:rPr lang="en" sz="1800" b="0" dirty="0">
                <a:solidFill>
                  <a:schemeClr val="dk1"/>
                </a:solidFill>
              </a:rPr>
              <a:t>*(1+2</a:t>
            </a:r>
            <a:r>
              <a:rPr lang="en" sz="1800" b="0" i="1" dirty="0">
                <a:solidFill>
                  <a:schemeClr val="dk1"/>
                </a:solidFill>
              </a:rPr>
              <a:t>v</a:t>
            </a:r>
            <a:r>
              <a:rPr lang="en" sz="1800" b="0" i="1" baseline="-25000" dirty="0">
                <a:solidFill>
                  <a:schemeClr val="dk1"/>
                </a:solidFill>
              </a:rPr>
              <a:t>n,n</a:t>
            </a:r>
            <a:r>
              <a:rPr lang="en" sz="1800" b="0" dirty="0">
                <a:solidFill>
                  <a:schemeClr val="dk1"/>
                </a:solidFill>
              </a:rPr>
              <a:t>cos(</a:t>
            </a:r>
            <a:r>
              <a:rPr lang="en" sz="1800" b="0" dirty="0" err="1">
                <a:solidFill>
                  <a:schemeClr val="dk1"/>
                </a:solidFill>
              </a:rPr>
              <a:t>nΔφ</a:t>
            </a:r>
            <a:r>
              <a:rPr lang="en" sz="1800" b="0" dirty="0">
                <a:solidFill>
                  <a:schemeClr val="dk1"/>
                </a:solidFill>
              </a:rPr>
              <a:t>))</a:t>
            </a:r>
            <a:endParaRPr lang="en-US" sz="1800" b="0" dirty="0">
              <a:solidFill>
                <a:schemeClr val="dk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3" y="3225151"/>
            <a:ext cx="4617734" cy="3314670"/>
          </a:xfrm>
          <a:prstGeom prst="rect">
            <a:avLst/>
          </a:prstGeom>
          <a:noFill/>
          <a:ln>
            <a:noFill/>
          </a:ln>
        </p:spPr>
      </p:pic>
    </p:spTree>
    <p:extLst>
      <p:ext uri="{BB962C8B-B14F-4D97-AF65-F5344CB8AC3E}">
        <p14:creationId xmlns:p14="http://schemas.microsoft.com/office/powerpoint/2010/main" val="310083157"/>
      </p:ext>
    </p:extLst>
  </p:cSld>
  <p:clrMapOvr>
    <a:masterClrMapping/>
  </p:clrMapOvr>
  <p:transition spd="med">
    <p:strips dir="l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105032" y="5033965"/>
            <a:ext cx="1480596" cy="1129018"/>
          </a:xfrm>
          <a:prstGeom prst="roundRect">
            <a:avLst/>
          </a:prstGeom>
          <a:solidFill>
            <a:srgbClr val="FFB6B9"/>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cs typeface="Times New Roman" pitchFamily="18" charset="0"/>
              </a:rPr>
              <a:t>Pileup</a:t>
            </a:r>
            <a:r>
              <a:rPr kumimoji="0" lang="en-US" sz="2000" b="0" i="0" u="none" strike="noStrike" cap="none" normalizeH="0">
                <a:ln>
                  <a:noFill/>
                </a:ln>
                <a:solidFill>
                  <a:schemeClr val="tx1"/>
                </a:solidFill>
                <a:effectLst/>
                <a:latin typeface="Arial" charset="0"/>
                <a:cs typeface="Times New Roman" pitchFamily="18" charset="0"/>
              </a:rPr>
              <a:t> </a:t>
            </a:r>
            <a:endParaRPr kumimoji="0" lang="en-US" sz="2000" b="0" i="0" u="none" strike="noStrike" cap="none" normalizeH="0" dirty="0">
              <a:ln>
                <a:noFill/>
              </a:ln>
              <a:solidFill>
                <a:schemeClr val="tx1"/>
              </a:solidFill>
              <a:effectLst/>
              <a:latin typeface="Arial" charset="0"/>
              <a:cs typeface="Times New Roman" pitchFamily="18" charset="0"/>
            </a:endParaRPr>
          </a:p>
          <a:p>
            <a:pPr marL="0" marR="0" indent="0"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dirty="0">
                <a:ln>
                  <a:noFill/>
                </a:ln>
                <a:solidFill>
                  <a:schemeClr val="tx1"/>
                </a:solidFill>
                <a:effectLst/>
                <a:latin typeface="Arial" charset="0"/>
                <a:cs typeface="Times New Roman" pitchFamily="18" charset="0"/>
              </a:rPr>
              <a:t>related</a:t>
            </a:r>
            <a:endParaRPr kumimoji="0" lang="en-US" sz="2000" b="0" i="0" u="none" strike="noStrike" cap="none" normalizeH="0" baseline="0" dirty="0">
              <a:ln>
                <a:noFill/>
              </a:ln>
              <a:solidFill>
                <a:schemeClr val="tx1"/>
              </a:solidFill>
              <a:effectLst/>
              <a:latin typeface="Arial" charset="0"/>
              <a:cs typeface="Times New Roman" pitchFamily="18" charset="0"/>
            </a:endParaRPr>
          </a:p>
        </p:txBody>
      </p:sp>
      <p:sp>
        <p:nvSpPr>
          <p:cNvPr id="11" name="Rectangle 10"/>
          <p:cNvSpPr/>
          <p:nvPr/>
        </p:nvSpPr>
        <p:spPr bwMode="auto">
          <a:xfrm>
            <a:off x="1096232" y="4842183"/>
            <a:ext cx="531906" cy="13208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9" name="Rounded Rectangle 8"/>
          <p:cNvSpPr/>
          <p:nvPr/>
        </p:nvSpPr>
        <p:spPr bwMode="auto">
          <a:xfrm>
            <a:off x="7413993" y="3900978"/>
            <a:ext cx="1686575" cy="1132987"/>
          </a:xfrm>
          <a:prstGeom prst="roundRect">
            <a:avLst/>
          </a:prstGeom>
          <a:solidFill>
            <a:srgbClr val="9AC2FF"/>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2PC</a:t>
            </a:r>
            <a:r>
              <a:rPr kumimoji="0" lang="en-US" sz="2000" b="0" i="0" u="none" strike="noStrike" cap="none" normalizeH="0" dirty="0">
                <a:ln>
                  <a:noFill/>
                </a:ln>
                <a:solidFill>
                  <a:schemeClr val="tx1"/>
                </a:solidFill>
                <a:effectLst/>
                <a:latin typeface="Arial" charset="0"/>
                <a:cs typeface="Times New Roman" pitchFamily="18" charset="0"/>
              </a:rPr>
              <a:t> </a:t>
            </a:r>
          </a:p>
          <a:p>
            <a:pPr marL="0" marR="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dirty="0">
                <a:ln>
                  <a:noFill/>
                </a:ln>
                <a:solidFill>
                  <a:schemeClr val="tx1"/>
                </a:solidFill>
                <a:effectLst/>
                <a:latin typeface="Arial" charset="0"/>
                <a:cs typeface="Times New Roman" pitchFamily="18" charset="0"/>
              </a:rPr>
              <a:t>related</a:t>
            </a:r>
            <a:endParaRPr kumimoji="0" lang="en-US" sz="2000" b="0" i="0" u="none" strike="noStrike" cap="none" normalizeH="0" baseline="0" dirty="0">
              <a:ln>
                <a:noFill/>
              </a:ln>
              <a:solidFill>
                <a:schemeClr val="tx1"/>
              </a:solidFill>
              <a:effectLst/>
              <a:latin typeface="Arial" charset="0"/>
              <a:cs typeface="Times New Roman" pitchFamily="18" charset="0"/>
            </a:endParaRPr>
          </a:p>
        </p:txBody>
      </p:sp>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17</a:t>
            </a:fld>
            <a:endParaRPr lang="en-US" dirty="0"/>
          </a:p>
        </p:txBody>
      </p:sp>
      <p:sp>
        <p:nvSpPr>
          <p:cNvPr id="12" name="Footer Placeholder 2"/>
          <p:cNvSpPr>
            <a:spLocks noGrp="1"/>
          </p:cNvSpPr>
          <p:nvPr>
            <p:ph type="ftr" sz="quarter" idx="11"/>
          </p:nvPr>
        </p:nvSpPr>
        <p:spPr>
          <a:xfrm>
            <a:off x="0" y="6613525"/>
            <a:ext cx="8534400" cy="244475"/>
          </a:xfrm>
        </p:spPr>
        <p:txBody>
          <a:bodyPr/>
          <a:lstStyle/>
          <a:p>
            <a:r>
              <a:rPr lang="de-DE"/>
              <a:t>Sasha Milov              Z-tagged 2PC with ATLAS               WPCF,  May 25, 2018, Kraków</a:t>
            </a:r>
            <a:endParaRPr lang="en-US" dirty="0"/>
          </a:p>
        </p:txBody>
      </p:sp>
      <p:sp>
        <p:nvSpPr>
          <p:cNvPr id="46" name="TextBox 45"/>
          <p:cNvSpPr txBox="1"/>
          <p:nvPr/>
        </p:nvSpPr>
        <p:spPr>
          <a:xfrm>
            <a:off x="0" y="14439"/>
            <a:ext cx="9144000" cy="584775"/>
          </a:xfrm>
          <a:prstGeom prst="rect">
            <a:avLst/>
          </a:prstGeom>
          <a:noFill/>
        </p:spPr>
        <p:txBody>
          <a:bodyPr wrap="square" rtlCol="0">
            <a:spAutoFit/>
          </a:bodyPr>
          <a:lstStyle/>
          <a:p>
            <a:pPr algn="ctr"/>
            <a:r>
              <a:rPr lang="en-US" sz="3200" b="0" dirty="0">
                <a:latin typeface="Perpetua Titling MT"/>
                <a:cs typeface="Perpetua Titling MT"/>
              </a:rPr>
              <a:t>Background removal and systematics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09" y="618608"/>
            <a:ext cx="8229791" cy="2902924"/>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762265505"/>
              </p:ext>
            </p:extLst>
          </p:nvPr>
        </p:nvGraphicFramePr>
        <p:xfrm>
          <a:off x="1083085" y="3597019"/>
          <a:ext cx="6977829" cy="2853600"/>
        </p:xfrm>
        <a:graphic>
          <a:graphicData uri="http://schemas.openxmlformats.org/drawingml/2006/table">
            <a:tbl>
              <a:tblPr firstRow="1" bandRow="1">
                <a:tableStyleId>{5C22544A-7EE6-4342-B048-85BDC9FD1C3A}</a:tableStyleId>
              </a:tblPr>
              <a:tblGrid>
                <a:gridCol w="3864682">
                  <a:extLst>
                    <a:ext uri="{9D8B030D-6E8A-4147-A177-3AD203B41FA5}">
                      <a16:colId xmlns:a16="http://schemas.microsoft.com/office/drawing/2014/main" val="20000"/>
                    </a:ext>
                  </a:extLst>
                </a:gridCol>
                <a:gridCol w="1437911">
                  <a:extLst>
                    <a:ext uri="{9D8B030D-6E8A-4147-A177-3AD203B41FA5}">
                      <a16:colId xmlns:a16="http://schemas.microsoft.com/office/drawing/2014/main" val="20001"/>
                    </a:ext>
                  </a:extLst>
                </a:gridCol>
                <a:gridCol w="1675236">
                  <a:extLst>
                    <a:ext uri="{9D8B030D-6E8A-4147-A177-3AD203B41FA5}">
                      <a16:colId xmlns:a16="http://schemas.microsoft.com/office/drawing/2014/main" val="20002"/>
                    </a:ext>
                  </a:extLst>
                </a:gridCol>
              </a:tblGrid>
              <a:tr h="189949">
                <a:tc>
                  <a:txBody>
                    <a:bodyPr/>
                    <a:lstStyle/>
                    <a:p>
                      <a:r>
                        <a:rPr lang="en-US" sz="1400" b="1" dirty="0"/>
                        <a:t>Source</a:t>
                      </a:r>
                    </a:p>
                  </a:txBody>
                  <a:tcPr marT="36000" marB="36000" anchor="ctr"/>
                </a:tc>
                <a:tc>
                  <a:txBody>
                    <a:bodyPr/>
                    <a:lstStyle/>
                    <a:p>
                      <a:pPr algn="ctr"/>
                      <a:r>
                        <a:rPr lang="en-US" sz="1400" b="1" dirty="0"/>
                        <a:t>Range</a:t>
                      </a:r>
                    </a:p>
                  </a:txBody>
                  <a:tcPr marT="36000" marB="36000" anchor="ctr"/>
                </a:tc>
                <a:tc>
                  <a:txBody>
                    <a:bodyPr/>
                    <a:lstStyle/>
                    <a:p>
                      <a:pPr algn="ctr"/>
                      <a:r>
                        <a:rPr lang="en-US" sz="1400" b="1" dirty="0"/>
                        <a:t>Uncertainty %</a:t>
                      </a:r>
                    </a:p>
                  </a:txBody>
                  <a:tcPr marT="36000" marB="36000" anchor="ctr"/>
                </a:tc>
                <a:extLst>
                  <a:ext uri="{0D108BD9-81ED-4DB2-BD59-A6C34878D82A}">
                    <a16:rowId xmlns:a16="http://schemas.microsoft.com/office/drawing/2014/main" val="10000"/>
                  </a:ext>
                </a:extLst>
              </a:tr>
              <a:tr h="189949">
                <a:tc>
                  <a:txBody>
                    <a:bodyPr/>
                    <a:lstStyle/>
                    <a:p>
                      <a:r>
                        <a:rPr lang="en-US" sz="1400" dirty="0"/>
                        <a:t>Choice of peripheral bin</a:t>
                      </a:r>
                    </a:p>
                  </a:txBody>
                  <a:tcPr marT="36000" marB="36000" anchor="ctr">
                    <a:solidFill>
                      <a:schemeClr val="accent2">
                        <a:lumMod val="40000"/>
                        <a:lumOff val="60000"/>
                      </a:schemeClr>
                    </a:solidFill>
                  </a:tcPr>
                </a:tc>
                <a:tc>
                  <a:txBody>
                    <a:bodyPr/>
                    <a:lstStyle/>
                    <a:p>
                      <a:pPr algn="ctr"/>
                      <a:r>
                        <a:rPr lang="en-US" sz="1400" dirty="0"/>
                        <a:t>30-70</a:t>
                      </a:r>
                    </a:p>
                  </a:txBody>
                  <a:tcPr marT="36000" marB="36000" anchor="ctr">
                    <a:solidFill>
                      <a:schemeClr val="accent2">
                        <a:lumMod val="40000"/>
                        <a:lumOff val="60000"/>
                      </a:schemeClr>
                    </a:solidFill>
                  </a:tcPr>
                </a:tc>
                <a:tc>
                  <a:txBody>
                    <a:bodyPr/>
                    <a:lstStyle/>
                    <a:p>
                      <a:pPr algn="ctr"/>
                      <a:r>
                        <a:rPr lang="en-US" sz="1400" dirty="0"/>
                        <a:t>7-3</a:t>
                      </a:r>
                    </a:p>
                  </a:txBody>
                  <a:tcPr marT="36000" marB="36000" anchor="ctr">
                    <a:solidFill>
                      <a:schemeClr val="accent2">
                        <a:lumMod val="40000"/>
                        <a:lumOff val="60000"/>
                      </a:schemeClr>
                    </a:solidFill>
                  </a:tcPr>
                </a:tc>
                <a:extLst>
                  <a:ext uri="{0D108BD9-81ED-4DB2-BD59-A6C34878D82A}">
                    <a16:rowId xmlns:a16="http://schemas.microsoft.com/office/drawing/2014/main" val="10001"/>
                  </a:ext>
                </a:extLst>
              </a:tr>
              <a:tr h="189949">
                <a:tc>
                  <a:txBody>
                    <a:bodyPr/>
                    <a:lstStyle/>
                    <a:p>
                      <a:endParaRPr lang="en-US" sz="1400" dirty="0"/>
                    </a:p>
                  </a:txBody>
                  <a:tcPr marT="36000" marB="36000" anchor="ctr">
                    <a:solidFill>
                      <a:schemeClr val="accent2">
                        <a:lumMod val="40000"/>
                        <a:lumOff val="60000"/>
                      </a:schemeClr>
                    </a:solidFill>
                  </a:tcPr>
                </a:tc>
                <a:tc>
                  <a:txBody>
                    <a:bodyPr/>
                    <a:lstStyle/>
                    <a:p>
                      <a:pPr algn="ctr"/>
                      <a:r>
                        <a:rPr lang="en-US" sz="1400" dirty="0"/>
                        <a:t>70-100</a:t>
                      </a:r>
                    </a:p>
                  </a:txBody>
                  <a:tcPr marT="36000" marB="36000" anchor="ctr">
                    <a:solidFill>
                      <a:schemeClr val="accent2">
                        <a:lumMod val="40000"/>
                        <a:lumOff val="60000"/>
                      </a:schemeClr>
                    </a:solidFill>
                  </a:tcPr>
                </a:tc>
                <a:tc>
                  <a:txBody>
                    <a:bodyPr/>
                    <a:lstStyle/>
                    <a:p>
                      <a:pPr algn="ctr"/>
                      <a:r>
                        <a:rPr lang="en-US" sz="1400" dirty="0"/>
                        <a:t>3</a:t>
                      </a:r>
                    </a:p>
                  </a:txBody>
                  <a:tcPr marT="36000" marB="36000" anchor="ctr">
                    <a:solidFill>
                      <a:schemeClr val="accent2">
                        <a:lumMod val="40000"/>
                        <a:lumOff val="60000"/>
                      </a:schemeClr>
                    </a:solidFill>
                  </a:tcPr>
                </a:tc>
                <a:extLst>
                  <a:ext uri="{0D108BD9-81ED-4DB2-BD59-A6C34878D82A}">
                    <a16:rowId xmlns:a16="http://schemas.microsoft.com/office/drawing/2014/main" val="10002"/>
                  </a:ext>
                </a:extLst>
              </a:tr>
              <a:tr h="189949">
                <a:tc>
                  <a:txBody>
                    <a:bodyPr/>
                    <a:lstStyle/>
                    <a:p>
                      <a:r>
                        <a:rPr lang="en-US" sz="1400" dirty="0"/>
                        <a:t>Tracking efficiency</a:t>
                      </a:r>
                    </a:p>
                  </a:txBody>
                  <a:tcPr marT="36000" marB="36000" anchor="ctr">
                    <a:solidFill>
                      <a:schemeClr val="accent2">
                        <a:lumMod val="40000"/>
                        <a:lumOff val="60000"/>
                      </a:schemeClr>
                    </a:solidFill>
                  </a:tcPr>
                </a:tc>
                <a:tc>
                  <a:txBody>
                    <a:bodyPr/>
                    <a:lstStyle/>
                    <a:p>
                      <a:pPr algn="ctr"/>
                      <a:r>
                        <a:rPr lang="en-US" sz="1400" dirty="0"/>
                        <a:t>30-100</a:t>
                      </a:r>
                    </a:p>
                  </a:txBody>
                  <a:tcPr marT="36000" marB="36000" anchor="ctr">
                    <a:solidFill>
                      <a:schemeClr val="accent2">
                        <a:lumMod val="40000"/>
                        <a:lumOff val="60000"/>
                      </a:schemeClr>
                    </a:solidFill>
                  </a:tcPr>
                </a:tc>
                <a:tc>
                  <a:txBody>
                    <a:bodyPr/>
                    <a:lstStyle/>
                    <a:p>
                      <a:pPr algn="ctr"/>
                      <a:r>
                        <a:rPr lang="en-US" sz="1400" dirty="0"/>
                        <a:t>0.5</a:t>
                      </a:r>
                    </a:p>
                  </a:txBody>
                  <a:tcPr marT="36000" marB="36000" anchor="ctr">
                    <a:solidFill>
                      <a:schemeClr val="accent2">
                        <a:lumMod val="40000"/>
                        <a:lumOff val="60000"/>
                      </a:schemeClr>
                    </a:solidFill>
                  </a:tcPr>
                </a:tc>
                <a:extLst>
                  <a:ext uri="{0D108BD9-81ED-4DB2-BD59-A6C34878D82A}">
                    <a16:rowId xmlns:a16="http://schemas.microsoft.com/office/drawing/2014/main" val="10003"/>
                  </a:ext>
                </a:extLst>
              </a:tr>
              <a:tr h="189949">
                <a:tc>
                  <a:txBody>
                    <a:bodyPr/>
                    <a:lstStyle/>
                    <a:p>
                      <a:r>
                        <a:rPr lang="en-US" sz="1400" dirty="0"/>
                        <a:t>Pair acceptance</a:t>
                      </a:r>
                    </a:p>
                  </a:txBody>
                  <a:tcPr marT="36000" marB="36000" anchor="ctr">
                    <a:solidFill>
                      <a:schemeClr val="accent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30-100</a:t>
                      </a:r>
                    </a:p>
                  </a:txBody>
                  <a:tcPr marT="36000" marB="36000" anchor="ctr">
                    <a:solidFill>
                      <a:schemeClr val="accent2">
                        <a:lumMod val="40000"/>
                        <a:lumOff val="60000"/>
                      </a:schemeClr>
                    </a:solidFill>
                  </a:tcPr>
                </a:tc>
                <a:tc>
                  <a:txBody>
                    <a:bodyPr/>
                    <a:lstStyle/>
                    <a:p>
                      <a:pPr algn="ctr"/>
                      <a:r>
                        <a:rPr lang="en-US" sz="1400" dirty="0"/>
                        <a:t>1</a:t>
                      </a:r>
                    </a:p>
                  </a:txBody>
                  <a:tcPr marT="36000" marB="36000" anchor="ctr">
                    <a:solidFill>
                      <a:schemeClr val="accent2">
                        <a:lumMod val="40000"/>
                        <a:lumOff val="60000"/>
                      </a:schemeClr>
                    </a:solidFill>
                  </a:tcPr>
                </a:tc>
                <a:extLst>
                  <a:ext uri="{0D108BD9-81ED-4DB2-BD59-A6C34878D82A}">
                    <a16:rowId xmlns:a16="http://schemas.microsoft.com/office/drawing/2014/main" val="10004"/>
                  </a:ext>
                </a:extLst>
              </a:tr>
              <a:tr h="189949">
                <a:tc>
                  <a:txBody>
                    <a:bodyPr/>
                    <a:lstStyle/>
                    <a:p>
                      <a:r>
                        <a:rPr lang="en-US" sz="1400" dirty="0"/>
                        <a:t>Mixed and Background equivalence</a:t>
                      </a:r>
                    </a:p>
                  </a:txBody>
                  <a:tcPr marT="36000" marB="36000" anchor="ctr">
                    <a:solidFill>
                      <a:srgbClr val="FF0000">
                        <a:alpha val="3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30-100</a:t>
                      </a:r>
                    </a:p>
                  </a:txBody>
                  <a:tcPr marT="36000" marB="36000" anchor="ctr">
                    <a:solidFill>
                      <a:srgbClr val="FF0000">
                        <a:alpha val="30000"/>
                      </a:srgbClr>
                    </a:solidFill>
                  </a:tcPr>
                </a:tc>
                <a:tc>
                  <a:txBody>
                    <a:bodyPr/>
                    <a:lstStyle/>
                    <a:p>
                      <a:pPr algn="ctr"/>
                      <a:r>
                        <a:rPr lang="en-US" sz="1400" dirty="0"/>
                        <a:t>2</a:t>
                      </a:r>
                    </a:p>
                  </a:txBody>
                  <a:tcPr marT="36000" marB="36000" anchor="ctr">
                    <a:solidFill>
                      <a:srgbClr val="FF0000">
                        <a:alpha val="30000"/>
                      </a:srgbClr>
                    </a:solidFill>
                  </a:tcPr>
                </a:tc>
                <a:extLst>
                  <a:ext uri="{0D108BD9-81ED-4DB2-BD59-A6C34878D82A}">
                    <a16:rowId xmlns:a16="http://schemas.microsoft.com/office/drawing/2014/main" val="10005"/>
                  </a:ext>
                </a:extLst>
              </a:tr>
              <a:tr h="189949">
                <a:tc>
                  <a:txBody>
                    <a:bodyPr/>
                    <a:lstStyle/>
                    <a:p>
                      <a:r>
                        <a:rPr lang="en-US" sz="1400" dirty="0"/>
                        <a:t>Accuracy</a:t>
                      </a:r>
                      <a:r>
                        <a:rPr lang="en-US" sz="1400" baseline="0" dirty="0"/>
                        <a:t> of background estimator</a:t>
                      </a:r>
                      <a:endParaRPr lang="en-US" sz="1400" dirty="0"/>
                    </a:p>
                  </a:txBody>
                  <a:tcPr marT="36000" marB="36000" anchor="ctr">
                    <a:solidFill>
                      <a:srgbClr val="FF0000">
                        <a:alpha val="3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30-100</a:t>
                      </a:r>
                    </a:p>
                  </a:txBody>
                  <a:tcPr marT="36000" marB="36000" anchor="ctr">
                    <a:solidFill>
                      <a:srgbClr val="FF0000">
                        <a:alpha val="30000"/>
                      </a:srgbClr>
                    </a:solidFill>
                  </a:tcPr>
                </a:tc>
                <a:tc>
                  <a:txBody>
                    <a:bodyPr/>
                    <a:lstStyle/>
                    <a:p>
                      <a:pPr algn="ctr"/>
                      <a:r>
                        <a:rPr lang="en-US" sz="1400" dirty="0"/>
                        <a:t>1</a:t>
                      </a:r>
                    </a:p>
                  </a:txBody>
                  <a:tcPr marT="36000" marB="36000" anchor="ctr">
                    <a:solidFill>
                      <a:srgbClr val="FF0000">
                        <a:alpha val="30000"/>
                      </a:srgbClr>
                    </a:solidFill>
                  </a:tcPr>
                </a:tc>
                <a:extLst>
                  <a:ext uri="{0D108BD9-81ED-4DB2-BD59-A6C34878D82A}">
                    <a16:rowId xmlns:a16="http://schemas.microsoft.com/office/drawing/2014/main" val="10006"/>
                  </a:ext>
                </a:extLst>
              </a:tr>
              <a:tr h="189949">
                <a:tc>
                  <a:txBody>
                    <a:bodyPr/>
                    <a:lstStyle/>
                    <a:p>
                      <a:r>
                        <a:rPr lang="en-US" sz="1400" dirty="0"/>
                        <a:t>Uncertainties in transition matrices</a:t>
                      </a:r>
                    </a:p>
                  </a:txBody>
                  <a:tcPr marT="36000" marB="36000" anchor="ctr">
                    <a:solidFill>
                      <a:srgbClr val="FF0000">
                        <a:alpha val="3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30-100</a:t>
                      </a:r>
                    </a:p>
                  </a:txBody>
                  <a:tcPr marT="36000" marB="36000" anchor="ctr">
                    <a:solidFill>
                      <a:srgbClr val="FF0000">
                        <a:alpha val="30000"/>
                      </a:srgbClr>
                    </a:solidFill>
                  </a:tcPr>
                </a:tc>
                <a:tc>
                  <a:txBody>
                    <a:bodyPr/>
                    <a:lstStyle/>
                    <a:p>
                      <a:pPr algn="ctr"/>
                      <a:r>
                        <a:rPr lang="en-US" sz="1400" dirty="0"/>
                        <a:t>2</a:t>
                      </a:r>
                    </a:p>
                  </a:txBody>
                  <a:tcPr marT="36000" marB="36000" anchor="ctr">
                    <a:solidFill>
                      <a:srgbClr val="FF0000">
                        <a:alpha val="30000"/>
                      </a:srgbClr>
                    </a:solidFill>
                  </a:tcPr>
                </a:tc>
                <a:extLst>
                  <a:ext uri="{0D108BD9-81ED-4DB2-BD59-A6C34878D82A}">
                    <a16:rowId xmlns:a16="http://schemas.microsoft.com/office/drawing/2014/main" val="10007"/>
                  </a:ext>
                </a:extLst>
              </a:tr>
              <a:tr h="189949">
                <a:tc>
                  <a:txBody>
                    <a:bodyPr/>
                    <a:lstStyle/>
                    <a:p>
                      <a:r>
                        <a:rPr lang="en-US" sz="1400" dirty="0"/>
                        <a:t>Pileup correction procedure</a:t>
                      </a:r>
                    </a:p>
                  </a:txBody>
                  <a:tcPr marT="36000" marB="36000" anchor="ctr">
                    <a:solidFill>
                      <a:srgbClr val="FF0000">
                        <a:alpha val="3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30-100</a:t>
                      </a:r>
                    </a:p>
                  </a:txBody>
                  <a:tcPr marT="36000" marB="36000" anchor="ctr">
                    <a:solidFill>
                      <a:srgbClr val="FF0000">
                        <a:alpha val="30000"/>
                      </a:srgbClr>
                    </a:solidFill>
                  </a:tcPr>
                </a:tc>
                <a:tc>
                  <a:txBody>
                    <a:bodyPr/>
                    <a:lstStyle/>
                    <a:p>
                      <a:pPr algn="ctr"/>
                      <a:r>
                        <a:rPr lang="en-US" sz="1400" dirty="0"/>
                        <a:t>3.5</a:t>
                      </a:r>
                    </a:p>
                  </a:txBody>
                  <a:tcPr marT="36000" marB="36000" anchor="ctr">
                    <a:solidFill>
                      <a:srgbClr val="FF0000">
                        <a:alpha val="30000"/>
                      </a:srgbClr>
                    </a:solidFill>
                  </a:tcPr>
                </a:tc>
                <a:extLst>
                  <a:ext uri="{0D108BD9-81ED-4DB2-BD59-A6C34878D82A}">
                    <a16:rowId xmlns:a16="http://schemas.microsoft.com/office/drawing/2014/main" val="10008"/>
                  </a:ext>
                </a:extLst>
              </a:tr>
              <a:tr h="109286">
                <a:tc>
                  <a:txBody>
                    <a:bodyPr/>
                    <a:lstStyle/>
                    <a:p>
                      <a:r>
                        <a:rPr lang="en-US" sz="1400" b="1" dirty="0"/>
                        <a:t>Total</a:t>
                      </a:r>
                    </a:p>
                  </a:txBody>
                  <a:tcPr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30-100</a:t>
                      </a:r>
                    </a:p>
                  </a:txBody>
                  <a:tcPr marT="36000" marB="36000" anchor="ctr"/>
                </a:tc>
                <a:tc>
                  <a:txBody>
                    <a:bodyPr/>
                    <a:lstStyle/>
                    <a:p>
                      <a:pPr algn="ctr"/>
                      <a:r>
                        <a:rPr lang="en-US" sz="1400" b="1" dirty="0"/>
                        <a:t>6</a:t>
                      </a:r>
                    </a:p>
                  </a:txBody>
                  <a:tcPr marT="36000" marB="3600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549626857"/>
      </p:ext>
    </p:extLst>
  </p:cSld>
  <p:clrMapOvr>
    <a:masterClrMapping/>
  </p:clrMapOvr>
  <p:transition spd="med">
    <p:strips dir="l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18</a:t>
            </a:fld>
            <a:endParaRPr lang="en-US" dirty="0"/>
          </a:p>
        </p:txBody>
      </p:sp>
      <p:sp>
        <p:nvSpPr>
          <p:cNvPr id="12" name="Footer Placeholder 2"/>
          <p:cNvSpPr>
            <a:spLocks noGrp="1"/>
          </p:cNvSpPr>
          <p:nvPr>
            <p:ph type="ftr" sz="quarter" idx="11"/>
          </p:nvPr>
        </p:nvSpPr>
        <p:spPr>
          <a:xfrm>
            <a:off x="0" y="6613525"/>
            <a:ext cx="8534400" cy="244475"/>
          </a:xfrm>
        </p:spPr>
        <p:txBody>
          <a:bodyPr/>
          <a:lstStyle/>
          <a:p>
            <a:r>
              <a:rPr lang="de-DE"/>
              <a:t>Sasha Milov              Z-tagged 2PC with ATLAS               WPCF,  May 25, 2018, Kraków</a:t>
            </a:r>
            <a:endParaRPr lang="en-US" dirty="0"/>
          </a:p>
        </p:txBody>
      </p:sp>
      <p:sp>
        <p:nvSpPr>
          <p:cNvPr id="46" name="TextBox 45"/>
          <p:cNvSpPr txBox="1"/>
          <p:nvPr/>
        </p:nvSpPr>
        <p:spPr>
          <a:xfrm>
            <a:off x="0" y="14439"/>
            <a:ext cx="9144000" cy="584775"/>
          </a:xfrm>
          <a:prstGeom prst="rect">
            <a:avLst/>
          </a:prstGeom>
          <a:noFill/>
        </p:spPr>
        <p:txBody>
          <a:bodyPr wrap="square" rtlCol="0">
            <a:spAutoFit/>
          </a:bodyPr>
          <a:lstStyle/>
          <a:p>
            <a:pPr algn="ctr"/>
            <a:r>
              <a:rPr lang="en-US" sz="3200" b="0" dirty="0">
                <a:latin typeface="Perpetua Titling MT"/>
                <a:cs typeface="Perpetua Titling MT"/>
              </a:rPr>
              <a:t>Results</a:t>
            </a:r>
          </a:p>
        </p:txBody>
      </p:sp>
      <p:sp>
        <p:nvSpPr>
          <p:cNvPr id="7" name="Shape 272"/>
          <p:cNvSpPr txBox="1"/>
          <p:nvPr/>
        </p:nvSpPr>
        <p:spPr>
          <a:xfrm>
            <a:off x="613622" y="4055943"/>
            <a:ext cx="7583559" cy="1893036"/>
          </a:xfrm>
          <a:prstGeom prst="rect">
            <a:avLst/>
          </a:prstGeom>
          <a:noFill/>
          <a:ln>
            <a:noFill/>
          </a:ln>
        </p:spPr>
        <p:txBody>
          <a:bodyPr wrap="square" lIns="91425" tIns="91425" rIns="91425" bIns="91425" anchor="t" anchorCtr="0">
            <a:noAutofit/>
          </a:bodyPr>
          <a:lstStyle/>
          <a:p>
            <a:pPr marL="114300" lvl="0" rtl="0">
              <a:spcBef>
                <a:spcPts val="0"/>
              </a:spcBef>
              <a:buClr>
                <a:schemeClr val="dk1"/>
              </a:buClr>
              <a:buSzPct val="100000"/>
            </a:pPr>
            <a:r>
              <a:rPr lang="en-US" sz="1800" b="0" dirty="0">
                <a:solidFill>
                  <a:schemeClr val="dk1"/>
                </a:solidFill>
              </a:rPr>
              <a:t>No multiplicity dependence, similar to inclusive.</a:t>
            </a:r>
          </a:p>
          <a:p>
            <a:pPr marL="114300" lvl="0" rtl="0">
              <a:spcBef>
                <a:spcPts val="0"/>
              </a:spcBef>
              <a:buClr>
                <a:schemeClr val="dk1"/>
              </a:buClr>
              <a:buSzPct val="100000"/>
            </a:pPr>
            <a:endParaRPr lang="en-US" sz="1800" b="0" dirty="0">
              <a:solidFill>
                <a:schemeClr val="dk1"/>
              </a:solidFill>
            </a:endParaRPr>
          </a:p>
          <a:p>
            <a:pPr marL="114300" lvl="0" rtl="0">
              <a:spcBef>
                <a:spcPts val="0"/>
              </a:spcBef>
              <a:buClr>
                <a:schemeClr val="dk1"/>
              </a:buClr>
              <a:buSzPct val="100000"/>
            </a:pPr>
            <a:r>
              <a:rPr lang="en-US" sz="1800" b="0" dirty="0">
                <a:solidFill>
                  <a:schemeClr val="dk1"/>
                </a:solidFill>
              </a:rPr>
              <a:t>No indication of lower v</a:t>
            </a:r>
            <a:r>
              <a:rPr lang="en-US" sz="1800" b="0" baseline="-25000" dirty="0">
                <a:solidFill>
                  <a:schemeClr val="dk1"/>
                </a:solidFill>
              </a:rPr>
              <a:t>2</a:t>
            </a:r>
            <a:r>
              <a:rPr lang="en-US" sz="1800" b="0" dirty="0">
                <a:solidFill>
                  <a:schemeClr val="dk1"/>
                </a:solidFill>
              </a:rPr>
              <a:t> </a:t>
            </a:r>
            <a:r>
              <a:rPr lang="en-US" sz="1800" b="0" dirty="0" err="1">
                <a:solidFill>
                  <a:schemeClr val="dk1"/>
                </a:solidFill>
              </a:rPr>
              <a:t>w.r.t</a:t>
            </a:r>
            <a:r>
              <a:rPr lang="en-US" sz="1800" b="0" dirty="0">
                <a:solidFill>
                  <a:schemeClr val="dk1"/>
                </a:solidFill>
              </a:rPr>
              <a:t>. inclusive, as would be (naively) expected.</a:t>
            </a:r>
          </a:p>
          <a:p>
            <a:pPr marL="114300" lvl="0" rtl="0">
              <a:spcBef>
                <a:spcPts val="0"/>
              </a:spcBef>
              <a:buClr>
                <a:schemeClr val="dk1"/>
              </a:buClr>
              <a:buSzPct val="100000"/>
            </a:pPr>
            <a:endParaRPr lang="en-US" sz="1800" b="0" dirty="0">
              <a:solidFill>
                <a:schemeClr val="dk1"/>
              </a:solidFill>
            </a:endParaRPr>
          </a:p>
          <a:p>
            <a:pPr marL="114300" lvl="0" rtl="0">
              <a:spcBef>
                <a:spcPts val="0"/>
              </a:spcBef>
              <a:buClr>
                <a:schemeClr val="dk1"/>
              </a:buClr>
              <a:buSzPct val="100000"/>
            </a:pPr>
            <a:r>
              <a:rPr lang="en-US" sz="1800" b="0" dirty="0">
                <a:solidFill>
                  <a:schemeClr val="dk1"/>
                </a:solidFill>
              </a:rPr>
              <a:t>Results are 8±6% higher than inclusive</a:t>
            </a:r>
          </a:p>
        </p:txBody>
      </p:sp>
      <p:pic>
        <p:nvPicPr>
          <p:cNvPr id="3" name="Picture 2"/>
          <p:cNvPicPr>
            <a:picLocks noChangeAspect="1"/>
          </p:cNvPicPr>
          <p:nvPr/>
        </p:nvPicPr>
        <p:blipFill>
          <a:blip r:embed="rId2"/>
          <a:stretch>
            <a:fillRect/>
          </a:stretch>
        </p:blipFill>
        <p:spPr>
          <a:xfrm>
            <a:off x="0" y="721820"/>
            <a:ext cx="9123680" cy="3213473"/>
          </a:xfrm>
          <a:prstGeom prst="rect">
            <a:avLst/>
          </a:prstGeom>
        </p:spPr>
      </p:pic>
    </p:spTree>
    <p:extLst>
      <p:ext uri="{BB962C8B-B14F-4D97-AF65-F5344CB8AC3E}">
        <p14:creationId xmlns:p14="http://schemas.microsoft.com/office/powerpoint/2010/main" val="1656388180"/>
      </p:ext>
    </p:extLst>
  </p:cSld>
  <p:clrMapOvr>
    <a:masterClrMapping/>
  </p:clrMapOvr>
  <p:transition spd="med">
    <p:strips dir="l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19</a:t>
            </a:fld>
            <a:endParaRPr lang="en-US" dirty="0"/>
          </a:p>
        </p:txBody>
      </p:sp>
      <p:sp>
        <p:nvSpPr>
          <p:cNvPr id="12" name="Footer Placeholder 2"/>
          <p:cNvSpPr>
            <a:spLocks noGrp="1"/>
          </p:cNvSpPr>
          <p:nvPr>
            <p:ph type="ftr" sz="quarter" idx="11"/>
          </p:nvPr>
        </p:nvSpPr>
        <p:spPr>
          <a:xfrm>
            <a:off x="0" y="6613525"/>
            <a:ext cx="8534400" cy="244475"/>
          </a:xfrm>
        </p:spPr>
        <p:txBody>
          <a:bodyPr/>
          <a:lstStyle/>
          <a:p>
            <a:r>
              <a:rPr lang="de-DE"/>
              <a:t>Sasha Milov              Z-tagged 2PC with ATLAS               WPCF,  May 25, 2018, Kraków</a:t>
            </a:r>
            <a:endParaRPr lang="en-US" dirty="0"/>
          </a:p>
        </p:txBody>
      </p:sp>
      <p:sp>
        <p:nvSpPr>
          <p:cNvPr id="46" name="TextBox 45"/>
          <p:cNvSpPr txBox="1"/>
          <p:nvPr/>
        </p:nvSpPr>
        <p:spPr>
          <a:xfrm>
            <a:off x="0" y="14439"/>
            <a:ext cx="9144000" cy="584775"/>
          </a:xfrm>
          <a:prstGeom prst="rect">
            <a:avLst/>
          </a:prstGeom>
          <a:noFill/>
        </p:spPr>
        <p:txBody>
          <a:bodyPr wrap="square" rtlCol="0">
            <a:spAutoFit/>
          </a:bodyPr>
          <a:lstStyle/>
          <a:p>
            <a:pPr algn="ctr"/>
            <a:r>
              <a:rPr lang="en-US" sz="3200" b="0" dirty="0">
                <a:latin typeface="Perpetua Titling MT"/>
                <a:cs typeface="Perpetua Titling MT"/>
              </a:rPr>
              <a:t>Summary</a:t>
            </a:r>
          </a:p>
        </p:txBody>
      </p:sp>
      <p:sp>
        <p:nvSpPr>
          <p:cNvPr id="7" name="Shape 272"/>
          <p:cNvSpPr txBox="1"/>
          <p:nvPr/>
        </p:nvSpPr>
        <p:spPr>
          <a:xfrm>
            <a:off x="809369" y="1128527"/>
            <a:ext cx="7866172" cy="3616449"/>
          </a:xfrm>
          <a:prstGeom prst="rect">
            <a:avLst/>
          </a:prstGeom>
          <a:noFill/>
          <a:ln>
            <a:noFill/>
          </a:ln>
        </p:spPr>
        <p:txBody>
          <a:bodyPr wrap="square" lIns="91425" tIns="91425" rIns="91425" bIns="91425" anchor="t" anchorCtr="0">
            <a:noAutofit/>
          </a:bodyPr>
          <a:lstStyle/>
          <a:p>
            <a:pPr marL="114300" lvl="0" rtl="0">
              <a:spcBef>
                <a:spcPts val="0"/>
              </a:spcBef>
              <a:buClr>
                <a:schemeClr val="dk1"/>
              </a:buClr>
              <a:buSzPct val="100000"/>
            </a:pPr>
            <a:r>
              <a:rPr lang="en-US" sz="1800" b="0" dirty="0">
                <a:solidFill>
                  <a:schemeClr val="dk1"/>
                </a:solidFill>
              </a:rPr>
              <a:t>Measurement of 2PC in Z-tagged events showed that </a:t>
            </a:r>
            <a:r>
              <a:rPr lang="en-US" sz="1800" b="0" i="1" dirty="0" err="1">
                <a:solidFill>
                  <a:schemeClr val="dk1"/>
                </a:solidFill>
              </a:rPr>
              <a:t>n</a:t>
            </a:r>
            <a:r>
              <a:rPr lang="en-US" sz="1800" b="0" baseline="-25000" dirty="0" err="1">
                <a:solidFill>
                  <a:schemeClr val="dk1"/>
                </a:solidFill>
              </a:rPr>
              <a:t>ch</a:t>
            </a:r>
            <a:r>
              <a:rPr lang="en-US" sz="1800" b="0" dirty="0">
                <a:solidFill>
                  <a:schemeClr val="dk1"/>
                </a:solidFill>
              </a:rPr>
              <a:t> dependence is (at most) weak. </a:t>
            </a:r>
          </a:p>
          <a:p>
            <a:pPr marL="114300" lvl="0" rtl="0">
              <a:spcBef>
                <a:spcPts val="0"/>
              </a:spcBef>
              <a:buClr>
                <a:schemeClr val="dk1"/>
              </a:buClr>
              <a:buSzPct val="100000"/>
            </a:pPr>
            <a:endParaRPr lang="en-US" sz="1800" b="0" dirty="0">
              <a:solidFill>
                <a:schemeClr val="dk1"/>
              </a:solidFill>
            </a:endParaRPr>
          </a:p>
          <a:p>
            <a:pPr marL="114300">
              <a:spcBef>
                <a:spcPts val="0"/>
              </a:spcBef>
              <a:buClr>
                <a:schemeClr val="dk1"/>
              </a:buClr>
              <a:buSzPct val="100000"/>
            </a:pPr>
            <a:r>
              <a:rPr lang="en-US" sz="1800" b="0" i="1" dirty="0">
                <a:solidFill>
                  <a:schemeClr val="dk1"/>
                </a:solidFill>
              </a:rPr>
              <a:t>v</a:t>
            </a:r>
            <a:r>
              <a:rPr lang="en-US" sz="1800" b="0" i="1" baseline="-25000" dirty="0">
                <a:solidFill>
                  <a:schemeClr val="dk1"/>
                </a:solidFill>
              </a:rPr>
              <a:t>2</a:t>
            </a:r>
            <a:r>
              <a:rPr lang="en-US" sz="1800" b="0" dirty="0">
                <a:solidFill>
                  <a:schemeClr val="dk1"/>
                </a:solidFill>
              </a:rPr>
              <a:t> extracted from 2PC is 1.08 ± 0.06 with respect to inclusive 13 and 5 </a:t>
            </a:r>
            <a:r>
              <a:rPr lang="en-US" sz="1800" b="0" dirty="0" err="1">
                <a:solidFill>
                  <a:schemeClr val="dk1"/>
                </a:solidFill>
              </a:rPr>
              <a:t>TeV</a:t>
            </a:r>
            <a:r>
              <a:rPr lang="en-US" sz="1800" b="0" dirty="0">
                <a:solidFill>
                  <a:schemeClr val="dk1"/>
                </a:solidFill>
              </a:rPr>
              <a:t> results, consistent with them within uncertainties.</a:t>
            </a:r>
          </a:p>
          <a:p>
            <a:pPr marL="114300" lvl="0" rtl="0">
              <a:spcBef>
                <a:spcPts val="0"/>
              </a:spcBef>
              <a:buClr>
                <a:schemeClr val="dk1"/>
              </a:buClr>
              <a:buSzPct val="100000"/>
            </a:pPr>
            <a:endParaRPr lang="en-US" sz="1800" b="0" dirty="0">
              <a:solidFill>
                <a:schemeClr val="dk1"/>
              </a:solidFill>
            </a:endParaRPr>
          </a:p>
          <a:p>
            <a:pPr marL="114300" lvl="0" rtl="0">
              <a:spcBef>
                <a:spcPts val="0"/>
              </a:spcBef>
              <a:buClr>
                <a:schemeClr val="dk1"/>
              </a:buClr>
              <a:buSzPct val="100000"/>
            </a:pPr>
            <a:r>
              <a:rPr lang="en-US" sz="1800" b="0" dirty="0">
                <a:solidFill>
                  <a:schemeClr val="dk1"/>
                </a:solidFill>
              </a:rPr>
              <a:t>Possibility to analyze high-pileup samples is demonstrated.</a:t>
            </a:r>
          </a:p>
          <a:p>
            <a:pPr marL="114300" lvl="0" rtl="0">
              <a:spcBef>
                <a:spcPts val="0"/>
              </a:spcBef>
              <a:buClr>
                <a:schemeClr val="dk1"/>
              </a:buClr>
              <a:buSzPct val="100000"/>
            </a:pPr>
            <a:endParaRPr lang="en-US" sz="1800" b="0" dirty="0">
              <a:solidFill>
                <a:schemeClr val="dk1"/>
              </a:solidFill>
            </a:endParaRPr>
          </a:p>
          <a:p>
            <a:pPr marL="114300" lvl="0" rtl="0">
              <a:spcBef>
                <a:spcPts val="0"/>
              </a:spcBef>
              <a:buClr>
                <a:schemeClr val="dk1"/>
              </a:buClr>
              <a:buSzPct val="100000"/>
            </a:pPr>
            <a:r>
              <a:rPr lang="en-US" sz="1800" b="0" dirty="0">
                <a:solidFill>
                  <a:schemeClr val="dk1"/>
                </a:solidFill>
              </a:rPr>
              <a:t>Method can be applied to other measurements, which greatly increases volume of data samples available for future HI analyses and opens up opportunity to carry out new measurements (not only) in </a:t>
            </a:r>
            <a:r>
              <a:rPr lang="en-US" sz="1800" b="0" i="1" dirty="0">
                <a:solidFill>
                  <a:schemeClr val="dk1"/>
                </a:solidFill>
              </a:rPr>
              <a:t>pp</a:t>
            </a:r>
            <a:r>
              <a:rPr lang="en-US" sz="1800" b="0" dirty="0">
                <a:solidFill>
                  <a:schemeClr val="dk1"/>
                </a:solidFill>
              </a:rPr>
              <a:t>.</a:t>
            </a:r>
          </a:p>
        </p:txBody>
      </p:sp>
    </p:spTree>
    <p:extLst>
      <p:ext uri="{BB962C8B-B14F-4D97-AF65-F5344CB8AC3E}">
        <p14:creationId xmlns:p14="http://schemas.microsoft.com/office/powerpoint/2010/main" val="623052041"/>
      </p:ext>
    </p:extLst>
  </p:cSld>
  <p:clrMapOvr>
    <a:masterClrMapping/>
  </p:clrMapOvr>
  <p:transition spd="med">
    <p:strips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de-DE"/>
              <a:t>Sasha Milov              Z-tagged 2PC with ATLAS               WPCF,  May 25, 2018, Kraków</a:t>
            </a:r>
            <a:endParaRPr lang="en-US" dirty="0"/>
          </a:p>
        </p:txBody>
      </p:sp>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2</a:t>
            </a:fld>
            <a:endParaRPr lang="en-US" dirty="0"/>
          </a:p>
        </p:txBody>
      </p:sp>
      <p:sp>
        <p:nvSpPr>
          <p:cNvPr id="6" name="TextBox 5"/>
          <p:cNvSpPr txBox="1"/>
          <p:nvPr/>
        </p:nvSpPr>
        <p:spPr>
          <a:xfrm>
            <a:off x="0" y="14439"/>
            <a:ext cx="9144000" cy="584775"/>
          </a:xfrm>
          <a:prstGeom prst="rect">
            <a:avLst/>
          </a:prstGeom>
          <a:noFill/>
        </p:spPr>
        <p:txBody>
          <a:bodyPr wrap="square" rtlCol="0">
            <a:spAutoFit/>
          </a:bodyPr>
          <a:lstStyle/>
          <a:p>
            <a:pPr algn="ctr"/>
            <a:r>
              <a:rPr lang="en-US" sz="3200" b="0" dirty="0">
                <a:latin typeface="Perpetua Titling MT"/>
                <a:cs typeface="Perpetua Titling MT"/>
              </a:rPr>
              <a:t>OUTLINE</a:t>
            </a:r>
          </a:p>
        </p:txBody>
      </p:sp>
      <p:sp>
        <p:nvSpPr>
          <p:cNvPr id="9" name="Shape 149"/>
          <p:cNvSpPr txBox="1">
            <a:spLocks/>
          </p:cNvSpPr>
          <p:nvPr/>
        </p:nvSpPr>
        <p:spPr>
          <a:xfrm>
            <a:off x="2207861" y="1237132"/>
            <a:ext cx="6032497" cy="3866208"/>
          </a:xfrm>
          <a:prstGeom prst="rect">
            <a:avLst/>
          </a:prstGeom>
        </p:spPr>
        <p:txBody>
          <a:bodyPr lIns="0" tIns="0" rIns="0" bIns="0" anchor="t" anchorCtr="0">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54000" indent="0" algn="l" rtl="0" fontAlgn="base">
              <a:spcBef>
                <a:spcPts val="0"/>
              </a:spcBef>
              <a:spcAft>
                <a:spcPct val="0"/>
              </a:spcAft>
              <a:buClr>
                <a:srgbClr val="000000"/>
              </a:buClr>
              <a:buSzPct val="100000"/>
              <a:buNone/>
            </a:pPr>
            <a:r>
              <a:rPr lang="en-US" sz="1800" b="0" kern="0" dirty="0">
                <a:solidFill>
                  <a:srgbClr val="000000"/>
                </a:solidFill>
                <a:latin typeface="Arial" charset="0"/>
                <a:ea typeface="Arial" charset="0"/>
                <a:cs typeface="Arial" charset="0"/>
              </a:rPr>
              <a:t>Why do we measure hadron-hadron correlations in events with Z-boson?</a:t>
            </a:r>
          </a:p>
          <a:p>
            <a:pPr marL="254000" indent="0" algn="l" rtl="0" fontAlgn="base">
              <a:spcBef>
                <a:spcPts val="0"/>
              </a:spcBef>
              <a:spcAft>
                <a:spcPct val="0"/>
              </a:spcAft>
              <a:buClr>
                <a:srgbClr val="000000"/>
              </a:buClr>
              <a:buSzPct val="100000"/>
              <a:buNone/>
            </a:pPr>
            <a:endParaRPr lang="en-US" sz="1800" b="0" kern="0" dirty="0">
              <a:solidFill>
                <a:srgbClr val="000000"/>
              </a:solidFill>
              <a:latin typeface="Arial" charset="0"/>
              <a:ea typeface="Arial" charset="0"/>
              <a:cs typeface="Arial" charset="0"/>
            </a:endParaRPr>
          </a:p>
          <a:p>
            <a:pPr marL="254000" indent="0">
              <a:spcBef>
                <a:spcPts val="0"/>
              </a:spcBef>
              <a:buClr>
                <a:srgbClr val="000000"/>
              </a:buClr>
              <a:buSzPct val="100000"/>
              <a:buNone/>
            </a:pPr>
            <a:r>
              <a:rPr lang="en-US" sz="2000" b="0" kern="0" dirty="0">
                <a:solidFill>
                  <a:srgbClr val="000000"/>
                </a:solidFill>
                <a:latin typeface="Arial" charset="0"/>
                <a:ea typeface="Arial" charset="0"/>
                <a:cs typeface="Arial" charset="0"/>
              </a:rPr>
              <a:t>Analysis</a:t>
            </a:r>
          </a:p>
          <a:p>
            <a:pPr marL="654050" lvl="1" indent="0">
              <a:spcBef>
                <a:spcPts val="0"/>
              </a:spcBef>
              <a:buClr>
                <a:srgbClr val="000000"/>
              </a:buClr>
              <a:buSzPct val="100000"/>
              <a:buNone/>
            </a:pPr>
            <a:r>
              <a:rPr lang="en-US" sz="2000" b="0" kern="0" dirty="0">
                <a:solidFill>
                  <a:srgbClr val="000000"/>
                </a:solidFill>
                <a:latin typeface="Arial" charset="0"/>
                <a:ea typeface="Arial" charset="0"/>
                <a:cs typeface="Arial" charset="0"/>
              </a:rPr>
              <a:t>Event samples</a:t>
            </a:r>
          </a:p>
          <a:p>
            <a:pPr marL="654050" lvl="1" indent="0">
              <a:spcBef>
                <a:spcPts val="0"/>
              </a:spcBef>
              <a:buClr>
                <a:srgbClr val="000000"/>
              </a:buClr>
              <a:buSzPct val="100000"/>
              <a:buNone/>
            </a:pPr>
            <a:r>
              <a:rPr lang="en-US" sz="2000" b="0" kern="0" dirty="0">
                <a:solidFill>
                  <a:srgbClr val="FF0000"/>
                </a:solidFill>
                <a:latin typeface="Arial" charset="0"/>
                <a:ea typeface="Arial" charset="0"/>
                <a:cs typeface="Arial" charset="0"/>
              </a:rPr>
              <a:t>Pileup background and Mixed event technique</a:t>
            </a:r>
          </a:p>
          <a:p>
            <a:pPr marL="654050" lvl="1" indent="0">
              <a:spcBef>
                <a:spcPts val="0"/>
              </a:spcBef>
              <a:buClr>
                <a:srgbClr val="000000"/>
              </a:buClr>
              <a:buSzPct val="100000"/>
              <a:buNone/>
            </a:pPr>
            <a:r>
              <a:rPr lang="en-US" sz="2000" b="0" kern="0" dirty="0">
                <a:solidFill>
                  <a:srgbClr val="0070C0"/>
                </a:solidFill>
                <a:latin typeface="Arial" charset="0"/>
                <a:ea typeface="Arial" charset="0"/>
                <a:cs typeface="Arial" charset="0"/>
              </a:rPr>
              <a:t>Measuring 2PC in presence of pileup</a:t>
            </a:r>
          </a:p>
          <a:p>
            <a:pPr marL="654050" lvl="1" indent="0">
              <a:spcBef>
                <a:spcPts val="0"/>
              </a:spcBef>
              <a:buClr>
                <a:srgbClr val="000000"/>
              </a:buClr>
              <a:buSzPct val="100000"/>
              <a:buNone/>
            </a:pPr>
            <a:r>
              <a:rPr lang="en-US" sz="2000" b="0" kern="0" dirty="0">
                <a:solidFill>
                  <a:srgbClr val="000000"/>
                </a:solidFill>
                <a:latin typeface="Arial" charset="0"/>
                <a:ea typeface="Arial" charset="0"/>
                <a:cs typeface="Arial" charset="0"/>
              </a:rPr>
              <a:t>Systematic uncertainties</a:t>
            </a:r>
          </a:p>
          <a:p>
            <a:pPr marL="654050" lvl="1" indent="0">
              <a:spcBef>
                <a:spcPts val="0"/>
              </a:spcBef>
              <a:buClr>
                <a:srgbClr val="000000"/>
              </a:buClr>
              <a:buSzPct val="100000"/>
              <a:buNone/>
            </a:pPr>
            <a:endParaRPr lang="en-US" sz="2000" b="0" kern="0" dirty="0">
              <a:solidFill>
                <a:srgbClr val="000000"/>
              </a:solidFill>
              <a:latin typeface="Arial" charset="0"/>
              <a:ea typeface="Arial" charset="0"/>
              <a:cs typeface="Arial" charset="0"/>
            </a:endParaRPr>
          </a:p>
          <a:p>
            <a:pPr marL="254000" indent="0">
              <a:spcBef>
                <a:spcPts val="0"/>
              </a:spcBef>
              <a:buClr>
                <a:srgbClr val="000000"/>
              </a:buClr>
              <a:buSzPct val="100000"/>
              <a:buNone/>
            </a:pPr>
            <a:r>
              <a:rPr lang="en-US" sz="2000" b="0" kern="0" dirty="0">
                <a:solidFill>
                  <a:srgbClr val="000000"/>
                </a:solidFill>
                <a:latin typeface="Arial" charset="0"/>
                <a:ea typeface="Arial" charset="0"/>
                <a:cs typeface="Arial" charset="0"/>
              </a:rPr>
              <a:t>Results</a:t>
            </a:r>
          </a:p>
          <a:p>
            <a:pPr marL="254000" indent="0">
              <a:spcBef>
                <a:spcPts val="0"/>
              </a:spcBef>
              <a:buClr>
                <a:srgbClr val="000000"/>
              </a:buClr>
              <a:buSzPct val="100000"/>
              <a:buNone/>
            </a:pPr>
            <a:r>
              <a:rPr lang="en-US" sz="2000" b="0" kern="0" dirty="0">
                <a:solidFill>
                  <a:srgbClr val="000000"/>
                </a:solidFill>
                <a:latin typeface="Arial" charset="0"/>
                <a:ea typeface="Arial" charset="0"/>
                <a:cs typeface="Arial" charset="0"/>
              </a:rPr>
              <a:t>Summary</a:t>
            </a:r>
          </a:p>
          <a:p>
            <a:pPr marL="254000" indent="0">
              <a:spcBef>
                <a:spcPts val="0"/>
              </a:spcBef>
              <a:buClr>
                <a:srgbClr val="000000"/>
              </a:buClr>
              <a:buSzPct val="100000"/>
              <a:buNone/>
            </a:pPr>
            <a:endParaRPr lang="en-US" sz="2000" b="0" kern="0" dirty="0">
              <a:solidFill>
                <a:srgbClr val="000000"/>
              </a:solidFill>
              <a:latin typeface="Arial" charset="0"/>
              <a:ea typeface="Arial" charset="0"/>
              <a:cs typeface="Arial" charset="0"/>
            </a:endParaRPr>
          </a:p>
          <a:p>
            <a:pPr marL="254000" indent="0">
              <a:spcBef>
                <a:spcPts val="0"/>
              </a:spcBef>
              <a:buClr>
                <a:srgbClr val="000000"/>
              </a:buClr>
              <a:buSzPct val="100000"/>
              <a:buNone/>
            </a:pPr>
            <a:endParaRPr lang="en-US" sz="2000" b="0" kern="0" dirty="0">
              <a:solidFill>
                <a:srgbClr val="000000"/>
              </a:solidFill>
              <a:latin typeface="Arial" charset="0"/>
              <a:ea typeface="Arial" charset="0"/>
              <a:cs typeface="Arial" charset="0"/>
            </a:endParaRPr>
          </a:p>
          <a:p>
            <a:pPr marL="254000" indent="0">
              <a:spcBef>
                <a:spcPts val="0"/>
              </a:spcBef>
              <a:buClr>
                <a:srgbClr val="000000"/>
              </a:buClr>
              <a:buSzPct val="100000"/>
              <a:buNone/>
            </a:pPr>
            <a:endParaRPr lang="en-US" sz="2000" b="0" kern="0" dirty="0">
              <a:solidFill>
                <a:srgbClr val="000000"/>
              </a:solidFill>
              <a:latin typeface="Arial" charset="0"/>
              <a:ea typeface="Arial" charset="0"/>
              <a:cs typeface="Arial" charset="0"/>
            </a:endParaRPr>
          </a:p>
          <a:p>
            <a:pPr marL="254000" indent="0">
              <a:spcBef>
                <a:spcPts val="0"/>
              </a:spcBef>
              <a:buClr>
                <a:srgbClr val="000000"/>
              </a:buClr>
              <a:buSzPct val="100000"/>
              <a:buNone/>
            </a:pPr>
            <a:r>
              <a:rPr lang="en-US" sz="2000" b="0" i="1" u="sng" kern="0" dirty="0">
                <a:solidFill>
                  <a:srgbClr val="000000"/>
                </a:solidFill>
                <a:latin typeface="Arial" charset="0"/>
                <a:ea typeface="Arial" charset="0"/>
                <a:cs typeface="Arial" charset="0"/>
              </a:rPr>
              <a:t>Talk is based on ATLAS-CONF-2017-068</a:t>
            </a:r>
          </a:p>
          <a:p>
            <a:pPr marL="254000" indent="0" algn="l" rtl="0" fontAlgn="base">
              <a:spcBef>
                <a:spcPts val="0"/>
              </a:spcBef>
              <a:spcAft>
                <a:spcPct val="0"/>
              </a:spcAft>
              <a:buClr>
                <a:srgbClr val="000000"/>
              </a:buClr>
              <a:buSzPct val="100000"/>
              <a:buNone/>
            </a:pPr>
            <a:endParaRPr lang="en" sz="1800" b="0" kern="0"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1046415625"/>
      </p:ext>
    </p:extLst>
  </p:cSld>
  <p:clrMapOvr>
    <a:masterClrMapping/>
  </p:clrMapOvr>
  <p:transition spd="med">
    <p:strips dir="l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de-DE"/>
              <a:t>Sasha Milov              Z-tagged 2PC with ATLAS               WPCF,  May 25, 2018, Kraków</a:t>
            </a:r>
            <a:endParaRPr lang="en-US"/>
          </a:p>
        </p:txBody>
      </p:sp>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20</a:t>
            </a:fld>
            <a:endParaRPr lang="en-US" dirty="0"/>
          </a:p>
        </p:txBody>
      </p:sp>
      <p:pic>
        <p:nvPicPr>
          <p:cNvPr id="6" name="Picture 5"/>
          <p:cNvPicPr>
            <a:picLocks noChangeAspect="1"/>
          </p:cNvPicPr>
          <p:nvPr/>
        </p:nvPicPr>
        <p:blipFill>
          <a:blip r:embed="rId2"/>
          <a:stretch>
            <a:fillRect/>
          </a:stretch>
        </p:blipFill>
        <p:spPr>
          <a:xfrm>
            <a:off x="660922" y="838392"/>
            <a:ext cx="7667532" cy="5714808"/>
          </a:xfrm>
          <a:prstGeom prst="rect">
            <a:avLst/>
          </a:prstGeom>
        </p:spPr>
      </p:pic>
      <p:sp>
        <p:nvSpPr>
          <p:cNvPr id="9" name="TextBox 8"/>
          <p:cNvSpPr txBox="1"/>
          <p:nvPr/>
        </p:nvSpPr>
        <p:spPr>
          <a:xfrm>
            <a:off x="0" y="14439"/>
            <a:ext cx="9144000" cy="584775"/>
          </a:xfrm>
          <a:prstGeom prst="rect">
            <a:avLst/>
          </a:prstGeom>
          <a:noFill/>
        </p:spPr>
        <p:txBody>
          <a:bodyPr wrap="square" rtlCol="0">
            <a:spAutoFit/>
          </a:bodyPr>
          <a:lstStyle/>
          <a:p>
            <a:pPr algn="ctr"/>
            <a:r>
              <a:rPr lang="en-US" sz="3200" b="0" dirty="0">
                <a:latin typeface="Perpetua Titling MT"/>
                <a:cs typeface="Perpetua Titling MT"/>
              </a:rPr>
              <a:t>THANK YOU!</a:t>
            </a:r>
          </a:p>
        </p:txBody>
      </p:sp>
    </p:spTree>
    <p:extLst>
      <p:ext uri="{BB962C8B-B14F-4D97-AF65-F5344CB8AC3E}">
        <p14:creationId xmlns:p14="http://schemas.microsoft.com/office/powerpoint/2010/main" val="1263588358"/>
      </p:ext>
    </p:extLst>
  </p:cSld>
  <p:clrMapOvr>
    <a:masterClrMapping/>
  </p:clrMapOvr>
  <p:transition spd="med">
    <p:strips dir="l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de-DE"/>
              <a:t>Sasha Milov              Z-tagged 2PC with ATLAS               WPCF,  May 25, 2018, Kraków</a:t>
            </a:r>
            <a:endParaRPr lang="en-US"/>
          </a:p>
        </p:txBody>
      </p:sp>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21</a:t>
            </a:fld>
            <a:endParaRPr lang="en-US" dirty="0"/>
          </a:p>
        </p:txBody>
      </p:sp>
      <p:sp>
        <p:nvSpPr>
          <p:cNvPr id="9" name="TextBox 8"/>
          <p:cNvSpPr txBox="1"/>
          <p:nvPr/>
        </p:nvSpPr>
        <p:spPr>
          <a:xfrm>
            <a:off x="0" y="14439"/>
            <a:ext cx="9144000" cy="584775"/>
          </a:xfrm>
          <a:prstGeom prst="rect">
            <a:avLst/>
          </a:prstGeom>
          <a:noFill/>
        </p:spPr>
        <p:txBody>
          <a:bodyPr wrap="square" rtlCol="0">
            <a:spAutoFit/>
          </a:bodyPr>
          <a:lstStyle/>
          <a:p>
            <a:pPr algn="ctr"/>
            <a:r>
              <a:rPr lang="en-US" sz="3200" b="0" dirty="0" err="1">
                <a:latin typeface="Perpetua Titling MT"/>
                <a:cs typeface="Perpetua Titling MT"/>
              </a:rPr>
              <a:t>bkps</a:t>
            </a:r>
            <a:endParaRPr lang="en-US" sz="3200" b="0" dirty="0">
              <a:latin typeface="Perpetua Titling MT"/>
              <a:cs typeface="Perpetua Titling MT"/>
            </a:endParaRPr>
          </a:p>
        </p:txBody>
      </p:sp>
      <p:sp>
        <p:nvSpPr>
          <p:cNvPr id="2" name="TextBox 1">
            <a:extLst>
              <a:ext uri="{FF2B5EF4-FFF2-40B4-BE49-F238E27FC236}">
                <a16:creationId xmlns:a16="http://schemas.microsoft.com/office/drawing/2014/main" id="{5E03F6BB-1663-7E4B-B108-326E287041C4}"/>
              </a:ext>
            </a:extLst>
          </p:cNvPr>
          <p:cNvSpPr txBox="1"/>
          <p:nvPr/>
        </p:nvSpPr>
        <p:spPr>
          <a:xfrm>
            <a:off x="6273209" y="5943600"/>
            <a:ext cx="184731" cy="400110"/>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BF2C73F9-120B-9A48-A3B8-E83E7D92BAED}"/>
              </a:ext>
            </a:extLst>
          </p:cNvPr>
          <p:cNvPicPr>
            <a:picLocks noChangeAspect="1"/>
          </p:cNvPicPr>
          <p:nvPr/>
        </p:nvPicPr>
        <p:blipFill>
          <a:blip r:embed="rId2"/>
          <a:stretch>
            <a:fillRect/>
          </a:stretch>
        </p:blipFill>
        <p:spPr>
          <a:xfrm>
            <a:off x="0" y="954699"/>
            <a:ext cx="9144000" cy="5538176"/>
          </a:xfrm>
          <a:prstGeom prst="rect">
            <a:avLst/>
          </a:prstGeom>
        </p:spPr>
      </p:pic>
    </p:spTree>
    <p:extLst>
      <p:ext uri="{BB962C8B-B14F-4D97-AF65-F5344CB8AC3E}">
        <p14:creationId xmlns:p14="http://schemas.microsoft.com/office/powerpoint/2010/main" val="2471927532"/>
      </p:ext>
    </p:extLst>
  </p:cSld>
  <p:clrMapOvr>
    <a:masterClrMapping/>
  </p:clrMapOvr>
  <p:transition spd="med">
    <p:strips dir="l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456262" y="1012943"/>
            <a:ext cx="4568210" cy="1998504"/>
            <a:chOff x="-2032000" y="328583"/>
            <a:chExt cx="12598400" cy="5338681"/>
          </a:xfrm>
        </p:grpSpPr>
        <p:pic>
          <p:nvPicPr>
            <p:cNvPr id="4" name="Picture 3"/>
            <p:cNvPicPr>
              <a:picLocks noChangeAspect="1"/>
            </p:cNvPicPr>
            <p:nvPr/>
          </p:nvPicPr>
          <p:blipFill rotWithShape="1">
            <a:blip r:embed="rId3"/>
            <a:srcRect b="10939"/>
            <a:stretch/>
          </p:blipFill>
          <p:spPr>
            <a:xfrm>
              <a:off x="-2032000" y="328583"/>
              <a:ext cx="6299200" cy="5338681"/>
            </a:xfrm>
            <a:prstGeom prst="rect">
              <a:avLst/>
            </a:prstGeom>
          </p:spPr>
        </p:pic>
        <p:pic>
          <p:nvPicPr>
            <p:cNvPr id="5" name="Picture 4"/>
            <p:cNvPicPr>
              <a:picLocks noChangeAspect="1"/>
            </p:cNvPicPr>
            <p:nvPr/>
          </p:nvPicPr>
          <p:blipFill rotWithShape="1">
            <a:blip r:embed="rId4"/>
            <a:srcRect b="11146"/>
            <a:stretch/>
          </p:blipFill>
          <p:spPr>
            <a:xfrm>
              <a:off x="4267200" y="341010"/>
              <a:ext cx="6299200" cy="5326254"/>
            </a:xfrm>
            <a:prstGeom prst="rect">
              <a:avLst/>
            </a:prstGeom>
          </p:spPr>
        </p:pic>
      </p:grpSp>
      <p:sp>
        <p:nvSpPr>
          <p:cNvPr id="3" name="Footer Placeholder 2"/>
          <p:cNvSpPr>
            <a:spLocks noGrp="1"/>
          </p:cNvSpPr>
          <p:nvPr>
            <p:ph type="ftr" sz="quarter" idx="11"/>
          </p:nvPr>
        </p:nvSpPr>
        <p:spPr/>
        <p:txBody>
          <a:bodyPr/>
          <a:lstStyle/>
          <a:p>
            <a:r>
              <a:rPr lang="de-DE"/>
              <a:t>Sasha Milov              Z-tagged 2PC with ATLAS               WPCF,  May 25, 2018, Kraków</a:t>
            </a:r>
            <a:endParaRPr lang="en-US"/>
          </a:p>
        </p:txBody>
      </p:sp>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3</a:t>
            </a:fld>
            <a:endParaRPr lang="en-US" dirty="0"/>
          </a:p>
        </p:txBody>
      </p:sp>
      <p:sp>
        <p:nvSpPr>
          <p:cNvPr id="6" name="TextBox 5"/>
          <p:cNvSpPr txBox="1"/>
          <p:nvPr/>
        </p:nvSpPr>
        <p:spPr>
          <a:xfrm>
            <a:off x="0" y="14439"/>
            <a:ext cx="9144000" cy="584775"/>
          </a:xfrm>
          <a:prstGeom prst="rect">
            <a:avLst/>
          </a:prstGeom>
          <a:noFill/>
        </p:spPr>
        <p:txBody>
          <a:bodyPr wrap="square" rtlCol="0">
            <a:spAutoFit/>
          </a:bodyPr>
          <a:lstStyle/>
          <a:p>
            <a:pPr algn="ctr"/>
            <a:r>
              <a:rPr lang="en-US" sz="3200" b="0">
                <a:latin typeface="Perpetua Titling MT"/>
                <a:cs typeface="Perpetua Titling MT"/>
              </a:rPr>
              <a:t>Motivation</a:t>
            </a:r>
            <a:endParaRPr lang="en-US" sz="3200" b="0" dirty="0">
              <a:latin typeface="Perpetua Titling MT"/>
              <a:cs typeface="Perpetua Titling MT"/>
            </a:endParaRPr>
          </a:p>
        </p:txBody>
      </p:sp>
      <p:sp>
        <p:nvSpPr>
          <p:cNvPr id="9" name="Shape 149"/>
          <p:cNvSpPr txBox="1">
            <a:spLocks/>
          </p:cNvSpPr>
          <p:nvPr/>
        </p:nvSpPr>
        <p:spPr>
          <a:xfrm>
            <a:off x="83761" y="864614"/>
            <a:ext cx="4530119" cy="2273073"/>
          </a:xfrm>
          <a:prstGeom prst="rect">
            <a:avLst/>
          </a:prstGeom>
        </p:spPr>
        <p:txBody>
          <a:bodyPr lIns="0" tIns="0" rIns="0" bIns="0" anchor="t" anchorCtr="0">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54000" indent="0" algn="l" rtl="0" fontAlgn="base">
              <a:spcBef>
                <a:spcPts val="0"/>
              </a:spcBef>
              <a:spcAft>
                <a:spcPct val="0"/>
              </a:spcAft>
              <a:buClr>
                <a:srgbClr val="000000"/>
              </a:buClr>
              <a:buSzPct val="100000"/>
              <a:buNone/>
            </a:pPr>
            <a:r>
              <a:rPr lang="en-US" sz="1800" b="0" kern="0" dirty="0">
                <a:solidFill>
                  <a:srgbClr val="000000"/>
                </a:solidFill>
                <a:latin typeface="Arial" charset="0"/>
                <a:ea typeface="Arial" charset="0"/>
                <a:cs typeface="Arial" charset="0"/>
              </a:rPr>
              <a:t>Recent studies in small systems show effects similar to those seen in A+A</a:t>
            </a:r>
          </a:p>
          <a:p>
            <a:pPr marL="254000" indent="0" algn="l" rtl="0" fontAlgn="base">
              <a:spcBef>
                <a:spcPts val="0"/>
              </a:spcBef>
              <a:spcAft>
                <a:spcPct val="0"/>
              </a:spcAft>
              <a:buClr>
                <a:srgbClr val="000000"/>
              </a:buClr>
              <a:buSzPct val="100000"/>
              <a:buNone/>
            </a:pPr>
            <a:endParaRPr lang="en-US" sz="1600" b="0" kern="0" dirty="0">
              <a:solidFill>
                <a:srgbClr val="000000"/>
              </a:solidFill>
              <a:latin typeface="Arial" charset="0"/>
              <a:ea typeface="Arial" charset="0"/>
              <a:cs typeface="Arial" charset="0"/>
            </a:endParaRPr>
          </a:p>
          <a:p>
            <a:pPr marL="254000" indent="0" algn="l" rtl="0" fontAlgn="base">
              <a:spcBef>
                <a:spcPts val="0"/>
              </a:spcBef>
              <a:spcAft>
                <a:spcPct val="0"/>
              </a:spcAft>
              <a:buClr>
                <a:srgbClr val="000000"/>
              </a:buClr>
              <a:buSzPct val="100000"/>
              <a:buNone/>
            </a:pPr>
            <a:r>
              <a:rPr lang="en-US" sz="1800" b="0" kern="0" dirty="0">
                <a:solidFill>
                  <a:srgbClr val="000000"/>
                </a:solidFill>
                <a:latin typeface="Arial" charset="0"/>
                <a:ea typeface="Arial" charset="0"/>
                <a:cs typeface="Arial" charset="0"/>
              </a:rPr>
              <a:t>Does it really mean onset of QGP in pp?</a:t>
            </a:r>
          </a:p>
          <a:p>
            <a:pPr marL="254000" indent="0" algn="l" rtl="0" fontAlgn="base">
              <a:spcBef>
                <a:spcPts val="0"/>
              </a:spcBef>
              <a:spcAft>
                <a:spcPct val="0"/>
              </a:spcAft>
              <a:buClr>
                <a:srgbClr val="000000"/>
              </a:buClr>
              <a:buSzPct val="100000"/>
              <a:buNone/>
            </a:pPr>
            <a:endParaRPr lang="en-US" sz="1800" b="0" kern="0" dirty="0">
              <a:solidFill>
                <a:srgbClr val="000000"/>
              </a:solidFill>
              <a:latin typeface="Arial" charset="0"/>
              <a:ea typeface="Arial" charset="0"/>
              <a:cs typeface="Arial" charset="0"/>
            </a:endParaRPr>
          </a:p>
          <a:p>
            <a:pPr marL="254000" indent="0" algn="l" rtl="0" fontAlgn="base">
              <a:spcBef>
                <a:spcPts val="0"/>
              </a:spcBef>
              <a:spcAft>
                <a:spcPct val="0"/>
              </a:spcAft>
              <a:buClr>
                <a:srgbClr val="000000"/>
              </a:buClr>
              <a:buSzPct val="100000"/>
              <a:buNone/>
            </a:pPr>
            <a:r>
              <a:rPr lang="en-US" sz="1800" b="0" kern="0" dirty="0">
                <a:solidFill>
                  <a:srgbClr val="000000"/>
                </a:solidFill>
                <a:latin typeface="Arial" charset="0"/>
                <a:ea typeface="Arial" charset="0"/>
                <a:cs typeface="Arial" charset="0"/>
              </a:rPr>
              <a:t>Understanding the 2PC in small systems is extremely interesting</a:t>
            </a:r>
            <a:endParaRPr lang="en" sz="1800" b="0" kern="0" dirty="0">
              <a:solidFill>
                <a:srgbClr val="000000"/>
              </a:solidFill>
              <a:latin typeface="Arial" charset="0"/>
              <a:ea typeface="Arial" charset="0"/>
              <a:cs typeface="Arial" charset="0"/>
            </a:endParaRPr>
          </a:p>
        </p:txBody>
      </p:sp>
      <p:sp>
        <p:nvSpPr>
          <p:cNvPr id="12" name="Rectangle 11"/>
          <p:cNvSpPr/>
          <p:nvPr/>
        </p:nvSpPr>
        <p:spPr>
          <a:xfrm>
            <a:off x="7325724" y="810472"/>
            <a:ext cx="1264001" cy="202471"/>
          </a:xfrm>
          <a:prstGeom prst="rect">
            <a:avLst/>
          </a:prstGeom>
        </p:spPr>
        <p:txBody>
          <a:bodyPr wrap="none">
            <a:spAutoFit/>
          </a:bodyPr>
          <a:lstStyle/>
          <a:p>
            <a:r>
              <a:rPr lang="hr-HR" sz="1100" b="0" dirty="0"/>
              <a:t>JHEP 1009:091,2010</a:t>
            </a:r>
            <a:endParaRPr lang="en-US" sz="1100" b="0" dirty="0"/>
          </a:p>
        </p:txBody>
      </p:sp>
      <p:sp>
        <p:nvSpPr>
          <p:cNvPr id="14" name="Shape 149"/>
          <p:cNvSpPr txBox="1">
            <a:spLocks/>
          </p:cNvSpPr>
          <p:nvPr/>
        </p:nvSpPr>
        <p:spPr>
          <a:xfrm>
            <a:off x="4391199" y="3489724"/>
            <a:ext cx="4641118" cy="2082745"/>
          </a:xfrm>
          <a:prstGeom prst="rect">
            <a:avLst/>
          </a:prstGeom>
        </p:spPr>
        <p:txBody>
          <a:bodyPr lIns="0" tIns="0" rIns="0" bIns="0" anchor="t" anchorCtr="0">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54000" indent="0" algn="l" rtl="0" fontAlgn="base">
              <a:spcBef>
                <a:spcPts val="0"/>
              </a:spcBef>
              <a:spcAft>
                <a:spcPct val="0"/>
              </a:spcAft>
              <a:buClr>
                <a:srgbClr val="000000"/>
              </a:buClr>
              <a:buSzPct val="100000"/>
              <a:buNone/>
            </a:pPr>
            <a:r>
              <a:rPr lang="en-US" sz="1800" b="0" kern="0" dirty="0">
                <a:solidFill>
                  <a:srgbClr val="000000"/>
                </a:solidFill>
                <a:latin typeface="Arial" charset="0"/>
                <a:ea typeface="Arial" charset="0"/>
                <a:cs typeface="Arial" charset="0"/>
              </a:rPr>
              <a:t>Similarity in magnitude of </a:t>
            </a:r>
            <a:r>
              <a:rPr lang="en-US" sz="1800" b="0" kern="0" dirty="0" err="1">
                <a:solidFill>
                  <a:srgbClr val="000000"/>
                </a:solidFill>
                <a:latin typeface="Arial" charset="0"/>
                <a:ea typeface="Arial" charset="0"/>
                <a:cs typeface="Arial" charset="0"/>
              </a:rPr>
              <a:t>v</a:t>
            </a:r>
            <a:r>
              <a:rPr lang="en-US" sz="1800" b="0" kern="0" baseline="-25000" dirty="0" err="1">
                <a:solidFill>
                  <a:srgbClr val="000000"/>
                </a:solidFill>
                <a:latin typeface="Arial" charset="0"/>
                <a:ea typeface="Arial" charset="0"/>
                <a:cs typeface="Arial" charset="0"/>
              </a:rPr>
              <a:t>n</a:t>
            </a:r>
            <a:r>
              <a:rPr lang="en-US" sz="1800" b="0" kern="0" dirty="0">
                <a:solidFill>
                  <a:srgbClr val="000000"/>
                </a:solidFill>
                <a:latin typeface="Arial" charset="0"/>
                <a:ea typeface="Arial" charset="0"/>
                <a:cs typeface="Arial" charset="0"/>
              </a:rPr>
              <a:t> is offset by different dependence on the system size.</a:t>
            </a:r>
          </a:p>
          <a:p>
            <a:pPr marL="254000" indent="0" algn="l" rtl="0" fontAlgn="base">
              <a:spcBef>
                <a:spcPts val="0"/>
              </a:spcBef>
              <a:spcAft>
                <a:spcPct val="0"/>
              </a:spcAft>
              <a:buClr>
                <a:srgbClr val="000000"/>
              </a:buClr>
              <a:buSzPct val="100000"/>
              <a:buNone/>
            </a:pPr>
            <a:endParaRPr lang="en-US" sz="1050" b="0" kern="0" dirty="0">
              <a:solidFill>
                <a:srgbClr val="000000"/>
              </a:solidFill>
              <a:latin typeface="Arial" charset="0"/>
              <a:ea typeface="Arial" charset="0"/>
              <a:cs typeface="Arial" charset="0"/>
            </a:endParaRPr>
          </a:p>
          <a:p>
            <a:pPr marL="254000" indent="0" algn="l" rtl="0" fontAlgn="base">
              <a:spcBef>
                <a:spcPts val="0"/>
              </a:spcBef>
              <a:spcAft>
                <a:spcPct val="0"/>
              </a:spcAft>
              <a:buClr>
                <a:srgbClr val="000000"/>
              </a:buClr>
              <a:buSzPct val="100000"/>
              <a:buNone/>
            </a:pPr>
            <a:r>
              <a:rPr lang="en-US" sz="1800" b="0" kern="0" dirty="0">
                <a:solidFill>
                  <a:srgbClr val="000000"/>
                </a:solidFill>
                <a:latin typeface="Arial" charset="0"/>
                <a:ea typeface="Arial" charset="0"/>
                <a:cs typeface="Arial" charset="0"/>
              </a:rPr>
              <a:t>Strong variation is observed in larger systems, while fluctuations are flat in pp.</a:t>
            </a:r>
          </a:p>
          <a:p>
            <a:pPr marL="254000" indent="0" algn="l" rtl="0" fontAlgn="base">
              <a:spcBef>
                <a:spcPts val="0"/>
              </a:spcBef>
              <a:spcAft>
                <a:spcPct val="0"/>
              </a:spcAft>
              <a:buClr>
                <a:srgbClr val="000000"/>
              </a:buClr>
              <a:buSzPct val="100000"/>
              <a:buNone/>
            </a:pPr>
            <a:endParaRPr lang="en-US" sz="1050" b="0" kern="0" dirty="0">
              <a:solidFill>
                <a:srgbClr val="000000"/>
              </a:solidFill>
              <a:latin typeface="Arial" charset="0"/>
              <a:ea typeface="Arial" charset="0"/>
              <a:cs typeface="Arial" charset="0"/>
            </a:endParaRPr>
          </a:p>
          <a:p>
            <a:pPr marL="254000" indent="0" algn="l" rtl="0" fontAlgn="base">
              <a:spcBef>
                <a:spcPts val="0"/>
              </a:spcBef>
              <a:spcAft>
                <a:spcPct val="0"/>
              </a:spcAft>
              <a:buClr>
                <a:srgbClr val="000000"/>
              </a:buClr>
              <a:buSzPct val="100000"/>
              <a:buNone/>
            </a:pPr>
            <a:endParaRPr lang="en-US" sz="1050" b="0" kern="0" dirty="0">
              <a:solidFill>
                <a:srgbClr val="000000"/>
              </a:solidFill>
              <a:latin typeface="Arial" charset="0"/>
              <a:ea typeface="Arial" charset="0"/>
              <a:cs typeface="Arial" charset="0"/>
            </a:endParaRPr>
          </a:p>
          <a:p>
            <a:pPr marL="254000" indent="0" algn="l" rtl="0" fontAlgn="base">
              <a:spcBef>
                <a:spcPts val="0"/>
              </a:spcBef>
              <a:spcAft>
                <a:spcPct val="0"/>
              </a:spcAft>
              <a:buClr>
                <a:srgbClr val="000000"/>
              </a:buClr>
              <a:buSzPct val="100000"/>
              <a:buNone/>
            </a:pPr>
            <a:r>
              <a:rPr lang="en-US" sz="1800" b="0" kern="0" dirty="0">
                <a:solidFill>
                  <a:srgbClr val="000000"/>
                </a:solidFill>
                <a:latin typeface="Arial" charset="0"/>
                <a:ea typeface="Arial" charset="0"/>
                <a:cs typeface="Arial" charset="0"/>
              </a:rPr>
              <a:t>In A+A the system size and the geometry of the collisions are linked together.</a:t>
            </a:r>
          </a:p>
        </p:txBody>
      </p:sp>
      <p:grpSp>
        <p:nvGrpSpPr>
          <p:cNvPr id="2" name="Group 1"/>
          <p:cNvGrpSpPr/>
          <p:nvPr/>
        </p:nvGrpSpPr>
        <p:grpSpPr>
          <a:xfrm>
            <a:off x="143831" y="3191152"/>
            <a:ext cx="4312431" cy="3067206"/>
            <a:chOff x="143831" y="2965234"/>
            <a:chExt cx="4312431" cy="3067206"/>
          </a:xfrm>
        </p:grpSpPr>
        <p:pic>
          <p:nvPicPr>
            <p:cNvPr id="13" name="Picture 12"/>
            <p:cNvPicPr>
              <a:picLocks noChangeAspect="1"/>
            </p:cNvPicPr>
            <p:nvPr/>
          </p:nvPicPr>
          <p:blipFill>
            <a:blip r:embed="rId5"/>
            <a:stretch>
              <a:fillRect/>
            </a:stretch>
          </p:blipFill>
          <p:spPr>
            <a:xfrm>
              <a:off x="143831" y="3103734"/>
              <a:ext cx="4312431" cy="2928706"/>
            </a:xfrm>
            <a:prstGeom prst="rect">
              <a:avLst/>
            </a:prstGeom>
          </p:spPr>
        </p:pic>
        <p:sp>
          <p:nvSpPr>
            <p:cNvPr id="15" name="Rectangle 14"/>
            <p:cNvSpPr/>
            <p:nvPr/>
          </p:nvSpPr>
          <p:spPr>
            <a:xfrm>
              <a:off x="2767867" y="2965234"/>
              <a:ext cx="1574470" cy="276999"/>
            </a:xfrm>
            <a:prstGeom prst="rect">
              <a:avLst/>
            </a:prstGeom>
          </p:spPr>
          <p:txBody>
            <a:bodyPr wrap="none">
              <a:spAutoFit/>
            </a:bodyPr>
            <a:lstStyle/>
            <a:p>
              <a:r>
                <a:rPr lang="is-IS" sz="1200" b="0" dirty="0">
                  <a:latin typeface="arial" charset="0"/>
                </a:rPr>
                <a:t>EPJC 77 (2017) 428</a:t>
              </a:r>
              <a:endParaRPr lang="en-US" sz="1200" b="0" dirty="0"/>
            </a:p>
          </p:txBody>
        </p:sp>
      </p:grpSp>
    </p:spTree>
    <p:extLst>
      <p:ext uri="{BB962C8B-B14F-4D97-AF65-F5344CB8AC3E}">
        <p14:creationId xmlns:p14="http://schemas.microsoft.com/office/powerpoint/2010/main" val="689194136"/>
      </p:ext>
    </p:extLst>
  </p:cSld>
  <p:clrMapOvr>
    <a:masterClrMapping/>
  </p:clrMapOvr>
  <p:transition spd="med">
    <p:strips dir="l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de-DE"/>
              <a:t>Sasha Milov              Z-tagged 2PC with ATLAS               WPCF,  May 25, 2018, Kraków</a:t>
            </a:r>
            <a:endParaRPr lang="en-US"/>
          </a:p>
        </p:txBody>
      </p:sp>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4</a:t>
            </a:fld>
            <a:endParaRPr lang="en-US" dirty="0"/>
          </a:p>
        </p:txBody>
      </p:sp>
      <p:sp>
        <p:nvSpPr>
          <p:cNvPr id="6" name="TextBox 5"/>
          <p:cNvSpPr txBox="1"/>
          <p:nvPr/>
        </p:nvSpPr>
        <p:spPr>
          <a:xfrm>
            <a:off x="0" y="14439"/>
            <a:ext cx="9144000" cy="584775"/>
          </a:xfrm>
          <a:prstGeom prst="rect">
            <a:avLst/>
          </a:prstGeom>
          <a:noFill/>
        </p:spPr>
        <p:txBody>
          <a:bodyPr wrap="square" rtlCol="0">
            <a:spAutoFit/>
          </a:bodyPr>
          <a:lstStyle/>
          <a:p>
            <a:pPr algn="ctr"/>
            <a:r>
              <a:rPr lang="en-US" sz="3200" b="0">
                <a:latin typeface="Perpetua Titling MT"/>
                <a:cs typeface="Perpetua Titling MT"/>
              </a:rPr>
              <a:t>Motivation</a:t>
            </a:r>
            <a:endParaRPr lang="en-US" sz="3200" b="0" dirty="0">
              <a:latin typeface="Perpetua Titling MT"/>
              <a:cs typeface="Perpetua Titling MT"/>
            </a:endParaRPr>
          </a:p>
        </p:txBody>
      </p:sp>
      <p:sp>
        <p:nvSpPr>
          <p:cNvPr id="16" name="Shape 149"/>
          <p:cNvSpPr txBox="1">
            <a:spLocks/>
          </p:cNvSpPr>
          <p:nvPr/>
        </p:nvSpPr>
        <p:spPr>
          <a:xfrm>
            <a:off x="0" y="810823"/>
            <a:ext cx="4890977" cy="5600610"/>
          </a:xfrm>
          <a:prstGeom prst="rect">
            <a:avLst/>
          </a:prstGeom>
        </p:spPr>
        <p:txBody>
          <a:bodyPr lIns="0" tIns="0" rIns="0" bIns="0" anchor="t" anchorCtr="0">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54000" indent="0">
              <a:spcBef>
                <a:spcPts val="0"/>
              </a:spcBef>
              <a:buClr>
                <a:srgbClr val="000000"/>
              </a:buClr>
              <a:buSzPct val="100000"/>
              <a:buNone/>
            </a:pPr>
            <a:r>
              <a:rPr lang="en-US" sz="1800" b="0" kern="0" dirty="0">
                <a:solidFill>
                  <a:srgbClr val="000000"/>
                </a:solidFill>
                <a:latin typeface="Arial" charset="0"/>
                <a:ea typeface="Arial" charset="0"/>
                <a:cs typeface="Arial" charset="0"/>
              </a:rPr>
              <a:t>In </a:t>
            </a:r>
            <a:r>
              <a:rPr lang="en-US" sz="1800" b="0" i="1" kern="0" dirty="0">
                <a:solidFill>
                  <a:srgbClr val="000000"/>
                </a:solidFill>
                <a:latin typeface="Arial" charset="0"/>
                <a:ea typeface="Arial" charset="0"/>
                <a:cs typeface="Arial" charset="0"/>
              </a:rPr>
              <a:t>pp,</a:t>
            </a:r>
            <a:r>
              <a:rPr lang="en-US" sz="1800" b="0" kern="0" dirty="0">
                <a:solidFill>
                  <a:srgbClr val="000000"/>
                </a:solidFill>
                <a:latin typeface="Arial" charset="0"/>
                <a:ea typeface="Arial" charset="0"/>
                <a:cs typeface="Arial" charset="0"/>
              </a:rPr>
              <a:t> relation between </a:t>
            </a:r>
            <a:r>
              <a:rPr lang="en-US" sz="1800" b="0" i="1" kern="0" dirty="0">
                <a:solidFill>
                  <a:srgbClr val="000000"/>
                </a:solidFill>
                <a:latin typeface="Arial" charset="0"/>
                <a:ea typeface="Arial" charset="0"/>
                <a:cs typeface="Arial" charset="0"/>
              </a:rPr>
              <a:t>b</a:t>
            </a:r>
            <a:r>
              <a:rPr lang="en-US" sz="1800" b="0" kern="0" dirty="0">
                <a:solidFill>
                  <a:srgbClr val="000000"/>
                </a:solidFill>
                <a:latin typeface="Arial" charset="0"/>
                <a:ea typeface="Arial" charset="0"/>
                <a:cs typeface="Arial" charset="0"/>
              </a:rPr>
              <a:t> &amp; </a:t>
            </a:r>
            <a:r>
              <a:rPr lang="en-US" sz="1800" b="0" i="1" kern="0" dirty="0" err="1">
                <a:solidFill>
                  <a:srgbClr val="000000"/>
                </a:solidFill>
                <a:latin typeface="Arial" charset="0"/>
                <a:ea typeface="Arial" charset="0"/>
                <a:cs typeface="Arial" charset="0"/>
              </a:rPr>
              <a:t>n</a:t>
            </a:r>
            <a:r>
              <a:rPr lang="en-US" sz="1800" b="0" kern="0" baseline="-25000" dirty="0" err="1">
                <a:solidFill>
                  <a:srgbClr val="000000"/>
                </a:solidFill>
                <a:latin typeface="Arial" charset="0"/>
                <a:ea typeface="Arial" charset="0"/>
                <a:cs typeface="Arial" charset="0"/>
              </a:rPr>
              <a:t>ch</a:t>
            </a:r>
            <a:r>
              <a:rPr lang="en-US" sz="1800" b="0" kern="0" dirty="0">
                <a:solidFill>
                  <a:srgbClr val="000000"/>
                </a:solidFill>
                <a:latin typeface="Arial" charset="0"/>
                <a:ea typeface="Arial" charset="0"/>
                <a:cs typeface="Arial" charset="0"/>
              </a:rPr>
              <a:t> can be washed out, but it may remain strong between </a:t>
            </a:r>
            <a:r>
              <a:rPr lang="en-US" sz="1800" b="0" i="1" kern="0" dirty="0">
                <a:solidFill>
                  <a:srgbClr val="000000"/>
                </a:solidFill>
                <a:latin typeface="Arial" charset="0"/>
                <a:ea typeface="Arial" charset="0"/>
                <a:cs typeface="Arial" charset="0"/>
              </a:rPr>
              <a:t>b</a:t>
            </a:r>
            <a:r>
              <a:rPr lang="en-US" sz="1800" b="0" kern="0" dirty="0">
                <a:solidFill>
                  <a:srgbClr val="000000"/>
                </a:solidFill>
                <a:latin typeface="Arial" charset="0"/>
                <a:ea typeface="Arial" charset="0"/>
                <a:cs typeface="Arial" charset="0"/>
              </a:rPr>
              <a:t> &amp; </a:t>
            </a:r>
            <a:r>
              <a:rPr lang="en-US" sz="1800" b="0" i="1" kern="0" dirty="0">
                <a:solidFill>
                  <a:srgbClr val="000000"/>
                </a:solidFill>
                <a:latin typeface="Arial" charset="0"/>
                <a:ea typeface="Arial" charset="0"/>
                <a:cs typeface="Arial" charset="0"/>
              </a:rPr>
              <a:t>ε</a:t>
            </a:r>
            <a:r>
              <a:rPr lang="en-US" sz="1800" b="0" kern="0" baseline="-25000" dirty="0">
                <a:solidFill>
                  <a:srgbClr val="000000"/>
                </a:solidFill>
                <a:latin typeface="Arial" charset="0"/>
                <a:ea typeface="Arial" charset="0"/>
                <a:cs typeface="Arial" charset="0"/>
              </a:rPr>
              <a:t>2</a:t>
            </a:r>
            <a:r>
              <a:rPr lang="en-US" sz="1800" b="0" kern="0" dirty="0">
                <a:solidFill>
                  <a:srgbClr val="000000"/>
                </a:solidFill>
                <a:latin typeface="Arial" charset="0"/>
                <a:ea typeface="Arial" charset="0"/>
                <a:cs typeface="Arial" charset="0"/>
              </a:rPr>
              <a:t> [</a:t>
            </a:r>
            <a:r>
              <a:rPr lang="en-US" sz="1400" b="0" kern="0" dirty="0" err="1">
                <a:solidFill>
                  <a:srgbClr val="000000"/>
                </a:solidFill>
                <a:latin typeface="Arial" charset="0"/>
                <a:ea typeface="Arial" charset="0"/>
                <a:cs typeface="Arial" charset="0"/>
              </a:rPr>
              <a:t>K.Welsh</a:t>
            </a:r>
            <a:r>
              <a:rPr lang="en-US" sz="1400" b="0" i="1" kern="0" dirty="0">
                <a:solidFill>
                  <a:srgbClr val="000000"/>
                </a:solidFill>
                <a:latin typeface="Arial" charset="0"/>
                <a:ea typeface="Arial" charset="0"/>
                <a:cs typeface="Arial" charset="0"/>
              </a:rPr>
              <a:t> et. al.</a:t>
            </a:r>
            <a:r>
              <a:rPr lang="en-US" sz="1800" b="0" kern="0" dirty="0">
                <a:solidFill>
                  <a:srgbClr val="000000"/>
                </a:solidFill>
                <a:latin typeface="Arial" charset="0"/>
                <a:ea typeface="Arial" charset="0"/>
                <a:cs typeface="Arial" charset="0"/>
              </a:rPr>
              <a:t>]</a:t>
            </a:r>
          </a:p>
          <a:p>
            <a:pPr marL="254000" indent="0" algn="l" rtl="0" fontAlgn="base">
              <a:spcBef>
                <a:spcPts val="0"/>
              </a:spcBef>
              <a:spcAft>
                <a:spcPct val="0"/>
              </a:spcAft>
              <a:buClr>
                <a:srgbClr val="000000"/>
              </a:buClr>
              <a:buSzPct val="100000"/>
              <a:buNone/>
            </a:pPr>
            <a:endParaRPr lang="en-US" sz="1800" b="0" kern="0" dirty="0">
              <a:solidFill>
                <a:srgbClr val="000000"/>
              </a:solidFill>
              <a:latin typeface="Arial" charset="0"/>
              <a:ea typeface="Arial" charset="0"/>
              <a:cs typeface="Arial" charset="0"/>
            </a:endParaRPr>
          </a:p>
          <a:p>
            <a:pPr marL="254000" indent="0" algn="l" rtl="0" fontAlgn="base">
              <a:spcBef>
                <a:spcPts val="0"/>
              </a:spcBef>
              <a:spcAft>
                <a:spcPct val="0"/>
              </a:spcAft>
              <a:buClr>
                <a:srgbClr val="000000"/>
              </a:buClr>
              <a:buSzPct val="100000"/>
              <a:buNone/>
            </a:pPr>
            <a:endParaRPr lang="en-US" sz="1800" b="0" kern="0" dirty="0">
              <a:solidFill>
                <a:srgbClr val="000000"/>
              </a:solidFill>
              <a:latin typeface="Arial" charset="0"/>
              <a:ea typeface="Arial" charset="0"/>
              <a:cs typeface="Arial" charset="0"/>
            </a:endParaRPr>
          </a:p>
          <a:p>
            <a:pPr marL="254000" indent="0" algn="l" rtl="0" fontAlgn="base">
              <a:spcBef>
                <a:spcPts val="0"/>
              </a:spcBef>
              <a:spcAft>
                <a:spcPct val="0"/>
              </a:spcAft>
              <a:buClr>
                <a:srgbClr val="000000"/>
              </a:buClr>
              <a:buSzPct val="100000"/>
              <a:buNone/>
            </a:pPr>
            <a:r>
              <a:rPr lang="en-US" sz="1800" b="0" kern="0" dirty="0">
                <a:solidFill>
                  <a:srgbClr val="000000"/>
                </a:solidFill>
                <a:latin typeface="Arial" charset="0"/>
                <a:ea typeface="Arial" charset="0"/>
                <a:cs typeface="Arial" charset="0"/>
              </a:rPr>
              <a:t>To make the step forward we need an independent handle on the </a:t>
            </a:r>
            <a:r>
              <a:rPr lang="en-US" sz="1800" b="0" i="1" kern="0" dirty="0">
                <a:solidFill>
                  <a:srgbClr val="000000"/>
                </a:solidFill>
                <a:latin typeface="Arial" charset="0"/>
                <a:ea typeface="Arial" charset="0"/>
                <a:cs typeface="Arial" charset="0"/>
              </a:rPr>
              <a:t>pp</a:t>
            </a:r>
            <a:r>
              <a:rPr lang="en-US" sz="1800" b="0" kern="0" dirty="0">
                <a:solidFill>
                  <a:srgbClr val="000000"/>
                </a:solidFill>
                <a:latin typeface="Arial" charset="0"/>
                <a:ea typeface="Arial" charset="0"/>
                <a:cs typeface="Arial" charset="0"/>
              </a:rPr>
              <a:t> collisional geometry. </a:t>
            </a:r>
          </a:p>
          <a:p>
            <a:pPr marL="254000" indent="0" algn="l" rtl="0" fontAlgn="base">
              <a:spcBef>
                <a:spcPts val="0"/>
              </a:spcBef>
              <a:spcAft>
                <a:spcPct val="0"/>
              </a:spcAft>
              <a:buClr>
                <a:srgbClr val="000000"/>
              </a:buClr>
              <a:buSzPct val="100000"/>
              <a:buNone/>
            </a:pPr>
            <a:endParaRPr lang="en-US" sz="1800" b="0" kern="0" dirty="0">
              <a:solidFill>
                <a:srgbClr val="000000"/>
              </a:solidFill>
              <a:latin typeface="Arial" charset="0"/>
              <a:ea typeface="Arial" charset="0"/>
              <a:cs typeface="Arial" charset="0"/>
            </a:endParaRPr>
          </a:p>
          <a:p>
            <a:pPr marL="254000" indent="0" algn="l" rtl="0" fontAlgn="base">
              <a:spcBef>
                <a:spcPts val="0"/>
              </a:spcBef>
              <a:spcAft>
                <a:spcPct val="0"/>
              </a:spcAft>
              <a:buClr>
                <a:srgbClr val="000000"/>
              </a:buClr>
              <a:buSzPct val="100000"/>
              <a:buNone/>
            </a:pPr>
            <a:endParaRPr lang="en-US" sz="1800" b="0" kern="0" dirty="0">
              <a:solidFill>
                <a:srgbClr val="000000"/>
              </a:solidFill>
              <a:latin typeface="Arial" charset="0"/>
              <a:ea typeface="Arial" charset="0"/>
              <a:cs typeface="Arial" charset="0"/>
            </a:endParaRPr>
          </a:p>
          <a:p>
            <a:pPr marL="254000" indent="0" algn="l" rtl="0" fontAlgn="base">
              <a:spcBef>
                <a:spcPts val="0"/>
              </a:spcBef>
              <a:spcAft>
                <a:spcPct val="0"/>
              </a:spcAft>
              <a:buClr>
                <a:srgbClr val="000000"/>
              </a:buClr>
              <a:buSzPct val="100000"/>
              <a:buNone/>
            </a:pPr>
            <a:r>
              <a:rPr lang="en-US" sz="1800" b="0" kern="0" dirty="0">
                <a:solidFill>
                  <a:srgbClr val="000000"/>
                </a:solidFill>
                <a:latin typeface="Arial" charset="0"/>
                <a:ea typeface="Arial" charset="0"/>
                <a:cs typeface="Arial" charset="0"/>
              </a:rPr>
              <a:t>In this studies, we hope that selecting events with high-Q</a:t>
            </a:r>
            <a:r>
              <a:rPr lang="en-US" sz="1800" b="0" kern="0" baseline="30000" dirty="0">
                <a:solidFill>
                  <a:srgbClr val="000000"/>
                </a:solidFill>
                <a:latin typeface="Arial" charset="0"/>
                <a:ea typeface="Arial" charset="0"/>
                <a:cs typeface="Arial" charset="0"/>
              </a:rPr>
              <a:t>2</a:t>
            </a:r>
            <a:r>
              <a:rPr lang="en-US" sz="1800" b="0" kern="0" dirty="0">
                <a:solidFill>
                  <a:srgbClr val="000000"/>
                </a:solidFill>
                <a:latin typeface="Arial" charset="0"/>
                <a:ea typeface="Arial" charset="0"/>
                <a:cs typeface="Arial" charset="0"/>
              </a:rPr>
              <a:t> helps us to constraint the </a:t>
            </a:r>
            <a:r>
              <a:rPr lang="en-US" sz="1800" b="0" i="1" kern="0" dirty="0">
                <a:solidFill>
                  <a:srgbClr val="000000"/>
                </a:solidFill>
                <a:latin typeface="Arial" charset="0"/>
                <a:ea typeface="Arial" charset="0"/>
                <a:cs typeface="Arial" charset="0"/>
              </a:rPr>
              <a:t>b</a:t>
            </a:r>
            <a:r>
              <a:rPr lang="en-US" sz="1800" b="0" kern="0" dirty="0">
                <a:solidFill>
                  <a:srgbClr val="000000"/>
                </a:solidFill>
                <a:latin typeface="Arial" charset="0"/>
                <a:ea typeface="Arial" charset="0"/>
                <a:cs typeface="Arial" charset="0"/>
              </a:rPr>
              <a:t>.</a:t>
            </a:r>
          </a:p>
          <a:p>
            <a:pPr marL="254000" indent="0" algn="l" rtl="0" fontAlgn="base">
              <a:spcBef>
                <a:spcPts val="0"/>
              </a:spcBef>
              <a:spcAft>
                <a:spcPct val="0"/>
              </a:spcAft>
              <a:buClr>
                <a:srgbClr val="000000"/>
              </a:buClr>
              <a:buSzPct val="100000"/>
              <a:buNone/>
            </a:pPr>
            <a:endParaRPr lang="en-US" sz="1800" b="0" i="1" kern="0" dirty="0">
              <a:solidFill>
                <a:srgbClr val="000000"/>
              </a:solidFill>
              <a:latin typeface="Arial" charset="0"/>
              <a:ea typeface="Arial" charset="0"/>
              <a:cs typeface="Arial" charset="0"/>
            </a:endParaRPr>
          </a:p>
          <a:p>
            <a:pPr marL="254000" indent="0" algn="l" rtl="0" fontAlgn="base">
              <a:spcBef>
                <a:spcPts val="0"/>
              </a:spcBef>
              <a:spcAft>
                <a:spcPct val="0"/>
              </a:spcAft>
              <a:buClr>
                <a:srgbClr val="000000"/>
              </a:buClr>
              <a:buSzPct val="100000"/>
              <a:buNone/>
            </a:pPr>
            <a:endParaRPr lang="en-US" sz="1800" b="0" i="1" kern="0" dirty="0">
              <a:solidFill>
                <a:srgbClr val="000000"/>
              </a:solidFill>
              <a:latin typeface="Arial" charset="0"/>
              <a:ea typeface="Arial" charset="0"/>
              <a:cs typeface="Arial" charset="0"/>
            </a:endParaRPr>
          </a:p>
          <a:p>
            <a:pPr marL="254000" indent="0">
              <a:spcBef>
                <a:spcPts val="0"/>
              </a:spcBef>
              <a:buClr>
                <a:srgbClr val="000000"/>
              </a:buClr>
              <a:buSzPct val="100000"/>
              <a:buNone/>
            </a:pPr>
            <a:r>
              <a:rPr lang="en-US" sz="1800" b="0" kern="0" dirty="0">
                <a:solidFill>
                  <a:srgbClr val="000000"/>
                </a:solidFill>
                <a:latin typeface="Arial" charset="0"/>
                <a:ea typeface="Arial" charset="0"/>
                <a:cs typeface="Arial" charset="0"/>
              </a:rPr>
              <a:t>Measure 2PC in the events with the Z boson:</a:t>
            </a:r>
          </a:p>
          <a:p>
            <a:pPr marL="254000" indent="0">
              <a:spcBef>
                <a:spcPts val="0"/>
              </a:spcBef>
              <a:buClr>
                <a:srgbClr val="000000"/>
              </a:buClr>
              <a:buSzPct val="100000"/>
              <a:buNone/>
            </a:pPr>
            <a:r>
              <a:rPr lang="en-US" sz="1800" b="0" kern="0" dirty="0">
                <a:solidFill>
                  <a:srgbClr val="000000"/>
                </a:solidFill>
                <a:latin typeface="Arial" charset="0"/>
                <a:ea typeface="Arial" charset="0"/>
                <a:cs typeface="Arial" charset="0"/>
              </a:rPr>
              <a:t>	Well understood process</a:t>
            </a:r>
          </a:p>
          <a:p>
            <a:pPr marL="254000" indent="0">
              <a:spcBef>
                <a:spcPts val="0"/>
              </a:spcBef>
              <a:buClr>
                <a:srgbClr val="000000"/>
              </a:buClr>
              <a:buSzPct val="100000"/>
              <a:buNone/>
            </a:pPr>
            <a:r>
              <a:rPr lang="en-US" sz="1800" b="0" kern="0" dirty="0">
                <a:solidFill>
                  <a:srgbClr val="000000"/>
                </a:solidFill>
                <a:latin typeface="Arial" charset="0"/>
                <a:ea typeface="Arial" charset="0"/>
                <a:cs typeface="Arial" charset="0"/>
              </a:rPr>
              <a:t>	Clean event sample</a:t>
            </a:r>
          </a:p>
          <a:p>
            <a:pPr marL="254000" indent="0">
              <a:spcBef>
                <a:spcPts val="0"/>
              </a:spcBef>
              <a:buClr>
                <a:srgbClr val="000000"/>
              </a:buClr>
              <a:buSzPct val="100000"/>
              <a:buNone/>
            </a:pPr>
            <a:r>
              <a:rPr lang="en-US" sz="1800" b="0" dirty="0">
                <a:latin typeface="Arial" charset="0"/>
                <a:ea typeface="Arial" charset="0"/>
                <a:cs typeface="Arial" charset="0"/>
              </a:rPr>
              <a:t>	Fewer tracks with short range correlations,  			compared to </a:t>
            </a:r>
            <a:r>
              <a:rPr lang="en-US" sz="1800" b="0" dirty="0" err="1">
                <a:latin typeface="Arial" charset="0"/>
                <a:ea typeface="Arial" charset="0"/>
                <a:cs typeface="Arial" charset="0"/>
              </a:rPr>
              <a:t>multijet</a:t>
            </a:r>
            <a:r>
              <a:rPr lang="en-US" sz="1800" b="0" dirty="0">
                <a:latin typeface="Arial" charset="0"/>
                <a:ea typeface="Arial" charset="0"/>
                <a:cs typeface="Arial" charset="0"/>
              </a:rPr>
              <a:t> events</a:t>
            </a:r>
            <a:endParaRPr lang="en-US" sz="1800" b="0" dirty="0"/>
          </a:p>
        </p:txBody>
      </p:sp>
      <p:pic>
        <p:nvPicPr>
          <p:cNvPr id="9" name="Picture 8">
            <a:extLst>
              <a:ext uri="{FF2B5EF4-FFF2-40B4-BE49-F238E27FC236}">
                <a16:creationId xmlns:a16="http://schemas.microsoft.com/office/drawing/2014/main" id="{4C4F5748-B3DE-0642-BAFD-661FC9BE43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3548" y="3296855"/>
            <a:ext cx="3196546" cy="3371622"/>
          </a:xfrm>
          <a:prstGeom prst="rect">
            <a:avLst/>
          </a:prstGeom>
        </p:spPr>
      </p:pic>
      <p:sp>
        <p:nvSpPr>
          <p:cNvPr id="10" name="Rectangle 9">
            <a:extLst>
              <a:ext uri="{FF2B5EF4-FFF2-40B4-BE49-F238E27FC236}">
                <a16:creationId xmlns:a16="http://schemas.microsoft.com/office/drawing/2014/main" id="{EFAED2B6-0984-124B-8E84-B42DC2B647A6}"/>
              </a:ext>
            </a:extLst>
          </p:cNvPr>
          <p:cNvSpPr/>
          <p:nvPr/>
        </p:nvSpPr>
        <p:spPr>
          <a:xfrm>
            <a:off x="7469657" y="6215876"/>
            <a:ext cx="1603131" cy="276999"/>
          </a:xfrm>
          <a:prstGeom prst="rect">
            <a:avLst/>
          </a:prstGeom>
        </p:spPr>
        <p:txBody>
          <a:bodyPr wrap="none">
            <a:spAutoFit/>
          </a:bodyPr>
          <a:lstStyle/>
          <a:p>
            <a:r>
              <a:rPr lang="is-IS" sz="1200" b="0">
                <a:solidFill>
                  <a:srgbClr val="000000"/>
                </a:solidFill>
                <a:ea typeface="Arial" charset="0"/>
                <a:cs typeface="Arial" charset="0"/>
              </a:rPr>
              <a:t>PRD69:114010,2004</a:t>
            </a:r>
            <a:endParaRPr lang="en-US" sz="1200" dirty="0">
              <a:ea typeface="Arial" charset="0"/>
              <a:cs typeface="Arial" charset="0"/>
            </a:endParaRPr>
          </a:p>
        </p:txBody>
      </p:sp>
      <p:grpSp>
        <p:nvGrpSpPr>
          <p:cNvPr id="4" name="Group 3">
            <a:extLst>
              <a:ext uri="{FF2B5EF4-FFF2-40B4-BE49-F238E27FC236}">
                <a16:creationId xmlns:a16="http://schemas.microsoft.com/office/drawing/2014/main" id="{BA2237A5-F431-6742-8B16-DC1595DA5D1F}"/>
              </a:ext>
            </a:extLst>
          </p:cNvPr>
          <p:cNvGrpSpPr/>
          <p:nvPr/>
        </p:nvGrpSpPr>
        <p:grpSpPr>
          <a:xfrm>
            <a:off x="3868057" y="297544"/>
            <a:ext cx="5275943" cy="3054262"/>
            <a:chOff x="5876242" y="646843"/>
            <a:chExt cx="3267758" cy="1538652"/>
          </a:xfrm>
        </p:grpSpPr>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b="53473"/>
            <a:stretch/>
          </p:blipFill>
          <p:spPr>
            <a:xfrm>
              <a:off x="5876242" y="772163"/>
              <a:ext cx="3267758" cy="1194524"/>
            </a:xfrm>
            <a:prstGeom prst="rect">
              <a:avLst/>
            </a:prstGeom>
          </p:spPr>
        </p:pic>
        <p:sp>
          <p:nvSpPr>
            <p:cNvPr id="2" name="Rectangle 1"/>
            <p:cNvSpPr/>
            <p:nvPr/>
          </p:nvSpPr>
          <p:spPr>
            <a:xfrm>
              <a:off x="7648342" y="646843"/>
              <a:ext cx="1333726" cy="154931"/>
            </a:xfrm>
            <a:prstGeom prst="rect">
              <a:avLst/>
            </a:prstGeom>
          </p:spPr>
          <p:txBody>
            <a:bodyPr wrap="square">
              <a:spAutoFit/>
            </a:bodyPr>
            <a:lstStyle/>
            <a:p>
              <a:pPr algn="r"/>
              <a:r>
                <a:rPr lang="it-IT" sz="1100" b="0" dirty="0">
                  <a:solidFill>
                    <a:srgbClr val="000000"/>
                  </a:solidFill>
                  <a:latin typeface="arial" charset="0"/>
                </a:rPr>
                <a:t>PRC94 (2016) no.2, 024919 </a:t>
              </a:r>
              <a:endParaRPr lang="en-US" sz="1100" b="0" dirty="0"/>
            </a:p>
          </p:txBody>
        </p:sp>
        <p:pic>
          <p:nvPicPr>
            <p:cNvPr id="15" name="Picture 14">
              <a:extLst>
                <a:ext uri="{FF2B5EF4-FFF2-40B4-BE49-F238E27FC236}">
                  <a16:creationId xmlns:a16="http://schemas.microsoft.com/office/drawing/2014/main" id="{A5420822-260F-D040-A355-53230195A9C4}"/>
                </a:ext>
              </a:extLst>
            </p:cNvPr>
            <p:cNvPicPr>
              <a:picLocks noChangeAspect="1"/>
            </p:cNvPicPr>
            <p:nvPr/>
          </p:nvPicPr>
          <p:blipFill rotWithShape="1">
            <a:blip r:embed="rId4">
              <a:extLst>
                <a:ext uri="{28A0092B-C50C-407E-A947-70E740481C1C}">
                  <a14:useLocalDpi xmlns:a14="http://schemas.microsoft.com/office/drawing/2010/main" val="0"/>
                </a:ext>
              </a:extLst>
            </a:blip>
            <a:srcRect t="91935"/>
            <a:stretch/>
          </p:blipFill>
          <p:spPr>
            <a:xfrm>
              <a:off x="5876242" y="1978431"/>
              <a:ext cx="3267758" cy="207064"/>
            </a:xfrm>
            <a:prstGeom prst="rect">
              <a:avLst/>
            </a:prstGeom>
          </p:spPr>
        </p:pic>
      </p:grpSp>
    </p:spTree>
    <p:extLst>
      <p:ext uri="{BB962C8B-B14F-4D97-AF65-F5344CB8AC3E}">
        <p14:creationId xmlns:p14="http://schemas.microsoft.com/office/powerpoint/2010/main" val="1368540992"/>
      </p:ext>
    </p:extLst>
  </p:cSld>
  <p:clrMapOvr>
    <a:masterClrMapping/>
  </p:clrMapOvr>
  <p:transition spd="med">
    <p:strips dir="l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01629" y="1990931"/>
            <a:ext cx="5268176" cy="3938722"/>
            <a:chOff x="1898700" y="1507140"/>
            <a:chExt cx="7083172" cy="4972793"/>
          </a:xfrm>
        </p:grpSpPr>
        <p:pic>
          <p:nvPicPr>
            <p:cNvPr id="10" name="Picture 9"/>
            <p:cNvPicPr>
              <a:picLocks noChangeAspect="1"/>
            </p:cNvPicPr>
            <p:nvPr/>
          </p:nvPicPr>
          <p:blipFill>
            <a:blip r:embed="rId3"/>
            <a:stretch>
              <a:fillRect/>
            </a:stretch>
          </p:blipFill>
          <p:spPr>
            <a:xfrm>
              <a:off x="1898700" y="1640732"/>
              <a:ext cx="6914330" cy="4839201"/>
            </a:xfrm>
            <a:prstGeom prst="rect">
              <a:avLst/>
            </a:prstGeom>
          </p:spPr>
        </p:pic>
        <p:sp>
          <p:nvSpPr>
            <p:cNvPr id="2" name="Rectangle 1"/>
            <p:cNvSpPr/>
            <p:nvPr/>
          </p:nvSpPr>
          <p:spPr bwMode="auto">
            <a:xfrm>
              <a:off x="6335949" y="1507140"/>
              <a:ext cx="2645923" cy="9572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grpSp>
      <p:sp>
        <p:nvSpPr>
          <p:cNvPr id="3" name="Footer Placeholder 2"/>
          <p:cNvSpPr>
            <a:spLocks noGrp="1"/>
          </p:cNvSpPr>
          <p:nvPr>
            <p:ph type="ftr" sz="quarter" idx="11"/>
          </p:nvPr>
        </p:nvSpPr>
        <p:spPr/>
        <p:txBody>
          <a:bodyPr/>
          <a:lstStyle/>
          <a:p>
            <a:r>
              <a:rPr lang="de-DE"/>
              <a:t>Sasha Milov              Z-tagged 2PC with ATLAS               WPCF,  May 25, 2018, Kraków</a:t>
            </a:r>
            <a:endParaRPr lang="en-US"/>
          </a:p>
        </p:txBody>
      </p:sp>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5</a:t>
            </a:fld>
            <a:endParaRPr lang="en-US" dirty="0"/>
          </a:p>
        </p:txBody>
      </p:sp>
      <p:sp>
        <p:nvSpPr>
          <p:cNvPr id="6" name="TextBox 5"/>
          <p:cNvSpPr txBox="1"/>
          <p:nvPr/>
        </p:nvSpPr>
        <p:spPr>
          <a:xfrm>
            <a:off x="0" y="14439"/>
            <a:ext cx="9144000" cy="584775"/>
          </a:xfrm>
          <a:prstGeom prst="rect">
            <a:avLst/>
          </a:prstGeom>
          <a:noFill/>
        </p:spPr>
        <p:txBody>
          <a:bodyPr wrap="square" rtlCol="0">
            <a:spAutoFit/>
          </a:bodyPr>
          <a:lstStyle/>
          <a:p>
            <a:pPr algn="ctr"/>
            <a:r>
              <a:rPr lang="en-US" sz="3200" b="0" dirty="0">
                <a:latin typeface="Perpetua Titling MT"/>
                <a:cs typeface="Perpetua Titling MT"/>
              </a:rPr>
              <a:t>ATLAS detector</a:t>
            </a:r>
          </a:p>
        </p:txBody>
      </p:sp>
      <p:sp>
        <p:nvSpPr>
          <p:cNvPr id="9" name="Shape 149"/>
          <p:cNvSpPr txBox="1">
            <a:spLocks/>
          </p:cNvSpPr>
          <p:nvPr/>
        </p:nvSpPr>
        <p:spPr>
          <a:xfrm>
            <a:off x="356723" y="599214"/>
            <a:ext cx="8443564" cy="1471732"/>
          </a:xfrm>
          <a:prstGeom prst="rect">
            <a:avLst/>
          </a:prstGeom>
        </p:spPr>
        <p:txBody>
          <a:bodyPr lIns="0" tIns="0" rIns="0" bIns="0" anchor="t" anchorCtr="0">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54000" indent="0" algn="l" rtl="0" fontAlgn="base">
              <a:spcBef>
                <a:spcPts val="0"/>
              </a:spcBef>
              <a:spcAft>
                <a:spcPct val="0"/>
              </a:spcAft>
              <a:buClr>
                <a:srgbClr val="000000"/>
              </a:buClr>
              <a:buSzPct val="100000"/>
              <a:buNone/>
            </a:pPr>
            <a:endParaRPr lang="en-US" sz="1800" b="0" kern="0" dirty="0">
              <a:solidFill>
                <a:srgbClr val="000000"/>
              </a:solidFill>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11" name="TextBox 10"/>
              <p:cNvSpPr txBox="1"/>
              <p:nvPr/>
            </p:nvSpPr>
            <p:spPr>
              <a:xfrm>
                <a:off x="445202" y="516500"/>
                <a:ext cx="8587833" cy="6124754"/>
              </a:xfrm>
              <a:prstGeom prst="rect">
                <a:avLst/>
              </a:prstGeom>
              <a:noFill/>
            </p:spPr>
            <p:txBody>
              <a:bodyPr wrap="square" rtlCol="0">
                <a:spAutoFit/>
              </a:bodyPr>
              <a:lstStyle/>
              <a:p>
                <a:r>
                  <a:rPr lang="en-US" sz="1800" b="0" dirty="0"/>
                  <a:t>Data sample: 	2012 8TeV </a:t>
                </a:r>
                <a:r>
                  <a:rPr lang="en-US" sz="1800" b="0" i="1" dirty="0"/>
                  <a:t>pp</a:t>
                </a:r>
                <a:r>
                  <a:rPr lang="en-US" sz="1800" b="0" dirty="0"/>
                  <a:t> data, taken with muon triggers, 19.4 fb</a:t>
                </a:r>
                <a:r>
                  <a:rPr lang="en-US" sz="1800" b="0" baseline="30000" dirty="0"/>
                  <a:t>-1</a:t>
                </a:r>
                <a:endParaRPr lang="en-US" sz="1800" b="0" dirty="0"/>
              </a:p>
              <a:p>
                <a:r>
                  <a:rPr lang="en-US" sz="1800" b="0" dirty="0"/>
                  <a:t>Signature: 	80 &lt; </a:t>
                </a:r>
                <a:r>
                  <a:rPr lang="en-US" sz="1800" b="0" dirty="0" err="1"/>
                  <a:t>m</a:t>
                </a:r>
                <a:r>
                  <a:rPr lang="en-US" sz="1800" b="0" i="1" baseline="-25000" dirty="0" err="1">
                    <a:sym typeface="Wingdings"/>
                  </a:rPr>
                  <a:t>μμ</a:t>
                </a:r>
                <a:r>
                  <a:rPr lang="en-US" sz="1800" b="0" dirty="0">
                    <a:sym typeface="Wingdings"/>
                  </a:rPr>
                  <a:t> &lt; </a:t>
                </a:r>
                <a:r>
                  <a:rPr lang="en-US" sz="1800" b="0" dirty="0"/>
                  <a:t>100 GeV, opposite charged muons</a:t>
                </a:r>
              </a:p>
              <a:p>
                <a:r>
                  <a:rPr lang="en-US" sz="1800" b="0" dirty="0"/>
                  <a:t>Size: 		6.2M candidates, very clean sample</a:t>
                </a:r>
              </a:p>
              <a:p>
                <a:endParaRPr lang="en-US" sz="500" b="0" dirty="0"/>
              </a:p>
              <a:p>
                <a:r>
                  <a:rPr lang="en-US" sz="1800" b="0" dirty="0"/>
                  <a:t>Tracks:		Standard quality cuts,</a:t>
                </a:r>
              </a:p>
              <a:p>
                <a:r>
                  <a:rPr lang="en-US" sz="1800" b="0" dirty="0"/>
                  <a:t>		</a:t>
                </a:r>
                <a:r>
                  <a:rPr lang="en-US" sz="1800" b="0" i="1" dirty="0" err="1"/>
                  <a:t>p</a:t>
                </a:r>
                <a:r>
                  <a:rPr lang="en-US" sz="1800" b="0" baseline="-25000" dirty="0" err="1"/>
                  <a:t>T</a:t>
                </a:r>
                <a:r>
                  <a:rPr lang="en-US" sz="1800" b="0" dirty="0"/>
                  <a:t>&gt;0.4 GeV, |</a:t>
                </a:r>
                <a:r>
                  <a:rPr lang="en-US" sz="1800" b="0" i="1" dirty="0" err="1"/>
                  <a:t>η</a:t>
                </a:r>
                <a:r>
                  <a:rPr lang="en-US" sz="1800" b="0" dirty="0"/>
                  <a:t>|&lt;2.5, tracks from Z muons are removed.</a:t>
                </a:r>
              </a:p>
              <a:p>
                <a:pPr lvl="1"/>
                <a:r>
                  <a:rPr lang="en-US" sz="1800" b="0" dirty="0"/>
                  <a:t>		pointing to vertex in transverse plane </a:t>
                </a:r>
                <a14:m>
                  <m:oMath xmlns:m="http://schemas.openxmlformats.org/officeDocument/2006/math">
                    <m:d>
                      <m:dPr>
                        <m:begChr m:val="|"/>
                        <m:endChr m:val="|"/>
                        <m:ctrlPr>
                          <a:rPr lang="hr-HR"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charset="0"/>
                              </a:rPr>
                              <m:t>𝑑</m:t>
                            </m:r>
                          </m:e>
                          <m:sub>
                            <m:r>
                              <a:rPr lang="en-US" sz="1800" b="0" i="1" smtClean="0">
                                <a:latin typeface="Cambria Math" charset="0"/>
                              </a:rPr>
                              <m:t>0</m:t>
                            </m:r>
                          </m:sub>
                        </m:sSub>
                      </m:e>
                    </m:d>
                    <m:r>
                      <a:rPr lang="en-US" sz="1800" b="0" i="1" smtClean="0">
                        <a:latin typeface="Cambria Math" charset="0"/>
                      </a:rPr>
                      <m:t>&lt;1.5 </m:t>
                    </m:r>
                  </m:oMath>
                </a14:m>
                <a:r>
                  <a:rPr lang="en-US" sz="1800" b="0" dirty="0"/>
                  <a:t>mm</a:t>
                </a:r>
              </a:p>
              <a:p>
                <a:pPr lvl="1"/>
                <a:endParaRPr lang="en-US" sz="1800" b="0" dirty="0"/>
              </a:p>
              <a:p>
                <a:pPr lvl="1"/>
                <a:endParaRPr lang="en-US" sz="1800" b="0" dirty="0"/>
              </a:p>
              <a:p>
                <a:pPr lvl="1"/>
                <a:endParaRPr lang="en-US" sz="1800" b="0" dirty="0"/>
              </a:p>
              <a:p>
                <a:pPr lvl="1"/>
                <a:endParaRPr lang="en-US" sz="1800" b="0" dirty="0"/>
              </a:p>
              <a:p>
                <a:pPr lvl="1"/>
                <a:endParaRPr lang="en-US" sz="1800" b="0" dirty="0"/>
              </a:p>
              <a:p>
                <a:pPr lvl="1"/>
                <a:endParaRPr lang="en-US" sz="1800" b="0" dirty="0"/>
              </a:p>
              <a:p>
                <a:pPr lvl="1"/>
                <a:endParaRPr lang="en-US" sz="1800" b="0" dirty="0"/>
              </a:p>
              <a:p>
                <a:pPr lvl="1"/>
                <a:endParaRPr lang="en-US" sz="1800" b="0" dirty="0"/>
              </a:p>
              <a:p>
                <a:pPr lvl="1"/>
                <a:endParaRPr lang="en-US" sz="1800" b="0" dirty="0"/>
              </a:p>
              <a:p>
                <a:pPr lvl="1"/>
                <a:endParaRPr lang="en-US" sz="1800" b="0" dirty="0"/>
              </a:p>
              <a:p>
                <a:pPr lvl="1"/>
                <a:endParaRPr lang="en-US" sz="1800" b="0" dirty="0"/>
              </a:p>
              <a:p>
                <a:pPr lvl="1"/>
                <a:endParaRPr lang="en-US" sz="1800" b="0" dirty="0"/>
              </a:p>
              <a:p>
                <a:pPr lvl="1"/>
                <a:endParaRPr lang="en-US" sz="1800" b="0" dirty="0"/>
              </a:p>
              <a:p>
                <a:endParaRPr lang="en-US" sz="900" b="0" dirty="0"/>
              </a:p>
              <a:p>
                <a:r>
                  <a:rPr lang="en-US" sz="1800" b="0" dirty="0"/>
                  <a:t>Average number of intersection per bunch crossing: 		</a:t>
                </a:r>
                <a:r>
                  <a:rPr lang="en-US" sz="1800" b="0" i="1" dirty="0" err="1"/>
                  <a:t>μ</a:t>
                </a:r>
                <a:r>
                  <a:rPr lang="en-US" sz="1800" b="0" i="1" dirty="0"/>
                  <a:t> </a:t>
                </a:r>
                <a:r>
                  <a:rPr lang="en-US" sz="1800" b="0" dirty="0"/>
                  <a:t>~ 20</a:t>
                </a:r>
              </a:p>
              <a:p>
                <a:r>
                  <a:rPr lang="en-US" sz="1800" b="0" dirty="0"/>
                  <a:t>Average number of tracks, satisfying cuts: 			</a:t>
                </a:r>
                <a:r>
                  <a:rPr lang="en-US" sz="1800" b="0" i="1" dirty="0" err="1"/>
                  <a:t>n</a:t>
                </a:r>
                <a:r>
                  <a:rPr lang="en-US" sz="1800" b="0" baseline="-25000" dirty="0" err="1"/>
                  <a:t>trk</a:t>
                </a:r>
                <a:r>
                  <a:rPr lang="en-US" sz="1800" b="0" dirty="0"/>
                  <a:t> ~ 180</a:t>
                </a:r>
              </a:p>
            </p:txBody>
          </p:sp>
        </mc:Choice>
        <mc:Fallback xmlns="">
          <p:sp>
            <p:nvSpPr>
              <p:cNvPr id="11" name="TextBox 10"/>
              <p:cNvSpPr txBox="1">
                <a:spLocks noRot="1" noChangeAspect="1" noMove="1" noResize="1" noEditPoints="1" noAdjustHandles="1" noChangeArrowheads="1" noChangeShapeType="1" noTextEdit="1"/>
              </p:cNvSpPr>
              <p:nvPr/>
            </p:nvSpPr>
            <p:spPr>
              <a:xfrm>
                <a:off x="445202" y="516500"/>
                <a:ext cx="8587833" cy="6124754"/>
              </a:xfrm>
              <a:prstGeom prst="rect">
                <a:avLst/>
              </a:prstGeom>
              <a:blipFill rotWithShape="0">
                <a:blip r:embed="rId4"/>
                <a:stretch>
                  <a:fillRect l="-568" t="-598" b="-697"/>
                </a:stretch>
              </a:blipFill>
            </p:spPr>
            <p:txBody>
              <a:bodyPr/>
              <a:lstStyle/>
              <a:p>
                <a:r>
                  <a:rPr lang="en-US">
                    <a:noFill/>
                  </a:rPr>
                  <a:t> </a:t>
                </a:r>
              </a:p>
            </p:txBody>
          </p:sp>
        </mc:Fallback>
      </mc:AlternateContent>
      <p:sp>
        <p:nvSpPr>
          <p:cNvPr id="12" name="Oval 11"/>
          <p:cNvSpPr/>
          <p:nvPr/>
        </p:nvSpPr>
        <p:spPr bwMode="auto">
          <a:xfrm rot="21095989">
            <a:off x="6786062" y="6195455"/>
            <a:ext cx="1269274" cy="501114"/>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5" name="TextBox 4"/>
          <p:cNvSpPr txBox="1"/>
          <p:nvPr/>
        </p:nvSpPr>
        <p:spPr>
          <a:xfrm>
            <a:off x="7982542" y="5820211"/>
            <a:ext cx="593432" cy="584775"/>
          </a:xfrm>
          <a:prstGeom prst="rect">
            <a:avLst/>
          </a:prstGeom>
          <a:noFill/>
        </p:spPr>
        <p:txBody>
          <a:bodyPr wrap="none" rtlCol="0">
            <a:spAutoFit/>
          </a:bodyPr>
          <a:lstStyle/>
          <a:p>
            <a:r>
              <a:rPr lang="en-US" sz="3200">
                <a:solidFill>
                  <a:srgbClr val="FF0000"/>
                </a:solidFill>
              </a:rPr>
              <a:t>!!!</a:t>
            </a:r>
          </a:p>
        </p:txBody>
      </p:sp>
    </p:spTree>
    <p:extLst>
      <p:ext uri="{BB962C8B-B14F-4D97-AF65-F5344CB8AC3E}">
        <p14:creationId xmlns:p14="http://schemas.microsoft.com/office/powerpoint/2010/main" val="342687536"/>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heel(2)">
                                      <p:cBhvr>
                                        <p:cTn id="7" dur="2000"/>
                                        <p:tgtEl>
                                          <p:spTgt spid="12"/>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de-DE"/>
              <a:t>Sasha Milov              Z-tagged 2PC with ATLAS               WPCF,  May 25, 2018, Kraków</a:t>
            </a:r>
            <a:endParaRPr lang="en-US"/>
          </a:p>
        </p:txBody>
      </p:sp>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6</a:t>
            </a:fld>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279700" y="912091"/>
                <a:ext cx="8707940" cy="4559966"/>
              </a:xfrm>
              <a:prstGeom prst="rect">
                <a:avLst/>
              </a:prstGeom>
              <a:noFill/>
            </p:spPr>
            <p:txBody>
              <a:bodyPr wrap="square" rtlCol="0">
                <a:spAutoFit/>
              </a:bodyPr>
              <a:lstStyle/>
              <a:p>
                <a:pPr marL="0" lvl="1"/>
                <a:r>
                  <a:rPr lang="en-US" sz="1800" b="0" dirty="0"/>
                  <a:t>Applying pointing to vertex in longitudinal plane </a:t>
                </a:r>
                <a14:m>
                  <m:oMath xmlns:m="http://schemas.openxmlformats.org/officeDocument/2006/math">
                    <m:r>
                      <a:rPr lang="en-US" sz="1800" b="0" i="0" smtClean="0">
                        <a:latin typeface="Cambria Math" charset="0"/>
                        <a:ea typeface="Cambria Math" charset="0"/>
                        <a:cs typeface="Cambria Math" charset="0"/>
                      </a:rPr>
                      <m:t>|</m:t>
                    </m:r>
                    <m:r>
                      <m:rPr>
                        <m:sty m:val="p"/>
                      </m:rPr>
                      <a:rPr lang="el-GR" sz="1800" b="0" i="1" smtClean="0">
                        <a:latin typeface="Cambria Math" charset="0"/>
                        <a:ea typeface="Cambria Math" charset="0"/>
                        <a:cs typeface="Cambria Math" charset="0"/>
                      </a:rPr>
                      <m:t>ω</m:t>
                    </m:r>
                    <m:r>
                      <a:rPr lang="en-US" sz="1800" b="0" i="1" smtClean="0">
                        <a:latin typeface="Cambria Math" charset="0"/>
                        <a:ea typeface="Cambria Math" charset="0"/>
                        <a:cs typeface="Cambria Math" charset="0"/>
                      </a:rPr>
                      <m:t>|=</m:t>
                    </m:r>
                    <m:d>
                      <m:dPr>
                        <m:begChr m:val="|"/>
                        <m:endChr m:val="|"/>
                        <m:ctrlPr>
                          <a:rPr lang="hr-HR" sz="1800" b="0" i="1">
                            <a:latin typeface="Cambria Math" panose="02040503050406030204" pitchFamily="18" charset="0"/>
                          </a:rPr>
                        </m:ctrlPr>
                      </m:dPr>
                      <m:e>
                        <m:sSub>
                          <m:sSubPr>
                            <m:ctrlPr>
                              <a:rPr lang="en-US" sz="1800" b="0" i="1">
                                <a:latin typeface="Cambria Math" panose="02040503050406030204" pitchFamily="18" charset="0"/>
                              </a:rPr>
                            </m:ctrlPr>
                          </m:sSubPr>
                          <m:e>
                            <m:r>
                              <a:rPr lang="en-US" sz="1800" b="0" i="1" smtClean="0">
                                <a:latin typeface="Cambria Math" charset="0"/>
                              </a:rPr>
                              <m:t>𝑧</m:t>
                            </m:r>
                          </m:e>
                          <m:sub>
                            <m:r>
                              <a:rPr lang="en-US" sz="1800" b="0" i="1">
                                <a:latin typeface="Cambria Math" charset="0"/>
                              </a:rPr>
                              <m:t>0</m:t>
                            </m:r>
                          </m:sub>
                        </m:sSub>
                        <m:r>
                          <a:rPr lang="en-US" sz="1800" b="0" i="1" smtClean="0">
                            <a:latin typeface="Cambria Math" charset="0"/>
                          </a:rPr>
                          <m:t>−</m:t>
                        </m:r>
                        <m:sSubSup>
                          <m:sSubSupPr>
                            <m:ctrlPr>
                              <a:rPr lang="en-US" sz="1800" b="0" i="1" smtClean="0">
                                <a:latin typeface="Cambria Math" panose="02040503050406030204" pitchFamily="18" charset="0"/>
                              </a:rPr>
                            </m:ctrlPr>
                          </m:sSubSupPr>
                          <m:e>
                            <m:r>
                              <a:rPr lang="en-US" sz="1800" b="0" i="1" smtClean="0">
                                <a:latin typeface="Cambria Math" charset="0"/>
                              </a:rPr>
                              <m:t>𝑧</m:t>
                            </m:r>
                          </m:e>
                          <m:sub>
                            <m:r>
                              <m:rPr>
                                <m:sty m:val="p"/>
                              </m:rPr>
                              <a:rPr lang="en-US" sz="1800" b="0" i="0" smtClean="0">
                                <a:latin typeface="Cambria Math" charset="0"/>
                              </a:rPr>
                              <m:t>vtx</m:t>
                            </m:r>
                          </m:sub>
                          <m:sup>
                            <m:r>
                              <m:rPr>
                                <m:sty m:val="p"/>
                              </m:rPr>
                              <a:rPr lang="en-US" sz="1800" b="0" i="0" smtClean="0">
                                <a:latin typeface="Cambria Math" charset="0"/>
                              </a:rPr>
                              <m:t>Z</m:t>
                            </m:r>
                            <m:r>
                              <a:rPr lang="en-US" sz="1800" b="0" i="0" smtClean="0">
                                <a:latin typeface="Cambria Math" charset="0"/>
                              </a:rPr>
                              <m:t> </m:t>
                            </m:r>
                            <m:r>
                              <m:rPr>
                                <m:sty m:val="p"/>
                              </m:rPr>
                              <a:rPr lang="en-US" sz="1800" b="0" i="0" smtClean="0">
                                <a:latin typeface="Cambria Math" charset="0"/>
                              </a:rPr>
                              <m:t>boson</m:t>
                            </m:r>
                          </m:sup>
                        </m:sSubSup>
                      </m:e>
                    </m:d>
                    <m:func>
                      <m:funcPr>
                        <m:ctrlPr>
                          <a:rPr lang="en-US" sz="1800" b="0" i="1" smtClean="0">
                            <a:latin typeface="Cambria Math" panose="02040503050406030204" pitchFamily="18" charset="0"/>
                          </a:rPr>
                        </m:ctrlPr>
                      </m:funcPr>
                      <m:fName>
                        <m:r>
                          <m:rPr>
                            <m:sty m:val="p"/>
                          </m:rPr>
                          <a:rPr lang="en-US" sz="1800" b="0" i="0" smtClean="0">
                            <a:latin typeface="Cambria Math" charset="0"/>
                          </a:rPr>
                          <m:t>sin</m:t>
                        </m:r>
                      </m:fName>
                      <m:e>
                        <m:r>
                          <a:rPr lang="en-US" sz="1800" b="0" i="1" smtClean="0">
                            <a:latin typeface="Cambria Math" charset="0"/>
                            <a:ea typeface="Cambria Math" charset="0"/>
                            <a:cs typeface="Cambria Math" charset="0"/>
                          </a:rPr>
                          <m:t>𝜃</m:t>
                        </m:r>
                      </m:e>
                    </m:func>
                    <m:r>
                      <a:rPr lang="en-US" sz="1800" b="0" i="1">
                        <a:latin typeface="Cambria Math" charset="0"/>
                      </a:rPr>
                      <m:t>&lt;</m:t>
                    </m:r>
                    <m:r>
                      <a:rPr lang="en-US" sz="1800" b="0" i="1" smtClean="0">
                        <a:latin typeface="Cambria Math" charset="0"/>
                      </a:rPr>
                      <m:t>0.75 </m:t>
                    </m:r>
                  </m:oMath>
                </a14:m>
                <a:r>
                  <a:rPr lang="en-US" sz="1800" b="0" dirty="0"/>
                  <a:t>mm</a:t>
                </a:r>
              </a:p>
              <a:p>
                <a:r>
                  <a:rPr lang="en-US" sz="1800" b="0" dirty="0"/>
                  <a:t>cuts the background by approximately 40 times, still not enough</a:t>
                </a:r>
              </a:p>
              <a:p>
                <a:endParaRPr lang="en-US" sz="1800" b="0" dirty="0"/>
              </a:p>
              <a:p>
                <a:endParaRPr lang="en-US" sz="1800" b="0" dirty="0"/>
              </a:p>
              <a:p>
                <a:r>
                  <a:rPr lang="en-US" sz="1800" b="0" dirty="0"/>
                  <a:t>If the background that cannot be rejected, can still be subtracted</a:t>
                </a:r>
              </a:p>
              <a:p>
                <a:endParaRPr lang="en-US" sz="1800" b="0" dirty="0"/>
              </a:p>
              <a:p>
                <a:r>
                  <a:rPr lang="en-US" sz="1800" b="0" dirty="0"/>
                  <a:t>Let call measured event: 			</a:t>
                </a:r>
                <a:r>
                  <a:rPr lang="en-US" sz="1800" b="0" dirty="0">
                    <a:solidFill>
                      <a:srgbClr val="FF0000"/>
                    </a:solidFill>
                  </a:rPr>
                  <a:t>Direct</a:t>
                </a:r>
                <a:r>
                  <a:rPr lang="en-US" sz="1800" b="0" dirty="0"/>
                  <a:t> = </a:t>
                </a:r>
                <a:r>
                  <a:rPr lang="en-US" sz="1800" b="0" dirty="0">
                    <a:solidFill>
                      <a:srgbClr val="3366FF"/>
                    </a:solidFill>
                  </a:rPr>
                  <a:t>Signal</a:t>
                </a:r>
                <a:r>
                  <a:rPr lang="en-US" sz="1800" b="0" dirty="0"/>
                  <a:t> + </a:t>
                </a:r>
                <a:r>
                  <a:rPr lang="en-US" sz="1800" b="0" dirty="0">
                    <a:solidFill>
                      <a:schemeClr val="bg2"/>
                    </a:solidFill>
                  </a:rPr>
                  <a:t>Background</a:t>
                </a:r>
              </a:p>
              <a:p>
                <a:endParaRPr lang="en-US" sz="1800" b="0" dirty="0"/>
              </a:p>
              <a:p>
                <a:r>
                  <a:rPr lang="en-US" sz="1800" b="0" dirty="0"/>
                  <a:t>To find Signal we construct Mixed event:	</a:t>
                </a:r>
                <a:r>
                  <a:rPr lang="en-US" sz="1800" b="0" dirty="0">
                    <a:solidFill>
                      <a:srgbClr val="FF6600"/>
                    </a:solidFill>
                  </a:rPr>
                  <a:t>&lt;Mixed&gt; </a:t>
                </a:r>
                <a:r>
                  <a:rPr lang="en-US" sz="1800" b="0" dirty="0"/>
                  <a:t>= </a:t>
                </a:r>
                <a:r>
                  <a:rPr lang="en-US" sz="1800" b="0" dirty="0">
                    <a:solidFill>
                      <a:schemeClr val="bg2"/>
                    </a:solidFill>
                  </a:rPr>
                  <a:t>&lt;Background&gt;</a:t>
                </a:r>
              </a:p>
              <a:p>
                <a:endParaRPr lang="en-US" sz="1800" b="0" dirty="0">
                  <a:solidFill>
                    <a:schemeClr val="bg2"/>
                  </a:solidFill>
                </a:endParaRPr>
              </a:p>
              <a:p>
                <a:endParaRPr lang="en-US" sz="1800" b="0" dirty="0">
                  <a:solidFill>
                    <a:schemeClr val="bg2"/>
                  </a:solidFill>
                </a:endParaRPr>
              </a:p>
              <a:p>
                <a:r>
                  <a:rPr lang="en-US" sz="1800" b="0" dirty="0"/>
                  <a:t>Mixed event techniques have been used by SPS, RHIC and LHC experiments, and we make use of this experience. </a:t>
                </a:r>
              </a:p>
              <a:p>
                <a:endParaRPr lang="en-US" sz="1800" b="0" dirty="0"/>
              </a:p>
              <a:p>
                <a:r>
                  <a:rPr lang="en-US" sz="1800" b="0" dirty="0"/>
                  <a:t>In this analysis we build not a standalone Mixed distribution, like mass distribution for example, but the entire Mixed </a:t>
                </a:r>
                <a:r>
                  <a:rPr lang="en-US" sz="1800" b="0" u="sng" dirty="0"/>
                  <a:t>event sample</a:t>
                </a:r>
                <a:r>
                  <a:rPr lang="en-US" sz="1800" b="0" dirty="0"/>
                  <a:t>.</a:t>
                </a:r>
              </a:p>
            </p:txBody>
          </p:sp>
        </mc:Choice>
        <mc:Fallback xmlns="">
          <p:sp>
            <p:nvSpPr>
              <p:cNvPr id="5" name="TextBox 4"/>
              <p:cNvSpPr txBox="1">
                <a:spLocks noRot="1" noChangeAspect="1" noMove="1" noResize="1" noEditPoints="1" noAdjustHandles="1" noChangeArrowheads="1" noChangeShapeType="1" noTextEdit="1"/>
              </p:cNvSpPr>
              <p:nvPr/>
            </p:nvSpPr>
            <p:spPr>
              <a:xfrm>
                <a:off x="279700" y="912091"/>
                <a:ext cx="8707940" cy="4559966"/>
              </a:xfrm>
              <a:prstGeom prst="rect">
                <a:avLst/>
              </a:prstGeom>
              <a:blipFill rotWithShape="0">
                <a:blip r:embed="rId3"/>
                <a:stretch>
                  <a:fillRect l="-630" t="-7353" r="-280" b="-1337"/>
                </a:stretch>
              </a:blipFill>
            </p:spPr>
            <p:txBody>
              <a:bodyPr/>
              <a:lstStyle/>
              <a:p>
                <a:r>
                  <a:rPr lang="en-US">
                    <a:noFill/>
                  </a:rPr>
                  <a:t> </a:t>
                </a:r>
              </a:p>
            </p:txBody>
          </p:sp>
        </mc:Fallback>
      </mc:AlternateContent>
      <p:sp>
        <p:nvSpPr>
          <p:cNvPr id="6" name="TextBox 5"/>
          <p:cNvSpPr txBox="1"/>
          <p:nvPr/>
        </p:nvSpPr>
        <p:spPr>
          <a:xfrm>
            <a:off x="0" y="14439"/>
            <a:ext cx="9144000" cy="584775"/>
          </a:xfrm>
          <a:prstGeom prst="rect">
            <a:avLst/>
          </a:prstGeom>
          <a:noFill/>
        </p:spPr>
        <p:txBody>
          <a:bodyPr wrap="square" rtlCol="0">
            <a:spAutoFit/>
          </a:bodyPr>
          <a:lstStyle/>
          <a:p>
            <a:pPr algn="ctr"/>
            <a:r>
              <a:rPr lang="en-US" sz="3200" b="0" dirty="0">
                <a:latin typeface="Perpetua Titling MT"/>
                <a:cs typeface="Perpetua Titling MT"/>
              </a:rPr>
              <a:t>Data samples</a:t>
            </a:r>
          </a:p>
        </p:txBody>
      </p:sp>
    </p:spTree>
    <p:extLst>
      <p:ext uri="{BB962C8B-B14F-4D97-AF65-F5344CB8AC3E}">
        <p14:creationId xmlns:p14="http://schemas.microsoft.com/office/powerpoint/2010/main" val="718268128"/>
      </p:ext>
    </p:extLst>
  </p:cSld>
  <p:clrMapOvr>
    <a:masterClrMapping/>
  </p:clrMapOvr>
  <p:transition spd="med">
    <p:strips dir="l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4439"/>
            <a:ext cx="9144000" cy="584775"/>
          </a:xfrm>
          <a:prstGeom prst="rect">
            <a:avLst/>
          </a:prstGeom>
          <a:noFill/>
        </p:spPr>
        <p:txBody>
          <a:bodyPr wrap="square" rtlCol="0">
            <a:spAutoFit/>
          </a:bodyPr>
          <a:lstStyle/>
          <a:p>
            <a:pPr algn="ctr"/>
            <a:r>
              <a:rPr lang="en-US" sz="3200" b="0" dirty="0">
                <a:latin typeface="Perpetua Titling MT"/>
                <a:cs typeface="Perpetua Titling MT"/>
              </a:rPr>
              <a:t>Random selection procedure</a:t>
            </a:r>
          </a:p>
        </p:txBody>
      </p:sp>
      <p:grpSp>
        <p:nvGrpSpPr>
          <p:cNvPr id="49" name="Group 48"/>
          <p:cNvGrpSpPr/>
          <p:nvPr/>
        </p:nvGrpSpPr>
        <p:grpSpPr>
          <a:xfrm>
            <a:off x="2427018" y="1831245"/>
            <a:ext cx="917433" cy="4653523"/>
            <a:chOff x="2427018" y="1831245"/>
            <a:chExt cx="917433" cy="4653523"/>
          </a:xfrm>
        </p:grpSpPr>
        <p:sp>
          <p:nvSpPr>
            <p:cNvPr id="50" name="Parallelogram 49"/>
            <p:cNvSpPr/>
            <p:nvPr/>
          </p:nvSpPr>
          <p:spPr bwMode="auto">
            <a:xfrm flipH="1">
              <a:off x="2427018" y="1831245"/>
              <a:ext cx="917433" cy="4587004"/>
            </a:xfrm>
            <a:prstGeom prst="parallelogram">
              <a:avLst>
                <a:gd name="adj" fmla="val 87846"/>
              </a:avLst>
            </a:prstGeom>
            <a:solidFill>
              <a:srgbClr val="FF0000">
                <a:alpha val="29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cxnSp>
          <p:nvCxnSpPr>
            <p:cNvPr id="51" name="Straight Arrow Connector 50"/>
            <p:cNvCxnSpPr/>
            <p:nvPr/>
          </p:nvCxnSpPr>
          <p:spPr bwMode="auto">
            <a:xfrm>
              <a:off x="2427895" y="1906440"/>
              <a:ext cx="804331" cy="4578328"/>
            </a:xfrm>
            <a:prstGeom prst="straightConnector1">
              <a:avLst/>
            </a:prstGeom>
            <a:solidFill>
              <a:schemeClr val="accent1"/>
            </a:solidFill>
            <a:ln w="9525" cap="flat" cmpd="sng" algn="ctr">
              <a:solidFill>
                <a:srgbClr val="FF0000"/>
              </a:solidFill>
              <a:prstDash val="dash"/>
              <a:miter lim="800000"/>
              <a:headEnd type="none" w="med" len="med"/>
              <a:tailEnd type="none"/>
            </a:ln>
            <a:effectLst/>
          </p:spPr>
        </p:cxnSp>
        <p:cxnSp>
          <p:nvCxnSpPr>
            <p:cNvPr id="52" name="Straight Arrow Connector 51"/>
            <p:cNvCxnSpPr/>
            <p:nvPr/>
          </p:nvCxnSpPr>
          <p:spPr bwMode="auto">
            <a:xfrm>
              <a:off x="2532913" y="1907183"/>
              <a:ext cx="810214" cy="4565334"/>
            </a:xfrm>
            <a:prstGeom prst="straightConnector1">
              <a:avLst/>
            </a:prstGeom>
            <a:solidFill>
              <a:schemeClr val="accent1"/>
            </a:solidFill>
            <a:ln w="9525" cap="flat" cmpd="sng" algn="ctr">
              <a:solidFill>
                <a:srgbClr val="FF0000"/>
              </a:solidFill>
              <a:prstDash val="dash"/>
              <a:miter lim="800000"/>
              <a:headEnd type="none" w="med" len="med"/>
              <a:tailEnd type="none"/>
            </a:ln>
            <a:effectLst/>
          </p:spPr>
        </p:cxnSp>
      </p:grpSp>
      <p:sp>
        <p:nvSpPr>
          <p:cNvPr id="76" name="Freeform 75"/>
          <p:cNvSpPr/>
          <p:nvPr/>
        </p:nvSpPr>
        <p:spPr>
          <a:xfrm>
            <a:off x="2494129" y="1121538"/>
            <a:ext cx="118170" cy="1175557"/>
          </a:xfrm>
          <a:custGeom>
            <a:avLst/>
            <a:gdLst>
              <a:gd name="connsiteX0" fmla="*/ 0 w 1888083"/>
              <a:gd name="connsiteY0" fmla="*/ 0 h 1201129"/>
              <a:gd name="connsiteX1" fmla="*/ 1888083 w 1888083"/>
              <a:gd name="connsiteY1" fmla="*/ 932755 h 1201129"/>
              <a:gd name="connsiteX0" fmla="*/ 0 w 1888083"/>
              <a:gd name="connsiteY0" fmla="*/ 0 h 1211250"/>
              <a:gd name="connsiteX1" fmla="*/ 382112 w 1888083"/>
              <a:gd name="connsiteY1" fmla="*/ 483234 h 1211250"/>
              <a:gd name="connsiteX2" fmla="*/ 1888083 w 1888083"/>
              <a:gd name="connsiteY2" fmla="*/ 932755 h 1211250"/>
              <a:gd name="connsiteX0" fmla="*/ 0 w 1888083"/>
              <a:gd name="connsiteY0" fmla="*/ 0 h 1214429"/>
              <a:gd name="connsiteX1" fmla="*/ 382112 w 1888083"/>
              <a:gd name="connsiteY1" fmla="*/ 483234 h 1214429"/>
              <a:gd name="connsiteX2" fmla="*/ 1314915 w 1888083"/>
              <a:gd name="connsiteY2" fmla="*/ 1202466 h 1214429"/>
              <a:gd name="connsiteX3" fmla="*/ 1888083 w 1888083"/>
              <a:gd name="connsiteY3" fmla="*/ 932755 h 1214429"/>
              <a:gd name="connsiteX0" fmla="*/ 0 w 1888083"/>
              <a:gd name="connsiteY0" fmla="*/ 0 h 1001014"/>
              <a:gd name="connsiteX1" fmla="*/ 382112 w 1888083"/>
              <a:gd name="connsiteY1" fmla="*/ 483234 h 1001014"/>
              <a:gd name="connsiteX2" fmla="*/ 1281199 w 1888083"/>
              <a:gd name="connsiteY2" fmla="*/ 966468 h 1001014"/>
              <a:gd name="connsiteX3" fmla="*/ 1888083 w 1888083"/>
              <a:gd name="connsiteY3" fmla="*/ 932755 h 1001014"/>
              <a:gd name="connsiteX0" fmla="*/ 0 w 2135332"/>
              <a:gd name="connsiteY0" fmla="*/ 0 h 1091617"/>
              <a:gd name="connsiteX1" fmla="*/ 382112 w 2135332"/>
              <a:gd name="connsiteY1" fmla="*/ 483234 h 1091617"/>
              <a:gd name="connsiteX2" fmla="*/ 1281199 w 2135332"/>
              <a:gd name="connsiteY2" fmla="*/ 966468 h 1091617"/>
              <a:gd name="connsiteX3" fmla="*/ 2135332 w 2135332"/>
              <a:gd name="connsiteY3" fmla="*/ 1078849 h 1091617"/>
              <a:gd name="connsiteX0" fmla="*/ 0 w 2135332"/>
              <a:gd name="connsiteY0" fmla="*/ 0 h 1091617"/>
              <a:gd name="connsiteX1" fmla="*/ 280964 w 2135332"/>
              <a:gd name="connsiteY1" fmla="*/ 550662 h 1091617"/>
              <a:gd name="connsiteX2" fmla="*/ 1281199 w 2135332"/>
              <a:gd name="connsiteY2" fmla="*/ 966468 h 1091617"/>
              <a:gd name="connsiteX3" fmla="*/ 2135332 w 2135332"/>
              <a:gd name="connsiteY3" fmla="*/ 1078849 h 1091617"/>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91359"/>
              <a:gd name="connsiteY0" fmla="*/ 593441 h 622604"/>
              <a:gd name="connsiteX1" fmla="*/ 336991 w 2191359"/>
              <a:gd name="connsiteY1" fmla="*/ 23476 h 622604"/>
              <a:gd name="connsiteX2" fmla="*/ 1011307 w 2191359"/>
              <a:gd name="connsiteY2" fmla="*/ 394330 h 622604"/>
              <a:gd name="connsiteX3" fmla="*/ 2191359 w 2191359"/>
              <a:gd name="connsiteY3" fmla="*/ 551663 h 622604"/>
              <a:gd name="connsiteX0" fmla="*/ 0 w 2191359"/>
              <a:gd name="connsiteY0" fmla="*/ 210277 h 258670"/>
              <a:gd name="connsiteX1" fmla="*/ 841230 w 2191359"/>
              <a:gd name="connsiteY1" fmla="*/ 69886 h 258670"/>
              <a:gd name="connsiteX2" fmla="*/ 1011307 w 2191359"/>
              <a:gd name="connsiteY2" fmla="*/ 11166 h 258670"/>
              <a:gd name="connsiteX3" fmla="*/ 2191359 w 2191359"/>
              <a:gd name="connsiteY3" fmla="*/ 168499 h 258670"/>
              <a:gd name="connsiteX0" fmla="*/ 0 w 2191359"/>
              <a:gd name="connsiteY0" fmla="*/ 179727 h 228120"/>
              <a:gd name="connsiteX1" fmla="*/ 841230 w 2191359"/>
              <a:gd name="connsiteY1" fmla="*/ 39336 h 228120"/>
              <a:gd name="connsiteX2" fmla="*/ 1608924 w 2191359"/>
              <a:gd name="connsiteY2" fmla="*/ 74002 h 228120"/>
              <a:gd name="connsiteX3" fmla="*/ 2191359 w 2191359"/>
              <a:gd name="connsiteY3" fmla="*/ 137949 h 228120"/>
              <a:gd name="connsiteX0" fmla="*/ 0 w 2191359"/>
              <a:gd name="connsiteY0" fmla="*/ 140391 h 212398"/>
              <a:gd name="connsiteX1" fmla="*/ 841230 w 2191359"/>
              <a:gd name="connsiteY1" fmla="*/ 0 h 212398"/>
              <a:gd name="connsiteX2" fmla="*/ 1608924 w 2191359"/>
              <a:gd name="connsiteY2" fmla="*/ 34666 h 212398"/>
              <a:gd name="connsiteX3" fmla="*/ 2191359 w 2191359"/>
              <a:gd name="connsiteY3" fmla="*/ 98613 h 212398"/>
              <a:gd name="connsiteX0" fmla="*/ 0 w 2191359"/>
              <a:gd name="connsiteY0" fmla="*/ 160366 h 232373"/>
              <a:gd name="connsiteX1" fmla="*/ 841230 w 2191359"/>
              <a:gd name="connsiteY1" fmla="*/ 19975 h 232373"/>
              <a:gd name="connsiteX2" fmla="*/ 1608924 w 2191359"/>
              <a:gd name="connsiteY2" fmla="*/ 54641 h 232373"/>
              <a:gd name="connsiteX3" fmla="*/ 2191359 w 2191359"/>
              <a:gd name="connsiteY3" fmla="*/ 118588 h 232373"/>
              <a:gd name="connsiteX0" fmla="*/ 0 w 2191359"/>
              <a:gd name="connsiteY0" fmla="*/ 160366 h 160366"/>
              <a:gd name="connsiteX1" fmla="*/ 841230 w 2191359"/>
              <a:gd name="connsiteY1" fmla="*/ 19975 h 160366"/>
              <a:gd name="connsiteX2" fmla="*/ 1608924 w 2191359"/>
              <a:gd name="connsiteY2" fmla="*/ 54641 h 160366"/>
              <a:gd name="connsiteX3" fmla="*/ 2191359 w 2191359"/>
              <a:gd name="connsiteY3" fmla="*/ 118588 h 160366"/>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54008"/>
              <a:gd name="connsiteY0" fmla="*/ 203290 h 208204"/>
              <a:gd name="connsiteX1" fmla="*/ 785203 w 2154008"/>
              <a:gd name="connsiteY1" fmla="*/ 6868 h 208204"/>
              <a:gd name="connsiteX2" fmla="*/ 160892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7500 h 212414"/>
              <a:gd name="connsiteX1" fmla="*/ 785203 w 2154008"/>
              <a:gd name="connsiteY1" fmla="*/ 11078 h 212414"/>
              <a:gd name="connsiteX2" fmla="*/ 1711640 w 2154008"/>
              <a:gd name="connsiteY2" fmla="*/ 73759 h 212414"/>
              <a:gd name="connsiteX3" fmla="*/ 2154008 w 2154008"/>
              <a:gd name="connsiteY3" fmla="*/ 212414 h 212414"/>
              <a:gd name="connsiteX0" fmla="*/ 0 w 2154008"/>
              <a:gd name="connsiteY0" fmla="*/ 203519 h 208433"/>
              <a:gd name="connsiteX1" fmla="*/ 785203 w 2154008"/>
              <a:gd name="connsiteY1" fmla="*/ 7097 h 208433"/>
              <a:gd name="connsiteX2" fmla="*/ 1711640 w 2154008"/>
              <a:gd name="connsiteY2" fmla="*/ 69778 h 208433"/>
              <a:gd name="connsiteX3" fmla="*/ 2154008 w 2154008"/>
              <a:gd name="connsiteY3" fmla="*/ 208433 h 208433"/>
              <a:gd name="connsiteX0" fmla="*/ 0 w 2154008"/>
              <a:gd name="connsiteY0" fmla="*/ 159895 h 164809"/>
              <a:gd name="connsiteX1" fmla="*/ 533084 w 2154008"/>
              <a:gd name="connsiteY1" fmla="*/ 28843 h 164809"/>
              <a:gd name="connsiteX2" fmla="*/ 1711640 w 2154008"/>
              <a:gd name="connsiteY2" fmla="*/ 26154 h 164809"/>
              <a:gd name="connsiteX3" fmla="*/ 2154008 w 2154008"/>
              <a:gd name="connsiteY3" fmla="*/ 164809 h 164809"/>
              <a:gd name="connsiteX0" fmla="*/ 0 w 2154008"/>
              <a:gd name="connsiteY0" fmla="*/ 161715 h 166629"/>
              <a:gd name="connsiteX1" fmla="*/ 533084 w 2154008"/>
              <a:gd name="connsiteY1" fmla="*/ 30663 h 166629"/>
              <a:gd name="connsiteX2" fmla="*/ 1400236 w 2154008"/>
              <a:gd name="connsiteY2" fmla="*/ 77 h 166629"/>
              <a:gd name="connsiteX3" fmla="*/ 1711640 w 2154008"/>
              <a:gd name="connsiteY3" fmla="*/ 27974 h 166629"/>
              <a:gd name="connsiteX4" fmla="*/ 2154008 w 2154008"/>
              <a:gd name="connsiteY4" fmla="*/ 166629 h 166629"/>
              <a:gd name="connsiteX0" fmla="*/ 0 w 2154008"/>
              <a:gd name="connsiteY0" fmla="*/ 167346 h 172260"/>
              <a:gd name="connsiteX1" fmla="*/ 533084 w 2154008"/>
              <a:gd name="connsiteY1" fmla="*/ 36294 h 172260"/>
              <a:gd name="connsiteX2" fmla="*/ 1294705 w 2154008"/>
              <a:gd name="connsiteY2" fmla="*/ 2630 h 172260"/>
              <a:gd name="connsiteX3" fmla="*/ 1400236 w 2154008"/>
              <a:gd name="connsiteY3" fmla="*/ 5708 h 172260"/>
              <a:gd name="connsiteX4" fmla="*/ 1711640 w 2154008"/>
              <a:gd name="connsiteY4" fmla="*/ 33605 h 172260"/>
              <a:gd name="connsiteX5" fmla="*/ 2154008 w 2154008"/>
              <a:gd name="connsiteY5" fmla="*/ 172260 h 172260"/>
              <a:gd name="connsiteX0" fmla="*/ 0 w 2154008"/>
              <a:gd name="connsiteY0" fmla="*/ 415132 h 420046"/>
              <a:gd name="connsiteX1" fmla="*/ 533084 w 2154008"/>
              <a:gd name="connsiteY1" fmla="*/ 284080 h 420046"/>
              <a:gd name="connsiteX2" fmla="*/ 1294705 w 2154008"/>
              <a:gd name="connsiteY2" fmla="*/ 250416 h 420046"/>
              <a:gd name="connsiteX3" fmla="*/ 1400236 w 2154008"/>
              <a:gd name="connsiteY3" fmla="*/ 253494 h 420046"/>
              <a:gd name="connsiteX4" fmla="*/ 1711640 w 2154008"/>
              <a:gd name="connsiteY4" fmla="*/ 281391 h 420046"/>
              <a:gd name="connsiteX5" fmla="*/ 2154008 w 2154008"/>
              <a:gd name="connsiteY5" fmla="*/ 420046 h 420046"/>
              <a:gd name="connsiteX0" fmla="*/ 0 w 2154008"/>
              <a:gd name="connsiteY0" fmla="*/ 468648 h 473562"/>
              <a:gd name="connsiteX1" fmla="*/ 533084 w 2154008"/>
              <a:gd name="connsiteY1" fmla="*/ 337596 h 473562"/>
              <a:gd name="connsiteX2" fmla="*/ 1294705 w 2154008"/>
              <a:gd name="connsiteY2" fmla="*/ 303932 h 473562"/>
              <a:gd name="connsiteX3" fmla="*/ 1400236 w 2154008"/>
              <a:gd name="connsiteY3" fmla="*/ 307010 h 473562"/>
              <a:gd name="connsiteX4" fmla="*/ 1711640 w 2154008"/>
              <a:gd name="connsiteY4" fmla="*/ 334907 h 473562"/>
              <a:gd name="connsiteX5" fmla="*/ 2154008 w 2154008"/>
              <a:gd name="connsiteY5" fmla="*/ 473562 h 473562"/>
              <a:gd name="connsiteX0" fmla="*/ 0 w 2154008"/>
              <a:gd name="connsiteY0" fmla="*/ 467586 h 472500"/>
              <a:gd name="connsiteX1" fmla="*/ 533084 w 2154008"/>
              <a:gd name="connsiteY1" fmla="*/ 336534 h 472500"/>
              <a:gd name="connsiteX2" fmla="*/ 1294705 w 2154008"/>
              <a:gd name="connsiteY2" fmla="*/ 302870 h 472500"/>
              <a:gd name="connsiteX3" fmla="*/ 1332565 w 2154008"/>
              <a:gd name="connsiteY3" fmla="*/ 1 h 472500"/>
              <a:gd name="connsiteX4" fmla="*/ 1400236 w 2154008"/>
              <a:gd name="connsiteY4" fmla="*/ 305948 h 472500"/>
              <a:gd name="connsiteX5" fmla="*/ 1711640 w 2154008"/>
              <a:gd name="connsiteY5" fmla="*/ 333845 h 472500"/>
              <a:gd name="connsiteX6" fmla="*/ 2154008 w 2154008"/>
              <a:gd name="connsiteY6" fmla="*/ 472500 h 472500"/>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483040 w 2154008"/>
              <a:gd name="connsiteY5" fmla="*/ 937694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483040 w 2154008"/>
              <a:gd name="connsiteY5" fmla="*/ 937694 h 1098887"/>
              <a:gd name="connsiteX6" fmla="*/ 2154008 w 2154008"/>
              <a:gd name="connsiteY6" fmla="*/ 1098887 h 1098887"/>
              <a:gd name="connsiteX0" fmla="*/ 0 w 1483040"/>
              <a:gd name="connsiteY0" fmla="*/ 1093973 h 1093973"/>
              <a:gd name="connsiteX1" fmla="*/ 533084 w 1483040"/>
              <a:gd name="connsiteY1" fmla="*/ 962921 h 1093973"/>
              <a:gd name="connsiteX2" fmla="*/ 1294705 w 1483040"/>
              <a:gd name="connsiteY2" fmla="*/ 929257 h 1093973"/>
              <a:gd name="connsiteX3" fmla="*/ 1346332 w 1483040"/>
              <a:gd name="connsiteY3" fmla="*/ 0 h 1093973"/>
              <a:gd name="connsiteX4" fmla="*/ 1400236 w 1483040"/>
              <a:gd name="connsiteY4" fmla="*/ 932335 h 1093973"/>
              <a:gd name="connsiteX5" fmla="*/ 1483040 w 1483040"/>
              <a:gd name="connsiteY5" fmla="*/ 937694 h 1093973"/>
              <a:gd name="connsiteX0" fmla="*/ 0 w 1483040"/>
              <a:gd name="connsiteY0" fmla="*/ 1093973 h 1093973"/>
              <a:gd name="connsiteX1" fmla="*/ 661872 w 1483040"/>
              <a:gd name="connsiteY1" fmla="*/ 956482 h 1093973"/>
              <a:gd name="connsiteX2" fmla="*/ 1294705 w 1483040"/>
              <a:gd name="connsiteY2" fmla="*/ 929257 h 1093973"/>
              <a:gd name="connsiteX3" fmla="*/ 1346332 w 1483040"/>
              <a:gd name="connsiteY3" fmla="*/ 0 h 1093973"/>
              <a:gd name="connsiteX4" fmla="*/ 1400236 w 1483040"/>
              <a:gd name="connsiteY4" fmla="*/ 932335 h 1093973"/>
              <a:gd name="connsiteX5" fmla="*/ 1483040 w 1483040"/>
              <a:gd name="connsiteY5" fmla="*/ 937694 h 1093973"/>
              <a:gd name="connsiteX0" fmla="*/ 0 w 1483040"/>
              <a:gd name="connsiteY0" fmla="*/ 1093973 h 1093973"/>
              <a:gd name="connsiteX1" fmla="*/ 661872 w 1483040"/>
              <a:gd name="connsiteY1" fmla="*/ 956482 h 1093973"/>
              <a:gd name="connsiteX2" fmla="*/ 1243468 w 1483040"/>
              <a:gd name="connsiteY2" fmla="*/ 930527 h 1093973"/>
              <a:gd name="connsiteX3" fmla="*/ 1294705 w 1483040"/>
              <a:gd name="connsiteY3" fmla="*/ 929257 h 1093973"/>
              <a:gd name="connsiteX4" fmla="*/ 1346332 w 1483040"/>
              <a:gd name="connsiteY4" fmla="*/ 0 h 1093973"/>
              <a:gd name="connsiteX5" fmla="*/ 1400236 w 1483040"/>
              <a:gd name="connsiteY5" fmla="*/ 932335 h 1093973"/>
              <a:gd name="connsiteX6" fmla="*/ 1483040 w 1483040"/>
              <a:gd name="connsiteY6" fmla="*/ 937694 h 1093973"/>
              <a:gd name="connsiteX0" fmla="*/ 0 w 1483040"/>
              <a:gd name="connsiteY0" fmla="*/ 1093973 h 1093973"/>
              <a:gd name="connsiteX1" fmla="*/ 661872 w 1483040"/>
              <a:gd name="connsiteY1" fmla="*/ 956482 h 1093973"/>
              <a:gd name="connsiteX2" fmla="*/ 1243468 w 1483040"/>
              <a:gd name="connsiteY2" fmla="*/ 930527 h 1093973"/>
              <a:gd name="connsiteX3" fmla="*/ 1294705 w 1483040"/>
              <a:gd name="connsiteY3" fmla="*/ 929257 h 1093973"/>
              <a:gd name="connsiteX4" fmla="*/ 1346332 w 1483040"/>
              <a:gd name="connsiteY4" fmla="*/ 0 h 1093973"/>
              <a:gd name="connsiteX5" fmla="*/ 1400236 w 1483040"/>
              <a:gd name="connsiteY5" fmla="*/ 932335 h 1093973"/>
              <a:gd name="connsiteX6" fmla="*/ 1483040 w 1483040"/>
              <a:gd name="connsiteY6" fmla="*/ 937694 h 1093973"/>
              <a:gd name="connsiteX0" fmla="*/ 0 w 1483040"/>
              <a:gd name="connsiteY0" fmla="*/ 1093973 h 1093973"/>
              <a:gd name="connsiteX1" fmla="*/ 661872 w 1483040"/>
              <a:gd name="connsiteY1" fmla="*/ 956482 h 1093973"/>
              <a:gd name="connsiteX2" fmla="*/ 1243468 w 1483040"/>
              <a:gd name="connsiteY2" fmla="*/ 930527 h 1093973"/>
              <a:gd name="connsiteX3" fmla="*/ 1294705 w 1483040"/>
              <a:gd name="connsiteY3" fmla="*/ 929257 h 1093973"/>
              <a:gd name="connsiteX4" fmla="*/ 1346332 w 1483040"/>
              <a:gd name="connsiteY4" fmla="*/ 0 h 1093973"/>
              <a:gd name="connsiteX5" fmla="*/ 1400236 w 1483040"/>
              <a:gd name="connsiteY5" fmla="*/ 932335 h 1093973"/>
              <a:gd name="connsiteX6" fmla="*/ 1483040 w 1483040"/>
              <a:gd name="connsiteY6" fmla="*/ 937694 h 1093973"/>
              <a:gd name="connsiteX0" fmla="*/ 0 w 1483040"/>
              <a:gd name="connsiteY0" fmla="*/ 1093973 h 1189903"/>
              <a:gd name="connsiteX1" fmla="*/ 1185747 w 1483040"/>
              <a:gd name="connsiteY1" fmla="*/ 1181907 h 1189903"/>
              <a:gd name="connsiteX2" fmla="*/ 1243468 w 1483040"/>
              <a:gd name="connsiteY2" fmla="*/ 930527 h 1189903"/>
              <a:gd name="connsiteX3" fmla="*/ 1294705 w 1483040"/>
              <a:gd name="connsiteY3" fmla="*/ 929257 h 1189903"/>
              <a:gd name="connsiteX4" fmla="*/ 1346332 w 1483040"/>
              <a:gd name="connsiteY4" fmla="*/ 0 h 1189903"/>
              <a:gd name="connsiteX5" fmla="*/ 1400236 w 1483040"/>
              <a:gd name="connsiteY5" fmla="*/ 932335 h 1189903"/>
              <a:gd name="connsiteX6" fmla="*/ 1483040 w 1483040"/>
              <a:gd name="connsiteY6" fmla="*/ 937694 h 1189903"/>
              <a:gd name="connsiteX0" fmla="*/ 0 w 1483040"/>
              <a:gd name="connsiteY0" fmla="*/ 1093973 h 1189903"/>
              <a:gd name="connsiteX1" fmla="*/ 1185747 w 1483040"/>
              <a:gd name="connsiteY1" fmla="*/ 1181907 h 1189903"/>
              <a:gd name="connsiteX2" fmla="*/ 1243468 w 1483040"/>
              <a:gd name="connsiteY2" fmla="*/ 930527 h 1189903"/>
              <a:gd name="connsiteX3" fmla="*/ 1294705 w 1483040"/>
              <a:gd name="connsiteY3" fmla="*/ 929257 h 1189903"/>
              <a:gd name="connsiteX4" fmla="*/ 1346332 w 1483040"/>
              <a:gd name="connsiteY4" fmla="*/ 0 h 1189903"/>
              <a:gd name="connsiteX5" fmla="*/ 1400236 w 1483040"/>
              <a:gd name="connsiteY5" fmla="*/ 932335 h 1189903"/>
              <a:gd name="connsiteX6" fmla="*/ 1483040 w 1483040"/>
              <a:gd name="connsiteY6" fmla="*/ 937694 h 1189903"/>
              <a:gd name="connsiteX0" fmla="*/ 0 w 1483040"/>
              <a:gd name="connsiteY0" fmla="*/ 1093973 h 1180722"/>
              <a:gd name="connsiteX1" fmla="*/ 1223847 w 1483040"/>
              <a:gd name="connsiteY1" fmla="*/ 1172382 h 1180722"/>
              <a:gd name="connsiteX2" fmla="*/ 1243468 w 1483040"/>
              <a:gd name="connsiteY2" fmla="*/ 930527 h 1180722"/>
              <a:gd name="connsiteX3" fmla="*/ 1294705 w 1483040"/>
              <a:gd name="connsiteY3" fmla="*/ 929257 h 1180722"/>
              <a:gd name="connsiteX4" fmla="*/ 1346332 w 1483040"/>
              <a:gd name="connsiteY4" fmla="*/ 0 h 1180722"/>
              <a:gd name="connsiteX5" fmla="*/ 1400236 w 1483040"/>
              <a:gd name="connsiteY5" fmla="*/ 932335 h 1180722"/>
              <a:gd name="connsiteX6" fmla="*/ 1483040 w 1483040"/>
              <a:gd name="connsiteY6" fmla="*/ 937694 h 1180722"/>
              <a:gd name="connsiteX0" fmla="*/ 0 w 1483040"/>
              <a:gd name="connsiteY0" fmla="*/ 1093973 h 1180722"/>
              <a:gd name="connsiteX1" fmla="*/ 1223847 w 1483040"/>
              <a:gd name="connsiteY1" fmla="*/ 1172382 h 1180722"/>
              <a:gd name="connsiteX2" fmla="*/ 1243468 w 1483040"/>
              <a:gd name="connsiteY2" fmla="*/ 930527 h 1180722"/>
              <a:gd name="connsiteX3" fmla="*/ 1294705 w 1483040"/>
              <a:gd name="connsiteY3" fmla="*/ 929257 h 1180722"/>
              <a:gd name="connsiteX4" fmla="*/ 1346332 w 1483040"/>
              <a:gd name="connsiteY4" fmla="*/ 0 h 1180722"/>
              <a:gd name="connsiteX5" fmla="*/ 1400236 w 1483040"/>
              <a:gd name="connsiteY5" fmla="*/ 932335 h 1180722"/>
              <a:gd name="connsiteX6" fmla="*/ 1483040 w 1483040"/>
              <a:gd name="connsiteY6" fmla="*/ 937694 h 1180722"/>
              <a:gd name="connsiteX0" fmla="*/ 0 w 1483040"/>
              <a:gd name="connsiteY0" fmla="*/ 1093973 h 1180722"/>
              <a:gd name="connsiteX1" fmla="*/ 1252422 w 1483040"/>
              <a:gd name="connsiteY1" fmla="*/ 1172382 h 1180722"/>
              <a:gd name="connsiteX2" fmla="*/ 1243468 w 1483040"/>
              <a:gd name="connsiteY2" fmla="*/ 930527 h 1180722"/>
              <a:gd name="connsiteX3" fmla="*/ 1294705 w 1483040"/>
              <a:gd name="connsiteY3" fmla="*/ 929257 h 1180722"/>
              <a:gd name="connsiteX4" fmla="*/ 1346332 w 1483040"/>
              <a:gd name="connsiteY4" fmla="*/ 0 h 1180722"/>
              <a:gd name="connsiteX5" fmla="*/ 1400236 w 1483040"/>
              <a:gd name="connsiteY5" fmla="*/ 932335 h 1180722"/>
              <a:gd name="connsiteX6" fmla="*/ 1483040 w 1483040"/>
              <a:gd name="connsiteY6" fmla="*/ 937694 h 1180722"/>
              <a:gd name="connsiteX0" fmla="*/ 0 w 1483040"/>
              <a:gd name="connsiteY0" fmla="*/ 1093973 h 1180722"/>
              <a:gd name="connsiteX1" fmla="*/ 1252422 w 1483040"/>
              <a:gd name="connsiteY1" fmla="*/ 1172382 h 1180722"/>
              <a:gd name="connsiteX2" fmla="*/ 1243468 w 1483040"/>
              <a:gd name="connsiteY2" fmla="*/ 930527 h 1180722"/>
              <a:gd name="connsiteX3" fmla="*/ 1294705 w 1483040"/>
              <a:gd name="connsiteY3" fmla="*/ 929257 h 1180722"/>
              <a:gd name="connsiteX4" fmla="*/ 1346332 w 1483040"/>
              <a:gd name="connsiteY4" fmla="*/ 0 h 1180722"/>
              <a:gd name="connsiteX5" fmla="*/ 1400236 w 1483040"/>
              <a:gd name="connsiteY5" fmla="*/ 932335 h 1180722"/>
              <a:gd name="connsiteX6" fmla="*/ 1483040 w 1483040"/>
              <a:gd name="connsiteY6" fmla="*/ 937694 h 1180722"/>
              <a:gd name="connsiteX0" fmla="*/ 359570 w 404171"/>
              <a:gd name="connsiteY0" fmla="*/ 1186048 h 1186791"/>
              <a:gd name="connsiteX1" fmla="*/ 49892 w 404171"/>
              <a:gd name="connsiteY1" fmla="*/ 1172382 h 1186791"/>
              <a:gd name="connsiteX2" fmla="*/ 40938 w 404171"/>
              <a:gd name="connsiteY2" fmla="*/ 930527 h 1186791"/>
              <a:gd name="connsiteX3" fmla="*/ 92175 w 404171"/>
              <a:gd name="connsiteY3" fmla="*/ 929257 h 1186791"/>
              <a:gd name="connsiteX4" fmla="*/ 143802 w 404171"/>
              <a:gd name="connsiteY4" fmla="*/ 0 h 1186791"/>
              <a:gd name="connsiteX5" fmla="*/ 197706 w 404171"/>
              <a:gd name="connsiteY5" fmla="*/ 932335 h 1186791"/>
              <a:gd name="connsiteX6" fmla="*/ 280510 w 404171"/>
              <a:gd name="connsiteY6" fmla="*/ 937694 h 1186791"/>
              <a:gd name="connsiteX0" fmla="*/ 318833 w 401192"/>
              <a:gd name="connsiteY0" fmla="*/ 1186048 h 1186048"/>
              <a:gd name="connsiteX1" fmla="*/ 9155 w 401192"/>
              <a:gd name="connsiteY1" fmla="*/ 1172382 h 1186048"/>
              <a:gd name="connsiteX2" fmla="*/ 201 w 401192"/>
              <a:gd name="connsiteY2" fmla="*/ 930527 h 1186048"/>
              <a:gd name="connsiteX3" fmla="*/ 51438 w 401192"/>
              <a:gd name="connsiteY3" fmla="*/ 929257 h 1186048"/>
              <a:gd name="connsiteX4" fmla="*/ 103065 w 401192"/>
              <a:gd name="connsiteY4" fmla="*/ 0 h 1186048"/>
              <a:gd name="connsiteX5" fmla="*/ 156969 w 401192"/>
              <a:gd name="connsiteY5" fmla="*/ 932335 h 1186048"/>
              <a:gd name="connsiteX6" fmla="*/ 239773 w 401192"/>
              <a:gd name="connsiteY6" fmla="*/ 937694 h 1186048"/>
              <a:gd name="connsiteX0" fmla="*/ 261683 w 353597"/>
              <a:gd name="connsiteY0" fmla="*/ 1176523 h 1176523"/>
              <a:gd name="connsiteX1" fmla="*/ 9155 w 353597"/>
              <a:gd name="connsiteY1" fmla="*/ 1172382 h 1176523"/>
              <a:gd name="connsiteX2" fmla="*/ 201 w 353597"/>
              <a:gd name="connsiteY2" fmla="*/ 930527 h 1176523"/>
              <a:gd name="connsiteX3" fmla="*/ 51438 w 353597"/>
              <a:gd name="connsiteY3" fmla="*/ 929257 h 1176523"/>
              <a:gd name="connsiteX4" fmla="*/ 103065 w 353597"/>
              <a:gd name="connsiteY4" fmla="*/ 0 h 1176523"/>
              <a:gd name="connsiteX5" fmla="*/ 156969 w 353597"/>
              <a:gd name="connsiteY5" fmla="*/ 932335 h 1176523"/>
              <a:gd name="connsiteX6" fmla="*/ 239773 w 353597"/>
              <a:gd name="connsiteY6" fmla="*/ 937694 h 1176523"/>
              <a:gd name="connsiteX0" fmla="*/ 261683 w 261683"/>
              <a:gd name="connsiteY0" fmla="*/ 1176523 h 1176523"/>
              <a:gd name="connsiteX1" fmla="*/ 9155 w 261683"/>
              <a:gd name="connsiteY1" fmla="*/ 1172382 h 1176523"/>
              <a:gd name="connsiteX2" fmla="*/ 201 w 261683"/>
              <a:gd name="connsiteY2" fmla="*/ 930527 h 1176523"/>
              <a:gd name="connsiteX3" fmla="*/ 51438 w 261683"/>
              <a:gd name="connsiteY3" fmla="*/ 929257 h 1176523"/>
              <a:gd name="connsiteX4" fmla="*/ 103065 w 261683"/>
              <a:gd name="connsiteY4" fmla="*/ 0 h 1176523"/>
              <a:gd name="connsiteX5" fmla="*/ 156969 w 261683"/>
              <a:gd name="connsiteY5" fmla="*/ 932335 h 1176523"/>
              <a:gd name="connsiteX6" fmla="*/ 239773 w 261683"/>
              <a:gd name="connsiteY6" fmla="*/ 937694 h 1176523"/>
              <a:gd name="connsiteX0" fmla="*/ 255333 w 255333"/>
              <a:gd name="connsiteY0" fmla="*/ 1163823 h 1172382"/>
              <a:gd name="connsiteX1" fmla="*/ 9155 w 255333"/>
              <a:gd name="connsiteY1" fmla="*/ 1172382 h 1172382"/>
              <a:gd name="connsiteX2" fmla="*/ 201 w 255333"/>
              <a:gd name="connsiteY2" fmla="*/ 930527 h 1172382"/>
              <a:gd name="connsiteX3" fmla="*/ 51438 w 255333"/>
              <a:gd name="connsiteY3" fmla="*/ 929257 h 1172382"/>
              <a:gd name="connsiteX4" fmla="*/ 103065 w 255333"/>
              <a:gd name="connsiteY4" fmla="*/ 0 h 1172382"/>
              <a:gd name="connsiteX5" fmla="*/ 156969 w 255333"/>
              <a:gd name="connsiteY5" fmla="*/ 932335 h 1172382"/>
              <a:gd name="connsiteX6" fmla="*/ 239773 w 255333"/>
              <a:gd name="connsiteY6" fmla="*/ 937694 h 1172382"/>
              <a:gd name="connsiteX0" fmla="*/ 255333 w 255333"/>
              <a:gd name="connsiteY0" fmla="*/ 1163823 h 1172382"/>
              <a:gd name="connsiteX1" fmla="*/ 9155 w 255333"/>
              <a:gd name="connsiteY1" fmla="*/ 1172382 h 1172382"/>
              <a:gd name="connsiteX2" fmla="*/ 201 w 255333"/>
              <a:gd name="connsiteY2" fmla="*/ 930527 h 1172382"/>
              <a:gd name="connsiteX3" fmla="*/ 51438 w 255333"/>
              <a:gd name="connsiteY3" fmla="*/ 929257 h 1172382"/>
              <a:gd name="connsiteX4" fmla="*/ 103065 w 255333"/>
              <a:gd name="connsiteY4" fmla="*/ 0 h 1172382"/>
              <a:gd name="connsiteX5" fmla="*/ 156969 w 255333"/>
              <a:gd name="connsiteY5" fmla="*/ 932335 h 1172382"/>
              <a:gd name="connsiteX6" fmla="*/ 239773 w 255333"/>
              <a:gd name="connsiteY6" fmla="*/ 937694 h 1172382"/>
              <a:gd name="connsiteX0" fmla="*/ 255333 w 255333"/>
              <a:gd name="connsiteY0" fmla="*/ 1166998 h 1172382"/>
              <a:gd name="connsiteX1" fmla="*/ 9155 w 255333"/>
              <a:gd name="connsiteY1" fmla="*/ 1172382 h 1172382"/>
              <a:gd name="connsiteX2" fmla="*/ 201 w 255333"/>
              <a:gd name="connsiteY2" fmla="*/ 930527 h 1172382"/>
              <a:gd name="connsiteX3" fmla="*/ 51438 w 255333"/>
              <a:gd name="connsiteY3" fmla="*/ 929257 h 1172382"/>
              <a:gd name="connsiteX4" fmla="*/ 103065 w 255333"/>
              <a:gd name="connsiteY4" fmla="*/ 0 h 1172382"/>
              <a:gd name="connsiteX5" fmla="*/ 156969 w 255333"/>
              <a:gd name="connsiteY5" fmla="*/ 932335 h 1172382"/>
              <a:gd name="connsiteX6" fmla="*/ 239773 w 255333"/>
              <a:gd name="connsiteY6" fmla="*/ 937694 h 1172382"/>
              <a:gd name="connsiteX0" fmla="*/ 255333 w 255333"/>
              <a:gd name="connsiteY0" fmla="*/ 1166998 h 1172382"/>
              <a:gd name="connsiteX1" fmla="*/ 9155 w 255333"/>
              <a:gd name="connsiteY1" fmla="*/ 1172382 h 1172382"/>
              <a:gd name="connsiteX2" fmla="*/ 201 w 255333"/>
              <a:gd name="connsiteY2" fmla="*/ 930527 h 1172382"/>
              <a:gd name="connsiteX3" fmla="*/ 51438 w 255333"/>
              <a:gd name="connsiteY3" fmla="*/ 929257 h 1172382"/>
              <a:gd name="connsiteX4" fmla="*/ 103065 w 255333"/>
              <a:gd name="connsiteY4" fmla="*/ 0 h 1172382"/>
              <a:gd name="connsiteX5" fmla="*/ 156969 w 255333"/>
              <a:gd name="connsiteY5" fmla="*/ 932335 h 1172382"/>
              <a:gd name="connsiteX6" fmla="*/ 239773 w 255333"/>
              <a:gd name="connsiteY6" fmla="*/ 937694 h 1172382"/>
              <a:gd name="connsiteX0" fmla="*/ 255333 w 255333"/>
              <a:gd name="connsiteY0" fmla="*/ 1166998 h 1172382"/>
              <a:gd name="connsiteX1" fmla="*/ 9155 w 255333"/>
              <a:gd name="connsiteY1" fmla="*/ 1172382 h 1172382"/>
              <a:gd name="connsiteX2" fmla="*/ 201 w 255333"/>
              <a:gd name="connsiteY2" fmla="*/ 930527 h 1172382"/>
              <a:gd name="connsiteX3" fmla="*/ 51438 w 255333"/>
              <a:gd name="connsiteY3" fmla="*/ 929257 h 1172382"/>
              <a:gd name="connsiteX4" fmla="*/ 103065 w 255333"/>
              <a:gd name="connsiteY4" fmla="*/ 0 h 1172382"/>
              <a:gd name="connsiteX5" fmla="*/ 156969 w 255333"/>
              <a:gd name="connsiteY5" fmla="*/ 932335 h 1172382"/>
              <a:gd name="connsiteX6" fmla="*/ 217548 w 255333"/>
              <a:gd name="connsiteY6" fmla="*/ 937694 h 1172382"/>
              <a:gd name="connsiteX0" fmla="*/ 236283 w 236283"/>
              <a:gd name="connsiteY0" fmla="*/ 1170173 h 1172887"/>
              <a:gd name="connsiteX1" fmla="*/ 9155 w 236283"/>
              <a:gd name="connsiteY1" fmla="*/ 1172382 h 1172887"/>
              <a:gd name="connsiteX2" fmla="*/ 201 w 236283"/>
              <a:gd name="connsiteY2" fmla="*/ 930527 h 1172887"/>
              <a:gd name="connsiteX3" fmla="*/ 51438 w 236283"/>
              <a:gd name="connsiteY3" fmla="*/ 929257 h 1172887"/>
              <a:gd name="connsiteX4" fmla="*/ 103065 w 236283"/>
              <a:gd name="connsiteY4" fmla="*/ 0 h 1172887"/>
              <a:gd name="connsiteX5" fmla="*/ 156969 w 236283"/>
              <a:gd name="connsiteY5" fmla="*/ 932335 h 1172887"/>
              <a:gd name="connsiteX6" fmla="*/ 217548 w 236283"/>
              <a:gd name="connsiteY6" fmla="*/ 937694 h 1172887"/>
              <a:gd name="connsiteX0" fmla="*/ 228046 w 228046"/>
              <a:gd name="connsiteY0" fmla="*/ 1170173 h 1172887"/>
              <a:gd name="connsiteX1" fmla="*/ 918 w 228046"/>
              <a:gd name="connsiteY1" fmla="*/ 1172382 h 1172887"/>
              <a:gd name="connsiteX2" fmla="*/ 7839 w 228046"/>
              <a:gd name="connsiteY2" fmla="*/ 933702 h 1172887"/>
              <a:gd name="connsiteX3" fmla="*/ 43201 w 228046"/>
              <a:gd name="connsiteY3" fmla="*/ 929257 h 1172887"/>
              <a:gd name="connsiteX4" fmla="*/ 94828 w 228046"/>
              <a:gd name="connsiteY4" fmla="*/ 0 h 1172887"/>
              <a:gd name="connsiteX5" fmla="*/ 148732 w 228046"/>
              <a:gd name="connsiteY5" fmla="*/ 932335 h 1172887"/>
              <a:gd name="connsiteX6" fmla="*/ 209311 w 228046"/>
              <a:gd name="connsiteY6" fmla="*/ 937694 h 1172887"/>
              <a:gd name="connsiteX0" fmla="*/ 228349 w 228349"/>
              <a:gd name="connsiteY0" fmla="*/ 1170173 h 1172887"/>
              <a:gd name="connsiteX1" fmla="*/ 1221 w 228349"/>
              <a:gd name="connsiteY1" fmla="*/ 1172382 h 1172887"/>
              <a:gd name="connsiteX2" fmla="*/ 8142 w 228349"/>
              <a:gd name="connsiteY2" fmla="*/ 933702 h 1172887"/>
              <a:gd name="connsiteX3" fmla="*/ 43504 w 228349"/>
              <a:gd name="connsiteY3" fmla="*/ 929257 h 1172887"/>
              <a:gd name="connsiteX4" fmla="*/ 95131 w 228349"/>
              <a:gd name="connsiteY4" fmla="*/ 0 h 1172887"/>
              <a:gd name="connsiteX5" fmla="*/ 149035 w 228349"/>
              <a:gd name="connsiteY5" fmla="*/ 932335 h 1172887"/>
              <a:gd name="connsiteX6" fmla="*/ 209614 w 228349"/>
              <a:gd name="connsiteY6" fmla="*/ 937694 h 1172887"/>
              <a:gd name="connsiteX0" fmla="*/ 220762 w 220762"/>
              <a:gd name="connsiteY0" fmla="*/ 1170173 h 1175557"/>
              <a:gd name="connsiteX1" fmla="*/ 3159 w 220762"/>
              <a:gd name="connsiteY1" fmla="*/ 1175557 h 1175557"/>
              <a:gd name="connsiteX2" fmla="*/ 555 w 220762"/>
              <a:gd name="connsiteY2" fmla="*/ 933702 h 1175557"/>
              <a:gd name="connsiteX3" fmla="*/ 35917 w 220762"/>
              <a:gd name="connsiteY3" fmla="*/ 929257 h 1175557"/>
              <a:gd name="connsiteX4" fmla="*/ 87544 w 220762"/>
              <a:gd name="connsiteY4" fmla="*/ 0 h 1175557"/>
              <a:gd name="connsiteX5" fmla="*/ 141448 w 220762"/>
              <a:gd name="connsiteY5" fmla="*/ 932335 h 1175557"/>
              <a:gd name="connsiteX6" fmla="*/ 202027 w 220762"/>
              <a:gd name="connsiteY6" fmla="*/ 937694 h 1175557"/>
              <a:gd name="connsiteX0" fmla="*/ 220762 w 220762"/>
              <a:gd name="connsiteY0" fmla="*/ 1170173 h 1175557"/>
              <a:gd name="connsiteX1" fmla="*/ 3159 w 220762"/>
              <a:gd name="connsiteY1" fmla="*/ 1175557 h 1175557"/>
              <a:gd name="connsiteX2" fmla="*/ 555 w 220762"/>
              <a:gd name="connsiteY2" fmla="*/ 933702 h 1175557"/>
              <a:gd name="connsiteX3" fmla="*/ 35917 w 220762"/>
              <a:gd name="connsiteY3" fmla="*/ 929257 h 1175557"/>
              <a:gd name="connsiteX4" fmla="*/ 87544 w 220762"/>
              <a:gd name="connsiteY4" fmla="*/ 0 h 1175557"/>
              <a:gd name="connsiteX5" fmla="*/ 141448 w 220762"/>
              <a:gd name="connsiteY5" fmla="*/ 932335 h 1175557"/>
              <a:gd name="connsiteX6" fmla="*/ 202027 w 220762"/>
              <a:gd name="connsiteY6" fmla="*/ 937694 h 1175557"/>
              <a:gd name="connsiteX0" fmla="*/ 198537 w 202027"/>
              <a:gd name="connsiteY0" fmla="*/ 1173348 h 1176062"/>
              <a:gd name="connsiteX1" fmla="*/ 3159 w 202027"/>
              <a:gd name="connsiteY1" fmla="*/ 1175557 h 1176062"/>
              <a:gd name="connsiteX2" fmla="*/ 555 w 202027"/>
              <a:gd name="connsiteY2" fmla="*/ 933702 h 1176062"/>
              <a:gd name="connsiteX3" fmla="*/ 35917 w 202027"/>
              <a:gd name="connsiteY3" fmla="*/ 929257 h 1176062"/>
              <a:gd name="connsiteX4" fmla="*/ 87544 w 202027"/>
              <a:gd name="connsiteY4" fmla="*/ 0 h 1176062"/>
              <a:gd name="connsiteX5" fmla="*/ 141448 w 202027"/>
              <a:gd name="connsiteY5" fmla="*/ 932335 h 1176062"/>
              <a:gd name="connsiteX6" fmla="*/ 202027 w 202027"/>
              <a:gd name="connsiteY6" fmla="*/ 937694 h 1176062"/>
              <a:gd name="connsiteX0" fmla="*/ 198537 w 198537"/>
              <a:gd name="connsiteY0" fmla="*/ 1173348 h 1176062"/>
              <a:gd name="connsiteX1" fmla="*/ 3159 w 198537"/>
              <a:gd name="connsiteY1" fmla="*/ 1175557 h 1176062"/>
              <a:gd name="connsiteX2" fmla="*/ 555 w 198537"/>
              <a:gd name="connsiteY2" fmla="*/ 933702 h 1176062"/>
              <a:gd name="connsiteX3" fmla="*/ 35917 w 198537"/>
              <a:gd name="connsiteY3" fmla="*/ 929257 h 1176062"/>
              <a:gd name="connsiteX4" fmla="*/ 87544 w 198537"/>
              <a:gd name="connsiteY4" fmla="*/ 0 h 1176062"/>
              <a:gd name="connsiteX5" fmla="*/ 141448 w 198537"/>
              <a:gd name="connsiteY5" fmla="*/ 932335 h 1176062"/>
              <a:gd name="connsiteX6" fmla="*/ 186152 w 198537"/>
              <a:gd name="connsiteY6" fmla="*/ 928169 h 1176062"/>
              <a:gd name="connsiteX0" fmla="*/ 182662 w 186152"/>
              <a:gd name="connsiteY0" fmla="*/ 1176523 h 1178392"/>
              <a:gd name="connsiteX1" fmla="*/ 3159 w 186152"/>
              <a:gd name="connsiteY1" fmla="*/ 1175557 h 1178392"/>
              <a:gd name="connsiteX2" fmla="*/ 555 w 186152"/>
              <a:gd name="connsiteY2" fmla="*/ 933702 h 1178392"/>
              <a:gd name="connsiteX3" fmla="*/ 35917 w 186152"/>
              <a:gd name="connsiteY3" fmla="*/ 929257 h 1178392"/>
              <a:gd name="connsiteX4" fmla="*/ 87544 w 186152"/>
              <a:gd name="connsiteY4" fmla="*/ 0 h 1178392"/>
              <a:gd name="connsiteX5" fmla="*/ 141448 w 186152"/>
              <a:gd name="connsiteY5" fmla="*/ 932335 h 1178392"/>
              <a:gd name="connsiteX6" fmla="*/ 186152 w 186152"/>
              <a:gd name="connsiteY6" fmla="*/ 928169 h 1178392"/>
              <a:gd name="connsiteX0" fmla="*/ 182662 w 182977"/>
              <a:gd name="connsiteY0" fmla="*/ 1176523 h 1178392"/>
              <a:gd name="connsiteX1" fmla="*/ 3159 w 182977"/>
              <a:gd name="connsiteY1" fmla="*/ 1175557 h 1178392"/>
              <a:gd name="connsiteX2" fmla="*/ 555 w 182977"/>
              <a:gd name="connsiteY2" fmla="*/ 933702 h 1178392"/>
              <a:gd name="connsiteX3" fmla="*/ 35917 w 182977"/>
              <a:gd name="connsiteY3" fmla="*/ 929257 h 1178392"/>
              <a:gd name="connsiteX4" fmla="*/ 87544 w 182977"/>
              <a:gd name="connsiteY4" fmla="*/ 0 h 1178392"/>
              <a:gd name="connsiteX5" fmla="*/ 141448 w 182977"/>
              <a:gd name="connsiteY5" fmla="*/ 932335 h 1178392"/>
              <a:gd name="connsiteX6" fmla="*/ 182977 w 182977"/>
              <a:gd name="connsiteY6" fmla="*/ 947219 h 1178392"/>
              <a:gd name="connsiteX0" fmla="*/ 182662 w 182977"/>
              <a:gd name="connsiteY0" fmla="*/ 1176523 h 1178392"/>
              <a:gd name="connsiteX1" fmla="*/ 3159 w 182977"/>
              <a:gd name="connsiteY1" fmla="*/ 1175557 h 1178392"/>
              <a:gd name="connsiteX2" fmla="*/ 555 w 182977"/>
              <a:gd name="connsiteY2" fmla="*/ 933702 h 1178392"/>
              <a:gd name="connsiteX3" fmla="*/ 35917 w 182977"/>
              <a:gd name="connsiteY3" fmla="*/ 929257 h 1178392"/>
              <a:gd name="connsiteX4" fmla="*/ 87544 w 182977"/>
              <a:gd name="connsiteY4" fmla="*/ 0 h 1178392"/>
              <a:gd name="connsiteX5" fmla="*/ 141448 w 182977"/>
              <a:gd name="connsiteY5" fmla="*/ 932335 h 1178392"/>
              <a:gd name="connsiteX6" fmla="*/ 182977 w 182977"/>
              <a:gd name="connsiteY6" fmla="*/ 947219 h 1178392"/>
              <a:gd name="connsiteX0" fmla="*/ 185837 w 185837"/>
              <a:gd name="connsiteY0" fmla="*/ 1166998 h 1175557"/>
              <a:gd name="connsiteX1" fmla="*/ 3159 w 185837"/>
              <a:gd name="connsiteY1" fmla="*/ 1175557 h 1175557"/>
              <a:gd name="connsiteX2" fmla="*/ 555 w 185837"/>
              <a:gd name="connsiteY2" fmla="*/ 933702 h 1175557"/>
              <a:gd name="connsiteX3" fmla="*/ 35917 w 185837"/>
              <a:gd name="connsiteY3" fmla="*/ 929257 h 1175557"/>
              <a:gd name="connsiteX4" fmla="*/ 87544 w 185837"/>
              <a:gd name="connsiteY4" fmla="*/ 0 h 1175557"/>
              <a:gd name="connsiteX5" fmla="*/ 141448 w 185837"/>
              <a:gd name="connsiteY5" fmla="*/ 932335 h 1175557"/>
              <a:gd name="connsiteX6" fmla="*/ 182977 w 185837"/>
              <a:gd name="connsiteY6" fmla="*/ 947219 h 1175557"/>
              <a:gd name="connsiteX0" fmla="*/ 185837 w 185837"/>
              <a:gd name="connsiteY0" fmla="*/ 1166998 h 1181907"/>
              <a:gd name="connsiteX1" fmla="*/ 3159 w 185837"/>
              <a:gd name="connsiteY1" fmla="*/ 1181907 h 1181907"/>
              <a:gd name="connsiteX2" fmla="*/ 555 w 185837"/>
              <a:gd name="connsiteY2" fmla="*/ 933702 h 1181907"/>
              <a:gd name="connsiteX3" fmla="*/ 35917 w 185837"/>
              <a:gd name="connsiteY3" fmla="*/ 929257 h 1181907"/>
              <a:gd name="connsiteX4" fmla="*/ 87544 w 185837"/>
              <a:gd name="connsiteY4" fmla="*/ 0 h 1181907"/>
              <a:gd name="connsiteX5" fmla="*/ 141448 w 185837"/>
              <a:gd name="connsiteY5" fmla="*/ 932335 h 1181907"/>
              <a:gd name="connsiteX6" fmla="*/ 182977 w 185837"/>
              <a:gd name="connsiteY6" fmla="*/ 947219 h 1181907"/>
              <a:gd name="connsiteX0" fmla="*/ 185837 w 185837"/>
              <a:gd name="connsiteY0" fmla="*/ 1166998 h 1172382"/>
              <a:gd name="connsiteX1" fmla="*/ 6334 w 185837"/>
              <a:gd name="connsiteY1" fmla="*/ 1172382 h 1172382"/>
              <a:gd name="connsiteX2" fmla="*/ 555 w 185837"/>
              <a:gd name="connsiteY2" fmla="*/ 933702 h 1172382"/>
              <a:gd name="connsiteX3" fmla="*/ 35917 w 185837"/>
              <a:gd name="connsiteY3" fmla="*/ 929257 h 1172382"/>
              <a:gd name="connsiteX4" fmla="*/ 87544 w 185837"/>
              <a:gd name="connsiteY4" fmla="*/ 0 h 1172382"/>
              <a:gd name="connsiteX5" fmla="*/ 141448 w 185837"/>
              <a:gd name="connsiteY5" fmla="*/ 932335 h 1172382"/>
              <a:gd name="connsiteX6" fmla="*/ 182977 w 185837"/>
              <a:gd name="connsiteY6" fmla="*/ 947219 h 1172382"/>
              <a:gd name="connsiteX0" fmla="*/ 185837 w 185837"/>
              <a:gd name="connsiteY0" fmla="*/ 1166998 h 1172382"/>
              <a:gd name="connsiteX1" fmla="*/ 6334 w 185837"/>
              <a:gd name="connsiteY1" fmla="*/ 1172382 h 1172382"/>
              <a:gd name="connsiteX2" fmla="*/ 555 w 185837"/>
              <a:gd name="connsiteY2" fmla="*/ 949577 h 1172382"/>
              <a:gd name="connsiteX3" fmla="*/ 35917 w 185837"/>
              <a:gd name="connsiteY3" fmla="*/ 929257 h 1172382"/>
              <a:gd name="connsiteX4" fmla="*/ 87544 w 185837"/>
              <a:gd name="connsiteY4" fmla="*/ 0 h 1172382"/>
              <a:gd name="connsiteX5" fmla="*/ 141448 w 185837"/>
              <a:gd name="connsiteY5" fmla="*/ 932335 h 1172382"/>
              <a:gd name="connsiteX6" fmla="*/ 182977 w 185837"/>
              <a:gd name="connsiteY6" fmla="*/ 947219 h 1172382"/>
              <a:gd name="connsiteX0" fmla="*/ 185837 w 185837"/>
              <a:gd name="connsiteY0" fmla="*/ 1166998 h 1172382"/>
              <a:gd name="connsiteX1" fmla="*/ 6334 w 185837"/>
              <a:gd name="connsiteY1" fmla="*/ 1172382 h 1172382"/>
              <a:gd name="connsiteX2" fmla="*/ 555 w 185837"/>
              <a:gd name="connsiteY2" fmla="*/ 949577 h 1172382"/>
              <a:gd name="connsiteX3" fmla="*/ 35917 w 185837"/>
              <a:gd name="connsiteY3" fmla="*/ 941957 h 1172382"/>
              <a:gd name="connsiteX4" fmla="*/ 87544 w 185837"/>
              <a:gd name="connsiteY4" fmla="*/ 0 h 1172382"/>
              <a:gd name="connsiteX5" fmla="*/ 141448 w 185837"/>
              <a:gd name="connsiteY5" fmla="*/ 932335 h 1172382"/>
              <a:gd name="connsiteX6" fmla="*/ 182977 w 185837"/>
              <a:gd name="connsiteY6" fmla="*/ 947219 h 1172382"/>
              <a:gd name="connsiteX0" fmla="*/ 185837 w 185837"/>
              <a:gd name="connsiteY0" fmla="*/ 1166998 h 1172382"/>
              <a:gd name="connsiteX1" fmla="*/ 6334 w 185837"/>
              <a:gd name="connsiteY1" fmla="*/ 1172382 h 1172382"/>
              <a:gd name="connsiteX2" fmla="*/ 555 w 185837"/>
              <a:gd name="connsiteY2" fmla="*/ 949577 h 1172382"/>
              <a:gd name="connsiteX3" fmla="*/ 35917 w 185837"/>
              <a:gd name="connsiteY3" fmla="*/ 941957 h 1172382"/>
              <a:gd name="connsiteX4" fmla="*/ 87544 w 185837"/>
              <a:gd name="connsiteY4" fmla="*/ 0 h 1172382"/>
              <a:gd name="connsiteX5" fmla="*/ 141448 w 185837"/>
              <a:gd name="connsiteY5" fmla="*/ 932335 h 1172382"/>
              <a:gd name="connsiteX0" fmla="*/ 154087 w 154087"/>
              <a:gd name="connsiteY0" fmla="*/ 1170173 h 1172887"/>
              <a:gd name="connsiteX1" fmla="*/ 6334 w 154087"/>
              <a:gd name="connsiteY1" fmla="*/ 1172382 h 1172887"/>
              <a:gd name="connsiteX2" fmla="*/ 555 w 154087"/>
              <a:gd name="connsiteY2" fmla="*/ 949577 h 1172887"/>
              <a:gd name="connsiteX3" fmla="*/ 35917 w 154087"/>
              <a:gd name="connsiteY3" fmla="*/ 941957 h 1172887"/>
              <a:gd name="connsiteX4" fmla="*/ 87544 w 154087"/>
              <a:gd name="connsiteY4" fmla="*/ 0 h 1172887"/>
              <a:gd name="connsiteX5" fmla="*/ 141448 w 154087"/>
              <a:gd name="connsiteY5" fmla="*/ 932335 h 1172887"/>
              <a:gd name="connsiteX0" fmla="*/ 153547 w 153547"/>
              <a:gd name="connsiteY0" fmla="*/ 1170173 h 1172887"/>
              <a:gd name="connsiteX1" fmla="*/ 5794 w 153547"/>
              <a:gd name="connsiteY1" fmla="*/ 1172382 h 1172887"/>
              <a:gd name="connsiteX2" fmla="*/ 35377 w 153547"/>
              <a:gd name="connsiteY2" fmla="*/ 941957 h 1172887"/>
              <a:gd name="connsiteX3" fmla="*/ 87004 w 153547"/>
              <a:gd name="connsiteY3" fmla="*/ 0 h 1172887"/>
              <a:gd name="connsiteX4" fmla="*/ 140908 w 153547"/>
              <a:gd name="connsiteY4" fmla="*/ 932335 h 1172887"/>
              <a:gd name="connsiteX0" fmla="*/ 126708 w 126708"/>
              <a:gd name="connsiteY0" fmla="*/ 1170173 h 1175557"/>
              <a:gd name="connsiteX1" fmla="*/ 17055 w 126708"/>
              <a:gd name="connsiteY1" fmla="*/ 1175557 h 1175557"/>
              <a:gd name="connsiteX2" fmla="*/ 8538 w 126708"/>
              <a:gd name="connsiteY2" fmla="*/ 941957 h 1175557"/>
              <a:gd name="connsiteX3" fmla="*/ 60165 w 126708"/>
              <a:gd name="connsiteY3" fmla="*/ 0 h 1175557"/>
              <a:gd name="connsiteX4" fmla="*/ 114069 w 126708"/>
              <a:gd name="connsiteY4" fmla="*/ 932335 h 1175557"/>
              <a:gd name="connsiteX0" fmla="*/ 123098 w 123098"/>
              <a:gd name="connsiteY0" fmla="*/ 1170173 h 1175557"/>
              <a:gd name="connsiteX1" fmla="*/ 13445 w 123098"/>
              <a:gd name="connsiteY1" fmla="*/ 1175557 h 1175557"/>
              <a:gd name="connsiteX2" fmla="*/ 4928 w 123098"/>
              <a:gd name="connsiteY2" fmla="*/ 941957 h 1175557"/>
              <a:gd name="connsiteX3" fmla="*/ 56555 w 123098"/>
              <a:gd name="connsiteY3" fmla="*/ 0 h 1175557"/>
              <a:gd name="connsiteX4" fmla="*/ 110459 w 123098"/>
              <a:gd name="connsiteY4" fmla="*/ 932335 h 1175557"/>
              <a:gd name="connsiteX0" fmla="*/ 118170 w 118170"/>
              <a:gd name="connsiteY0" fmla="*/ 1170173 h 1175557"/>
              <a:gd name="connsiteX1" fmla="*/ 8517 w 118170"/>
              <a:gd name="connsiteY1" fmla="*/ 1175557 h 1175557"/>
              <a:gd name="connsiteX2" fmla="*/ 0 w 118170"/>
              <a:gd name="connsiteY2" fmla="*/ 941957 h 1175557"/>
              <a:gd name="connsiteX3" fmla="*/ 51627 w 118170"/>
              <a:gd name="connsiteY3" fmla="*/ 0 h 1175557"/>
              <a:gd name="connsiteX4" fmla="*/ 105531 w 118170"/>
              <a:gd name="connsiteY4" fmla="*/ 932335 h 117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70" h="1175557">
                <a:moveTo>
                  <a:pt x="118170" y="1170173"/>
                </a:moveTo>
                <a:cubicBezTo>
                  <a:pt x="-54049" y="1175235"/>
                  <a:pt x="226021" y="1174667"/>
                  <a:pt x="8517" y="1175557"/>
                </a:cubicBezTo>
                <a:cubicBezTo>
                  <a:pt x="4697" y="943846"/>
                  <a:pt x="2340" y="1169104"/>
                  <a:pt x="0" y="941957"/>
                </a:cubicBezTo>
                <a:cubicBezTo>
                  <a:pt x="9342" y="744759"/>
                  <a:pt x="30598" y="243847"/>
                  <a:pt x="51627" y="0"/>
                </a:cubicBezTo>
                <a:cubicBezTo>
                  <a:pt x="69215" y="258639"/>
                  <a:pt x="93979" y="687401"/>
                  <a:pt x="105531" y="932335"/>
                </a:cubicBezTo>
              </a:path>
            </a:pathLst>
          </a:custGeom>
          <a:solidFill>
            <a:srgbClr val="FF0000"/>
          </a:solidFill>
          <a:ln>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72" name="TextBox 71"/>
          <p:cNvSpPr txBox="1"/>
          <p:nvPr/>
        </p:nvSpPr>
        <p:spPr>
          <a:xfrm>
            <a:off x="3619881" y="719864"/>
            <a:ext cx="5353798" cy="646331"/>
          </a:xfrm>
          <a:prstGeom prst="rect">
            <a:avLst/>
          </a:prstGeom>
          <a:noFill/>
        </p:spPr>
        <p:txBody>
          <a:bodyPr wrap="square" rtlCol="0">
            <a:spAutoFit/>
          </a:bodyPr>
          <a:lstStyle/>
          <a:p>
            <a:r>
              <a:rPr lang="en-US" sz="1800" b="0" dirty="0"/>
              <a:t>We start with the events sample and isolate one event in it, called </a:t>
            </a:r>
            <a:r>
              <a:rPr lang="en-US" sz="1800" b="0" dirty="0">
                <a:solidFill>
                  <a:srgbClr val="FF0000"/>
                </a:solidFill>
              </a:rPr>
              <a:t>Direct</a:t>
            </a:r>
          </a:p>
        </p:txBody>
      </p:sp>
      <p:sp>
        <p:nvSpPr>
          <p:cNvPr id="13" name="Freeform 12"/>
          <p:cNvSpPr/>
          <p:nvPr/>
        </p:nvSpPr>
        <p:spPr>
          <a:xfrm>
            <a:off x="1200853" y="1121100"/>
            <a:ext cx="2154008" cy="1098887"/>
          </a:xfrm>
          <a:custGeom>
            <a:avLst/>
            <a:gdLst>
              <a:gd name="connsiteX0" fmla="*/ 0 w 1888083"/>
              <a:gd name="connsiteY0" fmla="*/ 0 h 1201129"/>
              <a:gd name="connsiteX1" fmla="*/ 1888083 w 1888083"/>
              <a:gd name="connsiteY1" fmla="*/ 932755 h 1201129"/>
              <a:gd name="connsiteX0" fmla="*/ 0 w 1888083"/>
              <a:gd name="connsiteY0" fmla="*/ 0 h 1211250"/>
              <a:gd name="connsiteX1" fmla="*/ 382112 w 1888083"/>
              <a:gd name="connsiteY1" fmla="*/ 483234 h 1211250"/>
              <a:gd name="connsiteX2" fmla="*/ 1888083 w 1888083"/>
              <a:gd name="connsiteY2" fmla="*/ 932755 h 1211250"/>
              <a:gd name="connsiteX0" fmla="*/ 0 w 1888083"/>
              <a:gd name="connsiteY0" fmla="*/ 0 h 1214429"/>
              <a:gd name="connsiteX1" fmla="*/ 382112 w 1888083"/>
              <a:gd name="connsiteY1" fmla="*/ 483234 h 1214429"/>
              <a:gd name="connsiteX2" fmla="*/ 1314915 w 1888083"/>
              <a:gd name="connsiteY2" fmla="*/ 1202466 h 1214429"/>
              <a:gd name="connsiteX3" fmla="*/ 1888083 w 1888083"/>
              <a:gd name="connsiteY3" fmla="*/ 932755 h 1214429"/>
              <a:gd name="connsiteX0" fmla="*/ 0 w 1888083"/>
              <a:gd name="connsiteY0" fmla="*/ 0 h 1001014"/>
              <a:gd name="connsiteX1" fmla="*/ 382112 w 1888083"/>
              <a:gd name="connsiteY1" fmla="*/ 483234 h 1001014"/>
              <a:gd name="connsiteX2" fmla="*/ 1281199 w 1888083"/>
              <a:gd name="connsiteY2" fmla="*/ 966468 h 1001014"/>
              <a:gd name="connsiteX3" fmla="*/ 1888083 w 1888083"/>
              <a:gd name="connsiteY3" fmla="*/ 932755 h 1001014"/>
              <a:gd name="connsiteX0" fmla="*/ 0 w 2135332"/>
              <a:gd name="connsiteY0" fmla="*/ 0 h 1091617"/>
              <a:gd name="connsiteX1" fmla="*/ 382112 w 2135332"/>
              <a:gd name="connsiteY1" fmla="*/ 483234 h 1091617"/>
              <a:gd name="connsiteX2" fmla="*/ 1281199 w 2135332"/>
              <a:gd name="connsiteY2" fmla="*/ 966468 h 1091617"/>
              <a:gd name="connsiteX3" fmla="*/ 2135332 w 2135332"/>
              <a:gd name="connsiteY3" fmla="*/ 1078849 h 1091617"/>
              <a:gd name="connsiteX0" fmla="*/ 0 w 2135332"/>
              <a:gd name="connsiteY0" fmla="*/ 0 h 1091617"/>
              <a:gd name="connsiteX1" fmla="*/ 280964 w 2135332"/>
              <a:gd name="connsiteY1" fmla="*/ 550662 h 1091617"/>
              <a:gd name="connsiteX2" fmla="*/ 1281199 w 2135332"/>
              <a:gd name="connsiteY2" fmla="*/ 966468 h 1091617"/>
              <a:gd name="connsiteX3" fmla="*/ 2135332 w 2135332"/>
              <a:gd name="connsiteY3" fmla="*/ 1078849 h 1091617"/>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91359"/>
              <a:gd name="connsiteY0" fmla="*/ 593441 h 622604"/>
              <a:gd name="connsiteX1" fmla="*/ 336991 w 2191359"/>
              <a:gd name="connsiteY1" fmla="*/ 23476 h 622604"/>
              <a:gd name="connsiteX2" fmla="*/ 1011307 w 2191359"/>
              <a:gd name="connsiteY2" fmla="*/ 394330 h 622604"/>
              <a:gd name="connsiteX3" fmla="*/ 2191359 w 2191359"/>
              <a:gd name="connsiteY3" fmla="*/ 551663 h 622604"/>
              <a:gd name="connsiteX0" fmla="*/ 0 w 2191359"/>
              <a:gd name="connsiteY0" fmla="*/ 210277 h 258670"/>
              <a:gd name="connsiteX1" fmla="*/ 841230 w 2191359"/>
              <a:gd name="connsiteY1" fmla="*/ 69886 h 258670"/>
              <a:gd name="connsiteX2" fmla="*/ 1011307 w 2191359"/>
              <a:gd name="connsiteY2" fmla="*/ 11166 h 258670"/>
              <a:gd name="connsiteX3" fmla="*/ 2191359 w 2191359"/>
              <a:gd name="connsiteY3" fmla="*/ 168499 h 258670"/>
              <a:gd name="connsiteX0" fmla="*/ 0 w 2191359"/>
              <a:gd name="connsiteY0" fmla="*/ 179727 h 228120"/>
              <a:gd name="connsiteX1" fmla="*/ 841230 w 2191359"/>
              <a:gd name="connsiteY1" fmla="*/ 39336 h 228120"/>
              <a:gd name="connsiteX2" fmla="*/ 1608924 w 2191359"/>
              <a:gd name="connsiteY2" fmla="*/ 74002 h 228120"/>
              <a:gd name="connsiteX3" fmla="*/ 2191359 w 2191359"/>
              <a:gd name="connsiteY3" fmla="*/ 137949 h 228120"/>
              <a:gd name="connsiteX0" fmla="*/ 0 w 2191359"/>
              <a:gd name="connsiteY0" fmla="*/ 140391 h 212398"/>
              <a:gd name="connsiteX1" fmla="*/ 841230 w 2191359"/>
              <a:gd name="connsiteY1" fmla="*/ 0 h 212398"/>
              <a:gd name="connsiteX2" fmla="*/ 1608924 w 2191359"/>
              <a:gd name="connsiteY2" fmla="*/ 34666 h 212398"/>
              <a:gd name="connsiteX3" fmla="*/ 2191359 w 2191359"/>
              <a:gd name="connsiteY3" fmla="*/ 98613 h 212398"/>
              <a:gd name="connsiteX0" fmla="*/ 0 w 2191359"/>
              <a:gd name="connsiteY0" fmla="*/ 160366 h 232373"/>
              <a:gd name="connsiteX1" fmla="*/ 841230 w 2191359"/>
              <a:gd name="connsiteY1" fmla="*/ 19975 h 232373"/>
              <a:gd name="connsiteX2" fmla="*/ 1608924 w 2191359"/>
              <a:gd name="connsiteY2" fmla="*/ 54641 h 232373"/>
              <a:gd name="connsiteX3" fmla="*/ 2191359 w 2191359"/>
              <a:gd name="connsiteY3" fmla="*/ 118588 h 232373"/>
              <a:gd name="connsiteX0" fmla="*/ 0 w 2191359"/>
              <a:gd name="connsiteY0" fmla="*/ 160366 h 160366"/>
              <a:gd name="connsiteX1" fmla="*/ 841230 w 2191359"/>
              <a:gd name="connsiteY1" fmla="*/ 19975 h 160366"/>
              <a:gd name="connsiteX2" fmla="*/ 1608924 w 2191359"/>
              <a:gd name="connsiteY2" fmla="*/ 54641 h 160366"/>
              <a:gd name="connsiteX3" fmla="*/ 2191359 w 2191359"/>
              <a:gd name="connsiteY3" fmla="*/ 118588 h 160366"/>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54008"/>
              <a:gd name="connsiteY0" fmla="*/ 203290 h 208204"/>
              <a:gd name="connsiteX1" fmla="*/ 785203 w 2154008"/>
              <a:gd name="connsiteY1" fmla="*/ 6868 h 208204"/>
              <a:gd name="connsiteX2" fmla="*/ 160892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7500 h 212414"/>
              <a:gd name="connsiteX1" fmla="*/ 785203 w 2154008"/>
              <a:gd name="connsiteY1" fmla="*/ 11078 h 212414"/>
              <a:gd name="connsiteX2" fmla="*/ 1711640 w 2154008"/>
              <a:gd name="connsiteY2" fmla="*/ 73759 h 212414"/>
              <a:gd name="connsiteX3" fmla="*/ 2154008 w 2154008"/>
              <a:gd name="connsiteY3" fmla="*/ 212414 h 212414"/>
              <a:gd name="connsiteX0" fmla="*/ 0 w 2154008"/>
              <a:gd name="connsiteY0" fmla="*/ 203519 h 208433"/>
              <a:gd name="connsiteX1" fmla="*/ 785203 w 2154008"/>
              <a:gd name="connsiteY1" fmla="*/ 7097 h 208433"/>
              <a:gd name="connsiteX2" fmla="*/ 1711640 w 2154008"/>
              <a:gd name="connsiteY2" fmla="*/ 69778 h 208433"/>
              <a:gd name="connsiteX3" fmla="*/ 2154008 w 2154008"/>
              <a:gd name="connsiteY3" fmla="*/ 208433 h 208433"/>
              <a:gd name="connsiteX0" fmla="*/ 0 w 2154008"/>
              <a:gd name="connsiteY0" fmla="*/ 159895 h 164809"/>
              <a:gd name="connsiteX1" fmla="*/ 533084 w 2154008"/>
              <a:gd name="connsiteY1" fmla="*/ 28843 h 164809"/>
              <a:gd name="connsiteX2" fmla="*/ 1711640 w 2154008"/>
              <a:gd name="connsiteY2" fmla="*/ 26154 h 164809"/>
              <a:gd name="connsiteX3" fmla="*/ 2154008 w 2154008"/>
              <a:gd name="connsiteY3" fmla="*/ 164809 h 164809"/>
              <a:gd name="connsiteX0" fmla="*/ 0 w 2154008"/>
              <a:gd name="connsiteY0" fmla="*/ 161715 h 166629"/>
              <a:gd name="connsiteX1" fmla="*/ 533084 w 2154008"/>
              <a:gd name="connsiteY1" fmla="*/ 30663 h 166629"/>
              <a:gd name="connsiteX2" fmla="*/ 1400236 w 2154008"/>
              <a:gd name="connsiteY2" fmla="*/ 77 h 166629"/>
              <a:gd name="connsiteX3" fmla="*/ 1711640 w 2154008"/>
              <a:gd name="connsiteY3" fmla="*/ 27974 h 166629"/>
              <a:gd name="connsiteX4" fmla="*/ 2154008 w 2154008"/>
              <a:gd name="connsiteY4" fmla="*/ 166629 h 166629"/>
              <a:gd name="connsiteX0" fmla="*/ 0 w 2154008"/>
              <a:gd name="connsiteY0" fmla="*/ 167346 h 172260"/>
              <a:gd name="connsiteX1" fmla="*/ 533084 w 2154008"/>
              <a:gd name="connsiteY1" fmla="*/ 36294 h 172260"/>
              <a:gd name="connsiteX2" fmla="*/ 1294705 w 2154008"/>
              <a:gd name="connsiteY2" fmla="*/ 2630 h 172260"/>
              <a:gd name="connsiteX3" fmla="*/ 1400236 w 2154008"/>
              <a:gd name="connsiteY3" fmla="*/ 5708 h 172260"/>
              <a:gd name="connsiteX4" fmla="*/ 1711640 w 2154008"/>
              <a:gd name="connsiteY4" fmla="*/ 33605 h 172260"/>
              <a:gd name="connsiteX5" fmla="*/ 2154008 w 2154008"/>
              <a:gd name="connsiteY5" fmla="*/ 172260 h 172260"/>
              <a:gd name="connsiteX0" fmla="*/ 0 w 2154008"/>
              <a:gd name="connsiteY0" fmla="*/ 415132 h 420046"/>
              <a:gd name="connsiteX1" fmla="*/ 533084 w 2154008"/>
              <a:gd name="connsiteY1" fmla="*/ 284080 h 420046"/>
              <a:gd name="connsiteX2" fmla="*/ 1294705 w 2154008"/>
              <a:gd name="connsiteY2" fmla="*/ 250416 h 420046"/>
              <a:gd name="connsiteX3" fmla="*/ 1400236 w 2154008"/>
              <a:gd name="connsiteY3" fmla="*/ 253494 h 420046"/>
              <a:gd name="connsiteX4" fmla="*/ 1711640 w 2154008"/>
              <a:gd name="connsiteY4" fmla="*/ 281391 h 420046"/>
              <a:gd name="connsiteX5" fmla="*/ 2154008 w 2154008"/>
              <a:gd name="connsiteY5" fmla="*/ 420046 h 420046"/>
              <a:gd name="connsiteX0" fmla="*/ 0 w 2154008"/>
              <a:gd name="connsiteY0" fmla="*/ 468648 h 473562"/>
              <a:gd name="connsiteX1" fmla="*/ 533084 w 2154008"/>
              <a:gd name="connsiteY1" fmla="*/ 337596 h 473562"/>
              <a:gd name="connsiteX2" fmla="*/ 1294705 w 2154008"/>
              <a:gd name="connsiteY2" fmla="*/ 303932 h 473562"/>
              <a:gd name="connsiteX3" fmla="*/ 1400236 w 2154008"/>
              <a:gd name="connsiteY3" fmla="*/ 307010 h 473562"/>
              <a:gd name="connsiteX4" fmla="*/ 1711640 w 2154008"/>
              <a:gd name="connsiteY4" fmla="*/ 334907 h 473562"/>
              <a:gd name="connsiteX5" fmla="*/ 2154008 w 2154008"/>
              <a:gd name="connsiteY5" fmla="*/ 473562 h 473562"/>
              <a:gd name="connsiteX0" fmla="*/ 0 w 2154008"/>
              <a:gd name="connsiteY0" fmla="*/ 467586 h 472500"/>
              <a:gd name="connsiteX1" fmla="*/ 533084 w 2154008"/>
              <a:gd name="connsiteY1" fmla="*/ 336534 h 472500"/>
              <a:gd name="connsiteX2" fmla="*/ 1294705 w 2154008"/>
              <a:gd name="connsiteY2" fmla="*/ 302870 h 472500"/>
              <a:gd name="connsiteX3" fmla="*/ 1332565 w 2154008"/>
              <a:gd name="connsiteY3" fmla="*/ 1 h 472500"/>
              <a:gd name="connsiteX4" fmla="*/ 1400236 w 2154008"/>
              <a:gd name="connsiteY4" fmla="*/ 305948 h 472500"/>
              <a:gd name="connsiteX5" fmla="*/ 1711640 w 2154008"/>
              <a:gd name="connsiteY5" fmla="*/ 333845 h 472500"/>
              <a:gd name="connsiteX6" fmla="*/ 2154008 w 2154008"/>
              <a:gd name="connsiteY6" fmla="*/ 472500 h 472500"/>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4008" h="1098887">
                <a:moveTo>
                  <a:pt x="0" y="1093973"/>
                </a:moveTo>
                <a:cubicBezTo>
                  <a:pt x="237356" y="1029185"/>
                  <a:pt x="280688" y="1012831"/>
                  <a:pt x="533084" y="962921"/>
                </a:cubicBezTo>
                <a:cubicBezTo>
                  <a:pt x="748868" y="935468"/>
                  <a:pt x="1150180" y="934355"/>
                  <a:pt x="1294705" y="929257"/>
                </a:cubicBezTo>
                <a:cubicBezTo>
                  <a:pt x="1304047" y="732059"/>
                  <a:pt x="1325303" y="243847"/>
                  <a:pt x="1346332" y="0"/>
                </a:cubicBezTo>
                <a:cubicBezTo>
                  <a:pt x="1363920" y="258639"/>
                  <a:pt x="1388684" y="687401"/>
                  <a:pt x="1400236" y="932335"/>
                </a:cubicBezTo>
                <a:cubicBezTo>
                  <a:pt x="1469725" y="937497"/>
                  <a:pt x="1586011" y="932473"/>
                  <a:pt x="1711640" y="960232"/>
                </a:cubicBezTo>
                <a:cubicBezTo>
                  <a:pt x="1981310" y="1007136"/>
                  <a:pt x="2067818" y="1041115"/>
                  <a:pt x="2154008" y="1098887"/>
                </a:cubicBezTo>
              </a:path>
            </a:pathLst>
          </a:custGeom>
          <a:noFill/>
          <a:ln>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59" name="Rectangle 58"/>
          <p:cNvSpPr/>
          <p:nvPr/>
        </p:nvSpPr>
        <p:spPr bwMode="auto">
          <a:xfrm>
            <a:off x="2685621" y="3155041"/>
            <a:ext cx="121079" cy="213758"/>
          </a:xfrm>
          <a:prstGeom prst="rect">
            <a:avLst/>
          </a:prstGeom>
          <a:solidFill>
            <a:srgbClr val="FF66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cxnSp>
        <p:nvCxnSpPr>
          <p:cNvPr id="11" name="Straight Arrow Connector 10"/>
          <p:cNvCxnSpPr/>
          <p:nvPr/>
        </p:nvCxnSpPr>
        <p:spPr bwMode="auto">
          <a:xfrm flipV="1">
            <a:off x="1070136" y="905377"/>
            <a:ext cx="0" cy="1618275"/>
          </a:xfrm>
          <a:prstGeom prst="straightConnector1">
            <a:avLst/>
          </a:prstGeom>
          <a:noFill/>
          <a:ln w="9525" cap="flat" cmpd="sng" algn="ctr">
            <a:solidFill>
              <a:schemeClr val="tx1"/>
            </a:solidFill>
            <a:prstDash val="solid"/>
            <a:miter lim="800000"/>
            <a:headEnd type="none" w="med" len="med"/>
            <a:tailEnd type="arrow"/>
          </a:ln>
          <a:effectLst/>
        </p:spPr>
      </p:cxnSp>
      <p:cxnSp>
        <p:nvCxnSpPr>
          <p:cNvPr id="12" name="Straight Arrow Connector 11"/>
          <p:cNvCxnSpPr/>
          <p:nvPr/>
        </p:nvCxnSpPr>
        <p:spPr bwMode="auto">
          <a:xfrm flipV="1">
            <a:off x="688024" y="2287653"/>
            <a:ext cx="2764693" cy="11238"/>
          </a:xfrm>
          <a:prstGeom prst="straightConnector1">
            <a:avLst/>
          </a:prstGeom>
          <a:noFill/>
          <a:ln w="9525" cap="flat" cmpd="sng" algn="ctr">
            <a:solidFill>
              <a:schemeClr val="tx1"/>
            </a:solidFill>
            <a:prstDash val="solid"/>
            <a:miter lim="800000"/>
            <a:headEnd type="none" w="med" len="med"/>
            <a:tailEnd type="arrow"/>
          </a:ln>
          <a:effectLst/>
        </p:spPr>
      </p:cxnSp>
      <p:sp>
        <p:nvSpPr>
          <p:cNvPr id="60" name="Rectangle 59"/>
          <p:cNvSpPr/>
          <p:nvPr/>
        </p:nvSpPr>
        <p:spPr bwMode="auto">
          <a:xfrm>
            <a:off x="3067858" y="5326615"/>
            <a:ext cx="121079" cy="213758"/>
          </a:xfrm>
          <a:prstGeom prst="rect">
            <a:avLst/>
          </a:prstGeom>
          <a:solidFill>
            <a:srgbClr val="FF66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57" name="Freeform 56"/>
          <p:cNvSpPr/>
          <p:nvPr/>
        </p:nvSpPr>
        <p:spPr>
          <a:xfrm>
            <a:off x="1340514" y="1908030"/>
            <a:ext cx="2154008" cy="687058"/>
          </a:xfrm>
          <a:custGeom>
            <a:avLst/>
            <a:gdLst>
              <a:gd name="connsiteX0" fmla="*/ 0 w 1888083"/>
              <a:gd name="connsiteY0" fmla="*/ 0 h 1201129"/>
              <a:gd name="connsiteX1" fmla="*/ 1888083 w 1888083"/>
              <a:gd name="connsiteY1" fmla="*/ 932755 h 1201129"/>
              <a:gd name="connsiteX0" fmla="*/ 0 w 1888083"/>
              <a:gd name="connsiteY0" fmla="*/ 0 h 1211250"/>
              <a:gd name="connsiteX1" fmla="*/ 382112 w 1888083"/>
              <a:gd name="connsiteY1" fmla="*/ 483234 h 1211250"/>
              <a:gd name="connsiteX2" fmla="*/ 1888083 w 1888083"/>
              <a:gd name="connsiteY2" fmla="*/ 932755 h 1211250"/>
              <a:gd name="connsiteX0" fmla="*/ 0 w 1888083"/>
              <a:gd name="connsiteY0" fmla="*/ 0 h 1214429"/>
              <a:gd name="connsiteX1" fmla="*/ 382112 w 1888083"/>
              <a:gd name="connsiteY1" fmla="*/ 483234 h 1214429"/>
              <a:gd name="connsiteX2" fmla="*/ 1314915 w 1888083"/>
              <a:gd name="connsiteY2" fmla="*/ 1202466 h 1214429"/>
              <a:gd name="connsiteX3" fmla="*/ 1888083 w 1888083"/>
              <a:gd name="connsiteY3" fmla="*/ 932755 h 1214429"/>
              <a:gd name="connsiteX0" fmla="*/ 0 w 1888083"/>
              <a:gd name="connsiteY0" fmla="*/ 0 h 1001014"/>
              <a:gd name="connsiteX1" fmla="*/ 382112 w 1888083"/>
              <a:gd name="connsiteY1" fmla="*/ 483234 h 1001014"/>
              <a:gd name="connsiteX2" fmla="*/ 1281199 w 1888083"/>
              <a:gd name="connsiteY2" fmla="*/ 966468 h 1001014"/>
              <a:gd name="connsiteX3" fmla="*/ 1888083 w 1888083"/>
              <a:gd name="connsiteY3" fmla="*/ 932755 h 1001014"/>
              <a:gd name="connsiteX0" fmla="*/ 0 w 2135332"/>
              <a:gd name="connsiteY0" fmla="*/ 0 h 1091617"/>
              <a:gd name="connsiteX1" fmla="*/ 382112 w 2135332"/>
              <a:gd name="connsiteY1" fmla="*/ 483234 h 1091617"/>
              <a:gd name="connsiteX2" fmla="*/ 1281199 w 2135332"/>
              <a:gd name="connsiteY2" fmla="*/ 966468 h 1091617"/>
              <a:gd name="connsiteX3" fmla="*/ 2135332 w 2135332"/>
              <a:gd name="connsiteY3" fmla="*/ 1078849 h 1091617"/>
              <a:gd name="connsiteX0" fmla="*/ 0 w 2135332"/>
              <a:gd name="connsiteY0" fmla="*/ 0 h 1091617"/>
              <a:gd name="connsiteX1" fmla="*/ 280964 w 2135332"/>
              <a:gd name="connsiteY1" fmla="*/ 550662 h 1091617"/>
              <a:gd name="connsiteX2" fmla="*/ 1281199 w 2135332"/>
              <a:gd name="connsiteY2" fmla="*/ 966468 h 1091617"/>
              <a:gd name="connsiteX3" fmla="*/ 2135332 w 2135332"/>
              <a:gd name="connsiteY3" fmla="*/ 1078849 h 1091617"/>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91359"/>
              <a:gd name="connsiteY0" fmla="*/ 593441 h 622604"/>
              <a:gd name="connsiteX1" fmla="*/ 336991 w 2191359"/>
              <a:gd name="connsiteY1" fmla="*/ 23476 h 622604"/>
              <a:gd name="connsiteX2" fmla="*/ 1011307 w 2191359"/>
              <a:gd name="connsiteY2" fmla="*/ 394330 h 622604"/>
              <a:gd name="connsiteX3" fmla="*/ 2191359 w 2191359"/>
              <a:gd name="connsiteY3" fmla="*/ 551663 h 622604"/>
              <a:gd name="connsiteX0" fmla="*/ 0 w 2191359"/>
              <a:gd name="connsiteY0" fmla="*/ 210277 h 258670"/>
              <a:gd name="connsiteX1" fmla="*/ 841230 w 2191359"/>
              <a:gd name="connsiteY1" fmla="*/ 69886 h 258670"/>
              <a:gd name="connsiteX2" fmla="*/ 1011307 w 2191359"/>
              <a:gd name="connsiteY2" fmla="*/ 11166 h 258670"/>
              <a:gd name="connsiteX3" fmla="*/ 2191359 w 2191359"/>
              <a:gd name="connsiteY3" fmla="*/ 168499 h 258670"/>
              <a:gd name="connsiteX0" fmla="*/ 0 w 2191359"/>
              <a:gd name="connsiteY0" fmla="*/ 179727 h 228120"/>
              <a:gd name="connsiteX1" fmla="*/ 841230 w 2191359"/>
              <a:gd name="connsiteY1" fmla="*/ 39336 h 228120"/>
              <a:gd name="connsiteX2" fmla="*/ 1608924 w 2191359"/>
              <a:gd name="connsiteY2" fmla="*/ 74002 h 228120"/>
              <a:gd name="connsiteX3" fmla="*/ 2191359 w 2191359"/>
              <a:gd name="connsiteY3" fmla="*/ 137949 h 228120"/>
              <a:gd name="connsiteX0" fmla="*/ 0 w 2191359"/>
              <a:gd name="connsiteY0" fmla="*/ 140391 h 212398"/>
              <a:gd name="connsiteX1" fmla="*/ 841230 w 2191359"/>
              <a:gd name="connsiteY1" fmla="*/ 0 h 212398"/>
              <a:gd name="connsiteX2" fmla="*/ 1608924 w 2191359"/>
              <a:gd name="connsiteY2" fmla="*/ 34666 h 212398"/>
              <a:gd name="connsiteX3" fmla="*/ 2191359 w 2191359"/>
              <a:gd name="connsiteY3" fmla="*/ 98613 h 212398"/>
              <a:gd name="connsiteX0" fmla="*/ 0 w 2191359"/>
              <a:gd name="connsiteY0" fmla="*/ 160366 h 232373"/>
              <a:gd name="connsiteX1" fmla="*/ 841230 w 2191359"/>
              <a:gd name="connsiteY1" fmla="*/ 19975 h 232373"/>
              <a:gd name="connsiteX2" fmla="*/ 1608924 w 2191359"/>
              <a:gd name="connsiteY2" fmla="*/ 54641 h 232373"/>
              <a:gd name="connsiteX3" fmla="*/ 2191359 w 2191359"/>
              <a:gd name="connsiteY3" fmla="*/ 118588 h 232373"/>
              <a:gd name="connsiteX0" fmla="*/ 0 w 2191359"/>
              <a:gd name="connsiteY0" fmla="*/ 160366 h 160366"/>
              <a:gd name="connsiteX1" fmla="*/ 841230 w 2191359"/>
              <a:gd name="connsiteY1" fmla="*/ 19975 h 160366"/>
              <a:gd name="connsiteX2" fmla="*/ 1608924 w 2191359"/>
              <a:gd name="connsiteY2" fmla="*/ 54641 h 160366"/>
              <a:gd name="connsiteX3" fmla="*/ 2191359 w 2191359"/>
              <a:gd name="connsiteY3" fmla="*/ 118588 h 160366"/>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54008"/>
              <a:gd name="connsiteY0" fmla="*/ 203290 h 208204"/>
              <a:gd name="connsiteX1" fmla="*/ 785203 w 2154008"/>
              <a:gd name="connsiteY1" fmla="*/ 6868 h 208204"/>
              <a:gd name="connsiteX2" fmla="*/ 160892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7500 h 212414"/>
              <a:gd name="connsiteX1" fmla="*/ 785203 w 2154008"/>
              <a:gd name="connsiteY1" fmla="*/ 11078 h 212414"/>
              <a:gd name="connsiteX2" fmla="*/ 1711640 w 2154008"/>
              <a:gd name="connsiteY2" fmla="*/ 73759 h 212414"/>
              <a:gd name="connsiteX3" fmla="*/ 2154008 w 2154008"/>
              <a:gd name="connsiteY3" fmla="*/ 212414 h 212414"/>
              <a:gd name="connsiteX0" fmla="*/ 0 w 2154008"/>
              <a:gd name="connsiteY0" fmla="*/ 203519 h 208433"/>
              <a:gd name="connsiteX1" fmla="*/ 785203 w 2154008"/>
              <a:gd name="connsiteY1" fmla="*/ 7097 h 208433"/>
              <a:gd name="connsiteX2" fmla="*/ 1711640 w 2154008"/>
              <a:gd name="connsiteY2" fmla="*/ 69778 h 208433"/>
              <a:gd name="connsiteX3" fmla="*/ 2154008 w 2154008"/>
              <a:gd name="connsiteY3" fmla="*/ 208433 h 208433"/>
              <a:gd name="connsiteX0" fmla="*/ 0 w 2154008"/>
              <a:gd name="connsiteY0" fmla="*/ 159895 h 164809"/>
              <a:gd name="connsiteX1" fmla="*/ 533084 w 2154008"/>
              <a:gd name="connsiteY1" fmla="*/ 28843 h 164809"/>
              <a:gd name="connsiteX2" fmla="*/ 1711640 w 2154008"/>
              <a:gd name="connsiteY2" fmla="*/ 26154 h 164809"/>
              <a:gd name="connsiteX3" fmla="*/ 2154008 w 2154008"/>
              <a:gd name="connsiteY3" fmla="*/ 164809 h 164809"/>
              <a:gd name="connsiteX0" fmla="*/ 0 w 2154008"/>
              <a:gd name="connsiteY0" fmla="*/ 161715 h 166629"/>
              <a:gd name="connsiteX1" fmla="*/ 533084 w 2154008"/>
              <a:gd name="connsiteY1" fmla="*/ 30663 h 166629"/>
              <a:gd name="connsiteX2" fmla="*/ 1400236 w 2154008"/>
              <a:gd name="connsiteY2" fmla="*/ 77 h 166629"/>
              <a:gd name="connsiteX3" fmla="*/ 1711640 w 2154008"/>
              <a:gd name="connsiteY3" fmla="*/ 27974 h 166629"/>
              <a:gd name="connsiteX4" fmla="*/ 2154008 w 2154008"/>
              <a:gd name="connsiteY4" fmla="*/ 166629 h 166629"/>
              <a:gd name="connsiteX0" fmla="*/ 0 w 2154008"/>
              <a:gd name="connsiteY0" fmla="*/ 167346 h 172260"/>
              <a:gd name="connsiteX1" fmla="*/ 533084 w 2154008"/>
              <a:gd name="connsiteY1" fmla="*/ 36294 h 172260"/>
              <a:gd name="connsiteX2" fmla="*/ 1294705 w 2154008"/>
              <a:gd name="connsiteY2" fmla="*/ 2630 h 172260"/>
              <a:gd name="connsiteX3" fmla="*/ 1400236 w 2154008"/>
              <a:gd name="connsiteY3" fmla="*/ 5708 h 172260"/>
              <a:gd name="connsiteX4" fmla="*/ 1711640 w 2154008"/>
              <a:gd name="connsiteY4" fmla="*/ 33605 h 172260"/>
              <a:gd name="connsiteX5" fmla="*/ 2154008 w 2154008"/>
              <a:gd name="connsiteY5" fmla="*/ 172260 h 172260"/>
              <a:gd name="connsiteX0" fmla="*/ 0 w 2154008"/>
              <a:gd name="connsiteY0" fmla="*/ 415132 h 420046"/>
              <a:gd name="connsiteX1" fmla="*/ 533084 w 2154008"/>
              <a:gd name="connsiteY1" fmla="*/ 284080 h 420046"/>
              <a:gd name="connsiteX2" fmla="*/ 1294705 w 2154008"/>
              <a:gd name="connsiteY2" fmla="*/ 250416 h 420046"/>
              <a:gd name="connsiteX3" fmla="*/ 1400236 w 2154008"/>
              <a:gd name="connsiteY3" fmla="*/ 253494 h 420046"/>
              <a:gd name="connsiteX4" fmla="*/ 1711640 w 2154008"/>
              <a:gd name="connsiteY4" fmla="*/ 281391 h 420046"/>
              <a:gd name="connsiteX5" fmla="*/ 2154008 w 2154008"/>
              <a:gd name="connsiteY5" fmla="*/ 420046 h 420046"/>
              <a:gd name="connsiteX0" fmla="*/ 0 w 2154008"/>
              <a:gd name="connsiteY0" fmla="*/ 468648 h 473562"/>
              <a:gd name="connsiteX1" fmla="*/ 533084 w 2154008"/>
              <a:gd name="connsiteY1" fmla="*/ 337596 h 473562"/>
              <a:gd name="connsiteX2" fmla="*/ 1294705 w 2154008"/>
              <a:gd name="connsiteY2" fmla="*/ 303932 h 473562"/>
              <a:gd name="connsiteX3" fmla="*/ 1400236 w 2154008"/>
              <a:gd name="connsiteY3" fmla="*/ 307010 h 473562"/>
              <a:gd name="connsiteX4" fmla="*/ 1711640 w 2154008"/>
              <a:gd name="connsiteY4" fmla="*/ 334907 h 473562"/>
              <a:gd name="connsiteX5" fmla="*/ 2154008 w 2154008"/>
              <a:gd name="connsiteY5" fmla="*/ 473562 h 473562"/>
              <a:gd name="connsiteX0" fmla="*/ 0 w 2154008"/>
              <a:gd name="connsiteY0" fmla="*/ 467586 h 472500"/>
              <a:gd name="connsiteX1" fmla="*/ 533084 w 2154008"/>
              <a:gd name="connsiteY1" fmla="*/ 336534 h 472500"/>
              <a:gd name="connsiteX2" fmla="*/ 1294705 w 2154008"/>
              <a:gd name="connsiteY2" fmla="*/ 302870 h 472500"/>
              <a:gd name="connsiteX3" fmla="*/ 1332565 w 2154008"/>
              <a:gd name="connsiteY3" fmla="*/ 1 h 472500"/>
              <a:gd name="connsiteX4" fmla="*/ 1400236 w 2154008"/>
              <a:gd name="connsiteY4" fmla="*/ 305948 h 472500"/>
              <a:gd name="connsiteX5" fmla="*/ 1711640 w 2154008"/>
              <a:gd name="connsiteY5" fmla="*/ 333845 h 472500"/>
              <a:gd name="connsiteX6" fmla="*/ 2154008 w 2154008"/>
              <a:gd name="connsiteY6" fmla="*/ 472500 h 472500"/>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722332 w 2154008"/>
              <a:gd name="connsiteY2" fmla="*/ 95019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682144 h 687058"/>
              <a:gd name="connsiteX1" fmla="*/ 533084 w 2154008"/>
              <a:gd name="connsiteY1" fmla="*/ 551092 h 687058"/>
              <a:gd name="connsiteX2" fmla="*/ 722332 w 2154008"/>
              <a:gd name="connsiteY2" fmla="*/ 538368 h 687058"/>
              <a:gd name="connsiteX3" fmla="*/ 753019 w 2154008"/>
              <a:gd name="connsiteY3" fmla="*/ 0 h 687058"/>
              <a:gd name="connsiteX4" fmla="*/ 1400236 w 2154008"/>
              <a:gd name="connsiteY4" fmla="*/ 520506 h 687058"/>
              <a:gd name="connsiteX5" fmla="*/ 1711640 w 2154008"/>
              <a:gd name="connsiteY5" fmla="*/ 548403 h 687058"/>
              <a:gd name="connsiteX6" fmla="*/ 2154008 w 2154008"/>
              <a:gd name="connsiteY6" fmla="*/ 687058 h 687058"/>
              <a:gd name="connsiteX0" fmla="*/ 0 w 2154008"/>
              <a:gd name="connsiteY0" fmla="*/ 682144 h 687058"/>
              <a:gd name="connsiteX1" fmla="*/ 533084 w 2154008"/>
              <a:gd name="connsiteY1" fmla="*/ 551092 h 687058"/>
              <a:gd name="connsiteX2" fmla="*/ 722332 w 2154008"/>
              <a:gd name="connsiteY2" fmla="*/ 538368 h 687058"/>
              <a:gd name="connsiteX3" fmla="*/ 753019 w 2154008"/>
              <a:gd name="connsiteY3" fmla="*/ 0 h 687058"/>
              <a:gd name="connsiteX4" fmla="*/ 785982 w 2154008"/>
              <a:gd name="connsiteY4" fmla="*/ 541446 h 687058"/>
              <a:gd name="connsiteX5" fmla="*/ 1711640 w 2154008"/>
              <a:gd name="connsiteY5" fmla="*/ 548403 h 687058"/>
              <a:gd name="connsiteX6" fmla="*/ 2154008 w 2154008"/>
              <a:gd name="connsiteY6" fmla="*/ 687058 h 687058"/>
              <a:gd name="connsiteX0" fmla="*/ 0 w 2154008"/>
              <a:gd name="connsiteY0" fmla="*/ 682144 h 687058"/>
              <a:gd name="connsiteX1" fmla="*/ 533084 w 2154008"/>
              <a:gd name="connsiteY1" fmla="*/ 551092 h 687058"/>
              <a:gd name="connsiteX2" fmla="*/ 722332 w 2154008"/>
              <a:gd name="connsiteY2" fmla="*/ 538368 h 687058"/>
              <a:gd name="connsiteX3" fmla="*/ 753019 w 2154008"/>
              <a:gd name="connsiteY3" fmla="*/ 0 h 687058"/>
              <a:gd name="connsiteX4" fmla="*/ 785982 w 2154008"/>
              <a:gd name="connsiteY4" fmla="*/ 541446 h 687058"/>
              <a:gd name="connsiteX5" fmla="*/ 1704659 w 2154008"/>
              <a:gd name="connsiteY5" fmla="*/ 590284 h 687058"/>
              <a:gd name="connsiteX6" fmla="*/ 2154008 w 2154008"/>
              <a:gd name="connsiteY6" fmla="*/ 687058 h 687058"/>
              <a:gd name="connsiteX0" fmla="*/ 0 w 2154008"/>
              <a:gd name="connsiteY0" fmla="*/ 682144 h 687058"/>
              <a:gd name="connsiteX1" fmla="*/ 386501 w 2154008"/>
              <a:gd name="connsiteY1" fmla="*/ 579013 h 687058"/>
              <a:gd name="connsiteX2" fmla="*/ 722332 w 2154008"/>
              <a:gd name="connsiteY2" fmla="*/ 538368 h 687058"/>
              <a:gd name="connsiteX3" fmla="*/ 753019 w 2154008"/>
              <a:gd name="connsiteY3" fmla="*/ 0 h 687058"/>
              <a:gd name="connsiteX4" fmla="*/ 785982 w 2154008"/>
              <a:gd name="connsiteY4" fmla="*/ 541446 h 687058"/>
              <a:gd name="connsiteX5" fmla="*/ 1704659 w 2154008"/>
              <a:gd name="connsiteY5" fmla="*/ 590284 h 687058"/>
              <a:gd name="connsiteX6" fmla="*/ 2154008 w 2154008"/>
              <a:gd name="connsiteY6" fmla="*/ 687058 h 68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4008" h="687058">
                <a:moveTo>
                  <a:pt x="0" y="682144"/>
                </a:moveTo>
                <a:cubicBezTo>
                  <a:pt x="237356" y="617356"/>
                  <a:pt x="134105" y="628923"/>
                  <a:pt x="386501" y="579013"/>
                </a:cubicBezTo>
                <a:cubicBezTo>
                  <a:pt x="602285" y="551560"/>
                  <a:pt x="577807" y="543466"/>
                  <a:pt x="722332" y="538368"/>
                </a:cubicBezTo>
                <a:cubicBezTo>
                  <a:pt x="731674" y="341170"/>
                  <a:pt x="731990" y="243847"/>
                  <a:pt x="753019" y="0"/>
                </a:cubicBezTo>
                <a:cubicBezTo>
                  <a:pt x="770607" y="258639"/>
                  <a:pt x="774430" y="296512"/>
                  <a:pt x="785982" y="541446"/>
                </a:cubicBezTo>
                <a:cubicBezTo>
                  <a:pt x="855471" y="546608"/>
                  <a:pt x="1579030" y="562525"/>
                  <a:pt x="1704659" y="590284"/>
                </a:cubicBezTo>
                <a:cubicBezTo>
                  <a:pt x="1974329" y="637188"/>
                  <a:pt x="2067818" y="629286"/>
                  <a:pt x="2154008" y="687058"/>
                </a:cubicBezTo>
              </a:path>
            </a:pathLst>
          </a:custGeom>
          <a:noFill/>
          <a:ln>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grpSp>
        <p:nvGrpSpPr>
          <p:cNvPr id="14" name="Group 13"/>
          <p:cNvGrpSpPr/>
          <p:nvPr/>
        </p:nvGrpSpPr>
        <p:grpSpPr>
          <a:xfrm>
            <a:off x="906770" y="1986523"/>
            <a:ext cx="2764693" cy="1618275"/>
            <a:chOff x="258488" y="3461309"/>
            <a:chExt cx="2764693" cy="1618275"/>
          </a:xfrm>
        </p:grpSpPr>
        <p:cxnSp>
          <p:nvCxnSpPr>
            <p:cNvPr id="15" name="Straight Arrow Connector 14"/>
            <p:cNvCxnSpPr/>
            <p:nvPr/>
          </p:nvCxnSpPr>
          <p:spPr bwMode="auto">
            <a:xfrm flipV="1">
              <a:off x="640600" y="3461309"/>
              <a:ext cx="0" cy="1618275"/>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16" name="Straight Arrow Connector 15"/>
            <p:cNvCxnSpPr/>
            <p:nvPr/>
          </p:nvCxnSpPr>
          <p:spPr bwMode="auto">
            <a:xfrm flipV="1">
              <a:off x="258488" y="4843585"/>
              <a:ext cx="2764693" cy="11238"/>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17" name="Freeform 16"/>
            <p:cNvSpPr/>
            <p:nvPr/>
          </p:nvSpPr>
          <p:spPr>
            <a:xfrm>
              <a:off x="719436" y="3917704"/>
              <a:ext cx="2154008" cy="871432"/>
            </a:xfrm>
            <a:custGeom>
              <a:avLst/>
              <a:gdLst>
                <a:gd name="connsiteX0" fmla="*/ 0 w 1888083"/>
                <a:gd name="connsiteY0" fmla="*/ 0 h 1201129"/>
                <a:gd name="connsiteX1" fmla="*/ 1888083 w 1888083"/>
                <a:gd name="connsiteY1" fmla="*/ 932755 h 1201129"/>
                <a:gd name="connsiteX0" fmla="*/ 0 w 1888083"/>
                <a:gd name="connsiteY0" fmla="*/ 0 h 1211250"/>
                <a:gd name="connsiteX1" fmla="*/ 382112 w 1888083"/>
                <a:gd name="connsiteY1" fmla="*/ 483234 h 1211250"/>
                <a:gd name="connsiteX2" fmla="*/ 1888083 w 1888083"/>
                <a:gd name="connsiteY2" fmla="*/ 932755 h 1211250"/>
                <a:gd name="connsiteX0" fmla="*/ 0 w 1888083"/>
                <a:gd name="connsiteY0" fmla="*/ 0 h 1214429"/>
                <a:gd name="connsiteX1" fmla="*/ 382112 w 1888083"/>
                <a:gd name="connsiteY1" fmla="*/ 483234 h 1214429"/>
                <a:gd name="connsiteX2" fmla="*/ 1314915 w 1888083"/>
                <a:gd name="connsiteY2" fmla="*/ 1202466 h 1214429"/>
                <a:gd name="connsiteX3" fmla="*/ 1888083 w 1888083"/>
                <a:gd name="connsiteY3" fmla="*/ 932755 h 1214429"/>
                <a:gd name="connsiteX0" fmla="*/ 0 w 1888083"/>
                <a:gd name="connsiteY0" fmla="*/ 0 h 1001014"/>
                <a:gd name="connsiteX1" fmla="*/ 382112 w 1888083"/>
                <a:gd name="connsiteY1" fmla="*/ 483234 h 1001014"/>
                <a:gd name="connsiteX2" fmla="*/ 1281199 w 1888083"/>
                <a:gd name="connsiteY2" fmla="*/ 966468 h 1001014"/>
                <a:gd name="connsiteX3" fmla="*/ 1888083 w 1888083"/>
                <a:gd name="connsiteY3" fmla="*/ 932755 h 1001014"/>
                <a:gd name="connsiteX0" fmla="*/ 0 w 2135332"/>
                <a:gd name="connsiteY0" fmla="*/ 0 h 1091617"/>
                <a:gd name="connsiteX1" fmla="*/ 382112 w 2135332"/>
                <a:gd name="connsiteY1" fmla="*/ 483234 h 1091617"/>
                <a:gd name="connsiteX2" fmla="*/ 1281199 w 2135332"/>
                <a:gd name="connsiteY2" fmla="*/ 966468 h 1091617"/>
                <a:gd name="connsiteX3" fmla="*/ 2135332 w 2135332"/>
                <a:gd name="connsiteY3" fmla="*/ 1078849 h 1091617"/>
                <a:gd name="connsiteX0" fmla="*/ 0 w 2135332"/>
                <a:gd name="connsiteY0" fmla="*/ 0 h 1091617"/>
                <a:gd name="connsiteX1" fmla="*/ 280964 w 2135332"/>
                <a:gd name="connsiteY1" fmla="*/ 550662 h 1091617"/>
                <a:gd name="connsiteX2" fmla="*/ 1281199 w 2135332"/>
                <a:gd name="connsiteY2" fmla="*/ 966468 h 1091617"/>
                <a:gd name="connsiteX3" fmla="*/ 2135332 w 2135332"/>
                <a:gd name="connsiteY3" fmla="*/ 1078849 h 1091617"/>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91359"/>
                <a:gd name="connsiteY0" fmla="*/ 593441 h 622604"/>
                <a:gd name="connsiteX1" fmla="*/ 336991 w 2191359"/>
                <a:gd name="connsiteY1" fmla="*/ 23476 h 622604"/>
                <a:gd name="connsiteX2" fmla="*/ 1011307 w 2191359"/>
                <a:gd name="connsiteY2" fmla="*/ 394330 h 622604"/>
                <a:gd name="connsiteX3" fmla="*/ 2191359 w 2191359"/>
                <a:gd name="connsiteY3" fmla="*/ 551663 h 622604"/>
                <a:gd name="connsiteX0" fmla="*/ 0 w 2191359"/>
                <a:gd name="connsiteY0" fmla="*/ 210277 h 258670"/>
                <a:gd name="connsiteX1" fmla="*/ 841230 w 2191359"/>
                <a:gd name="connsiteY1" fmla="*/ 69886 h 258670"/>
                <a:gd name="connsiteX2" fmla="*/ 1011307 w 2191359"/>
                <a:gd name="connsiteY2" fmla="*/ 11166 h 258670"/>
                <a:gd name="connsiteX3" fmla="*/ 2191359 w 2191359"/>
                <a:gd name="connsiteY3" fmla="*/ 168499 h 258670"/>
                <a:gd name="connsiteX0" fmla="*/ 0 w 2191359"/>
                <a:gd name="connsiteY0" fmla="*/ 179727 h 228120"/>
                <a:gd name="connsiteX1" fmla="*/ 841230 w 2191359"/>
                <a:gd name="connsiteY1" fmla="*/ 39336 h 228120"/>
                <a:gd name="connsiteX2" fmla="*/ 1608924 w 2191359"/>
                <a:gd name="connsiteY2" fmla="*/ 74002 h 228120"/>
                <a:gd name="connsiteX3" fmla="*/ 2191359 w 2191359"/>
                <a:gd name="connsiteY3" fmla="*/ 137949 h 228120"/>
                <a:gd name="connsiteX0" fmla="*/ 0 w 2191359"/>
                <a:gd name="connsiteY0" fmla="*/ 140391 h 212398"/>
                <a:gd name="connsiteX1" fmla="*/ 841230 w 2191359"/>
                <a:gd name="connsiteY1" fmla="*/ 0 h 212398"/>
                <a:gd name="connsiteX2" fmla="*/ 1608924 w 2191359"/>
                <a:gd name="connsiteY2" fmla="*/ 34666 h 212398"/>
                <a:gd name="connsiteX3" fmla="*/ 2191359 w 2191359"/>
                <a:gd name="connsiteY3" fmla="*/ 98613 h 212398"/>
                <a:gd name="connsiteX0" fmla="*/ 0 w 2191359"/>
                <a:gd name="connsiteY0" fmla="*/ 160366 h 232373"/>
                <a:gd name="connsiteX1" fmla="*/ 841230 w 2191359"/>
                <a:gd name="connsiteY1" fmla="*/ 19975 h 232373"/>
                <a:gd name="connsiteX2" fmla="*/ 1608924 w 2191359"/>
                <a:gd name="connsiteY2" fmla="*/ 54641 h 232373"/>
                <a:gd name="connsiteX3" fmla="*/ 2191359 w 2191359"/>
                <a:gd name="connsiteY3" fmla="*/ 118588 h 232373"/>
                <a:gd name="connsiteX0" fmla="*/ 0 w 2191359"/>
                <a:gd name="connsiteY0" fmla="*/ 160366 h 160366"/>
                <a:gd name="connsiteX1" fmla="*/ 841230 w 2191359"/>
                <a:gd name="connsiteY1" fmla="*/ 19975 h 160366"/>
                <a:gd name="connsiteX2" fmla="*/ 1608924 w 2191359"/>
                <a:gd name="connsiteY2" fmla="*/ 54641 h 160366"/>
                <a:gd name="connsiteX3" fmla="*/ 2191359 w 2191359"/>
                <a:gd name="connsiteY3" fmla="*/ 118588 h 160366"/>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54008"/>
                <a:gd name="connsiteY0" fmla="*/ 203290 h 208204"/>
                <a:gd name="connsiteX1" fmla="*/ 785203 w 2154008"/>
                <a:gd name="connsiteY1" fmla="*/ 6868 h 208204"/>
                <a:gd name="connsiteX2" fmla="*/ 160892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7500 h 212414"/>
                <a:gd name="connsiteX1" fmla="*/ 785203 w 2154008"/>
                <a:gd name="connsiteY1" fmla="*/ 11078 h 212414"/>
                <a:gd name="connsiteX2" fmla="*/ 1711640 w 2154008"/>
                <a:gd name="connsiteY2" fmla="*/ 73759 h 212414"/>
                <a:gd name="connsiteX3" fmla="*/ 2154008 w 2154008"/>
                <a:gd name="connsiteY3" fmla="*/ 212414 h 212414"/>
                <a:gd name="connsiteX0" fmla="*/ 0 w 2154008"/>
                <a:gd name="connsiteY0" fmla="*/ 203519 h 208433"/>
                <a:gd name="connsiteX1" fmla="*/ 785203 w 2154008"/>
                <a:gd name="connsiteY1" fmla="*/ 7097 h 208433"/>
                <a:gd name="connsiteX2" fmla="*/ 1711640 w 2154008"/>
                <a:gd name="connsiteY2" fmla="*/ 69778 h 208433"/>
                <a:gd name="connsiteX3" fmla="*/ 2154008 w 2154008"/>
                <a:gd name="connsiteY3" fmla="*/ 208433 h 208433"/>
                <a:gd name="connsiteX0" fmla="*/ 0 w 2154008"/>
                <a:gd name="connsiteY0" fmla="*/ 159895 h 164809"/>
                <a:gd name="connsiteX1" fmla="*/ 533084 w 2154008"/>
                <a:gd name="connsiteY1" fmla="*/ 28843 h 164809"/>
                <a:gd name="connsiteX2" fmla="*/ 1711640 w 2154008"/>
                <a:gd name="connsiteY2" fmla="*/ 26154 h 164809"/>
                <a:gd name="connsiteX3" fmla="*/ 2154008 w 2154008"/>
                <a:gd name="connsiteY3" fmla="*/ 164809 h 164809"/>
                <a:gd name="connsiteX0" fmla="*/ 0 w 2154008"/>
                <a:gd name="connsiteY0" fmla="*/ 161715 h 166629"/>
                <a:gd name="connsiteX1" fmla="*/ 533084 w 2154008"/>
                <a:gd name="connsiteY1" fmla="*/ 30663 h 166629"/>
                <a:gd name="connsiteX2" fmla="*/ 1400236 w 2154008"/>
                <a:gd name="connsiteY2" fmla="*/ 77 h 166629"/>
                <a:gd name="connsiteX3" fmla="*/ 1711640 w 2154008"/>
                <a:gd name="connsiteY3" fmla="*/ 27974 h 166629"/>
                <a:gd name="connsiteX4" fmla="*/ 2154008 w 2154008"/>
                <a:gd name="connsiteY4" fmla="*/ 166629 h 166629"/>
                <a:gd name="connsiteX0" fmla="*/ 0 w 2154008"/>
                <a:gd name="connsiteY0" fmla="*/ 167346 h 172260"/>
                <a:gd name="connsiteX1" fmla="*/ 533084 w 2154008"/>
                <a:gd name="connsiteY1" fmla="*/ 36294 h 172260"/>
                <a:gd name="connsiteX2" fmla="*/ 1294705 w 2154008"/>
                <a:gd name="connsiteY2" fmla="*/ 2630 h 172260"/>
                <a:gd name="connsiteX3" fmla="*/ 1400236 w 2154008"/>
                <a:gd name="connsiteY3" fmla="*/ 5708 h 172260"/>
                <a:gd name="connsiteX4" fmla="*/ 1711640 w 2154008"/>
                <a:gd name="connsiteY4" fmla="*/ 33605 h 172260"/>
                <a:gd name="connsiteX5" fmla="*/ 2154008 w 2154008"/>
                <a:gd name="connsiteY5" fmla="*/ 172260 h 172260"/>
                <a:gd name="connsiteX0" fmla="*/ 0 w 2154008"/>
                <a:gd name="connsiteY0" fmla="*/ 415132 h 420046"/>
                <a:gd name="connsiteX1" fmla="*/ 533084 w 2154008"/>
                <a:gd name="connsiteY1" fmla="*/ 284080 h 420046"/>
                <a:gd name="connsiteX2" fmla="*/ 1294705 w 2154008"/>
                <a:gd name="connsiteY2" fmla="*/ 250416 h 420046"/>
                <a:gd name="connsiteX3" fmla="*/ 1400236 w 2154008"/>
                <a:gd name="connsiteY3" fmla="*/ 253494 h 420046"/>
                <a:gd name="connsiteX4" fmla="*/ 1711640 w 2154008"/>
                <a:gd name="connsiteY4" fmla="*/ 281391 h 420046"/>
                <a:gd name="connsiteX5" fmla="*/ 2154008 w 2154008"/>
                <a:gd name="connsiteY5" fmla="*/ 420046 h 420046"/>
                <a:gd name="connsiteX0" fmla="*/ 0 w 2154008"/>
                <a:gd name="connsiteY0" fmla="*/ 468648 h 473562"/>
                <a:gd name="connsiteX1" fmla="*/ 533084 w 2154008"/>
                <a:gd name="connsiteY1" fmla="*/ 337596 h 473562"/>
                <a:gd name="connsiteX2" fmla="*/ 1294705 w 2154008"/>
                <a:gd name="connsiteY2" fmla="*/ 303932 h 473562"/>
                <a:gd name="connsiteX3" fmla="*/ 1400236 w 2154008"/>
                <a:gd name="connsiteY3" fmla="*/ 307010 h 473562"/>
                <a:gd name="connsiteX4" fmla="*/ 1711640 w 2154008"/>
                <a:gd name="connsiteY4" fmla="*/ 334907 h 473562"/>
                <a:gd name="connsiteX5" fmla="*/ 2154008 w 2154008"/>
                <a:gd name="connsiteY5" fmla="*/ 473562 h 473562"/>
                <a:gd name="connsiteX0" fmla="*/ 0 w 2154008"/>
                <a:gd name="connsiteY0" fmla="*/ 467586 h 472500"/>
                <a:gd name="connsiteX1" fmla="*/ 533084 w 2154008"/>
                <a:gd name="connsiteY1" fmla="*/ 336534 h 472500"/>
                <a:gd name="connsiteX2" fmla="*/ 1294705 w 2154008"/>
                <a:gd name="connsiteY2" fmla="*/ 302870 h 472500"/>
                <a:gd name="connsiteX3" fmla="*/ 1332565 w 2154008"/>
                <a:gd name="connsiteY3" fmla="*/ 1 h 472500"/>
                <a:gd name="connsiteX4" fmla="*/ 1400236 w 2154008"/>
                <a:gd name="connsiteY4" fmla="*/ 305948 h 472500"/>
                <a:gd name="connsiteX5" fmla="*/ 1711640 w 2154008"/>
                <a:gd name="connsiteY5" fmla="*/ 333845 h 472500"/>
                <a:gd name="connsiteX6" fmla="*/ 2154008 w 2154008"/>
                <a:gd name="connsiteY6" fmla="*/ 472500 h 472500"/>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782887 w 2154008"/>
                <a:gd name="connsiteY2" fmla="*/ 938735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782887 w 2154008"/>
                <a:gd name="connsiteY2" fmla="*/ 938735 h 1098887"/>
                <a:gd name="connsiteX3" fmla="*/ 1346332 w 2154008"/>
                <a:gd name="connsiteY3" fmla="*/ 0 h 1098887"/>
                <a:gd name="connsiteX4" fmla="*/ 916853 w 2154008"/>
                <a:gd name="connsiteY4" fmla="*/ 960767 h 1098887"/>
                <a:gd name="connsiteX5" fmla="*/ 1711640 w 2154008"/>
                <a:gd name="connsiteY5" fmla="*/ 960232 h 1098887"/>
                <a:gd name="connsiteX6" fmla="*/ 2154008 w 2154008"/>
                <a:gd name="connsiteY6" fmla="*/ 1098887 h 1098887"/>
                <a:gd name="connsiteX0" fmla="*/ 0 w 2154008"/>
                <a:gd name="connsiteY0" fmla="*/ 866518 h 871432"/>
                <a:gd name="connsiteX1" fmla="*/ 533084 w 2154008"/>
                <a:gd name="connsiteY1" fmla="*/ 735466 h 871432"/>
                <a:gd name="connsiteX2" fmla="*/ 782887 w 2154008"/>
                <a:gd name="connsiteY2" fmla="*/ 711280 h 871432"/>
                <a:gd name="connsiteX3" fmla="*/ 872427 w 2154008"/>
                <a:gd name="connsiteY3" fmla="*/ 0 h 871432"/>
                <a:gd name="connsiteX4" fmla="*/ 916853 w 2154008"/>
                <a:gd name="connsiteY4" fmla="*/ 733312 h 871432"/>
                <a:gd name="connsiteX5" fmla="*/ 1711640 w 2154008"/>
                <a:gd name="connsiteY5" fmla="*/ 732777 h 871432"/>
                <a:gd name="connsiteX6" fmla="*/ 2154008 w 2154008"/>
                <a:gd name="connsiteY6" fmla="*/ 871432 h 871432"/>
                <a:gd name="connsiteX0" fmla="*/ 0 w 2154008"/>
                <a:gd name="connsiteY0" fmla="*/ 866518 h 871432"/>
                <a:gd name="connsiteX1" fmla="*/ 533084 w 2154008"/>
                <a:gd name="connsiteY1" fmla="*/ 735466 h 871432"/>
                <a:gd name="connsiteX2" fmla="*/ 782887 w 2154008"/>
                <a:gd name="connsiteY2" fmla="*/ 711280 h 871432"/>
                <a:gd name="connsiteX3" fmla="*/ 872427 w 2154008"/>
                <a:gd name="connsiteY3" fmla="*/ 0 h 871432"/>
                <a:gd name="connsiteX4" fmla="*/ 926331 w 2154008"/>
                <a:gd name="connsiteY4" fmla="*/ 714358 h 871432"/>
                <a:gd name="connsiteX5" fmla="*/ 1711640 w 2154008"/>
                <a:gd name="connsiteY5" fmla="*/ 732777 h 871432"/>
                <a:gd name="connsiteX6" fmla="*/ 2154008 w 2154008"/>
                <a:gd name="connsiteY6" fmla="*/ 871432 h 87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4008" h="871432">
                  <a:moveTo>
                    <a:pt x="0" y="866518"/>
                  </a:moveTo>
                  <a:cubicBezTo>
                    <a:pt x="237356" y="801730"/>
                    <a:pt x="280688" y="785376"/>
                    <a:pt x="533084" y="735466"/>
                  </a:cubicBezTo>
                  <a:cubicBezTo>
                    <a:pt x="748868" y="708013"/>
                    <a:pt x="638362" y="716378"/>
                    <a:pt x="782887" y="711280"/>
                  </a:cubicBezTo>
                  <a:cubicBezTo>
                    <a:pt x="792229" y="514082"/>
                    <a:pt x="851398" y="243847"/>
                    <a:pt x="872427" y="0"/>
                  </a:cubicBezTo>
                  <a:cubicBezTo>
                    <a:pt x="890015" y="258639"/>
                    <a:pt x="914779" y="469424"/>
                    <a:pt x="926331" y="714358"/>
                  </a:cubicBezTo>
                  <a:cubicBezTo>
                    <a:pt x="995820" y="719520"/>
                    <a:pt x="1586011" y="705018"/>
                    <a:pt x="1711640" y="732777"/>
                  </a:cubicBezTo>
                  <a:cubicBezTo>
                    <a:pt x="1981310" y="779681"/>
                    <a:pt x="2067818" y="813660"/>
                    <a:pt x="2154008" y="871432"/>
                  </a:cubicBezTo>
                </a:path>
              </a:pathLst>
            </a:custGeom>
            <a:ln>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grpSp>
      <p:grpSp>
        <p:nvGrpSpPr>
          <p:cNvPr id="18" name="Group 17"/>
          <p:cNvGrpSpPr/>
          <p:nvPr/>
        </p:nvGrpSpPr>
        <p:grpSpPr>
          <a:xfrm>
            <a:off x="1116036" y="3077169"/>
            <a:ext cx="2764693" cy="1618275"/>
            <a:chOff x="258488" y="3461309"/>
            <a:chExt cx="2764693" cy="1618275"/>
          </a:xfrm>
        </p:grpSpPr>
        <p:cxnSp>
          <p:nvCxnSpPr>
            <p:cNvPr id="19" name="Straight Arrow Connector 18"/>
            <p:cNvCxnSpPr/>
            <p:nvPr/>
          </p:nvCxnSpPr>
          <p:spPr bwMode="auto">
            <a:xfrm flipV="1">
              <a:off x="640600" y="3461309"/>
              <a:ext cx="0" cy="1618275"/>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20" name="Straight Arrow Connector 19"/>
            <p:cNvCxnSpPr/>
            <p:nvPr/>
          </p:nvCxnSpPr>
          <p:spPr bwMode="auto">
            <a:xfrm flipV="1">
              <a:off x="258488" y="4843585"/>
              <a:ext cx="2764693" cy="11238"/>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21" name="Freeform 20"/>
            <p:cNvSpPr/>
            <p:nvPr/>
          </p:nvSpPr>
          <p:spPr>
            <a:xfrm>
              <a:off x="798316" y="3690248"/>
              <a:ext cx="2154008" cy="1098887"/>
            </a:xfrm>
            <a:custGeom>
              <a:avLst/>
              <a:gdLst>
                <a:gd name="connsiteX0" fmla="*/ 0 w 1888083"/>
                <a:gd name="connsiteY0" fmla="*/ 0 h 1201129"/>
                <a:gd name="connsiteX1" fmla="*/ 1888083 w 1888083"/>
                <a:gd name="connsiteY1" fmla="*/ 932755 h 1201129"/>
                <a:gd name="connsiteX0" fmla="*/ 0 w 1888083"/>
                <a:gd name="connsiteY0" fmla="*/ 0 h 1211250"/>
                <a:gd name="connsiteX1" fmla="*/ 382112 w 1888083"/>
                <a:gd name="connsiteY1" fmla="*/ 483234 h 1211250"/>
                <a:gd name="connsiteX2" fmla="*/ 1888083 w 1888083"/>
                <a:gd name="connsiteY2" fmla="*/ 932755 h 1211250"/>
                <a:gd name="connsiteX0" fmla="*/ 0 w 1888083"/>
                <a:gd name="connsiteY0" fmla="*/ 0 h 1214429"/>
                <a:gd name="connsiteX1" fmla="*/ 382112 w 1888083"/>
                <a:gd name="connsiteY1" fmla="*/ 483234 h 1214429"/>
                <a:gd name="connsiteX2" fmla="*/ 1314915 w 1888083"/>
                <a:gd name="connsiteY2" fmla="*/ 1202466 h 1214429"/>
                <a:gd name="connsiteX3" fmla="*/ 1888083 w 1888083"/>
                <a:gd name="connsiteY3" fmla="*/ 932755 h 1214429"/>
                <a:gd name="connsiteX0" fmla="*/ 0 w 1888083"/>
                <a:gd name="connsiteY0" fmla="*/ 0 h 1001014"/>
                <a:gd name="connsiteX1" fmla="*/ 382112 w 1888083"/>
                <a:gd name="connsiteY1" fmla="*/ 483234 h 1001014"/>
                <a:gd name="connsiteX2" fmla="*/ 1281199 w 1888083"/>
                <a:gd name="connsiteY2" fmla="*/ 966468 h 1001014"/>
                <a:gd name="connsiteX3" fmla="*/ 1888083 w 1888083"/>
                <a:gd name="connsiteY3" fmla="*/ 932755 h 1001014"/>
                <a:gd name="connsiteX0" fmla="*/ 0 w 2135332"/>
                <a:gd name="connsiteY0" fmla="*/ 0 h 1091617"/>
                <a:gd name="connsiteX1" fmla="*/ 382112 w 2135332"/>
                <a:gd name="connsiteY1" fmla="*/ 483234 h 1091617"/>
                <a:gd name="connsiteX2" fmla="*/ 1281199 w 2135332"/>
                <a:gd name="connsiteY2" fmla="*/ 966468 h 1091617"/>
                <a:gd name="connsiteX3" fmla="*/ 2135332 w 2135332"/>
                <a:gd name="connsiteY3" fmla="*/ 1078849 h 1091617"/>
                <a:gd name="connsiteX0" fmla="*/ 0 w 2135332"/>
                <a:gd name="connsiteY0" fmla="*/ 0 h 1091617"/>
                <a:gd name="connsiteX1" fmla="*/ 280964 w 2135332"/>
                <a:gd name="connsiteY1" fmla="*/ 550662 h 1091617"/>
                <a:gd name="connsiteX2" fmla="*/ 1281199 w 2135332"/>
                <a:gd name="connsiteY2" fmla="*/ 966468 h 1091617"/>
                <a:gd name="connsiteX3" fmla="*/ 2135332 w 2135332"/>
                <a:gd name="connsiteY3" fmla="*/ 1078849 h 1091617"/>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91359"/>
                <a:gd name="connsiteY0" fmla="*/ 593441 h 622604"/>
                <a:gd name="connsiteX1" fmla="*/ 336991 w 2191359"/>
                <a:gd name="connsiteY1" fmla="*/ 23476 h 622604"/>
                <a:gd name="connsiteX2" fmla="*/ 1011307 w 2191359"/>
                <a:gd name="connsiteY2" fmla="*/ 394330 h 622604"/>
                <a:gd name="connsiteX3" fmla="*/ 2191359 w 2191359"/>
                <a:gd name="connsiteY3" fmla="*/ 551663 h 622604"/>
                <a:gd name="connsiteX0" fmla="*/ 0 w 2191359"/>
                <a:gd name="connsiteY0" fmla="*/ 210277 h 258670"/>
                <a:gd name="connsiteX1" fmla="*/ 841230 w 2191359"/>
                <a:gd name="connsiteY1" fmla="*/ 69886 h 258670"/>
                <a:gd name="connsiteX2" fmla="*/ 1011307 w 2191359"/>
                <a:gd name="connsiteY2" fmla="*/ 11166 h 258670"/>
                <a:gd name="connsiteX3" fmla="*/ 2191359 w 2191359"/>
                <a:gd name="connsiteY3" fmla="*/ 168499 h 258670"/>
                <a:gd name="connsiteX0" fmla="*/ 0 w 2191359"/>
                <a:gd name="connsiteY0" fmla="*/ 179727 h 228120"/>
                <a:gd name="connsiteX1" fmla="*/ 841230 w 2191359"/>
                <a:gd name="connsiteY1" fmla="*/ 39336 h 228120"/>
                <a:gd name="connsiteX2" fmla="*/ 1608924 w 2191359"/>
                <a:gd name="connsiteY2" fmla="*/ 74002 h 228120"/>
                <a:gd name="connsiteX3" fmla="*/ 2191359 w 2191359"/>
                <a:gd name="connsiteY3" fmla="*/ 137949 h 228120"/>
                <a:gd name="connsiteX0" fmla="*/ 0 w 2191359"/>
                <a:gd name="connsiteY0" fmla="*/ 140391 h 212398"/>
                <a:gd name="connsiteX1" fmla="*/ 841230 w 2191359"/>
                <a:gd name="connsiteY1" fmla="*/ 0 h 212398"/>
                <a:gd name="connsiteX2" fmla="*/ 1608924 w 2191359"/>
                <a:gd name="connsiteY2" fmla="*/ 34666 h 212398"/>
                <a:gd name="connsiteX3" fmla="*/ 2191359 w 2191359"/>
                <a:gd name="connsiteY3" fmla="*/ 98613 h 212398"/>
                <a:gd name="connsiteX0" fmla="*/ 0 w 2191359"/>
                <a:gd name="connsiteY0" fmla="*/ 160366 h 232373"/>
                <a:gd name="connsiteX1" fmla="*/ 841230 w 2191359"/>
                <a:gd name="connsiteY1" fmla="*/ 19975 h 232373"/>
                <a:gd name="connsiteX2" fmla="*/ 1608924 w 2191359"/>
                <a:gd name="connsiteY2" fmla="*/ 54641 h 232373"/>
                <a:gd name="connsiteX3" fmla="*/ 2191359 w 2191359"/>
                <a:gd name="connsiteY3" fmla="*/ 118588 h 232373"/>
                <a:gd name="connsiteX0" fmla="*/ 0 w 2191359"/>
                <a:gd name="connsiteY0" fmla="*/ 160366 h 160366"/>
                <a:gd name="connsiteX1" fmla="*/ 841230 w 2191359"/>
                <a:gd name="connsiteY1" fmla="*/ 19975 h 160366"/>
                <a:gd name="connsiteX2" fmla="*/ 1608924 w 2191359"/>
                <a:gd name="connsiteY2" fmla="*/ 54641 h 160366"/>
                <a:gd name="connsiteX3" fmla="*/ 2191359 w 2191359"/>
                <a:gd name="connsiteY3" fmla="*/ 118588 h 160366"/>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54008"/>
                <a:gd name="connsiteY0" fmla="*/ 203290 h 208204"/>
                <a:gd name="connsiteX1" fmla="*/ 785203 w 2154008"/>
                <a:gd name="connsiteY1" fmla="*/ 6868 h 208204"/>
                <a:gd name="connsiteX2" fmla="*/ 160892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7500 h 212414"/>
                <a:gd name="connsiteX1" fmla="*/ 785203 w 2154008"/>
                <a:gd name="connsiteY1" fmla="*/ 11078 h 212414"/>
                <a:gd name="connsiteX2" fmla="*/ 1711640 w 2154008"/>
                <a:gd name="connsiteY2" fmla="*/ 73759 h 212414"/>
                <a:gd name="connsiteX3" fmla="*/ 2154008 w 2154008"/>
                <a:gd name="connsiteY3" fmla="*/ 212414 h 212414"/>
                <a:gd name="connsiteX0" fmla="*/ 0 w 2154008"/>
                <a:gd name="connsiteY0" fmla="*/ 203519 h 208433"/>
                <a:gd name="connsiteX1" fmla="*/ 785203 w 2154008"/>
                <a:gd name="connsiteY1" fmla="*/ 7097 h 208433"/>
                <a:gd name="connsiteX2" fmla="*/ 1711640 w 2154008"/>
                <a:gd name="connsiteY2" fmla="*/ 69778 h 208433"/>
                <a:gd name="connsiteX3" fmla="*/ 2154008 w 2154008"/>
                <a:gd name="connsiteY3" fmla="*/ 208433 h 208433"/>
                <a:gd name="connsiteX0" fmla="*/ 0 w 2154008"/>
                <a:gd name="connsiteY0" fmla="*/ 159895 h 164809"/>
                <a:gd name="connsiteX1" fmla="*/ 533084 w 2154008"/>
                <a:gd name="connsiteY1" fmla="*/ 28843 h 164809"/>
                <a:gd name="connsiteX2" fmla="*/ 1711640 w 2154008"/>
                <a:gd name="connsiteY2" fmla="*/ 26154 h 164809"/>
                <a:gd name="connsiteX3" fmla="*/ 2154008 w 2154008"/>
                <a:gd name="connsiteY3" fmla="*/ 164809 h 164809"/>
                <a:gd name="connsiteX0" fmla="*/ 0 w 2154008"/>
                <a:gd name="connsiteY0" fmla="*/ 161715 h 166629"/>
                <a:gd name="connsiteX1" fmla="*/ 533084 w 2154008"/>
                <a:gd name="connsiteY1" fmla="*/ 30663 h 166629"/>
                <a:gd name="connsiteX2" fmla="*/ 1400236 w 2154008"/>
                <a:gd name="connsiteY2" fmla="*/ 77 h 166629"/>
                <a:gd name="connsiteX3" fmla="*/ 1711640 w 2154008"/>
                <a:gd name="connsiteY3" fmla="*/ 27974 h 166629"/>
                <a:gd name="connsiteX4" fmla="*/ 2154008 w 2154008"/>
                <a:gd name="connsiteY4" fmla="*/ 166629 h 166629"/>
                <a:gd name="connsiteX0" fmla="*/ 0 w 2154008"/>
                <a:gd name="connsiteY0" fmla="*/ 167346 h 172260"/>
                <a:gd name="connsiteX1" fmla="*/ 533084 w 2154008"/>
                <a:gd name="connsiteY1" fmla="*/ 36294 h 172260"/>
                <a:gd name="connsiteX2" fmla="*/ 1294705 w 2154008"/>
                <a:gd name="connsiteY2" fmla="*/ 2630 h 172260"/>
                <a:gd name="connsiteX3" fmla="*/ 1400236 w 2154008"/>
                <a:gd name="connsiteY3" fmla="*/ 5708 h 172260"/>
                <a:gd name="connsiteX4" fmla="*/ 1711640 w 2154008"/>
                <a:gd name="connsiteY4" fmla="*/ 33605 h 172260"/>
                <a:gd name="connsiteX5" fmla="*/ 2154008 w 2154008"/>
                <a:gd name="connsiteY5" fmla="*/ 172260 h 172260"/>
                <a:gd name="connsiteX0" fmla="*/ 0 w 2154008"/>
                <a:gd name="connsiteY0" fmla="*/ 415132 h 420046"/>
                <a:gd name="connsiteX1" fmla="*/ 533084 w 2154008"/>
                <a:gd name="connsiteY1" fmla="*/ 284080 h 420046"/>
                <a:gd name="connsiteX2" fmla="*/ 1294705 w 2154008"/>
                <a:gd name="connsiteY2" fmla="*/ 250416 h 420046"/>
                <a:gd name="connsiteX3" fmla="*/ 1400236 w 2154008"/>
                <a:gd name="connsiteY3" fmla="*/ 253494 h 420046"/>
                <a:gd name="connsiteX4" fmla="*/ 1711640 w 2154008"/>
                <a:gd name="connsiteY4" fmla="*/ 281391 h 420046"/>
                <a:gd name="connsiteX5" fmla="*/ 2154008 w 2154008"/>
                <a:gd name="connsiteY5" fmla="*/ 420046 h 420046"/>
                <a:gd name="connsiteX0" fmla="*/ 0 w 2154008"/>
                <a:gd name="connsiteY0" fmla="*/ 468648 h 473562"/>
                <a:gd name="connsiteX1" fmla="*/ 533084 w 2154008"/>
                <a:gd name="connsiteY1" fmla="*/ 337596 h 473562"/>
                <a:gd name="connsiteX2" fmla="*/ 1294705 w 2154008"/>
                <a:gd name="connsiteY2" fmla="*/ 303932 h 473562"/>
                <a:gd name="connsiteX3" fmla="*/ 1400236 w 2154008"/>
                <a:gd name="connsiteY3" fmla="*/ 307010 h 473562"/>
                <a:gd name="connsiteX4" fmla="*/ 1711640 w 2154008"/>
                <a:gd name="connsiteY4" fmla="*/ 334907 h 473562"/>
                <a:gd name="connsiteX5" fmla="*/ 2154008 w 2154008"/>
                <a:gd name="connsiteY5" fmla="*/ 473562 h 473562"/>
                <a:gd name="connsiteX0" fmla="*/ 0 w 2154008"/>
                <a:gd name="connsiteY0" fmla="*/ 467586 h 472500"/>
                <a:gd name="connsiteX1" fmla="*/ 533084 w 2154008"/>
                <a:gd name="connsiteY1" fmla="*/ 336534 h 472500"/>
                <a:gd name="connsiteX2" fmla="*/ 1294705 w 2154008"/>
                <a:gd name="connsiteY2" fmla="*/ 302870 h 472500"/>
                <a:gd name="connsiteX3" fmla="*/ 1332565 w 2154008"/>
                <a:gd name="connsiteY3" fmla="*/ 1 h 472500"/>
                <a:gd name="connsiteX4" fmla="*/ 1400236 w 2154008"/>
                <a:gd name="connsiteY4" fmla="*/ 305948 h 472500"/>
                <a:gd name="connsiteX5" fmla="*/ 1711640 w 2154008"/>
                <a:gd name="connsiteY5" fmla="*/ 333845 h 472500"/>
                <a:gd name="connsiteX6" fmla="*/ 2154008 w 2154008"/>
                <a:gd name="connsiteY6" fmla="*/ 472500 h 472500"/>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4008" h="1098887">
                  <a:moveTo>
                    <a:pt x="0" y="1093973"/>
                  </a:moveTo>
                  <a:cubicBezTo>
                    <a:pt x="237356" y="1029185"/>
                    <a:pt x="280688" y="1012831"/>
                    <a:pt x="533084" y="962921"/>
                  </a:cubicBezTo>
                  <a:cubicBezTo>
                    <a:pt x="748868" y="935468"/>
                    <a:pt x="1150180" y="934355"/>
                    <a:pt x="1294705" y="929257"/>
                  </a:cubicBezTo>
                  <a:cubicBezTo>
                    <a:pt x="1304047" y="732059"/>
                    <a:pt x="1325303" y="243847"/>
                    <a:pt x="1346332" y="0"/>
                  </a:cubicBezTo>
                  <a:cubicBezTo>
                    <a:pt x="1363920" y="258639"/>
                    <a:pt x="1388684" y="687401"/>
                    <a:pt x="1400236" y="932335"/>
                  </a:cubicBezTo>
                  <a:cubicBezTo>
                    <a:pt x="1469725" y="937497"/>
                    <a:pt x="1586011" y="932473"/>
                    <a:pt x="1711640" y="960232"/>
                  </a:cubicBezTo>
                  <a:cubicBezTo>
                    <a:pt x="1981310" y="1007136"/>
                    <a:pt x="2067818" y="1041115"/>
                    <a:pt x="2154008" y="1098887"/>
                  </a:cubicBezTo>
                </a:path>
              </a:pathLst>
            </a:custGeom>
            <a:ln>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grpSp>
      <p:grpSp>
        <p:nvGrpSpPr>
          <p:cNvPr id="22" name="Group 21"/>
          <p:cNvGrpSpPr/>
          <p:nvPr/>
        </p:nvGrpSpPr>
        <p:grpSpPr>
          <a:xfrm>
            <a:off x="1306347" y="4148856"/>
            <a:ext cx="2764693" cy="1618275"/>
            <a:chOff x="258488" y="3461309"/>
            <a:chExt cx="2764693" cy="1618275"/>
          </a:xfrm>
        </p:grpSpPr>
        <p:cxnSp>
          <p:nvCxnSpPr>
            <p:cNvPr id="23" name="Straight Arrow Connector 22"/>
            <p:cNvCxnSpPr/>
            <p:nvPr/>
          </p:nvCxnSpPr>
          <p:spPr bwMode="auto">
            <a:xfrm flipV="1">
              <a:off x="640600" y="3461309"/>
              <a:ext cx="0" cy="1618275"/>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24" name="Straight Arrow Connector 23"/>
            <p:cNvCxnSpPr/>
            <p:nvPr/>
          </p:nvCxnSpPr>
          <p:spPr bwMode="auto">
            <a:xfrm flipV="1">
              <a:off x="258488" y="4843585"/>
              <a:ext cx="2764693" cy="11238"/>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25" name="Freeform 24"/>
            <p:cNvSpPr/>
            <p:nvPr/>
          </p:nvSpPr>
          <p:spPr>
            <a:xfrm>
              <a:off x="719436" y="3737634"/>
              <a:ext cx="2154008" cy="1051501"/>
            </a:xfrm>
            <a:custGeom>
              <a:avLst/>
              <a:gdLst>
                <a:gd name="connsiteX0" fmla="*/ 0 w 1888083"/>
                <a:gd name="connsiteY0" fmla="*/ 0 h 1201129"/>
                <a:gd name="connsiteX1" fmla="*/ 1888083 w 1888083"/>
                <a:gd name="connsiteY1" fmla="*/ 932755 h 1201129"/>
                <a:gd name="connsiteX0" fmla="*/ 0 w 1888083"/>
                <a:gd name="connsiteY0" fmla="*/ 0 h 1211250"/>
                <a:gd name="connsiteX1" fmla="*/ 382112 w 1888083"/>
                <a:gd name="connsiteY1" fmla="*/ 483234 h 1211250"/>
                <a:gd name="connsiteX2" fmla="*/ 1888083 w 1888083"/>
                <a:gd name="connsiteY2" fmla="*/ 932755 h 1211250"/>
                <a:gd name="connsiteX0" fmla="*/ 0 w 1888083"/>
                <a:gd name="connsiteY0" fmla="*/ 0 h 1214429"/>
                <a:gd name="connsiteX1" fmla="*/ 382112 w 1888083"/>
                <a:gd name="connsiteY1" fmla="*/ 483234 h 1214429"/>
                <a:gd name="connsiteX2" fmla="*/ 1314915 w 1888083"/>
                <a:gd name="connsiteY2" fmla="*/ 1202466 h 1214429"/>
                <a:gd name="connsiteX3" fmla="*/ 1888083 w 1888083"/>
                <a:gd name="connsiteY3" fmla="*/ 932755 h 1214429"/>
                <a:gd name="connsiteX0" fmla="*/ 0 w 1888083"/>
                <a:gd name="connsiteY0" fmla="*/ 0 h 1001014"/>
                <a:gd name="connsiteX1" fmla="*/ 382112 w 1888083"/>
                <a:gd name="connsiteY1" fmla="*/ 483234 h 1001014"/>
                <a:gd name="connsiteX2" fmla="*/ 1281199 w 1888083"/>
                <a:gd name="connsiteY2" fmla="*/ 966468 h 1001014"/>
                <a:gd name="connsiteX3" fmla="*/ 1888083 w 1888083"/>
                <a:gd name="connsiteY3" fmla="*/ 932755 h 1001014"/>
                <a:gd name="connsiteX0" fmla="*/ 0 w 2135332"/>
                <a:gd name="connsiteY0" fmla="*/ 0 h 1091617"/>
                <a:gd name="connsiteX1" fmla="*/ 382112 w 2135332"/>
                <a:gd name="connsiteY1" fmla="*/ 483234 h 1091617"/>
                <a:gd name="connsiteX2" fmla="*/ 1281199 w 2135332"/>
                <a:gd name="connsiteY2" fmla="*/ 966468 h 1091617"/>
                <a:gd name="connsiteX3" fmla="*/ 2135332 w 2135332"/>
                <a:gd name="connsiteY3" fmla="*/ 1078849 h 1091617"/>
                <a:gd name="connsiteX0" fmla="*/ 0 w 2135332"/>
                <a:gd name="connsiteY0" fmla="*/ 0 h 1091617"/>
                <a:gd name="connsiteX1" fmla="*/ 280964 w 2135332"/>
                <a:gd name="connsiteY1" fmla="*/ 550662 h 1091617"/>
                <a:gd name="connsiteX2" fmla="*/ 1281199 w 2135332"/>
                <a:gd name="connsiteY2" fmla="*/ 966468 h 1091617"/>
                <a:gd name="connsiteX3" fmla="*/ 2135332 w 2135332"/>
                <a:gd name="connsiteY3" fmla="*/ 1078849 h 1091617"/>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91359"/>
                <a:gd name="connsiteY0" fmla="*/ 593441 h 622604"/>
                <a:gd name="connsiteX1" fmla="*/ 336991 w 2191359"/>
                <a:gd name="connsiteY1" fmla="*/ 23476 h 622604"/>
                <a:gd name="connsiteX2" fmla="*/ 1011307 w 2191359"/>
                <a:gd name="connsiteY2" fmla="*/ 394330 h 622604"/>
                <a:gd name="connsiteX3" fmla="*/ 2191359 w 2191359"/>
                <a:gd name="connsiteY3" fmla="*/ 551663 h 622604"/>
                <a:gd name="connsiteX0" fmla="*/ 0 w 2191359"/>
                <a:gd name="connsiteY0" fmla="*/ 210277 h 258670"/>
                <a:gd name="connsiteX1" fmla="*/ 841230 w 2191359"/>
                <a:gd name="connsiteY1" fmla="*/ 69886 h 258670"/>
                <a:gd name="connsiteX2" fmla="*/ 1011307 w 2191359"/>
                <a:gd name="connsiteY2" fmla="*/ 11166 h 258670"/>
                <a:gd name="connsiteX3" fmla="*/ 2191359 w 2191359"/>
                <a:gd name="connsiteY3" fmla="*/ 168499 h 258670"/>
                <a:gd name="connsiteX0" fmla="*/ 0 w 2191359"/>
                <a:gd name="connsiteY0" fmla="*/ 179727 h 228120"/>
                <a:gd name="connsiteX1" fmla="*/ 841230 w 2191359"/>
                <a:gd name="connsiteY1" fmla="*/ 39336 h 228120"/>
                <a:gd name="connsiteX2" fmla="*/ 1608924 w 2191359"/>
                <a:gd name="connsiteY2" fmla="*/ 74002 h 228120"/>
                <a:gd name="connsiteX3" fmla="*/ 2191359 w 2191359"/>
                <a:gd name="connsiteY3" fmla="*/ 137949 h 228120"/>
                <a:gd name="connsiteX0" fmla="*/ 0 w 2191359"/>
                <a:gd name="connsiteY0" fmla="*/ 140391 h 212398"/>
                <a:gd name="connsiteX1" fmla="*/ 841230 w 2191359"/>
                <a:gd name="connsiteY1" fmla="*/ 0 h 212398"/>
                <a:gd name="connsiteX2" fmla="*/ 1608924 w 2191359"/>
                <a:gd name="connsiteY2" fmla="*/ 34666 h 212398"/>
                <a:gd name="connsiteX3" fmla="*/ 2191359 w 2191359"/>
                <a:gd name="connsiteY3" fmla="*/ 98613 h 212398"/>
                <a:gd name="connsiteX0" fmla="*/ 0 w 2191359"/>
                <a:gd name="connsiteY0" fmla="*/ 160366 h 232373"/>
                <a:gd name="connsiteX1" fmla="*/ 841230 w 2191359"/>
                <a:gd name="connsiteY1" fmla="*/ 19975 h 232373"/>
                <a:gd name="connsiteX2" fmla="*/ 1608924 w 2191359"/>
                <a:gd name="connsiteY2" fmla="*/ 54641 h 232373"/>
                <a:gd name="connsiteX3" fmla="*/ 2191359 w 2191359"/>
                <a:gd name="connsiteY3" fmla="*/ 118588 h 232373"/>
                <a:gd name="connsiteX0" fmla="*/ 0 w 2191359"/>
                <a:gd name="connsiteY0" fmla="*/ 160366 h 160366"/>
                <a:gd name="connsiteX1" fmla="*/ 841230 w 2191359"/>
                <a:gd name="connsiteY1" fmla="*/ 19975 h 160366"/>
                <a:gd name="connsiteX2" fmla="*/ 1608924 w 2191359"/>
                <a:gd name="connsiteY2" fmla="*/ 54641 h 160366"/>
                <a:gd name="connsiteX3" fmla="*/ 2191359 w 2191359"/>
                <a:gd name="connsiteY3" fmla="*/ 118588 h 160366"/>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54008"/>
                <a:gd name="connsiteY0" fmla="*/ 203290 h 208204"/>
                <a:gd name="connsiteX1" fmla="*/ 785203 w 2154008"/>
                <a:gd name="connsiteY1" fmla="*/ 6868 h 208204"/>
                <a:gd name="connsiteX2" fmla="*/ 160892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7500 h 212414"/>
                <a:gd name="connsiteX1" fmla="*/ 785203 w 2154008"/>
                <a:gd name="connsiteY1" fmla="*/ 11078 h 212414"/>
                <a:gd name="connsiteX2" fmla="*/ 1711640 w 2154008"/>
                <a:gd name="connsiteY2" fmla="*/ 73759 h 212414"/>
                <a:gd name="connsiteX3" fmla="*/ 2154008 w 2154008"/>
                <a:gd name="connsiteY3" fmla="*/ 212414 h 212414"/>
                <a:gd name="connsiteX0" fmla="*/ 0 w 2154008"/>
                <a:gd name="connsiteY0" fmla="*/ 203519 h 208433"/>
                <a:gd name="connsiteX1" fmla="*/ 785203 w 2154008"/>
                <a:gd name="connsiteY1" fmla="*/ 7097 h 208433"/>
                <a:gd name="connsiteX2" fmla="*/ 1711640 w 2154008"/>
                <a:gd name="connsiteY2" fmla="*/ 69778 h 208433"/>
                <a:gd name="connsiteX3" fmla="*/ 2154008 w 2154008"/>
                <a:gd name="connsiteY3" fmla="*/ 208433 h 208433"/>
                <a:gd name="connsiteX0" fmla="*/ 0 w 2154008"/>
                <a:gd name="connsiteY0" fmla="*/ 159895 h 164809"/>
                <a:gd name="connsiteX1" fmla="*/ 533084 w 2154008"/>
                <a:gd name="connsiteY1" fmla="*/ 28843 h 164809"/>
                <a:gd name="connsiteX2" fmla="*/ 1711640 w 2154008"/>
                <a:gd name="connsiteY2" fmla="*/ 26154 h 164809"/>
                <a:gd name="connsiteX3" fmla="*/ 2154008 w 2154008"/>
                <a:gd name="connsiteY3" fmla="*/ 164809 h 164809"/>
                <a:gd name="connsiteX0" fmla="*/ 0 w 2154008"/>
                <a:gd name="connsiteY0" fmla="*/ 161715 h 166629"/>
                <a:gd name="connsiteX1" fmla="*/ 533084 w 2154008"/>
                <a:gd name="connsiteY1" fmla="*/ 30663 h 166629"/>
                <a:gd name="connsiteX2" fmla="*/ 1400236 w 2154008"/>
                <a:gd name="connsiteY2" fmla="*/ 77 h 166629"/>
                <a:gd name="connsiteX3" fmla="*/ 1711640 w 2154008"/>
                <a:gd name="connsiteY3" fmla="*/ 27974 h 166629"/>
                <a:gd name="connsiteX4" fmla="*/ 2154008 w 2154008"/>
                <a:gd name="connsiteY4" fmla="*/ 166629 h 166629"/>
                <a:gd name="connsiteX0" fmla="*/ 0 w 2154008"/>
                <a:gd name="connsiteY0" fmla="*/ 167346 h 172260"/>
                <a:gd name="connsiteX1" fmla="*/ 533084 w 2154008"/>
                <a:gd name="connsiteY1" fmla="*/ 36294 h 172260"/>
                <a:gd name="connsiteX2" fmla="*/ 1294705 w 2154008"/>
                <a:gd name="connsiteY2" fmla="*/ 2630 h 172260"/>
                <a:gd name="connsiteX3" fmla="*/ 1400236 w 2154008"/>
                <a:gd name="connsiteY3" fmla="*/ 5708 h 172260"/>
                <a:gd name="connsiteX4" fmla="*/ 1711640 w 2154008"/>
                <a:gd name="connsiteY4" fmla="*/ 33605 h 172260"/>
                <a:gd name="connsiteX5" fmla="*/ 2154008 w 2154008"/>
                <a:gd name="connsiteY5" fmla="*/ 172260 h 172260"/>
                <a:gd name="connsiteX0" fmla="*/ 0 w 2154008"/>
                <a:gd name="connsiteY0" fmla="*/ 415132 h 420046"/>
                <a:gd name="connsiteX1" fmla="*/ 533084 w 2154008"/>
                <a:gd name="connsiteY1" fmla="*/ 284080 h 420046"/>
                <a:gd name="connsiteX2" fmla="*/ 1294705 w 2154008"/>
                <a:gd name="connsiteY2" fmla="*/ 250416 h 420046"/>
                <a:gd name="connsiteX3" fmla="*/ 1400236 w 2154008"/>
                <a:gd name="connsiteY3" fmla="*/ 253494 h 420046"/>
                <a:gd name="connsiteX4" fmla="*/ 1711640 w 2154008"/>
                <a:gd name="connsiteY4" fmla="*/ 281391 h 420046"/>
                <a:gd name="connsiteX5" fmla="*/ 2154008 w 2154008"/>
                <a:gd name="connsiteY5" fmla="*/ 420046 h 420046"/>
                <a:gd name="connsiteX0" fmla="*/ 0 w 2154008"/>
                <a:gd name="connsiteY0" fmla="*/ 468648 h 473562"/>
                <a:gd name="connsiteX1" fmla="*/ 533084 w 2154008"/>
                <a:gd name="connsiteY1" fmla="*/ 337596 h 473562"/>
                <a:gd name="connsiteX2" fmla="*/ 1294705 w 2154008"/>
                <a:gd name="connsiteY2" fmla="*/ 303932 h 473562"/>
                <a:gd name="connsiteX3" fmla="*/ 1400236 w 2154008"/>
                <a:gd name="connsiteY3" fmla="*/ 307010 h 473562"/>
                <a:gd name="connsiteX4" fmla="*/ 1711640 w 2154008"/>
                <a:gd name="connsiteY4" fmla="*/ 334907 h 473562"/>
                <a:gd name="connsiteX5" fmla="*/ 2154008 w 2154008"/>
                <a:gd name="connsiteY5" fmla="*/ 473562 h 473562"/>
                <a:gd name="connsiteX0" fmla="*/ 0 w 2154008"/>
                <a:gd name="connsiteY0" fmla="*/ 467586 h 472500"/>
                <a:gd name="connsiteX1" fmla="*/ 533084 w 2154008"/>
                <a:gd name="connsiteY1" fmla="*/ 336534 h 472500"/>
                <a:gd name="connsiteX2" fmla="*/ 1294705 w 2154008"/>
                <a:gd name="connsiteY2" fmla="*/ 302870 h 472500"/>
                <a:gd name="connsiteX3" fmla="*/ 1332565 w 2154008"/>
                <a:gd name="connsiteY3" fmla="*/ 1 h 472500"/>
                <a:gd name="connsiteX4" fmla="*/ 1400236 w 2154008"/>
                <a:gd name="connsiteY4" fmla="*/ 305948 h 472500"/>
                <a:gd name="connsiteX5" fmla="*/ 1711640 w 2154008"/>
                <a:gd name="connsiteY5" fmla="*/ 333845 h 472500"/>
                <a:gd name="connsiteX6" fmla="*/ 2154008 w 2154008"/>
                <a:gd name="connsiteY6" fmla="*/ 472500 h 472500"/>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716541 w 2154008"/>
                <a:gd name="connsiteY2" fmla="*/ 948212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277175 w 2154008"/>
                <a:gd name="connsiteY1" fmla="*/ 1019785 h 1098887"/>
                <a:gd name="connsiteX2" fmla="*/ 716541 w 2154008"/>
                <a:gd name="connsiteY2" fmla="*/ 948212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277175 w 2154008"/>
                <a:gd name="connsiteY1" fmla="*/ 1019785 h 1098887"/>
                <a:gd name="connsiteX2" fmla="*/ 498545 w 2154008"/>
                <a:gd name="connsiteY2" fmla="*/ 995598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277175 w 2154008"/>
                <a:gd name="connsiteY1" fmla="*/ 1019785 h 1098887"/>
                <a:gd name="connsiteX2" fmla="*/ 498545 w 2154008"/>
                <a:gd name="connsiteY2" fmla="*/ 995598 h 1098887"/>
                <a:gd name="connsiteX3" fmla="*/ 1346332 w 2154008"/>
                <a:gd name="connsiteY3" fmla="*/ 0 h 1098887"/>
                <a:gd name="connsiteX4" fmla="*/ 613554 w 2154008"/>
                <a:gd name="connsiteY4" fmla="*/ 989198 h 1098887"/>
                <a:gd name="connsiteX5" fmla="*/ 1711640 w 2154008"/>
                <a:gd name="connsiteY5" fmla="*/ 960232 h 1098887"/>
                <a:gd name="connsiteX6" fmla="*/ 2154008 w 2154008"/>
                <a:gd name="connsiteY6" fmla="*/ 1098887 h 1098887"/>
                <a:gd name="connsiteX0" fmla="*/ 0 w 2154008"/>
                <a:gd name="connsiteY0" fmla="*/ 1046587 h 1051501"/>
                <a:gd name="connsiteX1" fmla="*/ 277175 w 2154008"/>
                <a:gd name="connsiteY1" fmla="*/ 972399 h 1051501"/>
                <a:gd name="connsiteX2" fmla="*/ 498545 w 2154008"/>
                <a:gd name="connsiteY2" fmla="*/ 948212 h 1051501"/>
                <a:gd name="connsiteX3" fmla="*/ 588083 w 2154008"/>
                <a:gd name="connsiteY3" fmla="*/ 0 h 1051501"/>
                <a:gd name="connsiteX4" fmla="*/ 613554 w 2154008"/>
                <a:gd name="connsiteY4" fmla="*/ 941812 h 1051501"/>
                <a:gd name="connsiteX5" fmla="*/ 1711640 w 2154008"/>
                <a:gd name="connsiteY5" fmla="*/ 912846 h 1051501"/>
                <a:gd name="connsiteX6" fmla="*/ 2154008 w 2154008"/>
                <a:gd name="connsiteY6" fmla="*/ 1051501 h 1051501"/>
                <a:gd name="connsiteX0" fmla="*/ 0 w 2154008"/>
                <a:gd name="connsiteY0" fmla="*/ 1046587 h 1051501"/>
                <a:gd name="connsiteX1" fmla="*/ 277175 w 2154008"/>
                <a:gd name="connsiteY1" fmla="*/ 972399 h 1051501"/>
                <a:gd name="connsiteX2" fmla="*/ 498545 w 2154008"/>
                <a:gd name="connsiteY2" fmla="*/ 948212 h 1051501"/>
                <a:gd name="connsiteX3" fmla="*/ 578605 w 2154008"/>
                <a:gd name="connsiteY3" fmla="*/ 0 h 1051501"/>
                <a:gd name="connsiteX4" fmla="*/ 613554 w 2154008"/>
                <a:gd name="connsiteY4" fmla="*/ 941812 h 1051501"/>
                <a:gd name="connsiteX5" fmla="*/ 1711640 w 2154008"/>
                <a:gd name="connsiteY5" fmla="*/ 912846 h 1051501"/>
                <a:gd name="connsiteX6" fmla="*/ 2154008 w 2154008"/>
                <a:gd name="connsiteY6" fmla="*/ 1051501 h 105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4008" h="1051501">
                  <a:moveTo>
                    <a:pt x="0" y="1046587"/>
                  </a:moveTo>
                  <a:cubicBezTo>
                    <a:pt x="237356" y="981799"/>
                    <a:pt x="24779" y="1022309"/>
                    <a:pt x="277175" y="972399"/>
                  </a:cubicBezTo>
                  <a:cubicBezTo>
                    <a:pt x="492959" y="944946"/>
                    <a:pt x="354020" y="953310"/>
                    <a:pt x="498545" y="948212"/>
                  </a:cubicBezTo>
                  <a:cubicBezTo>
                    <a:pt x="507887" y="751014"/>
                    <a:pt x="557576" y="243847"/>
                    <a:pt x="578605" y="0"/>
                  </a:cubicBezTo>
                  <a:cubicBezTo>
                    <a:pt x="596193" y="258639"/>
                    <a:pt x="602002" y="696878"/>
                    <a:pt x="613554" y="941812"/>
                  </a:cubicBezTo>
                  <a:cubicBezTo>
                    <a:pt x="683043" y="946974"/>
                    <a:pt x="1586011" y="885087"/>
                    <a:pt x="1711640" y="912846"/>
                  </a:cubicBezTo>
                  <a:cubicBezTo>
                    <a:pt x="1981310" y="959750"/>
                    <a:pt x="2067818" y="993729"/>
                    <a:pt x="2154008" y="1051501"/>
                  </a:cubicBezTo>
                </a:path>
              </a:pathLst>
            </a:custGeom>
            <a:ln>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solidFill>
                    <a:srgbClr val="0066FF"/>
                  </a:solidFill>
                </a:ln>
                <a:solidFill>
                  <a:schemeClr val="tx1"/>
                </a:solidFill>
                <a:effectLst/>
                <a:latin typeface="Arial" charset="0"/>
                <a:cs typeface="Times New Roman" pitchFamily="18" charset="0"/>
              </a:endParaRPr>
            </a:p>
          </p:txBody>
        </p:sp>
      </p:grpSp>
      <p:cxnSp>
        <p:nvCxnSpPr>
          <p:cNvPr id="26" name="Straight Arrow Connector 25"/>
          <p:cNvCxnSpPr/>
          <p:nvPr/>
        </p:nvCxnSpPr>
        <p:spPr bwMode="auto">
          <a:xfrm>
            <a:off x="350689" y="1705910"/>
            <a:ext cx="834073" cy="471021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grpSp>
        <p:nvGrpSpPr>
          <p:cNvPr id="29" name="Group 28"/>
          <p:cNvGrpSpPr/>
          <p:nvPr/>
        </p:nvGrpSpPr>
        <p:grpSpPr>
          <a:xfrm>
            <a:off x="1250230" y="3874779"/>
            <a:ext cx="2764693" cy="1618275"/>
            <a:chOff x="258488" y="3461309"/>
            <a:chExt cx="2764693" cy="1618275"/>
          </a:xfrm>
        </p:grpSpPr>
        <p:cxnSp>
          <p:nvCxnSpPr>
            <p:cNvPr id="30" name="Straight Arrow Connector 29"/>
            <p:cNvCxnSpPr/>
            <p:nvPr/>
          </p:nvCxnSpPr>
          <p:spPr bwMode="auto">
            <a:xfrm flipV="1">
              <a:off x="640600" y="3461309"/>
              <a:ext cx="0" cy="1618275"/>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31" name="Straight Arrow Connector 30"/>
            <p:cNvCxnSpPr/>
            <p:nvPr/>
          </p:nvCxnSpPr>
          <p:spPr bwMode="auto">
            <a:xfrm flipV="1">
              <a:off x="258488" y="4843585"/>
              <a:ext cx="2764693" cy="11238"/>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grpSp>
      <p:grpSp>
        <p:nvGrpSpPr>
          <p:cNvPr id="32" name="Group 31"/>
          <p:cNvGrpSpPr/>
          <p:nvPr/>
        </p:nvGrpSpPr>
        <p:grpSpPr>
          <a:xfrm>
            <a:off x="1014028" y="2539245"/>
            <a:ext cx="2764693" cy="1618275"/>
            <a:chOff x="258488" y="3461309"/>
            <a:chExt cx="2764693" cy="1618275"/>
          </a:xfrm>
        </p:grpSpPr>
        <p:cxnSp>
          <p:nvCxnSpPr>
            <p:cNvPr id="33" name="Straight Arrow Connector 32"/>
            <p:cNvCxnSpPr/>
            <p:nvPr/>
          </p:nvCxnSpPr>
          <p:spPr bwMode="auto">
            <a:xfrm flipV="1">
              <a:off x="640600" y="3461309"/>
              <a:ext cx="0" cy="1618275"/>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34" name="Straight Arrow Connector 33"/>
            <p:cNvCxnSpPr/>
            <p:nvPr/>
          </p:nvCxnSpPr>
          <p:spPr bwMode="auto">
            <a:xfrm flipV="1">
              <a:off x="258488" y="4843585"/>
              <a:ext cx="2764693" cy="11238"/>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grpSp>
      <p:grpSp>
        <p:nvGrpSpPr>
          <p:cNvPr id="35" name="Group 34"/>
          <p:cNvGrpSpPr/>
          <p:nvPr/>
        </p:nvGrpSpPr>
        <p:grpSpPr>
          <a:xfrm>
            <a:off x="796782" y="1260575"/>
            <a:ext cx="2764693" cy="1618275"/>
            <a:chOff x="258488" y="3461309"/>
            <a:chExt cx="2764693" cy="1618275"/>
          </a:xfrm>
        </p:grpSpPr>
        <p:cxnSp>
          <p:nvCxnSpPr>
            <p:cNvPr id="36" name="Straight Arrow Connector 35"/>
            <p:cNvCxnSpPr/>
            <p:nvPr/>
          </p:nvCxnSpPr>
          <p:spPr bwMode="auto">
            <a:xfrm flipV="1">
              <a:off x="640600" y="3461309"/>
              <a:ext cx="0" cy="1618275"/>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37" name="Straight Arrow Connector 36"/>
            <p:cNvCxnSpPr/>
            <p:nvPr/>
          </p:nvCxnSpPr>
          <p:spPr bwMode="auto">
            <a:xfrm flipV="1">
              <a:off x="258488" y="4843585"/>
              <a:ext cx="2764693" cy="11238"/>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grpSp>
      <p:grpSp>
        <p:nvGrpSpPr>
          <p:cNvPr id="38" name="Group 37"/>
          <p:cNvGrpSpPr/>
          <p:nvPr/>
        </p:nvGrpSpPr>
        <p:grpSpPr>
          <a:xfrm>
            <a:off x="1536074" y="4748218"/>
            <a:ext cx="2764693" cy="1618275"/>
            <a:chOff x="258488" y="3461309"/>
            <a:chExt cx="2764693" cy="1618275"/>
          </a:xfrm>
        </p:grpSpPr>
        <p:cxnSp>
          <p:nvCxnSpPr>
            <p:cNvPr id="39" name="Straight Arrow Connector 38"/>
            <p:cNvCxnSpPr/>
            <p:nvPr/>
          </p:nvCxnSpPr>
          <p:spPr bwMode="auto">
            <a:xfrm flipV="1">
              <a:off x="640600" y="3461309"/>
              <a:ext cx="0" cy="1618275"/>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40" name="Straight Arrow Connector 39"/>
            <p:cNvCxnSpPr/>
            <p:nvPr/>
          </p:nvCxnSpPr>
          <p:spPr bwMode="auto">
            <a:xfrm flipV="1">
              <a:off x="258488" y="4843585"/>
              <a:ext cx="2764693" cy="11238"/>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grpSp>
      <p:grpSp>
        <p:nvGrpSpPr>
          <p:cNvPr id="41" name="Group 40"/>
          <p:cNvGrpSpPr/>
          <p:nvPr/>
        </p:nvGrpSpPr>
        <p:grpSpPr>
          <a:xfrm>
            <a:off x="834694" y="1459602"/>
            <a:ext cx="2764693" cy="1618275"/>
            <a:chOff x="258488" y="3461309"/>
            <a:chExt cx="2764693" cy="1618275"/>
          </a:xfrm>
        </p:grpSpPr>
        <p:cxnSp>
          <p:nvCxnSpPr>
            <p:cNvPr id="42" name="Straight Arrow Connector 41"/>
            <p:cNvCxnSpPr/>
            <p:nvPr/>
          </p:nvCxnSpPr>
          <p:spPr bwMode="auto">
            <a:xfrm flipV="1">
              <a:off x="640600" y="3461309"/>
              <a:ext cx="0" cy="1618275"/>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43" name="Straight Arrow Connector 42"/>
            <p:cNvCxnSpPr/>
            <p:nvPr/>
          </p:nvCxnSpPr>
          <p:spPr bwMode="auto">
            <a:xfrm flipV="1">
              <a:off x="258488" y="4843585"/>
              <a:ext cx="2764693" cy="11238"/>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grpSp>
      <p:sp>
        <p:nvSpPr>
          <p:cNvPr id="44" name="TextBox 43"/>
          <p:cNvSpPr txBox="1"/>
          <p:nvPr/>
        </p:nvSpPr>
        <p:spPr>
          <a:xfrm rot="4773268">
            <a:off x="420060" y="5610541"/>
            <a:ext cx="1010213" cy="400110"/>
          </a:xfrm>
          <a:prstGeom prst="rect">
            <a:avLst/>
          </a:prstGeom>
          <a:noFill/>
          <a:ln>
            <a:noFill/>
          </a:ln>
        </p:spPr>
        <p:txBody>
          <a:bodyPr wrap="none" rtlCol="0">
            <a:spAutoFit/>
          </a:bodyPr>
          <a:lstStyle/>
          <a:p>
            <a:r>
              <a:rPr lang="en-US" b="0" dirty="0"/>
              <a:t>events </a:t>
            </a:r>
          </a:p>
        </p:txBody>
      </p:sp>
      <p:sp>
        <p:nvSpPr>
          <p:cNvPr id="68" name="Freeform 67"/>
          <p:cNvSpPr/>
          <p:nvPr/>
        </p:nvSpPr>
        <p:spPr>
          <a:xfrm>
            <a:off x="591763" y="1741353"/>
            <a:ext cx="2154008" cy="1098887"/>
          </a:xfrm>
          <a:custGeom>
            <a:avLst/>
            <a:gdLst>
              <a:gd name="connsiteX0" fmla="*/ 0 w 1888083"/>
              <a:gd name="connsiteY0" fmla="*/ 0 h 1201129"/>
              <a:gd name="connsiteX1" fmla="*/ 1888083 w 1888083"/>
              <a:gd name="connsiteY1" fmla="*/ 932755 h 1201129"/>
              <a:gd name="connsiteX0" fmla="*/ 0 w 1888083"/>
              <a:gd name="connsiteY0" fmla="*/ 0 h 1211250"/>
              <a:gd name="connsiteX1" fmla="*/ 382112 w 1888083"/>
              <a:gd name="connsiteY1" fmla="*/ 483234 h 1211250"/>
              <a:gd name="connsiteX2" fmla="*/ 1888083 w 1888083"/>
              <a:gd name="connsiteY2" fmla="*/ 932755 h 1211250"/>
              <a:gd name="connsiteX0" fmla="*/ 0 w 1888083"/>
              <a:gd name="connsiteY0" fmla="*/ 0 h 1214429"/>
              <a:gd name="connsiteX1" fmla="*/ 382112 w 1888083"/>
              <a:gd name="connsiteY1" fmla="*/ 483234 h 1214429"/>
              <a:gd name="connsiteX2" fmla="*/ 1314915 w 1888083"/>
              <a:gd name="connsiteY2" fmla="*/ 1202466 h 1214429"/>
              <a:gd name="connsiteX3" fmla="*/ 1888083 w 1888083"/>
              <a:gd name="connsiteY3" fmla="*/ 932755 h 1214429"/>
              <a:gd name="connsiteX0" fmla="*/ 0 w 1888083"/>
              <a:gd name="connsiteY0" fmla="*/ 0 h 1001014"/>
              <a:gd name="connsiteX1" fmla="*/ 382112 w 1888083"/>
              <a:gd name="connsiteY1" fmla="*/ 483234 h 1001014"/>
              <a:gd name="connsiteX2" fmla="*/ 1281199 w 1888083"/>
              <a:gd name="connsiteY2" fmla="*/ 966468 h 1001014"/>
              <a:gd name="connsiteX3" fmla="*/ 1888083 w 1888083"/>
              <a:gd name="connsiteY3" fmla="*/ 932755 h 1001014"/>
              <a:gd name="connsiteX0" fmla="*/ 0 w 2135332"/>
              <a:gd name="connsiteY0" fmla="*/ 0 h 1091617"/>
              <a:gd name="connsiteX1" fmla="*/ 382112 w 2135332"/>
              <a:gd name="connsiteY1" fmla="*/ 483234 h 1091617"/>
              <a:gd name="connsiteX2" fmla="*/ 1281199 w 2135332"/>
              <a:gd name="connsiteY2" fmla="*/ 966468 h 1091617"/>
              <a:gd name="connsiteX3" fmla="*/ 2135332 w 2135332"/>
              <a:gd name="connsiteY3" fmla="*/ 1078849 h 1091617"/>
              <a:gd name="connsiteX0" fmla="*/ 0 w 2135332"/>
              <a:gd name="connsiteY0" fmla="*/ 0 h 1091617"/>
              <a:gd name="connsiteX1" fmla="*/ 280964 w 2135332"/>
              <a:gd name="connsiteY1" fmla="*/ 550662 h 1091617"/>
              <a:gd name="connsiteX2" fmla="*/ 1281199 w 2135332"/>
              <a:gd name="connsiteY2" fmla="*/ 966468 h 1091617"/>
              <a:gd name="connsiteX3" fmla="*/ 2135332 w 2135332"/>
              <a:gd name="connsiteY3" fmla="*/ 1078849 h 1091617"/>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91359"/>
              <a:gd name="connsiteY0" fmla="*/ 593441 h 622604"/>
              <a:gd name="connsiteX1" fmla="*/ 336991 w 2191359"/>
              <a:gd name="connsiteY1" fmla="*/ 23476 h 622604"/>
              <a:gd name="connsiteX2" fmla="*/ 1011307 w 2191359"/>
              <a:gd name="connsiteY2" fmla="*/ 394330 h 622604"/>
              <a:gd name="connsiteX3" fmla="*/ 2191359 w 2191359"/>
              <a:gd name="connsiteY3" fmla="*/ 551663 h 622604"/>
              <a:gd name="connsiteX0" fmla="*/ 0 w 2191359"/>
              <a:gd name="connsiteY0" fmla="*/ 210277 h 258670"/>
              <a:gd name="connsiteX1" fmla="*/ 841230 w 2191359"/>
              <a:gd name="connsiteY1" fmla="*/ 69886 h 258670"/>
              <a:gd name="connsiteX2" fmla="*/ 1011307 w 2191359"/>
              <a:gd name="connsiteY2" fmla="*/ 11166 h 258670"/>
              <a:gd name="connsiteX3" fmla="*/ 2191359 w 2191359"/>
              <a:gd name="connsiteY3" fmla="*/ 168499 h 258670"/>
              <a:gd name="connsiteX0" fmla="*/ 0 w 2191359"/>
              <a:gd name="connsiteY0" fmla="*/ 179727 h 228120"/>
              <a:gd name="connsiteX1" fmla="*/ 841230 w 2191359"/>
              <a:gd name="connsiteY1" fmla="*/ 39336 h 228120"/>
              <a:gd name="connsiteX2" fmla="*/ 1608924 w 2191359"/>
              <a:gd name="connsiteY2" fmla="*/ 74002 h 228120"/>
              <a:gd name="connsiteX3" fmla="*/ 2191359 w 2191359"/>
              <a:gd name="connsiteY3" fmla="*/ 137949 h 228120"/>
              <a:gd name="connsiteX0" fmla="*/ 0 w 2191359"/>
              <a:gd name="connsiteY0" fmla="*/ 140391 h 212398"/>
              <a:gd name="connsiteX1" fmla="*/ 841230 w 2191359"/>
              <a:gd name="connsiteY1" fmla="*/ 0 h 212398"/>
              <a:gd name="connsiteX2" fmla="*/ 1608924 w 2191359"/>
              <a:gd name="connsiteY2" fmla="*/ 34666 h 212398"/>
              <a:gd name="connsiteX3" fmla="*/ 2191359 w 2191359"/>
              <a:gd name="connsiteY3" fmla="*/ 98613 h 212398"/>
              <a:gd name="connsiteX0" fmla="*/ 0 w 2191359"/>
              <a:gd name="connsiteY0" fmla="*/ 160366 h 232373"/>
              <a:gd name="connsiteX1" fmla="*/ 841230 w 2191359"/>
              <a:gd name="connsiteY1" fmla="*/ 19975 h 232373"/>
              <a:gd name="connsiteX2" fmla="*/ 1608924 w 2191359"/>
              <a:gd name="connsiteY2" fmla="*/ 54641 h 232373"/>
              <a:gd name="connsiteX3" fmla="*/ 2191359 w 2191359"/>
              <a:gd name="connsiteY3" fmla="*/ 118588 h 232373"/>
              <a:gd name="connsiteX0" fmla="*/ 0 w 2191359"/>
              <a:gd name="connsiteY0" fmla="*/ 160366 h 160366"/>
              <a:gd name="connsiteX1" fmla="*/ 841230 w 2191359"/>
              <a:gd name="connsiteY1" fmla="*/ 19975 h 160366"/>
              <a:gd name="connsiteX2" fmla="*/ 1608924 w 2191359"/>
              <a:gd name="connsiteY2" fmla="*/ 54641 h 160366"/>
              <a:gd name="connsiteX3" fmla="*/ 2191359 w 2191359"/>
              <a:gd name="connsiteY3" fmla="*/ 118588 h 160366"/>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54008"/>
              <a:gd name="connsiteY0" fmla="*/ 203290 h 208204"/>
              <a:gd name="connsiteX1" fmla="*/ 785203 w 2154008"/>
              <a:gd name="connsiteY1" fmla="*/ 6868 h 208204"/>
              <a:gd name="connsiteX2" fmla="*/ 160892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7500 h 212414"/>
              <a:gd name="connsiteX1" fmla="*/ 785203 w 2154008"/>
              <a:gd name="connsiteY1" fmla="*/ 11078 h 212414"/>
              <a:gd name="connsiteX2" fmla="*/ 1711640 w 2154008"/>
              <a:gd name="connsiteY2" fmla="*/ 73759 h 212414"/>
              <a:gd name="connsiteX3" fmla="*/ 2154008 w 2154008"/>
              <a:gd name="connsiteY3" fmla="*/ 212414 h 212414"/>
              <a:gd name="connsiteX0" fmla="*/ 0 w 2154008"/>
              <a:gd name="connsiteY0" fmla="*/ 203519 h 208433"/>
              <a:gd name="connsiteX1" fmla="*/ 785203 w 2154008"/>
              <a:gd name="connsiteY1" fmla="*/ 7097 h 208433"/>
              <a:gd name="connsiteX2" fmla="*/ 1711640 w 2154008"/>
              <a:gd name="connsiteY2" fmla="*/ 69778 h 208433"/>
              <a:gd name="connsiteX3" fmla="*/ 2154008 w 2154008"/>
              <a:gd name="connsiteY3" fmla="*/ 208433 h 208433"/>
              <a:gd name="connsiteX0" fmla="*/ 0 w 2154008"/>
              <a:gd name="connsiteY0" fmla="*/ 159895 h 164809"/>
              <a:gd name="connsiteX1" fmla="*/ 533084 w 2154008"/>
              <a:gd name="connsiteY1" fmla="*/ 28843 h 164809"/>
              <a:gd name="connsiteX2" fmla="*/ 1711640 w 2154008"/>
              <a:gd name="connsiteY2" fmla="*/ 26154 h 164809"/>
              <a:gd name="connsiteX3" fmla="*/ 2154008 w 2154008"/>
              <a:gd name="connsiteY3" fmla="*/ 164809 h 164809"/>
              <a:gd name="connsiteX0" fmla="*/ 0 w 2154008"/>
              <a:gd name="connsiteY0" fmla="*/ 161715 h 166629"/>
              <a:gd name="connsiteX1" fmla="*/ 533084 w 2154008"/>
              <a:gd name="connsiteY1" fmla="*/ 30663 h 166629"/>
              <a:gd name="connsiteX2" fmla="*/ 1400236 w 2154008"/>
              <a:gd name="connsiteY2" fmla="*/ 77 h 166629"/>
              <a:gd name="connsiteX3" fmla="*/ 1711640 w 2154008"/>
              <a:gd name="connsiteY3" fmla="*/ 27974 h 166629"/>
              <a:gd name="connsiteX4" fmla="*/ 2154008 w 2154008"/>
              <a:gd name="connsiteY4" fmla="*/ 166629 h 166629"/>
              <a:gd name="connsiteX0" fmla="*/ 0 w 2154008"/>
              <a:gd name="connsiteY0" fmla="*/ 167346 h 172260"/>
              <a:gd name="connsiteX1" fmla="*/ 533084 w 2154008"/>
              <a:gd name="connsiteY1" fmla="*/ 36294 h 172260"/>
              <a:gd name="connsiteX2" fmla="*/ 1294705 w 2154008"/>
              <a:gd name="connsiteY2" fmla="*/ 2630 h 172260"/>
              <a:gd name="connsiteX3" fmla="*/ 1400236 w 2154008"/>
              <a:gd name="connsiteY3" fmla="*/ 5708 h 172260"/>
              <a:gd name="connsiteX4" fmla="*/ 1711640 w 2154008"/>
              <a:gd name="connsiteY4" fmla="*/ 33605 h 172260"/>
              <a:gd name="connsiteX5" fmla="*/ 2154008 w 2154008"/>
              <a:gd name="connsiteY5" fmla="*/ 172260 h 172260"/>
              <a:gd name="connsiteX0" fmla="*/ 0 w 2154008"/>
              <a:gd name="connsiteY0" fmla="*/ 415132 h 420046"/>
              <a:gd name="connsiteX1" fmla="*/ 533084 w 2154008"/>
              <a:gd name="connsiteY1" fmla="*/ 284080 h 420046"/>
              <a:gd name="connsiteX2" fmla="*/ 1294705 w 2154008"/>
              <a:gd name="connsiteY2" fmla="*/ 250416 h 420046"/>
              <a:gd name="connsiteX3" fmla="*/ 1400236 w 2154008"/>
              <a:gd name="connsiteY3" fmla="*/ 253494 h 420046"/>
              <a:gd name="connsiteX4" fmla="*/ 1711640 w 2154008"/>
              <a:gd name="connsiteY4" fmla="*/ 281391 h 420046"/>
              <a:gd name="connsiteX5" fmla="*/ 2154008 w 2154008"/>
              <a:gd name="connsiteY5" fmla="*/ 420046 h 420046"/>
              <a:gd name="connsiteX0" fmla="*/ 0 w 2154008"/>
              <a:gd name="connsiteY0" fmla="*/ 468648 h 473562"/>
              <a:gd name="connsiteX1" fmla="*/ 533084 w 2154008"/>
              <a:gd name="connsiteY1" fmla="*/ 337596 h 473562"/>
              <a:gd name="connsiteX2" fmla="*/ 1294705 w 2154008"/>
              <a:gd name="connsiteY2" fmla="*/ 303932 h 473562"/>
              <a:gd name="connsiteX3" fmla="*/ 1400236 w 2154008"/>
              <a:gd name="connsiteY3" fmla="*/ 307010 h 473562"/>
              <a:gd name="connsiteX4" fmla="*/ 1711640 w 2154008"/>
              <a:gd name="connsiteY4" fmla="*/ 334907 h 473562"/>
              <a:gd name="connsiteX5" fmla="*/ 2154008 w 2154008"/>
              <a:gd name="connsiteY5" fmla="*/ 473562 h 473562"/>
              <a:gd name="connsiteX0" fmla="*/ 0 w 2154008"/>
              <a:gd name="connsiteY0" fmla="*/ 467586 h 472500"/>
              <a:gd name="connsiteX1" fmla="*/ 533084 w 2154008"/>
              <a:gd name="connsiteY1" fmla="*/ 336534 h 472500"/>
              <a:gd name="connsiteX2" fmla="*/ 1294705 w 2154008"/>
              <a:gd name="connsiteY2" fmla="*/ 302870 h 472500"/>
              <a:gd name="connsiteX3" fmla="*/ 1332565 w 2154008"/>
              <a:gd name="connsiteY3" fmla="*/ 1 h 472500"/>
              <a:gd name="connsiteX4" fmla="*/ 1400236 w 2154008"/>
              <a:gd name="connsiteY4" fmla="*/ 305948 h 472500"/>
              <a:gd name="connsiteX5" fmla="*/ 1711640 w 2154008"/>
              <a:gd name="connsiteY5" fmla="*/ 333845 h 472500"/>
              <a:gd name="connsiteX6" fmla="*/ 2154008 w 2154008"/>
              <a:gd name="connsiteY6" fmla="*/ 472500 h 472500"/>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4008" h="1098887">
                <a:moveTo>
                  <a:pt x="0" y="1093973"/>
                </a:moveTo>
                <a:cubicBezTo>
                  <a:pt x="237356" y="1029185"/>
                  <a:pt x="280688" y="1012831"/>
                  <a:pt x="533084" y="962921"/>
                </a:cubicBezTo>
                <a:cubicBezTo>
                  <a:pt x="748868" y="935468"/>
                  <a:pt x="1150180" y="934355"/>
                  <a:pt x="1294705" y="929257"/>
                </a:cubicBezTo>
                <a:cubicBezTo>
                  <a:pt x="1304047" y="732059"/>
                  <a:pt x="1325303" y="243847"/>
                  <a:pt x="1346332" y="0"/>
                </a:cubicBezTo>
                <a:cubicBezTo>
                  <a:pt x="1363920" y="258639"/>
                  <a:pt x="1388684" y="687401"/>
                  <a:pt x="1400236" y="932335"/>
                </a:cubicBezTo>
                <a:cubicBezTo>
                  <a:pt x="1469725" y="937497"/>
                  <a:pt x="1586011" y="932473"/>
                  <a:pt x="1711640" y="960232"/>
                </a:cubicBezTo>
                <a:cubicBezTo>
                  <a:pt x="1981310" y="1007136"/>
                  <a:pt x="2067818" y="1041115"/>
                  <a:pt x="2154008" y="1098887"/>
                </a:cubicBezTo>
              </a:path>
            </a:pathLst>
          </a:custGeom>
          <a:noFill/>
          <a:ln>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69" name="Freeform 68"/>
          <p:cNvSpPr/>
          <p:nvPr/>
        </p:nvSpPr>
        <p:spPr>
          <a:xfrm>
            <a:off x="1208283" y="2944406"/>
            <a:ext cx="2154008" cy="949890"/>
          </a:xfrm>
          <a:custGeom>
            <a:avLst/>
            <a:gdLst>
              <a:gd name="connsiteX0" fmla="*/ 0 w 1888083"/>
              <a:gd name="connsiteY0" fmla="*/ 0 h 1201129"/>
              <a:gd name="connsiteX1" fmla="*/ 1888083 w 1888083"/>
              <a:gd name="connsiteY1" fmla="*/ 932755 h 1201129"/>
              <a:gd name="connsiteX0" fmla="*/ 0 w 1888083"/>
              <a:gd name="connsiteY0" fmla="*/ 0 h 1211250"/>
              <a:gd name="connsiteX1" fmla="*/ 382112 w 1888083"/>
              <a:gd name="connsiteY1" fmla="*/ 483234 h 1211250"/>
              <a:gd name="connsiteX2" fmla="*/ 1888083 w 1888083"/>
              <a:gd name="connsiteY2" fmla="*/ 932755 h 1211250"/>
              <a:gd name="connsiteX0" fmla="*/ 0 w 1888083"/>
              <a:gd name="connsiteY0" fmla="*/ 0 h 1214429"/>
              <a:gd name="connsiteX1" fmla="*/ 382112 w 1888083"/>
              <a:gd name="connsiteY1" fmla="*/ 483234 h 1214429"/>
              <a:gd name="connsiteX2" fmla="*/ 1314915 w 1888083"/>
              <a:gd name="connsiteY2" fmla="*/ 1202466 h 1214429"/>
              <a:gd name="connsiteX3" fmla="*/ 1888083 w 1888083"/>
              <a:gd name="connsiteY3" fmla="*/ 932755 h 1214429"/>
              <a:gd name="connsiteX0" fmla="*/ 0 w 1888083"/>
              <a:gd name="connsiteY0" fmla="*/ 0 h 1001014"/>
              <a:gd name="connsiteX1" fmla="*/ 382112 w 1888083"/>
              <a:gd name="connsiteY1" fmla="*/ 483234 h 1001014"/>
              <a:gd name="connsiteX2" fmla="*/ 1281199 w 1888083"/>
              <a:gd name="connsiteY2" fmla="*/ 966468 h 1001014"/>
              <a:gd name="connsiteX3" fmla="*/ 1888083 w 1888083"/>
              <a:gd name="connsiteY3" fmla="*/ 932755 h 1001014"/>
              <a:gd name="connsiteX0" fmla="*/ 0 w 2135332"/>
              <a:gd name="connsiteY0" fmla="*/ 0 h 1091617"/>
              <a:gd name="connsiteX1" fmla="*/ 382112 w 2135332"/>
              <a:gd name="connsiteY1" fmla="*/ 483234 h 1091617"/>
              <a:gd name="connsiteX2" fmla="*/ 1281199 w 2135332"/>
              <a:gd name="connsiteY2" fmla="*/ 966468 h 1091617"/>
              <a:gd name="connsiteX3" fmla="*/ 2135332 w 2135332"/>
              <a:gd name="connsiteY3" fmla="*/ 1078849 h 1091617"/>
              <a:gd name="connsiteX0" fmla="*/ 0 w 2135332"/>
              <a:gd name="connsiteY0" fmla="*/ 0 h 1091617"/>
              <a:gd name="connsiteX1" fmla="*/ 280964 w 2135332"/>
              <a:gd name="connsiteY1" fmla="*/ 550662 h 1091617"/>
              <a:gd name="connsiteX2" fmla="*/ 1281199 w 2135332"/>
              <a:gd name="connsiteY2" fmla="*/ 966468 h 1091617"/>
              <a:gd name="connsiteX3" fmla="*/ 2135332 w 2135332"/>
              <a:gd name="connsiteY3" fmla="*/ 1078849 h 1091617"/>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91359"/>
              <a:gd name="connsiteY0" fmla="*/ 593441 h 622604"/>
              <a:gd name="connsiteX1" fmla="*/ 336991 w 2191359"/>
              <a:gd name="connsiteY1" fmla="*/ 23476 h 622604"/>
              <a:gd name="connsiteX2" fmla="*/ 1011307 w 2191359"/>
              <a:gd name="connsiteY2" fmla="*/ 394330 h 622604"/>
              <a:gd name="connsiteX3" fmla="*/ 2191359 w 2191359"/>
              <a:gd name="connsiteY3" fmla="*/ 551663 h 622604"/>
              <a:gd name="connsiteX0" fmla="*/ 0 w 2191359"/>
              <a:gd name="connsiteY0" fmla="*/ 210277 h 258670"/>
              <a:gd name="connsiteX1" fmla="*/ 841230 w 2191359"/>
              <a:gd name="connsiteY1" fmla="*/ 69886 h 258670"/>
              <a:gd name="connsiteX2" fmla="*/ 1011307 w 2191359"/>
              <a:gd name="connsiteY2" fmla="*/ 11166 h 258670"/>
              <a:gd name="connsiteX3" fmla="*/ 2191359 w 2191359"/>
              <a:gd name="connsiteY3" fmla="*/ 168499 h 258670"/>
              <a:gd name="connsiteX0" fmla="*/ 0 w 2191359"/>
              <a:gd name="connsiteY0" fmla="*/ 179727 h 228120"/>
              <a:gd name="connsiteX1" fmla="*/ 841230 w 2191359"/>
              <a:gd name="connsiteY1" fmla="*/ 39336 h 228120"/>
              <a:gd name="connsiteX2" fmla="*/ 1608924 w 2191359"/>
              <a:gd name="connsiteY2" fmla="*/ 74002 h 228120"/>
              <a:gd name="connsiteX3" fmla="*/ 2191359 w 2191359"/>
              <a:gd name="connsiteY3" fmla="*/ 137949 h 228120"/>
              <a:gd name="connsiteX0" fmla="*/ 0 w 2191359"/>
              <a:gd name="connsiteY0" fmla="*/ 140391 h 212398"/>
              <a:gd name="connsiteX1" fmla="*/ 841230 w 2191359"/>
              <a:gd name="connsiteY1" fmla="*/ 0 h 212398"/>
              <a:gd name="connsiteX2" fmla="*/ 1608924 w 2191359"/>
              <a:gd name="connsiteY2" fmla="*/ 34666 h 212398"/>
              <a:gd name="connsiteX3" fmla="*/ 2191359 w 2191359"/>
              <a:gd name="connsiteY3" fmla="*/ 98613 h 212398"/>
              <a:gd name="connsiteX0" fmla="*/ 0 w 2191359"/>
              <a:gd name="connsiteY0" fmla="*/ 160366 h 232373"/>
              <a:gd name="connsiteX1" fmla="*/ 841230 w 2191359"/>
              <a:gd name="connsiteY1" fmla="*/ 19975 h 232373"/>
              <a:gd name="connsiteX2" fmla="*/ 1608924 w 2191359"/>
              <a:gd name="connsiteY2" fmla="*/ 54641 h 232373"/>
              <a:gd name="connsiteX3" fmla="*/ 2191359 w 2191359"/>
              <a:gd name="connsiteY3" fmla="*/ 118588 h 232373"/>
              <a:gd name="connsiteX0" fmla="*/ 0 w 2191359"/>
              <a:gd name="connsiteY0" fmla="*/ 160366 h 160366"/>
              <a:gd name="connsiteX1" fmla="*/ 841230 w 2191359"/>
              <a:gd name="connsiteY1" fmla="*/ 19975 h 160366"/>
              <a:gd name="connsiteX2" fmla="*/ 1608924 w 2191359"/>
              <a:gd name="connsiteY2" fmla="*/ 54641 h 160366"/>
              <a:gd name="connsiteX3" fmla="*/ 2191359 w 2191359"/>
              <a:gd name="connsiteY3" fmla="*/ 118588 h 160366"/>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54008"/>
              <a:gd name="connsiteY0" fmla="*/ 203290 h 208204"/>
              <a:gd name="connsiteX1" fmla="*/ 785203 w 2154008"/>
              <a:gd name="connsiteY1" fmla="*/ 6868 h 208204"/>
              <a:gd name="connsiteX2" fmla="*/ 160892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7500 h 212414"/>
              <a:gd name="connsiteX1" fmla="*/ 785203 w 2154008"/>
              <a:gd name="connsiteY1" fmla="*/ 11078 h 212414"/>
              <a:gd name="connsiteX2" fmla="*/ 1711640 w 2154008"/>
              <a:gd name="connsiteY2" fmla="*/ 73759 h 212414"/>
              <a:gd name="connsiteX3" fmla="*/ 2154008 w 2154008"/>
              <a:gd name="connsiteY3" fmla="*/ 212414 h 212414"/>
              <a:gd name="connsiteX0" fmla="*/ 0 w 2154008"/>
              <a:gd name="connsiteY0" fmla="*/ 203519 h 208433"/>
              <a:gd name="connsiteX1" fmla="*/ 785203 w 2154008"/>
              <a:gd name="connsiteY1" fmla="*/ 7097 h 208433"/>
              <a:gd name="connsiteX2" fmla="*/ 1711640 w 2154008"/>
              <a:gd name="connsiteY2" fmla="*/ 69778 h 208433"/>
              <a:gd name="connsiteX3" fmla="*/ 2154008 w 2154008"/>
              <a:gd name="connsiteY3" fmla="*/ 208433 h 208433"/>
              <a:gd name="connsiteX0" fmla="*/ 0 w 2154008"/>
              <a:gd name="connsiteY0" fmla="*/ 159895 h 164809"/>
              <a:gd name="connsiteX1" fmla="*/ 533084 w 2154008"/>
              <a:gd name="connsiteY1" fmla="*/ 28843 h 164809"/>
              <a:gd name="connsiteX2" fmla="*/ 1711640 w 2154008"/>
              <a:gd name="connsiteY2" fmla="*/ 26154 h 164809"/>
              <a:gd name="connsiteX3" fmla="*/ 2154008 w 2154008"/>
              <a:gd name="connsiteY3" fmla="*/ 164809 h 164809"/>
              <a:gd name="connsiteX0" fmla="*/ 0 w 2154008"/>
              <a:gd name="connsiteY0" fmla="*/ 161715 h 166629"/>
              <a:gd name="connsiteX1" fmla="*/ 533084 w 2154008"/>
              <a:gd name="connsiteY1" fmla="*/ 30663 h 166629"/>
              <a:gd name="connsiteX2" fmla="*/ 1400236 w 2154008"/>
              <a:gd name="connsiteY2" fmla="*/ 77 h 166629"/>
              <a:gd name="connsiteX3" fmla="*/ 1711640 w 2154008"/>
              <a:gd name="connsiteY3" fmla="*/ 27974 h 166629"/>
              <a:gd name="connsiteX4" fmla="*/ 2154008 w 2154008"/>
              <a:gd name="connsiteY4" fmla="*/ 166629 h 166629"/>
              <a:gd name="connsiteX0" fmla="*/ 0 w 2154008"/>
              <a:gd name="connsiteY0" fmla="*/ 167346 h 172260"/>
              <a:gd name="connsiteX1" fmla="*/ 533084 w 2154008"/>
              <a:gd name="connsiteY1" fmla="*/ 36294 h 172260"/>
              <a:gd name="connsiteX2" fmla="*/ 1294705 w 2154008"/>
              <a:gd name="connsiteY2" fmla="*/ 2630 h 172260"/>
              <a:gd name="connsiteX3" fmla="*/ 1400236 w 2154008"/>
              <a:gd name="connsiteY3" fmla="*/ 5708 h 172260"/>
              <a:gd name="connsiteX4" fmla="*/ 1711640 w 2154008"/>
              <a:gd name="connsiteY4" fmla="*/ 33605 h 172260"/>
              <a:gd name="connsiteX5" fmla="*/ 2154008 w 2154008"/>
              <a:gd name="connsiteY5" fmla="*/ 172260 h 172260"/>
              <a:gd name="connsiteX0" fmla="*/ 0 w 2154008"/>
              <a:gd name="connsiteY0" fmla="*/ 415132 h 420046"/>
              <a:gd name="connsiteX1" fmla="*/ 533084 w 2154008"/>
              <a:gd name="connsiteY1" fmla="*/ 284080 h 420046"/>
              <a:gd name="connsiteX2" fmla="*/ 1294705 w 2154008"/>
              <a:gd name="connsiteY2" fmla="*/ 250416 h 420046"/>
              <a:gd name="connsiteX3" fmla="*/ 1400236 w 2154008"/>
              <a:gd name="connsiteY3" fmla="*/ 253494 h 420046"/>
              <a:gd name="connsiteX4" fmla="*/ 1711640 w 2154008"/>
              <a:gd name="connsiteY4" fmla="*/ 281391 h 420046"/>
              <a:gd name="connsiteX5" fmla="*/ 2154008 w 2154008"/>
              <a:gd name="connsiteY5" fmla="*/ 420046 h 420046"/>
              <a:gd name="connsiteX0" fmla="*/ 0 w 2154008"/>
              <a:gd name="connsiteY0" fmla="*/ 468648 h 473562"/>
              <a:gd name="connsiteX1" fmla="*/ 533084 w 2154008"/>
              <a:gd name="connsiteY1" fmla="*/ 337596 h 473562"/>
              <a:gd name="connsiteX2" fmla="*/ 1294705 w 2154008"/>
              <a:gd name="connsiteY2" fmla="*/ 303932 h 473562"/>
              <a:gd name="connsiteX3" fmla="*/ 1400236 w 2154008"/>
              <a:gd name="connsiteY3" fmla="*/ 307010 h 473562"/>
              <a:gd name="connsiteX4" fmla="*/ 1711640 w 2154008"/>
              <a:gd name="connsiteY4" fmla="*/ 334907 h 473562"/>
              <a:gd name="connsiteX5" fmla="*/ 2154008 w 2154008"/>
              <a:gd name="connsiteY5" fmla="*/ 473562 h 473562"/>
              <a:gd name="connsiteX0" fmla="*/ 0 w 2154008"/>
              <a:gd name="connsiteY0" fmla="*/ 467586 h 472500"/>
              <a:gd name="connsiteX1" fmla="*/ 533084 w 2154008"/>
              <a:gd name="connsiteY1" fmla="*/ 336534 h 472500"/>
              <a:gd name="connsiteX2" fmla="*/ 1294705 w 2154008"/>
              <a:gd name="connsiteY2" fmla="*/ 302870 h 472500"/>
              <a:gd name="connsiteX3" fmla="*/ 1332565 w 2154008"/>
              <a:gd name="connsiteY3" fmla="*/ 1 h 472500"/>
              <a:gd name="connsiteX4" fmla="*/ 1400236 w 2154008"/>
              <a:gd name="connsiteY4" fmla="*/ 305948 h 472500"/>
              <a:gd name="connsiteX5" fmla="*/ 1711640 w 2154008"/>
              <a:gd name="connsiteY5" fmla="*/ 333845 h 472500"/>
              <a:gd name="connsiteX6" fmla="*/ 2154008 w 2154008"/>
              <a:gd name="connsiteY6" fmla="*/ 472500 h 472500"/>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722332 w 2154008"/>
              <a:gd name="connsiteY2" fmla="*/ 95019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682144 h 687058"/>
              <a:gd name="connsiteX1" fmla="*/ 533084 w 2154008"/>
              <a:gd name="connsiteY1" fmla="*/ 551092 h 687058"/>
              <a:gd name="connsiteX2" fmla="*/ 722332 w 2154008"/>
              <a:gd name="connsiteY2" fmla="*/ 538368 h 687058"/>
              <a:gd name="connsiteX3" fmla="*/ 753019 w 2154008"/>
              <a:gd name="connsiteY3" fmla="*/ 0 h 687058"/>
              <a:gd name="connsiteX4" fmla="*/ 1400236 w 2154008"/>
              <a:gd name="connsiteY4" fmla="*/ 520506 h 687058"/>
              <a:gd name="connsiteX5" fmla="*/ 1711640 w 2154008"/>
              <a:gd name="connsiteY5" fmla="*/ 548403 h 687058"/>
              <a:gd name="connsiteX6" fmla="*/ 2154008 w 2154008"/>
              <a:gd name="connsiteY6" fmla="*/ 687058 h 687058"/>
              <a:gd name="connsiteX0" fmla="*/ 0 w 2154008"/>
              <a:gd name="connsiteY0" fmla="*/ 682144 h 687058"/>
              <a:gd name="connsiteX1" fmla="*/ 533084 w 2154008"/>
              <a:gd name="connsiteY1" fmla="*/ 551092 h 687058"/>
              <a:gd name="connsiteX2" fmla="*/ 722332 w 2154008"/>
              <a:gd name="connsiteY2" fmla="*/ 538368 h 687058"/>
              <a:gd name="connsiteX3" fmla="*/ 753019 w 2154008"/>
              <a:gd name="connsiteY3" fmla="*/ 0 h 687058"/>
              <a:gd name="connsiteX4" fmla="*/ 785982 w 2154008"/>
              <a:gd name="connsiteY4" fmla="*/ 541446 h 687058"/>
              <a:gd name="connsiteX5" fmla="*/ 1711640 w 2154008"/>
              <a:gd name="connsiteY5" fmla="*/ 548403 h 687058"/>
              <a:gd name="connsiteX6" fmla="*/ 2154008 w 2154008"/>
              <a:gd name="connsiteY6" fmla="*/ 687058 h 687058"/>
              <a:gd name="connsiteX0" fmla="*/ 0 w 2154008"/>
              <a:gd name="connsiteY0" fmla="*/ 682144 h 687058"/>
              <a:gd name="connsiteX1" fmla="*/ 533084 w 2154008"/>
              <a:gd name="connsiteY1" fmla="*/ 551092 h 687058"/>
              <a:gd name="connsiteX2" fmla="*/ 722332 w 2154008"/>
              <a:gd name="connsiteY2" fmla="*/ 538368 h 687058"/>
              <a:gd name="connsiteX3" fmla="*/ 753019 w 2154008"/>
              <a:gd name="connsiteY3" fmla="*/ 0 h 687058"/>
              <a:gd name="connsiteX4" fmla="*/ 785982 w 2154008"/>
              <a:gd name="connsiteY4" fmla="*/ 541446 h 687058"/>
              <a:gd name="connsiteX5" fmla="*/ 1704659 w 2154008"/>
              <a:gd name="connsiteY5" fmla="*/ 590284 h 687058"/>
              <a:gd name="connsiteX6" fmla="*/ 2154008 w 2154008"/>
              <a:gd name="connsiteY6" fmla="*/ 687058 h 687058"/>
              <a:gd name="connsiteX0" fmla="*/ 0 w 2154008"/>
              <a:gd name="connsiteY0" fmla="*/ 682144 h 687058"/>
              <a:gd name="connsiteX1" fmla="*/ 386501 w 2154008"/>
              <a:gd name="connsiteY1" fmla="*/ 579013 h 687058"/>
              <a:gd name="connsiteX2" fmla="*/ 722332 w 2154008"/>
              <a:gd name="connsiteY2" fmla="*/ 538368 h 687058"/>
              <a:gd name="connsiteX3" fmla="*/ 753019 w 2154008"/>
              <a:gd name="connsiteY3" fmla="*/ 0 h 687058"/>
              <a:gd name="connsiteX4" fmla="*/ 785982 w 2154008"/>
              <a:gd name="connsiteY4" fmla="*/ 541446 h 687058"/>
              <a:gd name="connsiteX5" fmla="*/ 1704659 w 2154008"/>
              <a:gd name="connsiteY5" fmla="*/ 590284 h 687058"/>
              <a:gd name="connsiteX6" fmla="*/ 2154008 w 2154008"/>
              <a:gd name="connsiteY6" fmla="*/ 687058 h 68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4008" h="687058">
                <a:moveTo>
                  <a:pt x="0" y="682144"/>
                </a:moveTo>
                <a:cubicBezTo>
                  <a:pt x="237356" y="617356"/>
                  <a:pt x="134105" y="628923"/>
                  <a:pt x="386501" y="579013"/>
                </a:cubicBezTo>
                <a:cubicBezTo>
                  <a:pt x="602285" y="551560"/>
                  <a:pt x="577807" y="543466"/>
                  <a:pt x="722332" y="538368"/>
                </a:cubicBezTo>
                <a:cubicBezTo>
                  <a:pt x="731674" y="341170"/>
                  <a:pt x="731990" y="243847"/>
                  <a:pt x="753019" y="0"/>
                </a:cubicBezTo>
                <a:cubicBezTo>
                  <a:pt x="770607" y="258639"/>
                  <a:pt x="774430" y="296512"/>
                  <a:pt x="785982" y="541446"/>
                </a:cubicBezTo>
                <a:cubicBezTo>
                  <a:pt x="855471" y="546608"/>
                  <a:pt x="1579030" y="562525"/>
                  <a:pt x="1704659" y="590284"/>
                </a:cubicBezTo>
                <a:cubicBezTo>
                  <a:pt x="1974329" y="637188"/>
                  <a:pt x="2067818" y="629286"/>
                  <a:pt x="2154008" y="687058"/>
                </a:cubicBezTo>
              </a:path>
            </a:pathLst>
          </a:custGeom>
          <a:noFill/>
          <a:ln>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70" name="Freeform 69"/>
          <p:cNvSpPr/>
          <p:nvPr/>
        </p:nvSpPr>
        <p:spPr>
          <a:xfrm>
            <a:off x="1767294" y="4157135"/>
            <a:ext cx="2357975" cy="1055056"/>
          </a:xfrm>
          <a:custGeom>
            <a:avLst/>
            <a:gdLst>
              <a:gd name="connsiteX0" fmla="*/ 0 w 1888083"/>
              <a:gd name="connsiteY0" fmla="*/ 0 h 1201129"/>
              <a:gd name="connsiteX1" fmla="*/ 1888083 w 1888083"/>
              <a:gd name="connsiteY1" fmla="*/ 932755 h 1201129"/>
              <a:gd name="connsiteX0" fmla="*/ 0 w 1888083"/>
              <a:gd name="connsiteY0" fmla="*/ 0 h 1211250"/>
              <a:gd name="connsiteX1" fmla="*/ 382112 w 1888083"/>
              <a:gd name="connsiteY1" fmla="*/ 483234 h 1211250"/>
              <a:gd name="connsiteX2" fmla="*/ 1888083 w 1888083"/>
              <a:gd name="connsiteY2" fmla="*/ 932755 h 1211250"/>
              <a:gd name="connsiteX0" fmla="*/ 0 w 1888083"/>
              <a:gd name="connsiteY0" fmla="*/ 0 h 1214429"/>
              <a:gd name="connsiteX1" fmla="*/ 382112 w 1888083"/>
              <a:gd name="connsiteY1" fmla="*/ 483234 h 1214429"/>
              <a:gd name="connsiteX2" fmla="*/ 1314915 w 1888083"/>
              <a:gd name="connsiteY2" fmla="*/ 1202466 h 1214429"/>
              <a:gd name="connsiteX3" fmla="*/ 1888083 w 1888083"/>
              <a:gd name="connsiteY3" fmla="*/ 932755 h 1214429"/>
              <a:gd name="connsiteX0" fmla="*/ 0 w 1888083"/>
              <a:gd name="connsiteY0" fmla="*/ 0 h 1001014"/>
              <a:gd name="connsiteX1" fmla="*/ 382112 w 1888083"/>
              <a:gd name="connsiteY1" fmla="*/ 483234 h 1001014"/>
              <a:gd name="connsiteX2" fmla="*/ 1281199 w 1888083"/>
              <a:gd name="connsiteY2" fmla="*/ 966468 h 1001014"/>
              <a:gd name="connsiteX3" fmla="*/ 1888083 w 1888083"/>
              <a:gd name="connsiteY3" fmla="*/ 932755 h 1001014"/>
              <a:gd name="connsiteX0" fmla="*/ 0 w 2135332"/>
              <a:gd name="connsiteY0" fmla="*/ 0 h 1091617"/>
              <a:gd name="connsiteX1" fmla="*/ 382112 w 2135332"/>
              <a:gd name="connsiteY1" fmla="*/ 483234 h 1091617"/>
              <a:gd name="connsiteX2" fmla="*/ 1281199 w 2135332"/>
              <a:gd name="connsiteY2" fmla="*/ 966468 h 1091617"/>
              <a:gd name="connsiteX3" fmla="*/ 2135332 w 2135332"/>
              <a:gd name="connsiteY3" fmla="*/ 1078849 h 1091617"/>
              <a:gd name="connsiteX0" fmla="*/ 0 w 2135332"/>
              <a:gd name="connsiteY0" fmla="*/ 0 h 1091617"/>
              <a:gd name="connsiteX1" fmla="*/ 280964 w 2135332"/>
              <a:gd name="connsiteY1" fmla="*/ 550662 h 1091617"/>
              <a:gd name="connsiteX2" fmla="*/ 1281199 w 2135332"/>
              <a:gd name="connsiteY2" fmla="*/ 966468 h 1091617"/>
              <a:gd name="connsiteX3" fmla="*/ 2135332 w 2135332"/>
              <a:gd name="connsiteY3" fmla="*/ 1078849 h 1091617"/>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91359"/>
              <a:gd name="connsiteY0" fmla="*/ 593441 h 622604"/>
              <a:gd name="connsiteX1" fmla="*/ 336991 w 2191359"/>
              <a:gd name="connsiteY1" fmla="*/ 23476 h 622604"/>
              <a:gd name="connsiteX2" fmla="*/ 1011307 w 2191359"/>
              <a:gd name="connsiteY2" fmla="*/ 394330 h 622604"/>
              <a:gd name="connsiteX3" fmla="*/ 2191359 w 2191359"/>
              <a:gd name="connsiteY3" fmla="*/ 551663 h 622604"/>
              <a:gd name="connsiteX0" fmla="*/ 0 w 2191359"/>
              <a:gd name="connsiteY0" fmla="*/ 210277 h 258670"/>
              <a:gd name="connsiteX1" fmla="*/ 841230 w 2191359"/>
              <a:gd name="connsiteY1" fmla="*/ 69886 h 258670"/>
              <a:gd name="connsiteX2" fmla="*/ 1011307 w 2191359"/>
              <a:gd name="connsiteY2" fmla="*/ 11166 h 258670"/>
              <a:gd name="connsiteX3" fmla="*/ 2191359 w 2191359"/>
              <a:gd name="connsiteY3" fmla="*/ 168499 h 258670"/>
              <a:gd name="connsiteX0" fmla="*/ 0 w 2191359"/>
              <a:gd name="connsiteY0" fmla="*/ 179727 h 228120"/>
              <a:gd name="connsiteX1" fmla="*/ 841230 w 2191359"/>
              <a:gd name="connsiteY1" fmla="*/ 39336 h 228120"/>
              <a:gd name="connsiteX2" fmla="*/ 1608924 w 2191359"/>
              <a:gd name="connsiteY2" fmla="*/ 74002 h 228120"/>
              <a:gd name="connsiteX3" fmla="*/ 2191359 w 2191359"/>
              <a:gd name="connsiteY3" fmla="*/ 137949 h 228120"/>
              <a:gd name="connsiteX0" fmla="*/ 0 w 2191359"/>
              <a:gd name="connsiteY0" fmla="*/ 140391 h 212398"/>
              <a:gd name="connsiteX1" fmla="*/ 841230 w 2191359"/>
              <a:gd name="connsiteY1" fmla="*/ 0 h 212398"/>
              <a:gd name="connsiteX2" fmla="*/ 1608924 w 2191359"/>
              <a:gd name="connsiteY2" fmla="*/ 34666 h 212398"/>
              <a:gd name="connsiteX3" fmla="*/ 2191359 w 2191359"/>
              <a:gd name="connsiteY3" fmla="*/ 98613 h 212398"/>
              <a:gd name="connsiteX0" fmla="*/ 0 w 2191359"/>
              <a:gd name="connsiteY0" fmla="*/ 160366 h 232373"/>
              <a:gd name="connsiteX1" fmla="*/ 841230 w 2191359"/>
              <a:gd name="connsiteY1" fmla="*/ 19975 h 232373"/>
              <a:gd name="connsiteX2" fmla="*/ 1608924 w 2191359"/>
              <a:gd name="connsiteY2" fmla="*/ 54641 h 232373"/>
              <a:gd name="connsiteX3" fmla="*/ 2191359 w 2191359"/>
              <a:gd name="connsiteY3" fmla="*/ 118588 h 232373"/>
              <a:gd name="connsiteX0" fmla="*/ 0 w 2191359"/>
              <a:gd name="connsiteY0" fmla="*/ 160366 h 160366"/>
              <a:gd name="connsiteX1" fmla="*/ 841230 w 2191359"/>
              <a:gd name="connsiteY1" fmla="*/ 19975 h 160366"/>
              <a:gd name="connsiteX2" fmla="*/ 1608924 w 2191359"/>
              <a:gd name="connsiteY2" fmla="*/ 54641 h 160366"/>
              <a:gd name="connsiteX3" fmla="*/ 2191359 w 2191359"/>
              <a:gd name="connsiteY3" fmla="*/ 118588 h 160366"/>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54008"/>
              <a:gd name="connsiteY0" fmla="*/ 203290 h 208204"/>
              <a:gd name="connsiteX1" fmla="*/ 785203 w 2154008"/>
              <a:gd name="connsiteY1" fmla="*/ 6868 h 208204"/>
              <a:gd name="connsiteX2" fmla="*/ 160892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7500 h 212414"/>
              <a:gd name="connsiteX1" fmla="*/ 785203 w 2154008"/>
              <a:gd name="connsiteY1" fmla="*/ 11078 h 212414"/>
              <a:gd name="connsiteX2" fmla="*/ 1711640 w 2154008"/>
              <a:gd name="connsiteY2" fmla="*/ 73759 h 212414"/>
              <a:gd name="connsiteX3" fmla="*/ 2154008 w 2154008"/>
              <a:gd name="connsiteY3" fmla="*/ 212414 h 212414"/>
              <a:gd name="connsiteX0" fmla="*/ 0 w 2154008"/>
              <a:gd name="connsiteY0" fmla="*/ 203519 h 208433"/>
              <a:gd name="connsiteX1" fmla="*/ 785203 w 2154008"/>
              <a:gd name="connsiteY1" fmla="*/ 7097 h 208433"/>
              <a:gd name="connsiteX2" fmla="*/ 1711640 w 2154008"/>
              <a:gd name="connsiteY2" fmla="*/ 69778 h 208433"/>
              <a:gd name="connsiteX3" fmla="*/ 2154008 w 2154008"/>
              <a:gd name="connsiteY3" fmla="*/ 208433 h 208433"/>
              <a:gd name="connsiteX0" fmla="*/ 0 w 2154008"/>
              <a:gd name="connsiteY0" fmla="*/ 159895 h 164809"/>
              <a:gd name="connsiteX1" fmla="*/ 533084 w 2154008"/>
              <a:gd name="connsiteY1" fmla="*/ 28843 h 164809"/>
              <a:gd name="connsiteX2" fmla="*/ 1711640 w 2154008"/>
              <a:gd name="connsiteY2" fmla="*/ 26154 h 164809"/>
              <a:gd name="connsiteX3" fmla="*/ 2154008 w 2154008"/>
              <a:gd name="connsiteY3" fmla="*/ 164809 h 164809"/>
              <a:gd name="connsiteX0" fmla="*/ 0 w 2154008"/>
              <a:gd name="connsiteY0" fmla="*/ 161715 h 166629"/>
              <a:gd name="connsiteX1" fmla="*/ 533084 w 2154008"/>
              <a:gd name="connsiteY1" fmla="*/ 30663 h 166629"/>
              <a:gd name="connsiteX2" fmla="*/ 1400236 w 2154008"/>
              <a:gd name="connsiteY2" fmla="*/ 77 h 166629"/>
              <a:gd name="connsiteX3" fmla="*/ 1711640 w 2154008"/>
              <a:gd name="connsiteY3" fmla="*/ 27974 h 166629"/>
              <a:gd name="connsiteX4" fmla="*/ 2154008 w 2154008"/>
              <a:gd name="connsiteY4" fmla="*/ 166629 h 166629"/>
              <a:gd name="connsiteX0" fmla="*/ 0 w 2154008"/>
              <a:gd name="connsiteY0" fmla="*/ 167346 h 172260"/>
              <a:gd name="connsiteX1" fmla="*/ 533084 w 2154008"/>
              <a:gd name="connsiteY1" fmla="*/ 36294 h 172260"/>
              <a:gd name="connsiteX2" fmla="*/ 1294705 w 2154008"/>
              <a:gd name="connsiteY2" fmla="*/ 2630 h 172260"/>
              <a:gd name="connsiteX3" fmla="*/ 1400236 w 2154008"/>
              <a:gd name="connsiteY3" fmla="*/ 5708 h 172260"/>
              <a:gd name="connsiteX4" fmla="*/ 1711640 w 2154008"/>
              <a:gd name="connsiteY4" fmla="*/ 33605 h 172260"/>
              <a:gd name="connsiteX5" fmla="*/ 2154008 w 2154008"/>
              <a:gd name="connsiteY5" fmla="*/ 172260 h 172260"/>
              <a:gd name="connsiteX0" fmla="*/ 0 w 2154008"/>
              <a:gd name="connsiteY0" fmla="*/ 415132 h 420046"/>
              <a:gd name="connsiteX1" fmla="*/ 533084 w 2154008"/>
              <a:gd name="connsiteY1" fmla="*/ 284080 h 420046"/>
              <a:gd name="connsiteX2" fmla="*/ 1294705 w 2154008"/>
              <a:gd name="connsiteY2" fmla="*/ 250416 h 420046"/>
              <a:gd name="connsiteX3" fmla="*/ 1400236 w 2154008"/>
              <a:gd name="connsiteY3" fmla="*/ 253494 h 420046"/>
              <a:gd name="connsiteX4" fmla="*/ 1711640 w 2154008"/>
              <a:gd name="connsiteY4" fmla="*/ 281391 h 420046"/>
              <a:gd name="connsiteX5" fmla="*/ 2154008 w 2154008"/>
              <a:gd name="connsiteY5" fmla="*/ 420046 h 420046"/>
              <a:gd name="connsiteX0" fmla="*/ 0 w 2154008"/>
              <a:gd name="connsiteY0" fmla="*/ 468648 h 473562"/>
              <a:gd name="connsiteX1" fmla="*/ 533084 w 2154008"/>
              <a:gd name="connsiteY1" fmla="*/ 337596 h 473562"/>
              <a:gd name="connsiteX2" fmla="*/ 1294705 w 2154008"/>
              <a:gd name="connsiteY2" fmla="*/ 303932 h 473562"/>
              <a:gd name="connsiteX3" fmla="*/ 1400236 w 2154008"/>
              <a:gd name="connsiteY3" fmla="*/ 307010 h 473562"/>
              <a:gd name="connsiteX4" fmla="*/ 1711640 w 2154008"/>
              <a:gd name="connsiteY4" fmla="*/ 334907 h 473562"/>
              <a:gd name="connsiteX5" fmla="*/ 2154008 w 2154008"/>
              <a:gd name="connsiteY5" fmla="*/ 473562 h 473562"/>
              <a:gd name="connsiteX0" fmla="*/ 0 w 2154008"/>
              <a:gd name="connsiteY0" fmla="*/ 467586 h 472500"/>
              <a:gd name="connsiteX1" fmla="*/ 533084 w 2154008"/>
              <a:gd name="connsiteY1" fmla="*/ 336534 h 472500"/>
              <a:gd name="connsiteX2" fmla="*/ 1294705 w 2154008"/>
              <a:gd name="connsiteY2" fmla="*/ 302870 h 472500"/>
              <a:gd name="connsiteX3" fmla="*/ 1332565 w 2154008"/>
              <a:gd name="connsiteY3" fmla="*/ 1 h 472500"/>
              <a:gd name="connsiteX4" fmla="*/ 1400236 w 2154008"/>
              <a:gd name="connsiteY4" fmla="*/ 305948 h 472500"/>
              <a:gd name="connsiteX5" fmla="*/ 1711640 w 2154008"/>
              <a:gd name="connsiteY5" fmla="*/ 333845 h 472500"/>
              <a:gd name="connsiteX6" fmla="*/ 2154008 w 2154008"/>
              <a:gd name="connsiteY6" fmla="*/ 472500 h 472500"/>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722332 w 2154008"/>
              <a:gd name="connsiteY2" fmla="*/ 95019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682144 h 687058"/>
              <a:gd name="connsiteX1" fmla="*/ 533084 w 2154008"/>
              <a:gd name="connsiteY1" fmla="*/ 551092 h 687058"/>
              <a:gd name="connsiteX2" fmla="*/ 722332 w 2154008"/>
              <a:gd name="connsiteY2" fmla="*/ 538368 h 687058"/>
              <a:gd name="connsiteX3" fmla="*/ 753019 w 2154008"/>
              <a:gd name="connsiteY3" fmla="*/ 0 h 687058"/>
              <a:gd name="connsiteX4" fmla="*/ 1400236 w 2154008"/>
              <a:gd name="connsiteY4" fmla="*/ 520506 h 687058"/>
              <a:gd name="connsiteX5" fmla="*/ 1711640 w 2154008"/>
              <a:gd name="connsiteY5" fmla="*/ 548403 h 687058"/>
              <a:gd name="connsiteX6" fmla="*/ 2154008 w 2154008"/>
              <a:gd name="connsiteY6" fmla="*/ 687058 h 687058"/>
              <a:gd name="connsiteX0" fmla="*/ 0 w 2154008"/>
              <a:gd name="connsiteY0" fmla="*/ 682144 h 687058"/>
              <a:gd name="connsiteX1" fmla="*/ 533084 w 2154008"/>
              <a:gd name="connsiteY1" fmla="*/ 551092 h 687058"/>
              <a:gd name="connsiteX2" fmla="*/ 722332 w 2154008"/>
              <a:gd name="connsiteY2" fmla="*/ 538368 h 687058"/>
              <a:gd name="connsiteX3" fmla="*/ 753019 w 2154008"/>
              <a:gd name="connsiteY3" fmla="*/ 0 h 687058"/>
              <a:gd name="connsiteX4" fmla="*/ 785982 w 2154008"/>
              <a:gd name="connsiteY4" fmla="*/ 541446 h 687058"/>
              <a:gd name="connsiteX5" fmla="*/ 1711640 w 2154008"/>
              <a:gd name="connsiteY5" fmla="*/ 548403 h 687058"/>
              <a:gd name="connsiteX6" fmla="*/ 2154008 w 2154008"/>
              <a:gd name="connsiteY6" fmla="*/ 687058 h 687058"/>
              <a:gd name="connsiteX0" fmla="*/ 0 w 2154008"/>
              <a:gd name="connsiteY0" fmla="*/ 682144 h 687058"/>
              <a:gd name="connsiteX1" fmla="*/ 533084 w 2154008"/>
              <a:gd name="connsiteY1" fmla="*/ 551092 h 687058"/>
              <a:gd name="connsiteX2" fmla="*/ 722332 w 2154008"/>
              <a:gd name="connsiteY2" fmla="*/ 538368 h 687058"/>
              <a:gd name="connsiteX3" fmla="*/ 753019 w 2154008"/>
              <a:gd name="connsiteY3" fmla="*/ 0 h 687058"/>
              <a:gd name="connsiteX4" fmla="*/ 785982 w 2154008"/>
              <a:gd name="connsiteY4" fmla="*/ 541446 h 687058"/>
              <a:gd name="connsiteX5" fmla="*/ 1704659 w 2154008"/>
              <a:gd name="connsiteY5" fmla="*/ 590284 h 687058"/>
              <a:gd name="connsiteX6" fmla="*/ 2154008 w 2154008"/>
              <a:gd name="connsiteY6" fmla="*/ 687058 h 687058"/>
              <a:gd name="connsiteX0" fmla="*/ 0 w 2154008"/>
              <a:gd name="connsiteY0" fmla="*/ 682144 h 687058"/>
              <a:gd name="connsiteX1" fmla="*/ 386501 w 2154008"/>
              <a:gd name="connsiteY1" fmla="*/ 579013 h 687058"/>
              <a:gd name="connsiteX2" fmla="*/ 722332 w 2154008"/>
              <a:gd name="connsiteY2" fmla="*/ 538368 h 687058"/>
              <a:gd name="connsiteX3" fmla="*/ 753019 w 2154008"/>
              <a:gd name="connsiteY3" fmla="*/ 0 h 687058"/>
              <a:gd name="connsiteX4" fmla="*/ 785982 w 2154008"/>
              <a:gd name="connsiteY4" fmla="*/ 541446 h 687058"/>
              <a:gd name="connsiteX5" fmla="*/ 1704659 w 2154008"/>
              <a:gd name="connsiteY5" fmla="*/ 590284 h 687058"/>
              <a:gd name="connsiteX6" fmla="*/ 2154008 w 2154008"/>
              <a:gd name="connsiteY6" fmla="*/ 687058 h 68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4008" h="687058">
                <a:moveTo>
                  <a:pt x="0" y="682144"/>
                </a:moveTo>
                <a:cubicBezTo>
                  <a:pt x="237356" y="617356"/>
                  <a:pt x="134105" y="628923"/>
                  <a:pt x="386501" y="579013"/>
                </a:cubicBezTo>
                <a:cubicBezTo>
                  <a:pt x="602285" y="551560"/>
                  <a:pt x="577807" y="543466"/>
                  <a:pt x="722332" y="538368"/>
                </a:cubicBezTo>
                <a:cubicBezTo>
                  <a:pt x="731674" y="341170"/>
                  <a:pt x="731990" y="243847"/>
                  <a:pt x="753019" y="0"/>
                </a:cubicBezTo>
                <a:cubicBezTo>
                  <a:pt x="770607" y="258639"/>
                  <a:pt x="774430" y="296512"/>
                  <a:pt x="785982" y="541446"/>
                </a:cubicBezTo>
                <a:cubicBezTo>
                  <a:pt x="855471" y="546608"/>
                  <a:pt x="1579030" y="562525"/>
                  <a:pt x="1704659" y="590284"/>
                </a:cubicBezTo>
                <a:cubicBezTo>
                  <a:pt x="1974329" y="637188"/>
                  <a:pt x="2067818" y="629286"/>
                  <a:pt x="2154008" y="687058"/>
                </a:cubicBezTo>
              </a:path>
            </a:pathLst>
          </a:custGeom>
          <a:noFill/>
          <a:ln>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71" name="Freeform 70"/>
          <p:cNvSpPr/>
          <p:nvPr/>
        </p:nvSpPr>
        <p:spPr>
          <a:xfrm>
            <a:off x="1923595" y="5084989"/>
            <a:ext cx="2357975" cy="1055056"/>
          </a:xfrm>
          <a:custGeom>
            <a:avLst/>
            <a:gdLst>
              <a:gd name="connsiteX0" fmla="*/ 0 w 1888083"/>
              <a:gd name="connsiteY0" fmla="*/ 0 h 1201129"/>
              <a:gd name="connsiteX1" fmla="*/ 1888083 w 1888083"/>
              <a:gd name="connsiteY1" fmla="*/ 932755 h 1201129"/>
              <a:gd name="connsiteX0" fmla="*/ 0 w 1888083"/>
              <a:gd name="connsiteY0" fmla="*/ 0 h 1211250"/>
              <a:gd name="connsiteX1" fmla="*/ 382112 w 1888083"/>
              <a:gd name="connsiteY1" fmla="*/ 483234 h 1211250"/>
              <a:gd name="connsiteX2" fmla="*/ 1888083 w 1888083"/>
              <a:gd name="connsiteY2" fmla="*/ 932755 h 1211250"/>
              <a:gd name="connsiteX0" fmla="*/ 0 w 1888083"/>
              <a:gd name="connsiteY0" fmla="*/ 0 h 1214429"/>
              <a:gd name="connsiteX1" fmla="*/ 382112 w 1888083"/>
              <a:gd name="connsiteY1" fmla="*/ 483234 h 1214429"/>
              <a:gd name="connsiteX2" fmla="*/ 1314915 w 1888083"/>
              <a:gd name="connsiteY2" fmla="*/ 1202466 h 1214429"/>
              <a:gd name="connsiteX3" fmla="*/ 1888083 w 1888083"/>
              <a:gd name="connsiteY3" fmla="*/ 932755 h 1214429"/>
              <a:gd name="connsiteX0" fmla="*/ 0 w 1888083"/>
              <a:gd name="connsiteY0" fmla="*/ 0 h 1001014"/>
              <a:gd name="connsiteX1" fmla="*/ 382112 w 1888083"/>
              <a:gd name="connsiteY1" fmla="*/ 483234 h 1001014"/>
              <a:gd name="connsiteX2" fmla="*/ 1281199 w 1888083"/>
              <a:gd name="connsiteY2" fmla="*/ 966468 h 1001014"/>
              <a:gd name="connsiteX3" fmla="*/ 1888083 w 1888083"/>
              <a:gd name="connsiteY3" fmla="*/ 932755 h 1001014"/>
              <a:gd name="connsiteX0" fmla="*/ 0 w 2135332"/>
              <a:gd name="connsiteY0" fmla="*/ 0 h 1091617"/>
              <a:gd name="connsiteX1" fmla="*/ 382112 w 2135332"/>
              <a:gd name="connsiteY1" fmla="*/ 483234 h 1091617"/>
              <a:gd name="connsiteX2" fmla="*/ 1281199 w 2135332"/>
              <a:gd name="connsiteY2" fmla="*/ 966468 h 1091617"/>
              <a:gd name="connsiteX3" fmla="*/ 2135332 w 2135332"/>
              <a:gd name="connsiteY3" fmla="*/ 1078849 h 1091617"/>
              <a:gd name="connsiteX0" fmla="*/ 0 w 2135332"/>
              <a:gd name="connsiteY0" fmla="*/ 0 h 1091617"/>
              <a:gd name="connsiteX1" fmla="*/ 280964 w 2135332"/>
              <a:gd name="connsiteY1" fmla="*/ 550662 h 1091617"/>
              <a:gd name="connsiteX2" fmla="*/ 1281199 w 2135332"/>
              <a:gd name="connsiteY2" fmla="*/ 966468 h 1091617"/>
              <a:gd name="connsiteX3" fmla="*/ 2135332 w 2135332"/>
              <a:gd name="connsiteY3" fmla="*/ 1078849 h 1091617"/>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35332"/>
              <a:gd name="connsiteY0" fmla="*/ 0 h 1088219"/>
              <a:gd name="connsiteX1" fmla="*/ 280964 w 2135332"/>
              <a:gd name="connsiteY1" fmla="*/ 550662 h 1088219"/>
              <a:gd name="connsiteX2" fmla="*/ 955280 w 2135332"/>
              <a:gd name="connsiteY2" fmla="*/ 921516 h 1088219"/>
              <a:gd name="connsiteX3" fmla="*/ 2135332 w 2135332"/>
              <a:gd name="connsiteY3" fmla="*/ 1078849 h 1088219"/>
              <a:gd name="connsiteX0" fmla="*/ 0 w 2191359"/>
              <a:gd name="connsiteY0" fmla="*/ 593441 h 622604"/>
              <a:gd name="connsiteX1" fmla="*/ 336991 w 2191359"/>
              <a:gd name="connsiteY1" fmla="*/ 23476 h 622604"/>
              <a:gd name="connsiteX2" fmla="*/ 1011307 w 2191359"/>
              <a:gd name="connsiteY2" fmla="*/ 394330 h 622604"/>
              <a:gd name="connsiteX3" fmla="*/ 2191359 w 2191359"/>
              <a:gd name="connsiteY3" fmla="*/ 551663 h 622604"/>
              <a:gd name="connsiteX0" fmla="*/ 0 w 2191359"/>
              <a:gd name="connsiteY0" fmla="*/ 210277 h 258670"/>
              <a:gd name="connsiteX1" fmla="*/ 841230 w 2191359"/>
              <a:gd name="connsiteY1" fmla="*/ 69886 h 258670"/>
              <a:gd name="connsiteX2" fmla="*/ 1011307 w 2191359"/>
              <a:gd name="connsiteY2" fmla="*/ 11166 h 258670"/>
              <a:gd name="connsiteX3" fmla="*/ 2191359 w 2191359"/>
              <a:gd name="connsiteY3" fmla="*/ 168499 h 258670"/>
              <a:gd name="connsiteX0" fmla="*/ 0 w 2191359"/>
              <a:gd name="connsiteY0" fmla="*/ 179727 h 228120"/>
              <a:gd name="connsiteX1" fmla="*/ 841230 w 2191359"/>
              <a:gd name="connsiteY1" fmla="*/ 39336 h 228120"/>
              <a:gd name="connsiteX2" fmla="*/ 1608924 w 2191359"/>
              <a:gd name="connsiteY2" fmla="*/ 74002 h 228120"/>
              <a:gd name="connsiteX3" fmla="*/ 2191359 w 2191359"/>
              <a:gd name="connsiteY3" fmla="*/ 137949 h 228120"/>
              <a:gd name="connsiteX0" fmla="*/ 0 w 2191359"/>
              <a:gd name="connsiteY0" fmla="*/ 140391 h 212398"/>
              <a:gd name="connsiteX1" fmla="*/ 841230 w 2191359"/>
              <a:gd name="connsiteY1" fmla="*/ 0 h 212398"/>
              <a:gd name="connsiteX2" fmla="*/ 1608924 w 2191359"/>
              <a:gd name="connsiteY2" fmla="*/ 34666 h 212398"/>
              <a:gd name="connsiteX3" fmla="*/ 2191359 w 2191359"/>
              <a:gd name="connsiteY3" fmla="*/ 98613 h 212398"/>
              <a:gd name="connsiteX0" fmla="*/ 0 w 2191359"/>
              <a:gd name="connsiteY0" fmla="*/ 160366 h 232373"/>
              <a:gd name="connsiteX1" fmla="*/ 841230 w 2191359"/>
              <a:gd name="connsiteY1" fmla="*/ 19975 h 232373"/>
              <a:gd name="connsiteX2" fmla="*/ 1608924 w 2191359"/>
              <a:gd name="connsiteY2" fmla="*/ 54641 h 232373"/>
              <a:gd name="connsiteX3" fmla="*/ 2191359 w 2191359"/>
              <a:gd name="connsiteY3" fmla="*/ 118588 h 232373"/>
              <a:gd name="connsiteX0" fmla="*/ 0 w 2191359"/>
              <a:gd name="connsiteY0" fmla="*/ 160366 h 160366"/>
              <a:gd name="connsiteX1" fmla="*/ 841230 w 2191359"/>
              <a:gd name="connsiteY1" fmla="*/ 19975 h 160366"/>
              <a:gd name="connsiteX2" fmla="*/ 1608924 w 2191359"/>
              <a:gd name="connsiteY2" fmla="*/ 54641 h 160366"/>
              <a:gd name="connsiteX3" fmla="*/ 2191359 w 2191359"/>
              <a:gd name="connsiteY3" fmla="*/ 118588 h 160366"/>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91359"/>
              <a:gd name="connsiteY0" fmla="*/ 203290 h 203290"/>
              <a:gd name="connsiteX1" fmla="*/ 785203 w 2191359"/>
              <a:gd name="connsiteY1" fmla="*/ 6868 h 203290"/>
              <a:gd name="connsiteX2" fmla="*/ 1608924 w 2191359"/>
              <a:gd name="connsiteY2" fmla="*/ 97565 h 203290"/>
              <a:gd name="connsiteX3" fmla="*/ 2191359 w 2191359"/>
              <a:gd name="connsiteY3" fmla="*/ 161512 h 203290"/>
              <a:gd name="connsiteX0" fmla="*/ 0 w 2154008"/>
              <a:gd name="connsiteY0" fmla="*/ 203290 h 208204"/>
              <a:gd name="connsiteX1" fmla="*/ 785203 w 2154008"/>
              <a:gd name="connsiteY1" fmla="*/ 6868 h 208204"/>
              <a:gd name="connsiteX2" fmla="*/ 160892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3290 h 208204"/>
              <a:gd name="connsiteX1" fmla="*/ 785203 w 2154008"/>
              <a:gd name="connsiteY1" fmla="*/ 6868 h 208204"/>
              <a:gd name="connsiteX2" fmla="*/ 1692964 w 2154008"/>
              <a:gd name="connsiteY2" fmla="*/ 97565 h 208204"/>
              <a:gd name="connsiteX3" fmla="*/ 2154008 w 2154008"/>
              <a:gd name="connsiteY3" fmla="*/ 208204 h 208204"/>
              <a:gd name="connsiteX0" fmla="*/ 0 w 2154008"/>
              <a:gd name="connsiteY0" fmla="*/ 207500 h 212414"/>
              <a:gd name="connsiteX1" fmla="*/ 785203 w 2154008"/>
              <a:gd name="connsiteY1" fmla="*/ 11078 h 212414"/>
              <a:gd name="connsiteX2" fmla="*/ 1711640 w 2154008"/>
              <a:gd name="connsiteY2" fmla="*/ 73759 h 212414"/>
              <a:gd name="connsiteX3" fmla="*/ 2154008 w 2154008"/>
              <a:gd name="connsiteY3" fmla="*/ 212414 h 212414"/>
              <a:gd name="connsiteX0" fmla="*/ 0 w 2154008"/>
              <a:gd name="connsiteY0" fmla="*/ 203519 h 208433"/>
              <a:gd name="connsiteX1" fmla="*/ 785203 w 2154008"/>
              <a:gd name="connsiteY1" fmla="*/ 7097 h 208433"/>
              <a:gd name="connsiteX2" fmla="*/ 1711640 w 2154008"/>
              <a:gd name="connsiteY2" fmla="*/ 69778 h 208433"/>
              <a:gd name="connsiteX3" fmla="*/ 2154008 w 2154008"/>
              <a:gd name="connsiteY3" fmla="*/ 208433 h 208433"/>
              <a:gd name="connsiteX0" fmla="*/ 0 w 2154008"/>
              <a:gd name="connsiteY0" fmla="*/ 159895 h 164809"/>
              <a:gd name="connsiteX1" fmla="*/ 533084 w 2154008"/>
              <a:gd name="connsiteY1" fmla="*/ 28843 h 164809"/>
              <a:gd name="connsiteX2" fmla="*/ 1711640 w 2154008"/>
              <a:gd name="connsiteY2" fmla="*/ 26154 h 164809"/>
              <a:gd name="connsiteX3" fmla="*/ 2154008 w 2154008"/>
              <a:gd name="connsiteY3" fmla="*/ 164809 h 164809"/>
              <a:gd name="connsiteX0" fmla="*/ 0 w 2154008"/>
              <a:gd name="connsiteY0" fmla="*/ 161715 h 166629"/>
              <a:gd name="connsiteX1" fmla="*/ 533084 w 2154008"/>
              <a:gd name="connsiteY1" fmla="*/ 30663 h 166629"/>
              <a:gd name="connsiteX2" fmla="*/ 1400236 w 2154008"/>
              <a:gd name="connsiteY2" fmla="*/ 77 h 166629"/>
              <a:gd name="connsiteX3" fmla="*/ 1711640 w 2154008"/>
              <a:gd name="connsiteY3" fmla="*/ 27974 h 166629"/>
              <a:gd name="connsiteX4" fmla="*/ 2154008 w 2154008"/>
              <a:gd name="connsiteY4" fmla="*/ 166629 h 166629"/>
              <a:gd name="connsiteX0" fmla="*/ 0 w 2154008"/>
              <a:gd name="connsiteY0" fmla="*/ 167346 h 172260"/>
              <a:gd name="connsiteX1" fmla="*/ 533084 w 2154008"/>
              <a:gd name="connsiteY1" fmla="*/ 36294 h 172260"/>
              <a:gd name="connsiteX2" fmla="*/ 1294705 w 2154008"/>
              <a:gd name="connsiteY2" fmla="*/ 2630 h 172260"/>
              <a:gd name="connsiteX3" fmla="*/ 1400236 w 2154008"/>
              <a:gd name="connsiteY3" fmla="*/ 5708 h 172260"/>
              <a:gd name="connsiteX4" fmla="*/ 1711640 w 2154008"/>
              <a:gd name="connsiteY4" fmla="*/ 33605 h 172260"/>
              <a:gd name="connsiteX5" fmla="*/ 2154008 w 2154008"/>
              <a:gd name="connsiteY5" fmla="*/ 172260 h 172260"/>
              <a:gd name="connsiteX0" fmla="*/ 0 w 2154008"/>
              <a:gd name="connsiteY0" fmla="*/ 415132 h 420046"/>
              <a:gd name="connsiteX1" fmla="*/ 533084 w 2154008"/>
              <a:gd name="connsiteY1" fmla="*/ 284080 h 420046"/>
              <a:gd name="connsiteX2" fmla="*/ 1294705 w 2154008"/>
              <a:gd name="connsiteY2" fmla="*/ 250416 h 420046"/>
              <a:gd name="connsiteX3" fmla="*/ 1400236 w 2154008"/>
              <a:gd name="connsiteY3" fmla="*/ 253494 h 420046"/>
              <a:gd name="connsiteX4" fmla="*/ 1711640 w 2154008"/>
              <a:gd name="connsiteY4" fmla="*/ 281391 h 420046"/>
              <a:gd name="connsiteX5" fmla="*/ 2154008 w 2154008"/>
              <a:gd name="connsiteY5" fmla="*/ 420046 h 420046"/>
              <a:gd name="connsiteX0" fmla="*/ 0 w 2154008"/>
              <a:gd name="connsiteY0" fmla="*/ 468648 h 473562"/>
              <a:gd name="connsiteX1" fmla="*/ 533084 w 2154008"/>
              <a:gd name="connsiteY1" fmla="*/ 337596 h 473562"/>
              <a:gd name="connsiteX2" fmla="*/ 1294705 w 2154008"/>
              <a:gd name="connsiteY2" fmla="*/ 303932 h 473562"/>
              <a:gd name="connsiteX3" fmla="*/ 1400236 w 2154008"/>
              <a:gd name="connsiteY3" fmla="*/ 307010 h 473562"/>
              <a:gd name="connsiteX4" fmla="*/ 1711640 w 2154008"/>
              <a:gd name="connsiteY4" fmla="*/ 334907 h 473562"/>
              <a:gd name="connsiteX5" fmla="*/ 2154008 w 2154008"/>
              <a:gd name="connsiteY5" fmla="*/ 473562 h 473562"/>
              <a:gd name="connsiteX0" fmla="*/ 0 w 2154008"/>
              <a:gd name="connsiteY0" fmla="*/ 467586 h 472500"/>
              <a:gd name="connsiteX1" fmla="*/ 533084 w 2154008"/>
              <a:gd name="connsiteY1" fmla="*/ 336534 h 472500"/>
              <a:gd name="connsiteX2" fmla="*/ 1294705 w 2154008"/>
              <a:gd name="connsiteY2" fmla="*/ 302870 h 472500"/>
              <a:gd name="connsiteX3" fmla="*/ 1332565 w 2154008"/>
              <a:gd name="connsiteY3" fmla="*/ 1 h 472500"/>
              <a:gd name="connsiteX4" fmla="*/ 1400236 w 2154008"/>
              <a:gd name="connsiteY4" fmla="*/ 305948 h 472500"/>
              <a:gd name="connsiteX5" fmla="*/ 1711640 w 2154008"/>
              <a:gd name="connsiteY5" fmla="*/ 333845 h 472500"/>
              <a:gd name="connsiteX6" fmla="*/ 2154008 w 2154008"/>
              <a:gd name="connsiteY6" fmla="*/ 472500 h 472500"/>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1294705 w 2154008"/>
              <a:gd name="connsiteY2" fmla="*/ 92925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1093973 h 1098887"/>
              <a:gd name="connsiteX1" fmla="*/ 533084 w 2154008"/>
              <a:gd name="connsiteY1" fmla="*/ 962921 h 1098887"/>
              <a:gd name="connsiteX2" fmla="*/ 722332 w 2154008"/>
              <a:gd name="connsiteY2" fmla="*/ 950197 h 1098887"/>
              <a:gd name="connsiteX3" fmla="*/ 1346332 w 2154008"/>
              <a:gd name="connsiteY3" fmla="*/ 0 h 1098887"/>
              <a:gd name="connsiteX4" fmla="*/ 1400236 w 2154008"/>
              <a:gd name="connsiteY4" fmla="*/ 932335 h 1098887"/>
              <a:gd name="connsiteX5" fmla="*/ 1711640 w 2154008"/>
              <a:gd name="connsiteY5" fmla="*/ 960232 h 1098887"/>
              <a:gd name="connsiteX6" fmla="*/ 2154008 w 2154008"/>
              <a:gd name="connsiteY6" fmla="*/ 1098887 h 1098887"/>
              <a:gd name="connsiteX0" fmla="*/ 0 w 2154008"/>
              <a:gd name="connsiteY0" fmla="*/ 682144 h 687058"/>
              <a:gd name="connsiteX1" fmla="*/ 533084 w 2154008"/>
              <a:gd name="connsiteY1" fmla="*/ 551092 h 687058"/>
              <a:gd name="connsiteX2" fmla="*/ 722332 w 2154008"/>
              <a:gd name="connsiteY2" fmla="*/ 538368 h 687058"/>
              <a:gd name="connsiteX3" fmla="*/ 753019 w 2154008"/>
              <a:gd name="connsiteY3" fmla="*/ 0 h 687058"/>
              <a:gd name="connsiteX4" fmla="*/ 1400236 w 2154008"/>
              <a:gd name="connsiteY4" fmla="*/ 520506 h 687058"/>
              <a:gd name="connsiteX5" fmla="*/ 1711640 w 2154008"/>
              <a:gd name="connsiteY5" fmla="*/ 548403 h 687058"/>
              <a:gd name="connsiteX6" fmla="*/ 2154008 w 2154008"/>
              <a:gd name="connsiteY6" fmla="*/ 687058 h 687058"/>
              <a:gd name="connsiteX0" fmla="*/ 0 w 2154008"/>
              <a:gd name="connsiteY0" fmla="*/ 682144 h 687058"/>
              <a:gd name="connsiteX1" fmla="*/ 533084 w 2154008"/>
              <a:gd name="connsiteY1" fmla="*/ 551092 h 687058"/>
              <a:gd name="connsiteX2" fmla="*/ 722332 w 2154008"/>
              <a:gd name="connsiteY2" fmla="*/ 538368 h 687058"/>
              <a:gd name="connsiteX3" fmla="*/ 753019 w 2154008"/>
              <a:gd name="connsiteY3" fmla="*/ 0 h 687058"/>
              <a:gd name="connsiteX4" fmla="*/ 785982 w 2154008"/>
              <a:gd name="connsiteY4" fmla="*/ 541446 h 687058"/>
              <a:gd name="connsiteX5" fmla="*/ 1711640 w 2154008"/>
              <a:gd name="connsiteY5" fmla="*/ 548403 h 687058"/>
              <a:gd name="connsiteX6" fmla="*/ 2154008 w 2154008"/>
              <a:gd name="connsiteY6" fmla="*/ 687058 h 687058"/>
              <a:gd name="connsiteX0" fmla="*/ 0 w 2154008"/>
              <a:gd name="connsiteY0" fmla="*/ 682144 h 687058"/>
              <a:gd name="connsiteX1" fmla="*/ 533084 w 2154008"/>
              <a:gd name="connsiteY1" fmla="*/ 551092 h 687058"/>
              <a:gd name="connsiteX2" fmla="*/ 722332 w 2154008"/>
              <a:gd name="connsiteY2" fmla="*/ 538368 h 687058"/>
              <a:gd name="connsiteX3" fmla="*/ 753019 w 2154008"/>
              <a:gd name="connsiteY3" fmla="*/ 0 h 687058"/>
              <a:gd name="connsiteX4" fmla="*/ 785982 w 2154008"/>
              <a:gd name="connsiteY4" fmla="*/ 541446 h 687058"/>
              <a:gd name="connsiteX5" fmla="*/ 1704659 w 2154008"/>
              <a:gd name="connsiteY5" fmla="*/ 590284 h 687058"/>
              <a:gd name="connsiteX6" fmla="*/ 2154008 w 2154008"/>
              <a:gd name="connsiteY6" fmla="*/ 687058 h 687058"/>
              <a:gd name="connsiteX0" fmla="*/ 0 w 2154008"/>
              <a:gd name="connsiteY0" fmla="*/ 682144 h 687058"/>
              <a:gd name="connsiteX1" fmla="*/ 386501 w 2154008"/>
              <a:gd name="connsiteY1" fmla="*/ 579013 h 687058"/>
              <a:gd name="connsiteX2" fmla="*/ 722332 w 2154008"/>
              <a:gd name="connsiteY2" fmla="*/ 538368 h 687058"/>
              <a:gd name="connsiteX3" fmla="*/ 753019 w 2154008"/>
              <a:gd name="connsiteY3" fmla="*/ 0 h 687058"/>
              <a:gd name="connsiteX4" fmla="*/ 785982 w 2154008"/>
              <a:gd name="connsiteY4" fmla="*/ 541446 h 687058"/>
              <a:gd name="connsiteX5" fmla="*/ 1704659 w 2154008"/>
              <a:gd name="connsiteY5" fmla="*/ 590284 h 687058"/>
              <a:gd name="connsiteX6" fmla="*/ 2154008 w 2154008"/>
              <a:gd name="connsiteY6" fmla="*/ 687058 h 68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4008" h="687058">
                <a:moveTo>
                  <a:pt x="0" y="682144"/>
                </a:moveTo>
                <a:cubicBezTo>
                  <a:pt x="237356" y="617356"/>
                  <a:pt x="134105" y="628923"/>
                  <a:pt x="386501" y="579013"/>
                </a:cubicBezTo>
                <a:cubicBezTo>
                  <a:pt x="602285" y="551560"/>
                  <a:pt x="577807" y="543466"/>
                  <a:pt x="722332" y="538368"/>
                </a:cubicBezTo>
                <a:cubicBezTo>
                  <a:pt x="731674" y="341170"/>
                  <a:pt x="731990" y="243847"/>
                  <a:pt x="753019" y="0"/>
                </a:cubicBezTo>
                <a:cubicBezTo>
                  <a:pt x="770607" y="258639"/>
                  <a:pt x="774430" y="296512"/>
                  <a:pt x="785982" y="541446"/>
                </a:cubicBezTo>
                <a:cubicBezTo>
                  <a:pt x="855471" y="546608"/>
                  <a:pt x="1579030" y="562525"/>
                  <a:pt x="1704659" y="590284"/>
                </a:cubicBezTo>
                <a:cubicBezTo>
                  <a:pt x="1974329" y="637188"/>
                  <a:pt x="2067818" y="629286"/>
                  <a:pt x="2154008" y="687058"/>
                </a:cubicBezTo>
              </a:path>
            </a:pathLst>
          </a:custGeom>
          <a:noFill/>
          <a:ln>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grpSp>
        <p:nvGrpSpPr>
          <p:cNvPr id="53" name="Group 52"/>
          <p:cNvGrpSpPr/>
          <p:nvPr/>
        </p:nvGrpSpPr>
        <p:grpSpPr>
          <a:xfrm>
            <a:off x="2070370" y="1232956"/>
            <a:ext cx="2419203" cy="276999"/>
            <a:chOff x="2795290" y="6121647"/>
            <a:chExt cx="2419203" cy="276999"/>
          </a:xfrm>
        </p:grpSpPr>
        <p:cxnSp>
          <p:nvCxnSpPr>
            <p:cNvPr id="54" name="Straight Arrow Connector 53"/>
            <p:cNvCxnSpPr/>
            <p:nvPr/>
          </p:nvCxnSpPr>
          <p:spPr bwMode="auto">
            <a:xfrm>
              <a:off x="2795290" y="6356313"/>
              <a:ext cx="426826" cy="0"/>
            </a:xfrm>
            <a:prstGeom prst="straightConnector1">
              <a:avLst/>
            </a:prstGeom>
            <a:solidFill>
              <a:schemeClr val="accent1"/>
            </a:solidFill>
            <a:ln w="9525" cap="flat" cmpd="sng" algn="ctr">
              <a:solidFill>
                <a:srgbClr val="FF0000"/>
              </a:solidFill>
              <a:prstDash val="solid"/>
              <a:miter lim="800000"/>
              <a:headEnd type="none" w="med" len="med"/>
              <a:tailEnd type="arrow"/>
            </a:ln>
            <a:effectLst/>
          </p:spPr>
        </p:cxnSp>
        <p:cxnSp>
          <p:nvCxnSpPr>
            <p:cNvPr id="55" name="Straight Arrow Connector 54"/>
            <p:cNvCxnSpPr/>
            <p:nvPr/>
          </p:nvCxnSpPr>
          <p:spPr bwMode="auto">
            <a:xfrm flipH="1">
              <a:off x="3313936" y="6353534"/>
              <a:ext cx="1658513" cy="1"/>
            </a:xfrm>
            <a:prstGeom prst="straightConnector1">
              <a:avLst/>
            </a:prstGeom>
            <a:solidFill>
              <a:schemeClr val="accent1"/>
            </a:solidFill>
            <a:ln w="9525" cap="flat" cmpd="sng" algn="ctr">
              <a:solidFill>
                <a:srgbClr val="FF0000"/>
              </a:solidFill>
              <a:prstDash val="solid"/>
              <a:miter lim="800000"/>
              <a:headEnd type="none" w="med" len="med"/>
              <a:tailEnd type="arrow"/>
            </a:ln>
            <a:effectLst/>
          </p:spPr>
        </p:cxnSp>
        <p:sp>
          <p:nvSpPr>
            <p:cNvPr id="56" name="TextBox 55"/>
            <p:cNvSpPr txBox="1"/>
            <p:nvPr/>
          </p:nvSpPr>
          <p:spPr>
            <a:xfrm>
              <a:off x="3319906" y="6121647"/>
              <a:ext cx="1894587" cy="276999"/>
            </a:xfrm>
            <a:prstGeom prst="rect">
              <a:avLst/>
            </a:prstGeom>
            <a:noFill/>
          </p:spPr>
          <p:txBody>
            <a:bodyPr wrap="square" rtlCol="0">
              <a:spAutoFit/>
            </a:bodyPr>
            <a:lstStyle/>
            <a:p>
              <a:r>
                <a:rPr lang="en-US" sz="1200" b="0" dirty="0">
                  <a:solidFill>
                    <a:srgbClr val="FF0000"/>
                  </a:solidFill>
                  <a:sym typeface="Wingdings"/>
                </a:rPr>
                <a:t>track acceptance cut</a:t>
              </a:r>
              <a:endParaRPr lang="en-US" sz="1200" b="0" dirty="0">
                <a:solidFill>
                  <a:srgbClr val="FF0000"/>
                </a:solidFill>
              </a:endParaRPr>
            </a:p>
          </p:txBody>
        </p:sp>
      </p:grpSp>
      <p:cxnSp>
        <p:nvCxnSpPr>
          <p:cNvPr id="9" name="Straight Connector 8"/>
          <p:cNvCxnSpPr/>
          <p:nvPr/>
        </p:nvCxnSpPr>
        <p:spPr bwMode="auto">
          <a:xfrm flipH="1" flipV="1">
            <a:off x="2590788" y="1087396"/>
            <a:ext cx="529293" cy="2787383"/>
          </a:xfrm>
          <a:prstGeom prst="line">
            <a:avLst/>
          </a:prstGeom>
          <a:solidFill>
            <a:schemeClr val="accent1"/>
          </a:solidFill>
          <a:ln w="9525" cap="flat" cmpd="sng" algn="ctr">
            <a:solidFill>
              <a:srgbClr val="FF0000"/>
            </a:solidFill>
            <a:prstDash val="sysDot"/>
            <a:miter lim="800000"/>
            <a:headEnd type="none" w="med" len="med"/>
            <a:tailEnd type="none" w="med" len="med"/>
          </a:ln>
          <a:effectLst/>
        </p:spPr>
      </p:cxnSp>
      <p:grpSp>
        <p:nvGrpSpPr>
          <p:cNvPr id="62" name="Group 61"/>
          <p:cNvGrpSpPr/>
          <p:nvPr/>
        </p:nvGrpSpPr>
        <p:grpSpPr>
          <a:xfrm>
            <a:off x="891017" y="941081"/>
            <a:ext cx="1996014" cy="275417"/>
            <a:chOff x="1250230" y="581364"/>
            <a:chExt cx="1996014" cy="275417"/>
          </a:xfrm>
        </p:grpSpPr>
        <p:cxnSp>
          <p:nvCxnSpPr>
            <p:cNvPr id="65" name="Straight Arrow Connector 64"/>
            <p:cNvCxnSpPr/>
            <p:nvPr/>
          </p:nvCxnSpPr>
          <p:spPr bwMode="auto">
            <a:xfrm>
              <a:off x="1250230" y="810232"/>
              <a:ext cx="1511440" cy="0"/>
            </a:xfrm>
            <a:prstGeom prst="straightConnector1">
              <a:avLst/>
            </a:prstGeom>
            <a:solidFill>
              <a:schemeClr val="accent1"/>
            </a:solidFill>
            <a:ln w="9525" cap="flat" cmpd="sng" algn="ctr">
              <a:solidFill>
                <a:srgbClr val="FF0000"/>
              </a:solidFill>
              <a:prstDash val="solid"/>
              <a:miter lim="800000"/>
              <a:headEnd type="none" w="med" len="med"/>
              <a:tailEnd type="arrow"/>
            </a:ln>
            <a:effectLst/>
          </p:spPr>
        </p:cxnSp>
        <p:cxnSp>
          <p:nvCxnSpPr>
            <p:cNvPr id="66" name="Straight Arrow Connector 65"/>
            <p:cNvCxnSpPr/>
            <p:nvPr/>
          </p:nvCxnSpPr>
          <p:spPr bwMode="auto">
            <a:xfrm flipH="1" flipV="1">
              <a:off x="3039972" y="807454"/>
              <a:ext cx="206272" cy="2124"/>
            </a:xfrm>
            <a:prstGeom prst="straightConnector1">
              <a:avLst/>
            </a:prstGeom>
            <a:solidFill>
              <a:schemeClr val="accent1"/>
            </a:solidFill>
            <a:ln w="9525" cap="flat" cmpd="sng" algn="ctr">
              <a:solidFill>
                <a:srgbClr val="FF0000"/>
              </a:solidFill>
              <a:prstDash val="solid"/>
              <a:miter lim="800000"/>
              <a:headEnd type="none" w="med" len="med"/>
              <a:tailEnd type="arrow"/>
            </a:ln>
            <a:effectLst/>
          </p:spPr>
        </p:cxnSp>
        <p:sp>
          <p:nvSpPr>
            <p:cNvPr id="67" name="TextBox 66"/>
            <p:cNvSpPr txBox="1"/>
            <p:nvPr/>
          </p:nvSpPr>
          <p:spPr>
            <a:xfrm>
              <a:off x="1266321" y="581364"/>
              <a:ext cx="1495349" cy="275417"/>
            </a:xfrm>
            <a:prstGeom prst="rect">
              <a:avLst/>
            </a:prstGeom>
            <a:noFill/>
          </p:spPr>
          <p:txBody>
            <a:bodyPr wrap="square" rtlCol="0">
              <a:spAutoFit/>
            </a:bodyPr>
            <a:lstStyle/>
            <a:p>
              <a:r>
                <a:rPr lang="en-US" sz="1200" b="0" dirty="0">
                  <a:solidFill>
                    <a:srgbClr val="FF0000"/>
                  </a:solidFill>
                  <a:sym typeface="Wingdings"/>
                </a:rPr>
                <a:t>v</a:t>
              </a:r>
              <a:r>
                <a:rPr lang="en-US" sz="1200" b="0">
                  <a:solidFill>
                    <a:srgbClr val="FF0000"/>
                  </a:solidFill>
                  <a:sym typeface="Wingdings"/>
                </a:rPr>
                <a:t>ertex rejection cut</a:t>
              </a:r>
              <a:endParaRPr lang="en-US" sz="1200" b="0" dirty="0">
                <a:solidFill>
                  <a:srgbClr val="FF0000"/>
                </a:solidFill>
              </a:endParaRPr>
            </a:p>
          </p:txBody>
        </p:sp>
      </p:grpSp>
      <p:sp>
        <p:nvSpPr>
          <p:cNvPr id="3" name="Footer Placeholder 2"/>
          <p:cNvSpPr>
            <a:spLocks noGrp="1"/>
          </p:cNvSpPr>
          <p:nvPr>
            <p:ph type="ftr" sz="quarter" idx="11"/>
          </p:nvPr>
        </p:nvSpPr>
        <p:spPr/>
        <p:txBody>
          <a:bodyPr/>
          <a:lstStyle/>
          <a:p>
            <a:r>
              <a:rPr lang="de-DE"/>
              <a:t>Sasha Milov              Z-tagged 2PC with ATLAS               WPCF,  May 25, 2018, Kraków</a:t>
            </a:r>
            <a:endParaRPr lang="en-US"/>
          </a:p>
        </p:txBody>
      </p:sp>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7</a:t>
            </a:fld>
            <a:endParaRPr lang="en-US" dirty="0"/>
          </a:p>
        </p:txBody>
      </p:sp>
      <p:sp>
        <p:nvSpPr>
          <p:cNvPr id="48" name="TextBox 47"/>
          <p:cNvSpPr txBox="1"/>
          <p:nvPr/>
        </p:nvSpPr>
        <p:spPr>
          <a:xfrm>
            <a:off x="3809872" y="1724496"/>
            <a:ext cx="5081971" cy="646331"/>
          </a:xfrm>
          <a:prstGeom prst="rect">
            <a:avLst/>
          </a:prstGeom>
          <a:noFill/>
        </p:spPr>
        <p:txBody>
          <a:bodyPr wrap="square" rtlCol="0">
            <a:spAutoFit/>
          </a:bodyPr>
          <a:lstStyle/>
          <a:p>
            <a:r>
              <a:rPr lang="en-US" sz="1800" b="0" dirty="0"/>
              <a:t>In the same run we search for events taken at the same instantaneous luminosity </a:t>
            </a:r>
            <a:r>
              <a:rPr lang="en-US" sz="1800" b="0" i="1" dirty="0" err="1"/>
              <a:t>μ</a:t>
            </a:r>
            <a:r>
              <a:rPr lang="en-US" sz="1800" b="0" i="1" dirty="0"/>
              <a:t>.</a:t>
            </a:r>
            <a:r>
              <a:rPr lang="en-US" sz="1800" b="0" dirty="0"/>
              <a:t> </a:t>
            </a:r>
          </a:p>
        </p:txBody>
      </p:sp>
      <mc:AlternateContent xmlns:mc="http://schemas.openxmlformats.org/markup-compatibility/2006" xmlns:a14="http://schemas.microsoft.com/office/drawing/2010/main">
        <mc:Choice Requires="a14">
          <p:sp>
            <p:nvSpPr>
              <p:cNvPr id="58" name="TextBox 57"/>
              <p:cNvSpPr txBox="1"/>
              <p:nvPr/>
            </p:nvSpPr>
            <p:spPr>
              <a:xfrm>
                <a:off x="4030557" y="2843272"/>
                <a:ext cx="4869350" cy="923330"/>
              </a:xfrm>
              <a:prstGeom prst="rect">
                <a:avLst/>
              </a:prstGeom>
              <a:noFill/>
            </p:spPr>
            <p:txBody>
              <a:bodyPr wrap="square" rtlCol="0">
                <a:spAutoFit/>
              </a:bodyPr>
              <a:lstStyle/>
              <a:p>
                <a:pPr marL="0" lvl="1"/>
                <a:r>
                  <a:rPr lang="en-US" sz="1800" b="0" dirty="0"/>
                  <a:t>Tracks are selected to </a:t>
                </a:r>
                <a:r>
                  <a:rPr lang="en-US" sz="1800" b="0" dirty="0">
                    <a:solidFill>
                      <a:srgbClr val="FF6600"/>
                    </a:solidFill>
                  </a:rPr>
                  <a:t>Mixed</a:t>
                </a:r>
                <a:r>
                  <a:rPr lang="en-US" sz="1800" b="0" dirty="0"/>
                  <a:t> event, if they satisfy vertex pointing in longitudinal plane </a:t>
                </a:r>
                <a14:m>
                  <m:oMath xmlns:m="http://schemas.openxmlformats.org/officeDocument/2006/math">
                    <m:r>
                      <a:rPr lang="en-US" sz="1800" b="0">
                        <a:latin typeface="Cambria Math" charset="0"/>
                        <a:ea typeface="Cambria Math" charset="0"/>
                        <a:cs typeface="Cambria Math" charset="0"/>
                      </a:rPr>
                      <m:t>|</m:t>
                    </m:r>
                    <m:r>
                      <m:rPr>
                        <m:sty m:val="p"/>
                      </m:rPr>
                      <a:rPr lang="el-GR" sz="1800" b="0" i="1">
                        <a:latin typeface="Cambria Math" charset="0"/>
                        <a:ea typeface="Cambria Math" charset="0"/>
                        <a:cs typeface="Cambria Math" charset="0"/>
                      </a:rPr>
                      <m:t>ω</m:t>
                    </m:r>
                    <m:r>
                      <a:rPr lang="en-US" sz="1800" b="0" i="1">
                        <a:latin typeface="Cambria Math" charset="0"/>
                        <a:ea typeface="Cambria Math" charset="0"/>
                        <a:cs typeface="Cambria Math" charset="0"/>
                      </a:rPr>
                      <m:t>|</m:t>
                    </m:r>
                    <m:r>
                      <a:rPr lang="en-US" sz="1800" b="0" i="1">
                        <a:latin typeface="Cambria Math" charset="0"/>
                      </a:rPr>
                      <m:t>&lt;0.75 </m:t>
                    </m:r>
                  </m:oMath>
                </a14:m>
                <a:r>
                  <a:rPr lang="en-US" sz="1800" b="0" dirty="0"/>
                  <a:t>mm, </a:t>
                </a:r>
                <a:r>
                  <a:rPr lang="en-US" sz="1800" b="0" dirty="0" err="1"/>
                  <a:t>w.r.t</a:t>
                </a:r>
                <a:r>
                  <a:rPr lang="en-US" sz="1800" b="0" dirty="0"/>
                  <a:t>. vertex of the Direct event</a:t>
                </a:r>
              </a:p>
            </p:txBody>
          </p:sp>
        </mc:Choice>
        <mc:Fallback xmlns="">
          <p:sp>
            <p:nvSpPr>
              <p:cNvPr id="58" name="TextBox 57"/>
              <p:cNvSpPr txBox="1">
                <a:spLocks noRot="1" noChangeAspect="1" noMove="1" noResize="1" noEditPoints="1" noAdjustHandles="1" noChangeArrowheads="1" noChangeShapeType="1" noTextEdit="1"/>
              </p:cNvSpPr>
              <p:nvPr/>
            </p:nvSpPr>
            <p:spPr>
              <a:xfrm>
                <a:off x="4030557" y="2843272"/>
                <a:ext cx="4869350" cy="923330"/>
              </a:xfrm>
              <a:prstGeom prst="rect">
                <a:avLst/>
              </a:prstGeom>
              <a:blipFill rotWithShape="0">
                <a:blip r:embed="rId3"/>
                <a:stretch>
                  <a:fillRect l="-1001" t="-3289" r="-1126" b="-48684"/>
                </a:stretch>
              </a:blipFill>
            </p:spPr>
            <p:txBody>
              <a:bodyPr/>
              <a:lstStyle/>
              <a:p>
                <a:r>
                  <a:rPr lang="en-US">
                    <a:noFill/>
                  </a:rPr>
                  <a:t> </a:t>
                </a:r>
              </a:p>
            </p:txBody>
          </p:sp>
        </mc:Fallback>
      </mc:AlternateContent>
      <p:sp>
        <p:nvSpPr>
          <p:cNvPr id="73" name="TextBox 72"/>
          <p:cNvSpPr txBox="1"/>
          <p:nvPr/>
        </p:nvSpPr>
        <p:spPr>
          <a:xfrm>
            <a:off x="4375328" y="4227426"/>
            <a:ext cx="4398715" cy="646331"/>
          </a:xfrm>
          <a:prstGeom prst="rect">
            <a:avLst/>
          </a:prstGeom>
          <a:noFill/>
        </p:spPr>
        <p:txBody>
          <a:bodyPr wrap="square" rtlCol="0">
            <a:spAutoFit/>
          </a:bodyPr>
          <a:lstStyle/>
          <a:p>
            <a:pPr marL="0" lvl="1"/>
            <a:r>
              <a:rPr lang="en-US" sz="1800" b="0" dirty="0"/>
              <a:t>If the vertex in the other events is within 15mm of the Direct, it</a:t>
            </a:r>
            <a:r>
              <a:rPr lang="mr-IN" sz="1800" b="0" dirty="0"/>
              <a:t>’</a:t>
            </a:r>
            <a:r>
              <a:rPr lang="en-US" sz="1800" b="0" dirty="0"/>
              <a:t>s not considered</a:t>
            </a:r>
          </a:p>
        </p:txBody>
      </p:sp>
      <p:sp>
        <p:nvSpPr>
          <p:cNvPr id="74" name="TextBox 73"/>
          <p:cNvSpPr txBox="1"/>
          <p:nvPr/>
        </p:nvSpPr>
        <p:spPr>
          <a:xfrm>
            <a:off x="4587584" y="5263102"/>
            <a:ext cx="4323745" cy="646331"/>
          </a:xfrm>
          <a:prstGeom prst="rect">
            <a:avLst/>
          </a:prstGeom>
          <a:noFill/>
        </p:spPr>
        <p:txBody>
          <a:bodyPr wrap="square" rtlCol="0">
            <a:spAutoFit/>
          </a:bodyPr>
          <a:lstStyle/>
          <a:p>
            <a:pPr marL="0" lvl="1"/>
            <a:r>
              <a:rPr lang="en-US" sz="1800" b="0" dirty="0"/>
              <a:t>Procedure repeats N=20 times for each Direct </a:t>
            </a:r>
            <a:r>
              <a:rPr lang="en-US" sz="1800" b="0"/>
              <a:t>event to increase statistics</a:t>
            </a:r>
            <a:endParaRPr lang="en-US" sz="1800" b="0" dirty="0"/>
          </a:p>
        </p:txBody>
      </p:sp>
      <p:sp>
        <p:nvSpPr>
          <p:cNvPr id="79" name="Freeform 78"/>
          <p:cNvSpPr/>
          <p:nvPr/>
        </p:nvSpPr>
        <p:spPr bwMode="auto">
          <a:xfrm>
            <a:off x="2870200" y="3733800"/>
            <a:ext cx="117475" cy="736600"/>
          </a:xfrm>
          <a:custGeom>
            <a:avLst/>
            <a:gdLst>
              <a:gd name="connsiteX0" fmla="*/ 3175 w 117475"/>
              <a:gd name="connsiteY0" fmla="*/ 730250 h 736600"/>
              <a:gd name="connsiteX1" fmla="*/ 0 w 117475"/>
              <a:gd name="connsiteY1" fmla="*/ 498475 h 736600"/>
              <a:gd name="connsiteX2" fmla="*/ 73025 w 117475"/>
              <a:gd name="connsiteY2" fmla="*/ 498475 h 736600"/>
              <a:gd name="connsiteX3" fmla="*/ 101600 w 117475"/>
              <a:gd name="connsiteY3" fmla="*/ 0 h 736600"/>
              <a:gd name="connsiteX4" fmla="*/ 117475 w 117475"/>
              <a:gd name="connsiteY4" fmla="*/ 736600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75" h="736600">
                <a:moveTo>
                  <a:pt x="3175" y="730250"/>
                </a:moveTo>
                <a:cubicBezTo>
                  <a:pt x="2117" y="652992"/>
                  <a:pt x="1058" y="575733"/>
                  <a:pt x="0" y="498475"/>
                </a:cubicBezTo>
                <a:lnTo>
                  <a:pt x="73025" y="498475"/>
                </a:lnTo>
                <a:lnTo>
                  <a:pt x="101600" y="0"/>
                </a:lnTo>
                <a:lnTo>
                  <a:pt x="117475" y="736600"/>
                </a:lnTo>
              </a:path>
            </a:pathLst>
          </a:custGeom>
          <a:solidFill>
            <a:srgbClr val="FF66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mc:AlternateContent xmlns:mc="http://schemas.openxmlformats.org/markup-compatibility/2006" xmlns:a14="http://schemas.microsoft.com/office/drawing/2010/main">
        <mc:Choice Requires="a14">
          <p:sp>
            <p:nvSpPr>
              <p:cNvPr id="91" name="Rectangle 90"/>
              <p:cNvSpPr/>
              <p:nvPr/>
            </p:nvSpPr>
            <p:spPr>
              <a:xfrm>
                <a:off x="3362291" y="6151197"/>
                <a:ext cx="1455334" cy="261610"/>
              </a:xfrm>
              <a:prstGeom prst="rect">
                <a:avLst/>
              </a:prstGeom>
            </p:spPr>
            <p:txBody>
              <a:bodyPr wrap="none">
                <a:spAutoFit/>
              </a:bodyPr>
              <a:lstStyle/>
              <a:p>
                <a:pPr marL="0" lvl="1"/>
                <a14:m>
                  <m:oMathPara xmlns:m="http://schemas.openxmlformats.org/officeDocument/2006/math">
                    <m:oMathParaPr>
                      <m:jc m:val="centerGroup"/>
                    </m:oMathParaPr>
                    <m:oMath xmlns:m="http://schemas.openxmlformats.org/officeDocument/2006/math">
                      <m:r>
                        <m:rPr>
                          <m:sty m:val="p"/>
                        </m:rPr>
                        <a:rPr lang="en-US" sz="1100" b="0" i="0" smtClean="0">
                          <a:solidFill>
                            <a:schemeClr val="tx1"/>
                          </a:solidFill>
                          <a:latin typeface="Cambria Math" charset="0"/>
                          <a:ea typeface="Cambria Math" charset="0"/>
                          <a:cs typeface="Cambria Math" charset="0"/>
                        </a:rPr>
                        <m:t>ω</m:t>
                      </m:r>
                      <m:r>
                        <a:rPr lang="en-US" sz="1100" b="0" i="0" smtClean="0">
                          <a:solidFill>
                            <a:schemeClr val="tx1"/>
                          </a:solidFill>
                          <a:latin typeface="Cambria Math" charset="0"/>
                          <a:ea typeface="Cambria Math" charset="0"/>
                          <a:cs typeface="Cambria Math" charset="0"/>
                        </a:rPr>
                        <m:t>=</m:t>
                      </m:r>
                      <m:d>
                        <m:dPr>
                          <m:ctrlPr>
                            <a:rPr lang="mr-IN" sz="1100" b="0" i="1" smtClean="0">
                              <a:solidFill>
                                <a:schemeClr val="tx1"/>
                              </a:solidFill>
                              <a:latin typeface="Cambria Math" panose="02040503050406030204" pitchFamily="18" charset="0"/>
                              <a:ea typeface="Cambria Math" charset="0"/>
                              <a:cs typeface="Cambria Math" charset="0"/>
                            </a:rPr>
                          </m:ctrlPr>
                        </m:dPr>
                        <m:e>
                          <m:sSub>
                            <m:sSubPr>
                              <m:ctrlPr>
                                <a:rPr lang="en-US" sz="1100" b="0" i="1" smtClean="0">
                                  <a:solidFill>
                                    <a:schemeClr val="tx1"/>
                                  </a:solidFill>
                                  <a:latin typeface="Cambria Math" panose="02040503050406030204" pitchFamily="18" charset="0"/>
                                  <a:ea typeface="Cambria Math" charset="0"/>
                                  <a:cs typeface="Cambria Math" charset="0"/>
                                </a:rPr>
                              </m:ctrlPr>
                            </m:sSubPr>
                            <m:e>
                              <m:r>
                                <m:rPr>
                                  <m:sty m:val="p"/>
                                </m:rPr>
                                <a:rPr lang="en-US" sz="1100" b="0" i="0" smtClean="0">
                                  <a:solidFill>
                                    <a:schemeClr val="tx1"/>
                                  </a:solidFill>
                                  <a:latin typeface="Cambria Math" charset="0"/>
                                  <a:ea typeface="Cambria Math" charset="0"/>
                                  <a:cs typeface="Cambria Math" charset="0"/>
                                </a:rPr>
                                <m:t>z</m:t>
                              </m:r>
                            </m:e>
                            <m:sub>
                              <m:r>
                                <a:rPr lang="en-US" sz="1100" b="0" i="0" smtClean="0">
                                  <a:solidFill>
                                    <a:schemeClr val="tx1"/>
                                  </a:solidFill>
                                  <a:latin typeface="Cambria Math" charset="0"/>
                                  <a:ea typeface="Cambria Math" charset="0"/>
                                  <a:cs typeface="Cambria Math" charset="0"/>
                                </a:rPr>
                                <m:t>0</m:t>
                              </m:r>
                            </m:sub>
                          </m:sSub>
                          <m:r>
                            <a:rPr lang="en-US" sz="1100" b="0" i="0" smtClean="0">
                              <a:solidFill>
                                <a:schemeClr val="tx1"/>
                              </a:solidFill>
                              <a:latin typeface="Cambria Math" charset="0"/>
                              <a:ea typeface="Cambria Math" charset="0"/>
                              <a:cs typeface="Cambria Math" charset="0"/>
                            </a:rPr>
                            <m:t>−</m:t>
                          </m:r>
                          <m:sSub>
                            <m:sSubPr>
                              <m:ctrlPr>
                                <a:rPr lang="en-US" sz="1100" b="0" i="1" smtClean="0">
                                  <a:solidFill>
                                    <a:schemeClr val="tx1"/>
                                  </a:solidFill>
                                  <a:latin typeface="Cambria Math" panose="02040503050406030204" pitchFamily="18" charset="0"/>
                                  <a:ea typeface="Cambria Math" charset="0"/>
                                  <a:cs typeface="Cambria Math" charset="0"/>
                                </a:rPr>
                              </m:ctrlPr>
                            </m:sSubPr>
                            <m:e>
                              <m:r>
                                <m:rPr>
                                  <m:sty m:val="p"/>
                                </m:rPr>
                                <a:rPr lang="en-US" sz="1100" b="0" i="0" smtClean="0">
                                  <a:solidFill>
                                    <a:schemeClr val="tx1"/>
                                  </a:solidFill>
                                  <a:latin typeface="Cambria Math" charset="0"/>
                                  <a:ea typeface="Cambria Math" charset="0"/>
                                  <a:cs typeface="Cambria Math" charset="0"/>
                                </a:rPr>
                                <m:t>z</m:t>
                              </m:r>
                            </m:e>
                            <m:sub>
                              <m:r>
                                <m:rPr>
                                  <m:sty m:val="p"/>
                                </m:rPr>
                                <a:rPr lang="en-US" sz="1100" b="0" i="0" smtClean="0">
                                  <a:solidFill>
                                    <a:schemeClr val="tx1"/>
                                  </a:solidFill>
                                  <a:latin typeface="Cambria Math" charset="0"/>
                                  <a:ea typeface="Cambria Math" charset="0"/>
                                  <a:cs typeface="Cambria Math" charset="0"/>
                                </a:rPr>
                                <m:t>vtx</m:t>
                              </m:r>
                            </m:sub>
                          </m:sSub>
                        </m:e>
                      </m:d>
                      <m:func>
                        <m:funcPr>
                          <m:ctrlPr>
                            <a:rPr lang="en-US" sz="1100" b="0" i="1">
                              <a:solidFill>
                                <a:schemeClr val="tx1"/>
                              </a:solidFill>
                              <a:latin typeface="Cambria Math" panose="02040503050406030204" pitchFamily="18" charset="0"/>
                            </a:rPr>
                          </m:ctrlPr>
                        </m:funcPr>
                        <m:fName>
                          <m:r>
                            <m:rPr>
                              <m:sty m:val="p"/>
                            </m:rPr>
                            <a:rPr lang="en-US" sz="1100" b="0" i="0">
                              <a:solidFill>
                                <a:schemeClr val="tx1"/>
                              </a:solidFill>
                              <a:latin typeface="Cambria Math" charset="0"/>
                            </a:rPr>
                            <m:t>sin</m:t>
                          </m:r>
                        </m:fName>
                        <m:e>
                          <m:r>
                            <m:rPr>
                              <m:sty m:val="p"/>
                            </m:rPr>
                            <a:rPr lang="en-US" sz="1100" b="0" i="0">
                              <a:solidFill>
                                <a:schemeClr val="tx1"/>
                              </a:solidFill>
                              <a:latin typeface="Cambria Math" charset="0"/>
                              <a:ea typeface="Cambria Math" charset="0"/>
                              <a:cs typeface="Cambria Math" charset="0"/>
                            </a:rPr>
                            <m:t>θ</m:t>
                          </m:r>
                        </m:e>
                      </m:func>
                    </m:oMath>
                  </m:oMathPara>
                </a14:m>
                <a:endParaRPr lang="en-US" sz="1100" b="0" dirty="0">
                  <a:solidFill>
                    <a:schemeClr val="tx1"/>
                  </a:solidFill>
                </a:endParaRPr>
              </a:p>
            </p:txBody>
          </p:sp>
        </mc:Choice>
        <mc:Fallback xmlns="">
          <p:sp>
            <p:nvSpPr>
              <p:cNvPr id="91" name="Rectangle 90"/>
              <p:cNvSpPr>
                <a:spLocks noRot="1" noChangeAspect="1" noMove="1" noResize="1" noEditPoints="1" noAdjustHandles="1" noChangeArrowheads="1" noChangeShapeType="1" noTextEdit="1"/>
              </p:cNvSpPr>
              <p:nvPr/>
            </p:nvSpPr>
            <p:spPr>
              <a:xfrm>
                <a:off x="3362291" y="6151197"/>
                <a:ext cx="1455334" cy="261610"/>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2191828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1000"/>
                                        <p:tgtEl>
                                          <p:spTgt spid="76"/>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10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childTnLst>
                                </p:cTn>
                              </p:par>
                              <p:par>
                                <p:cTn id="21" presetID="10" presetClass="exit" presetSubtype="0" fill="hold" grpId="0" nodeType="withEffect">
                                  <p:stCondLst>
                                    <p:cond delay="0"/>
                                  </p:stCondLst>
                                  <p:childTnLst>
                                    <p:animEffect transition="out" filter="fade">
                                      <p:cBhvr>
                                        <p:cTn id="22" dur="2000"/>
                                        <p:tgtEl>
                                          <p:spTgt spid="71"/>
                                        </p:tgtEl>
                                      </p:cBhvr>
                                    </p:animEffect>
                                    <p:set>
                                      <p:cBhvr>
                                        <p:cTn id="23" dur="1" fill="hold">
                                          <p:stCondLst>
                                            <p:cond delay="1999"/>
                                          </p:stCondLst>
                                        </p:cTn>
                                        <p:tgtEl>
                                          <p:spTgt spid="71"/>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2000"/>
                                        <p:tgtEl>
                                          <p:spTgt spid="38"/>
                                        </p:tgtEl>
                                      </p:cBhvr>
                                    </p:animEffect>
                                    <p:set>
                                      <p:cBhvr>
                                        <p:cTn id="26" dur="1" fill="hold">
                                          <p:stCondLst>
                                            <p:cond delay="1999"/>
                                          </p:stCondLst>
                                        </p:cTn>
                                        <p:tgtEl>
                                          <p:spTgt spid="38"/>
                                        </p:tgtEl>
                                        <p:attrNameLst>
                                          <p:attrName>style.visibility</p:attrName>
                                        </p:attrNameLst>
                                      </p:cBhvr>
                                      <p:to>
                                        <p:strVal val="hidden"/>
                                      </p:to>
                                    </p:set>
                                  </p:childTnLst>
                                </p:cTn>
                              </p:par>
                              <p:par>
                                <p:cTn id="27" presetID="10" presetClass="exit" presetSubtype="0" fill="hold" grpId="0" nodeType="withEffect">
                                  <p:stCondLst>
                                    <p:cond delay="500"/>
                                  </p:stCondLst>
                                  <p:childTnLst>
                                    <p:animEffect transition="out" filter="fade">
                                      <p:cBhvr>
                                        <p:cTn id="28" dur="2000"/>
                                        <p:tgtEl>
                                          <p:spTgt spid="70"/>
                                        </p:tgtEl>
                                      </p:cBhvr>
                                    </p:animEffect>
                                    <p:set>
                                      <p:cBhvr>
                                        <p:cTn id="29" dur="1" fill="hold">
                                          <p:stCondLst>
                                            <p:cond delay="1999"/>
                                          </p:stCondLst>
                                        </p:cTn>
                                        <p:tgtEl>
                                          <p:spTgt spid="70"/>
                                        </p:tgtEl>
                                        <p:attrNameLst>
                                          <p:attrName>style.visibility</p:attrName>
                                        </p:attrNameLst>
                                      </p:cBhvr>
                                      <p:to>
                                        <p:strVal val="hidden"/>
                                      </p:to>
                                    </p:set>
                                  </p:childTnLst>
                                </p:cTn>
                              </p:par>
                              <p:par>
                                <p:cTn id="30" presetID="10" presetClass="exit" presetSubtype="0" fill="hold" nodeType="withEffect">
                                  <p:stCondLst>
                                    <p:cond delay="500"/>
                                  </p:stCondLst>
                                  <p:childTnLst>
                                    <p:animEffect transition="out" filter="fade">
                                      <p:cBhvr>
                                        <p:cTn id="31" dur="2000"/>
                                        <p:tgtEl>
                                          <p:spTgt spid="29"/>
                                        </p:tgtEl>
                                      </p:cBhvr>
                                    </p:animEffect>
                                    <p:set>
                                      <p:cBhvr>
                                        <p:cTn id="32" dur="1" fill="hold">
                                          <p:stCondLst>
                                            <p:cond delay="1999"/>
                                          </p:stCondLst>
                                        </p:cTn>
                                        <p:tgtEl>
                                          <p:spTgt spid="29"/>
                                        </p:tgtEl>
                                        <p:attrNameLst>
                                          <p:attrName>style.visibility</p:attrName>
                                        </p:attrNameLst>
                                      </p:cBhvr>
                                      <p:to>
                                        <p:strVal val="hidden"/>
                                      </p:to>
                                    </p:set>
                                  </p:childTnLst>
                                </p:cTn>
                              </p:par>
                              <p:par>
                                <p:cTn id="33" presetID="10" presetClass="exit" presetSubtype="0" fill="hold" grpId="0" nodeType="withEffect">
                                  <p:stCondLst>
                                    <p:cond delay="500"/>
                                  </p:stCondLst>
                                  <p:childTnLst>
                                    <p:animEffect transition="out" filter="fade">
                                      <p:cBhvr>
                                        <p:cTn id="34" dur="2000"/>
                                        <p:tgtEl>
                                          <p:spTgt spid="57"/>
                                        </p:tgtEl>
                                      </p:cBhvr>
                                    </p:animEffect>
                                    <p:set>
                                      <p:cBhvr>
                                        <p:cTn id="35" dur="1" fill="hold">
                                          <p:stCondLst>
                                            <p:cond delay="1999"/>
                                          </p:stCondLst>
                                        </p:cTn>
                                        <p:tgtEl>
                                          <p:spTgt spid="57"/>
                                        </p:tgtEl>
                                        <p:attrNameLst>
                                          <p:attrName>style.visibility</p:attrName>
                                        </p:attrNameLst>
                                      </p:cBhvr>
                                      <p:to>
                                        <p:strVal val="hidden"/>
                                      </p:to>
                                    </p:set>
                                  </p:childTnLst>
                                </p:cTn>
                              </p:par>
                              <p:par>
                                <p:cTn id="36" presetID="10" presetClass="exit" presetSubtype="0" fill="hold" nodeType="withEffect">
                                  <p:stCondLst>
                                    <p:cond delay="500"/>
                                  </p:stCondLst>
                                  <p:childTnLst>
                                    <p:animEffect transition="out" filter="fade">
                                      <p:cBhvr>
                                        <p:cTn id="37" dur="2000"/>
                                        <p:tgtEl>
                                          <p:spTgt spid="35"/>
                                        </p:tgtEl>
                                      </p:cBhvr>
                                    </p:animEffect>
                                    <p:set>
                                      <p:cBhvr>
                                        <p:cTn id="38" dur="1" fill="hold">
                                          <p:stCondLst>
                                            <p:cond delay="1999"/>
                                          </p:stCondLst>
                                        </p:cTn>
                                        <p:tgtEl>
                                          <p:spTgt spid="35"/>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2000"/>
                                        <p:tgtEl>
                                          <p:spTgt spid="68"/>
                                        </p:tgtEl>
                                      </p:cBhvr>
                                    </p:animEffect>
                                    <p:set>
                                      <p:cBhvr>
                                        <p:cTn id="41" dur="1" fill="hold">
                                          <p:stCondLst>
                                            <p:cond delay="1999"/>
                                          </p:stCondLst>
                                        </p:cTn>
                                        <p:tgtEl>
                                          <p:spTgt spid="6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2000"/>
                                        <p:tgtEl>
                                          <p:spTgt spid="41"/>
                                        </p:tgtEl>
                                      </p:cBhvr>
                                    </p:animEffect>
                                    <p:set>
                                      <p:cBhvr>
                                        <p:cTn id="44" dur="1" fill="hold">
                                          <p:stCondLst>
                                            <p:cond delay="1999"/>
                                          </p:stCondLst>
                                        </p:cTn>
                                        <p:tgtEl>
                                          <p:spTgt spid="41"/>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000"/>
                                        <p:tgtEl>
                                          <p:spTgt spid="32"/>
                                        </p:tgtEl>
                                      </p:cBhvr>
                                    </p:animEffect>
                                    <p:set>
                                      <p:cBhvr>
                                        <p:cTn id="47" dur="1" fill="hold">
                                          <p:stCondLst>
                                            <p:cond delay="1999"/>
                                          </p:stCondLst>
                                        </p:cTn>
                                        <p:tgtEl>
                                          <p:spTgt spid="32"/>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2000"/>
                                        <p:tgtEl>
                                          <p:spTgt spid="69"/>
                                        </p:tgtEl>
                                      </p:cBhvr>
                                    </p:animEffect>
                                    <p:set>
                                      <p:cBhvr>
                                        <p:cTn id="50" dur="1" fill="hold">
                                          <p:stCondLst>
                                            <p:cond delay="1999"/>
                                          </p:stCondLst>
                                        </p:cTn>
                                        <p:tgtEl>
                                          <p:spTgt spid="6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1000"/>
                                        <p:tgtEl>
                                          <p:spTgt spid="58"/>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up)">
                                      <p:cBhvr>
                                        <p:cTn id="59" dur="2000"/>
                                        <p:tgtEl>
                                          <p:spTgt spid="49"/>
                                        </p:tgtEl>
                                      </p:cBhvr>
                                    </p:animEffect>
                                  </p:childTnLst>
                                </p:cTn>
                              </p:par>
                            </p:childTnLst>
                          </p:cTn>
                        </p:par>
                        <p:par>
                          <p:cTn id="60" fill="hold">
                            <p:stCondLst>
                              <p:cond delay="3000"/>
                            </p:stCondLst>
                            <p:childTnLst>
                              <p:par>
                                <p:cTn id="61" presetID="22" presetClass="entr" presetSubtype="4" fill="hold" grpId="0" nodeType="after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wipe(down)">
                                      <p:cBhvr>
                                        <p:cTn id="63" dur="2000"/>
                                        <p:tgtEl>
                                          <p:spTgt spid="59"/>
                                        </p:tgtEl>
                                      </p:cBhvr>
                                    </p:animEffect>
                                  </p:childTnLst>
                                </p:cTn>
                              </p:par>
                              <p:par>
                                <p:cTn id="64" presetID="22" presetClass="entr" presetSubtype="4" fill="hold" grpId="0" nodeType="withEffect">
                                  <p:stCondLst>
                                    <p:cond delay="500"/>
                                  </p:stCondLst>
                                  <p:childTnLst>
                                    <p:set>
                                      <p:cBhvr>
                                        <p:cTn id="65" dur="1" fill="hold">
                                          <p:stCondLst>
                                            <p:cond delay="0"/>
                                          </p:stCondLst>
                                        </p:cTn>
                                        <p:tgtEl>
                                          <p:spTgt spid="60"/>
                                        </p:tgtEl>
                                        <p:attrNameLst>
                                          <p:attrName>style.visibility</p:attrName>
                                        </p:attrNameLst>
                                      </p:cBhvr>
                                      <p:to>
                                        <p:strVal val="visible"/>
                                      </p:to>
                                    </p:set>
                                    <p:animEffect transition="in" filter="wipe(down)">
                                      <p:cBhvr>
                                        <p:cTn id="66" dur="2000"/>
                                        <p:tgtEl>
                                          <p:spTgt spid="60"/>
                                        </p:tgtEl>
                                      </p:cBhvr>
                                    </p:animEffect>
                                  </p:childTnLst>
                                </p:cTn>
                              </p:par>
                              <p:par>
                                <p:cTn id="67" presetID="22" presetClass="entr" presetSubtype="4" fill="hold" grpId="0" nodeType="withEffect">
                                  <p:stCondLst>
                                    <p:cond delay="500"/>
                                  </p:stCondLst>
                                  <p:childTnLst>
                                    <p:set>
                                      <p:cBhvr>
                                        <p:cTn id="68" dur="1" fill="hold">
                                          <p:stCondLst>
                                            <p:cond delay="0"/>
                                          </p:stCondLst>
                                        </p:cTn>
                                        <p:tgtEl>
                                          <p:spTgt spid="79"/>
                                        </p:tgtEl>
                                        <p:attrNameLst>
                                          <p:attrName>style.visibility</p:attrName>
                                        </p:attrNameLst>
                                      </p:cBhvr>
                                      <p:to>
                                        <p:strVal val="visible"/>
                                      </p:to>
                                    </p:set>
                                    <p:animEffect transition="in" filter="wipe(down)">
                                      <p:cBhvr>
                                        <p:cTn id="69" dur="3500"/>
                                        <p:tgtEl>
                                          <p:spTgt spid="7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fade">
                                      <p:cBhvr>
                                        <p:cTn id="74" dur="1000"/>
                                        <p:tgtEl>
                                          <p:spTgt spid="73"/>
                                        </p:tgtEl>
                                      </p:cBhvr>
                                    </p:animEffect>
                                  </p:childTnLst>
                                </p:cTn>
                              </p:par>
                            </p:childTnLst>
                          </p:cTn>
                        </p:par>
                        <p:par>
                          <p:cTn id="75" fill="hold">
                            <p:stCondLst>
                              <p:cond delay="1000"/>
                            </p:stCondLst>
                            <p:childTnLst>
                              <p:par>
                                <p:cTn id="76" presetID="22" presetClass="entr" presetSubtype="4" fill="hold" nodeType="after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wipe(down)">
                                      <p:cBhvr>
                                        <p:cTn id="78" dur="1500"/>
                                        <p:tgtEl>
                                          <p:spTgt spid="9"/>
                                        </p:tgtEl>
                                      </p:cBhvr>
                                    </p:animEffect>
                                  </p:childTnLst>
                                </p:cTn>
                              </p:par>
                              <p:par>
                                <p:cTn id="79" presetID="10" presetClass="exit" presetSubtype="0" fill="hold" grpId="1" nodeType="withEffect">
                                  <p:stCondLst>
                                    <p:cond delay="0"/>
                                  </p:stCondLst>
                                  <p:childTnLst>
                                    <p:animEffect transition="out" filter="fade">
                                      <p:cBhvr>
                                        <p:cTn id="80" dur="2000"/>
                                        <p:tgtEl>
                                          <p:spTgt spid="79"/>
                                        </p:tgtEl>
                                      </p:cBhvr>
                                    </p:animEffect>
                                    <p:set>
                                      <p:cBhvr>
                                        <p:cTn id="81" dur="1" fill="hold">
                                          <p:stCondLst>
                                            <p:cond delay="1999"/>
                                          </p:stCondLst>
                                        </p:cTn>
                                        <p:tgtEl>
                                          <p:spTgt spid="79"/>
                                        </p:tgtEl>
                                        <p:attrNameLst>
                                          <p:attrName>style.visibility</p:attrName>
                                        </p:attrNameLst>
                                      </p:cBhvr>
                                      <p:to>
                                        <p:strVal val="hidden"/>
                                      </p:to>
                                    </p:set>
                                  </p:childTnLst>
                                </p:cTn>
                              </p:par>
                            </p:childTnLst>
                          </p:cTn>
                        </p:par>
                        <p:par>
                          <p:cTn id="82" fill="hold">
                            <p:stCondLst>
                              <p:cond delay="3000"/>
                            </p:stCondLst>
                            <p:childTnLst>
                              <p:par>
                                <p:cTn id="83" presetID="10" presetClass="entr" presetSubtype="0" fill="hold" nodeType="after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fade">
                                      <p:cBhvr>
                                        <p:cTn id="85" dur="1000"/>
                                        <p:tgtEl>
                                          <p:spTgt spid="6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fade">
                                      <p:cBhvr>
                                        <p:cTn id="90"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2" grpId="0"/>
      <p:bldP spid="59" grpId="0" animBg="1"/>
      <p:bldP spid="60" grpId="0" animBg="1"/>
      <p:bldP spid="57" grpId="0" animBg="1"/>
      <p:bldP spid="68" grpId="0" animBg="1"/>
      <p:bldP spid="69" grpId="0" animBg="1"/>
      <p:bldP spid="70" grpId="0" animBg="1"/>
      <p:bldP spid="71" grpId="0" animBg="1"/>
      <p:bldP spid="48" grpId="0"/>
      <p:bldP spid="58" grpId="0"/>
      <p:bldP spid="73" grpId="0"/>
      <p:bldP spid="74" grpId="0"/>
      <p:bldP spid="79" grpId="0" animBg="1"/>
      <p:bldP spid="7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8</a:t>
            </a:fld>
            <a:endParaRPr lang="en-US" dirty="0"/>
          </a:p>
        </p:txBody>
      </p:sp>
      <p:sp>
        <p:nvSpPr>
          <p:cNvPr id="9" name="Footer Placeholder 2"/>
          <p:cNvSpPr>
            <a:spLocks noGrp="1"/>
          </p:cNvSpPr>
          <p:nvPr>
            <p:ph type="ftr" sz="quarter" idx="11"/>
          </p:nvPr>
        </p:nvSpPr>
        <p:spPr>
          <a:xfrm>
            <a:off x="0" y="6613525"/>
            <a:ext cx="8534400" cy="244475"/>
          </a:xfrm>
        </p:spPr>
        <p:txBody>
          <a:bodyPr/>
          <a:lstStyle/>
          <a:p>
            <a:r>
              <a:rPr lang="de-DE"/>
              <a:t>Sasha Milov              Z-tagged 2PC with ATLAS               WPCF,  May 25, 2018, Kraków</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47" y="725685"/>
            <a:ext cx="8450905" cy="3397301"/>
          </a:xfrm>
          <a:prstGeom prst="rect">
            <a:avLst/>
          </a:prstGeom>
        </p:spPr>
      </p:pic>
      <p:pic>
        <p:nvPicPr>
          <p:cNvPr id="5" name="Picture 4"/>
          <p:cNvPicPr>
            <a:picLocks noChangeAspect="1"/>
          </p:cNvPicPr>
          <p:nvPr/>
        </p:nvPicPr>
        <p:blipFill>
          <a:blip r:embed="rId4"/>
          <a:stretch>
            <a:fillRect/>
          </a:stretch>
        </p:blipFill>
        <p:spPr>
          <a:xfrm>
            <a:off x="4024519" y="5273209"/>
            <a:ext cx="3136221" cy="746472"/>
          </a:xfrm>
          <a:prstGeom prst="rect">
            <a:avLst/>
          </a:prstGeom>
        </p:spPr>
      </p:pic>
      <p:sp>
        <p:nvSpPr>
          <p:cNvPr id="21" name="TextBox 20"/>
          <p:cNvSpPr txBox="1"/>
          <p:nvPr/>
        </p:nvSpPr>
        <p:spPr>
          <a:xfrm>
            <a:off x="681534" y="4385186"/>
            <a:ext cx="8115918" cy="1754326"/>
          </a:xfrm>
          <a:prstGeom prst="rect">
            <a:avLst/>
          </a:prstGeom>
          <a:noFill/>
        </p:spPr>
        <p:txBody>
          <a:bodyPr wrap="square" rtlCol="0">
            <a:spAutoFit/>
          </a:bodyPr>
          <a:lstStyle/>
          <a:p>
            <a:r>
              <a:rPr lang="en-US" sz="1800" b="0" dirty="0">
                <a:solidFill>
                  <a:srgbClr val="FF6600"/>
                </a:solidFill>
              </a:rPr>
              <a:t>Mixed</a:t>
            </a:r>
            <a:r>
              <a:rPr lang="en-US" sz="1800" b="0" dirty="0"/>
              <a:t> events accurately reproduce the substrate.</a:t>
            </a:r>
          </a:p>
          <a:p>
            <a:endParaRPr lang="en-US" sz="1800" b="0" dirty="0"/>
          </a:p>
          <a:p>
            <a:r>
              <a:rPr lang="en-US" sz="1800" b="0" dirty="0"/>
              <a:t>Average number of </a:t>
            </a:r>
            <a:r>
              <a:rPr lang="en-US" sz="1800" b="0" dirty="0">
                <a:solidFill>
                  <a:srgbClr val="FF6600"/>
                </a:solidFill>
              </a:rPr>
              <a:t>Mixed</a:t>
            </a:r>
            <a:r>
              <a:rPr lang="en-US" sz="1800" b="0" dirty="0"/>
              <a:t> track = average number of  </a:t>
            </a:r>
            <a:r>
              <a:rPr lang="en-US" sz="1800" b="0" dirty="0">
                <a:solidFill>
                  <a:schemeClr val="bg2"/>
                </a:solidFill>
              </a:rPr>
              <a:t>Background</a:t>
            </a:r>
            <a:r>
              <a:rPr lang="en-US" sz="1800" b="0" dirty="0"/>
              <a:t> tracks</a:t>
            </a:r>
          </a:p>
          <a:p>
            <a:endParaRPr lang="en-US" sz="1800" b="0" dirty="0"/>
          </a:p>
          <a:p>
            <a:r>
              <a:rPr lang="en-US" sz="1800" b="0" dirty="0"/>
              <a:t>Analysis uses reduced variables                                                 that take care of possible run-by-run variations. </a:t>
            </a:r>
          </a:p>
        </p:txBody>
      </p:sp>
      <p:sp>
        <p:nvSpPr>
          <p:cNvPr id="22" name="TextBox 21"/>
          <p:cNvSpPr txBox="1"/>
          <p:nvPr/>
        </p:nvSpPr>
        <p:spPr>
          <a:xfrm>
            <a:off x="0" y="14439"/>
            <a:ext cx="9144000" cy="584775"/>
          </a:xfrm>
          <a:prstGeom prst="rect">
            <a:avLst/>
          </a:prstGeom>
          <a:noFill/>
        </p:spPr>
        <p:txBody>
          <a:bodyPr wrap="square" rtlCol="0">
            <a:spAutoFit/>
          </a:bodyPr>
          <a:lstStyle/>
          <a:p>
            <a:pPr algn="ctr"/>
            <a:r>
              <a:rPr lang="en-US" sz="3200" b="0" dirty="0">
                <a:latin typeface="Perpetua Titling MT"/>
                <a:cs typeface="Perpetua Titling MT"/>
              </a:rPr>
              <a:t>Properties of </a:t>
            </a:r>
            <a:r>
              <a:rPr lang="en-US" sz="3200" b="0">
                <a:latin typeface="Perpetua Titling MT"/>
                <a:cs typeface="Perpetua Titling MT"/>
              </a:rPr>
              <a:t>Mixed events</a:t>
            </a:r>
            <a:endParaRPr lang="en-US" sz="3200" b="0" dirty="0">
              <a:latin typeface="Perpetua Titling MT"/>
              <a:cs typeface="Perpetua Titling MT"/>
            </a:endParaRPr>
          </a:p>
        </p:txBody>
      </p:sp>
      <p:cxnSp>
        <p:nvCxnSpPr>
          <p:cNvPr id="4" name="Straight Arrow Connector 3"/>
          <p:cNvCxnSpPr/>
          <p:nvPr/>
        </p:nvCxnSpPr>
        <p:spPr bwMode="auto">
          <a:xfrm flipV="1">
            <a:off x="5801497" y="3348681"/>
            <a:ext cx="1760838" cy="1334445"/>
          </a:xfrm>
          <a:prstGeom prst="straightConnector1">
            <a:avLst/>
          </a:prstGeom>
          <a:solidFill>
            <a:schemeClr val="accent1"/>
          </a:solidFill>
          <a:ln w="9525" cap="flat" cmpd="sng" algn="ctr">
            <a:solidFill>
              <a:schemeClr val="tx1"/>
            </a:solidFill>
            <a:prstDash val="solid"/>
            <a:miter lim="800000"/>
            <a:headEnd type="none" w="med" len="med"/>
            <a:tailEnd type="stealth"/>
          </a:ln>
          <a:effectLst/>
        </p:spPr>
      </p:cxnSp>
      <p:cxnSp>
        <p:nvCxnSpPr>
          <p:cNvPr id="10" name="Straight Connector 9"/>
          <p:cNvCxnSpPr/>
          <p:nvPr/>
        </p:nvCxnSpPr>
        <p:spPr bwMode="auto">
          <a:xfrm flipH="1">
            <a:off x="4739493" y="4683126"/>
            <a:ext cx="1062004"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mc:AlternateContent xmlns:mc="http://schemas.openxmlformats.org/markup-compatibility/2006" xmlns:a14="http://schemas.microsoft.com/office/drawing/2010/main">
        <mc:Choice Requires="a14">
          <p:sp>
            <p:nvSpPr>
              <p:cNvPr id="3" name="Rectangle 2"/>
              <p:cNvSpPr/>
              <p:nvPr/>
            </p:nvSpPr>
            <p:spPr>
              <a:xfrm>
                <a:off x="6853445" y="4509002"/>
                <a:ext cx="2161553" cy="372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mr-IN" sz="1600" b="0" i="1" smtClean="0">
                              <a:solidFill>
                                <a:srgbClr val="FF0000"/>
                              </a:solidFill>
                              <a:latin typeface="Cambria Math" panose="02040503050406030204" pitchFamily="18" charset="0"/>
                            </a:rPr>
                          </m:ctrlPr>
                        </m:dPr>
                        <m:e>
                          <m:sSubSup>
                            <m:sSubSupPr>
                              <m:ctrlPr>
                                <a:rPr lang="en-US" sz="1600" b="0" i="1" smtClean="0">
                                  <a:solidFill>
                                    <a:srgbClr val="FF0000"/>
                                  </a:solidFill>
                                  <a:latin typeface="Cambria Math" panose="02040503050406030204" pitchFamily="18" charset="0"/>
                                </a:rPr>
                              </m:ctrlPr>
                            </m:sSubSupPr>
                            <m:e>
                              <m:r>
                                <a:rPr lang="en-US" sz="1600" b="0" i="1" smtClean="0">
                                  <a:solidFill>
                                    <a:srgbClr val="FF0000"/>
                                  </a:solidFill>
                                  <a:latin typeface="Cambria Math" charset="0"/>
                                </a:rPr>
                                <m:t>𝑧</m:t>
                              </m:r>
                            </m:e>
                            <m:sub>
                              <m:r>
                                <a:rPr lang="en-US" sz="1600" b="0" i="1" smtClean="0">
                                  <a:solidFill>
                                    <a:srgbClr val="FF0000"/>
                                  </a:solidFill>
                                  <a:latin typeface="Cambria Math" charset="0"/>
                                </a:rPr>
                                <m:t>0</m:t>
                              </m:r>
                            </m:sub>
                            <m:sup>
                              <m:r>
                                <m:rPr>
                                  <m:sty m:val="p"/>
                                </m:rPr>
                                <a:rPr lang="en-US" sz="1600" b="0" i="0" smtClean="0">
                                  <a:solidFill>
                                    <a:srgbClr val="FF0000"/>
                                  </a:solidFill>
                                  <a:latin typeface="Cambria Math" charset="0"/>
                                </a:rPr>
                                <m:t>trk</m:t>
                              </m:r>
                            </m:sup>
                          </m:sSubSup>
                          <m:r>
                            <a:rPr lang="en-US" sz="1600" b="0" i="1">
                              <a:solidFill>
                                <a:srgbClr val="FF0000"/>
                              </a:solidFill>
                              <a:latin typeface="Cambria Math" charset="0"/>
                            </a:rPr>
                            <m:t>−</m:t>
                          </m:r>
                          <m:sSubSup>
                            <m:sSubSupPr>
                              <m:ctrlPr>
                                <a:rPr lang="en-US" sz="1600" b="0" i="1">
                                  <a:solidFill>
                                    <a:srgbClr val="FF0000"/>
                                  </a:solidFill>
                                  <a:latin typeface="Cambria Math" panose="02040503050406030204" pitchFamily="18" charset="0"/>
                                </a:rPr>
                              </m:ctrlPr>
                            </m:sSubSupPr>
                            <m:e>
                              <m:r>
                                <a:rPr lang="en-US" sz="1600" b="0" i="1">
                                  <a:solidFill>
                                    <a:srgbClr val="FF0000"/>
                                  </a:solidFill>
                                  <a:latin typeface="Cambria Math" charset="0"/>
                                </a:rPr>
                                <m:t>𝑧</m:t>
                              </m:r>
                            </m:e>
                            <m:sub>
                              <m:r>
                                <m:rPr>
                                  <m:sty m:val="p"/>
                                </m:rPr>
                                <a:rPr lang="en-US" sz="1600" b="0">
                                  <a:solidFill>
                                    <a:srgbClr val="FF0000"/>
                                  </a:solidFill>
                                  <a:latin typeface="Cambria Math" charset="0"/>
                                </a:rPr>
                                <m:t>vtx</m:t>
                              </m:r>
                            </m:sub>
                            <m:sup>
                              <m:r>
                                <m:rPr>
                                  <m:sty m:val="p"/>
                                </m:rPr>
                                <a:rPr lang="en-US" sz="1600" b="0">
                                  <a:solidFill>
                                    <a:srgbClr val="FF0000"/>
                                  </a:solidFill>
                                  <a:latin typeface="Cambria Math" charset="0"/>
                                </a:rPr>
                                <m:t>Z</m:t>
                              </m:r>
                              <m:r>
                                <a:rPr lang="en-US" sz="1600" b="0">
                                  <a:solidFill>
                                    <a:srgbClr val="FF0000"/>
                                  </a:solidFill>
                                  <a:latin typeface="Cambria Math" charset="0"/>
                                </a:rPr>
                                <m:t> </m:t>
                              </m:r>
                              <m:r>
                                <m:rPr>
                                  <m:sty m:val="p"/>
                                </m:rPr>
                                <a:rPr lang="en-US" sz="1600" b="0">
                                  <a:solidFill>
                                    <a:srgbClr val="FF0000"/>
                                  </a:solidFill>
                                  <a:latin typeface="Cambria Math" charset="0"/>
                                </a:rPr>
                                <m:t>boson</m:t>
                              </m:r>
                            </m:sup>
                          </m:sSubSup>
                        </m:e>
                      </m:d>
                      <m:func>
                        <m:funcPr>
                          <m:ctrlPr>
                            <a:rPr lang="en-US" sz="1600" b="0" i="1">
                              <a:solidFill>
                                <a:srgbClr val="FF0000"/>
                              </a:solidFill>
                              <a:latin typeface="Cambria Math" panose="02040503050406030204" pitchFamily="18" charset="0"/>
                            </a:rPr>
                          </m:ctrlPr>
                        </m:funcPr>
                        <m:fName>
                          <m:r>
                            <m:rPr>
                              <m:sty m:val="p"/>
                            </m:rPr>
                            <a:rPr lang="en-US" sz="1600" b="0">
                              <a:solidFill>
                                <a:srgbClr val="FF0000"/>
                              </a:solidFill>
                              <a:latin typeface="Cambria Math" charset="0"/>
                            </a:rPr>
                            <m:t>sin</m:t>
                          </m:r>
                        </m:fName>
                        <m:e>
                          <m:r>
                            <a:rPr lang="en-US" sz="1600" b="0" i="1">
                              <a:solidFill>
                                <a:srgbClr val="FF0000"/>
                              </a:solidFill>
                              <a:latin typeface="Cambria Math" charset="0"/>
                              <a:ea typeface="Cambria Math" charset="0"/>
                              <a:cs typeface="Cambria Math" charset="0"/>
                            </a:rPr>
                            <m:t>𝜃</m:t>
                          </m:r>
                        </m:e>
                      </m:func>
                    </m:oMath>
                  </m:oMathPara>
                </a14:m>
                <a:endParaRPr lang="en-US" sz="1600" dirty="0">
                  <a:solidFill>
                    <a:srgbClr val="FF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6853445" y="4509002"/>
                <a:ext cx="2161553" cy="372025"/>
              </a:xfrm>
              <a:prstGeom prst="rect">
                <a:avLst/>
              </a:prstGeom>
              <a:blipFill rotWithShape="0">
                <a:blip r:embed="rId5"/>
                <a:stretch>
                  <a:fillRect t="-55738" b="-44262"/>
                </a:stretch>
              </a:blipFill>
            </p:spPr>
            <p:txBody>
              <a:bodyPr/>
              <a:lstStyle/>
              <a:p>
                <a:r>
                  <a:rPr lang="en-US">
                    <a:noFill/>
                  </a:rPr>
                  <a:t> </a:t>
                </a:r>
              </a:p>
            </p:txBody>
          </p:sp>
        </mc:Fallback>
      </mc:AlternateContent>
      <p:sp>
        <p:nvSpPr>
          <p:cNvPr id="7" name="Rounded Rectangular Callout 6"/>
          <p:cNvSpPr/>
          <p:nvPr/>
        </p:nvSpPr>
        <p:spPr bwMode="auto">
          <a:xfrm>
            <a:off x="6853445" y="4476729"/>
            <a:ext cx="2046730" cy="443118"/>
          </a:xfrm>
          <a:prstGeom prst="wedgeRoundRectCallout">
            <a:avLst>
              <a:gd name="adj1" fmla="val 34505"/>
              <a:gd name="adj2" fmla="val -145222"/>
              <a:gd name="adj3" fmla="val 16667"/>
            </a:avLst>
          </a:prstGeom>
          <a:no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Tree>
    <p:extLst>
      <p:ext uri="{BB962C8B-B14F-4D97-AF65-F5344CB8AC3E}">
        <p14:creationId xmlns:p14="http://schemas.microsoft.com/office/powerpoint/2010/main" val="276313405"/>
      </p:ext>
    </p:extLst>
  </p:cSld>
  <p:clrMapOvr>
    <a:masterClrMapping/>
  </p:clrMapOvr>
  <p:transition spd="med">
    <p:strips dir="l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bwMode="auto">
          <a:xfrm>
            <a:off x="3614569" y="4231549"/>
            <a:ext cx="882127" cy="382326"/>
          </a:xfrm>
          <a:prstGeom prst="rect">
            <a:avLst/>
          </a:prstGeom>
          <a:solidFill>
            <a:srgbClr val="FF6600">
              <a:alpha val="6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7" name="Freeform 6"/>
          <p:cNvSpPr/>
          <p:nvPr/>
        </p:nvSpPr>
        <p:spPr bwMode="auto">
          <a:xfrm>
            <a:off x="5021865" y="1393604"/>
            <a:ext cx="2718751" cy="2547607"/>
          </a:xfrm>
          <a:custGeom>
            <a:avLst/>
            <a:gdLst>
              <a:gd name="connsiteX0" fmla="*/ 0 w 2718751"/>
              <a:gd name="connsiteY0" fmla="*/ 2547607 h 2547607"/>
              <a:gd name="connsiteX1" fmla="*/ 200484 w 2718751"/>
              <a:gd name="connsiteY1" fmla="*/ 2464479 h 2547607"/>
              <a:gd name="connsiteX2" fmla="*/ 361848 w 2718751"/>
              <a:gd name="connsiteY2" fmla="*/ 2308005 h 2547607"/>
              <a:gd name="connsiteX3" fmla="*/ 528103 w 2718751"/>
              <a:gd name="connsiteY3" fmla="*/ 2029284 h 2547607"/>
              <a:gd name="connsiteX4" fmla="*/ 704137 w 2718751"/>
              <a:gd name="connsiteY4" fmla="*/ 1613647 h 2547607"/>
              <a:gd name="connsiteX5" fmla="*/ 948629 w 2718751"/>
              <a:gd name="connsiteY5" fmla="*/ 821493 h 2547607"/>
              <a:gd name="connsiteX6" fmla="*/ 1036646 w 2718751"/>
              <a:gd name="connsiteY6" fmla="*/ 523213 h 2547607"/>
              <a:gd name="connsiteX7" fmla="*/ 1129553 w 2718751"/>
              <a:gd name="connsiteY7" fmla="*/ 278721 h 2547607"/>
              <a:gd name="connsiteX8" fmla="*/ 1222460 w 2718751"/>
              <a:gd name="connsiteY8" fmla="*/ 92907 h 2547607"/>
              <a:gd name="connsiteX9" fmla="*/ 1320257 w 2718751"/>
              <a:gd name="connsiteY9" fmla="*/ 0 h 2547607"/>
              <a:gd name="connsiteX10" fmla="*/ 1403384 w 2718751"/>
              <a:gd name="connsiteY10" fmla="*/ 0 h 2547607"/>
              <a:gd name="connsiteX11" fmla="*/ 1501181 w 2718751"/>
              <a:gd name="connsiteY11" fmla="*/ 102687 h 2547607"/>
              <a:gd name="connsiteX12" fmla="*/ 1594088 w 2718751"/>
              <a:gd name="connsiteY12" fmla="*/ 293391 h 2547607"/>
              <a:gd name="connsiteX13" fmla="*/ 1682105 w 2718751"/>
              <a:gd name="connsiteY13" fmla="*/ 537883 h 2547607"/>
              <a:gd name="connsiteX14" fmla="*/ 1784792 w 2718751"/>
              <a:gd name="connsiteY14" fmla="*/ 841053 h 2547607"/>
              <a:gd name="connsiteX15" fmla="*/ 1867919 w 2718751"/>
              <a:gd name="connsiteY15" fmla="*/ 1139333 h 2547607"/>
              <a:gd name="connsiteX16" fmla="*/ 1965716 w 2718751"/>
              <a:gd name="connsiteY16" fmla="*/ 1447393 h 2547607"/>
              <a:gd name="connsiteX17" fmla="*/ 2063513 w 2718751"/>
              <a:gd name="connsiteY17" fmla="*/ 1716334 h 2547607"/>
              <a:gd name="connsiteX18" fmla="*/ 2151530 w 2718751"/>
              <a:gd name="connsiteY18" fmla="*/ 1941267 h 2547607"/>
              <a:gd name="connsiteX19" fmla="*/ 2249326 w 2718751"/>
              <a:gd name="connsiteY19" fmla="*/ 2141750 h 2547607"/>
              <a:gd name="connsiteX20" fmla="*/ 2347123 w 2718751"/>
              <a:gd name="connsiteY20" fmla="*/ 2283555 h 2547607"/>
              <a:gd name="connsiteX21" fmla="*/ 2425361 w 2718751"/>
              <a:gd name="connsiteY21" fmla="*/ 2376462 h 2547607"/>
              <a:gd name="connsiteX22" fmla="*/ 2528047 w 2718751"/>
              <a:gd name="connsiteY22" fmla="*/ 2459590 h 2547607"/>
              <a:gd name="connsiteX23" fmla="*/ 2625844 w 2718751"/>
              <a:gd name="connsiteY23" fmla="*/ 2498708 h 2547607"/>
              <a:gd name="connsiteX24" fmla="*/ 2718751 w 2718751"/>
              <a:gd name="connsiteY24" fmla="*/ 2542717 h 25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18751" h="2547607">
                <a:moveTo>
                  <a:pt x="0" y="2547607"/>
                </a:moveTo>
                <a:lnTo>
                  <a:pt x="200484" y="2464479"/>
                </a:lnTo>
                <a:lnTo>
                  <a:pt x="361848" y="2308005"/>
                </a:lnTo>
                <a:lnTo>
                  <a:pt x="528103" y="2029284"/>
                </a:lnTo>
                <a:lnTo>
                  <a:pt x="704137" y="1613647"/>
                </a:lnTo>
                <a:lnTo>
                  <a:pt x="948629" y="821493"/>
                </a:lnTo>
                <a:lnTo>
                  <a:pt x="1036646" y="523213"/>
                </a:lnTo>
                <a:lnTo>
                  <a:pt x="1129553" y="278721"/>
                </a:lnTo>
                <a:lnTo>
                  <a:pt x="1222460" y="92907"/>
                </a:lnTo>
                <a:lnTo>
                  <a:pt x="1320257" y="0"/>
                </a:lnTo>
                <a:lnTo>
                  <a:pt x="1403384" y="0"/>
                </a:lnTo>
                <a:lnTo>
                  <a:pt x="1501181" y="102687"/>
                </a:lnTo>
                <a:lnTo>
                  <a:pt x="1594088" y="293391"/>
                </a:lnTo>
                <a:lnTo>
                  <a:pt x="1682105" y="537883"/>
                </a:lnTo>
                <a:lnTo>
                  <a:pt x="1784792" y="841053"/>
                </a:lnTo>
                <a:lnTo>
                  <a:pt x="1867919" y="1139333"/>
                </a:lnTo>
                <a:lnTo>
                  <a:pt x="1965716" y="1447393"/>
                </a:lnTo>
                <a:lnTo>
                  <a:pt x="2063513" y="1716334"/>
                </a:lnTo>
                <a:lnTo>
                  <a:pt x="2151530" y="1941267"/>
                </a:lnTo>
                <a:lnTo>
                  <a:pt x="2249326" y="2141750"/>
                </a:lnTo>
                <a:lnTo>
                  <a:pt x="2347123" y="2283555"/>
                </a:lnTo>
                <a:lnTo>
                  <a:pt x="2425361" y="2376462"/>
                </a:lnTo>
                <a:lnTo>
                  <a:pt x="2528047" y="2459590"/>
                </a:lnTo>
                <a:lnTo>
                  <a:pt x="2625844" y="2498708"/>
                </a:lnTo>
                <a:lnTo>
                  <a:pt x="2718751" y="2542717"/>
                </a:lnTo>
              </a:path>
            </a:pathLst>
          </a:custGeom>
          <a:solidFill>
            <a:srgbClr val="0066FF">
              <a:alpha val="60000"/>
            </a:srgb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8" name="Slide Number Placeholder 3"/>
          <p:cNvSpPr txBox="1">
            <a:spLocks/>
          </p:cNvSpPr>
          <p:nvPr/>
        </p:nvSpPr>
        <p:spPr bwMode="auto">
          <a:xfrm>
            <a:off x="8450905" y="6492875"/>
            <a:ext cx="44927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i="1" kern="1200">
                <a:solidFill>
                  <a:schemeClr val="tx1"/>
                </a:solidFill>
                <a:latin typeface="+mn-lt"/>
                <a:ea typeface="+mn-ea"/>
                <a:cs typeface="Times New Roman" pitchFamily="18" charset="0"/>
              </a:defRPr>
            </a:lvl1pPr>
            <a:lvl2pPr marL="457200" algn="l" rtl="0" fontAlgn="base">
              <a:spcBef>
                <a:spcPct val="0"/>
              </a:spcBef>
              <a:spcAft>
                <a:spcPct val="0"/>
              </a:spcAft>
              <a:defRPr sz="20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0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0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000" b="1" kern="1200">
                <a:solidFill>
                  <a:schemeClr val="tx1"/>
                </a:solidFill>
                <a:latin typeface="Arial" charset="0"/>
                <a:ea typeface="+mn-ea"/>
                <a:cs typeface="Times New Roman" pitchFamily="18" charset="0"/>
              </a:defRPr>
            </a:lvl5pPr>
            <a:lvl6pPr marL="2286000" algn="l" defTabSz="914400" rtl="0" eaLnBrk="1" latinLnBrk="0" hangingPunct="1">
              <a:defRPr sz="2000" b="1" kern="1200">
                <a:solidFill>
                  <a:schemeClr val="tx1"/>
                </a:solidFill>
                <a:latin typeface="Arial" charset="0"/>
                <a:ea typeface="+mn-ea"/>
                <a:cs typeface="Times New Roman" pitchFamily="18" charset="0"/>
              </a:defRPr>
            </a:lvl6pPr>
            <a:lvl7pPr marL="2743200" algn="l" defTabSz="914400" rtl="0" eaLnBrk="1" latinLnBrk="0" hangingPunct="1">
              <a:defRPr sz="2000" b="1" kern="1200">
                <a:solidFill>
                  <a:schemeClr val="tx1"/>
                </a:solidFill>
                <a:latin typeface="Arial" charset="0"/>
                <a:ea typeface="+mn-ea"/>
                <a:cs typeface="Times New Roman" pitchFamily="18" charset="0"/>
              </a:defRPr>
            </a:lvl7pPr>
            <a:lvl8pPr marL="3200400" algn="l" defTabSz="914400" rtl="0" eaLnBrk="1" latinLnBrk="0" hangingPunct="1">
              <a:defRPr sz="2000" b="1" kern="1200">
                <a:solidFill>
                  <a:schemeClr val="tx1"/>
                </a:solidFill>
                <a:latin typeface="Arial" charset="0"/>
                <a:ea typeface="+mn-ea"/>
                <a:cs typeface="Times New Roman" pitchFamily="18" charset="0"/>
              </a:defRPr>
            </a:lvl8pPr>
            <a:lvl9pPr marL="3657600" algn="l" defTabSz="914400" rtl="0" eaLnBrk="1" latinLnBrk="0" hangingPunct="1">
              <a:defRPr sz="2000" b="1" kern="1200">
                <a:solidFill>
                  <a:schemeClr val="tx1"/>
                </a:solidFill>
                <a:latin typeface="Arial" charset="0"/>
                <a:ea typeface="+mn-ea"/>
                <a:cs typeface="Times New Roman" pitchFamily="18" charset="0"/>
              </a:defRPr>
            </a:lvl9pPr>
          </a:lstStyle>
          <a:p>
            <a:fld id="{7594AFB7-417B-4392-BDB7-B4CC9499555A}" type="slidenum">
              <a:rPr lang="en-US" smtClean="0"/>
              <a:pPr/>
              <a:t>9</a:t>
            </a:fld>
            <a:endParaRPr lang="en-US" dirty="0"/>
          </a:p>
        </p:txBody>
      </p:sp>
      <p:sp>
        <p:nvSpPr>
          <p:cNvPr id="12" name="Footer Placeholder 2"/>
          <p:cNvSpPr>
            <a:spLocks noGrp="1"/>
          </p:cNvSpPr>
          <p:nvPr>
            <p:ph type="ftr" sz="quarter" idx="11"/>
          </p:nvPr>
        </p:nvSpPr>
        <p:spPr>
          <a:xfrm>
            <a:off x="0" y="6613525"/>
            <a:ext cx="8534400" cy="244475"/>
          </a:xfrm>
        </p:spPr>
        <p:txBody>
          <a:bodyPr/>
          <a:lstStyle/>
          <a:p>
            <a:r>
              <a:rPr lang="de-DE"/>
              <a:t>Sasha Milov              Z-tagged 2PC with ATLAS               WPCF,  May 25, 2018, Kraków</a:t>
            </a:r>
            <a:endParaRPr lang="en-US" dirty="0"/>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4783" y="529366"/>
            <a:ext cx="6766026" cy="4084508"/>
          </a:xfrm>
          <a:prstGeom prst="rect">
            <a:avLst/>
          </a:prstGeom>
        </p:spPr>
      </p:pic>
      <p:sp>
        <p:nvSpPr>
          <p:cNvPr id="31" name="TextBox 30"/>
          <p:cNvSpPr txBox="1"/>
          <p:nvPr/>
        </p:nvSpPr>
        <p:spPr>
          <a:xfrm>
            <a:off x="0" y="14439"/>
            <a:ext cx="9144000" cy="584775"/>
          </a:xfrm>
          <a:prstGeom prst="rect">
            <a:avLst/>
          </a:prstGeom>
          <a:noFill/>
        </p:spPr>
        <p:txBody>
          <a:bodyPr wrap="square" rtlCol="0">
            <a:spAutoFit/>
          </a:bodyPr>
          <a:lstStyle/>
          <a:p>
            <a:pPr algn="ctr"/>
            <a:r>
              <a:rPr lang="en-US" sz="3200" b="0" dirty="0">
                <a:latin typeface="Perpetua Titling MT"/>
                <a:cs typeface="Perpetua Titling MT"/>
              </a:rPr>
              <a:t>Background estimator</a:t>
            </a:r>
          </a:p>
        </p:txBody>
      </p:sp>
      <mc:AlternateContent xmlns:mc="http://schemas.openxmlformats.org/markup-compatibility/2006" xmlns:a14="http://schemas.microsoft.com/office/drawing/2010/main">
        <mc:Choice Requires="a14">
          <p:sp>
            <p:nvSpPr>
              <p:cNvPr id="22" name="Rectangle 21"/>
              <p:cNvSpPr/>
              <p:nvPr/>
            </p:nvSpPr>
            <p:spPr>
              <a:xfrm>
                <a:off x="2015252" y="5766684"/>
                <a:ext cx="6623152" cy="679289"/>
              </a:xfrm>
              <a:prstGeom prst="rect">
                <a:avLst/>
              </a:prstGeom>
              <a:solidFill>
                <a:srgbClr val="00FFFF"/>
              </a:solidFill>
            </p:spPr>
            <p:txBody>
              <a:bodyPr wrap="square">
                <a:spAutoFit/>
              </a:bodyPr>
              <a:lstStyle/>
              <a:p>
                <a:r>
                  <a:rPr lang="en-US" sz="1800" b="0" dirty="0"/>
                  <a:t>Vertex and luminosity factorize in the equation: </a:t>
                </a:r>
                <a14:m>
                  <m:oMath xmlns:m="http://schemas.openxmlformats.org/officeDocument/2006/math">
                    <m:r>
                      <a:rPr lang="en-US" sz="1800" b="0" i="1" smtClean="0">
                        <a:latin typeface="Cambria Math" charset="0"/>
                        <a:ea typeface="Cambria Math" charset="0"/>
                        <a:cs typeface="Cambria Math" charset="0"/>
                      </a:rPr>
                      <m:t>𝜈</m:t>
                    </m:r>
                    <m:r>
                      <a:rPr lang="en-US" sz="1800" b="0" i="1" smtClean="0">
                        <a:latin typeface="Cambria Math" charset="0"/>
                        <a:ea typeface="Cambria Math" charset="0"/>
                        <a:cs typeface="Cambria Math" charset="0"/>
                      </a:rPr>
                      <m:t>∝</m:t>
                    </m:r>
                    <m:r>
                      <a:rPr lang="en-US" sz="1800" b="0" i="1">
                        <a:latin typeface="Cambria Math" charset="0"/>
                        <a:ea typeface="Cambria Math" charset="0"/>
                        <a:cs typeface="Cambria Math" charset="0"/>
                      </a:rPr>
                      <m:t>𝐺</m:t>
                    </m:r>
                    <m:d>
                      <m:dPr>
                        <m:ctrlPr>
                          <a:rPr lang="mr-IN" sz="1800" b="0" i="1">
                            <a:latin typeface="Cambria Math" panose="02040503050406030204" pitchFamily="18" charset="0"/>
                            <a:ea typeface="Cambria Math" charset="0"/>
                            <a:cs typeface="Cambria Math" charset="0"/>
                          </a:rPr>
                        </m:ctrlPr>
                      </m:dPr>
                      <m:e>
                        <m:sSub>
                          <m:sSubPr>
                            <m:ctrlPr>
                              <a:rPr lang="en-US" sz="1800" b="0" i="1">
                                <a:latin typeface="Cambria Math" panose="02040503050406030204" pitchFamily="18" charset="0"/>
                                <a:ea typeface="Cambria Math" charset="0"/>
                                <a:cs typeface="Cambria Math" charset="0"/>
                              </a:rPr>
                            </m:ctrlPr>
                          </m:sSubPr>
                          <m:e>
                            <m:acc>
                              <m:accPr>
                                <m:chr m:val="̅"/>
                                <m:ctrlPr>
                                  <a:rPr lang="en-US" sz="1800" b="0" i="1">
                                    <a:latin typeface="Cambria Math" panose="02040503050406030204" pitchFamily="18" charset="0"/>
                                    <a:ea typeface="Cambria Math" charset="0"/>
                                    <a:cs typeface="Cambria Math" charset="0"/>
                                  </a:rPr>
                                </m:ctrlPr>
                              </m:accPr>
                              <m:e>
                                <m:r>
                                  <a:rPr lang="en-US" sz="1800" b="0" i="1">
                                    <a:latin typeface="Cambria Math" charset="0"/>
                                    <a:ea typeface="Cambria Math" charset="0"/>
                                    <a:cs typeface="Cambria Math" charset="0"/>
                                  </a:rPr>
                                  <m:t>𝑧</m:t>
                                </m:r>
                              </m:e>
                            </m:acc>
                          </m:e>
                          <m:sub>
                            <m:r>
                              <m:rPr>
                                <m:sty m:val="p"/>
                              </m:rPr>
                              <a:rPr lang="en-US" sz="1800" b="0" i="0">
                                <a:latin typeface="Cambria Math" charset="0"/>
                                <a:ea typeface="Cambria Math" charset="0"/>
                                <a:cs typeface="Cambria Math" charset="0"/>
                              </a:rPr>
                              <m:t>vtx</m:t>
                            </m:r>
                          </m:sub>
                        </m:sSub>
                      </m:e>
                    </m:d>
                    <m:r>
                      <a:rPr lang="en-US" sz="1800" b="0" i="1" smtClean="0">
                        <a:latin typeface="Cambria Math" charset="0"/>
                        <a:ea typeface="Cambria Math" charset="0"/>
                        <a:cs typeface="Cambria Math" charset="0"/>
                      </a:rPr>
                      <m:t>×</m:t>
                    </m:r>
                    <m:acc>
                      <m:accPr>
                        <m:chr m:val="̅"/>
                        <m:ctrlPr>
                          <a:rPr lang="en-US" sz="1800" b="0" i="1">
                            <a:latin typeface="Cambria Math" panose="02040503050406030204" pitchFamily="18" charset="0"/>
                            <a:ea typeface="Cambria Math" charset="0"/>
                            <a:cs typeface="Cambria Math" charset="0"/>
                          </a:rPr>
                        </m:ctrlPr>
                      </m:accPr>
                      <m:e>
                        <m:r>
                          <a:rPr lang="en-US" sz="1800" b="0" i="1">
                            <a:latin typeface="Cambria Math" charset="0"/>
                            <a:ea typeface="Cambria Math" charset="0"/>
                            <a:cs typeface="Cambria Math" charset="0"/>
                          </a:rPr>
                          <m:t>𝜇</m:t>
                        </m:r>
                      </m:e>
                    </m:acc>
                  </m:oMath>
                </a14:m>
                <a:endParaRPr lang="en-US" sz="1800" b="0" dirty="0"/>
              </a:p>
              <a:p>
                <a:r>
                  <a:rPr lang="en-US" sz="1800" b="0" dirty="0"/>
                  <a:t>Entire distribution of </a:t>
                </a:r>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charset="0"/>
                          </a:rPr>
                          <m:t>𝑛</m:t>
                        </m:r>
                      </m:e>
                      <m:sub>
                        <m:r>
                          <m:rPr>
                            <m:sty m:val="p"/>
                          </m:rPr>
                          <a:rPr lang="en-US" sz="1800" b="0" i="0" smtClean="0">
                            <a:latin typeface="Cambria Math" charset="0"/>
                          </a:rPr>
                          <m:t>trk</m:t>
                        </m:r>
                      </m:sub>
                      <m:sup>
                        <m:r>
                          <m:rPr>
                            <m:sty m:val="p"/>
                          </m:rPr>
                          <a:rPr lang="en-US" sz="1800" b="0" i="0" smtClean="0">
                            <a:latin typeface="Cambria Math" charset="0"/>
                          </a:rPr>
                          <m:t>mixed</m:t>
                        </m:r>
                      </m:sup>
                    </m:sSubSup>
                  </m:oMath>
                </a14:m>
                <a:r>
                  <a:rPr lang="en-US" sz="1800" b="0" dirty="0"/>
                  <a:t> depends on</a:t>
                </a:r>
                <a:r>
                  <a:rPr lang="en-US" sz="1800" b="0" dirty="0">
                    <a:ea typeface="Cambria Math" charset="0"/>
                    <a:cs typeface="Cambria Math" charset="0"/>
                  </a:rPr>
                  <a:t> </a:t>
                </a:r>
                <a14:m>
                  <m:oMath xmlns:m="http://schemas.openxmlformats.org/officeDocument/2006/math">
                    <m:r>
                      <a:rPr lang="en-US" sz="1800" b="0" i="1">
                        <a:latin typeface="Cambria Math" charset="0"/>
                        <a:ea typeface="Cambria Math" charset="0"/>
                        <a:cs typeface="Cambria Math" charset="0"/>
                      </a:rPr>
                      <m:t>𝐺</m:t>
                    </m:r>
                    <m:d>
                      <m:dPr>
                        <m:ctrlPr>
                          <a:rPr lang="mr-IN" sz="1800" b="0" i="1">
                            <a:latin typeface="Cambria Math" panose="02040503050406030204" pitchFamily="18" charset="0"/>
                            <a:ea typeface="Cambria Math" charset="0"/>
                            <a:cs typeface="Cambria Math" charset="0"/>
                          </a:rPr>
                        </m:ctrlPr>
                      </m:dPr>
                      <m:e>
                        <m:sSub>
                          <m:sSubPr>
                            <m:ctrlPr>
                              <a:rPr lang="en-US" sz="1800" b="0" i="1">
                                <a:latin typeface="Cambria Math" panose="02040503050406030204" pitchFamily="18" charset="0"/>
                                <a:ea typeface="Cambria Math" charset="0"/>
                                <a:cs typeface="Cambria Math" charset="0"/>
                              </a:rPr>
                            </m:ctrlPr>
                          </m:sSubPr>
                          <m:e>
                            <m:acc>
                              <m:accPr>
                                <m:chr m:val="̅"/>
                                <m:ctrlPr>
                                  <a:rPr lang="en-US" sz="1800" b="0" i="1">
                                    <a:latin typeface="Cambria Math" panose="02040503050406030204" pitchFamily="18" charset="0"/>
                                    <a:ea typeface="Cambria Math" charset="0"/>
                                    <a:cs typeface="Cambria Math" charset="0"/>
                                  </a:rPr>
                                </m:ctrlPr>
                              </m:accPr>
                              <m:e>
                                <m:r>
                                  <a:rPr lang="en-US" sz="1800" b="0" i="1">
                                    <a:latin typeface="Cambria Math" charset="0"/>
                                    <a:ea typeface="Cambria Math" charset="0"/>
                                    <a:cs typeface="Cambria Math" charset="0"/>
                                  </a:rPr>
                                  <m:t>𝑧</m:t>
                                </m:r>
                              </m:e>
                            </m:acc>
                          </m:e>
                          <m:sub>
                            <m:r>
                              <m:rPr>
                                <m:sty m:val="p"/>
                              </m:rPr>
                              <a:rPr lang="en-US" sz="1800" b="0" i="0">
                                <a:latin typeface="Cambria Math" charset="0"/>
                                <a:ea typeface="Cambria Math" charset="0"/>
                                <a:cs typeface="Cambria Math" charset="0"/>
                              </a:rPr>
                              <m:t>vtx</m:t>
                            </m:r>
                          </m:sub>
                        </m:sSub>
                      </m:e>
                    </m:d>
                    <m:r>
                      <a:rPr lang="en-US" sz="1800" b="0" i="1" smtClean="0">
                        <a:latin typeface="Cambria Math" charset="0"/>
                        <a:ea typeface="Cambria Math" charset="0"/>
                        <a:cs typeface="Cambria Math" charset="0"/>
                      </a:rPr>
                      <m:t>×</m:t>
                    </m:r>
                    <m:acc>
                      <m:accPr>
                        <m:chr m:val="̅"/>
                        <m:ctrlPr>
                          <a:rPr lang="en-US" sz="1800" b="0" i="1">
                            <a:latin typeface="Cambria Math" panose="02040503050406030204" pitchFamily="18" charset="0"/>
                            <a:ea typeface="Cambria Math" charset="0"/>
                            <a:cs typeface="Cambria Math" charset="0"/>
                          </a:rPr>
                        </m:ctrlPr>
                      </m:accPr>
                      <m:e>
                        <m:r>
                          <a:rPr lang="en-US" sz="1800" b="0" i="1">
                            <a:latin typeface="Cambria Math" charset="0"/>
                            <a:ea typeface="Cambria Math" charset="0"/>
                            <a:cs typeface="Cambria Math" charset="0"/>
                          </a:rPr>
                          <m:t>𝜇</m:t>
                        </m:r>
                      </m:e>
                    </m:acc>
                  </m:oMath>
                </a14:m>
                <a:endParaRPr lang="en-US" sz="1800" b="0" dirty="0"/>
              </a:p>
            </p:txBody>
          </p:sp>
        </mc:Choice>
        <mc:Fallback xmlns="">
          <p:sp>
            <p:nvSpPr>
              <p:cNvPr id="22" name="Rectangle 21"/>
              <p:cNvSpPr>
                <a:spLocks noRot="1" noChangeAspect="1" noMove="1" noResize="1" noEditPoints="1" noAdjustHandles="1" noChangeArrowheads="1" noChangeShapeType="1" noTextEdit="1"/>
              </p:cNvSpPr>
              <p:nvPr/>
            </p:nvSpPr>
            <p:spPr>
              <a:xfrm>
                <a:off x="2015252" y="5766684"/>
                <a:ext cx="6623152" cy="679289"/>
              </a:xfrm>
              <a:prstGeom prst="rect">
                <a:avLst/>
              </a:prstGeom>
              <a:blipFill rotWithShape="0">
                <a:blip r:embed="rId4"/>
                <a:stretch>
                  <a:fillRect l="-829" t="-5405" r="-552" b="-13514"/>
                </a:stretch>
              </a:blipFill>
            </p:spPr>
            <p:txBody>
              <a:bodyPr/>
              <a:lstStyle/>
              <a:p>
                <a:r>
                  <a:rPr lang="en-US">
                    <a:noFill/>
                  </a:rPr>
                  <a:t> </a:t>
                </a:r>
              </a:p>
            </p:txBody>
          </p:sp>
        </mc:Fallback>
      </mc:AlternateContent>
      <p:sp>
        <p:nvSpPr>
          <p:cNvPr id="6" name="Rectangle 5"/>
          <p:cNvSpPr/>
          <p:nvPr/>
        </p:nvSpPr>
        <p:spPr bwMode="auto">
          <a:xfrm>
            <a:off x="6121104" y="4799631"/>
            <a:ext cx="314622" cy="676011"/>
          </a:xfrm>
          <a:prstGeom prst="rect">
            <a:avLst/>
          </a:prstGeom>
          <a:solidFill>
            <a:srgbClr val="FF6600">
              <a:alpha val="6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17" name="Rectangle 16"/>
          <p:cNvSpPr/>
          <p:nvPr/>
        </p:nvSpPr>
        <p:spPr bwMode="auto">
          <a:xfrm>
            <a:off x="5337587" y="4799631"/>
            <a:ext cx="772758" cy="676011"/>
          </a:xfrm>
          <a:prstGeom prst="rect">
            <a:avLst/>
          </a:prstGeom>
          <a:solidFill>
            <a:srgbClr val="0066FF">
              <a:alpha val="6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19" name="Rectangle 18"/>
          <p:cNvSpPr/>
          <p:nvPr/>
        </p:nvSpPr>
        <p:spPr bwMode="auto">
          <a:xfrm>
            <a:off x="4668819" y="4799631"/>
            <a:ext cx="658009" cy="676011"/>
          </a:xfrm>
          <a:prstGeom prst="rect">
            <a:avLst/>
          </a:prstGeom>
          <a:solidFill>
            <a:srgbClr val="00B050">
              <a:alpha val="6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24" name="Rectangle 23"/>
          <p:cNvSpPr/>
          <p:nvPr/>
        </p:nvSpPr>
        <p:spPr bwMode="auto">
          <a:xfrm>
            <a:off x="4292303" y="4799631"/>
            <a:ext cx="355000" cy="676011"/>
          </a:xfrm>
          <a:prstGeom prst="rect">
            <a:avLst/>
          </a:prstGeom>
          <a:solidFill>
            <a:srgbClr val="FF0000">
              <a:alpha val="6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grpSp>
        <p:nvGrpSpPr>
          <p:cNvPr id="15" name="Group 14"/>
          <p:cNvGrpSpPr/>
          <p:nvPr/>
        </p:nvGrpSpPr>
        <p:grpSpPr>
          <a:xfrm>
            <a:off x="6381240" y="1341952"/>
            <a:ext cx="2069665" cy="2599259"/>
            <a:chOff x="6381240" y="1341952"/>
            <a:chExt cx="2069665" cy="2599259"/>
          </a:xfrm>
        </p:grpSpPr>
        <p:cxnSp>
          <p:nvCxnSpPr>
            <p:cNvPr id="10" name="Straight Connector 9"/>
            <p:cNvCxnSpPr/>
            <p:nvPr/>
          </p:nvCxnSpPr>
          <p:spPr bwMode="auto">
            <a:xfrm>
              <a:off x="6381240" y="1341952"/>
              <a:ext cx="2069665" cy="0"/>
            </a:xfrm>
            <a:prstGeom prst="line">
              <a:avLst/>
            </a:prstGeom>
            <a:solidFill>
              <a:schemeClr val="accent1"/>
            </a:solidFill>
            <a:ln w="12700" cap="flat" cmpd="sng" algn="ctr">
              <a:solidFill>
                <a:srgbClr val="00B050"/>
              </a:solidFill>
              <a:prstDash val="solid"/>
              <a:miter lim="800000"/>
              <a:headEnd type="none" w="med" len="med"/>
              <a:tailEnd type="none" w="med" len="med"/>
            </a:ln>
            <a:effectLst/>
          </p:spPr>
        </p:cxnSp>
        <p:cxnSp>
          <p:nvCxnSpPr>
            <p:cNvPr id="32" name="Straight Connector 31"/>
            <p:cNvCxnSpPr/>
            <p:nvPr/>
          </p:nvCxnSpPr>
          <p:spPr bwMode="auto">
            <a:xfrm>
              <a:off x="7740616" y="3941211"/>
              <a:ext cx="710288" cy="0"/>
            </a:xfrm>
            <a:prstGeom prst="line">
              <a:avLst/>
            </a:prstGeom>
            <a:solidFill>
              <a:schemeClr val="accent1"/>
            </a:solidFill>
            <a:ln w="12700" cap="flat" cmpd="sng" algn="ctr">
              <a:solidFill>
                <a:srgbClr val="00B050"/>
              </a:solidFill>
              <a:prstDash val="solid"/>
              <a:miter lim="800000"/>
              <a:headEnd type="none" w="med" len="med"/>
              <a:tailEnd type="none" w="med" len="med"/>
            </a:ln>
            <a:effectLst/>
          </p:spPr>
        </p:cxnSp>
      </p:grpSp>
      <p:cxnSp>
        <p:nvCxnSpPr>
          <p:cNvPr id="14" name="Straight Arrow Connector 13"/>
          <p:cNvCxnSpPr/>
          <p:nvPr/>
        </p:nvCxnSpPr>
        <p:spPr bwMode="auto">
          <a:xfrm flipH="1" flipV="1">
            <a:off x="8068235" y="1341952"/>
            <a:ext cx="10758" cy="2599259"/>
          </a:xfrm>
          <a:prstGeom prst="straightConnector1">
            <a:avLst/>
          </a:prstGeom>
          <a:solidFill>
            <a:schemeClr val="accent1"/>
          </a:solidFill>
          <a:ln w="28575" cap="flat" cmpd="sng" algn="ctr">
            <a:solidFill>
              <a:srgbClr val="00B050"/>
            </a:solidFill>
            <a:prstDash val="solid"/>
            <a:miter lim="800000"/>
            <a:headEnd type="none" w="med" len="med"/>
            <a:tailEnd type="triangle" w="lg" len="lg"/>
          </a:ln>
          <a:effectLst/>
        </p:spPr>
      </p:cxnSp>
      <p:grpSp>
        <p:nvGrpSpPr>
          <p:cNvPr id="33" name="Group 32"/>
          <p:cNvGrpSpPr/>
          <p:nvPr/>
        </p:nvGrpSpPr>
        <p:grpSpPr>
          <a:xfrm>
            <a:off x="380730" y="4428114"/>
            <a:ext cx="1348106" cy="1522279"/>
            <a:chOff x="1331737" y="4791562"/>
            <a:chExt cx="1348106" cy="1522279"/>
          </a:xfrm>
        </p:grpSpPr>
        <p:cxnSp>
          <p:nvCxnSpPr>
            <p:cNvPr id="35" name="Straight Arrow Connector 34"/>
            <p:cNvCxnSpPr/>
            <p:nvPr/>
          </p:nvCxnSpPr>
          <p:spPr bwMode="auto">
            <a:xfrm flipV="1">
              <a:off x="1331737" y="5582345"/>
              <a:ext cx="1248032" cy="624694"/>
            </a:xfrm>
            <a:prstGeom prst="straightConnector1">
              <a:avLst/>
            </a:prstGeom>
            <a:solidFill>
              <a:schemeClr val="accent1"/>
            </a:solidFill>
            <a:ln w="9525" cap="flat" cmpd="sng" algn="ctr">
              <a:solidFill>
                <a:schemeClr val="tx1"/>
              </a:solidFill>
              <a:prstDash val="sysDot"/>
              <a:miter lim="800000"/>
              <a:headEnd type="none" w="med" len="med"/>
              <a:tailEnd type="none" w="med" len="med"/>
            </a:ln>
            <a:effectLst/>
          </p:spPr>
        </p:cxnSp>
        <p:grpSp>
          <p:nvGrpSpPr>
            <p:cNvPr id="36" name="Group 35"/>
            <p:cNvGrpSpPr/>
            <p:nvPr/>
          </p:nvGrpSpPr>
          <p:grpSpPr>
            <a:xfrm>
              <a:off x="1574139" y="5070923"/>
              <a:ext cx="1105704" cy="1242918"/>
              <a:chOff x="5869035" y="3801985"/>
              <a:chExt cx="1105704" cy="1242918"/>
            </a:xfrm>
          </p:grpSpPr>
          <p:cxnSp>
            <p:nvCxnSpPr>
              <p:cNvPr id="47" name="Straight Arrow Connector 46"/>
              <p:cNvCxnSpPr/>
              <p:nvPr/>
            </p:nvCxnSpPr>
            <p:spPr bwMode="auto">
              <a:xfrm flipV="1">
                <a:off x="6294809" y="3801985"/>
                <a:ext cx="56564" cy="754334"/>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48" name="Straight Arrow Connector 47"/>
              <p:cNvCxnSpPr/>
              <p:nvPr/>
            </p:nvCxnSpPr>
            <p:spPr bwMode="auto">
              <a:xfrm flipH="1" flipV="1">
                <a:off x="6166120" y="3846283"/>
                <a:ext cx="76200" cy="702835"/>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49" name="Straight Arrow Connector 48"/>
              <p:cNvCxnSpPr/>
              <p:nvPr/>
            </p:nvCxnSpPr>
            <p:spPr bwMode="auto">
              <a:xfrm flipH="1" flipV="1">
                <a:off x="5869035" y="4123987"/>
                <a:ext cx="334111" cy="441006"/>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50" name="Straight Arrow Connector 49"/>
              <p:cNvCxnSpPr/>
              <p:nvPr/>
            </p:nvCxnSpPr>
            <p:spPr bwMode="auto">
              <a:xfrm flipH="1" flipV="1">
                <a:off x="5880830" y="4532837"/>
                <a:ext cx="297605" cy="76092"/>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51" name="Straight Arrow Connector 50"/>
              <p:cNvCxnSpPr/>
              <p:nvPr/>
            </p:nvCxnSpPr>
            <p:spPr bwMode="auto">
              <a:xfrm flipH="1">
                <a:off x="6221680" y="4682375"/>
                <a:ext cx="1" cy="303570"/>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52" name="Straight Arrow Connector 51"/>
              <p:cNvCxnSpPr/>
              <p:nvPr/>
            </p:nvCxnSpPr>
            <p:spPr bwMode="auto">
              <a:xfrm>
                <a:off x="6278524" y="4668798"/>
                <a:ext cx="378936" cy="376105"/>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cxnSp>
            <p:nvCxnSpPr>
              <p:cNvPr id="53" name="Straight Arrow Connector 52"/>
              <p:cNvCxnSpPr/>
              <p:nvPr/>
            </p:nvCxnSpPr>
            <p:spPr bwMode="auto">
              <a:xfrm>
                <a:off x="6314354" y="4633295"/>
                <a:ext cx="660385" cy="238657"/>
              </a:xfrm>
              <a:prstGeom prst="straightConnector1">
                <a:avLst/>
              </a:prstGeom>
              <a:solidFill>
                <a:schemeClr val="accent1"/>
              </a:solidFill>
              <a:ln w="9525" cap="flat" cmpd="sng" algn="ctr">
                <a:solidFill>
                  <a:schemeClr val="accent6"/>
                </a:solidFill>
                <a:prstDash val="solid"/>
                <a:miter lim="800000"/>
                <a:headEnd type="none" w="med" len="med"/>
                <a:tailEnd type="stealth"/>
              </a:ln>
              <a:effectLst/>
            </p:spPr>
          </p:cxnSp>
        </p:grpSp>
        <p:sp>
          <p:nvSpPr>
            <p:cNvPr id="37" name="Arc 36"/>
            <p:cNvSpPr/>
            <p:nvPr/>
          </p:nvSpPr>
          <p:spPr bwMode="auto">
            <a:xfrm rot="771581">
              <a:off x="1936882" y="5755474"/>
              <a:ext cx="238894" cy="228636"/>
            </a:xfrm>
            <a:prstGeom prst="arc">
              <a:avLst/>
            </a:prstGeom>
            <a:no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sp>
          <p:nvSpPr>
            <p:cNvPr id="38" name="Arc 37"/>
            <p:cNvSpPr/>
            <p:nvPr/>
          </p:nvSpPr>
          <p:spPr bwMode="auto">
            <a:xfrm rot="11248904">
              <a:off x="1673441" y="5841588"/>
              <a:ext cx="238894" cy="228636"/>
            </a:xfrm>
            <a:prstGeom prst="arc">
              <a:avLst/>
            </a:prstGeom>
            <a:no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p:grpSp>
          <p:nvGrpSpPr>
            <p:cNvPr id="39" name="Group 38"/>
            <p:cNvGrpSpPr/>
            <p:nvPr/>
          </p:nvGrpSpPr>
          <p:grpSpPr>
            <a:xfrm>
              <a:off x="1565923" y="5309555"/>
              <a:ext cx="853484" cy="972768"/>
              <a:chOff x="5841310" y="4035989"/>
              <a:chExt cx="853484" cy="972768"/>
            </a:xfrm>
          </p:grpSpPr>
          <p:cxnSp>
            <p:nvCxnSpPr>
              <p:cNvPr id="41" name="Straight Arrow Connector 40"/>
              <p:cNvCxnSpPr/>
              <p:nvPr/>
            </p:nvCxnSpPr>
            <p:spPr bwMode="auto">
              <a:xfrm flipV="1">
                <a:off x="6278524" y="4225123"/>
                <a:ext cx="189468" cy="315086"/>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cxnSp>
            <p:nvCxnSpPr>
              <p:cNvPr id="42" name="Straight Arrow Connector 41"/>
              <p:cNvCxnSpPr/>
              <p:nvPr/>
            </p:nvCxnSpPr>
            <p:spPr bwMode="auto">
              <a:xfrm flipH="1" flipV="1">
                <a:off x="5953194" y="4035989"/>
                <a:ext cx="249953" cy="529004"/>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cxnSp>
            <p:nvCxnSpPr>
              <p:cNvPr id="43" name="Straight Arrow Connector 42"/>
              <p:cNvCxnSpPr/>
              <p:nvPr/>
            </p:nvCxnSpPr>
            <p:spPr bwMode="auto">
              <a:xfrm flipH="1" flipV="1">
                <a:off x="5841310" y="4462068"/>
                <a:ext cx="337125" cy="146861"/>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cxnSp>
            <p:nvCxnSpPr>
              <p:cNvPr id="44" name="Straight Arrow Connector 43"/>
              <p:cNvCxnSpPr/>
              <p:nvPr/>
            </p:nvCxnSpPr>
            <p:spPr bwMode="auto">
              <a:xfrm>
                <a:off x="6221682" y="4682375"/>
                <a:ext cx="90500" cy="326382"/>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cxnSp>
            <p:nvCxnSpPr>
              <p:cNvPr id="45" name="Straight Arrow Connector 44"/>
              <p:cNvCxnSpPr/>
              <p:nvPr/>
            </p:nvCxnSpPr>
            <p:spPr bwMode="auto">
              <a:xfrm>
                <a:off x="6278524" y="4668798"/>
                <a:ext cx="416270" cy="308393"/>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cxnSp>
            <p:nvCxnSpPr>
              <p:cNvPr id="46" name="Straight Arrow Connector 45"/>
              <p:cNvCxnSpPr/>
              <p:nvPr/>
            </p:nvCxnSpPr>
            <p:spPr bwMode="auto">
              <a:xfrm flipV="1">
                <a:off x="6314354" y="4582168"/>
                <a:ext cx="359427" cy="51127"/>
              </a:xfrm>
              <a:prstGeom prst="straightConnector1">
                <a:avLst/>
              </a:prstGeom>
              <a:solidFill>
                <a:schemeClr val="accent1"/>
              </a:solidFill>
              <a:ln w="9525" cap="flat" cmpd="sng" algn="ctr">
                <a:solidFill>
                  <a:schemeClr val="bg2"/>
                </a:solidFill>
                <a:prstDash val="solid"/>
                <a:miter lim="800000"/>
                <a:headEnd type="none" w="med" len="med"/>
                <a:tailEnd type="stealth"/>
              </a:ln>
              <a:effectLst/>
            </p:spPr>
          </p:cxnSp>
        </p:grpSp>
        <mc:AlternateContent xmlns:mc="http://schemas.openxmlformats.org/markup-compatibility/2006" xmlns:a14="http://schemas.microsoft.com/office/drawing/2010/main">
          <mc:Choice Requires="a14">
            <p:sp>
              <p:nvSpPr>
                <p:cNvPr id="40" name="Rectangle 39"/>
                <p:cNvSpPr/>
                <p:nvPr/>
              </p:nvSpPr>
              <p:spPr>
                <a:xfrm rot="20404210">
                  <a:off x="1392761" y="4791562"/>
                  <a:ext cx="1003480" cy="261610"/>
                </a:xfrm>
                <a:prstGeom prst="rect">
                  <a:avLst/>
                </a:prstGeom>
              </p:spPr>
              <p:txBody>
                <a:bodyPr wrap="none">
                  <a:spAutoFit/>
                </a:bodyPr>
                <a:lstStyle/>
                <a:p>
                  <a:pPr marL="0" lvl="1"/>
                  <a14:m>
                    <m:oMath xmlns:m="http://schemas.openxmlformats.org/officeDocument/2006/math">
                      <m:r>
                        <a:rPr lang="en-US" sz="1100" b="0" i="1" smtClean="0">
                          <a:solidFill>
                            <a:srgbClr val="FF0000"/>
                          </a:solidFill>
                          <a:latin typeface="Cambria Math" charset="0"/>
                          <a:ea typeface="Cambria Math" charset="0"/>
                          <a:cs typeface="Cambria Math" charset="0"/>
                        </a:rPr>
                        <m:t>2</m:t>
                      </m:r>
                      <m:r>
                        <a:rPr lang="en-US" sz="1100" b="0" i="1" smtClean="0">
                          <a:solidFill>
                            <a:srgbClr val="FF0000"/>
                          </a:solidFill>
                          <a:latin typeface="Cambria Math" charset="0"/>
                          <a:ea typeface="Cambria Math" charset="0"/>
                          <a:cs typeface="Cambria Math" charset="0"/>
                        </a:rPr>
                        <m:t>𝜔</m:t>
                      </m:r>
                      <m:r>
                        <a:rPr lang="en-US" sz="1100" b="0" i="1" smtClean="0">
                          <a:solidFill>
                            <a:srgbClr val="FF0000"/>
                          </a:solidFill>
                          <a:latin typeface="Cambria Math" charset="0"/>
                          <a:ea typeface="Cambria Math" charset="0"/>
                          <a:cs typeface="Cambria Math" charset="0"/>
                        </a:rPr>
                        <m:t>=1.5 </m:t>
                      </m:r>
                    </m:oMath>
                  </a14:m>
                  <a:r>
                    <a:rPr lang="en-US" sz="1100" b="0" dirty="0">
                      <a:solidFill>
                        <a:srgbClr val="FF0000"/>
                      </a:solidFill>
                    </a:rPr>
                    <a:t>mm</a:t>
                  </a:r>
                </a:p>
              </p:txBody>
            </p:sp>
          </mc:Choice>
          <mc:Fallback xmlns="">
            <p:sp>
              <p:nvSpPr>
                <p:cNvPr id="40" name="Rectangle 39"/>
                <p:cNvSpPr>
                  <a:spLocks noRot="1" noChangeAspect="1" noMove="1" noResize="1" noEditPoints="1" noAdjustHandles="1" noChangeArrowheads="1" noChangeShapeType="1" noTextEdit="1"/>
                </p:cNvSpPr>
                <p:nvPr/>
              </p:nvSpPr>
              <p:spPr>
                <a:xfrm rot="20404210">
                  <a:off x="1392761" y="4791562"/>
                  <a:ext cx="1003480" cy="261610"/>
                </a:xfrm>
                <a:prstGeom prst="rect">
                  <a:avLst/>
                </a:prstGeom>
                <a:blipFill rotWithShape="0">
                  <a:blip r:embed="rId5"/>
                  <a:stretch>
                    <a:fillRect t="-15306" b="-7143"/>
                  </a:stretch>
                </a:blipFill>
              </p:spPr>
              <p:txBody>
                <a:bodyPr/>
                <a:lstStyle/>
                <a:p>
                  <a:r>
                    <a:rPr lang="en-US">
                      <a:noFill/>
                    </a:rPr>
                    <a:t> </a:t>
                  </a:r>
                </a:p>
              </p:txBody>
            </p:sp>
          </mc:Fallback>
        </mc:AlternateContent>
      </p:grpSp>
      <p:sp>
        <p:nvSpPr>
          <p:cNvPr id="66" name="Rectangle 65"/>
          <p:cNvSpPr/>
          <p:nvPr/>
        </p:nvSpPr>
        <p:spPr bwMode="auto">
          <a:xfrm>
            <a:off x="5326828" y="4799631"/>
            <a:ext cx="1108898" cy="676011"/>
          </a:xfrm>
          <a:prstGeom prst="rect">
            <a:avLst/>
          </a:prstGeom>
          <a:solidFill>
            <a:srgbClr val="00FFFF">
              <a:alpha val="6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cs typeface="Times New Roman"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2091627" y="4864179"/>
                <a:ext cx="4409733" cy="534698"/>
              </a:xfrm>
              <a:prstGeom prst="rect">
                <a:avLst/>
              </a:prstGeom>
              <a:noFill/>
            </p:spPr>
            <p:txBody>
              <a:bodyPr wrap="none" lIns="0" tIns="0" rIns="0" bIns="0" rtlCol="0">
                <a:spAutoFit/>
              </a:bodyPr>
              <a:lstStyle/>
              <a:p>
                <a14:m>
                  <m:oMath xmlns:m="http://schemas.openxmlformats.org/officeDocument/2006/math">
                    <m:r>
                      <a:rPr lang="en-US" b="0" i="1" smtClean="0">
                        <a:latin typeface="Cambria Math" charset="0"/>
                        <a:ea typeface="Cambria Math" charset="0"/>
                        <a:cs typeface="Cambria Math" charset="0"/>
                      </a:rPr>
                      <m:t>𝜈</m:t>
                    </m:r>
                    <m:r>
                      <a:rPr lang="en-US" b="0" i="1">
                        <a:latin typeface="Cambria Math" charset="0"/>
                        <a:ea typeface="Cambria Math" charset="0"/>
                        <a:cs typeface="Cambria Math" charset="0"/>
                      </a:rPr>
                      <m:t>≡</m:t>
                    </m:r>
                    <m:d>
                      <m:dPr>
                        <m:begChr m:val="⟨"/>
                        <m:endChr m:val="⟩"/>
                        <m:ctrlPr>
                          <a:rPr lang="en-US" b="0" i="1" smtClean="0">
                            <a:latin typeface="Cambria Math" panose="02040503050406030204" pitchFamily="18" charset="0"/>
                            <a:ea typeface="Cambria Math" charset="0"/>
                            <a:cs typeface="Cambria Math" charset="0"/>
                          </a:rPr>
                        </m:ctrlPr>
                      </m:dPr>
                      <m:e>
                        <m:sSubSup>
                          <m:sSubSupPr>
                            <m:ctrlPr>
                              <a:rPr lang="en-US" b="0" i="1" smtClean="0">
                                <a:latin typeface="Cambria Math" panose="02040503050406030204" pitchFamily="18" charset="0"/>
                                <a:ea typeface="Cambria Math" charset="0"/>
                                <a:cs typeface="Cambria Math" charset="0"/>
                              </a:rPr>
                            </m:ctrlPr>
                          </m:sSubSupPr>
                          <m:e>
                            <m:r>
                              <a:rPr lang="en-US" b="0" i="1" smtClean="0">
                                <a:latin typeface="Cambria Math" charset="0"/>
                                <a:ea typeface="Cambria Math" charset="0"/>
                                <a:cs typeface="Cambria Math" charset="0"/>
                              </a:rPr>
                              <m:t>𝑛</m:t>
                            </m:r>
                          </m:e>
                          <m:sub>
                            <m:r>
                              <m:rPr>
                                <m:sty m:val="p"/>
                              </m:rPr>
                              <a:rPr lang="en-US" b="0" i="0" smtClean="0">
                                <a:latin typeface="Cambria Math" charset="0"/>
                                <a:ea typeface="Cambria Math" charset="0"/>
                                <a:cs typeface="Cambria Math" charset="0"/>
                              </a:rPr>
                              <m:t>trk</m:t>
                            </m:r>
                          </m:sub>
                          <m:sup>
                            <m:r>
                              <m:rPr>
                                <m:sty m:val="p"/>
                              </m:rPr>
                              <a:rPr lang="en-US" b="0" i="0" smtClean="0">
                                <a:latin typeface="Cambria Math" charset="0"/>
                                <a:ea typeface="Cambria Math" charset="0"/>
                                <a:cs typeface="Cambria Math" charset="0"/>
                              </a:rPr>
                              <m:t>background</m:t>
                            </m:r>
                          </m:sup>
                        </m:sSubSup>
                      </m:e>
                    </m:d>
                    <m:r>
                      <a:rPr lang="en-US" b="0" i="1" smtClean="0">
                        <a:latin typeface="Cambria Math" charset="0"/>
                        <a:ea typeface="Cambria Math" charset="0"/>
                        <a:cs typeface="Cambria Math" charset="0"/>
                      </a:rPr>
                      <m:t>=2</m:t>
                    </m:r>
                    <m:r>
                      <a:rPr lang="en-US" b="0" i="1" smtClean="0">
                        <a:latin typeface="Cambria Math" charset="0"/>
                        <a:ea typeface="Cambria Math" charset="0"/>
                        <a:cs typeface="Cambria Math" charset="0"/>
                      </a:rPr>
                      <m:t>𝜔</m:t>
                    </m:r>
                    <m:f>
                      <m:fPr>
                        <m:ctrlPr>
                          <a:rPr lang="mr-IN" b="0" i="1" smtClean="0">
                            <a:latin typeface="Cambria Math" panose="02040503050406030204" pitchFamily="18" charset="0"/>
                            <a:ea typeface="Cambria Math" charset="0"/>
                            <a:cs typeface="Cambria Math" charset="0"/>
                          </a:rPr>
                        </m:ctrlPr>
                      </m:fPr>
                      <m:num>
                        <m:sSup>
                          <m:sSupPr>
                            <m:ctrlPr>
                              <a:rPr lang="mr-IN" b="0" i="1" smtClean="0">
                                <a:latin typeface="Cambria Math" panose="02040503050406030204" pitchFamily="18" charset="0"/>
                                <a:ea typeface="Cambria Math" charset="0"/>
                                <a:cs typeface="Cambria Math" charset="0"/>
                              </a:rPr>
                            </m:ctrlPr>
                          </m:sSupPr>
                          <m:e>
                            <m:r>
                              <a:rPr lang="en-US" b="0" i="1" smtClean="0">
                                <a:latin typeface="Cambria Math" charset="0"/>
                                <a:ea typeface="Cambria Math" charset="0"/>
                                <a:cs typeface="Cambria Math" charset="0"/>
                              </a:rPr>
                              <m:t>𝑑</m:t>
                            </m:r>
                          </m:e>
                          <m:sup>
                            <m:r>
                              <a:rPr lang="en-US" b="0" i="1" smtClean="0">
                                <a:latin typeface="Cambria Math" charset="0"/>
                                <a:ea typeface="Cambria Math" charset="0"/>
                                <a:cs typeface="Cambria Math" charset="0"/>
                              </a:rPr>
                              <m:t>2</m:t>
                            </m:r>
                          </m:sup>
                        </m:sSup>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𝑛</m:t>
                            </m:r>
                          </m:e>
                          <m:sub>
                            <m:r>
                              <a:rPr lang="en-US" b="0" i="1" smtClean="0">
                                <a:latin typeface="Cambria Math" charset="0"/>
                                <a:ea typeface="Cambria Math" charset="0"/>
                                <a:cs typeface="Cambria Math" charset="0"/>
                              </a:rPr>
                              <m:t>𝑡𝑟𝑘</m:t>
                            </m:r>
                          </m:sub>
                        </m:sSub>
                      </m:num>
                      <m:den>
                        <m:r>
                          <a:rPr lang="en-US" b="0" i="1" smtClean="0">
                            <a:latin typeface="Cambria Math" charset="0"/>
                            <a:ea typeface="Cambria Math" charset="0"/>
                            <a:cs typeface="Cambria Math" charset="0"/>
                          </a:rPr>
                          <m:t>𝑑</m:t>
                        </m:r>
                        <m:r>
                          <a:rPr lang="en-US" b="0" i="1" smtClean="0">
                            <a:latin typeface="Cambria Math" charset="0"/>
                            <a:ea typeface="Cambria Math" charset="0"/>
                            <a:cs typeface="Cambria Math" charset="0"/>
                          </a:rPr>
                          <m:t>𝜔</m:t>
                        </m:r>
                        <m:r>
                          <a:rPr lang="en-US" b="0" i="1" smtClean="0">
                            <a:latin typeface="Cambria Math" charset="0"/>
                            <a:ea typeface="Cambria Math" charset="0"/>
                            <a:cs typeface="Cambria Math" charset="0"/>
                          </a:rPr>
                          <m:t>𝑑</m:t>
                        </m:r>
                        <m:acc>
                          <m:accPr>
                            <m:chr m:val="̅"/>
                            <m:ctrlPr>
                              <a:rPr lang="en-US" b="0" i="1" smtClean="0">
                                <a:latin typeface="Cambria Math" panose="02040503050406030204" pitchFamily="18" charset="0"/>
                                <a:ea typeface="Cambria Math" charset="0"/>
                                <a:cs typeface="Cambria Math" charset="0"/>
                              </a:rPr>
                            </m:ctrlPr>
                          </m:accPr>
                          <m:e>
                            <m:r>
                              <a:rPr lang="en-US" b="0" i="1" smtClean="0">
                                <a:latin typeface="Cambria Math" charset="0"/>
                                <a:ea typeface="Cambria Math" charset="0"/>
                                <a:cs typeface="Cambria Math" charset="0"/>
                              </a:rPr>
                              <m:t>𝜇</m:t>
                            </m:r>
                          </m:e>
                        </m:acc>
                      </m:den>
                    </m:f>
                    <m:r>
                      <a:rPr lang="en-US" b="0" i="1" smtClean="0">
                        <a:latin typeface="Cambria Math" charset="0"/>
                        <a:ea typeface="Cambria Math" charset="0"/>
                        <a:cs typeface="Cambria Math" charset="0"/>
                      </a:rPr>
                      <m:t>𝐺</m:t>
                    </m:r>
                    <m:d>
                      <m:dPr>
                        <m:ctrlPr>
                          <a:rPr lang="mr-IN" b="0" i="1" smtClean="0">
                            <a:latin typeface="Cambria Math" panose="02040503050406030204" pitchFamily="18" charset="0"/>
                            <a:ea typeface="Cambria Math" charset="0"/>
                            <a:cs typeface="Cambria Math" charset="0"/>
                          </a:rPr>
                        </m:ctrlPr>
                      </m:dPr>
                      <m:e>
                        <m:sSub>
                          <m:sSubPr>
                            <m:ctrlPr>
                              <a:rPr lang="en-US" b="0" i="1" smtClean="0">
                                <a:latin typeface="Cambria Math" panose="02040503050406030204" pitchFamily="18" charset="0"/>
                                <a:ea typeface="Cambria Math" charset="0"/>
                                <a:cs typeface="Cambria Math" charset="0"/>
                              </a:rPr>
                            </m:ctrlPr>
                          </m:sSubPr>
                          <m:e>
                            <m:acc>
                              <m:accPr>
                                <m:chr m:val="̅"/>
                                <m:ctrlPr>
                                  <a:rPr lang="en-US" b="0" i="1" smtClean="0">
                                    <a:latin typeface="Cambria Math" panose="02040503050406030204" pitchFamily="18" charset="0"/>
                                    <a:ea typeface="Cambria Math" charset="0"/>
                                    <a:cs typeface="Cambria Math" charset="0"/>
                                  </a:rPr>
                                </m:ctrlPr>
                              </m:accPr>
                              <m:e>
                                <m:r>
                                  <a:rPr lang="en-US" b="0" i="1" smtClean="0">
                                    <a:latin typeface="Cambria Math" charset="0"/>
                                    <a:ea typeface="Cambria Math" charset="0"/>
                                    <a:cs typeface="Cambria Math" charset="0"/>
                                  </a:rPr>
                                  <m:t>𝑧</m:t>
                                </m:r>
                              </m:e>
                            </m:acc>
                          </m:e>
                          <m:sub>
                            <m:r>
                              <m:rPr>
                                <m:sty m:val="p"/>
                              </m:rPr>
                              <a:rPr lang="en-US" b="0" i="0" smtClean="0">
                                <a:latin typeface="Cambria Math" charset="0"/>
                                <a:ea typeface="Cambria Math" charset="0"/>
                                <a:cs typeface="Cambria Math" charset="0"/>
                              </a:rPr>
                              <m:t>vtx</m:t>
                            </m:r>
                          </m:sub>
                        </m:sSub>
                      </m:e>
                    </m:d>
                  </m:oMath>
                </a14:m>
                <a:r>
                  <a:rPr lang="en-US" b="0" dirty="0">
                    <a:ea typeface="Cambria Math" charset="0"/>
                    <a:cs typeface="Cambria Math" charset="0"/>
                  </a:rPr>
                  <a:t> </a:t>
                </a:r>
                <a14:m>
                  <m:oMath xmlns:m="http://schemas.openxmlformats.org/officeDocument/2006/math">
                    <m:acc>
                      <m:accPr>
                        <m:chr m:val="̅"/>
                        <m:ctrlPr>
                          <a:rPr lang="en-US" b="0" i="1">
                            <a:latin typeface="Cambria Math" panose="02040503050406030204" pitchFamily="18" charset="0"/>
                            <a:ea typeface="Cambria Math" charset="0"/>
                            <a:cs typeface="Cambria Math" charset="0"/>
                          </a:rPr>
                        </m:ctrlPr>
                      </m:accPr>
                      <m:e>
                        <m:r>
                          <a:rPr lang="en-US" b="0" i="1">
                            <a:latin typeface="Cambria Math" charset="0"/>
                            <a:ea typeface="Cambria Math" charset="0"/>
                            <a:cs typeface="Cambria Math" charset="0"/>
                          </a:rPr>
                          <m:t>𝜇</m:t>
                        </m:r>
                      </m:e>
                    </m:acc>
                  </m:oMath>
                </a14:m>
                <a:endParaRPr lang="en-US" b="0" dirty="0"/>
              </a:p>
            </p:txBody>
          </p:sp>
        </mc:Choice>
        <mc:Fallback xmlns="">
          <p:sp>
            <p:nvSpPr>
              <p:cNvPr id="5" name="TextBox 4"/>
              <p:cNvSpPr txBox="1">
                <a:spLocks noRot="1" noChangeAspect="1" noMove="1" noResize="1" noEditPoints="1" noAdjustHandles="1" noChangeArrowheads="1" noChangeShapeType="1" noTextEdit="1"/>
              </p:cNvSpPr>
              <p:nvPr/>
            </p:nvSpPr>
            <p:spPr>
              <a:xfrm>
                <a:off x="2091627" y="4864179"/>
                <a:ext cx="4409733" cy="534698"/>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1866673"/>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down)">
                                      <p:cBhvr>
                                        <p:cTn id="10" dur="10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10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1000"/>
                                        <p:tgtEl>
                                          <p:spTgt spid="19"/>
                                        </p:tgtEl>
                                      </p:cBhvr>
                                    </p:animEffec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7"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ppt_h/2"/>
                                          </p:val>
                                        </p:tav>
                                        <p:tav tm="100000">
                                          <p:val>
                                            <p:strVal val="#ppt_y"/>
                                          </p:val>
                                        </p:tav>
                                      </p:tavLst>
                                    </p:anim>
                                    <p:anim calcmode="lin" valueType="num">
                                      <p:cBhvr>
                                        <p:cTn id="30" dur="1000" fill="hold"/>
                                        <p:tgtEl>
                                          <p:spTgt spid="14"/>
                                        </p:tgtEl>
                                        <p:attrNameLst>
                                          <p:attrName>ppt_w</p:attrName>
                                        </p:attrNameLst>
                                      </p:cBhvr>
                                      <p:tavLst>
                                        <p:tav tm="0">
                                          <p:val>
                                            <p:strVal val="#ppt_w"/>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1000"/>
                                        <p:tgtEl>
                                          <p:spTgt spid="24"/>
                                        </p:tgtEl>
                                      </p:cBhvr>
                                    </p:animEffect>
                                  </p:childTnLst>
                                </p:cTn>
                              </p:par>
                              <p:par>
                                <p:cTn id="37" presetID="10"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000"/>
                                        <p:tgtEl>
                                          <p:spTgt spid="24"/>
                                        </p:tgtEl>
                                      </p:cBhvr>
                                    </p:animEffect>
                                    <p:set>
                                      <p:cBhvr>
                                        <p:cTn id="44" dur="1" fill="hold">
                                          <p:stCondLst>
                                            <p:cond delay="999"/>
                                          </p:stCondLst>
                                        </p:cTn>
                                        <p:tgtEl>
                                          <p:spTgt spid="2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19"/>
                                        </p:tgtEl>
                                      </p:cBhvr>
                                    </p:animEffect>
                                    <p:set>
                                      <p:cBhvr>
                                        <p:cTn id="47" dur="1" fill="hold">
                                          <p:stCondLst>
                                            <p:cond delay="999"/>
                                          </p:stCondLst>
                                        </p:cTn>
                                        <p:tgtEl>
                                          <p:spTgt spid="1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17"/>
                                        </p:tgtEl>
                                      </p:cBhvr>
                                    </p:animEffect>
                                    <p:set>
                                      <p:cBhvr>
                                        <p:cTn id="50" dur="1" fill="hold">
                                          <p:stCondLst>
                                            <p:cond delay="999"/>
                                          </p:stCondLst>
                                        </p:cTn>
                                        <p:tgtEl>
                                          <p:spTgt spid="1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6"/>
                                        </p:tgtEl>
                                      </p:cBhvr>
                                    </p:animEffect>
                                    <p:set>
                                      <p:cBhvr>
                                        <p:cTn id="53" dur="1" fill="hold">
                                          <p:stCondLst>
                                            <p:cond delay="9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54"/>
                                        </p:tgtEl>
                                      </p:cBhvr>
                                    </p:animEffect>
                                    <p:set>
                                      <p:cBhvr>
                                        <p:cTn id="56" dur="1" fill="hold">
                                          <p:stCondLst>
                                            <p:cond delay="999"/>
                                          </p:stCondLst>
                                        </p:cTn>
                                        <p:tgtEl>
                                          <p:spTgt spid="5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7"/>
                                        </p:tgtEl>
                                      </p:cBhvr>
                                    </p:animEffect>
                                    <p:set>
                                      <p:cBhvr>
                                        <p:cTn id="59" dur="1" fill="hold">
                                          <p:stCondLst>
                                            <p:cond delay="999"/>
                                          </p:stCondLst>
                                        </p:cTn>
                                        <p:tgtEl>
                                          <p:spTgt spid="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5"/>
                                        </p:tgtEl>
                                      </p:cBhvr>
                                    </p:animEffect>
                                    <p:set>
                                      <p:cBhvr>
                                        <p:cTn id="62" dur="1" fill="hold">
                                          <p:stCondLst>
                                            <p:cond delay="999"/>
                                          </p:stCondLst>
                                        </p:cTn>
                                        <p:tgtEl>
                                          <p:spTgt spid="1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14"/>
                                        </p:tgtEl>
                                      </p:cBhvr>
                                    </p:animEffect>
                                    <p:set>
                                      <p:cBhvr>
                                        <p:cTn id="65" dur="1" fill="hold">
                                          <p:stCondLst>
                                            <p:cond delay="999"/>
                                          </p:stCondLst>
                                        </p:cTn>
                                        <p:tgtEl>
                                          <p:spTgt spid="14"/>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1000"/>
                                        <p:tgtEl>
                                          <p:spTgt spid="22"/>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wipe(down)">
                                      <p:cBhvr>
                                        <p:cTn id="71"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7" grpId="0" animBg="1"/>
      <p:bldP spid="7" grpId="1" animBg="1"/>
      <p:bldP spid="22" grpId="0" animBg="1"/>
      <p:bldP spid="6" grpId="0" animBg="1"/>
      <p:bldP spid="6" grpId="1" animBg="1"/>
      <p:bldP spid="17" grpId="0" animBg="1"/>
      <p:bldP spid="17" grpId="1" animBg="1"/>
      <p:bldP spid="19" grpId="0" animBg="1"/>
      <p:bldP spid="19" grpId="1" animBg="1"/>
      <p:bldP spid="24" grpId="0" animBg="1"/>
      <p:bldP spid="24" grpId="1" animBg="1"/>
      <p:bldP spid="66" grpId="0" animBg="1"/>
    </p:bldLst>
  </p:timing>
</p:sld>
</file>

<file path=ppt/theme/theme1.xml><?xml version="1.0" encoding="utf-8"?>
<a:theme xmlns:a="http://schemas.openxmlformats.org/drawingml/2006/main" name="template">
  <a:themeElements>
    <a:clrScheme name="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templat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cs typeface="Times New Roman" pitchFamily="18" charset="0"/>
          </a:defRPr>
        </a:defPPr>
      </a:lstStyle>
    </a:lnDef>
  </a:objectDefaults>
  <a:extraClrSchemeLst>
    <a:extraClrScheme>
      <a:clrScheme name="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D:\WORK\HPT\template.ppt</Template>
  <TotalTime>90968</TotalTime>
  <Words>1433</Words>
  <Application>Microsoft Macintosh PowerPoint</Application>
  <PresentationFormat>On-screen Show (4:3)</PresentationFormat>
  <Paragraphs>310</Paragraphs>
  <Slides>21</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vt:lpstr>
      <vt:lpstr>Cambria Math</vt:lpstr>
      <vt:lpstr>Perpetua Titling MT</vt:lpstr>
      <vt:lpstr>Times New Roman</vt:lpstr>
      <vt:lpstr>Wingdings</vt:lpstr>
      <vt:lpstr>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dept of physics sunysb</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Milov</dc:creator>
  <cp:lastModifiedBy>Microsoft Office User</cp:lastModifiedBy>
  <cp:revision>1225</cp:revision>
  <cp:lastPrinted>2017-09-13T07:53:46Z</cp:lastPrinted>
  <dcterms:created xsi:type="dcterms:W3CDTF">2002-09-24T23:47:14Z</dcterms:created>
  <dcterms:modified xsi:type="dcterms:W3CDTF">2018-05-25T06:56:00Z</dcterms:modified>
</cp:coreProperties>
</file>