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8" r:id="rId3"/>
    <p:sldId id="276" r:id="rId4"/>
    <p:sldId id="308" r:id="rId5"/>
    <p:sldId id="328" r:id="rId6"/>
    <p:sldId id="305" r:id="rId7"/>
    <p:sldId id="313" r:id="rId8"/>
    <p:sldId id="323" r:id="rId9"/>
    <p:sldId id="272" r:id="rId10"/>
    <p:sldId id="273" r:id="rId11"/>
    <p:sldId id="282" r:id="rId12"/>
    <p:sldId id="330" r:id="rId13"/>
    <p:sldId id="304" r:id="rId14"/>
    <p:sldId id="301" r:id="rId15"/>
    <p:sldId id="303" r:id="rId16"/>
    <p:sldId id="327" r:id="rId17"/>
    <p:sldId id="280" r:id="rId18"/>
    <p:sldId id="331" r:id="rId19"/>
    <p:sldId id="332" r:id="rId20"/>
    <p:sldId id="329" r:id="rId2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88" autoAdjust="0"/>
  </p:normalViewPr>
  <p:slideViewPr>
    <p:cSldViewPr snapToGrid="0">
      <p:cViewPr varScale="1">
        <p:scale>
          <a:sx n="79" d="100"/>
          <a:sy n="79" d="100"/>
        </p:scale>
        <p:origin x="1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0292D3C-9E51-43A2-A2C6-5BD9C92511F4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5B7111C-165C-46D3-84E1-54168B756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8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6D4-A3D5-4558-9C53-8B074A88B165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3F4E-97B9-4761-A56C-1799A8D1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6D4-A3D5-4558-9C53-8B074A88B165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3F4E-97B9-4761-A56C-1799A8D1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6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6D4-A3D5-4558-9C53-8B074A88B165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3F4E-97B9-4761-A56C-1799A8D1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6D4-A3D5-4558-9C53-8B074A88B165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3F4E-97B9-4761-A56C-1799A8D1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6D4-A3D5-4558-9C53-8B074A88B165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3F4E-97B9-4761-A56C-1799A8D1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5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6D4-A3D5-4558-9C53-8B074A88B165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3F4E-97B9-4761-A56C-1799A8D1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1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6D4-A3D5-4558-9C53-8B074A88B165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3F4E-97B9-4761-A56C-1799A8D1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0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6D4-A3D5-4558-9C53-8B074A88B165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3F4E-97B9-4761-A56C-1799A8D1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3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6D4-A3D5-4558-9C53-8B074A88B165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3F4E-97B9-4761-A56C-1799A8D1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0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6D4-A3D5-4558-9C53-8B074A88B165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3F4E-97B9-4761-A56C-1799A8D1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2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6D4-A3D5-4558-9C53-8B074A88B165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3F4E-97B9-4761-A56C-1799A8D1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0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4C6D4-A3D5-4558-9C53-8B074A88B165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B3F4E-97B9-4761-A56C-1799A8D1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1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olar_mas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169" y="950976"/>
            <a:ext cx="7772400" cy="2217877"/>
          </a:xfrm>
        </p:spPr>
        <p:txBody>
          <a:bodyPr>
            <a:normAutofit/>
          </a:bodyPr>
          <a:lstStyle/>
          <a:p>
            <a:r>
              <a:rPr lang="en-US" dirty="0" smtClean="0"/>
              <a:t>Tests of the Supernova Equation of State using Heavy Ion Collisions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915" y="3542386"/>
            <a:ext cx="6400800" cy="2362200"/>
          </a:xfrm>
        </p:spPr>
        <p:txBody>
          <a:bodyPr/>
          <a:lstStyle/>
          <a:p>
            <a:r>
              <a:rPr lang="en-US" dirty="0" smtClean="0"/>
              <a:t>K. Hagel</a:t>
            </a:r>
          </a:p>
          <a:p>
            <a:r>
              <a:rPr lang="en-US" dirty="0" smtClean="0"/>
              <a:t>WPCF 2018</a:t>
            </a:r>
          </a:p>
          <a:p>
            <a:r>
              <a:rPr lang="en-US" dirty="0" smtClean="0"/>
              <a:t>Krakow, Poland</a:t>
            </a:r>
          </a:p>
          <a:p>
            <a:r>
              <a:rPr lang="en-US" dirty="0" smtClean="0"/>
              <a:t>23-May-2018</a:t>
            </a:r>
          </a:p>
        </p:txBody>
      </p:sp>
    </p:spTree>
    <p:extLst>
      <p:ext uri="{BB962C8B-B14F-4D97-AF65-F5344CB8AC3E}">
        <p14:creationId xmlns:p14="http://schemas.microsoft.com/office/powerpoint/2010/main" val="8835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1062" cy="792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Equilibrium constants from </a:t>
            </a:r>
            <a:r>
              <a:rPr lang="el-GR" dirty="0" smtClean="0">
                <a:latin typeface="Comic Sans MS" panose="030F0702030302020204" pitchFamily="66" charset="0"/>
              </a:rPr>
              <a:t>α</a:t>
            </a:r>
            <a:r>
              <a:rPr lang="en-US" dirty="0" smtClean="0">
                <a:latin typeface="Comic Sans MS" panose="030F0702030302020204" pitchFamily="66" charset="0"/>
              </a:rPr>
              <a:t>-particles model predictions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3061" y="2394621"/>
            <a:ext cx="5031286" cy="4345283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Many tests of EOS are done using mass </a:t>
            </a:r>
            <a:r>
              <a:rPr lang="en-US" dirty="0" smtClean="0">
                <a:latin typeface="Comic Sans MS" panose="030F0702030302020204" pitchFamily="66" charset="0"/>
              </a:rPr>
              <a:t>fractions and various </a:t>
            </a:r>
            <a:r>
              <a:rPr lang="en-US" dirty="0">
                <a:latin typeface="Comic Sans MS" panose="030F0702030302020204" pitchFamily="66" charset="0"/>
              </a:rPr>
              <a:t>calculations include various different competing species.</a:t>
            </a:r>
          </a:p>
          <a:p>
            <a:r>
              <a:rPr lang="en-US" dirty="0">
                <a:latin typeface="Comic Sans MS" panose="030F0702030302020204" pitchFamily="66" charset="0"/>
              </a:rPr>
              <a:t>I</a:t>
            </a:r>
            <a:r>
              <a:rPr lang="en-US" dirty="0" smtClean="0">
                <a:latin typeface="Comic Sans MS" panose="030F0702030302020204" pitchFamily="66" charset="0"/>
              </a:rPr>
              <a:t>f </a:t>
            </a:r>
            <a:r>
              <a:rPr lang="en-US" dirty="0">
                <a:latin typeface="Comic Sans MS" panose="030F0702030302020204" pitchFamily="66" charset="0"/>
              </a:rPr>
              <a:t>any relevant species </a:t>
            </a:r>
            <a:r>
              <a:rPr lang="en-US" dirty="0" smtClean="0">
                <a:latin typeface="Comic Sans MS" panose="030F0702030302020204" pitchFamily="66" charset="0"/>
              </a:rPr>
              <a:t>are not </a:t>
            </a:r>
            <a:r>
              <a:rPr lang="en-US" dirty="0">
                <a:latin typeface="Comic Sans MS" panose="030F0702030302020204" pitchFamily="66" charset="0"/>
              </a:rPr>
              <a:t>included, mass fractions are not accurate.</a:t>
            </a:r>
          </a:p>
          <a:p>
            <a:r>
              <a:rPr lang="en-US" dirty="0">
                <a:latin typeface="Comic Sans MS" panose="030F0702030302020204" pitchFamily="66" charset="0"/>
              </a:rPr>
              <a:t>Equilibrium constants should be more robust with respect to the choice of competing species assumed in a particular model if interactions are the same</a:t>
            </a:r>
          </a:p>
          <a:p>
            <a:r>
              <a:rPr lang="en-US" dirty="0">
                <a:latin typeface="Comic Sans MS" panose="030F0702030302020204" pitchFamily="66" charset="0"/>
              </a:rPr>
              <a:t>Differences in the equilibrium constants may offer the possibility to study the interactions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Models converge at lowest densities, but are significantly below data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" r="7977" b="3542"/>
          <a:stretch/>
        </p:blipFill>
        <p:spPr>
          <a:xfrm>
            <a:off x="5462936" y="1243013"/>
            <a:ext cx="3520526" cy="4999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8586" y="6370572"/>
            <a:ext cx="273344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PRL </a:t>
            </a:r>
            <a:r>
              <a:rPr lang="en-US" b="1" dirty="0" smtClean="0">
                <a:latin typeface="Comic Sans MS" panose="030F0702030302020204" pitchFamily="66" charset="0"/>
              </a:rPr>
              <a:t>108</a:t>
            </a:r>
            <a:r>
              <a:rPr lang="en-US" dirty="0" smtClean="0">
                <a:latin typeface="Comic Sans MS" panose="030F0702030302020204" pitchFamily="66" charset="0"/>
              </a:rPr>
              <a:t> (2012) 172701.</a:t>
            </a:r>
            <a:endParaRPr lang="en-US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72864" y="1268992"/>
                <a:ext cx="3452035" cy="1125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𝑍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864" y="1268992"/>
                <a:ext cx="3452035" cy="11256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0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Further Study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131" y="1600200"/>
            <a:ext cx="842066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M. Hempel et al., </a:t>
            </a:r>
            <a:r>
              <a:rPr lang="en-US" dirty="0">
                <a:latin typeface="Comic Sans MS" panose="030F0702030302020204" pitchFamily="66" charset="0"/>
              </a:rPr>
              <a:t>Phys. Rev. C </a:t>
            </a:r>
            <a:r>
              <a:rPr lang="en-US" b="1" dirty="0">
                <a:latin typeface="Comic Sans MS" panose="030F0702030302020204" pitchFamily="66" charset="0"/>
              </a:rPr>
              <a:t>91</a:t>
            </a:r>
            <a:r>
              <a:rPr lang="en-US" dirty="0">
                <a:latin typeface="Comic Sans MS" panose="030F0702030302020204" pitchFamily="66" charset="0"/>
              </a:rPr>
              <a:t>, 045805 (2015)</a:t>
            </a:r>
            <a:r>
              <a:rPr lang="en-US" dirty="0"/>
              <a:t>.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Dependence of Equilibrium constants on various quantities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Asymmetry of system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Coulomb effects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Particle degrees of freedom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Include comparison where possible to other particle types observed in experiment (d, t, </a:t>
            </a:r>
            <a:r>
              <a:rPr lang="en-US" baseline="30000" dirty="0" smtClean="0">
                <a:latin typeface="Comic Sans MS" panose="030F0702030302020204" pitchFamily="66" charset="0"/>
              </a:rPr>
              <a:t>3</a:t>
            </a:r>
            <a:r>
              <a:rPr lang="en-US" dirty="0" smtClean="0">
                <a:latin typeface="Comic Sans MS" panose="030F0702030302020204" pitchFamily="66" charset="0"/>
              </a:rPr>
              <a:t>He)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Other EOS models</a:t>
            </a:r>
          </a:p>
        </p:txBody>
      </p:sp>
    </p:spTree>
    <p:extLst>
      <p:ext uri="{BB962C8B-B14F-4D97-AF65-F5344CB8AC3E}">
        <p14:creationId xmlns:p14="http://schemas.microsoft.com/office/powerpoint/2010/main" val="31302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06590" y="73226"/>
            <a:ext cx="2379451" cy="6713492"/>
            <a:chOff x="613126" y="144508"/>
            <a:chExt cx="2379451" cy="67134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-354"/>
            <a:stretch/>
          </p:blipFill>
          <p:spPr>
            <a:xfrm>
              <a:off x="614627" y="144508"/>
              <a:ext cx="2330094" cy="246074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2236" r="-4160"/>
            <a:stretch/>
          </p:blipFill>
          <p:spPr>
            <a:xfrm>
              <a:off x="614627" y="2316263"/>
              <a:ext cx="2377950" cy="24179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" b="1623"/>
            <a:stretch/>
          </p:blipFill>
          <p:spPr>
            <a:xfrm>
              <a:off x="613126" y="4437864"/>
              <a:ext cx="2330095" cy="242013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46864" y="1015484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7829" y="3084608"/>
            <a:ext cx="170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Coulomb Effects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51167" y="5105399"/>
            <a:ext cx="1770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Particle Degrees of Freedom</a:t>
            </a:r>
            <a:endParaRPr lang="en-US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3931749" y="48625"/>
            <a:ext cx="5212249" cy="250994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latin typeface="Comic Sans MS" panose="030F0702030302020204" pitchFamily="66" charset="0"/>
              </a:rPr>
              <a:t>Ideal gas </a:t>
            </a:r>
          </a:p>
          <a:p>
            <a:pPr lvl="1"/>
            <a:r>
              <a:rPr lang="en-US" sz="5200" dirty="0" smtClean="0">
                <a:latin typeface="Comic Sans MS" panose="030F0702030302020204" pitchFamily="66" charset="0"/>
              </a:rPr>
              <a:t>Chemical potentials cancel in the case of equilibrium</a:t>
            </a:r>
          </a:p>
          <a:p>
            <a:pPr lvl="1"/>
            <a:r>
              <a:rPr lang="en-US" sz="5200" dirty="0" smtClean="0">
                <a:latin typeface="Comic Sans MS" panose="030F0702030302020204" pitchFamily="66" charset="0"/>
              </a:rPr>
              <a:t>Function of temperature only.</a:t>
            </a:r>
          </a:p>
          <a:p>
            <a:pPr lvl="1"/>
            <a:r>
              <a:rPr lang="en-US" sz="5200" dirty="0" smtClean="0">
                <a:latin typeface="Comic Sans MS" panose="030F0702030302020204" pitchFamily="66" charset="0"/>
              </a:rPr>
              <a:t>no </a:t>
            </a:r>
            <a:r>
              <a:rPr lang="el-GR" sz="5200" dirty="0" smtClean="0">
                <a:latin typeface="Comic Sans MS" panose="030F0702030302020204" pitchFamily="66" charset="0"/>
              </a:rPr>
              <a:t>ρ</a:t>
            </a:r>
            <a:r>
              <a:rPr lang="en-US" sz="5200" dirty="0" smtClean="0">
                <a:latin typeface="Comic Sans MS" panose="030F0702030302020204" pitchFamily="66" charset="0"/>
              </a:rPr>
              <a:t> or </a:t>
            </a:r>
            <a:r>
              <a:rPr lang="en-US" sz="5200" dirty="0" err="1" smtClean="0">
                <a:latin typeface="Comic Sans MS" panose="030F0702030302020204" pitchFamily="66" charset="0"/>
              </a:rPr>
              <a:t>Y</a:t>
            </a:r>
            <a:r>
              <a:rPr lang="en-US" sz="5200" baseline="-25000" dirty="0" err="1" smtClean="0">
                <a:latin typeface="Comic Sans MS" panose="030F0702030302020204" pitchFamily="66" charset="0"/>
              </a:rPr>
              <a:t>p</a:t>
            </a:r>
            <a:r>
              <a:rPr lang="en-US" sz="5200" baseline="-25000" dirty="0" smtClean="0">
                <a:latin typeface="Comic Sans MS" panose="030F0702030302020204" pitchFamily="66" charset="0"/>
              </a:rPr>
              <a:t> </a:t>
            </a:r>
            <a:r>
              <a:rPr lang="en-US" sz="5200" dirty="0" smtClean="0">
                <a:latin typeface="Comic Sans MS" panose="030F0702030302020204" pitchFamily="66" charset="0"/>
              </a:rPr>
              <a:t>dependence.</a:t>
            </a:r>
          </a:p>
          <a:p>
            <a:r>
              <a:rPr lang="en-US" sz="6000" dirty="0" smtClean="0">
                <a:latin typeface="Comic Sans MS" panose="030F0702030302020204" pitchFamily="66" charset="0"/>
              </a:rPr>
              <a:t>When interaction is present</a:t>
            </a:r>
          </a:p>
          <a:p>
            <a:pPr lvl="1"/>
            <a:r>
              <a:rPr lang="en-US" sz="5200" dirty="0" smtClean="0">
                <a:latin typeface="Comic Sans MS" panose="030F0702030302020204" pitchFamily="66" charset="0"/>
              </a:rPr>
              <a:t>Composition dependent</a:t>
            </a:r>
          </a:p>
          <a:p>
            <a:pPr lvl="1"/>
            <a:r>
              <a:rPr lang="en-US" sz="5200" dirty="0" smtClean="0">
                <a:latin typeface="Comic Sans MS" panose="030F0702030302020204" pitchFamily="66" charset="0"/>
              </a:rPr>
              <a:t>Values converge to ideal gas at low densities</a:t>
            </a:r>
          </a:p>
          <a:p>
            <a:pPr lvl="1"/>
            <a:r>
              <a:rPr lang="en-US" sz="5200" dirty="0" smtClean="0">
                <a:latin typeface="Comic Sans MS" panose="030F0702030302020204" pitchFamily="66" charset="0"/>
              </a:rPr>
              <a:t>Increase in </a:t>
            </a:r>
            <a:r>
              <a:rPr lang="en-US" sz="5200" dirty="0" err="1" smtClean="0">
                <a:latin typeface="Comic Sans MS" panose="030F0702030302020204" pitchFamily="66" charset="0"/>
              </a:rPr>
              <a:t>K</a:t>
            </a:r>
            <a:r>
              <a:rPr lang="en-US" sz="5200" baseline="-25000" dirty="0" err="1" smtClean="0">
                <a:latin typeface="Comic Sans MS" panose="030F0702030302020204" pitchFamily="66" charset="0"/>
              </a:rPr>
              <a:t>eq</a:t>
            </a:r>
            <a:r>
              <a:rPr lang="en-US" sz="5200" dirty="0" smtClean="0">
                <a:latin typeface="Comic Sans MS" panose="030F0702030302020204" pitchFamily="66" charset="0"/>
              </a:rPr>
              <a:t> with increasing </a:t>
            </a:r>
            <a:r>
              <a:rPr lang="en-US" sz="5200" dirty="0" err="1" smtClean="0">
                <a:latin typeface="Comic Sans MS" panose="030F0702030302020204" pitchFamily="66" charset="0"/>
              </a:rPr>
              <a:t>Y</a:t>
            </a:r>
            <a:r>
              <a:rPr lang="en-US" sz="5200" baseline="-25000" dirty="0" err="1" smtClean="0">
                <a:latin typeface="Comic Sans MS" panose="030F0702030302020204" pitchFamily="66" charset="0"/>
              </a:rPr>
              <a:t>p</a:t>
            </a:r>
            <a:r>
              <a:rPr lang="en-US" sz="5200" dirty="0" smtClean="0">
                <a:latin typeface="Comic Sans MS" panose="030F0702030302020204" pitchFamily="66" charset="0"/>
              </a:rPr>
              <a:t> at as density increases.</a:t>
            </a:r>
          </a:p>
          <a:p>
            <a:r>
              <a:rPr lang="en-US" sz="6000" dirty="0" smtClean="0">
                <a:latin typeface="Comic Sans MS" panose="030F0702030302020204" pitchFamily="66" charset="0"/>
              </a:rPr>
              <a:t>Use </a:t>
            </a:r>
            <a:r>
              <a:rPr lang="en-US" sz="6000" dirty="0" err="1" smtClean="0">
                <a:latin typeface="Comic Sans MS" panose="030F0702030302020204" pitchFamily="66" charset="0"/>
              </a:rPr>
              <a:t>Y</a:t>
            </a:r>
            <a:r>
              <a:rPr lang="en-US" sz="6000" baseline="-25000" dirty="0" err="1" smtClean="0">
                <a:latin typeface="Comic Sans MS" panose="030F0702030302020204" pitchFamily="66" charset="0"/>
              </a:rPr>
              <a:t>p</a:t>
            </a:r>
            <a:r>
              <a:rPr lang="en-US" sz="6000" dirty="0" smtClean="0">
                <a:latin typeface="Comic Sans MS" panose="030F0702030302020204" pitchFamily="66" charset="0"/>
              </a:rPr>
              <a:t> = 0.41 in remainder of calculations since that is what was extracted from experiment.</a:t>
            </a: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3931750" y="2664547"/>
            <a:ext cx="5212249" cy="157878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smtClean="0">
                <a:latin typeface="Comic Sans MS" panose="030F0702030302020204" pitchFamily="66" charset="0"/>
              </a:rPr>
              <a:t>In SN matter, coulomb interactions screened by surrounding electrons in contrast to matter in heavy ion collisions</a:t>
            </a:r>
          </a:p>
          <a:p>
            <a:r>
              <a:rPr lang="en-US" sz="1500" dirty="0" smtClean="0">
                <a:latin typeface="Comic Sans MS" panose="030F0702030302020204" pitchFamily="66" charset="0"/>
              </a:rPr>
              <a:t>Small effect in calculations when screening is turned off.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3938185" y="4504860"/>
            <a:ext cx="5212250" cy="199980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omic Sans MS" panose="030F0702030302020204" pitchFamily="66" charset="0"/>
              </a:rPr>
              <a:t>Almost no dependence when constraining to A ≤ 10.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Larger dependence when constraining to A ≤ 4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Production of A&gt;4 very small in experiment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Best agreement when only </a:t>
            </a:r>
            <a:r>
              <a:rPr lang="en-US" dirty="0" err="1" smtClean="0">
                <a:latin typeface="Comic Sans MS" panose="030F0702030302020204" pitchFamily="66" charset="0"/>
              </a:rPr>
              <a:t>n,p</a:t>
            </a:r>
            <a:r>
              <a:rPr lang="en-US" dirty="0" smtClean="0">
                <a:latin typeface="Comic Sans MS" panose="030F0702030302020204" pitchFamily="66" charset="0"/>
              </a:rPr>
              <a:t>,</a:t>
            </a:r>
            <a:r>
              <a:rPr lang="el-GR" dirty="0" smtClean="0">
                <a:latin typeface="Comic Sans MS" panose="030F0702030302020204" pitchFamily="66" charset="0"/>
              </a:rPr>
              <a:t>α</a:t>
            </a:r>
            <a:r>
              <a:rPr lang="en-US" dirty="0" smtClean="0">
                <a:latin typeface="Comic Sans MS" panose="030F0702030302020204" pitchFamily="66" charset="0"/>
              </a:rPr>
              <a:t> included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Coincidence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Not realistic since significant d, t, </a:t>
            </a:r>
            <a:r>
              <a:rPr lang="en-US" baseline="30000" dirty="0" smtClean="0">
                <a:latin typeface="Comic Sans MS" panose="030F0702030302020204" pitchFamily="66" charset="0"/>
              </a:rPr>
              <a:t>3</a:t>
            </a:r>
            <a:r>
              <a:rPr lang="en-US" dirty="0" smtClean="0">
                <a:latin typeface="Comic Sans MS" panose="030F0702030302020204" pitchFamily="66" charset="0"/>
              </a:rPr>
              <a:t>He observed in experiment.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Indicates importance of considering all experimental data</a:t>
            </a:r>
          </a:p>
          <a:p>
            <a:pPr lvl="1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1755" y="1698725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01755" y="386987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07365" y="593862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45205" y="1339895"/>
            <a:ext cx="3998795" cy="510767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All reaction products considered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Species not included have </a:t>
            </a:r>
            <a:r>
              <a:rPr lang="en-US" dirty="0" err="1" smtClean="0">
                <a:latin typeface="Comic Sans MS" panose="030F0702030302020204" pitchFamily="66" charset="0"/>
              </a:rPr>
              <a:t>K</a:t>
            </a:r>
            <a:r>
              <a:rPr lang="en-US" baseline="-25000" dirty="0" err="1" smtClean="0">
                <a:latin typeface="Comic Sans MS" panose="030F0702030302020204" pitchFamily="66" charset="0"/>
              </a:rPr>
              <a:t>eq</a:t>
            </a:r>
            <a:r>
              <a:rPr lang="en-US" dirty="0" smtClean="0">
                <a:latin typeface="Comic Sans MS" panose="030F0702030302020204" pitchFamily="66" charset="0"/>
              </a:rPr>
              <a:t> = 0 which does not match data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Including all reaction products and constraining to A </a:t>
            </a:r>
            <a:r>
              <a:rPr lang="en-US" dirty="0">
                <a:latin typeface="Comic Sans MS" panose="030F0702030302020204" pitchFamily="66" charset="0"/>
              </a:rPr>
              <a:t>≤</a:t>
            </a:r>
            <a:r>
              <a:rPr lang="en-US" dirty="0" smtClean="0">
                <a:latin typeface="Comic Sans MS" panose="030F0702030302020204" pitchFamily="66" charset="0"/>
              </a:rPr>
              <a:t> 4 yields good agreement with data within error bars.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900"/>
            <a:ext cx="5242897" cy="561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" t="639" r="814"/>
          <a:stretch/>
        </p:blipFill>
        <p:spPr>
          <a:xfrm>
            <a:off x="-1" y="962165"/>
            <a:ext cx="5168421" cy="54932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0"/>
            <a:ext cx="8229600" cy="5318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of all models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1569" y="1188721"/>
            <a:ext cx="4042431" cy="489752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Two groups of calculations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n</a:t>
            </a:r>
            <a:r>
              <a:rPr lang="en-US" dirty="0" smtClean="0">
                <a:latin typeface="Comic Sans MS" panose="030F0702030302020204" pitchFamily="66" charset="0"/>
              </a:rPr>
              <a:t>, p, </a:t>
            </a:r>
            <a:r>
              <a:rPr lang="el-GR" dirty="0" smtClean="0">
                <a:latin typeface="Comic Sans MS" panose="030F0702030302020204" pitchFamily="66" charset="0"/>
              </a:rPr>
              <a:t>α</a:t>
            </a:r>
            <a:r>
              <a:rPr lang="en-US" dirty="0" smtClean="0">
                <a:latin typeface="Comic Sans MS" panose="030F0702030302020204" pitchFamily="66" charset="0"/>
              </a:rPr>
              <a:t> calculations which predict </a:t>
            </a:r>
            <a:r>
              <a:rPr lang="en-US" dirty="0" err="1" smtClean="0">
                <a:latin typeface="Comic Sans MS" panose="030F0702030302020204" pitchFamily="66" charset="0"/>
              </a:rPr>
              <a:t>K</a:t>
            </a:r>
            <a:r>
              <a:rPr lang="en-US" baseline="-25000" dirty="0" err="1" smtClean="0">
                <a:latin typeface="Comic Sans MS" panose="030F0702030302020204" pitchFamily="66" charset="0"/>
              </a:rPr>
              <a:t>eq</a:t>
            </a:r>
            <a:r>
              <a:rPr lang="en-US" dirty="0" smtClean="0">
                <a:latin typeface="Comic Sans MS" panose="030F0702030302020204" pitchFamily="66" charset="0"/>
              </a:rPr>
              <a:t>(</a:t>
            </a:r>
            <a:r>
              <a:rPr lang="el-GR" dirty="0" smtClean="0">
                <a:latin typeface="Comic Sans MS" panose="030F0702030302020204" pitchFamily="66" charset="0"/>
              </a:rPr>
              <a:t>α</a:t>
            </a:r>
            <a:r>
              <a:rPr lang="en-US" dirty="0" smtClean="0">
                <a:latin typeface="Comic Sans MS" panose="030F0702030302020204" pitchFamily="66" charset="0"/>
              </a:rPr>
              <a:t>), but cannot predict other species.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Models with n, p, d, t, </a:t>
            </a:r>
            <a:r>
              <a:rPr lang="en-US" baseline="30000" dirty="0" smtClean="0">
                <a:latin typeface="Comic Sans MS" panose="030F0702030302020204" pitchFamily="66" charset="0"/>
              </a:rPr>
              <a:t>3</a:t>
            </a:r>
            <a:r>
              <a:rPr lang="en-US" dirty="0" smtClean="0">
                <a:latin typeface="Comic Sans MS" panose="030F0702030302020204" pitchFamily="66" charset="0"/>
              </a:rPr>
              <a:t>He, </a:t>
            </a:r>
            <a:r>
              <a:rPr lang="el-GR" dirty="0" smtClean="0">
                <a:latin typeface="Comic Sans MS" panose="030F0702030302020204" pitchFamily="66" charset="0"/>
              </a:rPr>
              <a:t>α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Low densities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All </a:t>
            </a:r>
            <a:r>
              <a:rPr lang="en-US" dirty="0" err="1">
                <a:latin typeface="Comic Sans MS" panose="030F0702030302020204" pitchFamily="66" charset="0"/>
              </a:rPr>
              <a:t>K</a:t>
            </a:r>
            <a:r>
              <a:rPr lang="en-US" baseline="-25000" dirty="0" err="1">
                <a:latin typeface="Comic Sans MS" panose="030F0702030302020204" pitchFamily="66" charset="0"/>
              </a:rPr>
              <a:t>eq</a:t>
            </a:r>
            <a:r>
              <a:rPr lang="en-US" dirty="0">
                <a:latin typeface="Comic Sans MS" panose="030F0702030302020204" pitchFamily="66" charset="0"/>
              </a:rPr>
              <a:t>(</a:t>
            </a:r>
            <a:r>
              <a:rPr lang="el-GR" dirty="0">
                <a:latin typeface="Comic Sans MS" panose="030F0702030302020204" pitchFamily="66" charset="0"/>
              </a:rPr>
              <a:t>α</a:t>
            </a:r>
            <a:r>
              <a:rPr lang="en-US" dirty="0" smtClean="0">
                <a:latin typeface="Comic Sans MS" panose="030F0702030302020204" pitchFamily="66" charset="0"/>
              </a:rPr>
              <a:t>) converge to ideal gas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They are below experimental data which result from the very late stages of the reaction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Models that treat all light particles are generally within error bars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98"/>
            <a:ext cx="4953128" cy="522709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18228" y="987552"/>
            <a:ext cx="4125772" cy="5138611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Keq</a:t>
            </a:r>
            <a:r>
              <a:rPr lang="en-US" dirty="0" smtClean="0">
                <a:latin typeface="Comic Sans MS" panose="030F0702030302020204" pitchFamily="66" charset="0"/>
              </a:rPr>
              <a:t>(T)</a:t>
            </a:r>
          </a:p>
          <a:p>
            <a:r>
              <a:rPr lang="en-US" dirty="0" err="1" smtClean="0">
                <a:latin typeface="Comic Sans MS" panose="030F0702030302020204" pitchFamily="66" charset="0"/>
              </a:rPr>
              <a:t>Uncertainity</a:t>
            </a:r>
            <a:r>
              <a:rPr lang="en-US" dirty="0" smtClean="0">
                <a:latin typeface="Comic Sans MS" panose="030F0702030302020204" pitchFamily="66" charset="0"/>
              </a:rPr>
              <a:t> in temperature measurement including at low density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Ideal gas </a:t>
            </a:r>
            <a:r>
              <a:rPr lang="en-US" dirty="0" err="1" smtClean="0">
                <a:latin typeface="Comic Sans MS" panose="030F0702030302020204" pitchFamily="66" charset="0"/>
              </a:rPr>
              <a:t>Keq</a:t>
            </a:r>
            <a:r>
              <a:rPr lang="en-US" dirty="0" smtClean="0">
                <a:latin typeface="Comic Sans MS" panose="030F0702030302020204" pitchFamily="66" charset="0"/>
              </a:rPr>
              <a:t> is function of T only.</a:t>
            </a:r>
          </a:p>
          <a:p>
            <a:r>
              <a:rPr lang="en-US" dirty="0" err="1" smtClean="0">
                <a:latin typeface="Comic Sans MS" panose="030F0702030302020204" pitchFamily="66" charset="0"/>
              </a:rPr>
              <a:t>Keq</a:t>
            </a:r>
            <a:r>
              <a:rPr lang="en-US" dirty="0" smtClean="0">
                <a:latin typeface="Comic Sans MS" panose="030F0702030302020204" pitchFamily="66" charset="0"/>
              </a:rPr>
              <a:t>(T) for models that treat all particles are within experimental error bars.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800" y="0"/>
            <a:ext cx="8229600" cy="5318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eq</a:t>
            </a:r>
            <a:r>
              <a:rPr lang="en-US" dirty="0" smtClean="0"/>
              <a:t>(T)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Summary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2" y="1375012"/>
            <a:ext cx="8229600" cy="4930254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</a:t>
            </a:r>
            <a:r>
              <a:rPr lang="en-US" dirty="0" smtClean="0">
                <a:latin typeface="Comic Sans MS" panose="030F0702030302020204" pitchFamily="66" charset="0"/>
              </a:rPr>
              <a:t>eavy ion collisions are used to create </a:t>
            </a:r>
            <a:r>
              <a:rPr lang="en-US" dirty="0" err="1" smtClean="0">
                <a:latin typeface="Comic Sans MS" panose="030F0702030302020204" pitchFamily="66" charset="0"/>
              </a:rPr>
              <a:t>femtoscale</a:t>
            </a:r>
            <a:r>
              <a:rPr lang="en-US" dirty="0" smtClean="0">
                <a:latin typeface="Comic Sans MS" panose="030F0702030302020204" pitchFamily="66" charset="0"/>
              </a:rPr>
              <a:t> objects having similar temperatures and densities of objects that are 56 orders of magnitude heavier in mass.</a:t>
            </a:r>
          </a:p>
          <a:p>
            <a:pPr marL="742950" lvl="2" indent="-342900"/>
            <a:r>
              <a:rPr lang="en-US" sz="2800" dirty="0" err="1">
                <a:latin typeface="Comic Sans MS" panose="030F0702030302020204" pitchFamily="66" charset="0"/>
              </a:rPr>
              <a:t>Femtonova</a:t>
            </a:r>
            <a:r>
              <a:rPr lang="en-US" sz="2800" dirty="0">
                <a:latin typeface="Comic Sans MS" panose="030F0702030302020204" pitchFamily="66" charset="0"/>
              </a:rPr>
              <a:t> and supernova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Density and temperatures achieved in the range of those expected at the </a:t>
            </a:r>
            <a:r>
              <a:rPr lang="en-US" dirty="0" err="1" smtClean="0">
                <a:latin typeface="Comic Sans MS" panose="030F0702030302020204" pitchFamily="66" charset="0"/>
              </a:rPr>
              <a:t>neutrinosphere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Further study of properties and behavior of equilibrium constants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Importance of including “important” ingredients in model calculations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Importance of taking into account all available experimental data.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M.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Hempel</a:t>
            </a:r>
            <a:r>
              <a:rPr lang="en-US" sz="2800" dirty="0" smtClean="0">
                <a:latin typeface="Comic Sans MS" panose="030F0702030302020204" pitchFamily="66" charset="0"/>
              </a:rPr>
              <a:t>, </a:t>
            </a:r>
            <a:r>
              <a:rPr lang="en-US" sz="2800" b="1" dirty="0">
                <a:latin typeface="Comic Sans MS" panose="030F0702030302020204" pitchFamily="66" charset="0"/>
              </a:rPr>
              <a:t>J. B. </a:t>
            </a:r>
            <a:r>
              <a:rPr lang="en-US" sz="2800" b="1" dirty="0" err="1">
                <a:latin typeface="Comic Sans MS" panose="030F0702030302020204" pitchFamily="66" charset="0"/>
              </a:rPr>
              <a:t>Natowitz</a:t>
            </a:r>
            <a:r>
              <a:rPr lang="en-US" sz="2800" dirty="0">
                <a:latin typeface="Comic Sans MS" panose="030F0702030302020204" pitchFamily="66" charset="0"/>
              </a:rPr>
              <a:t>, G. </a:t>
            </a:r>
            <a:r>
              <a:rPr lang="en-US" sz="2800" dirty="0" err="1">
                <a:latin typeface="Comic Sans MS" panose="030F0702030302020204" pitchFamily="66" charset="0"/>
              </a:rPr>
              <a:t>Röpke</a:t>
            </a:r>
            <a:r>
              <a:rPr lang="en-US" sz="2800" dirty="0">
                <a:latin typeface="Comic Sans MS" panose="030F0702030302020204" pitchFamily="66" charset="0"/>
              </a:rPr>
              <a:t>, S. </a:t>
            </a:r>
            <a:r>
              <a:rPr lang="en-US" sz="2800" dirty="0" err="1">
                <a:latin typeface="Comic Sans MS" panose="030F0702030302020204" pitchFamily="66" charset="0"/>
              </a:rPr>
              <a:t>Typel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K</a:t>
            </a:r>
            <a:r>
              <a:rPr lang="en-US" sz="2800" dirty="0">
                <a:latin typeface="Comic Sans MS" panose="030F0702030302020204" pitchFamily="66" charset="0"/>
              </a:rPr>
              <a:t>. Hagel, R. Wada, </a:t>
            </a:r>
            <a:r>
              <a:rPr lang="en-US" sz="2800" dirty="0" smtClean="0">
                <a:latin typeface="Comic Sans MS" panose="030F0702030302020204" pitchFamily="66" charset="0"/>
              </a:rPr>
              <a:t>S. </a:t>
            </a:r>
            <a:r>
              <a:rPr lang="en-US" sz="2800" dirty="0" err="1" smtClean="0">
                <a:latin typeface="Comic Sans MS" panose="030F0702030302020204" pitchFamily="66" charset="0"/>
              </a:rPr>
              <a:t>Wuenschel</a:t>
            </a:r>
            <a:r>
              <a:rPr lang="en-US" sz="2800" dirty="0" smtClean="0">
                <a:latin typeface="Comic Sans MS" panose="030F0702030302020204" pitchFamily="66" charset="0"/>
              </a:rPr>
              <a:t>, </a:t>
            </a:r>
            <a:r>
              <a:rPr lang="en-US" sz="2800" dirty="0">
                <a:latin typeface="Comic Sans MS" panose="030F0702030302020204" pitchFamily="66" charset="0"/>
              </a:rPr>
              <a:t>M. </a:t>
            </a:r>
            <a:r>
              <a:rPr lang="en-US" sz="2800" dirty="0" err="1">
                <a:latin typeface="Comic Sans MS" panose="030F0702030302020204" pitchFamily="66" charset="0"/>
              </a:rPr>
              <a:t>Barbui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L</a:t>
            </a:r>
            <a:r>
              <a:rPr lang="en-US" sz="2800" dirty="0">
                <a:latin typeface="Comic Sans MS" panose="030F0702030302020204" pitchFamily="66" charset="0"/>
              </a:rPr>
              <a:t>. Qin, </a:t>
            </a:r>
            <a:r>
              <a:rPr lang="en-US" sz="2800" dirty="0" smtClean="0"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Shlomo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A. </a:t>
            </a:r>
            <a:r>
              <a:rPr lang="en-US" sz="2800" dirty="0" err="1" smtClean="0">
                <a:latin typeface="Comic Sans MS" panose="030F0702030302020204" pitchFamily="66" charset="0"/>
              </a:rPr>
              <a:t>Bonasera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Z</a:t>
            </a:r>
            <a:r>
              <a:rPr lang="en-US" sz="2800" dirty="0">
                <a:latin typeface="Comic Sans MS" panose="030F0702030302020204" pitchFamily="66" charset="0"/>
              </a:rPr>
              <a:t>. Chen, M. Huang, </a:t>
            </a:r>
            <a:r>
              <a:rPr lang="en-US" sz="2800" dirty="0" smtClean="0">
                <a:latin typeface="Comic Sans MS" panose="030F0702030302020204" pitchFamily="66" charset="0"/>
              </a:rPr>
              <a:t>J. Wang</a:t>
            </a:r>
            <a:r>
              <a:rPr lang="en-US" sz="2800" dirty="0">
                <a:latin typeface="Comic Sans MS" panose="030F0702030302020204" pitchFamily="66" charset="0"/>
              </a:rPr>
              <a:t>, H. Zheng, S. Kowalski, </a:t>
            </a:r>
            <a:r>
              <a:rPr lang="en-US" sz="2800" dirty="0" smtClean="0">
                <a:latin typeface="Comic Sans MS" panose="030F0702030302020204" pitchFamily="66" charset="0"/>
              </a:rPr>
              <a:t>M</a:t>
            </a:r>
            <a:r>
              <a:rPr lang="en-US" sz="2800" dirty="0">
                <a:latin typeface="Comic Sans MS" panose="030F0702030302020204" pitchFamily="66" charset="0"/>
              </a:rPr>
              <a:t>. R. D. Rodrigues, K. Schmidt, </a:t>
            </a:r>
            <a:r>
              <a:rPr lang="en-US" sz="2800" dirty="0" smtClean="0">
                <a:latin typeface="Comic Sans MS" panose="030F0702030302020204" pitchFamily="66" charset="0"/>
              </a:rPr>
              <a:t>G. Giuliani, D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Fabris</a:t>
            </a:r>
            <a:r>
              <a:rPr lang="en-US" sz="2800" dirty="0">
                <a:latin typeface="Comic Sans MS" panose="030F0702030302020204" pitchFamily="66" charset="0"/>
              </a:rPr>
              <a:t>, M. </a:t>
            </a:r>
            <a:r>
              <a:rPr lang="en-US" sz="2800" dirty="0" err="1">
                <a:latin typeface="Comic Sans MS" panose="030F0702030302020204" pitchFamily="66" charset="0"/>
              </a:rPr>
              <a:t>Lunardon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Moretto</a:t>
            </a:r>
            <a:r>
              <a:rPr lang="en-US" sz="2800" dirty="0">
                <a:latin typeface="Comic Sans MS" panose="030F0702030302020204" pitchFamily="66" charset="0"/>
              </a:rPr>
              <a:t>, G. </a:t>
            </a:r>
            <a:r>
              <a:rPr lang="en-US" sz="2800" dirty="0" err="1">
                <a:latin typeface="Comic Sans MS" panose="030F0702030302020204" pitchFamily="66" charset="0"/>
              </a:rPr>
              <a:t>Nebbia</a:t>
            </a:r>
            <a:r>
              <a:rPr lang="en-US" sz="2800" dirty="0">
                <a:latin typeface="Comic Sans MS" panose="030F0702030302020204" pitchFamily="66" charset="0"/>
              </a:rPr>
              <a:t>, S. </a:t>
            </a:r>
            <a:r>
              <a:rPr lang="en-US" sz="2800" dirty="0" err="1">
                <a:latin typeface="Comic Sans MS" panose="030F0702030302020204" pitchFamily="66" charset="0"/>
              </a:rPr>
              <a:t>Pesente</a:t>
            </a:r>
            <a:r>
              <a:rPr lang="en-US" sz="2800" dirty="0">
                <a:latin typeface="Comic Sans MS" panose="030F0702030302020204" pitchFamily="66" charset="0"/>
              </a:rPr>
              <a:t>, V. </a:t>
            </a:r>
            <a:r>
              <a:rPr lang="en-US" sz="2800" dirty="0" err="1">
                <a:latin typeface="Comic Sans MS" panose="030F0702030302020204" pitchFamily="66" charset="0"/>
              </a:rPr>
              <a:t>Rizzi</a:t>
            </a:r>
            <a:r>
              <a:rPr lang="en-US" sz="2800" dirty="0">
                <a:latin typeface="Comic Sans MS" panose="030F0702030302020204" pitchFamily="66" charset="0"/>
              </a:rPr>
              <a:t>, G. </a:t>
            </a:r>
            <a:r>
              <a:rPr lang="en-US" sz="2800" dirty="0" err="1">
                <a:latin typeface="Comic Sans MS" panose="030F0702030302020204" pitchFamily="66" charset="0"/>
              </a:rPr>
              <a:t>Viesti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M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Cinausero</a:t>
            </a:r>
            <a:r>
              <a:rPr lang="en-US" sz="2800" dirty="0">
                <a:latin typeface="Comic Sans MS" panose="030F0702030302020204" pitchFamily="66" charset="0"/>
              </a:rPr>
              <a:t>, G. </a:t>
            </a:r>
            <a:r>
              <a:rPr lang="en-US" sz="2800" dirty="0" err="1">
                <a:latin typeface="Comic Sans MS" panose="030F0702030302020204" pitchFamily="66" charset="0"/>
              </a:rPr>
              <a:t>Prete</a:t>
            </a:r>
            <a:r>
              <a:rPr lang="en-US" sz="2800" dirty="0">
                <a:latin typeface="Comic Sans MS" panose="030F0702030302020204" pitchFamily="66" charset="0"/>
              </a:rPr>
              <a:t>, T. </a:t>
            </a:r>
            <a:r>
              <a:rPr lang="en-US" sz="2800" dirty="0" err="1">
                <a:latin typeface="Comic Sans MS" panose="030F0702030302020204" pitchFamily="66" charset="0"/>
              </a:rPr>
              <a:t>Keutgen</a:t>
            </a:r>
            <a:r>
              <a:rPr lang="en-US" sz="2800" dirty="0">
                <a:latin typeface="Comic Sans MS" panose="030F0702030302020204" pitchFamily="66" charset="0"/>
              </a:rPr>
              <a:t>, Y. El </a:t>
            </a:r>
            <a:r>
              <a:rPr lang="en-US" sz="2800" dirty="0" err="1">
                <a:latin typeface="Comic Sans MS" panose="030F0702030302020204" pitchFamily="66" charset="0"/>
              </a:rPr>
              <a:t>Masri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Z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Majka</a:t>
            </a:r>
            <a:r>
              <a:rPr lang="en-US" sz="2800" dirty="0">
                <a:latin typeface="Comic Sans MS" panose="030F0702030302020204" pitchFamily="66" charset="0"/>
              </a:rPr>
              <a:t>, and Y. G. Ma, </a:t>
            </a:r>
          </a:p>
        </p:txBody>
      </p:sp>
    </p:spTree>
    <p:extLst>
      <p:ext uri="{BB962C8B-B14F-4D97-AF65-F5344CB8AC3E}">
        <p14:creationId xmlns:p14="http://schemas.microsoft.com/office/powerpoint/2010/main" val="33676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4182" y="108382"/>
            <a:ext cx="8229600" cy="7002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Density dependent binding energies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4182" y="984953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From Albergo, recall that</a:t>
            </a:r>
          </a:p>
          <a:p>
            <a:r>
              <a:rPr lang="en-US" sz="2800" dirty="0" smtClean="0"/>
              <a:t>Invert to calculate binding energies</a:t>
            </a:r>
          </a:p>
          <a:p>
            <a:r>
              <a:rPr lang="en-US" sz="2800" dirty="0" smtClean="0"/>
              <a:t>Entropy mixing term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2261" y="2513245"/>
                <a:ext cx="5220916" cy="79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𝑙𝑛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𝑍𝑙𝑛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𝑍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𝑁𝑙𝑛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61" y="2513245"/>
                <a:ext cx="5220916" cy="79162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481457" y="3745179"/>
            <a:ext cx="160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PRL </a:t>
            </a:r>
            <a:r>
              <a:rPr lang="en-US" b="1" dirty="0" smtClean="0"/>
              <a:t>108</a:t>
            </a:r>
            <a:r>
              <a:rPr lang="en-US" dirty="0"/>
              <a:t> </a:t>
            </a:r>
            <a:r>
              <a:rPr lang="en-US" dirty="0" smtClean="0"/>
              <a:t>(2012) </a:t>
            </a:r>
          </a:p>
          <a:p>
            <a:r>
              <a:rPr lang="en-US" dirty="0" smtClean="0"/>
              <a:t>062702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71241" y="932054"/>
                <a:ext cx="2684325" cy="543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𝒄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𝒁</m:t>
                      </m:r>
                      <m:r>
                        <a:rPr lang="en-US" b="1" i="1" smtClean="0">
                          <a:latin typeface="Cambria Math"/>
                        </a:rPr>
                        <m:t>)=</m:t>
                      </m:r>
                      <m:r>
                        <a:rPr lang="en-US" b="1" i="0" smtClean="0">
                          <a:latin typeface="Cambria Math"/>
                        </a:rPr>
                        <m:t>𝐂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𝐓</m:t>
                          </m:r>
                        </m:e>
                      </m:d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𝒆</m:t>
                          </m:r>
                        </m:e>
                        <m:sup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𝑩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𝑨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𝒁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𝑻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241" y="932054"/>
                <a:ext cx="2684325" cy="5432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48677" y="1847109"/>
                <a:ext cx="4106702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𝑍𝑙𝑛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𝑁𝑙𝑛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677" y="1847109"/>
                <a:ext cx="4106702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" r="5295"/>
          <a:stretch/>
        </p:blipFill>
        <p:spPr>
          <a:xfrm>
            <a:off x="90685" y="3317534"/>
            <a:ext cx="3725614" cy="35404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4" r="5863"/>
          <a:stretch/>
        </p:blipFill>
        <p:spPr>
          <a:xfrm>
            <a:off x="3816299" y="3386557"/>
            <a:ext cx="3665158" cy="34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43" y="183954"/>
            <a:ext cx="8229600" cy="5793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Symmetry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428" y="4284834"/>
            <a:ext cx="8229600" cy="227466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Symmetry Free Energy</a:t>
            </a:r>
          </a:p>
          <a:p>
            <a:pPr lvl="1"/>
            <a:r>
              <a:rPr lang="en-US" dirty="0" smtClean="0"/>
              <a:t>T is changing as </a:t>
            </a:r>
            <a:r>
              <a:rPr lang="el-GR" dirty="0" smtClean="0"/>
              <a:t>ρ</a:t>
            </a:r>
            <a:r>
              <a:rPr lang="en-US" dirty="0" smtClean="0"/>
              <a:t> increases</a:t>
            </a:r>
          </a:p>
          <a:p>
            <a:pPr lvl="1"/>
            <a:r>
              <a:rPr lang="en-US" dirty="0" smtClean="0"/>
              <a:t>Isotherms of QS calculation that includes in-medium modifications to cluster binding energies</a:t>
            </a:r>
          </a:p>
          <a:p>
            <a:r>
              <a:rPr lang="en-US" dirty="0" smtClean="0"/>
              <a:t>Entropy calculation (QS approach)</a:t>
            </a:r>
          </a:p>
          <a:p>
            <a:r>
              <a:rPr lang="en-US" dirty="0" smtClean="0"/>
              <a:t>Symmetry energy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sym</a:t>
            </a:r>
            <a:r>
              <a:rPr lang="en-US" dirty="0" smtClean="0"/>
              <a:t> = </a:t>
            </a:r>
            <a:r>
              <a:rPr lang="en-US" dirty="0" err="1"/>
              <a:t>F</a:t>
            </a:r>
            <a:r>
              <a:rPr lang="en-US" baseline="-25000" dirty="0" err="1" smtClean="0"/>
              <a:t>sym</a:t>
            </a:r>
            <a:r>
              <a:rPr lang="en-US" dirty="0" smtClean="0"/>
              <a:t> + </a:t>
            </a:r>
            <a:r>
              <a:rPr lang="en-US" dirty="0" err="1" smtClean="0"/>
              <a:t>T∙S</a:t>
            </a:r>
            <a:r>
              <a:rPr lang="en-US" baseline="-25000" dirty="0" err="1" smtClean="0"/>
              <a:t>sym</a:t>
            </a:r>
            <a:r>
              <a:rPr lang="en-US" dirty="0" smtClean="0"/>
              <a:t>)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 r="6286"/>
          <a:stretch/>
        </p:blipFill>
        <p:spPr>
          <a:xfrm>
            <a:off x="34637" y="1279397"/>
            <a:ext cx="3013363" cy="2885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r="6718"/>
          <a:stretch/>
        </p:blipFill>
        <p:spPr>
          <a:xfrm>
            <a:off x="6139561" y="1301696"/>
            <a:ext cx="3004439" cy="2865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t="8929" r="5436" b="-1204"/>
          <a:stretch/>
        </p:blipFill>
        <p:spPr>
          <a:xfrm>
            <a:off x="3124200" y="1301696"/>
            <a:ext cx="3074551" cy="2911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3557" y="1042449"/>
            <a:ext cx="28151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S. </a:t>
            </a:r>
            <a:r>
              <a:rPr lang="en-US" sz="1100" dirty="0" err="1" smtClean="0"/>
              <a:t>Typel</a:t>
            </a:r>
            <a:r>
              <a:rPr lang="en-US" sz="1100" dirty="0" smtClean="0"/>
              <a:t> </a:t>
            </a:r>
            <a:r>
              <a:rPr lang="en-US" sz="1100" i="1" dirty="0" smtClean="0"/>
              <a:t>et al</a:t>
            </a:r>
            <a:r>
              <a:rPr lang="en-US" sz="1100" dirty="0" smtClean="0"/>
              <a:t>., Phys. Rev. C </a:t>
            </a:r>
            <a:r>
              <a:rPr lang="en-US" sz="1100" b="1" dirty="0" smtClean="0"/>
              <a:t>81</a:t>
            </a:r>
            <a:r>
              <a:rPr lang="en-US" sz="1100" dirty="0" smtClean="0"/>
              <a:t>, 015803 (2010).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891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Outline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53437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Motivation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Heavy Ion Collision </a:t>
            </a:r>
            <a:r>
              <a:rPr lang="en-US" dirty="0">
                <a:latin typeface="Comic Sans MS" panose="030F0702030302020204" pitchFamily="66" charset="0"/>
              </a:rPr>
              <a:t>studies and their implications on the </a:t>
            </a:r>
            <a:r>
              <a:rPr lang="en-US" dirty="0" smtClean="0">
                <a:latin typeface="Comic Sans MS" panose="030F0702030302020204" pitchFamily="66" charset="0"/>
              </a:rPr>
              <a:t>description of core collapse supernovae.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Challenges in comparison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Experiment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Coalescence analysis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Results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Systematic comparison to Astrophysical models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Calculations of neutrinos from Black Hole accretion disks</a:t>
            </a:r>
          </a:p>
          <a:p>
            <a:pPr lvl="1"/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t="9134" r="6227" b="66"/>
          <a:stretch/>
        </p:blipFill>
        <p:spPr>
          <a:xfrm>
            <a:off x="448056" y="137160"/>
            <a:ext cx="6629400" cy="622706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4032199" y="3410088"/>
            <a:ext cx="0" cy="3186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852615" y="3569393"/>
            <a:ext cx="36835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41243" y="3007553"/>
            <a:ext cx="166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Neutrinosphere</a:t>
            </a:r>
            <a:endParaRPr lang="en-US" dirty="0"/>
          </a:p>
        </p:txBody>
      </p:sp>
      <p:sp>
        <p:nvSpPr>
          <p:cNvPr id="26" name="Left Arrow 25"/>
          <p:cNvSpPr/>
          <p:nvPr/>
        </p:nvSpPr>
        <p:spPr>
          <a:xfrm>
            <a:off x="2408829" y="6399128"/>
            <a:ext cx="3057099" cy="242316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664778" y="212140"/>
            <a:ext cx="247215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PRL </a:t>
            </a:r>
            <a:r>
              <a:rPr lang="en-US" sz="1600" dirty="0">
                <a:latin typeface="Comic Sans MS" panose="030F0702030302020204" pitchFamily="66" charset="0"/>
              </a:rPr>
              <a:t>108, 172701 (2012).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25639" y="742577"/>
            <a:ext cx="213548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PRL </a:t>
            </a:r>
            <a:r>
              <a:rPr lang="en-US" b="1" dirty="0">
                <a:latin typeface="Comic Sans MS" panose="030F0702030302020204" pitchFamily="66" charset="0"/>
              </a:rPr>
              <a:t>108</a:t>
            </a:r>
            <a:r>
              <a:rPr lang="en-US" dirty="0">
                <a:latin typeface="Comic Sans MS" panose="030F0702030302020204" pitchFamily="66" charset="0"/>
              </a:rPr>
              <a:t>, 062702 (2012).</a:t>
            </a:r>
          </a:p>
        </p:txBody>
      </p:sp>
    </p:spTree>
    <p:extLst>
      <p:ext uri="{BB962C8B-B14F-4D97-AF65-F5344CB8AC3E}">
        <p14:creationId xmlns:p14="http://schemas.microsoft.com/office/powerpoint/2010/main" val="15188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49" y="190196"/>
            <a:ext cx="8734348" cy="6667804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Core-collapse supernovae (SN) </a:t>
            </a:r>
            <a:endParaRPr lang="en-US" dirty="0" smtClean="0">
              <a:latin typeface="Comic Sans MS" panose="030F0702030302020204" pitchFamily="66" charset="0"/>
            </a:endParaRP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E</a:t>
            </a:r>
            <a:r>
              <a:rPr lang="en-US" dirty="0" smtClean="0">
                <a:latin typeface="Comic Sans MS" panose="030F0702030302020204" pitchFamily="66" charset="0"/>
              </a:rPr>
              <a:t>xplosions of massive </a:t>
            </a:r>
            <a:r>
              <a:rPr lang="en-US" dirty="0">
                <a:latin typeface="Comic Sans MS" panose="030F0702030302020204" pitchFamily="66" charset="0"/>
              </a:rPr>
              <a:t>stars that radiate 99% of their energy in </a:t>
            </a:r>
            <a:r>
              <a:rPr lang="en-US" dirty="0" smtClean="0">
                <a:latin typeface="Comic Sans MS" panose="030F0702030302020204" pitchFamily="66" charset="0"/>
              </a:rPr>
              <a:t>neutrinos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Birth </a:t>
            </a:r>
            <a:r>
              <a:rPr lang="en-US" dirty="0">
                <a:latin typeface="Comic Sans MS" panose="030F0702030302020204" pitchFamily="66" charset="0"/>
              </a:rPr>
              <a:t>places of neutron </a:t>
            </a:r>
            <a:r>
              <a:rPr lang="en-US" dirty="0" smtClean="0">
                <a:latin typeface="Comic Sans MS" panose="030F0702030302020204" pitchFamily="66" charset="0"/>
              </a:rPr>
              <a:t>stars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Wide range of densities range from much lower </a:t>
            </a:r>
            <a:r>
              <a:rPr lang="en-US" dirty="0">
                <a:latin typeface="Comic Sans MS" panose="030F0702030302020204" pitchFamily="66" charset="0"/>
              </a:rPr>
              <a:t>than normal nuclear </a:t>
            </a:r>
            <a:r>
              <a:rPr lang="en-US" dirty="0" smtClean="0">
                <a:latin typeface="Comic Sans MS" panose="030F0702030302020204" pitchFamily="66" charset="0"/>
              </a:rPr>
              <a:t>density to much higher</a:t>
            </a:r>
          </a:p>
          <a:p>
            <a:r>
              <a:rPr lang="en-US" dirty="0" err="1" smtClean="0">
                <a:latin typeface="Comic Sans MS" panose="030F0702030302020204" pitchFamily="66" charset="0"/>
              </a:rPr>
              <a:t>Neutrinosphere</a:t>
            </a:r>
            <a:endParaRPr lang="en-US" dirty="0" smtClean="0">
              <a:latin typeface="Comic Sans MS" panose="030F0702030302020204" pitchFamily="66" charset="0"/>
            </a:endParaRP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Last scattering site of neutrinos in proto-neutron </a:t>
            </a:r>
            <a:r>
              <a:rPr lang="nn-NO" sz="2700" dirty="0">
                <a:latin typeface="Comic Sans MS" panose="030F0702030302020204" pitchFamily="66" charset="0"/>
              </a:rPr>
              <a:t>star: ~10</a:t>
            </a:r>
            <a:r>
              <a:rPr lang="nn-NO" sz="2700" baseline="30000" dirty="0">
                <a:latin typeface="Comic Sans MS" panose="030F0702030302020204" pitchFamily="66" charset="0"/>
              </a:rPr>
              <a:t>12</a:t>
            </a:r>
            <a:r>
              <a:rPr lang="nn-NO" sz="2700" dirty="0">
                <a:latin typeface="Comic Sans MS" panose="030F0702030302020204" pitchFamily="66" charset="0"/>
              </a:rPr>
              <a:t> g/cm</a:t>
            </a:r>
            <a:r>
              <a:rPr lang="nn-NO" sz="2700" baseline="30000" dirty="0">
                <a:latin typeface="Comic Sans MS" panose="030F0702030302020204" pitchFamily="66" charset="0"/>
              </a:rPr>
              <a:t>3</a:t>
            </a:r>
            <a:r>
              <a:rPr lang="nn-NO" sz="2700" dirty="0">
                <a:latin typeface="Comic Sans MS" panose="030F0702030302020204" pitchFamily="66" charset="0"/>
              </a:rPr>
              <a:t> (~6x10</a:t>
            </a:r>
            <a:r>
              <a:rPr lang="nn-NO" sz="2700" baseline="30000" dirty="0">
                <a:latin typeface="Comic Sans MS" panose="030F0702030302020204" pitchFamily="66" charset="0"/>
              </a:rPr>
              <a:t>-4</a:t>
            </a:r>
            <a:r>
              <a:rPr lang="nn-NO" sz="2700" dirty="0">
                <a:latin typeface="Comic Sans MS" panose="030F0702030302020204" pitchFamily="66" charset="0"/>
              </a:rPr>
              <a:t> fm</a:t>
            </a:r>
            <a:r>
              <a:rPr lang="nn-NO" sz="2700" baseline="30000" dirty="0">
                <a:latin typeface="Comic Sans MS" panose="030F0702030302020204" pitchFamily="66" charset="0"/>
              </a:rPr>
              <a:t>-3</a:t>
            </a:r>
            <a:r>
              <a:rPr lang="nn-NO" sz="2700" dirty="0">
                <a:latin typeface="Comic Sans MS" panose="030F0702030302020204" pitchFamily="66" charset="0"/>
              </a:rPr>
              <a:t>), T~5</a:t>
            </a:r>
            <a:r>
              <a:rPr lang="nn-NO" sz="2300" dirty="0">
                <a:latin typeface="Comic Sans MS" panose="030F0702030302020204" pitchFamily="66" charset="0"/>
              </a:rPr>
              <a:t> </a:t>
            </a:r>
            <a:r>
              <a:rPr lang="nn-NO" sz="2700" dirty="0">
                <a:latin typeface="Comic Sans MS" panose="030F0702030302020204" pitchFamily="66" charset="0"/>
              </a:rPr>
              <a:t>MeV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A </a:t>
            </a:r>
            <a:r>
              <a:rPr lang="en-US" dirty="0">
                <a:latin typeface="Comic Sans MS" panose="030F0702030302020204" pitchFamily="66" charset="0"/>
              </a:rPr>
              <a:t>thermal surface from which around 10</a:t>
            </a:r>
            <a:r>
              <a:rPr lang="en-US" baseline="30000" dirty="0">
                <a:latin typeface="Comic Sans MS" panose="030F0702030302020204" pitchFamily="66" charset="0"/>
              </a:rPr>
              <a:t>53</a:t>
            </a:r>
            <a:r>
              <a:rPr lang="en-US" dirty="0">
                <a:latin typeface="Comic Sans MS" panose="030F0702030302020204" pitchFamily="66" charset="0"/>
              </a:rPr>
              <a:t> ergs (10</a:t>
            </a:r>
            <a:r>
              <a:rPr lang="en-US" baseline="30000" dirty="0">
                <a:latin typeface="Comic Sans MS" panose="030F0702030302020204" pitchFamily="66" charset="0"/>
              </a:rPr>
              <a:t>37</a:t>
            </a:r>
            <a:r>
              <a:rPr lang="en-US" dirty="0">
                <a:latin typeface="Comic Sans MS" panose="030F0702030302020204" pitchFamily="66" charset="0"/>
              </a:rPr>
              <a:t> MeV) are emitted in all neutrino species during the explosion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Core </a:t>
            </a:r>
            <a:r>
              <a:rPr lang="en-US" dirty="0">
                <a:latin typeface="Comic Sans MS" panose="030F0702030302020204" pitchFamily="66" charset="0"/>
              </a:rPr>
              <a:t>Collapse Supernovae dynamics and the neutrino signals can be sensitive to the details of neutrino interactions with nucleonic matter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Details of neutrino heating depend both on matter properties of low density nuclear matter and the conditions at the </a:t>
            </a:r>
            <a:r>
              <a:rPr lang="en-US" dirty="0" err="1">
                <a:latin typeface="Comic Sans MS" panose="030F0702030302020204" pitchFamily="66" charset="0"/>
              </a:rPr>
              <a:t>neutrinosphere</a:t>
            </a:r>
            <a:endParaRPr lang="en-US" dirty="0">
              <a:latin typeface="Comic Sans MS" panose="030F0702030302020204" pitchFamily="66" charset="0"/>
            </a:endParaRP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Detailed </a:t>
            </a:r>
            <a:r>
              <a:rPr lang="en-US" dirty="0">
                <a:latin typeface="Comic Sans MS" panose="030F0702030302020204" pitchFamily="66" charset="0"/>
              </a:rPr>
              <a:t>information on the composition and other thermodynamic properties of nucleonic </a:t>
            </a:r>
            <a:r>
              <a:rPr lang="en-US" dirty="0" smtClean="0">
                <a:latin typeface="Comic Sans MS" panose="030F0702030302020204" pitchFamily="66" charset="0"/>
              </a:rPr>
              <a:t>matter are important to evaluate role of neutrino scattering.</a:t>
            </a:r>
          </a:p>
        </p:txBody>
      </p:sp>
    </p:spTree>
    <p:extLst>
      <p:ext uri="{BB962C8B-B14F-4D97-AF65-F5344CB8AC3E}">
        <p14:creationId xmlns:p14="http://schemas.microsoft.com/office/powerpoint/2010/main" val="3313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3555"/>
            <a:ext cx="8229600" cy="629584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Relevance of heavy ion collisions to core collapse supernovae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Allow </a:t>
            </a:r>
            <a:r>
              <a:rPr lang="en-US" dirty="0">
                <a:latin typeface="Comic Sans MS" panose="030F0702030302020204" pitchFamily="66" charset="0"/>
              </a:rPr>
              <a:t>to probe </a:t>
            </a:r>
            <a:r>
              <a:rPr lang="en-US" dirty="0" smtClean="0">
                <a:latin typeface="Comic Sans MS" panose="030F0702030302020204" pitchFamily="66" charset="0"/>
              </a:rPr>
              <a:t>the lower </a:t>
            </a:r>
            <a:r>
              <a:rPr lang="en-US" dirty="0">
                <a:latin typeface="Comic Sans MS" panose="030F0702030302020204" pitchFamily="66" charset="0"/>
              </a:rPr>
              <a:t>densities in the </a:t>
            </a:r>
            <a:r>
              <a:rPr lang="en-US" dirty="0" smtClean="0">
                <a:latin typeface="Comic Sans MS" panose="030F0702030302020204" pitchFamily="66" charset="0"/>
              </a:rPr>
              <a:t>lab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Comparisons of heavy ion data to supernovae calculations may help discriminate between different models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Equation </a:t>
            </a:r>
            <a:r>
              <a:rPr lang="en-US" dirty="0">
                <a:latin typeface="Comic Sans MS" panose="030F0702030302020204" pitchFamily="66" charset="0"/>
              </a:rPr>
              <a:t>of state (EOS) 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Many fundamental connections between the equation of state and neutrino interactions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Crucial input for understanding proto-neutron star </a:t>
            </a:r>
            <a:r>
              <a:rPr lang="en-US" dirty="0" smtClean="0">
                <a:latin typeface="Comic Sans MS" panose="030F0702030302020204" pitchFamily="66" charset="0"/>
              </a:rPr>
              <a:t>evolution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633068" y="4077"/>
            <a:ext cx="7381847" cy="6853923"/>
            <a:chOff x="2105641" y="2521898"/>
            <a:chExt cx="4336102" cy="433610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641" y="2521898"/>
              <a:ext cx="4336102" cy="433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105641" y="2561025"/>
              <a:ext cx="3385400" cy="4936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Crab Nebula, HST Image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36773" y="4737972"/>
            <a:ext cx="4366422" cy="1989660"/>
            <a:chOff x="350333" y="3043451"/>
            <a:chExt cx="6839696" cy="3116663"/>
          </a:xfrm>
        </p:grpSpPr>
        <p:sp>
          <p:nvSpPr>
            <p:cNvPr id="6" name="Freeform 5"/>
            <p:cNvSpPr/>
            <p:nvPr/>
          </p:nvSpPr>
          <p:spPr>
            <a:xfrm>
              <a:off x="2977339" y="4008115"/>
              <a:ext cx="1545765" cy="764771"/>
            </a:xfrm>
            <a:custGeom>
              <a:avLst/>
              <a:gdLst>
                <a:gd name="connsiteX0" fmla="*/ 4301 w 1545765"/>
                <a:gd name="connsiteY0" fmla="*/ 44335 h 764771"/>
                <a:gd name="connsiteX1" fmla="*/ 15385 w 1545765"/>
                <a:gd name="connsiteY1" fmla="*/ 149629 h 764771"/>
                <a:gd name="connsiteX2" fmla="*/ 48636 w 1545765"/>
                <a:gd name="connsiteY2" fmla="*/ 210589 h 764771"/>
                <a:gd name="connsiteX3" fmla="*/ 70803 w 1545765"/>
                <a:gd name="connsiteY3" fmla="*/ 232756 h 764771"/>
                <a:gd name="connsiteX4" fmla="*/ 87428 w 1545765"/>
                <a:gd name="connsiteY4" fmla="*/ 254924 h 764771"/>
                <a:gd name="connsiteX5" fmla="*/ 126221 w 1545765"/>
                <a:gd name="connsiteY5" fmla="*/ 282633 h 764771"/>
                <a:gd name="connsiteX6" fmla="*/ 176097 w 1545765"/>
                <a:gd name="connsiteY6" fmla="*/ 326967 h 764771"/>
                <a:gd name="connsiteX7" fmla="*/ 214890 w 1545765"/>
                <a:gd name="connsiteY7" fmla="*/ 354676 h 764771"/>
                <a:gd name="connsiteX8" fmla="*/ 253683 w 1545765"/>
                <a:gd name="connsiteY8" fmla="*/ 393469 h 764771"/>
                <a:gd name="connsiteX9" fmla="*/ 298017 w 1545765"/>
                <a:gd name="connsiteY9" fmla="*/ 421178 h 764771"/>
                <a:gd name="connsiteX10" fmla="*/ 314643 w 1545765"/>
                <a:gd name="connsiteY10" fmla="*/ 437804 h 764771"/>
                <a:gd name="connsiteX11" fmla="*/ 336810 w 1545765"/>
                <a:gd name="connsiteY11" fmla="*/ 448887 h 764771"/>
                <a:gd name="connsiteX12" fmla="*/ 381145 w 1545765"/>
                <a:gd name="connsiteY12" fmla="*/ 487680 h 764771"/>
                <a:gd name="connsiteX13" fmla="*/ 442105 w 1545765"/>
                <a:gd name="connsiteY13" fmla="*/ 515389 h 764771"/>
                <a:gd name="connsiteX14" fmla="*/ 497523 w 1545765"/>
                <a:gd name="connsiteY14" fmla="*/ 548640 h 764771"/>
                <a:gd name="connsiteX15" fmla="*/ 530774 w 1545765"/>
                <a:gd name="connsiteY15" fmla="*/ 559724 h 764771"/>
                <a:gd name="connsiteX16" fmla="*/ 580650 w 1545765"/>
                <a:gd name="connsiteY16" fmla="*/ 587433 h 764771"/>
                <a:gd name="connsiteX17" fmla="*/ 597276 w 1545765"/>
                <a:gd name="connsiteY17" fmla="*/ 592975 h 764771"/>
                <a:gd name="connsiteX18" fmla="*/ 697028 w 1545765"/>
                <a:gd name="connsiteY18" fmla="*/ 609600 h 764771"/>
                <a:gd name="connsiteX19" fmla="*/ 763530 w 1545765"/>
                <a:gd name="connsiteY19" fmla="*/ 620684 h 764771"/>
                <a:gd name="connsiteX20" fmla="*/ 785697 w 1545765"/>
                <a:gd name="connsiteY20" fmla="*/ 626226 h 764771"/>
                <a:gd name="connsiteX21" fmla="*/ 818948 w 1545765"/>
                <a:gd name="connsiteY21" fmla="*/ 631767 h 764771"/>
                <a:gd name="connsiteX22" fmla="*/ 841116 w 1545765"/>
                <a:gd name="connsiteY22" fmla="*/ 637309 h 764771"/>
                <a:gd name="connsiteX23" fmla="*/ 868825 w 1545765"/>
                <a:gd name="connsiteY23" fmla="*/ 648393 h 764771"/>
                <a:gd name="connsiteX24" fmla="*/ 1096039 w 1545765"/>
                <a:gd name="connsiteY24" fmla="*/ 670560 h 764771"/>
                <a:gd name="connsiteX25" fmla="*/ 1145916 w 1545765"/>
                <a:gd name="connsiteY25" fmla="*/ 681644 h 764771"/>
                <a:gd name="connsiteX26" fmla="*/ 1256752 w 1545765"/>
                <a:gd name="connsiteY26" fmla="*/ 692727 h 764771"/>
                <a:gd name="connsiteX27" fmla="*/ 1312170 w 1545765"/>
                <a:gd name="connsiteY27" fmla="*/ 709353 h 764771"/>
                <a:gd name="connsiteX28" fmla="*/ 1328796 w 1545765"/>
                <a:gd name="connsiteY28" fmla="*/ 720436 h 764771"/>
                <a:gd name="connsiteX29" fmla="*/ 1367588 w 1545765"/>
                <a:gd name="connsiteY29" fmla="*/ 725978 h 764771"/>
                <a:gd name="connsiteX30" fmla="*/ 1395297 w 1545765"/>
                <a:gd name="connsiteY30" fmla="*/ 742604 h 764771"/>
                <a:gd name="connsiteX31" fmla="*/ 1411923 w 1545765"/>
                <a:gd name="connsiteY31" fmla="*/ 753687 h 764771"/>
                <a:gd name="connsiteX32" fmla="*/ 1434090 w 1545765"/>
                <a:gd name="connsiteY32" fmla="*/ 764771 h 764771"/>
                <a:gd name="connsiteX33" fmla="*/ 1528301 w 1545765"/>
                <a:gd name="connsiteY33" fmla="*/ 759229 h 764771"/>
                <a:gd name="connsiteX34" fmla="*/ 1539385 w 1545765"/>
                <a:gd name="connsiteY34" fmla="*/ 698269 h 764771"/>
                <a:gd name="connsiteX35" fmla="*/ 1533843 w 1545765"/>
                <a:gd name="connsiteY35" fmla="*/ 681644 h 764771"/>
                <a:gd name="connsiteX36" fmla="*/ 1528301 w 1545765"/>
                <a:gd name="connsiteY36" fmla="*/ 659476 h 764771"/>
                <a:gd name="connsiteX37" fmla="*/ 1511676 w 1545765"/>
                <a:gd name="connsiteY37" fmla="*/ 637309 h 764771"/>
                <a:gd name="connsiteX38" fmla="*/ 1495050 w 1545765"/>
                <a:gd name="connsiteY38" fmla="*/ 609600 h 764771"/>
                <a:gd name="connsiteX39" fmla="*/ 1472883 w 1545765"/>
                <a:gd name="connsiteY39" fmla="*/ 587433 h 764771"/>
                <a:gd name="connsiteX40" fmla="*/ 1423006 w 1545765"/>
                <a:gd name="connsiteY40" fmla="*/ 526473 h 764771"/>
                <a:gd name="connsiteX41" fmla="*/ 1389756 w 1545765"/>
                <a:gd name="connsiteY41" fmla="*/ 482138 h 764771"/>
                <a:gd name="connsiteX42" fmla="*/ 1373130 w 1545765"/>
                <a:gd name="connsiteY42" fmla="*/ 459971 h 764771"/>
                <a:gd name="connsiteX43" fmla="*/ 1362046 w 1545765"/>
                <a:gd name="connsiteY43" fmla="*/ 443346 h 764771"/>
                <a:gd name="connsiteX44" fmla="*/ 1345421 w 1545765"/>
                <a:gd name="connsiteY44" fmla="*/ 432262 h 764771"/>
                <a:gd name="connsiteX45" fmla="*/ 1334337 w 1545765"/>
                <a:gd name="connsiteY45" fmla="*/ 415636 h 764771"/>
                <a:gd name="connsiteX46" fmla="*/ 1328796 w 1545765"/>
                <a:gd name="connsiteY46" fmla="*/ 399011 h 764771"/>
                <a:gd name="connsiteX47" fmla="*/ 1284461 w 1545765"/>
                <a:gd name="connsiteY47" fmla="*/ 349135 h 764771"/>
                <a:gd name="connsiteX48" fmla="*/ 1267836 w 1545765"/>
                <a:gd name="connsiteY48" fmla="*/ 326967 h 764771"/>
                <a:gd name="connsiteX49" fmla="*/ 1245668 w 1545765"/>
                <a:gd name="connsiteY49" fmla="*/ 310342 h 764771"/>
                <a:gd name="connsiteX50" fmla="*/ 1223501 w 1545765"/>
                <a:gd name="connsiteY50" fmla="*/ 288175 h 764771"/>
                <a:gd name="connsiteX51" fmla="*/ 1184708 w 1545765"/>
                <a:gd name="connsiteY51" fmla="*/ 277091 h 764771"/>
                <a:gd name="connsiteX52" fmla="*/ 1168083 w 1545765"/>
                <a:gd name="connsiteY52" fmla="*/ 271549 h 764771"/>
                <a:gd name="connsiteX53" fmla="*/ 1062788 w 1545765"/>
                <a:gd name="connsiteY53" fmla="*/ 260466 h 764771"/>
                <a:gd name="connsiteX54" fmla="*/ 1012912 w 1545765"/>
                <a:gd name="connsiteY54" fmla="*/ 249382 h 764771"/>
                <a:gd name="connsiteX55" fmla="*/ 979661 w 1545765"/>
                <a:gd name="connsiteY55" fmla="*/ 221673 h 764771"/>
                <a:gd name="connsiteX56" fmla="*/ 940868 w 1545765"/>
                <a:gd name="connsiteY56" fmla="*/ 199506 h 764771"/>
                <a:gd name="connsiteX57" fmla="*/ 918701 w 1545765"/>
                <a:gd name="connsiteY57" fmla="*/ 182880 h 764771"/>
                <a:gd name="connsiteX58" fmla="*/ 885450 w 1545765"/>
                <a:gd name="connsiteY58" fmla="*/ 171796 h 764771"/>
                <a:gd name="connsiteX59" fmla="*/ 857741 w 1545765"/>
                <a:gd name="connsiteY59" fmla="*/ 160713 h 764771"/>
                <a:gd name="connsiteX60" fmla="*/ 824490 w 1545765"/>
                <a:gd name="connsiteY60" fmla="*/ 144087 h 764771"/>
                <a:gd name="connsiteX61" fmla="*/ 757988 w 1545765"/>
                <a:gd name="connsiteY61" fmla="*/ 121920 h 764771"/>
                <a:gd name="connsiteX62" fmla="*/ 735821 w 1545765"/>
                <a:gd name="connsiteY62" fmla="*/ 110836 h 764771"/>
                <a:gd name="connsiteX63" fmla="*/ 708112 w 1545765"/>
                <a:gd name="connsiteY63" fmla="*/ 105295 h 764771"/>
                <a:gd name="connsiteX64" fmla="*/ 685945 w 1545765"/>
                <a:gd name="connsiteY64" fmla="*/ 99753 h 764771"/>
                <a:gd name="connsiteX65" fmla="*/ 658236 w 1545765"/>
                <a:gd name="connsiteY65" fmla="*/ 94211 h 764771"/>
                <a:gd name="connsiteX66" fmla="*/ 608359 w 1545765"/>
                <a:gd name="connsiteY66" fmla="*/ 77586 h 764771"/>
                <a:gd name="connsiteX67" fmla="*/ 591734 w 1545765"/>
                <a:gd name="connsiteY67" fmla="*/ 72044 h 764771"/>
                <a:gd name="connsiteX68" fmla="*/ 558483 w 1545765"/>
                <a:gd name="connsiteY68" fmla="*/ 66502 h 764771"/>
                <a:gd name="connsiteX69" fmla="*/ 480897 w 1545765"/>
                <a:gd name="connsiteY69" fmla="*/ 49876 h 764771"/>
                <a:gd name="connsiteX70" fmla="*/ 408854 w 1545765"/>
                <a:gd name="connsiteY70" fmla="*/ 44335 h 764771"/>
                <a:gd name="connsiteX71" fmla="*/ 381145 w 1545765"/>
                <a:gd name="connsiteY71" fmla="*/ 38793 h 764771"/>
                <a:gd name="connsiteX72" fmla="*/ 364519 w 1545765"/>
                <a:gd name="connsiteY72" fmla="*/ 33251 h 764771"/>
                <a:gd name="connsiteX73" fmla="*/ 336810 w 1545765"/>
                <a:gd name="connsiteY73" fmla="*/ 27709 h 764771"/>
                <a:gd name="connsiteX74" fmla="*/ 309101 w 1545765"/>
                <a:gd name="connsiteY74" fmla="*/ 16626 h 764771"/>
                <a:gd name="connsiteX75" fmla="*/ 281392 w 1545765"/>
                <a:gd name="connsiteY75" fmla="*/ 11084 h 764771"/>
                <a:gd name="connsiteX76" fmla="*/ 225974 w 1545765"/>
                <a:gd name="connsiteY76" fmla="*/ 0 h 764771"/>
                <a:gd name="connsiteX77" fmla="*/ 142846 w 1545765"/>
                <a:gd name="connsiteY77" fmla="*/ 5542 h 764771"/>
                <a:gd name="connsiteX78" fmla="*/ 120679 w 1545765"/>
                <a:gd name="connsiteY78" fmla="*/ 11084 h 764771"/>
                <a:gd name="connsiteX79" fmla="*/ 104054 w 1545765"/>
                <a:gd name="connsiteY79" fmla="*/ 16626 h 764771"/>
                <a:gd name="connsiteX80" fmla="*/ 4301 w 1545765"/>
                <a:gd name="connsiteY80" fmla="*/ 22167 h 764771"/>
                <a:gd name="connsiteX81" fmla="*/ 4301 w 1545765"/>
                <a:gd name="connsiteY81" fmla="*/ 44335 h 76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545765" h="764771">
                  <a:moveTo>
                    <a:pt x="4301" y="44335"/>
                  </a:moveTo>
                  <a:cubicBezTo>
                    <a:pt x="6148" y="65579"/>
                    <a:pt x="4130" y="115864"/>
                    <a:pt x="15385" y="149629"/>
                  </a:cubicBezTo>
                  <a:cubicBezTo>
                    <a:pt x="22240" y="170195"/>
                    <a:pt x="33236" y="195189"/>
                    <a:pt x="48636" y="210589"/>
                  </a:cubicBezTo>
                  <a:cubicBezTo>
                    <a:pt x="56025" y="217978"/>
                    <a:pt x="63922" y="224892"/>
                    <a:pt x="70803" y="232756"/>
                  </a:cubicBezTo>
                  <a:cubicBezTo>
                    <a:pt x="76885" y="239707"/>
                    <a:pt x="80897" y="248393"/>
                    <a:pt x="87428" y="254924"/>
                  </a:cubicBezTo>
                  <a:cubicBezTo>
                    <a:pt x="111742" y="279238"/>
                    <a:pt x="104206" y="263763"/>
                    <a:pt x="126221" y="282633"/>
                  </a:cubicBezTo>
                  <a:cubicBezTo>
                    <a:pt x="182660" y="331010"/>
                    <a:pt x="110902" y="278071"/>
                    <a:pt x="176097" y="326967"/>
                  </a:cubicBezTo>
                  <a:cubicBezTo>
                    <a:pt x="188810" y="336501"/>
                    <a:pt x="202825" y="344334"/>
                    <a:pt x="214890" y="354676"/>
                  </a:cubicBezTo>
                  <a:cubicBezTo>
                    <a:pt x="228775" y="366577"/>
                    <a:pt x="237327" y="385290"/>
                    <a:pt x="253683" y="393469"/>
                  </a:cubicBezTo>
                  <a:cubicBezTo>
                    <a:pt x="276388" y="404822"/>
                    <a:pt x="277875" y="403914"/>
                    <a:pt x="298017" y="421178"/>
                  </a:cubicBezTo>
                  <a:cubicBezTo>
                    <a:pt x="303968" y="426279"/>
                    <a:pt x="308265" y="433249"/>
                    <a:pt x="314643" y="437804"/>
                  </a:cubicBezTo>
                  <a:cubicBezTo>
                    <a:pt x="321365" y="442606"/>
                    <a:pt x="330201" y="443930"/>
                    <a:pt x="336810" y="448887"/>
                  </a:cubicBezTo>
                  <a:cubicBezTo>
                    <a:pt x="352520" y="460669"/>
                    <a:pt x="364963" y="476555"/>
                    <a:pt x="381145" y="487680"/>
                  </a:cubicBezTo>
                  <a:cubicBezTo>
                    <a:pt x="404467" y="503714"/>
                    <a:pt x="419081" y="507714"/>
                    <a:pt x="442105" y="515389"/>
                  </a:cubicBezTo>
                  <a:cubicBezTo>
                    <a:pt x="466452" y="533650"/>
                    <a:pt x="466386" y="535666"/>
                    <a:pt x="497523" y="548640"/>
                  </a:cubicBezTo>
                  <a:cubicBezTo>
                    <a:pt x="508308" y="553134"/>
                    <a:pt x="519989" y="555230"/>
                    <a:pt x="530774" y="559724"/>
                  </a:cubicBezTo>
                  <a:cubicBezTo>
                    <a:pt x="631011" y="601489"/>
                    <a:pt x="520913" y="557564"/>
                    <a:pt x="580650" y="587433"/>
                  </a:cubicBezTo>
                  <a:cubicBezTo>
                    <a:pt x="585875" y="590046"/>
                    <a:pt x="591584" y="591661"/>
                    <a:pt x="597276" y="592975"/>
                  </a:cubicBezTo>
                  <a:cubicBezTo>
                    <a:pt x="646923" y="604432"/>
                    <a:pt x="650109" y="603735"/>
                    <a:pt x="697028" y="609600"/>
                  </a:cubicBezTo>
                  <a:cubicBezTo>
                    <a:pt x="734154" y="621975"/>
                    <a:pt x="694589" y="610077"/>
                    <a:pt x="763530" y="620684"/>
                  </a:cubicBezTo>
                  <a:cubicBezTo>
                    <a:pt x="771058" y="621842"/>
                    <a:pt x="778228" y="624732"/>
                    <a:pt x="785697" y="626226"/>
                  </a:cubicBezTo>
                  <a:cubicBezTo>
                    <a:pt x="796715" y="628430"/>
                    <a:pt x="807930" y="629563"/>
                    <a:pt x="818948" y="631767"/>
                  </a:cubicBezTo>
                  <a:cubicBezTo>
                    <a:pt x="826417" y="633261"/>
                    <a:pt x="833890" y="634900"/>
                    <a:pt x="841116" y="637309"/>
                  </a:cubicBezTo>
                  <a:cubicBezTo>
                    <a:pt x="850553" y="640455"/>
                    <a:pt x="859070" y="646442"/>
                    <a:pt x="868825" y="648393"/>
                  </a:cubicBezTo>
                  <a:cubicBezTo>
                    <a:pt x="969094" y="668447"/>
                    <a:pt x="993257" y="665665"/>
                    <a:pt x="1096039" y="670560"/>
                  </a:cubicBezTo>
                  <a:cubicBezTo>
                    <a:pt x="1109841" y="674011"/>
                    <a:pt x="1132384" y="680020"/>
                    <a:pt x="1145916" y="681644"/>
                  </a:cubicBezTo>
                  <a:cubicBezTo>
                    <a:pt x="1182781" y="686068"/>
                    <a:pt x="1256752" y="692727"/>
                    <a:pt x="1256752" y="692727"/>
                  </a:cubicBezTo>
                  <a:cubicBezTo>
                    <a:pt x="1282712" y="697919"/>
                    <a:pt x="1287865" y="697201"/>
                    <a:pt x="1312170" y="709353"/>
                  </a:cubicBezTo>
                  <a:cubicBezTo>
                    <a:pt x="1318127" y="712332"/>
                    <a:pt x="1322416" y="718522"/>
                    <a:pt x="1328796" y="720436"/>
                  </a:cubicBezTo>
                  <a:cubicBezTo>
                    <a:pt x="1341307" y="724189"/>
                    <a:pt x="1354657" y="724131"/>
                    <a:pt x="1367588" y="725978"/>
                  </a:cubicBezTo>
                  <a:cubicBezTo>
                    <a:pt x="1376824" y="731520"/>
                    <a:pt x="1386163" y="736895"/>
                    <a:pt x="1395297" y="742604"/>
                  </a:cubicBezTo>
                  <a:cubicBezTo>
                    <a:pt x="1400945" y="746134"/>
                    <a:pt x="1406140" y="750383"/>
                    <a:pt x="1411923" y="753687"/>
                  </a:cubicBezTo>
                  <a:cubicBezTo>
                    <a:pt x="1419096" y="757786"/>
                    <a:pt x="1426701" y="761076"/>
                    <a:pt x="1434090" y="764771"/>
                  </a:cubicBezTo>
                  <a:cubicBezTo>
                    <a:pt x="1465494" y="762924"/>
                    <a:pt x="1497454" y="765398"/>
                    <a:pt x="1528301" y="759229"/>
                  </a:cubicBezTo>
                  <a:cubicBezTo>
                    <a:pt x="1557765" y="753336"/>
                    <a:pt x="1541513" y="709972"/>
                    <a:pt x="1539385" y="698269"/>
                  </a:cubicBezTo>
                  <a:cubicBezTo>
                    <a:pt x="1538340" y="692522"/>
                    <a:pt x="1535448" y="687261"/>
                    <a:pt x="1533843" y="681644"/>
                  </a:cubicBezTo>
                  <a:cubicBezTo>
                    <a:pt x="1531750" y="674320"/>
                    <a:pt x="1531707" y="666289"/>
                    <a:pt x="1528301" y="659476"/>
                  </a:cubicBezTo>
                  <a:cubicBezTo>
                    <a:pt x="1524171" y="651215"/>
                    <a:pt x="1516799" y="644994"/>
                    <a:pt x="1511676" y="637309"/>
                  </a:cubicBezTo>
                  <a:cubicBezTo>
                    <a:pt x="1505701" y="628347"/>
                    <a:pt x="1501663" y="618102"/>
                    <a:pt x="1495050" y="609600"/>
                  </a:cubicBezTo>
                  <a:cubicBezTo>
                    <a:pt x="1488634" y="601352"/>
                    <a:pt x="1479411" y="595593"/>
                    <a:pt x="1472883" y="587433"/>
                  </a:cubicBezTo>
                  <a:cubicBezTo>
                    <a:pt x="1414062" y="513906"/>
                    <a:pt x="1488973" y="592438"/>
                    <a:pt x="1423006" y="526473"/>
                  </a:cubicBezTo>
                  <a:cubicBezTo>
                    <a:pt x="1412386" y="494608"/>
                    <a:pt x="1423717" y="520344"/>
                    <a:pt x="1389756" y="482138"/>
                  </a:cubicBezTo>
                  <a:cubicBezTo>
                    <a:pt x="1383620" y="475235"/>
                    <a:pt x="1378499" y="467487"/>
                    <a:pt x="1373130" y="459971"/>
                  </a:cubicBezTo>
                  <a:cubicBezTo>
                    <a:pt x="1369259" y="454551"/>
                    <a:pt x="1366756" y="448056"/>
                    <a:pt x="1362046" y="443346"/>
                  </a:cubicBezTo>
                  <a:cubicBezTo>
                    <a:pt x="1357336" y="438636"/>
                    <a:pt x="1350963" y="435957"/>
                    <a:pt x="1345421" y="432262"/>
                  </a:cubicBezTo>
                  <a:cubicBezTo>
                    <a:pt x="1341726" y="426720"/>
                    <a:pt x="1337316" y="421594"/>
                    <a:pt x="1334337" y="415636"/>
                  </a:cubicBezTo>
                  <a:cubicBezTo>
                    <a:pt x="1331725" y="410411"/>
                    <a:pt x="1331892" y="403964"/>
                    <a:pt x="1328796" y="399011"/>
                  </a:cubicBezTo>
                  <a:cubicBezTo>
                    <a:pt x="1311271" y="370971"/>
                    <a:pt x="1305123" y="372749"/>
                    <a:pt x="1284461" y="349135"/>
                  </a:cubicBezTo>
                  <a:cubicBezTo>
                    <a:pt x="1278379" y="342184"/>
                    <a:pt x="1274367" y="333498"/>
                    <a:pt x="1267836" y="326967"/>
                  </a:cubicBezTo>
                  <a:cubicBezTo>
                    <a:pt x="1261305" y="320436"/>
                    <a:pt x="1252619" y="316424"/>
                    <a:pt x="1245668" y="310342"/>
                  </a:cubicBezTo>
                  <a:cubicBezTo>
                    <a:pt x="1237804" y="303461"/>
                    <a:pt x="1232675" y="293179"/>
                    <a:pt x="1223501" y="288175"/>
                  </a:cubicBezTo>
                  <a:cubicBezTo>
                    <a:pt x="1211695" y="281735"/>
                    <a:pt x="1197589" y="280956"/>
                    <a:pt x="1184708" y="277091"/>
                  </a:cubicBezTo>
                  <a:cubicBezTo>
                    <a:pt x="1179113" y="275412"/>
                    <a:pt x="1173785" y="272816"/>
                    <a:pt x="1168083" y="271549"/>
                  </a:cubicBezTo>
                  <a:cubicBezTo>
                    <a:pt x="1132870" y="263724"/>
                    <a:pt x="1099316" y="263275"/>
                    <a:pt x="1062788" y="260466"/>
                  </a:cubicBezTo>
                  <a:cubicBezTo>
                    <a:pt x="1058763" y="259795"/>
                    <a:pt x="1022008" y="255446"/>
                    <a:pt x="1012912" y="249382"/>
                  </a:cubicBezTo>
                  <a:cubicBezTo>
                    <a:pt x="1000907" y="241379"/>
                    <a:pt x="991049" y="230531"/>
                    <a:pt x="979661" y="221673"/>
                  </a:cubicBezTo>
                  <a:cubicBezTo>
                    <a:pt x="954690" y="202251"/>
                    <a:pt x="970819" y="218225"/>
                    <a:pt x="940868" y="199506"/>
                  </a:cubicBezTo>
                  <a:cubicBezTo>
                    <a:pt x="933036" y="194611"/>
                    <a:pt x="926962" y="187011"/>
                    <a:pt x="918701" y="182880"/>
                  </a:cubicBezTo>
                  <a:cubicBezTo>
                    <a:pt x="908251" y="177655"/>
                    <a:pt x="896430" y="175789"/>
                    <a:pt x="885450" y="171796"/>
                  </a:cubicBezTo>
                  <a:cubicBezTo>
                    <a:pt x="876101" y="168396"/>
                    <a:pt x="866797" y="164829"/>
                    <a:pt x="857741" y="160713"/>
                  </a:cubicBezTo>
                  <a:cubicBezTo>
                    <a:pt x="846460" y="155585"/>
                    <a:pt x="836039" y="148578"/>
                    <a:pt x="824490" y="144087"/>
                  </a:cubicBezTo>
                  <a:cubicBezTo>
                    <a:pt x="802712" y="135618"/>
                    <a:pt x="779867" y="130125"/>
                    <a:pt x="757988" y="121920"/>
                  </a:cubicBezTo>
                  <a:cubicBezTo>
                    <a:pt x="750253" y="119019"/>
                    <a:pt x="743658" y="113448"/>
                    <a:pt x="735821" y="110836"/>
                  </a:cubicBezTo>
                  <a:cubicBezTo>
                    <a:pt x="726885" y="107857"/>
                    <a:pt x="717307" y="107338"/>
                    <a:pt x="708112" y="105295"/>
                  </a:cubicBezTo>
                  <a:cubicBezTo>
                    <a:pt x="700677" y="103643"/>
                    <a:pt x="693380" y="101405"/>
                    <a:pt x="685945" y="99753"/>
                  </a:cubicBezTo>
                  <a:cubicBezTo>
                    <a:pt x="676750" y="97710"/>
                    <a:pt x="667293" y="96799"/>
                    <a:pt x="658236" y="94211"/>
                  </a:cubicBezTo>
                  <a:cubicBezTo>
                    <a:pt x="641385" y="89397"/>
                    <a:pt x="624985" y="83128"/>
                    <a:pt x="608359" y="77586"/>
                  </a:cubicBezTo>
                  <a:cubicBezTo>
                    <a:pt x="602817" y="75739"/>
                    <a:pt x="597496" y="73004"/>
                    <a:pt x="591734" y="72044"/>
                  </a:cubicBezTo>
                  <a:cubicBezTo>
                    <a:pt x="580650" y="70197"/>
                    <a:pt x="569501" y="68706"/>
                    <a:pt x="558483" y="66502"/>
                  </a:cubicBezTo>
                  <a:cubicBezTo>
                    <a:pt x="527035" y="60212"/>
                    <a:pt x="521535" y="53002"/>
                    <a:pt x="480897" y="49876"/>
                  </a:cubicBezTo>
                  <a:lnTo>
                    <a:pt x="408854" y="44335"/>
                  </a:lnTo>
                  <a:cubicBezTo>
                    <a:pt x="399618" y="42488"/>
                    <a:pt x="390283" y="41078"/>
                    <a:pt x="381145" y="38793"/>
                  </a:cubicBezTo>
                  <a:cubicBezTo>
                    <a:pt x="375478" y="37376"/>
                    <a:pt x="370186" y="34668"/>
                    <a:pt x="364519" y="33251"/>
                  </a:cubicBezTo>
                  <a:cubicBezTo>
                    <a:pt x="355381" y="30966"/>
                    <a:pt x="345832" y="30416"/>
                    <a:pt x="336810" y="27709"/>
                  </a:cubicBezTo>
                  <a:cubicBezTo>
                    <a:pt x="327282" y="24851"/>
                    <a:pt x="318629" y="19484"/>
                    <a:pt x="309101" y="16626"/>
                  </a:cubicBezTo>
                  <a:cubicBezTo>
                    <a:pt x="300079" y="13919"/>
                    <a:pt x="290587" y="13127"/>
                    <a:pt x="281392" y="11084"/>
                  </a:cubicBezTo>
                  <a:cubicBezTo>
                    <a:pt x="231790" y="61"/>
                    <a:pt x="291131" y="10860"/>
                    <a:pt x="225974" y="0"/>
                  </a:cubicBezTo>
                  <a:cubicBezTo>
                    <a:pt x="198265" y="1847"/>
                    <a:pt x="170464" y="2635"/>
                    <a:pt x="142846" y="5542"/>
                  </a:cubicBezTo>
                  <a:cubicBezTo>
                    <a:pt x="135271" y="6339"/>
                    <a:pt x="128002" y="8992"/>
                    <a:pt x="120679" y="11084"/>
                  </a:cubicBezTo>
                  <a:cubicBezTo>
                    <a:pt x="115062" y="12689"/>
                    <a:pt x="109869" y="16072"/>
                    <a:pt x="104054" y="16626"/>
                  </a:cubicBezTo>
                  <a:cubicBezTo>
                    <a:pt x="70902" y="19783"/>
                    <a:pt x="37552" y="20320"/>
                    <a:pt x="4301" y="22167"/>
                  </a:cubicBezTo>
                  <a:cubicBezTo>
                    <a:pt x="-4377" y="56880"/>
                    <a:pt x="2454" y="23091"/>
                    <a:pt x="4301" y="443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IV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3258729" y="3672835"/>
              <a:ext cx="77585" cy="30480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641114" y="3717169"/>
              <a:ext cx="74815" cy="30480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059522" y="3869569"/>
              <a:ext cx="130234" cy="30480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643589" y="4312915"/>
              <a:ext cx="246609" cy="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3258729" y="4617714"/>
              <a:ext cx="125934" cy="274321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912665" y="4739635"/>
              <a:ext cx="44336" cy="393469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392031" y="4892035"/>
              <a:ext cx="131073" cy="393469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593762" y="4772886"/>
              <a:ext cx="466060" cy="163483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4401729" y="4174369"/>
              <a:ext cx="425063" cy="24661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5627387" y="3933299"/>
              <a:ext cx="740567" cy="73983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PLF</a:t>
              </a:r>
              <a:endParaRPr lang="en-US" sz="8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5606818" y="4701532"/>
              <a:ext cx="197617" cy="277093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5726195" y="3628500"/>
              <a:ext cx="156481" cy="3048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6367954" y="3628500"/>
              <a:ext cx="130234" cy="3048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5240298" y="4085700"/>
              <a:ext cx="246610" cy="123305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174761" y="4498566"/>
              <a:ext cx="364049" cy="174566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132428" y="4743780"/>
              <a:ext cx="44336" cy="393469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325995" y="4662047"/>
              <a:ext cx="214151" cy="356064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406980" y="4544280"/>
              <a:ext cx="466060" cy="163483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6406980" y="4073880"/>
              <a:ext cx="425063" cy="123305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1305099" y="3830777"/>
              <a:ext cx="1185951" cy="118733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  <a:r>
                <a:rPr lang="en-US" dirty="0" smtClean="0"/>
                <a:t>LF</a:t>
              </a:r>
              <a:endParaRPr lang="en-US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1246058" y="4948833"/>
              <a:ext cx="197617" cy="277093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1365434" y="3525977"/>
              <a:ext cx="156481" cy="3048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140471" y="3538441"/>
              <a:ext cx="130234" cy="3048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918010" y="4103712"/>
              <a:ext cx="246610" cy="123305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852473" y="4516578"/>
              <a:ext cx="364049" cy="174566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842007" y="5046367"/>
              <a:ext cx="44336" cy="393469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276897" y="4948833"/>
              <a:ext cx="214151" cy="356064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450320" y="4689758"/>
              <a:ext cx="466060" cy="163483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470819" y="4026113"/>
              <a:ext cx="425063" cy="24661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209440" y="4506869"/>
              <a:ext cx="5980589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222328" y="3043451"/>
              <a:ext cx="0" cy="1475883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584513" y="5586134"/>
              <a:ext cx="630779" cy="573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V</a:t>
              </a:r>
              <a:r>
                <a:rPr lang="en-US" baseline="-25000" dirty="0" smtClean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‖</a:t>
              </a:r>
              <a:endParaRPr lang="en-US" baseline="-250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35757" y="5211243"/>
              <a:ext cx="752851" cy="573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~</a:t>
              </a:r>
              <a:r>
                <a:rPr lang="en-US" dirty="0" err="1" smtClean="0">
                  <a:solidFill>
                    <a:schemeClr val="bg1"/>
                  </a:solidFill>
                </a:rPr>
                <a:t>v</a:t>
              </a:r>
              <a:r>
                <a:rPr lang="en-US" baseline="-25000" dirty="0" err="1" smtClean="0">
                  <a:solidFill>
                    <a:schemeClr val="bg1"/>
                  </a:solidFill>
                </a:rPr>
                <a:t>p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50405" y="5100838"/>
              <a:ext cx="1076711" cy="573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~ ½v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p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6200000">
              <a:off x="297376" y="3175889"/>
              <a:ext cx="898215" cy="792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V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⊥</a:t>
              </a:r>
              <a:endParaRPr lang="en-US" baseline="-250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870703" y="271371"/>
            <a:ext cx="118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Supernova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78966" y="579115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Mass: 4.6 </a:t>
            </a:r>
            <a:r>
              <a:rPr lang="en-US" dirty="0">
                <a:solidFill>
                  <a:srgbClr val="FFFF00"/>
                </a:solidFill>
              </a:rPr>
              <a:t>± 1.8 </a:t>
            </a:r>
            <a:r>
              <a:rPr lang="en-US" dirty="0">
                <a:solidFill>
                  <a:srgbClr val="FF0000"/>
                </a:solidFill>
                <a:hlinkClick r:id="rId3" tooltip="Solar mass"/>
              </a:rPr>
              <a:t>M</a:t>
            </a:r>
            <a:r>
              <a:rPr lang="en-US" baseline="-25000" dirty="0">
                <a:solidFill>
                  <a:srgbClr val="FF0000"/>
                </a:solidFill>
                <a:hlinkClick r:id="rId3" tooltip="Solar mass"/>
              </a:rPr>
              <a:t>☉</a:t>
            </a:r>
            <a:r>
              <a:rPr lang="en-US" dirty="0" smtClean="0">
                <a:solidFill>
                  <a:srgbClr val="FFFF00"/>
                </a:solidFill>
              </a:rPr>
              <a:t>. (~9.2x10</a:t>
            </a:r>
            <a:r>
              <a:rPr lang="en-US" baseline="30000" dirty="0" smtClean="0">
                <a:solidFill>
                  <a:srgbClr val="FFFF00"/>
                </a:solidFill>
              </a:rPr>
              <a:t>30</a:t>
            </a:r>
            <a:r>
              <a:rPr lang="en-US" dirty="0" smtClean="0">
                <a:solidFill>
                  <a:srgbClr val="FFFF00"/>
                </a:solidFill>
              </a:rPr>
              <a:t>kg)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03195" y="5882111"/>
            <a:ext cx="214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IV Source </a:t>
            </a:r>
            <a:r>
              <a:rPr lang="en-US" dirty="0" err="1" smtClean="0">
                <a:solidFill>
                  <a:schemeClr val="bg1"/>
                </a:solidFill>
              </a:rPr>
              <a:t>femtonova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39032" y="6252260"/>
            <a:ext cx="3353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Mass: 20-30 </a:t>
            </a:r>
            <a:r>
              <a:rPr lang="en-US" dirty="0" err="1" smtClean="0">
                <a:solidFill>
                  <a:schemeClr val="bg1"/>
                </a:solidFill>
              </a:rPr>
              <a:t>amu</a:t>
            </a:r>
            <a:r>
              <a:rPr lang="en-US" dirty="0" smtClean="0">
                <a:solidFill>
                  <a:schemeClr val="bg1"/>
                </a:solidFill>
              </a:rPr>
              <a:t>  (~3.3x10</a:t>
            </a:r>
            <a:r>
              <a:rPr lang="en-US" baseline="30000" dirty="0" smtClean="0">
                <a:solidFill>
                  <a:schemeClr val="bg1"/>
                </a:solidFill>
              </a:rPr>
              <a:t>-26</a:t>
            </a:r>
            <a:r>
              <a:rPr lang="en-US" dirty="0" smtClean="0">
                <a:solidFill>
                  <a:schemeClr val="bg1"/>
                </a:solidFill>
              </a:rPr>
              <a:t> kg)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81456" y="5180003"/>
            <a:ext cx="2289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Nuclear Reaction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from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Heavy Ion Collision</a:t>
            </a:r>
          </a:p>
        </p:txBody>
      </p:sp>
    </p:spTree>
    <p:extLst>
      <p:ext uri="{BB962C8B-B14F-4D97-AF65-F5344CB8AC3E}">
        <p14:creationId xmlns:p14="http://schemas.microsoft.com/office/powerpoint/2010/main" val="10661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441" y="389935"/>
            <a:ext cx="2778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T. Fischer et al., </a:t>
            </a:r>
            <a:r>
              <a:rPr lang="en-US" sz="1400" dirty="0" err="1"/>
              <a:t>ApJS</a:t>
            </a:r>
            <a:r>
              <a:rPr lang="en-US" sz="1400" dirty="0"/>
              <a:t> 194, 39 (2011)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9415" y="695913"/>
            <a:ext cx="3739860" cy="3559105"/>
            <a:chOff x="1837299" y="1223851"/>
            <a:chExt cx="4879164" cy="464334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" r="976" b="1"/>
            <a:stretch/>
          </p:blipFill>
          <p:spPr bwMode="auto">
            <a:xfrm>
              <a:off x="1837299" y="1223851"/>
              <a:ext cx="4879164" cy="4643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4895207" y="3115100"/>
              <a:ext cx="0" cy="3548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786027" y="3289109"/>
              <a:ext cx="204717" cy="51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03638" y="0"/>
            <a:ext cx="460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Core collapse supernova simulation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800138"/>
              </p:ext>
            </p:extLst>
          </p:nvPr>
        </p:nvGraphicFramePr>
        <p:xfrm>
          <a:off x="4446966" y="1246528"/>
          <a:ext cx="4102100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0000"/>
                <a:gridCol w="1162050"/>
                <a:gridCol w="1670050"/>
              </a:tblGrid>
              <a:tr h="370840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Supernova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Heavy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Ion Nuclear reaction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Density (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nuc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/fm</a:t>
                      </a:r>
                      <a:r>
                        <a:rPr lang="en-US" sz="1400" baseline="30000" dirty="0" smtClean="0"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1400" baseline="30000" dirty="0" smtClean="0">
                          <a:latin typeface="Comic Sans MS" panose="030F0702030302020204" pitchFamily="66" charset="0"/>
                        </a:rPr>
                        <a:t>-10 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&lt; </a:t>
                      </a:r>
                      <a:r>
                        <a:rPr lang="el-GR" sz="1400" dirty="0" smtClean="0">
                          <a:latin typeface="Comic Sans MS" panose="030F0702030302020204" pitchFamily="66" charset="0"/>
                        </a:rPr>
                        <a:t>ρ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 &lt; 2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2x10</a:t>
                      </a:r>
                      <a:r>
                        <a:rPr lang="en-US" sz="1400" baseline="30000" dirty="0" smtClean="0"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 &lt; </a:t>
                      </a:r>
                      <a:r>
                        <a:rPr lang="el-GR" sz="1400" dirty="0" smtClean="0">
                          <a:latin typeface="Comic Sans MS" panose="030F0702030302020204" pitchFamily="66" charset="0"/>
                        </a:rPr>
                        <a:t>ρ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 &lt;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3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x10</a:t>
                      </a:r>
                      <a:r>
                        <a:rPr lang="en-US" sz="1400" baseline="30000" dirty="0" smtClean="0">
                          <a:latin typeface="Comic Sans MS" panose="030F0702030302020204" pitchFamily="66" charset="0"/>
                        </a:rPr>
                        <a:t>-2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Temperature (MeV)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~0 &lt; T &lt; 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5 &lt; T &lt; 11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Electron fraction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 &lt; 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n-US" sz="1400" baseline="-15000" dirty="0" err="1" smtClean="0">
                          <a:latin typeface="Comic Sans MS" panose="030F0702030302020204" pitchFamily="66" charset="0"/>
                        </a:rPr>
                        <a:t>p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 &lt; 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n-US" sz="1400" baseline="-15000" dirty="0" err="1" smtClean="0">
                          <a:latin typeface="Comic Sans MS" panose="030F0702030302020204" pitchFamily="66" charset="0"/>
                        </a:rPr>
                        <a:t>p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 ~0.41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2632342" y="4199561"/>
            <a:ext cx="5224181" cy="6763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Comic Sans MS" panose="030F0702030302020204" pitchFamily="66" charset="0"/>
              </a:rPr>
              <a:t>Challenges in comparisons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76441" y="4769510"/>
            <a:ext cx="8667559" cy="208849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omic Sans MS" panose="030F0702030302020204" pitchFamily="66" charset="0"/>
              </a:rPr>
              <a:t>Lower proton fraction, </a:t>
            </a:r>
            <a:r>
              <a:rPr lang="en-US" dirty="0" err="1" smtClean="0">
                <a:latin typeface="Comic Sans MS" panose="030F0702030302020204" pitchFamily="66" charset="0"/>
              </a:rPr>
              <a:t>Y</a:t>
            </a:r>
            <a:r>
              <a:rPr lang="en-US" baseline="-25000" dirty="0" err="1" smtClean="0">
                <a:latin typeface="Comic Sans MS" panose="030F0702030302020204" pitchFamily="66" charset="0"/>
              </a:rPr>
              <a:t>p</a:t>
            </a:r>
            <a:endParaRPr lang="en-US" baseline="-25000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SN are “infinite”, but HIC are finite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The “infinite” matter in SN is charge neutral, but HIC has a net charge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Composition of nuclear matter in calculations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Different calculations include different species which are probably different from the SN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288507" y="1214462"/>
            <a:ext cx="3855493" cy="4705599"/>
            <a:chOff x="5909586" y="1947296"/>
            <a:chExt cx="2641882" cy="32243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1919" y="1947296"/>
              <a:ext cx="2549549" cy="316670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043192" y="4952390"/>
              <a:ext cx="1391233" cy="161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25840" y="4894693"/>
              <a:ext cx="9262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/>
                <a:t>v</a:t>
              </a:r>
              <a:r>
                <a:rPr lang="en-US" sz="1200" b="1" baseline="-25000" dirty="0" err="1" smtClean="0"/>
                <a:t>surf</a:t>
              </a:r>
              <a:r>
                <a:rPr lang="en-US" sz="1200" b="1" dirty="0" smtClean="0"/>
                <a:t>, </a:t>
              </a:r>
              <a:r>
                <a:rPr lang="en-US" sz="1200" b="1" dirty="0"/>
                <a:t>cm/ns </a:t>
              </a:r>
              <a:endParaRPr lang="en-US" sz="1200" b="1" baseline="-25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01919" y="3013863"/>
              <a:ext cx="18466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5669617" y="3404369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/>
                <a:t>t</a:t>
              </a:r>
              <a:r>
                <a:rPr lang="en-US" sz="1200" b="1" baseline="-25000" dirty="0" err="1" smtClean="0"/>
                <a:t>avg</a:t>
              </a:r>
              <a:r>
                <a:rPr lang="en-US" sz="1200" b="1" dirty="0" smtClean="0"/>
                <a:t>, </a:t>
              </a:r>
              <a:r>
                <a:rPr lang="en-US" sz="1200" b="1" dirty="0" err="1" smtClean="0"/>
                <a:t>fm</a:t>
              </a:r>
              <a:r>
                <a:rPr lang="en-US" sz="1200" b="1" dirty="0" smtClean="0"/>
                <a:t>/c</a:t>
              </a:r>
              <a:endParaRPr lang="en-US" sz="1200" b="1" baseline="-25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62"/>
            <a:ext cx="8229600" cy="966763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Experiment Analysis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0" y="1214462"/>
            <a:ext cx="5022377" cy="551388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47 MeV/u </a:t>
            </a:r>
            <a:r>
              <a:rPr lang="en-US" dirty="0" err="1" smtClean="0">
                <a:latin typeface="Comic Sans MS" panose="030F0702030302020204" pitchFamily="66" charset="0"/>
              </a:rPr>
              <a:t>Ar</a:t>
            </a:r>
            <a:r>
              <a:rPr lang="en-US" dirty="0" smtClean="0">
                <a:latin typeface="Comic Sans MS" panose="030F0702030302020204" pitchFamily="66" charset="0"/>
              </a:rPr>
              <a:t> + </a:t>
            </a:r>
            <a:r>
              <a:rPr lang="en-US" baseline="30000" dirty="0" smtClean="0">
                <a:latin typeface="Comic Sans MS" panose="030F0702030302020204" pitchFamily="66" charset="0"/>
              </a:rPr>
              <a:t>112,124</a:t>
            </a:r>
            <a:r>
              <a:rPr lang="en-US" dirty="0" smtClean="0">
                <a:latin typeface="Comic Sans MS" panose="030F0702030302020204" pitchFamily="66" charset="0"/>
              </a:rPr>
              <a:t>Sn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Select the most violent collisions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Identify the </a:t>
            </a:r>
            <a:r>
              <a:rPr lang="en-US" dirty="0" err="1" smtClean="0">
                <a:latin typeface="Comic Sans MS" panose="030F0702030302020204" pitchFamily="66" charset="0"/>
              </a:rPr>
              <a:t>femtonova</a:t>
            </a:r>
            <a:endParaRPr lang="en-US" dirty="0" smtClean="0">
              <a:latin typeface="Comic Sans MS" panose="030F0702030302020204" pitchFamily="66" charset="0"/>
            </a:endParaRP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Intermediate velocity source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nucleon-nucleon collisions early in the reaction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Choose light particles at 45 </a:t>
            </a:r>
            <a:r>
              <a:rPr lang="en-US" dirty="0" err="1" smtClean="0">
                <a:latin typeface="Comic Sans MS" panose="030F0702030302020204" pitchFamily="66" charset="0"/>
              </a:rPr>
              <a:t>deg</a:t>
            </a:r>
            <a:r>
              <a:rPr lang="en-US" dirty="0" smtClean="0">
                <a:latin typeface="Comic Sans MS" panose="030F0702030302020204" pitchFamily="66" charset="0"/>
              </a:rPr>
              <a:t> because moving source fits suggest that most products at that angle originate from that source.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Use coalescence analysis to estimate density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Temperature from Albergo model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Time scale from velocity of products from intermediate velocity source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>
            <a:spLocks noChangeAspect="1"/>
          </p:cNvSpPr>
          <p:nvPr/>
        </p:nvSpPr>
        <p:spPr>
          <a:xfrm>
            <a:off x="6105721" y="5828564"/>
            <a:ext cx="27718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PRC </a:t>
            </a:r>
            <a:r>
              <a:rPr lang="en-US" b="1" dirty="0" smtClean="0"/>
              <a:t>72</a:t>
            </a:r>
            <a:r>
              <a:rPr lang="en-US" dirty="0" smtClean="0"/>
              <a:t> (2005) 024603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9" y="161283"/>
            <a:ext cx="8939961" cy="6473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Coalescence Parameters</a:t>
            </a:r>
            <a:endParaRPr lang="en-US" baseline="-25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53762" y="2093383"/>
                <a:ext cx="4488243" cy="646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12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1200" b="1" i="1" smtClean="0">
                              <a:latin typeface="Cambria Math"/>
                            </a:rPr>
                            <m:t>𝑵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𝒁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𝑵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1200" b="1" i="1" smtClean="0">
                                  <a:latin typeface="Cambria Math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sz="12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1200" b="1" i="1" smtClean="0">
                                  <a:latin typeface="Cambria Math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sz="1200" b="1" i="1" smtClean="0">
                              <a:latin typeface="Cambria Math"/>
                            </a:rPr>
                            <m:t>𝒅</m:t>
                          </m:r>
                          <m:r>
                            <a:rPr lang="el-GR" sz="1200" b="1" i="1" smtClean="0">
                              <a:latin typeface="Cambria Math"/>
                              <a:ea typeface="Cambria Math"/>
                            </a:rPr>
                            <m:t>𝜴</m:t>
                          </m:r>
                        </m:den>
                      </m:f>
                      <m:r>
                        <a:rPr lang="en-US" sz="1200" b="1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/>
                            </a:rPr>
                            <m:t>𝒏𝒑</m:t>
                          </m:r>
                        </m:sub>
                        <m:sup>
                          <m:r>
                            <a:rPr lang="en-US" sz="1200" b="1" i="1" smtClean="0">
                              <a:latin typeface="Cambria Math"/>
                            </a:rPr>
                            <m:t>𝑵</m:t>
                          </m:r>
                        </m:sup>
                      </m:sSubSup>
                      <m:f>
                        <m:fPr>
                          <m:ctrlPr>
                            <a:rPr lang="en-US" sz="1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1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200" b="1" i="1" smtClean="0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1200" b="1" i="1">
                              <a:latin typeface="Cambria Math"/>
                            </a:rPr>
                            <m:t>𝑵</m:t>
                          </m:r>
                          <m:r>
                            <a:rPr lang="en-US" sz="1200" b="1" i="1">
                              <a:latin typeface="Cambria Math"/>
                            </a:rPr>
                            <m:t>!</m:t>
                          </m:r>
                          <m:r>
                            <a:rPr lang="en-US" sz="1200" b="1" i="1">
                              <a:latin typeface="Cambria Math"/>
                            </a:rPr>
                            <m:t>𝒁</m:t>
                          </m:r>
                          <m:r>
                            <a:rPr lang="en-US" sz="1200" b="1" i="1"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sz="1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𝟒</m:t>
                                      </m:r>
                                      <m:r>
                                        <a:rPr lang="en-US" sz="1200" b="1" i="1" smtClean="0">
                                          <a:latin typeface="Cambria Math"/>
                                          <a:ea typeface="Cambria Math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sz="1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  <m:sup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2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200" b="1" i="1" smtClean="0"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2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200" b="1" i="1" smtClean="0">
                                                  <a:latin typeface="Cambria Math"/>
                                                </a:rPr>
                                                <m:t>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200" b="1" i="1" smtClean="0">
                                                  <a:latin typeface="Cambria Math"/>
                                                </a:rPr>
                                                <m:t>𝟑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en-US" sz="12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200" b="1" i="1" smtClean="0">
                                                  <a:latin typeface="Cambria Math"/>
                                                </a:rPr>
                                                <m:t>𝑬</m:t>
                                              </m:r>
                                              <m:r>
                                                <a:rPr lang="en-US" sz="1200" b="1" i="1" smtClean="0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2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200" b="1" i="1" smtClean="0">
                                                      <a:latin typeface="Cambria Math"/>
                                                    </a:rPr>
                                                    <m:t>𝑬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200" b="1" i="1" smtClean="0">
                                                      <a:latin typeface="Cambria Math"/>
                                                    </a:rPr>
                                                    <m:t>𝒄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/</m:t>
                                      </m:r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1" i="1">
                                          <a:latin typeface="Cambria Math"/>
                                        </a:rPr>
                                        <m:t>𝒅</m:t>
                                      </m:r>
                                    </m:e>
                                    <m:sup>
                                      <m:r>
                                        <a:rPr lang="en-US" sz="1200" b="1" i="1"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en-US" sz="1200" b="1" i="1">
                                      <a:latin typeface="Cambria Math"/>
                                    </a:rPr>
                                    <m:t>𝑵</m:t>
                                  </m:r>
                                  <m:r>
                                    <a:rPr lang="en-US" sz="1200" b="1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200" b="1" i="1" smtClean="0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1200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200" b="1" i="1" smtClean="0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n-US" sz="1200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200" b="1" i="1" smtClean="0">
                                      <a:latin typeface="Cambria Math"/>
                                    </a:rPr>
                                    <m:t>𝑬</m:t>
                                  </m:r>
                                  <m:r>
                                    <a:rPr lang="en-US" sz="1200" b="1" i="1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200" b="1" i="1">
                                      <a:latin typeface="Cambria Math"/>
                                    </a:rPr>
                                    <m:t>𝒅</m:t>
                                  </m:r>
                                  <m:r>
                                    <a:rPr lang="en-US" sz="1200" b="1" i="1" smtClean="0">
                                      <a:latin typeface="Cambria Math"/>
                                    </a:rPr>
                                    <m:t>𝑬</m:t>
                                  </m:r>
                                  <m:r>
                                    <a:rPr lang="en-US" sz="1200" b="1" i="1">
                                      <a:latin typeface="Cambria Math"/>
                                    </a:rPr>
                                    <m:t>𝒅</m:t>
                                  </m:r>
                                  <m:r>
                                    <a:rPr lang="el-GR" sz="1200" b="1" i="1">
                                      <a:latin typeface="Cambria Math"/>
                                      <a:ea typeface="Cambria Math"/>
                                    </a:rPr>
                                    <m:t>𝜴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b="1" i="1" smtClean="0">
                              <a:latin typeface="Cambria Math"/>
                            </a:rPr>
                            <m:t>𝑨</m:t>
                          </m:r>
                        </m:sup>
                      </m:sSup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762" y="2093383"/>
                <a:ext cx="4488243" cy="6467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>
                <a:spLocks noChangeAspect="1"/>
              </p:cNvSpPr>
              <p:nvPr/>
            </p:nvSpPr>
            <p:spPr>
              <a:xfrm>
                <a:off x="5229446" y="1404906"/>
                <a:ext cx="3136878" cy="631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1400" b="1" i="1" smtClean="0">
                              <a:latin typeface="Cambria Math"/>
                            </a:rPr>
                            <m:t>𝑵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𝒁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𝑵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∝</m:t>
                      </m:r>
                      <m:sSubSup>
                        <m:sSubSup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1400" b="1" i="1">
                              <a:latin typeface="Cambria Math"/>
                            </a:rPr>
                            <m:t>𝒏𝒑</m:t>
                          </m:r>
                        </m:sub>
                        <m:sup>
                          <m:r>
                            <a:rPr lang="en-US" sz="1400" b="1" i="1">
                              <a:latin typeface="Cambria Math"/>
                            </a:rPr>
                            <m:t>𝑵</m:t>
                          </m:r>
                        </m:sup>
                      </m:sSubSup>
                      <m:r>
                        <a:rPr lang="en-US" sz="1400" b="1" i="1" smtClean="0">
                          <a:latin typeface="Cambria Math"/>
                        </a:rPr>
                        <m:t>𝒇</m:t>
                      </m:r>
                      <m:r>
                        <a:rPr lang="en-US" sz="1400" b="1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1400" b="1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 smtClean="0">
                                          <a:latin typeface="Cambria Math"/>
                                        </a:rPr>
                                        <m:t>𝒅</m:t>
                                      </m:r>
                                    </m:e>
                                    <m:sup>
                                      <m:r>
                                        <a:rPr lang="en-US" sz="14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𝑵</m:t>
                                  </m:r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𝒅</m:t>
                                  </m:r>
                                  <m:sSup>
                                    <m:sSupPr>
                                      <m:ctrlP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 smtClean="0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  <m:sup>
                                      <m:r>
                                        <a:rPr lang="en-US" sz="14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1" i="1" smtClean="0">
                              <a:latin typeface="Cambria Math"/>
                            </a:rPr>
                            <m:t>𝑨</m:t>
                          </m:r>
                        </m:sup>
                      </m:sSup>
                    </m:oMath>
                  </m:oMathPara>
                </a14:m>
                <a:endParaRPr lang="en-US" sz="1400" b="1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446" y="1404906"/>
                <a:ext cx="3136878" cy="6313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98874" y="5190106"/>
                <a:ext cx="3678071" cy="69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𝑉</m:t>
                      </m:r>
                      <m:r>
                        <a:rPr lang="en-US" sz="1400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𝑍</m:t>
                                      </m:r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!</m:t>
                                      </m:r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!</m:t>
                                      </m:r>
                                      <m:sSup>
                                        <m:sSup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/</m:t>
                                      </m:r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874" y="5190106"/>
                <a:ext cx="3678071" cy="6993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>
                <a:spLocks noChangeAspect="1"/>
              </p:cNvSpPr>
              <p:nvPr/>
            </p:nvSpPr>
            <p:spPr>
              <a:xfrm>
                <a:off x="4553761" y="4410794"/>
                <a:ext cx="4368299" cy="556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12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1200" b="1" i="1" smtClean="0">
                              <a:latin typeface="Cambria Math"/>
                            </a:rPr>
                            <m:t>𝑵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𝒁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𝑵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en-US" sz="12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sz="1200" b="1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1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1200" b="1" i="1">
                              <a:latin typeface="Cambria Math"/>
                            </a:rPr>
                            <m:t>𝒏𝒑</m:t>
                          </m:r>
                        </m:sub>
                        <m:sup>
                          <m:r>
                            <a:rPr lang="en-US" sz="1200" b="1" i="1">
                              <a:latin typeface="Cambria Math"/>
                            </a:rPr>
                            <m:t>𝑵</m:t>
                          </m:r>
                        </m:sup>
                      </m:sSubSup>
                      <m:f>
                        <m:f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>
                                  <a:latin typeface="Cambria Math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12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1200" b="1" i="1">
                                  <a:latin typeface="Cambria Math"/>
                                </a:rPr>
                                <m:t>𝒔</m:t>
                              </m:r>
                              <m:r>
                                <a:rPr lang="en-US" sz="12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2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1" i="1">
                                          <a:latin typeface="Cambria Math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1200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sz="1200" b="1" i="1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sz="1200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1200" b="1" i="1" smtClean="0">
                                  <a:latin typeface="Cambria Math"/>
                                </a:rPr>
                                <m:t>𝑨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𝒉</m:t>
                                      </m:r>
                                    </m:e>
                                    <m:sup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200" b="1" i="1" smtClean="0">
                                      <a:latin typeface="Cambria Math"/>
                                      <a:ea typeface="Cambria Math"/>
                                    </a:rPr>
                                    <m:t>𝑽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𝒅</m:t>
                                      </m:r>
                                    </m:e>
                                    <m:sup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en-US" sz="1200" b="1" i="1" smtClean="0">
                                      <a:latin typeface="Cambria Math"/>
                                    </a:rPr>
                                    <m:t>𝑵</m:t>
                                  </m:r>
                                  <m:r>
                                    <a:rPr lang="en-US" sz="1200" b="1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200" b="1" i="1" smtClean="0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1200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200" b="1" i="1" smtClean="0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n-US" sz="1200" b="1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200" b="1" i="1" smtClean="0">
                                      <a:latin typeface="Cambria Math"/>
                                    </a:rPr>
                                    <m:t>𝒅</m:t>
                                  </m:r>
                                  <m:sSup>
                                    <m:sSupPr>
                                      <m:ctrlPr>
                                        <a:rPr lang="en-US" sz="1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  <m:sup>
                                      <m:r>
                                        <a:rPr lang="en-US" sz="12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b="1" i="1" smtClean="0">
                              <a:latin typeface="Cambria Math"/>
                            </a:rPr>
                            <m:t>𝑨</m:t>
                          </m:r>
                        </m:sup>
                      </m:sSup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761" y="4410794"/>
                <a:ext cx="4368299" cy="5568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"/>
          <a:stretch/>
        </p:blipFill>
        <p:spPr>
          <a:xfrm>
            <a:off x="433889" y="812800"/>
            <a:ext cx="3827271" cy="604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0566" y="984773"/>
            <a:ext cx="2369559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Comic Sans MS" panose="030F0702030302020204" pitchFamily="66" charset="0"/>
              </a:rPr>
              <a:t>Awes</a:t>
            </a:r>
            <a:r>
              <a:rPr lang="fr-FR" sz="1200" dirty="0" smtClean="0">
                <a:latin typeface="Comic Sans MS" panose="030F0702030302020204" pitchFamily="66" charset="0"/>
              </a:rPr>
              <a:t> </a:t>
            </a:r>
            <a:r>
              <a:rPr lang="fr-FR" sz="1200" i="1" dirty="0" smtClean="0">
                <a:latin typeface="Comic Sans MS" panose="030F0702030302020204" pitchFamily="66" charset="0"/>
              </a:rPr>
              <a:t>et al</a:t>
            </a:r>
            <a:r>
              <a:rPr lang="fr-FR" sz="1200" dirty="0" smtClean="0">
                <a:latin typeface="Comic Sans MS" panose="030F0702030302020204" pitchFamily="66" charset="0"/>
              </a:rPr>
              <a:t>., PRC </a:t>
            </a:r>
            <a:r>
              <a:rPr lang="fr-FR" sz="1200" dirty="0">
                <a:latin typeface="Comic Sans MS" panose="030F0702030302020204" pitchFamily="66" charset="0"/>
              </a:rPr>
              <a:t>24, 89 (1981).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0119" y="4027773"/>
            <a:ext cx="2698175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Comic Sans MS" panose="030F0702030302020204" pitchFamily="66" charset="0"/>
              </a:rPr>
              <a:t>Mekjian</a:t>
            </a:r>
            <a:r>
              <a:rPr lang="fr-FR" sz="1200" dirty="0" smtClean="0">
                <a:latin typeface="Comic Sans MS" panose="030F0702030302020204" pitchFamily="66" charset="0"/>
              </a:rPr>
              <a:t> </a:t>
            </a:r>
            <a:r>
              <a:rPr lang="fr-FR" sz="1200" i="1" dirty="0" smtClean="0">
                <a:latin typeface="Comic Sans MS" panose="030F0702030302020204" pitchFamily="66" charset="0"/>
              </a:rPr>
              <a:t>et al</a:t>
            </a:r>
            <a:r>
              <a:rPr lang="fr-FR" sz="1200" dirty="0" smtClean="0">
                <a:latin typeface="Comic Sans MS" panose="030F0702030302020204" pitchFamily="66" charset="0"/>
              </a:rPr>
              <a:t>., PRC 17, 1051 </a:t>
            </a:r>
            <a:r>
              <a:rPr lang="fr-FR" sz="1200" dirty="0">
                <a:latin typeface="Comic Sans MS" panose="030F0702030302020204" pitchFamily="66" charset="0"/>
              </a:rPr>
              <a:t>(</a:t>
            </a:r>
            <a:r>
              <a:rPr lang="fr-FR" sz="1200" dirty="0" smtClean="0">
                <a:latin typeface="Comic Sans MS" panose="030F0702030302020204" pitchFamily="66" charset="0"/>
              </a:rPr>
              <a:t>1978).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757" y="113355"/>
            <a:ext cx="8229600" cy="72239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Temperatures and Densities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5147" y="799156"/>
            <a:ext cx="7179356" cy="179774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Recall </a:t>
            </a:r>
            <a:r>
              <a:rPr lang="en-US" dirty="0" err="1" smtClean="0">
                <a:latin typeface="Comic Sans MS" panose="030F0702030302020204" pitchFamily="66" charset="0"/>
              </a:rPr>
              <a:t>v</a:t>
            </a:r>
            <a:r>
              <a:rPr lang="en-US" baseline="-25000" dirty="0" err="1" smtClean="0">
                <a:latin typeface="Comic Sans MS" panose="030F0702030302020204" pitchFamily="66" charset="0"/>
              </a:rPr>
              <a:t>surf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vs</a:t>
            </a:r>
            <a:r>
              <a:rPr lang="en-US" dirty="0" smtClean="0">
                <a:latin typeface="Comic Sans MS" panose="030F0702030302020204" pitchFamily="66" charset="0"/>
              </a:rPr>
              <a:t> time calculation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System starts hot and expands as it cools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3" r="6100"/>
          <a:stretch/>
        </p:blipFill>
        <p:spPr>
          <a:xfrm>
            <a:off x="0" y="2450591"/>
            <a:ext cx="4524742" cy="4316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7121" y="2707112"/>
            <a:ext cx="2485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47 MeV/u </a:t>
            </a:r>
            <a:r>
              <a:rPr lang="en-US" sz="2000" b="1" baseline="30000" dirty="0" smtClean="0"/>
              <a:t>40</a:t>
            </a:r>
            <a:r>
              <a:rPr lang="en-US" sz="2000" b="1" dirty="0" smtClean="0"/>
              <a:t>Ar + </a:t>
            </a:r>
            <a:r>
              <a:rPr lang="en-US" sz="2000" b="1" baseline="30000" dirty="0" smtClean="0"/>
              <a:t>112</a:t>
            </a:r>
            <a:r>
              <a:rPr lang="en-US" sz="2000" b="1" dirty="0" smtClean="0"/>
              <a:t>Sn</a:t>
            </a:r>
            <a:endParaRPr lang="en-US" sz="20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68850" y="2450147"/>
            <a:ext cx="4151293" cy="3950653"/>
            <a:chOff x="4768850" y="2450147"/>
            <a:chExt cx="4151293" cy="3950653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" r="976" b="1"/>
            <a:stretch/>
          </p:blipFill>
          <p:spPr bwMode="auto">
            <a:xfrm>
              <a:off x="4768850" y="2450147"/>
              <a:ext cx="4151293" cy="39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7586272" y="4168233"/>
              <a:ext cx="62239" cy="622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7691705" y="4093169"/>
              <a:ext cx="62239" cy="622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7765643" y="4022592"/>
              <a:ext cx="62239" cy="622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7812694" y="3958736"/>
              <a:ext cx="62239" cy="622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7860437" y="3886198"/>
              <a:ext cx="62239" cy="622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7891787" y="3831849"/>
              <a:ext cx="62239" cy="622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7910573" y="3794322"/>
              <a:ext cx="62239" cy="622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H="1">
            <a:off x="7363559" y="4093169"/>
            <a:ext cx="944" cy="29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269911" y="4206724"/>
            <a:ext cx="1891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01091" y="2907166"/>
            <a:ext cx="2824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Core collapse supernova simulation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1965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57965</TotalTime>
  <Words>1308</Words>
  <Application>Microsoft Office PowerPoint</Application>
  <PresentationFormat>Pokaz na ekranie (4:3)</PresentationFormat>
  <Paragraphs>172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Lucida Sans Unicode</vt:lpstr>
      <vt:lpstr>Office Theme</vt:lpstr>
      <vt:lpstr>Tests of the Supernova Equation of State using Heavy Ion Collisions</vt:lpstr>
      <vt:lpstr>Outline</vt:lpstr>
      <vt:lpstr>Prezentacja programu PowerPoint</vt:lpstr>
      <vt:lpstr>Prezentacja programu PowerPoint</vt:lpstr>
      <vt:lpstr>Prezentacja programu PowerPoint</vt:lpstr>
      <vt:lpstr>Prezentacja programu PowerPoint</vt:lpstr>
      <vt:lpstr>Experiment Analysis</vt:lpstr>
      <vt:lpstr>Coalescence Parameters</vt:lpstr>
      <vt:lpstr>Temperatures and Densities</vt:lpstr>
      <vt:lpstr>Equilibrium constants from α-particles model predictions</vt:lpstr>
      <vt:lpstr>Further Study</vt:lpstr>
      <vt:lpstr>Prezentacja programu PowerPoint</vt:lpstr>
      <vt:lpstr>Prezentacja programu PowerPoint</vt:lpstr>
      <vt:lpstr>Comparison of all models together</vt:lpstr>
      <vt:lpstr>Keq(T)</vt:lpstr>
      <vt:lpstr>Summary</vt:lpstr>
      <vt:lpstr>Collaborators</vt:lpstr>
      <vt:lpstr>Density dependent binding energies</vt:lpstr>
      <vt:lpstr>Symmetry energy</vt:lpstr>
      <vt:lpstr>Prezentacja programu PowerPoint</vt:lpstr>
    </vt:vector>
  </TitlesOfParts>
  <Company>Cyclotron Institute, Texas A &amp; M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 Hagel</dc:creator>
  <cp:lastModifiedBy>aula</cp:lastModifiedBy>
  <cp:revision>219</cp:revision>
  <cp:lastPrinted>2015-02-25T15:51:07Z</cp:lastPrinted>
  <dcterms:created xsi:type="dcterms:W3CDTF">2015-02-09T22:47:41Z</dcterms:created>
  <dcterms:modified xsi:type="dcterms:W3CDTF">2018-05-23T08:40:12Z</dcterms:modified>
</cp:coreProperties>
</file>