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1418" r:id="rId3"/>
    <p:sldId id="1390" r:id="rId4"/>
    <p:sldId id="1393" r:id="rId5"/>
    <p:sldId id="1201" r:id="rId6"/>
    <p:sldId id="1435" r:id="rId7"/>
    <p:sldId id="1436" r:id="rId8"/>
    <p:sldId id="1395" r:id="rId9"/>
    <p:sldId id="1429" r:id="rId10"/>
    <p:sldId id="1414" r:id="rId11"/>
    <p:sldId id="1415" r:id="rId12"/>
    <p:sldId id="1385" r:id="rId13"/>
    <p:sldId id="1403" r:id="rId14"/>
    <p:sldId id="1420" r:id="rId15"/>
    <p:sldId id="1404" r:id="rId16"/>
    <p:sldId id="1419" r:id="rId17"/>
    <p:sldId id="310" r:id="rId18"/>
    <p:sldId id="1437" r:id="rId19"/>
    <p:sldId id="1423" r:id="rId20"/>
    <p:sldId id="1425" r:id="rId21"/>
    <p:sldId id="1427" r:id="rId22"/>
    <p:sldId id="1438" r:id="rId23"/>
    <p:sldId id="279" r:id="rId24"/>
    <p:sldId id="1434" r:id="rId25"/>
    <p:sldId id="1432" r:id="rId26"/>
    <p:sldId id="285" r:id="rId27"/>
    <p:sldId id="1433" r:id="rId28"/>
    <p:sldId id="1421" r:id="rId29"/>
    <p:sldId id="262" r:id="rId30"/>
    <p:sldId id="259" r:id="rId31"/>
    <p:sldId id="260" r:id="rId32"/>
    <p:sldId id="996" r:id="rId33"/>
    <p:sldId id="296" r:id="rId34"/>
    <p:sldId id="1424" r:id="rId35"/>
    <p:sldId id="1283" r:id="rId36"/>
    <p:sldId id="1058" r:id="rId37"/>
    <p:sldId id="1125" r:id="rId38"/>
    <p:sldId id="1059" r:id="rId39"/>
    <p:sldId id="1060" r:id="rId40"/>
    <p:sldId id="1061" r:id="rId41"/>
    <p:sldId id="1062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C3CF4"/>
    <a:srgbClr val="00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9"/>
    <p:restoredTop sz="83624"/>
  </p:normalViewPr>
  <p:slideViewPr>
    <p:cSldViewPr>
      <p:cViewPr varScale="1">
        <p:scale>
          <a:sx n="98" d="100"/>
          <a:sy n="98" d="100"/>
        </p:scale>
        <p:origin x="72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4" Type="http://schemas.openxmlformats.org/officeDocument/2006/relationships/image" Target="../media/image6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692CB2C-C114-0A4E-A35B-998705A498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8E2EEC7-4A98-A941-AFB7-DF78333EC4B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ADABC361-E250-9146-90EE-AC423F006D0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32C31A2-85EF-7B43-A4E1-81FB1D79580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A99856F0-26BD-2140-8369-8D94CAFF89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C95F544-64BD-8340-B1A8-9B71545B2F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F72E583-D837-5947-B618-AEDDAA5EB93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ADEC5365-BDEA-AD47-BAAE-98560C41CD4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24AF840C-3E02-7943-87BE-A250DC29B16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09DD2E8D-804E-EF46-9D36-BC362039B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92FE181C-FADC-3647-8410-263F58BE1A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C7DF7EBA-E82F-B848-B441-B7C71F0C28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B5D757B-D832-2248-AC22-6C07069397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957C50-E572-6740-AB4B-E38ECA9D0B95}" type="slidenum">
              <a:rPr lang="en-US" altLang="en-US" sz="1200"/>
              <a:pPr eaLnBrk="1" hangingPunct="1"/>
              <a:t>0</a:t>
            </a:fld>
            <a:endParaRPr lang="en-US" altLang="en-US" sz="120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57169AE7-A48B-6142-A586-7D04F2AFA9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D3FCB8D-A42C-3E48-BF2F-3F2B0D40F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3AE059F-015B-5D4A-8C99-1292AB7B3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DF28003-134E-9C4F-AFC2-0EB8CC592E76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2369538" name="Rectangle 2">
            <a:extLst>
              <a:ext uri="{FF2B5EF4-FFF2-40B4-BE49-F238E27FC236}">
                <a16:creationId xmlns:a16="http://schemas.microsoft.com/office/drawing/2014/main" id="{EEDB43DF-B477-D84C-96BB-8D6FD4EF7E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69539" name="Rectangle 3">
            <a:extLst>
              <a:ext uri="{FF2B5EF4-FFF2-40B4-BE49-F238E27FC236}">
                <a16:creationId xmlns:a16="http://schemas.microsoft.com/office/drawing/2014/main" id="{17F87EF5-6DFF-3749-8EDA-EC4F8E464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6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6BC7E90-21E1-1D4F-B9CC-8674F25E60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40F939A-B507-2740-A2BC-9DE574A414D3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2051074" name="Rectangle 2">
            <a:extLst>
              <a:ext uri="{FF2B5EF4-FFF2-40B4-BE49-F238E27FC236}">
                <a16:creationId xmlns:a16="http://schemas.microsoft.com/office/drawing/2014/main" id="{25187AD1-75B8-804E-862C-BE4EBFB957F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1075" name="Rectangle 3">
            <a:extLst>
              <a:ext uri="{FF2B5EF4-FFF2-40B4-BE49-F238E27FC236}">
                <a16:creationId xmlns:a16="http://schemas.microsoft.com/office/drawing/2014/main" id="{ACE5E3A5-3D40-6842-984E-451134D77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61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EFD22-C355-49D3-908C-1755D96773B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84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71E25-0326-404D-A94C-1F67A9754A6E}" type="slidenum">
              <a:rPr lang="en-US"/>
              <a:pPr/>
              <a:t>12</a:t>
            </a:fld>
            <a:endParaRPr lang="en-US"/>
          </a:p>
        </p:txBody>
      </p:sp>
      <p:sp>
        <p:nvSpPr>
          <p:cNvPr id="2418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18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74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71E25-0326-404D-A94C-1F67A9754A6E}" type="slidenum">
              <a:rPr lang="en-US"/>
              <a:pPr/>
              <a:t>13</a:t>
            </a:fld>
            <a:endParaRPr lang="en-US"/>
          </a:p>
        </p:txBody>
      </p:sp>
      <p:sp>
        <p:nvSpPr>
          <p:cNvPr id="2418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18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45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071E25-0326-404D-A94C-1F67A9754A6E}" type="slidenum">
              <a:rPr lang="en-US"/>
              <a:pPr/>
              <a:t>14</a:t>
            </a:fld>
            <a:endParaRPr lang="en-US"/>
          </a:p>
        </p:txBody>
      </p:sp>
      <p:sp>
        <p:nvSpPr>
          <p:cNvPr id="2418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18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80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48809-31D2-CE44-BC8C-6B1E777A979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98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F7EBA-E82F-B848-B441-B7C71F0C28E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155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6BC7E90-21E1-1D4F-B9CC-8674F25E60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40F939A-B507-2740-A2BC-9DE574A414D3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2051074" name="Rectangle 2">
            <a:extLst>
              <a:ext uri="{FF2B5EF4-FFF2-40B4-BE49-F238E27FC236}">
                <a16:creationId xmlns:a16="http://schemas.microsoft.com/office/drawing/2014/main" id="{25187AD1-75B8-804E-862C-BE4EBFB957F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1075" name="Rectangle 3">
            <a:extLst>
              <a:ext uri="{FF2B5EF4-FFF2-40B4-BE49-F238E27FC236}">
                <a16:creationId xmlns:a16="http://schemas.microsoft.com/office/drawing/2014/main" id="{ACE5E3A5-3D40-6842-984E-451134D77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72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EFD22-C355-49D3-908C-1755D96773B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0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8A91-0A82-4D91-B889-344EAF2383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07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4A25166-3260-EA45-B619-BCDD1F6FFC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D5043EE-7EBB-144A-92DA-83505075721A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2320386" name="Rectangle 2">
            <a:extLst>
              <a:ext uri="{FF2B5EF4-FFF2-40B4-BE49-F238E27FC236}">
                <a16:creationId xmlns:a16="http://schemas.microsoft.com/office/drawing/2014/main" id="{9E198D92-F849-D04A-BC68-01C3844A0E7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0387" name="Rectangle 3">
            <a:extLst>
              <a:ext uri="{FF2B5EF4-FFF2-40B4-BE49-F238E27FC236}">
                <a16:creationId xmlns:a16="http://schemas.microsoft.com/office/drawing/2014/main" id="{AEE4EAA2-5E32-0246-8BE9-C954C62C2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596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4C01D4-892C-294C-AA9E-7303C672EF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BA4117-E6B3-9D41-865D-B30D3F8BAB6A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2065410" name="Rectangle 2">
            <a:extLst>
              <a:ext uri="{FF2B5EF4-FFF2-40B4-BE49-F238E27FC236}">
                <a16:creationId xmlns:a16="http://schemas.microsoft.com/office/drawing/2014/main" id="{D8E85B8F-88C5-B245-AA28-EE334B60B37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65411" name="Rectangle 3">
            <a:extLst>
              <a:ext uri="{FF2B5EF4-FFF2-40B4-BE49-F238E27FC236}">
                <a16:creationId xmlns:a16="http://schemas.microsoft.com/office/drawing/2014/main" id="{7F7C369A-C74E-8641-8EE7-688F0F7FD0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56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6BC7E90-21E1-1D4F-B9CC-8674F25E60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40F939A-B507-2740-A2BC-9DE574A414D3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2051074" name="Rectangle 2">
            <a:extLst>
              <a:ext uri="{FF2B5EF4-FFF2-40B4-BE49-F238E27FC236}">
                <a16:creationId xmlns:a16="http://schemas.microsoft.com/office/drawing/2014/main" id="{25187AD1-75B8-804E-862C-BE4EBFB957F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1075" name="Rectangle 3">
            <a:extLst>
              <a:ext uri="{FF2B5EF4-FFF2-40B4-BE49-F238E27FC236}">
                <a16:creationId xmlns:a16="http://schemas.microsoft.com/office/drawing/2014/main" id="{ACE5E3A5-3D40-6842-984E-451134D77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468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9283-FA33-4A32-B8F4-BB832FEDABA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99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Ni 28-28, 36,28</a:t>
            </a:r>
          </a:p>
          <a:p>
            <a:r>
              <a:rPr lang="en-US" dirty="0"/>
              <a:t>124,50-112,50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F9283-FA33-4A32-B8F4-BB832FEDABA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49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1CB00F2-7D69-B145-82FF-3B76FDAD2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1A0FB0C-64F4-D043-8AE9-8C7379F64075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2168834" name="Rectangle 2">
            <a:extLst>
              <a:ext uri="{FF2B5EF4-FFF2-40B4-BE49-F238E27FC236}">
                <a16:creationId xmlns:a16="http://schemas.microsoft.com/office/drawing/2014/main" id="{73DBD829-C993-FE4F-9431-93A47D6D306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68835" name="Rectangle 3">
            <a:extLst>
              <a:ext uri="{FF2B5EF4-FFF2-40B4-BE49-F238E27FC236}">
                <a16:creationId xmlns:a16="http://schemas.microsoft.com/office/drawing/2014/main" id="{F0012665-BD04-AE41-B2B1-223AAAED2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46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6BC7E90-21E1-1D4F-B9CC-8674F25E60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40F939A-B507-2740-A2BC-9DE574A414D3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2051074" name="Rectangle 2">
            <a:extLst>
              <a:ext uri="{FF2B5EF4-FFF2-40B4-BE49-F238E27FC236}">
                <a16:creationId xmlns:a16="http://schemas.microsoft.com/office/drawing/2014/main" id="{25187AD1-75B8-804E-862C-BE4EBFB957F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1075" name="Rectangle 3">
            <a:extLst>
              <a:ext uri="{FF2B5EF4-FFF2-40B4-BE49-F238E27FC236}">
                <a16:creationId xmlns:a16="http://schemas.microsoft.com/office/drawing/2014/main" id="{ACE5E3A5-3D40-6842-984E-451134D77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08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27712-1BE3-284E-AEA4-243F66E3DBA2}" type="slidenum">
              <a:rPr lang="en-US"/>
              <a:pPr/>
              <a:t>27</a:t>
            </a:fld>
            <a:endParaRPr lang="en-US"/>
          </a:p>
        </p:txBody>
      </p:sp>
      <p:sp>
        <p:nvSpPr>
          <p:cNvPr id="2388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88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2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69112B6-6481-4945-BD79-86A79489D1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D8874B0-AA70-CF4C-BE70-DE8D24365EEB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1981442" name="Rectangle 2">
            <a:extLst>
              <a:ext uri="{FF2B5EF4-FFF2-40B4-BE49-F238E27FC236}">
                <a16:creationId xmlns:a16="http://schemas.microsoft.com/office/drawing/2014/main" id="{81D0D824-F222-F541-9F74-9AF5521199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81443" name="Rectangle 3">
            <a:extLst>
              <a:ext uri="{FF2B5EF4-FFF2-40B4-BE49-F238E27FC236}">
                <a16:creationId xmlns:a16="http://schemas.microsoft.com/office/drawing/2014/main" id="{788121D7-2CA9-A249-A287-F6A3F48B7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318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4A25166-3260-EA45-B619-BCDD1F6FFC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D5043EE-7EBB-144A-92DA-83505075721A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2320386" name="Rectangle 2">
            <a:extLst>
              <a:ext uri="{FF2B5EF4-FFF2-40B4-BE49-F238E27FC236}">
                <a16:creationId xmlns:a16="http://schemas.microsoft.com/office/drawing/2014/main" id="{9E198D92-F849-D04A-BC68-01C3844A0E7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20387" name="Rectangle 3">
            <a:extLst>
              <a:ext uri="{FF2B5EF4-FFF2-40B4-BE49-F238E27FC236}">
                <a16:creationId xmlns:a16="http://schemas.microsoft.com/office/drawing/2014/main" id="{AEE4EAA2-5E32-0246-8BE9-C954C62C2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367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A46860-7EB9-C24E-8904-FFFF695440F5}" type="slidenum">
              <a:rPr lang="en-US"/>
              <a:pPr/>
              <a:t>2</a:t>
            </a:fld>
            <a:endParaRPr lang="en-US"/>
          </a:p>
        </p:txBody>
      </p:sp>
      <p:sp>
        <p:nvSpPr>
          <p:cNvPr id="2051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7763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394BA-58A3-C64A-B58B-85D211A33F58}" type="slidenum">
              <a:rPr lang="en-US"/>
              <a:pPr/>
              <a:t>34</a:t>
            </a:fld>
            <a:endParaRPr lang="en-US"/>
          </a:p>
        </p:txBody>
      </p:sp>
      <p:sp>
        <p:nvSpPr>
          <p:cNvPr id="236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6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507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E1DBA5D-D627-0F42-88A5-B95120B7A9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9B6F477-8422-C849-8453-B84249B51B78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2061314" name="Rectangle 2">
            <a:extLst>
              <a:ext uri="{FF2B5EF4-FFF2-40B4-BE49-F238E27FC236}">
                <a16:creationId xmlns:a16="http://schemas.microsoft.com/office/drawing/2014/main" id="{F939241E-0B14-944D-9B9D-47B6978D912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61315" name="Rectangle 3">
            <a:extLst>
              <a:ext uri="{FF2B5EF4-FFF2-40B4-BE49-F238E27FC236}">
                <a16:creationId xmlns:a16="http://schemas.microsoft.com/office/drawing/2014/main" id="{6DAF0590-B71A-9341-9731-4BC80906B5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FA6BA7D-1DF9-D845-B440-9539EE230E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D43DC6B-C491-9946-970C-D3C0AC91F66E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2203650" name="Rectangle 2">
            <a:extLst>
              <a:ext uri="{FF2B5EF4-FFF2-40B4-BE49-F238E27FC236}">
                <a16:creationId xmlns:a16="http://schemas.microsoft.com/office/drawing/2014/main" id="{2182C026-B8EE-F045-BBC7-C232481C534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03651" name="Rectangle 3">
            <a:extLst>
              <a:ext uri="{FF2B5EF4-FFF2-40B4-BE49-F238E27FC236}">
                <a16:creationId xmlns:a16="http://schemas.microsoft.com/office/drawing/2014/main" id="{F1429B21-539D-4B45-BF99-9949BF1D6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60C2193-BCF3-214F-B69C-DB10AFB1C5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C8390F8-5632-384D-AE00-BCE80F8779EB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2063362" name="Rectangle 2">
            <a:extLst>
              <a:ext uri="{FF2B5EF4-FFF2-40B4-BE49-F238E27FC236}">
                <a16:creationId xmlns:a16="http://schemas.microsoft.com/office/drawing/2014/main" id="{3E5D10D8-06CA-154F-A0AE-4799E4CD2DC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63363" name="Rectangle 3">
            <a:extLst>
              <a:ext uri="{FF2B5EF4-FFF2-40B4-BE49-F238E27FC236}">
                <a16:creationId xmlns:a16="http://schemas.microsoft.com/office/drawing/2014/main" id="{1D3799FC-0396-C849-8AE2-94D46410B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 dirty="0"/>
              <a:t>Effective interaction time longer, Stronger correlation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dirty="0"/>
              <a:t>Effective interaction time </a:t>
            </a:r>
            <a:r>
              <a:rPr lang="en-US" sz="1600" dirty="0" err="1"/>
              <a:t>shorter,Weaker</a:t>
            </a:r>
            <a:r>
              <a:rPr lang="en-US" sz="1600" dirty="0"/>
              <a:t> correlation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1600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4C01D4-892C-294C-AA9E-7303C672EF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BA4117-E6B3-9D41-865D-B30D3F8BAB6A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2065410" name="Rectangle 2">
            <a:extLst>
              <a:ext uri="{FF2B5EF4-FFF2-40B4-BE49-F238E27FC236}">
                <a16:creationId xmlns:a16="http://schemas.microsoft.com/office/drawing/2014/main" id="{D8E85B8F-88C5-B245-AA28-EE334B60B37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65411" name="Rectangle 3">
            <a:extLst>
              <a:ext uri="{FF2B5EF4-FFF2-40B4-BE49-F238E27FC236}">
                <a16:creationId xmlns:a16="http://schemas.microsoft.com/office/drawing/2014/main" id="{7F7C369A-C74E-8641-8EE7-688F0F7FD0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/>
              <a:t>More interesting case, where particles emitted at different times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25DBE0C-C5A2-1444-A84E-E8B5623BD5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8B23C2-4416-2746-AF7B-F8B54BC0E651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sp>
        <p:nvSpPr>
          <p:cNvPr id="2067458" name="Rectangle 2">
            <a:extLst>
              <a:ext uri="{FF2B5EF4-FFF2-40B4-BE49-F238E27FC236}">
                <a16:creationId xmlns:a16="http://schemas.microsoft.com/office/drawing/2014/main" id="{FA75AD45-CBBF-4C47-8769-F611961EFBB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67459" name="Rectangle 3">
            <a:extLst>
              <a:ext uri="{FF2B5EF4-FFF2-40B4-BE49-F238E27FC236}">
                <a16:creationId xmlns:a16="http://schemas.microsoft.com/office/drawing/2014/main" id="{D91573C0-0B5D-B74E-A5BB-1868FB5C7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6D87C3B-A8A8-E94B-BDBB-CBC413DA0A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634391-72A0-E847-BE7E-B89AE58492D1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  <p:sp>
        <p:nvSpPr>
          <p:cNvPr id="2069506" name="Rectangle 2">
            <a:extLst>
              <a:ext uri="{FF2B5EF4-FFF2-40B4-BE49-F238E27FC236}">
                <a16:creationId xmlns:a16="http://schemas.microsoft.com/office/drawing/2014/main" id="{B84003D0-23BE-5E44-9B35-1F33027CAC7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69507" name="Rectangle 3">
            <a:extLst>
              <a:ext uri="{FF2B5EF4-FFF2-40B4-BE49-F238E27FC236}">
                <a16:creationId xmlns:a16="http://schemas.microsoft.com/office/drawing/2014/main" id="{A5ED59F0-F879-D941-90C3-4244CA9EC5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E3409-8E28-4344-9873-EE7854E8A63B}" type="slidenum">
              <a:rPr lang="en-US"/>
              <a:pPr/>
              <a:t>3</a:t>
            </a:fld>
            <a:endParaRPr lang="en-US"/>
          </a:p>
        </p:txBody>
      </p:sp>
      <p:sp>
        <p:nvSpPr>
          <p:cNvPr id="24115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11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99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27712-1BE3-284E-AEA4-243F66E3DBA2}" type="slidenum">
              <a:rPr lang="en-US"/>
              <a:pPr/>
              <a:t>4</a:t>
            </a:fld>
            <a:endParaRPr lang="en-US"/>
          </a:p>
        </p:txBody>
      </p:sp>
      <p:sp>
        <p:nvSpPr>
          <p:cNvPr id="2388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88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24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E3409-8E28-4344-9873-EE7854E8A63B}" type="slidenum">
              <a:rPr lang="en-US"/>
              <a:pPr/>
              <a:t>5</a:t>
            </a:fld>
            <a:endParaRPr lang="en-US"/>
          </a:p>
        </p:txBody>
      </p:sp>
      <p:sp>
        <p:nvSpPr>
          <p:cNvPr id="24115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11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42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27712-1BE3-284E-AEA4-243F66E3DBA2}" type="slidenum">
              <a:rPr lang="en-US"/>
              <a:pPr/>
              <a:t>6</a:t>
            </a:fld>
            <a:endParaRPr lang="en-US"/>
          </a:p>
        </p:txBody>
      </p:sp>
      <p:sp>
        <p:nvSpPr>
          <p:cNvPr id="2388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88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33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F9B-25DD-4F48-B428-CC3083FD75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0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27712-1BE3-284E-AEA4-243F66E3DBA2}" type="slidenum">
              <a:rPr lang="en-US"/>
              <a:pPr/>
              <a:t>8</a:t>
            </a:fld>
            <a:endParaRPr lang="en-US"/>
          </a:p>
        </p:txBody>
      </p:sp>
      <p:sp>
        <p:nvSpPr>
          <p:cNvPr id="2388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88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7C09AD-9906-3341-A030-0E92AE1191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DA89D1-64E8-F449-A7FE-144E92C9BB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F1A740-92FC-634E-BC7E-A2B0D470A8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37142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8ED32F-2FA0-434B-8543-C7A2C962FC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2AD7B6-92E9-D341-9A25-7CE38556D3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2075FD-9D93-4846-A0E7-2723E7D4F1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7590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E4DA67-3B1D-944F-B8DB-9E5C3123C0C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677535-4EFD-5040-BC45-50B0FBAA5C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E9C5F-EF17-2544-BC3C-1FA4B0BDE5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9465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B12E2D-B18E-FE40-A9B7-ECADAA075C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9DA685-C1B8-A047-AF19-350179D85A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FEF95-FD0C-A143-ABE3-2213699A20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477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9779" y="1320108"/>
            <a:ext cx="7864929" cy="238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51398" tIns="25699" rIns="51398" bIns="25699">
            <a:spAutoFit/>
          </a:bodyPr>
          <a:lstStyle/>
          <a:p>
            <a:pPr defTabSz="257060" eaLnBrk="0" hangingPunct="0">
              <a:lnSpc>
                <a:spcPct val="90000"/>
              </a:lnSpc>
              <a:defRPr/>
            </a:pPr>
            <a:endParaRPr lang="en-US" sz="135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15405" y="3009307"/>
            <a:ext cx="9144000" cy="2596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51398" tIns="25699" rIns="51398" bIns="25699">
            <a:spAutoFit/>
          </a:bodyPr>
          <a:lstStyle/>
          <a:p>
            <a:pPr defTabSz="257060">
              <a:defRPr/>
            </a:pPr>
            <a:endParaRPr lang="en-US" sz="135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3" y="281882"/>
            <a:ext cx="8991598" cy="486372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 sz="1013"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5" y="1071569"/>
            <a:ext cx="4423227" cy="5027414"/>
          </a:xfr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 sz="1013"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4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331533-586C-DA40-B924-42FE9FAF50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9291F3-785A-364B-A9C1-2BE4269EDD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F8CAF-7936-6F41-B26F-5E6F04447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9467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BC651B6-7D9C-964E-B055-A22A6BEB86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E83004-4D42-BA44-9052-CF20C434B8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323E4-ED39-5B44-8586-6CA7EA47E5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7104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69C1FA-A7EF-F04B-998B-A9C2385379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857C54-88F6-B346-95C9-FB7C1E24F7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37A26-CEBE-F84C-8421-5FBAA60609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8655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8826508-2BC9-B643-97AD-B4227676CD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C5C142E-1D3B-7944-BDA0-A829FD21E0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CFB57-6744-D54A-BAF4-7080C19A70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868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B13EF6-C664-3849-85F9-4541F7726D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7861A1B-4C90-EE44-808D-711577417D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BB34D-AE33-084A-B322-5A5886144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9101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63E0040-B36C-894B-92B2-13D6DE79A0C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25927BF-ED47-C249-B3E0-3AD6399CD0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93327-10C4-4547-8542-DE2A3ADF33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293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27B1C4-8778-0F48-8BFC-EDDC8A659FF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C5068D-955D-4248-9871-8687F7987C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82ECA-4DE7-F64B-88EF-0B664EE2FC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9516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6242BF-B7CF-F841-98C8-C98CFB6C7D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CD0228-0D7F-E249-ADC4-E0773BE3F9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70950-C80C-B44F-AD11-F3412BDA3A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8224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4">
            <a:extLst>
              <a:ext uri="{FF2B5EF4-FFF2-40B4-BE49-F238E27FC236}">
                <a16:creationId xmlns:a16="http://schemas.microsoft.com/office/drawing/2014/main" id="{4A5C19A5-5D23-8041-8573-674406DF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5B3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BF73F9-5B1D-CE4C-AA07-CE795296C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9E0B172-AD7D-0243-BECD-44AF9566C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ED83AE3-8E01-A449-89C0-F5E596EC96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84338" y="6545263"/>
            <a:ext cx="55514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1030" name="Rectangle 10">
            <a:extLst>
              <a:ext uri="{FF2B5EF4-FFF2-40B4-BE49-F238E27FC236}">
                <a16:creationId xmlns:a16="http://schemas.microsoft.com/office/drawing/2014/main" id="{8C9E8C99-B7E8-F54B-A7BD-C10F9C0FB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5B3D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DEE9524-DCED-0346-B5D5-A53A8BC607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553200"/>
            <a:ext cx="1511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B2023009-316B-C045-851F-E2CE9A1F52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\Users\chajecki\Dropbox\WMU_JOB\Talks\WPCF\wpcf2017_chajecki\mdonabc.mp4" TargetMode="External"/><Relationship Id="rId1" Type="http://schemas.microsoft.com/office/2007/relationships/media" Target="\Users\chajecki\Dropbox\WMU_JOB\Talks\WPCF\wpcf2017_chajecki\mdonabc.mp4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11" Type="http://schemas.openxmlformats.org/officeDocument/2006/relationships/image" Target="../media/image21.emf"/><Relationship Id="rId5" Type="http://schemas.openxmlformats.org/officeDocument/2006/relationships/image" Target="../media/image20.png"/><Relationship Id="rId10" Type="http://schemas.openxmlformats.org/officeDocument/2006/relationships/image" Target="../media/image18.e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doi.org/10.1016/j.nima.2015.01.026" TargetMode="External"/><Relationship Id="rId4" Type="http://schemas.openxmlformats.org/officeDocument/2006/relationships/image" Target="../media/image4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6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6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57.emf"/><Relationship Id="rId10" Type="http://schemas.openxmlformats.org/officeDocument/2006/relationships/image" Target="../media/image59.e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A6249025-C60F-D14F-BD82-DC4A99DDCB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9800" y="4191000"/>
            <a:ext cx="6934200" cy="24384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b="1"/>
              <a:t>Zbigniew</a:t>
            </a:r>
            <a:r>
              <a:rPr lang="pl-PL" altLang="en-US" sz="2800" b="1"/>
              <a:t> Chaj</a:t>
            </a:r>
            <a:r>
              <a:rPr lang="en-US" altLang="en-US" sz="2800" b="1"/>
              <a:t>ę</a:t>
            </a:r>
            <a:r>
              <a:rPr lang="pl-PL" altLang="en-US" sz="2800" b="1"/>
              <a:t>cki</a:t>
            </a:r>
          </a:p>
          <a:p>
            <a:pPr eaLnBrk="1" hangingPunct="1">
              <a:lnSpc>
                <a:spcPct val="140000"/>
              </a:lnSpc>
            </a:pPr>
            <a:r>
              <a:rPr lang="pl-PL" altLang="en-US" sz="1800" i="1"/>
              <a:t>Western Michigan University</a:t>
            </a:r>
            <a:endParaRPr lang="pl-PL" altLang="en-US" sz="2000" i="1"/>
          </a:p>
          <a:p>
            <a:pPr eaLnBrk="1" hangingPunct="1">
              <a:lnSpc>
                <a:spcPct val="90000"/>
              </a:lnSpc>
            </a:pPr>
            <a:endParaRPr lang="en-US" altLang="en-US" sz="2200" i="1">
              <a:latin typeface="Baskerville" panose="02020502070401020303" pitchFamily="18" charset="0"/>
            </a:endParaRPr>
          </a:p>
        </p:txBody>
      </p:sp>
      <p:sp>
        <p:nvSpPr>
          <p:cNvPr id="2067" name="Rectangle 19">
            <a:extLst>
              <a:ext uri="{FF2B5EF4-FFF2-40B4-BE49-F238E27FC236}">
                <a16:creationId xmlns:a16="http://schemas.microsoft.com/office/drawing/2014/main" id="{0B1A1E1F-A085-FE4D-BF6F-3A86BE0BC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14400"/>
            <a:ext cx="8839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600" b="1" dirty="0">
                <a:solidFill>
                  <a:srgbClr val="B05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</a:rPr>
              <a:t>Probing the equation of state of neutron stars </a:t>
            </a:r>
            <a:br>
              <a:rPr lang="en-US" sz="4600" b="1" dirty="0">
                <a:solidFill>
                  <a:srgbClr val="B05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</a:rPr>
            </a:br>
            <a:r>
              <a:rPr lang="en-US" sz="4600" b="1" dirty="0">
                <a:solidFill>
                  <a:srgbClr val="B0580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ＭＳ Ｐゴシック" charset="0"/>
              </a:rPr>
              <a:t>via heavy ion collisions</a:t>
            </a:r>
            <a:endParaRPr lang="en-US" sz="4400" b="1" dirty="0">
              <a:solidFill>
                <a:srgbClr val="B0580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ＭＳ Ｐゴシック" charset="0"/>
            </a:endParaRPr>
          </a:p>
        </p:txBody>
      </p:sp>
      <p:sp>
        <p:nvSpPr>
          <p:cNvPr id="16387" name="Picture 28" descr="nscl_logo_nbg150">
            <a:extLst>
              <a:ext uri="{FF2B5EF4-FFF2-40B4-BE49-F238E27FC236}">
                <a16:creationId xmlns:a16="http://schemas.microsoft.com/office/drawing/2014/main" id="{9241199B-3130-F041-AD08-9DD60EBF27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3400" y="4191000"/>
            <a:ext cx="15827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388" name="Picture 4" descr="Signature-Stacked-chenille.png">
            <a:extLst>
              <a:ext uri="{FF2B5EF4-FFF2-40B4-BE49-F238E27FC236}">
                <a16:creationId xmlns:a16="http://schemas.microsoft.com/office/drawing/2014/main" id="{D2EA1851-A799-4044-98A4-D63144146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4217988"/>
            <a:ext cx="17811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521" name="Rectangle 9">
            <a:extLst>
              <a:ext uri="{FF2B5EF4-FFF2-40B4-BE49-F238E27FC236}">
                <a16:creationId xmlns:a16="http://schemas.microsoft.com/office/drawing/2014/main" id="{4ACD3B59-4AD2-1C4B-8171-FDD1811709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Modeling heavy ion collisions</a:t>
            </a:r>
            <a:endParaRPr lang="en-US" b="1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B16A26-D1CB-594D-B0E2-0E50473447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09ADF5C-B5F5-3846-A6CD-58B3013456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1749CC8-D90D-C548-8DEF-C239439B1061}" type="slidenum">
              <a:rPr lang="en-US" altLang="en-US" sz="1400">
                <a:solidFill>
                  <a:schemeClr val="bg1"/>
                </a:solidFill>
              </a:rPr>
              <a:pPr eaLnBrk="1" hangingPunct="1"/>
              <a:t>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8" name="mdonabc.mp4" descr="Macintosh HD:Users:chajecki:Desktop:mdonabc.mp4">
            <a:hlinkClick r:id="" action="ppaction://media"/>
            <a:extLst>
              <a:ext uri="{FF2B5EF4-FFF2-40B4-BE49-F238E27FC236}">
                <a16:creationId xmlns:a16="http://schemas.microsoft.com/office/drawing/2014/main" id="{4022E699-FB78-9948-865D-A1D732CD6E42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1363" y="2755900"/>
            <a:ext cx="13695363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3E2AD9-32E1-0848-A645-5CEF1C99B01C}"/>
              </a:ext>
            </a:extLst>
          </p:cNvPr>
          <p:cNvSpPr/>
          <p:nvPr/>
        </p:nvSpPr>
        <p:spPr>
          <a:xfrm>
            <a:off x="134938" y="820738"/>
            <a:ext cx="8772525" cy="1885950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Our tool: Transport models</a:t>
            </a:r>
            <a:endParaRPr lang="en-GB" altLang="en-US" sz="2800" b="1">
              <a:solidFill>
                <a:srgbClr val="000000"/>
              </a:solidFill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altLang="en-US" sz="2000">
                <a:solidFill>
                  <a:srgbClr val="000000"/>
                </a:solidFill>
              </a:rPr>
              <a:t> BUU – Boltzmann-Uehling-Uhlenbeck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altLang="en-US" sz="2000">
                <a:solidFill>
                  <a:srgbClr val="000000"/>
                </a:solidFill>
              </a:rPr>
              <a:t> QMD – Quantum Molecular Dynamics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GB" altLang="en-US" sz="2000">
                <a:solidFill>
                  <a:srgbClr val="000000"/>
                </a:solidFill>
              </a:rPr>
              <a:t> AMD – Antisymmetrized Molecular Dynamics</a:t>
            </a:r>
            <a:endParaRPr lang="en-US" altLang="en-US" sz="2000"/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000"/>
              <a:t> Simulates the time-dependent evolution of the collision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A51233-00FE-6B4C-AD0E-89514E1A987D}"/>
              </a:ext>
            </a:extLst>
          </p:cNvPr>
          <p:cNvSpPr/>
          <p:nvPr/>
        </p:nvSpPr>
        <p:spPr>
          <a:xfrm>
            <a:off x="50800" y="5867400"/>
            <a:ext cx="4572000" cy="6588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</a:rPr>
              <a:t>Danielewicz, Acta.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</a:rPr>
              <a:t>Phys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</a:rPr>
              <a:t>. Pol. B 33, 45 (2002)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ＭＳ Ｐゴシック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</a:rPr>
              <a:t>Danielewicz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</a:rPr>
              <a:t>Bertsch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ＭＳ Ｐゴシック" charset="0"/>
              </a:rPr>
              <a:t>, NPA533 (1991) 712</a:t>
            </a:r>
          </a:p>
        </p:txBody>
      </p:sp>
      <p:sp>
        <p:nvSpPr>
          <p:cNvPr id="22535" name="Rectangle 3">
            <a:extLst>
              <a:ext uri="{FF2B5EF4-FFF2-40B4-BE49-F238E27FC236}">
                <a16:creationId xmlns:a16="http://schemas.microsoft.com/office/drawing/2014/main" id="{66D22CB0-56D1-B441-B3CD-8857E5AC0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82888"/>
            <a:ext cx="2166938" cy="23653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500" b="1">
              <a:solidFill>
                <a:srgbClr val="DE0000"/>
              </a:solidFill>
            </a:endParaRPr>
          </a:p>
        </p:txBody>
      </p:sp>
      <p:sp>
        <p:nvSpPr>
          <p:cNvPr id="22536" name="Rectangle 11">
            <a:extLst>
              <a:ext uri="{FF2B5EF4-FFF2-40B4-BE49-F238E27FC236}">
                <a16:creationId xmlns:a16="http://schemas.microsoft.com/office/drawing/2014/main" id="{9D70D9CE-F833-904E-B1C3-E0670A4F4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7238" y="2778125"/>
            <a:ext cx="2168525" cy="23812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500" b="1">
              <a:solidFill>
                <a:srgbClr val="DE0000"/>
              </a:solidFill>
            </a:endParaRPr>
          </a:p>
        </p:txBody>
      </p:sp>
      <p:pic>
        <p:nvPicPr>
          <p:cNvPr id="14" name="Picture 13" descr="emission.png">
            <a:extLst>
              <a:ext uri="{FF2B5EF4-FFF2-40B4-BE49-F238E27FC236}">
                <a16:creationId xmlns:a16="http://schemas.microsoft.com/office/drawing/2014/main" id="{50A3A4A3-E0D6-364D-8787-C2E6B24CD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8150"/>
            <a:ext cx="4424363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Rectangle 14">
            <a:extLst>
              <a:ext uri="{FF2B5EF4-FFF2-40B4-BE49-F238E27FC236}">
                <a16:creationId xmlns:a16="http://schemas.microsoft.com/office/drawing/2014/main" id="{044A7D6B-E925-8E4C-B0D2-6FBE85370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4525" y="2743200"/>
            <a:ext cx="4689475" cy="3098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500" b="1">
              <a:solidFill>
                <a:srgbClr val="DE0000"/>
              </a:solidFill>
            </a:endParaRPr>
          </a:p>
        </p:txBody>
      </p:sp>
      <p:sp>
        <p:nvSpPr>
          <p:cNvPr id="22539" name="Rectangle 4">
            <a:extLst>
              <a:ext uri="{FF2B5EF4-FFF2-40B4-BE49-F238E27FC236}">
                <a16:creationId xmlns:a16="http://schemas.microsoft.com/office/drawing/2014/main" id="{729D1814-1C3D-EA4F-89C6-4DAF7CB03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3063" y="5113338"/>
            <a:ext cx="449262" cy="4730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500" b="1">
              <a:solidFill>
                <a:srgbClr val="DE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12EE71-2910-134D-ACE0-D4557860E938}"/>
              </a:ext>
            </a:extLst>
          </p:cNvPr>
          <p:cNvSpPr txBox="1"/>
          <p:nvPr/>
        </p:nvSpPr>
        <p:spPr>
          <a:xfrm>
            <a:off x="4614863" y="2773363"/>
            <a:ext cx="4313237" cy="3523272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800000"/>
            </a:solidFill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Arial" charset="0"/>
                <a:ea typeface="ＭＳ Ｐゴシック" charset="0"/>
                <a:cs typeface="ＭＳ Ｐゴシック" charset="0"/>
              </a:rPr>
              <a:t>Main ingredients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Nucleons in mean-field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Symmetry energy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Momentum-dependent nuclear interaction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1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effective mass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In-medium cross section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  <a:defRPr/>
            </a:pPr>
            <a:r>
              <a:rPr lang="en-US" sz="2400" b="1" dirty="0">
                <a:solidFill>
                  <a:srgbClr val="3C3CF4"/>
                </a:solidFill>
                <a:latin typeface="Arial" charset="0"/>
                <a:ea typeface="ＭＳ Ｐゴシック" charset="0"/>
                <a:cs typeface="ＭＳ Ｐゴシック" charset="0"/>
              </a:rPr>
              <a:t>Cluster production </a:t>
            </a:r>
          </a:p>
        </p:txBody>
      </p:sp>
    </p:spTree>
    <p:extLst>
      <p:ext uri="{BB962C8B-B14F-4D97-AF65-F5344CB8AC3E}">
        <p14:creationId xmlns:p14="http://schemas.microsoft.com/office/powerpoint/2010/main" val="1748505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1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>
            <a:extLst>
              <a:ext uri="{FF2B5EF4-FFF2-40B4-BE49-F238E27FC236}">
                <a16:creationId xmlns:a16="http://schemas.microsoft.com/office/drawing/2014/main" id="{8A75A178-4CE0-D941-9899-C70E6808F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838200"/>
            <a:ext cx="1447800" cy="42672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300">
              <a:solidFill>
                <a:srgbClr val="000000"/>
              </a:solidFill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8C1CD8C6-5105-C742-AE0F-01C0A15558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pl-PL"/>
              <a:t>Z. Chajecki - WPCF 2018</a:t>
            </a:r>
            <a:endParaRPr lang="en-US" dirty="0"/>
          </a:p>
        </p:txBody>
      </p:sp>
      <p:sp>
        <p:nvSpPr>
          <p:cNvPr id="2050050" name="Rectangle 2">
            <a:extLst>
              <a:ext uri="{FF2B5EF4-FFF2-40B4-BE49-F238E27FC236}">
                <a16:creationId xmlns:a16="http://schemas.microsoft.com/office/drawing/2014/main" id="{6805087B-FC34-3347-8E07-036BA68A52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6921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>
                <a:solidFill>
                  <a:srgbClr val="FFFFFF"/>
                </a:solidFill>
                <a:latin typeface="Comic Sans MS"/>
                <a:cs typeface="Comic Sans MS"/>
              </a:rPr>
              <a:t>What we hope to learn?</a:t>
            </a:r>
          </a:p>
        </p:txBody>
      </p:sp>
      <p:grpSp>
        <p:nvGrpSpPr>
          <p:cNvPr id="24580" name="Group 5">
            <a:extLst>
              <a:ext uri="{FF2B5EF4-FFF2-40B4-BE49-F238E27FC236}">
                <a16:creationId xmlns:a16="http://schemas.microsoft.com/office/drawing/2014/main" id="{8DBC50BD-813E-0B40-A33E-1964E79B98A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762000"/>
            <a:ext cx="7788275" cy="2441575"/>
            <a:chOff x="1371600" y="762000"/>
            <a:chExt cx="7788275" cy="244157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9F7944E-D802-544A-8686-FE21C612528D}"/>
                </a:ext>
              </a:extLst>
            </p:cNvPr>
            <p:cNvCxnSpPr/>
            <p:nvPr/>
          </p:nvCxnSpPr>
          <p:spPr bwMode="auto">
            <a:xfrm>
              <a:off x="3055938" y="838200"/>
              <a:ext cx="0" cy="232886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sp>
          <p:nvSpPr>
            <p:cNvPr id="24589" name="TextBox 8">
              <a:extLst>
                <a:ext uri="{FF2B5EF4-FFF2-40B4-BE49-F238E27FC236}">
                  <a16:creationId xmlns:a16="http://schemas.microsoft.com/office/drawing/2014/main" id="{D7F3ADA3-AFC4-FA47-B56F-4A5FB86B7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8925" y="987425"/>
              <a:ext cx="14890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065A0C"/>
                  </a:solidFill>
                </a:rPr>
                <a:t>Spectra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473AC4-6757-1F47-ADE0-1CBE109A419F}"/>
                </a:ext>
              </a:extLst>
            </p:cNvPr>
            <p:cNvCxnSpPr/>
            <p:nvPr/>
          </p:nvCxnSpPr>
          <p:spPr bwMode="auto">
            <a:xfrm>
              <a:off x="4648200" y="838200"/>
              <a:ext cx="0" cy="236537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66E9097-89DE-7446-B482-C6742669C401}"/>
                </a:ext>
              </a:extLst>
            </p:cNvPr>
            <p:cNvCxnSpPr/>
            <p:nvPr/>
          </p:nvCxnSpPr>
          <p:spPr bwMode="auto">
            <a:xfrm>
              <a:off x="7620000" y="838200"/>
              <a:ext cx="0" cy="232886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sp>
          <p:nvSpPr>
            <p:cNvPr id="24592" name="TextBox 15">
              <a:extLst>
                <a:ext uri="{FF2B5EF4-FFF2-40B4-BE49-F238E27FC236}">
                  <a16:creationId xmlns:a16="http://schemas.microsoft.com/office/drawing/2014/main" id="{D74735F1-B0C0-5B4B-8786-1C1832EC1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025" y="762000"/>
              <a:ext cx="14890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065A0C"/>
                  </a:solidFill>
                </a:rPr>
                <a:t>(Double-)</a:t>
              </a:r>
              <a:br>
                <a:rPr lang="en-US" altLang="en-US" sz="1800" b="1">
                  <a:solidFill>
                    <a:srgbClr val="065A0C"/>
                  </a:solidFill>
                </a:rPr>
              </a:br>
              <a:r>
                <a:rPr lang="en-US" altLang="en-US" sz="1800" b="1">
                  <a:solidFill>
                    <a:srgbClr val="065A0C"/>
                  </a:solidFill>
                </a:rPr>
                <a:t>ratios</a:t>
              </a:r>
            </a:p>
          </p:txBody>
        </p:sp>
        <p:sp>
          <p:nvSpPr>
            <p:cNvPr id="24593" name="TextBox 16">
              <a:extLst>
                <a:ext uri="{FF2B5EF4-FFF2-40B4-BE49-F238E27FC236}">
                  <a16:creationId xmlns:a16="http://schemas.microsoft.com/office/drawing/2014/main" id="{4C1E2ADE-75DE-4844-A5F6-6DCCF2AC7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990600"/>
              <a:ext cx="1600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065A0C"/>
                  </a:solidFill>
                </a:rPr>
                <a:t>Femtoscopy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0D520A-0BD9-824B-A80F-E61B4568C640}"/>
                </a:ext>
              </a:extLst>
            </p:cNvPr>
            <p:cNvSpPr txBox="1"/>
            <p:nvPr/>
          </p:nvSpPr>
          <p:spPr>
            <a:xfrm>
              <a:off x="6099810" y="990600"/>
              <a:ext cx="148971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065A0C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Flow</a:t>
              </a:r>
              <a:endParaRPr lang="en-US" sz="1800" b="1" dirty="0">
                <a:ln>
                  <a:solidFill>
                    <a:srgbClr val="065A0C"/>
                  </a:solidFill>
                </a:ln>
                <a:solidFill>
                  <a:srgbClr val="033F0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595" name="TextBox 18">
              <a:extLst>
                <a:ext uri="{FF2B5EF4-FFF2-40B4-BE49-F238E27FC236}">
                  <a16:creationId xmlns:a16="http://schemas.microsoft.com/office/drawing/2014/main" id="{D46B89B7-43AB-0149-B154-FD64768307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4925" y="762000"/>
              <a:ext cx="1489075" cy="53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065A0C"/>
                  </a:solidFill>
                </a:rPr>
                <a:t>Isospin diffusion</a:t>
              </a:r>
            </a:p>
          </p:txBody>
        </p:sp>
        <p:pic>
          <p:nvPicPr>
            <p:cNvPr id="24596" name="Picture 2" descr="momdep.gif">
              <a:extLst>
                <a:ext uri="{FF2B5EF4-FFF2-40B4-BE49-F238E27FC236}">
                  <a16:creationId xmlns:a16="http://schemas.microsoft.com/office/drawing/2014/main" id="{879FA5E3-1241-FD4B-9A2F-57C09E600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188" y="1425575"/>
              <a:ext cx="1457325" cy="168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7" name="Picture 20" descr="Flow_pBUU_Ca48_NEW2_RhoCut_Px_0.125_Free_SingleNEW_SoftStiff.eps">
              <a:extLst>
                <a:ext uri="{FF2B5EF4-FFF2-40B4-BE49-F238E27FC236}">
                  <a16:creationId xmlns:a16="http://schemas.microsoft.com/office/drawing/2014/main" id="{F9D07FAD-6CAD-314D-A898-85C3EDE53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990"/>
            <a:stretch>
              <a:fillRect/>
            </a:stretch>
          </p:blipFill>
          <p:spPr bwMode="auto">
            <a:xfrm>
              <a:off x="6099175" y="1489075"/>
              <a:ext cx="1443038" cy="171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EF7CBE-EA0D-CA4E-9D1C-EA37213428C2}"/>
                </a:ext>
              </a:extLst>
            </p:cNvPr>
            <p:cNvCxnSpPr/>
            <p:nvPr/>
          </p:nvCxnSpPr>
          <p:spPr bwMode="auto">
            <a:xfrm>
              <a:off x="6099175" y="838200"/>
              <a:ext cx="0" cy="23463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pic>
          <p:nvPicPr>
            <p:cNvPr id="24599" name="Picture 2" descr="W:\savedNWplots\Apr05_2012\DR_50MeV.png">
              <a:extLst>
                <a:ext uri="{FF2B5EF4-FFF2-40B4-BE49-F238E27FC236}">
                  <a16:creationId xmlns:a16="http://schemas.microsoft.com/office/drawing/2014/main" id="{1B1EA97E-02FC-BD41-8C48-B9A752FA3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37" r="10143"/>
            <a:stretch>
              <a:fillRect/>
            </a:stretch>
          </p:blipFill>
          <p:spPr bwMode="auto">
            <a:xfrm>
              <a:off x="3087688" y="1552575"/>
              <a:ext cx="1500187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43" descr="fig4">
              <a:extLst>
                <a:ext uri="{FF2B5EF4-FFF2-40B4-BE49-F238E27FC236}">
                  <a16:creationId xmlns:a16="http://schemas.microsoft.com/office/drawing/2014/main" id="{53AF839B-510E-084F-A95E-B55B416AD7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91"/>
            <a:stretch>
              <a:fillRect/>
            </a:stretch>
          </p:blipFill>
          <p:spPr bwMode="auto">
            <a:xfrm>
              <a:off x="7654925" y="1489075"/>
              <a:ext cx="1489075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19" descr="All_Spectra_data_cen5.gif">
              <a:extLst>
                <a:ext uri="{FF2B5EF4-FFF2-40B4-BE49-F238E27FC236}">
                  <a16:creationId xmlns:a16="http://schemas.microsoft.com/office/drawing/2014/main" id="{578B4CAF-CC2C-3848-B72A-B583F0FC4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9" r="50349"/>
            <a:stretch>
              <a:fillRect/>
            </a:stretch>
          </p:blipFill>
          <p:spPr bwMode="auto">
            <a:xfrm>
              <a:off x="1597025" y="1524000"/>
              <a:ext cx="1404938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0D0ABB3-6B30-9F4E-9DEE-F33815094225}"/>
                </a:ext>
              </a:extLst>
            </p:cNvPr>
            <p:cNvCxnSpPr/>
            <p:nvPr/>
          </p:nvCxnSpPr>
          <p:spPr bwMode="auto">
            <a:xfrm>
              <a:off x="1524000" y="838200"/>
              <a:ext cx="7620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DFBEA90-7246-9544-B983-1A9B0148113B}"/>
                </a:ext>
              </a:extLst>
            </p:cNvPr>
            <p:cNvCxnSpPr/>
            <p:nvPr/>
          </p:nvCxnSpPr>
          <p:spPr bwMode="auto">
            <a:xfrm>
              <a:off x="1371600" y="3200400"/>
              <a:ext cx="777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5268200-C41A-9E44-9289-B67C0CB22DAF}"/>
                </a:ext>
              </a:extLst>
            </p:cNvPr>
            <p:cNvCxnSpPr/>
            <p:nvPr/>
          </p:nvCxnSpPr>
          <p:spPr bwMode="auto">
            <a:xfrm>
              <a:off x="1524000" y="1417638"/>
              <a:ext cx="763587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</p:grp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8C2F015B-1920-F343-80C4-5CED6B223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831625"/>
              </p:ext>
            </p:extLst>
          </p:nvPr>
        </p:nvGraphicFramePr>
        <p:xfrm>
          <a:off x="0" y="3200400"/>
          <a:ext cx="9144000" cy="256116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2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Symmetry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energy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0580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*</a:t>
                      </a: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In-medium x-section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spc="200" normalizeH="0" baseline="0" dirty="0">
                          <a:ln w="29210">
                            <a:solidFill>
                              <a:schemeClr val="accent3">
                                <a:tint val="10000"/>
                              </a:schemeClr>
                            </a:solidFill>
                          </a:ln>
                          <a:solidFill>
                            <a:srgbClr val="FF0000">
                              <a:alpha val="50000"/>
                            </a:srgbClr>
                          </a:solidFill>
                          <a:effectLst>
                            <a:innerShdw blurRad="50800" dist="50800" dir="8100000">
                              <a:srgbClr val="7D7D7D">
                                <a:alpha val="73000"/>
                              </a:srgbClr>
                            </a:innerShdw>
                          </a:effectLst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000" b="1" i="0" u="none" strike="noStrike" cap="none" spc="200" normalizeH="0" baseline="0" dirty="0">
                        <a:ln w="29210">
                          <a:solidFill>
                            <a:schemeClr val="accent3">
                              <a:tint val="10000"/>
                            </a:schemeClr>
                          </a:solidFill>
                        </a:ln>
                        <a:solidFill>
                          <a:srgbClr val="FF0000">
                            <a:alpha val="50000"/>
                          </a:srgbClr>
                        </a:solidFill>
                        <a:effectLst>
                          <a:innerShdw blurRad="50800" dist="50800" dir="8100000">
                            <a:srgbClr val="7D7D7D">
                              <a:alpha val="73000"/>
                            </a:srgbClr>
                          </a:inn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Cluster production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Effective mass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spc="200" normalizeH="0" baseline="0" dirty="0">
                          <a:ln w="29210">
                            <a:solidFill>
                              <a:schemeClr val="accent3">
                                <a:tint val="10000"/>
                              </a:schemeClr>
                            </a:solidFill>
                          </a:ln>
                          <a:solidFill>
                            <a:srgbClr val="FF0000">
                              <a:alpha val="50000"/>
                            </a:srgbClr>
                          </a:solidFill>
                          <a:effectLst>
                            <a:innerShdw blurRad="50800" dist="50800" dir="8100000">
                              <a:srgbClr val="7D7D7D">
                                <a:alpha val="73000"/>
                              </a:srgbClr>
                            </a:innerShdw>
                          </a:effectLst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000" b="1" i="0" u="none" strike="noStrike" cap="none" spc="200" normalizeH="0" baseline="0" dirty="0">
                        <a:ln w="29210">
                          <a:solidFill>
                            <a:schemeClr val="accent3">
                              <a:tint val="10000"/>
                            </a:schemeClr>
                          </a:solidFill>
                        </a:ln>
                        <a:solidFill>
                          <a:srgbClr val="FF0000">
                            <a:alpha val="50000"/>
                          </a:srgbClr>
                        </a:solidFill>
                        <a:effectLst>
                          <a:innerShdw blurRad="50800" dist="50800" dir="8100000">
                            <a:srgbClr val="7D7D7D">
                              <a:alpha val="73000"/>
                            </a:srgbClr>
                          </a:inn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?</a:t>
                      </a: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?</a:t>
                      </a: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?</a:t>
                      </a: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94555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B055EDD-B63F-A845-A2FB-7767F3CC5156}"/>
              </a:ext>
            </a:extLst>
          </p:cNvPr>
          <p:cNvCxnSpPr/>
          <p:nvPr/>
        </p:nvCxnSpPr>
        <p:spPr bwMode="auto">
          <a:xfrm>
            <a:off x="1524000" y="838200"/>
            <a:ext cx="0" cy="42735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24583" name="TextBox 10">
            <a:extLst>
              <a:ext uri="{FF2B5EF4-FFF2-40B4-BE49-F238E27FC236}">
                <a16:creationId xmlns:a16="http://schemas.microsoft.com/office/drawing/2014/main" id="{7F6BD48E-2F0C-8040-A640-9EE54EC03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43050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br>
              <a:rPr lang="en-US" altLang="en-US" sz="1800" b="1" dirty="0"/>
            </a:br>
            <a:r>
              <a:rPr lang="en-US" altLang="en-US" sz="1800" b="1" dirty="0"/>
              <a:t>Transport model ingredients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5F0F3C-01B4-A54F-ADD8-96474065D74D}"/>
              </a:ext>
            </a:extLst>
          </p:cNvPr>
          <p:cNvCxnSpPr/>
          <p:nvPr/>
        </p:nvCxnSpPr>
        <p:spPr bwMode="auto">
          <a:xfrm>
            <a:off x="533400" y="2743200"/>
            <a:ext cx="0" cy="37147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EA6526-43D7-D444-83CC-A48D953B06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EA3ACC-5D76-5043-B2AF-38E017B2AA6B}" type="slidenum">
              <a:rPr lang="en-US" altLang="en-US" sz="1400">
                <a:solidFill>
                  <a:schemeClr val="bg1"/>
                </a:solidFill>
              </a:rPr>
              <a:pPr eaLnBrk="1" hangingPunct="1"/>
              <a:t>10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B04EF9-C02D-CC46-8150-B0EC92B5D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5722937"/>
            <a:ext cx="9055100" cy="113877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u="sng" dirty="0"/>
              <a:t>Our approach: </a:t>
            </a:r>
          </a:p>
          <a:p>
            <a:pPr eaLnBrk="1" hangingPunct="1"/>
            <a:r>
              <a:rPr lang="en-US" altLang="en-US" sz="2400" dirty="0"/>
              <a:t>Use different isotopes (fix Z of your initial system and vary N) and vary nuclear density (through the energy of the collisions*)</a:t>
            </a:r>
          </a:p>
        </p:txBody>
      </p:sp>
    </p:spTree>
    <p:extLst>
      <p:ext uri="{BB962C8B-B14F-4D97-AF65-F5344CB8AC3E}">
        <p14:creationId xmlns:p14="http://schemas.microsoft.com/office/powerpoint/2010/main" val="3568187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nimBg="1"/>
      <p:bldP spid="24583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28411"/>
            <a:ext cx="9144000" cy="2297145"/>
          </a:xfrm>
          <a:noFill/>
          <a:ln>
            <a:noFill/>
          </a:ln>
          <a:effectLst/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Comic Sans MS"/>
                <a:cs typeface="Comic Sans MS"/>
              </a:rPr>
              <a:t>#1 </a:t>
            </a:r>
            <a:br>
              <a:rPr lang="en-US" sz="3600" b="1" dirty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en-US" sz="3600" b="1" dirty="0">
                <a:solidFill>
                  <a:srgbClr val="0000FF"/>
                </a:solidFill>
                <a:latin typeface="Comic Sans MS"/>
                <a:cs typeface="Comic Sans MS"/>
              </a:rPr>
              <a:t>Symmetry energy </a:t>
            </a:r>
            <a:br>
              <a:rPr lang="en-US" sz="3600" b="1" dirty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en-US" sz="3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br>
              <a:rPr lang="en-US" sz="3600" b="1" dirty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en-US" sz="3200" b="1" i="1" dirty="0">
                <a:solidFill>
                  <a:srgbClr val="0000FF"/>
                </a:solidFill>
                <a:latin typeface="Comic Sans MS"/>
                <a:cs typeface="Comic Sans MS"/>
              </a:rPr>
              <a:t>How does the potential energy </a:t>
            </a:r>
            <a:br>
              <a:rPr lang="en-US" sz="3200" b="1" i="1" dirty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en-US" sz="3200" b="1" i="1" dirty="0">
                <a:solidFill>
                  <a:srgbClr val="0000FF"/>
                </a:solidFill>
                <a:latin typeface="Comic Sans MS"/>
                <a:cs typeface="Comic Sans MS"/>
              </a:rPr>
              <a:t>of nuclear matter depend on </a:t>
            </a:r>
            <a:r>
              <a:rPr lang="en-US" sz="3200" b="1" i="1" dirty="0">
                <a:solidFill>
                  <a:srgbClr val="FF6600"/>
                </a:solidFill>
                <a:latin typeface="Comic Sans MS"/>
                <a:cs typeface="Comic Sans MS"/>
                <a:sym typeface="Symbol"/>
              </a:rPr>
              <a:t>density</a:t>
            </a:r>
            <a:r>
              <a:rPr lang="en-US" sz="3200" b="1" i="1" dirty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 and </a:t>
            </a:r>
            <a:r>
              <a:rPr lang="en-US" sz="3200" b="1" i="1" dirty="0">
                <a:solidFill>
                  <a:srgbClr val="FF6600"/>
                </a:solidFill>
                <a:latin typeface="Comic Sans MS"/>
                <a:cs typeface="Comic Sans MS"/>
                <a:sym typeface="Symbol"/>
              </a:rPr>
              <a:t>momentum</a:t>
            </a:r>
            <a:r>
              <a:rPr lang="en-US" sz="3200" b="1" i="1" dirty="0">
                <a:solidFill>
                  <a:srgbClr val="0000FF"/>
                </a:solidFill>
                <a:latin typeface="Comic Sans MS"/>
                <a:cs typeface="Comic Sans MS"/>
              </a:rPr>
              <a:t>?</a:t>
            </a:r>
            <a:endParaRPr lang="en-US" sz="3600" b="1" i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Z. Chajecki - WPCF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E282B-BE3C-BC41-86A3-BEE1E02B2A5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4938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Z. Chajecki - WPCF 2018</a:t>
            </a: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113FB-1873-6441-AECA-D2FA8190E734}" type="slidenum">
              <a:rPr lang="en-US"/>
              <a:pPr/>
              <a:t>12</a:t>
            </a:fld>
            <a:endParaRPr lang="en-US"/>
          </a:p>
        </p:txBody>
      </p:sp>
      <p:sp>
        <p:nvSpPr>
          <p:cNvPr id="241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63500"/>
            <a:ext cx="8820150" cy="901700"/>
          </a:xfrm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Comic Sans MS" charset="0"/>
              </a:rPr>
              <a:t>Symmetry Energy: n, p potentials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417666" name="Rectangle 2"/>
          <p:cNvSpPr>
            <a:spLocks noChangeArrowheads="1"/>
          </p:cNvSpPr>
          <p:nvPr/>
        </p:nvSpPr>
        <p:spPr bwMode="auto">
          <a:xfrm>
            <a:off x="76200" y="838200"/>
            <a:ext cx="4495800" cy="57150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17669" name="Picture 5" descr="f1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t="6793" r="7813" b="2264"/>
          <a:stretch>
            <a:fillRect/>
          </a:stretch>
        </p:blipFill>
        <p:spPr bwMode="auto">
          <a:xfrm>
            <a:off x="177800" y="914400"/>
            <a:ext cx="43211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7674" name="Text Box 10"/>
          <p:cNvSpPr txBox="1">
            <a:spLocks noChangeArrowheads="1"/>
          </p:cNvSpPr>
          <p:nvPr/>
        </p:nvSpPr>
        <p:spPr bwMode="auto">
          <a:xfrm>
            <a:off x="1560513" y="6034088"/>
            <a:ext cx="801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u =</a:t>
            </a:r>
          </a:p>
        </p:txBody>
      </p:sp>
      <p:sp>
        <p:nvSpPr>
          <p:cNvPr id="2417675" name="Text Box 11"/>
          <p:cNvSpPr txBox="1">
            <a:spLocks noChangeArrowheads="1"/>
          </p:cNvSpPr>
          <p:nvPr/>
        </p:nvSpPr>
        <p:spPr bwMode="auto">
          <a:xfrm>
            <a:off x="2667000" y="1295400"/>
            <a:ext cx="57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66"/>
                </a:solidFill>
              </a:rPr>
              <a:t>stiff</a:t>
            </a:r>
          </a:p>
        </p:txBody>
      </p:sp>
      <p:sp>
        <p:nvSpPr>
          <p:cNvPr id="2417676" name="Text Box 12"/>
          <p:cNvSpPr txBox="1">
            <a:spLocks noChangeArrowheads="1"/>
          </p:cNvSpPr>
          <p:nvPr/>
        </p:nvSpPr>
        <p:spPr bwMode="auto">
          <a:xfrm>
            <a:off x="3521075" y="2438400"/>
            <a:ext cx="593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soft</a:t>
            </a:r>
          </a:p>
        </p:txBody>
      </p:sp>
      <p:sp>
        <p:nvSpPr>
          <p:cNvPr id="2417677" name="Text Box 13"/>
          <p:cNvSpPr txBox="1">
            <a:spLocks noChangeArrowheads="1"/>
          </p:cNvSpPr>
          <p:nvPr/>
        </p:nvSpPr>
        <p:spPr bwMode="auto">
          <a:xfrm rot="-5400000">
            <a:off x="-449262" y="3040062"/>
            <a:ext cx="1752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latin typeface="Times New Roman" charset="0"/>
              </a:rPr>
              <a:t>U</a:t>
            </a:r>
            <a:r>
              <a:rPr lang="en-US" sz="2000" baseline="-25000">
                <a:latin typeface="Times New Roman" charset="0"/>
              </a:rPr>
              <a:t>asy</a:t>
            </a:r>
            <a:r>
              <a:rPr lang="en-US" sz="2000">
                <a:latin typeface="Times New Roman" charset="0"/>
              </a:rPr>
              <a:t>  (MeV)</a:t>
            </a:r>
          </a:p>
        </p:txBody>
      </p:sp>
      <p:sp>
        <p:nvSpPr>
          <p:cNvPr id="2417678" name="Text Box 14"/>
          <p:cNvSpPr txBox="1">
            <a:spLocks noChangeArrowheads="1"/>
          </p:cNvSpPr>
          <p:nvPr/>
        </p:nvSpPr>
        <p:spPr bwMode="auto">
          <a:xfrm>
            <a:off x="838200" y="1143000"/>
            <a:ext cx="88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>
                <a:solidFill>
                  <a:srgbClr val="0000B9"/>
                </a:solidFill>
                <a:latin typeface="Times New Roman" charset="0"/>
                <a:sym typeface="Symbol" charset="0"/>
              </a:rPr>
              <a:t>=0.3</a:t>
            </a:r>
            <a:endParaRPr lang="en-US" sz="2400" b="1">
              <a:solidFill>
                <a:srgbClr val="0000B9"/>
              </a:solidFill>
              <a:latin typeface="Times New Roman" charset="0"/>
            </a:endParaRPr>
          </a:p>
        </p:txBody>
      </p:sp>
      <p:sp>
        <p:nvSpPr>
          <p:cNvPr id="2417698" name="Rectangle 34"/>
          <p:cNvSpPr>
            <a:spLocks noChangeArrowheads="1"/>
          </p:cNvSpPr>
          <p:nvPr/>
        </p:nvSpPr>
        <p:spPr bwMode="auto">
          <a:xfrm>
            <a:off x="228600" y="2047875"/>
            <a:ext cx="304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888463" y="1035403"/>
            <a:ext cx="3937000" cy="10772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defRPr/>
            </a:pPr>
            <a:r>
              <a:rPr lang="en-US" sz="2000" dirty="0"/>
              <a:t>    </a:t>
            </a:r>
            <a:r>
              <a:rPr lang="en-US" sz="2000" b="1" dirty="0"/>
              <a:t>E/A</a:t>
            </a:r>
            <a:r>
              <a:rPr lang="en-US" sz="2000" b="1" dirty="0">
                <a:latin typeface="Times New Roman" charset="0"/>
              </a:rPr>
              <a:t> (</a:t>
            </a:r>
            <a:r>
              <a:rPr lang="en-US" sz="2000" b="1" dirty="0">
                <a:latin typeface="Times New Roman" charset="0"/>
                <a:sym typeface="Symbol" charset="0"/>
              </a:rPr>
              <a:t>,)</a:t>
            </a:r>
            <a:r>
              <a:rPr lang="en-US" sz="2000" dirty="0">
                <a:latin typeface="Times New Roman" charset="0"/>
                <a:sym typeface="Symbol" charset="0"/>
              </a:rPr>
              <a:t> = </a:t>
            </a:r>
            <a:r>
              <a:rPr lang="en-US" sz="2000" dirty="0">
                <a:solidFill>
                  <a:srgbClr val="0000CC"/>
                </a:solidFill>
              </a:rPr>
              <a:t>E/A </a:t>
            </a:r>
            <a:r>
              <a:rPr lang="en-US" sz="2000" dirty="0">
                <a:solidFill>
                  <a:srgbClr val="0000CC"/>
                </a:solidFill>
                <a:latin typeface="Times New Roman" charset="0"/>
              </a:rPr>
              <a:t>(</a:t>
            </a:r>
            <a:r>
              <a:rPr lang="en-US" sz="2000" dirty="0">
                <a:solidFill>
                  <a:srgbClr val="0000CC"/>
                </a:solidFill>
                <a:latin typeface="Times New Roman" charset="0"/>
                <a:sym typeface="Symbol" charset="0"/>
              </a:rPr>
              <a:t>,0)</a:t>
            </a:r>
            <a:r>
              <a:rPr lang="en-US" sz="2000" dirty="0">
                <a:latin typeface="Times New Roman" charset="0"/>
                <a:sym typeface="Symbol" charset="0"/>
              </a:rPr>
              <a:t> + </a:t>
            </a:r>
            <a:r>
              <a:rPr lang="en-US" sz="2000" dirty="0">
                <a:latin typeface="Symbol" charset="0"/>
                <a:sym typeface="Symbol" charset="0"/>
              </a:rPr>
              <a:t>d</a:t>
            </a:r>
            <a:r>
              <a:rPr lang="en-US" sz="2000" baseline="30000" dirty="0">
                <a:latin typeface="Times New Roman" charset="0"/>
                <a:sym typeface="Symbol" charset="0"/>
              </a:rPr>
              <a:t>2</a:t>
            </a:r>
            <a:r>
              <a:rPr lang="en-US" sz="2000" dirty="0">
                <a:solidFill>
                  <a:srgbClr val="CC00CC"/>
                </a:solidFill>
                <a:latin typeface="Times New Roman" charset="0"/>
                <a:sym typeface="Symbol" charset="0"/>
              </a:rPr>
              <a:t>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S()</a:t>
            </a:r>
            <a:endParaRPr lang="en-US" sz="2000" dirty="0">
              <a:solidFill>
                <a:srgbClr val="0000CC"/>
              </a:solidFill>
              <a:latin typeface="Times New Roman" charset="0"/>
              <a:sym typeface="Symbol" charset="0"/>
            </a:endParaRPr>
          </a:p>
          <a:p>
            <a:pPr marL="285750" indent="-285750">
              <a:lnSpc>
                <a:spcPct val="140000"/>
              </a:lnSpc>
              <a:buFont typeface="Symbol" charset="0"/>
              <a:buChar char=" "/>
              <a:defRPr/>
            </a:pPr>
            <a:r>
              <a:rPr lang="en-US" sz="2000" dirty="0">
                <a:latin typeface="Symbol" charset="0"/>
                <a:sym typeface="Symbol" charset="0"/>
              </a:rPr>
              <a:t>d </a:t>
            </a:r>
            <a:r>
              <a:rPr lang="en-US" sz="2000" dirty="0">
                <a:latin typeface="Times New Roman" charset="0"/>
                <a:sym typeface="Symbol" charset="0"/>
              </a:rPr>
              <a:t>= (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n</a:t>
            </a:r>
            <a:r>
              <a:rPr lang="en-US" sz="2000" dirty="0">
                <a:latin typeface="Times New Roman" charset="0"/>
                <a:sym typeface="Symbol" charset="0"/>
              </a:rPr>
              <a:t>- 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p</a:t>
            </a:r>
            <a:r>
              <a:rPr lang="en-US" sz="2000" dirty="0">
                <a:latin typeface="Times New Roman" charset="0"/>
                <a:sym typeface="Symbol" charset="0"/>
              </a:rPr>
              <a:t>)/ (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n</a:t>
            </a:r>
            <a:r>
              <a:rPr lang="en-US" sz="2000" dirty="0">
                <a:latin typeface="Times New Roman" charset="0"/>
                <a:sym typeface="Symbol" charset="0"/>
              </a:rPr>
              <a:t>+ 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p</a:t>
            </a:r>
            <a:r>
              <a:rPr lang="en-US" sz="2000" dirty="0">
                <a:latin typeface="Times New Roman" charset="0"/>
                <a:sym typeface="Symbol" charset="0"/>
              </a:rPr>
              <a:t>) = </a:t>
            </a:r>
            <a:r>
              <a:rPr lang="en-US" sz="2000" dirty="0"/>
              <a:t>(N-Z)/A</a:t>
            </a:r>
            <a:endParaRPr lang="en-US" sz="1800" dirty="0"/>
          </a:p>
          <a:p>
            <a:pPr marL="285750" indent="-285750">
              <a:lnSpc>
                <a:spcPct val="140000"/>
              </a:lnSpc>
              <a:buFont typeface="Symbol" charset="0"/>
              <a:buChar char=" "/>
              <a:defRPr/>
            </a:pPr>
            <a:endParaRPr lang="en-US" sz="500" dirty="0"/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DB19887F-27D7-2646-A839-EB550112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436" y="2594338"/>
            <a:ext cx="37401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2">
            <a:extLst>
              <a:ext uri="{FF2B5EF4-FFF2-40B4-BE49-F238E27FC236}">
                <a16:creationId xmlns:a16="http://schemas.microsoft.com/office/drawing/2014/main" id="{A270B3E1-7942-244C-AD78-65C4853BE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272" y="3059476"/>
            <a:ext cx="884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Stiff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BCA18706-BDFD-FA48-B5F2-99ED65C97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570" y="3996499"/>
            <a:ext cx="8842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 Soft</a:t>
            </a:r>
          </a:p>
        </p:txBody>
      </p:sp>
    </p:spTree>
    <p:extLst>
      <p:ext uri="{BB962C8B-B14F-4D97-AF65-F5344CB8AC3E}">
        <p14:creationId xmlns:p14="http://schemas.microsoft.com/office/powerpoint/2010/main" val="22621052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Z. Chajecki - WPCF 2018</a:t>
            </a: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113FB-1873-6441-AECA-D2FA8190E734}" type="slidenum">
              <a:rPr lang="en-US"/>
              <a:pPr/>
              <a:t>13</a:t>
            </a:fld>
            <a:endParaRPr lang="en-US"/>
          </a:p>
        </p:txBody>
      </p:sp>
      <p:sp>
        <p:nvSpPr>
          <p:cNvPr id="241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63500"/>
            <a:ext cx="8820150" cy="901700"/>
          </a:xfrm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Comic Sans MS" charset="0"/>
              </a:rPr>
              <a:t>Symmetry Energy: n, p potentials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2417679" name="Text Box 15"/>
          <p:cNvSpPr txBox="1">
            <a:spLocks noChangeArrowheads="1"/>
          </p:cNvSpPr>
          <p:nvPr/>
        </p:nvSpPr>
        <p:spPr bwMode="auto">
          <a:xfrm>
            <a:off x="4888463" y="2224120"/>
            <a:ext cx="4038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000" b="1" dirty="0">
                <a:solidFill>
                  <a:schemeClr val="accent2"/>
                </a:solidFill>
              </a:rPr>
              <a:t>n</a:t>
            </a:r>
            <a:r>
              <a:rPr lang="en-US" sz="2000" dirty="0">
                <a:solidFill>
                  <a:schemeClr val="accent2"/>
                </a:solidFill>
              </a:rPr>
              <a:t> and </a:t>
            </a:r>
            <a:r>
              <a:rPr lang="en-US" sz="2000" b="1" dirty="0">
                <a:solidFill>
                  <a:schemeClr val="accent2"/>
                </a:solidFill>
              </a:rPr>
              <a:t>p</a:t>
            </a:r>
            <a:r>
              <a:rPr lang="en-US" sz="2000" dirty="0">
                <a:solidFill>
                  <a:schemeClr val="accent2"/>
                </a:solidFill>
              </a:rPr>
              <a:t> potentials have opposite signs and slightly different density dependence </a:t>
            </a:r>
          </a:p>
        </p:txBody>
      </p:sp>
      <p:sp>
        <p:nvSpPr>
          <p:cNvPr id="2417666" name="Rectangle 2"/>
          <p:cNvSpPr>
            <a:spLocks noChangeArrowheads="1"/>
          </p:cNvSpPr>
          <p:nvPr/>
        </p:nvSpPr>
        <p:spPr bwMode="auto">
          <a:xfrm>
            <a:off x="76200" y="838200"/>
            <a:ext cx="4495800" cy="57150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17669" name="Picture 5" descr="f1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t="6793" r="7813" b="2264"/>
          <a:stretch>
            <a:fillRect/>
          </a:stretch>
        </p:blipFill>
        <p:spPr bwMode="auto">
          <a:xfrm>
            <a:off x="177800" y="914400"/>
            <a:ext cx="43211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7674" name="Text Box 10"/>
          <p:cNvSpPr txBox="1">
            <a:spLocks noChangeArrowheads="1"/>
          </p:cNvSpPr>
          <p:nvPr/>
        </p:nvSpPr>
        <p:spPr bwMode="auto">
          <a:xfrm>
            <a:off x="1560513" y="6034088"/>
            <a:ext cx="801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u =</a:t>
            </a:r>
          </a:p>
        </p:txBody>
      </p:sp>
      <p:sp>
        <p:nvSpPr>
          <p:cNvPr id="2417675" name="Text Box 11"/>
          <p:cNvSpPr txBox="1">
            <a:spLocks noChangeArrowheads="1"/>
          </p:cNvSpPr>
          <p:nvPr/>
        </p:nvSpPr>
        <p:spPr bwMode="auto">
          <a:xfrm>
            <a:off x="2667000" y="1295400"/>
            <a:ext cx="57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66"/>
                </a:solidFill>
              </a:rPr>
              <a:t>stiff</a:t>
            </a:r>
          </a:p>
        </p:txBody>
      </p:sp>
      <p:sp>
        <p:nvSpPr>
          <p:cNvPr id="2417676" name="Text Box 12"/>
          <p:cNvSpPr txBox="1">
            <a:spLocks noChangeArrowheads="1"/>
          </p:cNvSpPr>
          <p:nvPr/>
        </p:nvSpPr>
        <p:spPr bwMode="auto">
          <a:xfrm>
            <a:off x="3521075" y="2438400"/>
            <a:ext cx="593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soft</a:t>
            </a:r>
          </a:p>
        </p:txBody>
      </p:sp>
      <p:sp>
        <p:nvSpPr>
          <p:cNvPr id="2417677" name="Text Box 13"/>
          <p:cNvSpPr txBox="1">
            <a:spLocks noChangeArrowheads="1"/>
          </p:cNvSpPr>
          <p:nvPr/>
        </p:nvSpPr>
        <p:spPr bwMode="auto">
          <a:xfrm rot="-5400000">
            <a:off x="-449262" y="3040062"/>
            <a:ext cx="1752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latin typeface="Times New Roman" charset="0"/>
              </a:rPr>
              <a:t>U</a:t>
            </a:r>
            <a:r>
              <a:rPr lang="en-US" sz="2000" baseline="-25000">
                <a:latin typeface="Times New Roman" charset="0"/>
              </a:rPr>
              <a:t>asy</a:t>
            </a:r>
            <a:r>
              <a:rPr lang="en-US" sz="2000">
                <a:latin typeface="Times New Roman" charset="0"/>
              </a:rPr>
              <a:t>  (MeV)</a:t>
            </a:r>
          </a:p>
        </p:txBody>
      </p:sp>
      <p:sp>
        <p:nvSpPr>
          <p:cNvPr id="2417678" name="Text Box 14"/>
          <p:cNvSpPr txBox="1">
            <a:spLocks noChangeArrowheads="1"/>
          </p:cNvSpPr>
          <p:nvPr/>
        </p:nvSpPr>
        <p:spPr bwMode="auto">
          <a:xfrm>
            <a:off x="838200" y="1143000"/>
            <a:ext cx="88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>
                <a:solidFill>
                  <a:srgbClr val="0000B9"/>
                </a:solidFill>
                <a:latin typeface="Times New Roman" charset="0"/>
                <a:sym typeface="Symbol" charset="0"/>
              </a:rPr>
              <a:t>=0.3</a:t>
            </a:r>
            <a:endParaRPr lang="en-US" sz="2400" b="1">
              <a:solidFill>
                <a:srgbClr val="0000B9"/>
              </a:solidFill>
              <a:latin typeface="Times New Roman" charset="0"/>
            </a:endParaRPr>
          </a:p>
        </p:txBody>
      </p:sp>
      <p:sp>
        <p:nvSpPr>
          <p:cNvPr id="2417698" name="Rectangle 34"/>
          <p:cNvSpPr>
            <a:spLocks noChangeArrowheads="1"/>
          </p:cNvSpPr>
          <p:nvPr/>
        </p:nvSpPr>
        <p:spPr bwMode="auto">
          <a:xfrm>
            <a:off x="228600" y="2047875"/>
            <a:ext cx="304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800600" y="3058191"/>
            <a:ext cx="4267200" cy="348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u="sng" dirty="0">
                <a:solidFill>
                  <a:srgbClr val="0000FF"/>
                </a:solidFill>
              </a:rPr>
              <a:t>Observables: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6600"/>
                </a:solidFill>
              </a:rPr>
              <a:t>n </a:t>
            </a:r>
            <a:r>
              <a:rPr lang="en-US" sz="2000" dirty="0" err="1">
                <a:solidFill>
                  <a:srgbClr val="FF6600"/>
                </a:solidFill>
              </a:rPr>
              <a:t>vs</a:t>
            </a:r>
            <a:r>
              <a:rPr lang="en-US" sz="2000" dirty="0">
                <a:solidFill>
                  <a:srgbClr val="FF6600"/>
                </a:solidFill>
              </a:rPr>
              <a:t> p </a:t>
            </a:r>
            <a:r>
              <a:rPr lang="en-US" sz="2000" dirty="0"/>
              <a:t>and t </a:t>
            </a:r>
            <a:r>
              <a:rPr lang="en-US" sz="2000" dirty="0" err="1"/>
              <a:t>vs</a:t>
            </a:r>
            <a:r>
              <a:rPr lang="en-US" sz="2000" dirty="0"/>
              <a:t> </a:t>
            </a:r>
            <a:r>
              <a:rPr lang="en-US" sz="2000" baseline="30000" dirty="0"/>
              <a:t>3</a:t>
            </a:r>
            <a:r>
              <a:rPr lang="en-US" sz="2000" dirty="0"/>
              <a:t>He emission </a:t>
            </a:r>
            <a:br>
              <a:rPr lang="en-US" sz="2000" dirty="0"/>
            </a:br>
            <a:r>
              <a:rPr lang="en-US" sz="2000" dirty="0"/>
              <a:t>   and flow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 Pion production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 Correlations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Isospin</a:t>
            </a:r>
            <a:r>
              <a:rPr lang="en-US" sz="2000" dirty="0"/>
              <a:t> transport ratios</a:t>
            </a:r>
          </a:p>
          <a:p>
            <a:pPr>
              <a:lnSpc>
                <a:spcPct val="120000"/>
              </a:lnSpc>
              <a:buFont typeface="Arial"/>
              <a:buChar char="•"/>
            </a:pPr>
            <a:r>
              <a:rPr lang="en-US" sz="2000" dirty="0"/>
              <a:t> ….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endParaRPr lang="en-US" sz="2000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888463" y="1035403"/>
            <a:ext cx="3937000" cy="10772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defRPr/>
            </a:pPr>
            <a:r>
              <a:rPr lang="en-US" sz="2000" dirty="0"/>
              <a:t>    </a:t>
            </a:r>
            <a:r>
              <a:rPr lang="en-US" sz="2000" b="1" dirty="0"/>
              <a:t>E/A</a:t>
            </a:r>
            <a:r>
              <a:rPr lang="en-US" sz="2000" b="1" dirty="0">
                <a:latin typeface="Times New Roman" charset="0"/>
              </a:rPr>
              <a:t> (</a:t>
            </a:r>
            <a:r>
              <a:rPr lang="en-US" sz="2000" b="1" dirty="0">
                <a:latin typeface="Times New Roman" charset="0"/>
                <a:sym typeface="Symbol" charset="0"/>
              </a:rPr>
              <a:t>,)</a:t>
            </a:r>
            <a:r>
              <a:rPr lang="en-US" sz="2000" dirty="0">
                <a:latin typeface="Times New Roman" charset="0"/>
                <a:sym typeface="Symbol" charset="0"/>
              </a:rPr>
              <a:t> = </a:t>
            </a:r>
            <a:r>
              <a:rPr lang="en-US" sz="2000" dirty="0">
                <a:solidFill>
                  <a:srgbClr val="0000CC"/>
                </a:solidFill>
              </a:rPr>
              <a:t>E/A </a:t>
            </a:r>
            <a:r>
              <a:rPr lang="en-US" sz="2000" dirty="0">
                <a:solidFill>
                  <a:srgbClr val="0000CC"/>
                </a:solidFill>
                <a:latin typeface="Times New Roman" charset="0"/>
              </a:rPr>
              <a:t>(</a:t>
            </a:r>
            <a:r>
              <a:rPr lang="en-US" sz="2000" dirty="0">
                <a:solidFill>
                  <a:srgbClr val="0000CC"/>
                </a:solidFill>
                <a:latin typeface="Times New Roman" charset="0"/>
                <a:sym typeface="Symbol" charset="0"/>
              </a:rPr>
              <a:t>,0)</a:t>
            </a:r>
            <a:r>
              <a:rPr lang="en-US" sz="2000" dirty="0">
                <a:latin typeface="Times New Roman" charset="0"/>
                <a:sym typeface="Symbol" charset="0"/>
              </a:rPr>
              <a:t> + </a:t>
            </a:r>
            <a:r>
              <a:rPr lang="en-US" sz="2000" dirty="0">
                <a:latin typeface="Symbol" charset="0"/>
                <a:sym typeface="Symbol" charset="0"/>
              </a:rPr>
              <a:t>d</a:t>
            </a:r>
            <a:r>
              <a:rPr lang="en-US" sz="2000" baseline="30000" dirty="0">
                <a:latin typeface="Times New Roman" charset="0"/>
                <a:sym typeface="Symbol" charset="0"/>
              </a:rPr>
              <a:t>2</a:t>
            </a:r>
            <a:r>
              <a:rPr lang="en-US" sz="2000" dirty="0">
                <a:solidFill>
                  <a:srgbClr val="CC00CC"/>
                </a:solidFill>
                <a:latin typeface="Times New Roman" charset="0"/>
                <a:sym typeface="Symbol" charset="0"/>
              </a:rPr>
              <a:t>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S()</a:t>
            </a:r>
            <a:endParaRPr lang="en-US" sz="2000" dirty="0">
              <a:solidFill>
                <a:srgbClr val="0000CC"/>
              </a:solidFill>
              <a:latin typeface="Times New Roman" charset="0"/>
              <a:sym typeface="Symbol" charset="0"/>
            </a:endParaRPr>
          </a:p>
          <a:p>
            <a:pPr marL="285750" indent="-285750">
              <a:lnSpc>
                <a:spcPct val="140000"/>
              </a:lnSpc>
              <a:buFont typeface="Symbol" charset="0"/>
              <a:buChar char=" "/>
              <a:defRPr/>
            </a:pPr>
            <a:r>
              <a:rPr lang="en-US" sz="2000" dirty="0">
                <a:latin typeface="Symbol" charset="0"/>
                <a:sym typeface="Symbol" charset="0"/>
              </a:rPr>
              <a:t>d </a:t>
            </a:r>
            <a:r>
              <a:rPr lang="en-US" sz="2000" dirty="0">
                <a:latin typeface="Times New Roman" charset="0"/>
                <a:sym typeface="Symbol" charset="0"/>
              </a:rPr>
              <a:t>= (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n</a:t>
            </a:r>
            <a:r>
              <a:rPr lang="en-US" sz="2000" dirty="0">
                <a:latin typeface="Times New Roman" charset="0"/>
                <a:sym typeface="Symbol" charset="0"/>
              </a:rPr>
              <a:t>- 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p</a:t>
            </a:r>
            <a:r>
              <a:rPr lang="en-US" sz="2000" dirty="0">
                <a:latin typeface="Times New Roman" charset="0"/>
                <a:sym typeface="Symbol" charset="0"/>
              </a:rPr>
              <a:t>)/ (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n</a:t>
            </a:r>
            <a:r>
              <a:rPr lang="en-US" sz="2000" dirty="0">
                <a:latin typeface="Times New Roman" charset="0"/>
                <a:sym typeface="Symbol" charset="0"/>
              </a:rPr>
              <a:t>+ 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p</a:t>
            </a:r>
            <a:r>
              <a:rPr lang="en-US" sz="2000" dirty="0">
                <a:latin typeface="Times New Roman" charset="0"/>
                <a:sym typeface="Symbol" charset="0"/>
              </a:rPr>
              <a:t>) = </a:t>
            </a:r>
            <a:r>
              <a:rPr lang="en-US" sz="2000" dirty="0"/>
              <a:t>(N-Z)/A</a:t>
            </a:r>
            <a:endParaRPr lang="en-US" sz="1800" dirty="0"/>
          </a:p>
          <a:p>
            <a:pPr marL="285750" indent="-285750">
              <a:lnSpc>
                <a:spcPct val="140000"/>
              </a:lnSpc>
              <a:buFont typeface="Symbol" charset="0"/>
              <a:buChar char=" "/>
              <a:defRPr/>
            </a:pP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230918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Z. Chajecki - WPCF 2018</a:t>
            </a: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113FB-1873-6441-AECA-D2FA8190E734}" type="slidenum">
              <a:rPr lang="en-US"/>
              <a:pPr/>
              <a:t>14</a:t>
            </a:fld>
            <a:endParaRPr lang="en-US"/>
          </a:p>
        </p:txBody>
      </p:sp>
      <p:sp>
        <p:nvSpPr>
          <p:cNvPr id="241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63500"/>
            <a:ext cx="8820150" cy="9017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Comic Sans MS" charset="0"/>
              </a:rPr>
              <a:t>Reaction probes: </a:t>
            </a:r>
            <a:r>
              <a:rPr lang="en-US" sz="3600" b="1" dirty="0" err="1">
                <a:solidFill>
                  <a:schemeClr val="bg1"/>
                </a:solidFill>
                <a:latin typeface="Comic Sans MS" charset="0"/>
              </a:rPr>
              <a:t>Isospin</a:t>
            </a:r>
            <a:r>
              <a:rPr lang="en-US" sz="3600" b="1" dirty="0">
                <a:solidFill>
                  <a:schemeClr val="bg1"/>
                </a:solidFill>
                <a:latin typeface="Comic Sans MS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omic Sans MS" charset="0"/>
              </a:rPr>
              <a:t>multiplets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17666" name="Rectangle 2"/>
          <p:cNvSpPr>
            <a:spLocks noChangeArrowheads="1"/>
          </p:cNvSpPr>
          <p:nvPr/>
        </p:nvSpPr>
        <p:spPr bwMode="auto">
          <a:xfrm>
            <a:off x="76200" y="838200"/>
            <a:ext cx="4495800" cy="5715000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17669" name="Picture 5" descr="f1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t="6793" r="7813" b="2264"/>
          <a:stretch>
            <a:fillRect/>
          </a:stretch>
        </p:blipFill>
        <p:spPr bwMode="auto">
          <a:xfrm>
            <a:off x="177800" y="914400"/>
            <a:ext cx="4321175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7674" name="Text Box 10"/>
          <p:cNvSpPr txBox="1">
            <a:spLocks noChangeArrowheads="1"/>
          </p:cNvSpPr>
          <p:nvPr/>
        </p:nvSpPr>
        <p:spPr bwMode="auto">
          <a:xfrm>
            <a:off x="1560513" y="6034088"/>
            <a:ext cx="801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u =</a:t>
            </a:r>
          </a:p>
        </p:txBody>
      </p:sp>
      <p:sp>
        <p:nvSpPr>
          <p:cNvPr id="2417675" name="Text Box 11"/>
          <p:cNvSpPr txBox="1">
            <a:spLocks noChangeArrowheads="1"/>
          </p:cNvSpPr>
          <p:nvPr/>
        </p:nvSpPr>
        <p:spPr bwMode="auto">
          <a:xfrm>
            <a:off x="2667000" y="1295400"/>
            <a:ext cx="57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66"/>
                </a:solidFill>
              </a:rPr>
              <a:t>stiff</a:t>
            </a:r>
          </a:p>
        </p:txBody>
      </p:sp>
      <p:sp>
        <p:nvSpPr>
          <p:cNvPr id="2417676" name="Text Box 12"/>
          <p:cNvSpPr txBox="1">
            <a:spLocks noChangeArrowheads="1"/>
          </p:cNvSpPr>
          <p:nvPr/>
        </p:nvSpPr>
        <p:spPr bwMode="auto">
          <a:xfrm>
            <a:off x="3521075" y="2438400"/>
            <a:ext cx="593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soft</a:t>
            </a:r>
          </a:p>
        </p:txBody>
      </p:sp>
      <p:sp>
        <p:nvSpPr>
          <p:cNvPr id="2417677" name="Text Box 13"/>
          <p:cNvSpPr txBox="1">
            <a:spLocks noChangeArrowheads="1"/>
          </p:cNvSpPr>
          <p:nvPr/>
        </p:nvSpPr>
        <p:spPr bwMode="auto">
          <a:xfrm rot="-5400000">
            <a:off x="-449262" y="3040062"/>
            <a:ext cx="1752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>
                <a:latin typeface="Times New Roman" charset="0"/>
              </a:rPr>
              <a:t>U</a:t>
            </a:r>
            <a:r>
              <a:rPr lang="en-US" sz="2000" baseline="-25000">
                <a:latin typeface="Times New Roman" charset="0"/>
              </a:rPr>
              <a:t>asy</a:t>
            </a:r>
            <a:r>
              <a:rPr lang="en-US" sz="2000">
                <a:latin typeface="Times New Roman" charset="0"/>
              </a:rPr>
              <a:t>  (MeV)</a:t>
            </a:r>
          </a:p>
        </p:txBody>
      </p:sp>
      <p:sp>
        <p:nvSpPr>
          <p:cNvPr id="2417678" name="Text Box 14"/>
          <p:cNvSpPr txBox="1">
            <a:spLocks noChangeArrowheads="1"/>
          </p:cNvSpPr>
          <p:nvPr/>
        </p:nvSpPr>
        <p:spPr bwMode="auto">
          <a:xfrm>
            <a:off x="838200" y="1143000"/>
            <a:ext cx="88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>
                <a:solidFill>
                  <a:srgbClr val="0000B9"/>
                </a:solidFill>
                <a:latin typeface="Times New Roman" charset="0"/>
                <a:sym typeface="Symbol" charset="0"/>
              </a:rPr>
              <a:t>=0.3</a:t>
            </a:r>
            <a:endParaRPr lang="en-US" sz="2400" b="1">
              <a:solidFill>
                <a:srgbClr val="0000B9"/>
              </a:solidFill>
              <a:latin typeface="Times New Roman" charset="0"/>
            </a:endParaRPr>
          </a:p>
        </p:txBody>
      </p:sp>
      <p:sp>
        <p:nvSpPr>
          <p:cNvPr id="2417698" name="Rectangle 34"/>
          <p:cNvSpPr>
            <a:spLocks noChangeArrowheads="1"/>
          </p:cNvSpPr>
          <p:nvPr/>
        </p:nvSpPr>
        <p:spPr bwMode="auto">
          <a:xfrm>
            <a:off x="228600" y="2047875"/>
            <a:ext cx="304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914400" y="2286000"/>
            <a:ext cx="1295400" cy="2438400"/>
          </a:xfrm>
          <a:prstGeom prst="rect">
            <a:avLst/>
          </a:prstGeom>
          <a:noFill/>
          <a:ln w="28575" cap="flat" cmpd="sng" algn="ctr">
            <a:solidFill>
              <a:srgbClr val="0000C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00600" y="1752600"/>
            <a:ext cx="3905244" cy="3881508"/>
            <a:chOff x="0" y="3020014"/>
            <a:chExt cx="3905244" cy="388150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r="88088"/>
            <a:stretch/>
          </p:blipFill>
          <p:spPr>
            <a:xfrm>
              <a:off x="0" y="3103553"/>
              <a:ext cx="707571" cy="3754448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/>
            <a:srcRect l="54004" t="349" r="-8924" b="-349"/>
            <a:stretch/>
          </p:blipFill>
          <p:spPr>
            <a:xfrm>
              <a:off x="642977" y="3116646"/>
              <a:ext cx="3262267" cy="3754448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23" name="TextBox 22"/>
            <p:cNvSpPr txBox="1"/>
            <p:nvPr/>
          </p:nvSpPr>
          <p:spPr>
            <a:xfrm>
              <a:off x="611663" y="6624523"/>
              <a:ext cx="2415572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1200" dirty="0"/>
                <a:t>E</a:t>
              </a:r>
              <a:r>
                <a:rPr lang="en-US" sz="1200" baseline="-25000" dirty="0"/>
                <a:t>CM</a:t>
              </a:r>
              <a:r>
                <a:rPr lang="en-US" sz="1200" dirty="0"/>
                <a:t> (MeV)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405777" y="4704887"/>
              <a:ext cx="7829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00FF"/>
                  </a:solidFill>
                </a:rPr>
                <a:t>Soft</a:t>
              </a:r>
              <a:endParaRPr lang="en-US" sz="2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38194" y="5891842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Stiff</a:t>
              </a:r>
              <a:endParaRPr lang="en-US" sz="24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036" y="3020014"/>
              <a:ext cx="212969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75000"/>
                    </a:schemeClr>
                  </a:solidFill>
                </a:rPr>
                <a:t>PLB 664 (2008) 145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572000" y="5562600"/>
            <a:ext cx="4495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40000"/>
                </a:solidFill>
              </a:rPr>
              <a:t>repulsive</a:t>
            </a:r>
            <a:r>
              <a:rPr lang="en-US" sz="1800" dirty="0"/>
              <a:t> (</a:t>
            </a:r>
            <a:r>
              <a:rPr lang="en-US" sz="1800" dirty="0">
                <a:solidFill>
                  <a:srgbClr val="0000FF"/>
                </a:solidFill>
              </a:rPr>
              <a:t>attractive</a:t>
            </a:r>
            <a:r>
              <a:rPr lang="en-US" sz="1800" dirty="0"/>
              <a:t>) potential for </a:t>
            </a:r>
            <a:r>
              <a:rPr lang="en-US" sz="1800" dirty="0">
                <a:solidFill>
                  <a:srgbClr val="F40000"/>
                </a:solidFill>
              </a:rPr>
              <a:t>neutrons</a:t>
            </a:r>
            <a:r>
              <a:rPr lang="en-US" sz="1800" dirty="0"/>
              <a:t> (</a:t>
            </a:r>
            <a:r>
              <a:rPr lang="en-US" sz="1800" dirty="0">
                <a:solidFill>
                  <a:srgbClr val="0000FF"/>
                </a:solidFill>
              </a:rPr>
              <a:t>protons</a:t>
            </a:r>
            <a:r>
              <a:rPr lang="en-US" sz="1800" dirty="0"/>
              <a:t>) </a:t>
            </a:r>
            <a:r>
              <a:rPr lang="en-US" sz="1800" dirty="0">
                <a:solidFill>
                  <a:srgbClr val="F40000"/>
                </a:solidFill>
              </a:rPr>
              <a:t>enhances</a:t>
            </a:r>
            <a:r>
              <a:rPr lang="en-US" sz="1800" dirty="0"/>
              <a:t> (</a:t>
            </a:r>
            <a:r>
              <a:rPr lang="en-US" sz="1800" dirty="0">
                <a:solidFill>
                  <a:srgbClr val="0000FF"/>
                </a:solidFill>
              </a:rPr>
              <a:t>suppresses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the </a:t>
            </a:r>
            <a:r>
              <a:rPr lang="en-US" sz="1800" dirty="0">
                <a:solidFill>
                  <a:srgbClr val="F40000"/>
                </a:solidFill>
              </a:rPr>
              <a:t>neutron</a:t>
            </a:r>
            <a:r>
              <a:rPr lang="en-US" sz="1800" dirty="0"/>
              <a:t> (</a:t>
            </a:r>
            <a:r>
              <a:rPr lang="en-US" sz="1800" dirty="0">
                <a:solidFill>
                  <a:srgbClr val="0000FF"/>
                </a:solidFill>
              </a:rPr>
              <a:t>proton</a:t>
            </a:r>
            <a:r>
              <a:rPr lang="en-US" sz="1800" dirty="0"/>
              <a:t>) emission</a:t>
            </a:r>
            <a:endParaRPr lang="en-US" sz="1800" dirty="0">
              <a:solidFill>
                <a:schemeClr val="accent2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029200" y="762000"/>
            <a:ext cx="3429000" cy="1066800"/>
            <a:chOff x="3321393" y="5100306"/>
            <a:chExt cx="3434726" cy="1132453"/>
          </a:xfrm>
        </p:grpSpPr>
        <p:sp>
          <p:nvSpPr>
            <p:cNvPr id="29" name="Rectangle 28"/>
            <p:cNvSpPr/>
            <p:nvPr/>
          </p:nvSpPr>
          <p:spPr bwMode="auto">
            <a:xfrm>
              <a:off x="3364967" y="5132860"/>
              <a:ext cx="3391152" cy="1099899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DE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1" i="0" u="none" strike="noStrike" cap="none" normalizeH="0" baseline="0">
                <a:ln>
                  <a:noFill/>
                </a:ln>
                <a:solidFill>
                  <a:srgbClr val="DE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5080997" y="5644828"/>
              <a:ext cx="1557282" cy="117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1" name="Text Box 3"/>
            <p:cNvSpPr txBox="1">
              <a:spLocks noChangeArrowheads="1"/>
            </p:cNvSpPr>
            <p:nvPr/>
          </p:nvSpPr>
          <p:spPr bwMode="auto">
            <a:xfrm>
              <a:off x="5204000" y="5100306"/>
              <a:ext cx="1539026" cy="997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10000"/>
                </a:spcBef>
              </a:pPr>
              <a:r>
                <a:rPr lang="en-US" sz="2800" dirty="0" err="1">
                  <a:latin typeface="Times New Roman" charset="0"/>
                </a:rPr>
                <a:t>Y</a:t>
              </a:r>
              <a:r>
                <a:rPr lang="en-US" sz="2800" baseline="-25000" dirty="0" err="1">
                  <a:latin typeface="Times New Roman" charset="0"/>
                </a:rPr>
                <a:t>n</a:t>
              </a:r>
              <a:r>
                <a:rPr lang="en-US" sz="2800" dirty="0">
                  <a:latin typeface="Times New Roman" charset="0"/>
                </a:rPr>
                <a:t>(E</a:t>
              </a:r>
              <a:r>
                <a:rPr lang="en-US" sz="2800" baseline="-25000" dirty="0">
                  <a:latin typeface="Times New Roman" charset="0"/>
                </a:rPr>
                <a:t>CM</a:t>
              </a:r>
              <a:r>
                <a:rPr lang="en-US" sz="2800" dirty="0">
                  <a:latin typeface="Times New Roman" charset="0"/>
                </a:rPr>
                <a:t>)</a:t>
              </a:r>
            </a:p>
            <a:p>
              <a:pPr eaLnBrk="1" hangingPunct="1">
                <a:spcBef>
                  <a:spcPct val="10000"/>
                </a:spcBef>
              </a:pPr>
              <a:r>
                <a:rPr lang="en-US" sz="2800" dirty="0" err="1">
                  <a:latin typeface="Times New Roman" charset="0"/>
                </a:rPr>
                <a:t>Y</a:t>
              </a:r>
              <a:r>
                <a:rPr lang="en-US" sz="2800" baseline="-25000" dirty="0" err="1">
                  <a:latin typeface="Times New Roman" charset="0"/>
                </a:rPr>
                <a:t>p</a:t>
              </a:r>
              <a:r>
                <a:rPr lang="en-US" sz="2800" dirty="0">
                  <a:latin typeface="Times New Roman" charset="0"/>
                </a:rPr>
                <a:t>(E</a:t>
              </a:r>
              <a:r>
                <a:rPr lang="en-US" sz="2800" baseline="-25000" dirty="0">
                  <a:latin typeface="Times New Roman" charset="0"/>
                </a:rPr>
                <a:t>CM</a:t>
              </a:r>
              <a:r>
                <a:rPr lang="en-US" sz="2800" dirty="0">
                  <a:latin typeface="Times New Roman" charset="0"/>
                </a:rPr>
                <a:t>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21393" y="5373002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</a:t>
              </a:r>
              <a:r>
                <a:rPr lang="en-US" sz="2800" baseline="-25000" dirty="0" err="1"/>
                <a:t>n</a:t>
              </a:r>
              <a:r>
                <a:rPr lang="en-US" sz="2800" baseline="-25000" dirty="0"/>
                <a:t>/p</a:t>
              </a:r>
              <a:r>
                <a:rPr lang="en-US" sz="2800" dirty="0"/>
                <a:t>(E</a:t>
              </a:r>
              <a:r>
                <a:rPr lang="en-US" sz="2800" baseline="-25000" dirty="0"/>
                <a:t>CM</a:t>
              </a:r>
              <a:r>
                <a:rPr lang="en-US" sz="2800" dirty="0"/>
                <a:t>)=</a:t>
              </a:r>
            </a:p>
          </p:txBody>
        </p:sp>
      </p:grpSp>
      <p:sp>
        <p:nvSpPr>
          <p:cNvPr id="33" name="Rectangle 42"/>
          <p:cNvSpPr>
            <a:spLocks noChangeArrowheads="1"/>
          </p:cNvSpPr>
          <p:nvPr/>
        </p:nvSpPr>
        <p:spPr bwMode="auto">
          <a:xfrm>
            <a:off x="4343400" y="6477000"/>
            <a:ext cx="4800600" cy="400110"/>
          </a:xfrm>
          <a:prstGeom prst="rect">
            <a:avLst/>
          </a:prstGeom>
          <a:solidFill>
            <a:srgbClr val="FFFFFF"/>
          </a:solidFill>
          <a:ln w="158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 b="1" baseline="30000" dirty="0">
                <a:solidFill>
                  <a:srgbClr val="C00000"/>
                </a:solidFill>
              </a:rPr>
              <a:t>124</a:t>
            </a:r>
            <a:r>
              <a:rPr lang="en-US" sz="2000" b="1" dirty="0">
                <a:solidFill>
                  <a:srgbClr val="C00000"/>
                </a:solidFill>
              </a:rPr>
              <a:t>Sn</a:t>
            </a:r>
            <a:r>
              <a:rPr lang="en-US" sz="2000" dirty="0"/>
              <a:t>: </a:t>
            </a:r>
            <a:r>
              <a:rPr lang="en-US" sz="2000" b="1" dirty="0"/>
              <a:t>50</a:t>
            </a:r>
            <a:r>
              <a:rPr lang="en-US" sz="2000" dirty="0"/>
              <a:t> protons, </a:t>
            </a:r>
            <a:r>
              <a:rPr lang="en-US" sz="2000" b="1" dirty="0"/>
              <a:t>74</a:t>
            </a:r>
            <a:r>
              <a:rPr lang="en-US" sz="2000" dirty="0"/>
              <a:t> neutrons </a:t>
            </a:r>
            <a:r>
              <a:rPr lang="en-US" sz="2000" b="1" dirty="0">
                <a:solidFill>
                  <a:srgbClr val="0000CA"/>
                </a:solidFill>
                <a:latin typeface="Symbol" charset="0"/>
                <a:sym typeface="Symbol" charset="0"/>
              </a:rPr>
              <a:t></a:t>
            </a:r>
            <a:r>
              <a:rPr lang="en-US" sz="2000" b="1" dirty="0">
                <a:solidFill>
                  <a:srgbClr val="0000CA"/>
                </a:solidFill>
              </a:rPr>
              <a:t>~0.20</a:t>
            </a:r>
          </a:p>
        </p:txBody>
      </p:sp>
    </p:spTree>
    <p:extLst>
      <p:ext uri="{BB962C8B-B14F-4D97-AF65-F5344CB8AC3E}">
        <p14:creationId xmlns:p14="http://schemas.microsoft.com/office/powerpoint/2010/main" val="2581817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Z. Chajecki - WPCF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52D0C7-BA79-BD4F-B30F-C8F38A3ACFA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86868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Influence of effective mass</a:t>
            </a:r>
            <a:endParaRPr lang="en-US" sz="3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0" y="773302"/>
            <a:ext cx="4878931" cy="5730170"/>
            <a:chOff x="4301690" y="798206"/>
            <a:chExt cx="4878931" cy="573017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4301690" y="838371"/>
              <a:ext cx="4842310" cy="569000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1" i="0" u="none" strike="noStrike" cap="none" normalizeH="0" baseline="0">
                <a:ln>
                  <a:noFill/>
                </a:ln>
                <a:solidFill>
                  <a:srgbClr val="DE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56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420" b="6146"/>
            <a:stretch/>
          </p:blipFill>
          <p:spPr bwMode="auto">
            <a:xfrm>
              <a:off x="4989433" y="2006104"/>
              <a:ext cx="2867659" cy="3362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344011" y="798206"/>
              <a:ext cx="481760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000FF"/>
                  </a:solidFill>
                </a:rPr>
                <a:t>Transport simulations: </a:t>
              </a:r>
              <a:r>
                <a:rPr lang="en-US" sz="2200" b="1" baseline="30000" dirty="0">
                  <a:solidFill>
                    <a:srgbClr val="0000FF"/>
                  </a:solidFill>
                </a:rPr>
                <a:t>132</a:t>
              </a:r>
              <a:r>
                <a:rPr lang="en-US" sz="2200" b="1" dirty="0">
                  <a:solidFill>
                    <a:srgbClr val="0000FF"/>
                  </a:solidFill>
                </a:rPr>
                <a:t>Sn+</a:t>
              </a:r>
              <a:r>
                <a:rPr lang="en-US" sz="2200" b="1" baseline="30000" dirty="0">
                  <a:solidFill>
                    <a:srgbClr val="0000FF"/>
                  </a:solidFill>
                </a:rPr>
                <a:t>124</a:t>
              </a:r>
              <a:r>
                <a:rPr lang="en-US" sz="2200" b="1" dirty="0">
                  <a:solidFill>
                    <a:srgbClr val="0000FF"/>
                  </a:solidFill>
                </a:rPr>
                <a:t>Sn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85278" y="1167572"/>
              <a:ext cx="329534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it-IT" sz="1200" dirty="0" err="1">
                  <a:solidFill>
                    <a:schemeClr val="bg2">
                      <a:lumMod val="50000"/>
                    </a:schemeClr>
                  </a:solidFill>
                </a:rPr>
                <a:t>J</a:t>
              </a:r>
              <a:r>
                <a:rPr lang="it-IT" sz="1200" dirty="0">
                  <a:solidFill>
                    <a:schemeClr val="bg2">
                      <a:lumMod val="50000"/>
                    </a:schemeClr>
                  </a:solidFill>
                </a:rPr>
                <a:t>. Rizzo et al, </a:t>
              </a:r>
              <a:r>
                <a:rPr lang="it-IT" sz="1200" dirty="0" err="1">
                  <a:solidFill>
                    <a:schemeClr val="bg2">
                      <a:lumMod val="50000"/>
                    </a:schemeClr>
                  </a:solidFill>
                </a:rPr>
                <a:t>Phys</a:t>
              </a:r>
              <a:r>
                <a:rPr lang="it-IT" sz="1200" dirty="0">
                  <a:solidFill>
                    <a:schemeClr val="bg2">
                      <a:lumMod val="50000"/>
                    </a:schemeClr>
                  </a:solidFill>
                </a:rPr>
                <a:t>. Rev. C72, 064609 (2005)</a:t>
              </a:r>
              <a:endParaRPr lang="en-US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7200" y="1447800"/>
            <a:ext cx="4477333" cy="4792111"/>
            <a:chOff x="5923304" y="1325183"/>
            <a:chExt cx="7572239" cy="4792111"/>
          </a:xfrm>
        </p:grpSpPr>
        <p:sp>
          <p:nvSpPr>
            <p:cNvPr id="25" name="TextBox 24"/>
            <p:cNvSpPr txBox="1"/>
            <p:nvPr/>
          </p:nvSpPr>
          <p:spPr>
            <a:xfrm>
              <a:off x="5923304" y="1325183"/>
              <a:ext cx="6066707" cy="58477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m</a:t>
              </a:r>
              <a:r>
                <a:rPr lang="en-US" baseline="30000" dirty="0">
                  <a:solidFill>
                    <a:srgbClr val="0000FF"/>
                  </a:solidFill>
                </a:rPr>
                <a:t>*</a:t>
              </a:r>
              <a:r>
                <a:rPr lang="en-US" baseline="-25000" dirty="0">
                  <a:solidFill>
                    <a:srgbClr val="0000FF"/>
                  </a:solidFill>
                </a:rPr>
                <a:t>n</a:t>
              </a:r>
              <a:r>
                <a:rPr lang="en-US" dirty="0">
                  <a:solidFill>
                    <a:srgbClr val="0000FF"/>
                  </a:solidFill>
                </a:rPr>
                <a:t>&lt;m</a:t>
              </a:r>
              <a:r>
                <a:rPr lang="en-US" baseline="30000" dirty="0">
                  <a:solidFill>
                    <a:srgbClr val="0000FF"/>
                  </a:solidFill>
                </a:rPr>
                <a:t>*</a:t>
              </a:r>
              <a:r>
                <a:rPr lang="en-US" baseline="-25000" dirty="0">
                  <a:solidFill>
                    <a:srgbClr val="0000FF"/>
                  </a:solidFill>
                </a:rPr>
                <a:t>p</a:t>
              </a:r>
              <a:r>
                <a:rPr lang="en-US" dirty="0">
                  <a:solidFill>
                    <a:srgbClr val="0000FF"/>
                  </a:solidFill>
                </a:rPr>
                <a:t> - more neutrons accelerated to high energies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28295" y="5532518"/>
              <a:ext cx="5667248" cy="58477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DE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40000"/>
                  </a:solidFill>
                </a:rPr>
                <a:t>m</a:t>
              </a:r>
              <a:r>
                <a:rPr lang="en-US" baseline="30000" dirty="0">
                  <a:solidFill>
                    <a:srgbClr val="F40000"/>
                  </a:solidFill>
                </a:rPr>
                <a:t>*</a:t>
              </a:r>
              <a:r>
                <a:rPr lang="en-US" baseline="-25000" dirty="0">
                  <a:solidFill>
                    <a:srgbClr val="F40000"/>
                  </a:solidFill>
                </a:rPr>
                <a:t>p</a:t>
              </a:r>
              <a:r>
                <a:rPr lang="en-US" dirty="0">
                  <a:solidFill>
                    <a:srgbClr val="F40000"/>
                  </a:solidFill>
                </a:rPr>
                <a:t>&lt;m</a:t>
              </a:r>
              <a:r>
                <a:rPr lang="en-US" baseline="30000" dirty="0">
                  <a:solidFill>
                    <a:srgbClr val="F40000"/>
                  </a:solidFill>
                </a:rPr>
                <a:t>*</a:t>
              </a:r>
              <a:r>
                <a:rPr lang="en-US" baseline="-25000" dirty="0">
                  <a:solidFill>
                    <a:srgbClr val="F40000"/>
                  </a:solidFill>
                </a:rPr>
                <a:t>n</a:t>
              </a:r>
              <a:r>
                <a:rPr lang="en-US" dirty="0">
                  <a:solidFill>
                    <a:srgbClr val="F40000"/>
                  </a:solidFill>
                </a:rPr>
                <a:t> - more protons accelerated to high energies</a:t>
              </a:r>
            </a:p>
          </p:txBody>
        </p:sp>
        <p:cxnSp>
          <p:nvCxnSpPr>
            <p:cNvPr id="27" name="Straight Arrow Connector 26"/>
            <p:cNvCxnSpPr>
              <a:cxnSpLocks/>
            </p:cNvCxnSpPr>
            <p:nvPr/>
          </p:nvCxnSpPr>
          <p:spPr bwMode="auto">
            <a:xfrm flipH="1">
              <a:off x="10661918" y="1890797"/>
              <a:ext cx="208241" cy="9247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/>
            <p:cNvCxnSpPr>
              <a:cxnSpLocks/>
            </p:cNvCxnSpPr>
            <p:nvPr/>
          </p:nvCxnSpPr>
          <p:spPr bwMode="auto">
            <a:xfrm flipH="1" flipV="1">
              <a:off x="10909299" y="4783692"/>
              <a:ext cx="420515" cy="748826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4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23" name="Picture 22" descr="mass-splitting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5379" r="27564" b="16435"/>
          <a:stretch/>
        </p:blipFill>
        <p:spPr>
          <a:xfrm>
            <a:off x="4855010" y="762000"/>
            <a:ext cx="4301690" cy="3583118"/>
          </a:xfrm>
          <a:prstGeom prst="rect">
            <a:avLst/>
          </a:prstGeom>
        </p:spPr>
      </p:pic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5996628" y="5154300"/>
          <a:ext cx="1749425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7" name="Equation" r:id="rId7" imgW="863600" imgH="622300" progId="Equation.3">
                  <p:embed/>
                </p:oleObj>
              </mc:Choice>
              <mc:Fallback>
                <p:oleObj name="Equation" r:id="rId7" imgW="863600" imgH="622300" progId="Equation.3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96628" y="5154300"/>
                        <a:ext cx="1749425" cy="1258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 rot="5400000">
            <a:off x="7531741" y="2085969"/>
            <a:ext cx="2879399" cy="307744"/>
          </a:xfrm>
          <a:prstGeom prst="rect">
            <a:avLst/>
          </a:prstGeom>
        </p:spPr>
        <p:txBody>
          <a:bodyPr wrap="none" lIns="91408" tIns="45704" rIns="91408" bIns="45704">
            <a:spAutoFit/>
          </a:bodyPr>
          <a:lstStyle/>
          <a:p>
            <a:r>
              <a:rPr lang="en-US" sz="1400" dirty="0">
                <a:solidFill>
                  <a:srgbClr val="606060"/>
                </a:solidFill>
              </a:rPr>
              <a:t>B. Liu et al. PRC 65(2002)045201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5854638" y="5604504"/>
            <a:ext cx="2061696" cy="870220"/>
          </a:xfrm>
          <a:prstGeom prst="rect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4940883" y="4366737"/>
          <a:ext cx="41113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8" name="Equation" r:id="rId9" imgW="3136900" imgH="469900" progId="Equation.3">
                  <p:embed/>
                </p:oleObj>
              </mc:Choice>
              <mc:Fallback>
                <p:oleObj name="Equation" r:id="rId9" imgW="3136900" imgH="469900" progId="Equation.3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883" y="4366737"/>
                        <a:ext cx="4111350" cy="615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32650" y="5204394"/>
            <a:ext cx="3043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4000"/>
                </a:solidFill>
              </a:rPr>
              <a:t>acceleration: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6153090"/>
            <a:ext cx="5215479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004200"/>
                </a:solidFill>
              </a:rPr>
              <a:t>High energy sensitive to  effective mass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46CB02-8680-FC42-91F4-910B8C44E153}"/>
              </a:ext>
            </a:extLst>
          </p:cNvPr>
          <p:cNvSpPr txBox="1"/>
          <p:nvPr/>
        </p:nvSpPr>
        <p:spPr>
          <a:xfrm>
            <a:off x="1859622" y="5224046"/>
            <a:ext cx="1269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[MeV/c]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404C94-F4D4-6C4E-B53F-1B9E4F0D70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15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4" grpId="0"/>
      <p:bldP spid="3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3" descr="Ca_ImQMD_sky_Soft_data_DRatio_Coalesce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143000"/>
            <a:ext cx="464787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a120_ImQMD_sky_Soft_data_DRatio_Coalescen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6700" y="3913691"/>
            <a:ext cx="3644900" cy="263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0CE7BC-2419-4A49-8D96-AC35AFE794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84338" y="6545263"/>
            <a:ext cx="5551487" cy="268287"/>
          </a:xfrm>
        </p:spPr>
        <p:txBody>
          <a:bodyPr/>
          <a:lstStyle/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5BB547EF-A899-8244-9C93-4FBC37A70D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00" y="6553200"/>
            <a:ext cx="15113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19B047-AF07-964E-806C-63AA8FC2309E}" type="slidenum">
              <a:rPr lang="en-US" altLang="en-US" sz="1400">
                <a:solidFill>
                  <a:schemeClr val="bg1"/>
                </a:solidFill>
              </a:rPr>
              <a:pPr eaLnBrk="1" hangingPunct="1"/>
              <a:t>16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74A83F49-7A74-C74E-9702-D4DA8C6BD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-6350"/>
            <a:ext cx="86868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Effective mass in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Ca+Ca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E9CFF-8793-344B-A39D-EB7CB1E7D367}"/>
              </a:ext>
            </a:extLst>
          </p:cNvPr>
          <p:cNvSpPr txBox="1"/>
          <p:nvPr/>
        </p:nvSpPr>
        <p:spPr>
          <a:xfrm>
            <a:off x="433251" y="4735701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Need to measure particles at energies &gt; 40MeV/A to constrain the effective mass of n and p.</a:t>
            </a:r>
          </a:p>
          <a:p>
            <a:r>
              <a:rPr lang="en-US" sz="2400" dirty="0">
                <a:solidFill>
                  <a:srgbClr val="3C3CF4"/>
                </a:solidFill>
              </a:rPr>
              <a:t>- requires a detector upgrade.</a:t>
            </a:r>
          </a:p>
        </p:txBody>
      </p:sp>
      <p:pic>
        <p:nvPicPr>
          <p:cNvPr id="6" name="Picture 2" descr="cDRatioSOftCoalescen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6700" y="1344092"/>
            <a:ext cx="3644900" cy="265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39335E-09F7-6242-9ACD-A60B95A093B2}"/>
              </a:ext>
            </a:extLst>
          </p:cNvPr>
          <p:cNvSpPr/>
          <p:nvPr/>
        </p:nvSpPr>
        <p:spPr>
          <a:xfrm>
            <a:off x="5407558" y="958334"/>
            <a:ext cx="3762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3C3CF4"/>
                </a:solidFill>
              </a:rPr>
              <a:t>Motivation for recent experiment</a:t>
            </a:r>
          </a:p>
        </p:txBody>
      </p:sp>
    </p:spTree>
    <p:extLst>
      <p:ext uri="{BB962C8B-B14F-4D97-AF65-F5344CB8AC3E}">
        <p14:creationId xmlns:p14="http://schemas.microsoft.com/office/powerpoint/2010/main" val="3777747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>
            <a:extLst>
              <a:ext uri="{FF2B5EF4-FFF2-40B4-BE49-F238E27FC236}">
                <a16:creationId xmlns:a16="http://schemas.microsoft.com/office/drawing/2014/main" id="{8A75A178-4CE0-D941-9899-C70E6808F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838200"/>
            <a:ext cx="1447800" cy="42672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300">
              <a:solidFill>
                <a:srgbClr val="000000"/>
              </a:solidFill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8C1CD8C6-5105-C742-AE0F-01C0A15558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pl-PL"/>
              <a:t>Z. Chajecki - WPCF 2018</a:t>
            </a:r>
            <a:endParaRPr lang="en-US" dirty="0"/>
          </a:p>
        </p:txBody>
      </p:sp>
      <p:sp>
        <p:nvSpPr>
          <p:cNvPr id="2050050" name="Rectangle 2">
            <a:extLst>
              <a:ext uri="{FF2B5EF4-FFF2-40B4-BE49-F238E27FC236}">
                <a16:creationId xmlns:a16="http://schemas.microsoft.com/office/drawing/2014/main" id="{6805087B-FC34-3347-8E07-036BA68A52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6921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>
                <a:solidFill>
                  <a:srgbClr val="FFFFFF"/>
                </a:solidFill>
                <a:latin typeface="Comic Sans MS"/>
                <a:cs typeface="Comic Sans MS"/>
              </a:rPr>
              <a:t>What we hope to learn?</a:t>
            </a:r>
          </a:p>
        </p:txBody>
      </p:sp>
      <p:grpSp>
        <p:nvGrpSpPr>
          <p:cNvPr id="24580" name="Group 5">
            <a:extLst>
              <a:ext uri="{FF2B5EF4-FFF2-40B4-BE49-F238E27FC236}">
                <a16:creationId xmlns:a16="http://schemas.microsoft.com/office/drawing/2014/main" id="{8DBC50BD-813E-0B40-A33E-1964E79B98A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762000"/>
            <a:ext cx="7788275" cy="2441575"/>
            <a:chOff x="1371600" y="762000"/>
            <a:chExt cx="7788275" cy="244157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9F7944E-D802-544A-8686-FE21C612528D}"/>
                </a:ext>
              </a:extLst>
            </p:cNvPr>
            <p:cNvCxnSpPr/>
            <p:nvPr/>
          </p:nvCxnSpPr>
          <p:spPr bwMode="auto">
            <a:xfrm>
              <a:off x="3055938" y="838200"/>
              <a:ext cx="0" cy="232886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sp>
          <p:nvSpPr>
            <p:cNvPr id="24589" name="TextBox 8">
              <a:extLst>
                <a:ext uri="{FF2B5EF4-FFF2-40B4-BE49-F238E27FC236}">
                  <a16:creationId xmlns:a16="http://schemas.microsoft.com/office/drawing/2014/main" id="{D7F3ADA3-AFC4-FA47-B56F-4A5FB86B7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8925" y="987425"/>
              <a:ext cx="14890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065A0C"/>
                  </a:solidFill>
                </a:rPr>
                <a:t>Spectra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473AC4-6757-1F47-ADE0-1CBE109A419F}"/>
                </a:ext>
              </a:extLst>
            </p:cNvPr>
            <p:cNvCxnSpPr/>
            <p:nvPr/>
          </p:nvCxnSpPr>
          <p:spPr bwMode="auto">
            <a:xfrm>
              <a:off x="4648200" y="838200"/>
              <a:ext cx="0" cy="236537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66E9097-89DE-7446-B482-C6742669C401}"/>
                </a:ext>
              </a:extLst>
            </p:cNvPr>
            <p:cNvCxnSpPr/>
            <p:nvPr/>
          </p:nvCxnSpPr>
          <p:spPr bwMode="auto">
            <a:xfrm>
              <a:off x="7620000" y="838200"/>
              <a:ext cx="0" cy="232886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sp>
          <p:nvSpPr>
            <p:cNvPr id="24592" name="TextBox 15">
              <a:extLst>
                <a:ext uri="{FF2B5EF4-FFF2-40B4-BE49-F238E27FC236}">
                  <a16:creationId xmlns:a16="http://schemas.microsoft.com/office/drawing/2014/main" id="{D74735F1-B0C0-5B4B-8786-1C1832EC1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025" y="762000"/>
              <a:ext cx="14890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065A0C"/>
                  </a:solidFill>
                </a:rPr>
                <a:t>(Double-)</a:t>
              </a:r>
              <a:br>
                <a:rPr lang="en-US" altLang="en-US" sz="1800" b="1">
                  <a:solidFill>
                    <a:srgbClr val="065A0C"/>
                  </a:solidFill>
                </a:rPr>
              </a:br>
              <a:r>
                <a:rPr lang="en-US" altLang="en-US" sz="1800" b="1">
                  <a:solidFill>
                    <a:srgbClr val="065A0C"/>
                  </a:solidFill>
                </a:rPr>
                <a:t>ratios</a:t>
              </a:r>
            </a:p>
          </p:txBody>
        </p:sp>
        <p:sp>
          <p:nvSpPr>
            <p:cNvPr id="24593" name="TextBox 16">
              <a:extLst>
                <a:ext uri="{FF2B5EF4-FFF2-40B4-BE49-F238E27FC236}">
                  <a16:creationId xmlns:a16="http://schemas.microsoft.com/office/drawing/2014/main" id="{4C1E2ADE-75DE-4844-A5F6-6DCCF2AC7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990600"/>
              <a:ext cx="1600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065A0C"/>
                  </a:solidFill>
                </a:rPr>
                <a:t>Femtoscopy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0D520A-0BD9-824B-A80F-E61B4568C640}"/>
                </a:ext>
              </a:extLst>
            </p:cNvPr>
            <p:cNvSpPr txBox="1"/>
            <p:nvPr/>
          </p:nvSpPr>
          <p:spPr>
            <a:xfrm>
              <a:off x="6099810" y="990600"/>
              <a:ext cx="148971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065A0C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Flow</a:t>
              </a:r>
              <a:endParaRPr lang="en-US" sz="1800" b="1" dirty="0">
                <a:ln>
                  <a:solidFill>
                    <a:srgbClr val="065A0C"/>
                  </a:solidFill>
                </a:ln>
                <a:solidFill>
                  <a:srgbClr val="033F0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595" name="TextBox 18">
              <a:extLst>
                <a:ext uri="{FF2B5EF4-FFF2-40B4-BE49-F238E27FC236}">
                  <a16:creationId xmlns:a16="http://schemas.microsoft.com/office/drawing/2014/main" id="{D46B89B7-43AB-0149-B154-FD64768307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4925" y="762000"/>
              <a:ext cx="1489075" cy="53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065A0C"/>
                  </a:solidFill>
                </a:rPr>
                <a:t>Isospin diffusion</a:t>
              </a:r>
            </a:p>
          </p:txBody>
        </p:sp>
        <p:pic>
          <p:nvPicPr>
            <p:cNvPr id="24596" name="Picture 2" descr="momdep.gif">
              <a:extLst>
                <a:ext uri="{FF2B5EF4-FFF2-40B4-BE49-F238E27FC236}">
                  <a16:creationId xmlns:a16="http://schemas.microsoft.com/office/drawing/2014/main" id="{879FA5E3-1241-FD4B-9A2F-57C09E600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188" y="1425575"/>
              <a:ext cx="1457325" cy="168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7" name="Picture 20" descr="Flow_pBUU_Ca48_NEW2_RhoCut_Px_0.125_Free_SingleNEW_SoftStiff.eps">
              <a:extLst>
                <a:ext uri="{FF2B5EF4-FFF2-40B4-BE49-F238E27FC236}">
                  <a16:creationId xmlns:a16="http://schemas.microsoft.com/office/drawing/2014/main" id="{F9D07FAD-6CAD-314D-A898-85C3EDE53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990"/>
            <a:stretch>
              <a:fillRect/>
            </a:stretch>
          </p:blipFill>
          <p:spPr bwMode="auto">
            <a:xfrm>
              <a:off x="6099175" y="1489075"/>
              <a:ext cx="1443038" cy="171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EF7CBE-EA0D-CA4E-9D1C-EA37213428C2}"/>
                </a:ext>
              </a:extLst>
            </p:cNvPr>
            <p:cNvCxnSpPr/>
            <p:nvPr/>
          </p:nvCxnSpPr>
          <p:spPr bwMode="auto">
            <a:xfrm>
              <a:off x="6099175" y="838200"/>
              <a:ext cx="0" cy="23463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pic>
          <p:nvPicPr>
            <p:cNvPr id="24599" name="Picture 2" descr="W:\savedNWplots\Apr05_2012\DR_50MeV.png">
              <a:extLst>
                <a:ext uri="{FF2B5EF4-FFF2-40B4-BE49-F238E27FC236}">
                  <a16:creationId xmlns:a16="http://schemas.microsoft.com/office/drawing/2014/main" id="{1B1EA97E-02FC-BD41-8C48-B9A752FA3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37" r="10143"/>
            <a:stretch>
              <a:fillRect/>
            </a:stretch>
          </p:blipFill>
          <p:spPr bwMode="auto">
            <a:xfrm>
              <a:off x="3087688" y="1552575"/>
              <a:ext cx="1500187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43" descr="fig4">
              <a:extLst>
                <a:ext uri="{FF2B5EF4-FFF2-40B4-BE49-F238E27FC236}">
                  <a16:creationId xmlns:a16="http://schemas.microsoft.com/office/drawing/2014/main" id="{53AF839B-510E-084F-A95E-B55B416AD7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91"/>
            <a:stretch>
              <a:fillRect/>
            </a:stretch>
          </p:blipFill>
          <p:spPr bwMode="auto">
            <a:xfrm>
              <a:off x="7654925" y="1489075"/>
              <a:ext cx="1489075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19" descr="All_Spectra_data_cen5.gif">
              <a:extLst>
                <a:ext uri="{FF2B5EF4-FFF2-40B4-BE49-F238E27FC236}">
                  <a16:creationId xmlns:a16="http://schemas.microsoft.com/office/drawing/2014/main" id="{578B4CAF-CC2C-3848-B72A-B583F0FC4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9" r="50349"/>
            <a:stretch>
              <a:fillRect/>
            </a:stretch>
          </p:blipFill>
          <p:spPr bwMode="auto">
            <a:xfrm>
              <a:off x="1597025" y="1524000"/>
              <a:ext cx="1404938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0D0ABB3-6B30-9F4E-9DEE-F33815094225}"/>
                </a:ext>
              </a:extLst>
            </p:cNvPr>
            <p:cNvCxnSpPr/>
            <p:nvPr/>
          </p:nvCxnSpPr>
          <p:spPr bwMode="auto">
            <a:xfrm>
              <a:off x="1524000" y="838200"/>
              <a:ext cx="7620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DFBEA90-7246-9544-B983-1A9B0148113B}"/>
                </a:ext>
              </a:extLst>
            </p:cNvPr>
            <p:cNvCxnSpPr/>
            <p:nvPr/>
          </p:nvCxnSpPr>
          <p:spPr bwMode="auto">
            <a:xfrm>
              <a:off x="1371600" y="3200400"/>
              <a:ext cx="777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5268200-C41A-9E44-9289-B67C0CB22DAF}"/>
                </a:ext>
              </a:extLst>
            </p:cNvPr>
            <p:cNvCxnSpPr/>
            <p:nvPr/>
          </p:nvCxnSpPr>
          <p:spPr bwMode="auto">
            <a:xfrm>
              <a:off x="1524000" y="1417638"/>
              <a:ext cx="763587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</p:grp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8C2F015B-1920-F343-80C4-5CED6B223685}"/>
              </a:ext>
            </a:extLst>
          </p:cNvPr>
          <p:cNvGraphicFramePr>
            <a:graphicFrameLocks noGrp="1"/>
          </p:cNvGraphicFramePr>
          <p:nvPr/>
        </p:nvGraphicFramePr>
        <p:xfrm>
          <a:off x="0" y="3200400"/>
          <a:ext cx="9144000" cy="256116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2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Symmetry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energy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0580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*</a:t>
                      </a: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In-medium x-section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spc="200" normalizeH="0" baseline="0" dirty="0">
                          <a:ln w="29210">
                            <a:solidFill>
                              <a:schemeClr val="accent3">
                                <a:tint val="10000"/>
                              </a:schemeClr>
                            </a:solidFill>
                          </a:ln>
                          <a:solidFill>
                            <a:srgbClr val="FF0000">
                              <a:alpha val="50000"/>
                            </a:srgbClr>
                          </a:solidFill>
                          <a:effectLst>
                            <a:innerShdw blurRad="50800" dist="50800" dir="8100000">
                              <a:srgbClr val="7D7D7D">
                                <a:alpha val="73000"/>
                              </a:srgbClr>
                            </a:innerShdw>
                          </a:effectLst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000" b="1" i="0" u="none" strike="noStrike" cap="none" spc="200" normalizeH="0" baseline="0" dirty="0">
                        <a:ln w="29210">
                          <a:solidFill>
                            <a:schemeClr val="accent3">
                              <a:tint val="10000"/>
                            </a:schemeClr>
                          </a:solidFill>
                        </a:ln>
                        <a:solidFill>
                          <a:srgbClr val="FF0000">
                            <a:alpha val="50000"/>
                          </a:srgbClr>
                        </a:solidFill>
                        <a:effectLst>
                          <a:innerShdw blurRad="50800" dist="50800" dir="8100000">
                            <a:srgbClr val="7D7D7D">
                              <a:alpha val="73000"/>
                            </a:srgbClr>
                          </a:inn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Cluster production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Effective mass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spc="200" normalizeH="0" baseline="0" dirty="0">
                          <a:ln w="29210">
                            <a:solidFill>
                              <a:schemeClr val="accent3">
                                <a:tint val="10000"/>
                              </a:schemeClr>
                            </a:solidFill>
                          </a:ln>
                          <a:solidFill>
                            <a:srgbClr val="FF0000">
                              <a:alpha val="50000"/>
                            </a:srgbClr>
                          </a:solidFill>
                          <a:effectLst>
                            <a:innerShdw blurRad="50800" dist="50800" dir="8100000">
                              <a:srgbClr val="7D7D7D">
                                <a:alpha val="73000"/>
                              </a:srgbClr>
                            </a:innerShdw>
                          </a:effectLst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000" b="1" i="0" u="none" strike="noStrike" cap="none" spc="200" normalizeH="0" baseline="0" dirty="0">
                        <a:ln w="29210">
                          <a:solidFill>
                            <a:schemeClr val="accent3">
                              <a:tint val="10000"/>
                            </a:schemeClr>
                          </a:solidFill>
                        </a:ln>
                        <a:solidFill>
                          <a:srgbClr val="FF0000">
                            <a:alpha val="50000"/>
                          </a:srgbClr>
                        </a:solidFill>
                        <a:effectLst>
                          <a:innerShdw blurRad="50800" dist="50800" dir="8100000">
                            <a:srgbClr val="7D7D7D">
                              <a:alpha val="73000"/>
                            </a:srgbClr>
                          </a:inn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?</a:t>
                      </a: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?</a:t>
                      </a: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?</a:t>
                      </a: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94555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B055EDD-B63F-A845-A2FB-7767F3CC5156}"/>
              </a:ext>
            </a:extLst>
          </p:cNvPr>
          <p:cNvCxnSpPr/>
          <p:nvPr/>
        </p:nvCxnSpPr>
        <p:spPr bwMode="auto">
          <a:xfrm>
            <a:off x="1524000" y="838200"/>
            <a:ext cx="0" cy="42735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24583" name="TextBox 10">
            <a:extLst>
              <a:ext uri="{FF2B5EF4-FFF2-40B4-BE49-F238E27FC236}">
                <a16:creationId xmlns:a16="http://schemas.microsoft.com/office/drawing/2014/main" id="{7F6BD48E-2F0C-8040-A640-9EE54EC03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43050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br>
              <a:rPr lang="en-US" altLang="en-US" sz="1800" b="1" dirty="0"/>
            </a:br>
            <a:r>
              <a:rPr lang="en-US" altLang="en-US" sz="1800" b="1" dirty="0"/>
              <a:t>Transport model ingredients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5F0F3C-01B4-A54F-ADD8-96474065D74D}"/>
              </a:ext>
            </a:extLst>
          </p:cNvPr>
          <p:cNvCxnSpPr/>
          <p:nvPr/>
        </p:nvCxnSpPr>
        <p:spPr bwMode="auto">
          <a:xfrm>
            <a:off x="533400" y="2743200"/>
            <a:ext cx="0" cy="37147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EA6526-43D7-D444-83CC-A48D953B06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EA3ACC-5D76-5043-B2AF-38E017B2AA6B}" type="slidenum">
              <a:rPr lang="en-US" altLang="en-US" sz="1400">
                <a:solidFill>
                  <a:schemeClr val="bg1"/>
                </a:solidFill>
              </a:rPr>
              <a:pPr eaLnBrk="1" hangingPunct="1"/>
              <a:t>17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3398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00" y="2667000"/>
            <a:ext cx="9144000" cy="2297145"/>
          </a:xfrm>
          <a:noFill/>
          <a:ln>
            <a:noFill/>
          </a:ln>
          <a:effectLst/>
        </p:spPr>
        <p:txBody>
          <a:bodyPr/>
          <a:lstStyle/>
          <a:p>
            <a:r>
              <a:rPr lang="en-US" sz="3600" b="1" dirty="0">
                <a:solidFill>
                  <a:srgbClr val="0000FF"/>
                </a:solidFill>
                <a:latin typeface="Comic Sans MS"/>
                <a:cs typeface="Comic Sans MS"/>
              </a:rPr>
              <a:t>#2</a:t>
            </a:r>
            <a:br>
              <a:rPr lang="en-US" sz="3600" b="1" dirty="0">
                <a:solidFill>
                  <a:srgbClr val="0000FF"/>
                </a:solidFill>
                <a:latin typeface="Comic Sans MS"/>
                <a:cs typeface="Comic Sans MS"/>
              </a:rPr>
            </a:br>
            <a:br>
              <a:rPr lang="en-US" sz="3600" b="1" dirty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en-US" sz="3600" b="1" dirty="0">
                <a:solidFill>
                  <a:srgbClr val="0000FF"/>
                </a:solidFill>
                <a:latin typeface="Comic Sans MS"/>
                <a:cs typeface="Comic Sans MS"/>
              </a:rPr>
              <a:t>In-medium cross section</a:t>
            </a:r>
            <a:br>
              <a:rPr lang="en-US" sz="3600" b="1" dirty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en-US" sz="3600" b="1" dirty="0">
                <a:solidFill>
                  <a:srgbClr val="0000FF"/>
                </a:solidFill>
                <a:latin typeface="Comic Sans MS"/>
                <a:cs typeface="Comic Sans MS"/>
              </a:rPr>
              <a:t>&amp;</a:t>
            </a:r>
            <a:br>
              <a:rPr lang="en-US" sz="3600" b="1" dirty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en-US" sz="3600" b="1" dirty="0">
                <a:solidFill>
                  <a:srgbClr val="0000FF"/>
                </a:solidFill>
                <a:latin typeface="Comic Sans MS"/>
                <a:cs typeface="Comic Sans MS"/>
              </a:rPr>
              <a:t>cluster production</a:t>
            </a:r>
            <a:br>
              <a:rPr lang="en-US" sz="3600" b="1" dirty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en-US" sz="3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br>
              <a:rPr lang="en-US" sz="3600" b="1" dirty="0">
                <a:solidFill>
                  <a:srgbClr val="0000FF"/>
                </a:solidFill>
                <a:latin typeface="Comic Sans MS"/>
                <a:cs typeface="Comic Sans MS"/>
              </a:rPr>
            </a:br>
            <a:endParaRPr lang="en-US" sz="3600" b="1" i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Z. Chajecki - WPCF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E282B-BE3C-BC41-86A3-BEE1E02B2A5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358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19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2017 Nobel Prize </a:t>
            </a:r>
            <a:br>
              <a:rPr lang="en-US" b="1" dirty="0"/>
            </a:br>
            <a:r>
              <a:rPr lang="en-US" b="1" dirty="0"/>
              <a:t>in Physics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Awarded to LIGO/VIRGO researchers for observation of gravitation caused by the neutron star merger.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-1" r="37287" b="1729"/>
          <a:stretch/>
        </p:blipFill>
        <p:spPr bwMode="auto">
          <a:xfrm>
            <a:off x="4038600" y="838148"/>
            <a:ext cx="4953000" cy="337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8200" y="4718066"/>
            <a:ext cx="4002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Artist rendition of gravity waves as two heavy masses merge.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BDE9B1-BBCC-B345-B1D6-9E04F9DC62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6BF4FFD-E689-9E4F-8D11-D50E0A49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sz="4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Neutron star mergers</a:t>
            </a:r>
            <a:endParaRPr lang="en-US" sz="3600" kern="0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C624586E-7BF3-7044-A2A8-FBC45B1C78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00" y="6553200"/>
            <a:ext cx="1511300" cy="476250"/>
          </a:xfrm>
        </p:spPr>
        <p:txBody>
          <a:bodyPr/>
          <a:lstStyle/>
          <a:p>
            <a:fld id="{13B05932-F56D-364A-B5F2-A5E0A1215B45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954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A1F3214E-5951-EB4E-A4FC-C5B504B95B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2319362" name="Rectangle 2">
            <a:extLst>
              <a:ext uri="{FF2B5EF4-FFF2-40B4-BE49-F238E27FC236}">
                <a16:creationId xmlns:a16="http://schemas.microsoft.com/office/drawing/2014/main" id="{8FE87409-E1EF-8842-91F7-3703F2C6B6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>
              <a:defRPr/>
            </a:pPr>
            <a:r>
              <a:rPr lang="en-US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Two-particle correlations</a:t>
            </a:r>
            <a:endParaRPr lang="en-US" dirty="0"/>
          </a:p>
        </p:txBody>
      </p:sp>
      <p:sp>
        <p:nvSpPr>
          <p:cNvPr id="47107" name="Rounded Rectangle 28">
            <a:extLst>
              <a:ext uri="{FF2B5EF4-FFF2-40B4-BE49-F238E27FC236}">
                <a16:creationId xmlns:a16="http://schemas.microsoft.com/office/drawing/2014/main" id="{FF592483-B1EE-E64C-99E7-D7C693C09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988" y="914400"/>
            <a:ext cx="7770812" cy="5638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30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1AB7E6-96C9-5C49-B75D-0E52311DA9D9}"/>
              </a:ext>
            </a:extLst>
          </p:cNvPr>
          <p:cNvSpPr/>
          <p:nvPr/>
        </p:nvSpPr>
        <p:spPr>
          <a:xfrm>
            <a:off x="1517650" y="5975350"/>
            <a:ext cx="406876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Henzl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 et al.,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Phys.Rev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. C85 (2012) 014606 </a:t>
            </a:r>
          </a:p>
        </p:txBody>
      </p:sp>
      <p:pic>
        <p:nvPicPr>
          <p:cNvPr id="47109" name="Picture 30" descr="48_data.gif">
            <a:extLst>
              <a:ext uri="{FF2B5EF4-FFF2-40B4-BE49-F238E27FC236}">
                <a16:creationId xmlns:a16="http://schemas.microsoft.com/office/drawing/2014/main" id="{8116CE4F-151D-154C-9E89-85EA01A2C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524000"/>
            <a:ext cx="46688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21" descr="48_data_wo.gif">
            <a:extLst>
              <a:ext uri="{FF2B5EF4-FFF2-40B4-BE49-F238E27FC236}">
                <a16:creationId xmlns:a16="http://schemas.microsoft.com/office/drawing/2014/main" id="{25B01D59-5823-704A-8752-02DD8AECD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524000"/>
            <a:ext cx="4672012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22" descr="48_data_wo_w.gif">
            <a:extLst>
              <a:ext uri="{FF2B5EF4-FFF2-40B4-BE49-F238E27FC236}">
                <a16:creationId xmlns:a16="http://schemas.microsoft.com/office/drawing/2014/main" id="{EA8EDF0D-6870-4E47-8ADE-477783614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524000"/>
            <a:ext cx="4672012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" descr="momdep.gif">
            <a:extLst>
              <a:ext uri="{FF2B5EF4-FFF2-40B4-BE49-F238E27FC236}">
                <a16:creationId xmlns:a16="http://schemas.microsoft.com/office/drawing/2014/main" id="{11B6994B-B5F6-BA4C-9CEE-88CBB636F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5" t="63322" r="55997" b="30595"/>
          <a:stretch>
            <a:fillRect/>
          </a:stretch>
        </p:blipFill>
        <p:spPr bwMode="auto">
          <a:xfrm>
            <a:off x="5867400" y="2209800"/>
            <a:ext cx="20796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4" name="Group 24">
            <a:extLst>
              <a:ext uri="{FF2B5EF4-FFF2-40B4-BE49-F238E27FC236}">
                <a16:creationId xmlns:a16="http://schemas.microsoft.com/office/drawing/2014/main" id="{55D1A4CD-0185-D84D-BC08-9E56E31B4481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048000"/>
            <a:ext cx="2227263" cy="990600"/>
            <a:chOff x="-2971800" y="4038600"/>
            <a:chExt cx="2227825" cy="990600"/>
          </a:xfrm>
        </p:grpSpPr>
        <p:pic>
          <p:nvPicPr>
            <p:cNvPr id="47118" name="Picture 2" descr="momdep.gif">
              <a:extLst>
                <a:ext uri="{FF2B5EF4-FFF2-40B4-BE49-F238E27FC236}">
                  <a16:creationId xmlns:a16="http://schemas.microsoft.com/office/drawing/2014/main" id="{4B1E675E-9A40-2A4E-BF09-B440C4E6A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5" t="63071" r="49727" b="25034"/>
            <a:stretch>
              <a:fillRect/>
            </a:stretch>
          </p:blipFill>
          <p:spPr bwMode="auto">
            <a:xfrm>
              <a:off x="-2971800" y="4038600"/>
              <a:ext cx="2227825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9" name="Rectangle 28">
              <a:extLst>
                <a:ext uri="{FF2B5EF4-FFF2-40B4-BE49-F238E27FC236}">
                  <a16:creationId xmlns:a16="http://schemas.microsoft.com/office/drawing/2014/main" id="{BF6EB5BB-042E-1145-85EF-B5261CBC3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43000" y="4038600"/>
              <a:ext cx="397565" cy="4277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00">
                <a:solidFill>
                  <a:srgbClr val="000000"/>
                </a:solidFill>
              </a:endParaRPr>
            </a:p>
          </p:txBody>
        </p:sp>
      </p:grpSp>
      <p:sp>
        <p:nvSpPr>
          <p:cNvPr id="47115" name="TextBox 25">
            <a:extLst>
              <a:ext uri="{FF2B5EF4-FFF2-40B4-BE49-F238E27FC236}">
                <a16:creationId xmlns:a16="http://schemas.microsoft.com/office/drawing/2014/main" id="{B7E92DC8-3AE9-2D42-9893-C6A2AADE0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1524000"/>
            <a:ext cx="60960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7438"/>
              </a:lnSpc>
            </a:pPr>
            <a:r>
              <a:rPr lang="en-US" altLang="en-US" sz="3200" b="1"/>
              <a:t>6</a:t>
            </a:r>
          </a:p>
          <a:p>
            <a:pPr eaLnBrk="1" hangingPunct="1">
              <a:lnSpc>
                <a:spcPts val="7438"/>
              </a:lnSpc>
            </a:pPr>
            <a:r>
              <a:rPr lang="en-US" altLang="en-US" sz="3200" b="1"/>
              <a:t>5</a:t>
            </a:r>
          </a:p>
          <a:p>
            <a:pPr eaLnBrk="1" hangingPunct="1">
              <a:lnSpc>
                <a:spcPts val="7438"/>
              </a:lnSpc>
            </a:pPr>
            <a:r>
              <a:rPr lang="en-US" altLang="en-US" sz="3200" b="1"/>
              <a:t>4</a:t>
            </a:r>
          </a:p>
          <a:p>
            <a:pPr eaLnBrk="1" hangingPunct="1">
              <a:lnSpc>
                <a:spcPts val="7438"/>
              </a:lnSpc>
            </a:pPr>
            <a:r>
              <a:rPr lang="en-US" altLang="en-US" sz="3200" b="1"/>
              <a:t>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38AC2B-E0CF-6044-A62E-C155ACBC9B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D126BF-BD73-464B-9C6E-1FD9CCF55603}" type="slidenum">
              <a:rPr lang="en-US" altLang="en-US" sz="1400">
                <a:solidFill>
                  <a:schemeClr val="bg1"/>
                </a:solidFill>
              </a:rPr>
              <a:pPr eaLnBrk="1" hangingPunct="1"/>
              <a:t>19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F5ED57-847E-0B49-8A8C-9D49D4C34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495800"/>
            <a:ext cx="2590800" cy="132397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Importance of cluster production and in-medium cross section</a:t>
            </a: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A3453AC7-6AD5-2C45-A232-2823551F4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000125"/>
            <a:ext cx="7162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 b="1" dirty="0">
                <a:solidFill>
                  <a:srgbClr val="051E90"/>
                </a:solidFill>
                <a:latin typeface="Comic Sans MS" panose="030F0902030302020204" pitchFamily="66" charset="0"/>
              </a:rPr>
              <a:t>Proton </a:t>
            </a:r>
            <a:r>
              <a:rPr lang="en-US" altLang="en-US" sz="2600" b="1" dirty="0" err="1">
                <a:solidFill>
                  <a:srgbClr val="051E90"/>
                </a:solidFill>
                <a:latin typeface="Comic Sans MS" panose="030F0902030302020204" pitchFamily="66" charset="0"/>
              </a:rPr>
              <a:t>femtoscopy</a:t>
            </a:r>
            <a:r>
              <a:rPr lang="en-US" altLang="en-US" sz="2600" b="1" dirty="0">
                <a:solidFill>
                  <a:srgbClr val="051E90"/>
                </a:solidFill>
                <a:latin typeface="Comic Sans MS" panose="030F0902030302020204" pitchFamily="66" charset="0"/>
              </a:rPr>
              <a:t> in </a:t>
            </a:r>
            <a:r>
              <a:rPr lang="en-US" altLang="en-US" sz="2600" b="1" baseline="30000" dirty="0">
                <a:solidFill>
                  <a:srgbClr val="051E90"/>
                </a:solidFill>
                <a:latin typeface="Comic Sans MS" panose="030F0902030302020204" pitchFamily="66" charset="0"/>
              </a:rPr>
              <a:t>48</a:t>
            </a:r>
            <a:r>
              <a:rPr lang="en-US" altLang="en-US" sz="2600" b="1" dirty="0">
                <a:solidFill>
                  <a:srgbClr val="051E90"/>
                </a:solidFill>
                <a:latin typeface="Comic Sans MS" panose="030F0902030302020204" pitchFamily="66" charset="0"/>
              </a:rPr>
              <a:t>Ca+</a:t>
            </a:r>
            <a:r>
              <a:rPr lang="en-US" altLang="en-US" sz="2600" b="1" baseline="30000" dirty="0">
                <a:solidFill>
                  <a:srgbClr val="051E90"/>
                </a:solidFill>
                <a:latin typeface="Comic Sans MS" panose="030F0902030302020204" pitchFamily="66" charset="0"/>
              </a:rPr>
              <a:t>48</a:t>
            </a:r>
            <a:r>
              <a:rPr lang="en-US" altLang="en-US" sz="2600" b="1" dirty="0">
                <a:solidFill>
                  <a:srgbClr val="051E90"/>
                </a:solidFill>
                <a:latin typeface="Comic Sans MS" panose="030F0902030302020204" pitchFamily="66" charset="0"/>
              </a:rPr>
              <a:t>Ca@80AMeV</a:t>
            </a:r>
          </a:p>
        </p:txBody>
      </p:sp>
    </p:spTree>
    <p:extLst>
      <p:ext uri="{BB962C8B-B14F-4D97-AF65-F5344CB8AC3E}">
        <p14:creationId xmlns:p14="http://schemas.microsoft.com/office/powerpoint/2010/main" val="4231917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FE727D89-600B-DA41-AB23-4F771A88B4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2064386" name="AutoShape 2">
            <a:extLst>
              <a:ext uri="{FF2B5EF4-FFF2-40B4-BE49-F238E27FC236}">
                <a16:creationId xmlns:a16="http://schemas.microsoft.com/office/drawing/2014/main" id="{182E3914-1A30-ED49-BFEE-19A81A6C0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0"/>
            <a:ext cx="8915400" cy="571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387" name="Oval 3">
            <a:extLst>
              <a:ext uri="{FF2B5EF4-FFF2-40B4-BE49-F238E27FC236}">
                <a16:creationId xmlns:a16="http://schemas.microsoft.com/office/drawing/2014/main" id="{1420C0F1-369C-1B43-A49B-67A85B1D0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295400"/>
            <a:ext cx="762000" cy="1143000"/>
          </a:xfrm>
          <a:prstGeom prst="ellipse">
            <a:avLst/>
          </a:prstGeom>
          <a:solidFill>
            <a:srgbClr val="00009F"/>
          </a:solidFill>
          <a:ln w="9525">
            <a:solidFill>
              <a:srgbClr val="00009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388" name="Rectangle 4">
            <a:extLst>
              <a:ext uri="{FF2B5EF4-FFF2-40B4-BE49-F238E27FC236}">
                <a16:creationId xmlns:a16="http://schemas.microsoft.com/office/drawing/2014/main" id="{5A0D5F32-367C-1641-9FA1-D4426283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0"/>
            <a:ext cx="58293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990099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064389" name="Rectangle 5">
            <a:extLst>
              <a:ext uri="{FF2B5EF4-FFF2-40B4-BE49-F238E27FC236}">
                <a16:creationId xmlns:a16="http://schemas.microsoft.com/office/drawing/2014/main" id="{4FF71C45-7218-0847-AA28-19F8CAC99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95313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Emission of p</a:t>
            </a:r>
            <a:r>
              <a:rPr lang="ja-JP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’</a:t>
            </a:r>
            <a:r>
              <a:rPr lang="en-US" altLang="ja-JP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s and n</a:t>
            </a:r>
            <a:r>
              <a:rPr lang="ja-JP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’</a:t>
            </a:r>
            <a:r>
              <a:rPr lang="en-US" altLang="ja-JP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s</a:t>
            </a:r>
            <a:endParaRPr lang="en-US" altLang="en-US" sz="2800">
              <a:solidFill>
                <a:srgbClr val="FF0000"/>
              </a:solidFill>
            </a:endParaRPr>
          </a:p>
        </p:txBody>
      </p:sp>
      <p:pic>
        <p:nvPicPr>
          <p:cNvPr id="61446" name="Picture 23" descr="H:\conferences\APS2008\emissiontimes.PNG">
            <a:extLst>
              <a:ext uri="{FF2B5EF4-FFF2-40B4-BE49-F238E27FC236}">
                <a16:creationId xmlns:a16="http://schemas.microsoft.com/office/drawing/2014/main" id="{2F51B135-C713-C747-8C40-DE8996699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1850"/>
            <a:ext cx="51816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 Box 3">
            <a:extLst>
              <a:ext uri="{FF2B5EF4-FFF2-40B4-BE49-F238E27FC236}">
                <a16:creationId xmlns:a16="http://schemas.microsoft.com/office/drawing/2014/main" id="{57F5FEEF-2075-2A49-9764-DD7573921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064392" name="Text Box 8">
            <a:extLst>
              <a:ext uri="{FF2B5EF4-FFF2-40B4-BE49-F238E27FC236}">
                <a16:creationId xmlns:a16="http://schemas.microsoft.com/office/drawing/2014/main" id="{F04E1AE1-83C2-5D4E-B364-1DCA915B5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701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ED0000"/>
                </a:solidFill>
                <a:latin typeface="Comic Sans MS" charset="0"/>
                <a:ea typeface="ＭＳ Ｐゴシック" charset="0"/>
              </a:rPr>
              <a:t>Stiff EoS</a:t>
            </a:r>
          </a:p>
        </p:txBody>
      </p:sp>
      <p:sp>
        <p:nvSpPr>
          <p:cNvPr id="2064393" name="Text Box 9">
            <a:extLst>
              <a:ext uri="{FF2B5EF4-FFF2-40B4-BE49-F238E27FC236}">
                <a16:creationId xmlns:a16="http://schemas.microsoft.com/office/drawing/2014/main" id="{05CCFCA6-8491-7C4D-967B-3ED699ACC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667000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latin typeface="Comic Sans MS" charset="0"/>
                <a:ea typeface="ＭＳ Ｐゴシック" charset="0"/>
              </a:rPr>
              <a:t>Soft EoS</a:t>
            </a:r>
          </a:p>
        </p:txBody>
      </p:sp>
      <p:sp>
        <p:nvSpPr>
          <p:cNvPr id="61450" name="Text Box 24">
            <a:extLst>
              <a:ext uri="{FF2B5EF4-FFF2-40B4-BE49-F238E27FC236}">
                <a16:creationId xmlns:a16="http://schemas.microsoft.com/office/drawing/2014/main" id="{23CC4909-EF49-1147-8B31-8A43C48F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6887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ED0000"/>
                </a:solidFill>
              </a:rPr>
              <a:t>  </a:t>
            </a:r>
            <a:r>
              <a:rPr lang="en-US" altLang="en-US" sz="2000" b="1" i="1" u="sng">
                <a:solidFill>
                  <a:srgbClr val="ED0000"/>
                </a:solidFill>
              </a:rPr>
              <a:t>Stiff EoS </a:t>
            </a:r>
            <a:r>
              <a:rPr lang="en-US" altLang="en-US" sz="2000" b="1" u="sng">
                <a:solidFill>
                  <a:srgbClr val="ED0000"/>
                </a:solidFill>
                <a:latin typeface="Times New Roman" panose="02020603050405020304" pitchFamily="18" charset="0"/>
              </a:rPr>
              <a:t>(γ=2)</a:t>
            </a:r>
            <a:endParaRPr lang="en-US" altLang="en-US" sz="2000" u="sng">
              <a:solidFill>
                <a:srgbClr val="ED0000"/>
              </a:solidFill>
            </a:endParaRPr>
          </a:p>
        </p:txBody>
      </p:sp>
      <p:sp>
        <p:nvSpPr>
          <p:cNvPr id="2064395" name="Rectangle 11">
            <a:extLst>
              <a:ext uri="{FF2B5EF4-FFF2-40B4-BE49-F238E27FC236}">
                <a16:creationId xmlns:a16="http://schemas.microsoft.com/office/drawing/2014/main" id="{ECD772A2-DD86-A341-9CBA-2A45CC1D5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850" y="5403850"/>
            <a:ext cx="26543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9F"/>
                </a:solidFill>
              </a:rPr>
              <a:t>p</a:t>
            </a:r>
            <a:r>
              <a:rPr lang="ja-JP" altLang="en-US" sz="2000" b="1">
                <a:solidFill>
                  <a:srgbClr val="00009F"/>
                </a:solidFill>
              </a:rPr>
              <a:t>’</a:t>
            </a:r>
            <a:r>
              <a:rPr lang="en-US" altLang="ja-JP" sz="2000" b="1">
                <a:solidFill>
                  <a:srgbClr val="00009F"/>
                </a:solidFill>
              </a:rPr>
              <a:t>s emitted </a:t>
            </a:r>
            <a:r>
              <a:rPr lang="en-US" altLang="ja-JP" sz="2000" b="1" u="sng">
                <a:solidFill>
                  <a:srgbClr val="00009F"/>
                </a:solidFill>
              </a:rPr>
              <a:t>after</a:t>
            </a:r>
            <a:r>
              <a:rPr lang="en-US" altLang="ja-JP" sz="2000" b="1">
                <a:solidFill>
                  <a:srgbClr val="00009F"/>
                </a:solidFill>
              </a:rPr>
              <a:t> n</a:t>
            </a:r>
            <a:r>
              <a:rPr lang="ja-JP" altLang="en-US" sz="2000" b="1">
                <a:solidFill>
                  <a:srgbClr val="00009F"/>
                </a:solidFill>
              </a:rPr>
              <a:t>’</a:t>
            </a:r>
            <a:r>
              <a:rPr lang="en-US" altLang="ja-JP" sz="2000" b="1">
                <a:solidFill>
                  <a:srgbClr val="00009F"/>
                </a:solidFill>
              </a:rPr>
              <a:t>s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u="sng">
                <a:solidFill>
                  <a:srgbClr val="4C4C4C"/>
                </a:solidFill>
              </a:rPr>
              <a:t>later</a:t>
            </a:r>
            <a:r>
              <a:rPr lang="en-US" altLang="en-US" sz="1800">
                <a:solidFill>
                  <a:srgbClr val="4C4C4C"/>
                </a:solidFill>
              </a:rPr>
              <a:t> emission times</a:t>
            </a:r>
          </a:p>
        </p:txBody>
      </p:sp>
      <p:sp>
        <p:nvSpPr>
          <p:cNvPr id="61452" name="Text Box 24">
            <a:extLst>
              <a:ext uri="{FF2B5EF4-FFF2-40B4-BE49-F238E27FC236}">
                <a16:creationId xmlns:a16="http://schemas.microsoft.com/office/drawing/2014/main" id="{55DD106A-31F4-EF48-9F8D-641EF5852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5422900"/>
            <a:ext cx="44894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9F"/>
                </a:solidFill>
              </a:rPr>
              <a:t>p</a:t>
            </a:r>
            <a:r>
              <a:rPr lang="ja-JP" altLang="en-US" sz="2000" b="1">
                <a:solidFill>
                  <a:srgbClr val="00009F"/>
                </a:solidFill>
              </a:rPr>
              <a:t>’</a:t>
            </a:r>
            <a:r>
              <a:rPr lang="en-US" altLang="ja-JP" sz="2000" b="1">
                <a:solidFill>
                  <a:srgbClr val="00009F"/>
                </a:solidFill>
              </a:rPr>
              <a:t>s and n</a:t>
            </a:r>
            <a:r>
              <a:rPr lang="ja-JP" altLang="en-US" sz="2000" b="1">
                <a:solidFill>
                  <a:srgbClr val="00009F"/>
                </a:solidFill>
              </a:rPr>
              <a:t>’</a:t>
            </a:r>
            <a:r>
              <a:rPr lang="en-US" altLang="ja-JP" sz="2000" b="1">
                <a:solidFill>
                  <a:srgbClr val="00009F"/>
                </a:solidFill>
              </a:rPr>
              <a:t>s emitted at </a:t>
            </a:r>
            <a:r>
              <a:rPr lang="en-US" altLang="ja-JP" sz="2000" b="1" u="sng">
                <a:solidFill>
                  <a:srgbClr val="00009F"/>
                </a:solidFill>
              </a:rPr>
              <a:t>similar time</a:t>
            </a:r>
            <a:r>
              <a:rPr lang="en-US" altLang="ja-JP" sz="1800" b="1" u="sng">
                <a:solidFill>
                  <a:srgbClr val="4C4C4C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u="sng">
                <a:solidFill>
                  <a:srgbClr val="4C4C4C"/>
                </a:solidFill>
              </a:rPr>
              <a:t>faster</a:t>
            </a:r>
            <a:r>
              <a:rPr lang="en-US" altLang="en-US" sz="1800" b="1">
                <a:solidFill>
                  <a:srgbClr val="4C4C4C"/>
                </a:solidFill>
              </a:rPr>
              <a:t> </a:t>
            </a:r>
            <a:r>
              <a:rPr lang="en-US" altLang="en-US" sz="1800">
                <a:solidFill>
                  <a:srgbClr val="4C4C4C"/>
                </a:solidFill>
              </a:rPr>
              <a:t>emission times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rgbClr val="4C4C4C"/>
              </a:solidFill>
            </a:endParaRPr>
          </a:p>
        </p:txBody>
      </p:sp>
      <p:sp>
        <p:nvSpPr>
          <p:cNvPr id="61453" name="Text Box 29">
            <a:extLst>
              <a:ext uri="{FF2B5EF4-FFF2-40B4-BE49-F238E27FC236}">
                <a16:creationId xmlns:a16="http://schemas.microsoft.com/office/drawing/2014/main" id="{C4B77C05-886C-8346-9BEB-C7A7B8882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4937125"/>
            <a:ext cx="228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/>
              <a:t>   </a:t>
            </a:r>
            <a:r>
              <a:rPr lang="en-US" altLang="en-US" sz="2000" b="1" i="1" u="sng"/>
              <a:t>Soft EoS </a:t>
            </a:r>
            <a:r>
              <a:rPr lang="en-US" altLang="en-US" sz="2000" b="1" u="sng">
                <a:latin typeface="Times New Roman" panose="02020603050405020304" pitchFamily="18" charset="0"/>
              </a:rPr>
              <a:t>(γ=0.5)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u="sng">
              <a:latin typeface="Times New Roman" panose="02020603050405020304" pitchFamily="18" charset="0"/>
            </a:endParaRPr>
          </a:p>
        </p:txBody>
      </p:sp>
      <p:sp>
        <p:nvSpPr>
          <p:cNvPr id="2064398" name="Text Box 14">
            <a:extLst>
              <a:ext uri="{FF2B5EF4-FFF2-40B4-BE49-F238E27FC236}">
                <a16:creationId xmlns:a16="http://schemas.microsoft.com/office/drawing/2014/main" id="{9453650B-8BC4-6348-8D98-1B4C0D4BA3A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546225" y="2562225"/>
            <a:ext cx="388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L-W Chen et al., PRL90 (2003) 162701</a:t>
            </a:r>
          </a:p>
        </p:txBody>
      </p:sp>
      <p:sp>
        <p:nvSpPr>
          <p:cNvPr id="2064399" name="Oval 15">
            <a:extLst>
              <a:ext uri="{FF2B5EF4-FFF2-40B4-BE49-F238E27FC236}">
                <a16:creationId xmlns:a16="http://schemas.microsoft.com/office/drawing/2014/main" id="{F1326C6B-C47B-1F42-AC09-1D534F129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90800"/>
            <a:ext cx="1066800" cy="838200"/>
          </a:xfrm>
          <a:prstGeom prst="ellipse">
            <a:avLst/>
          </a:prstGeom>
          <a:noFill/>
          <a:ln w="38100">
            <a:solidFill>
              <a:srgbClr val="00009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00" name="Oval 16">
            <a:extLst>
              <a:ext uri="{FF2B5EF4-FFF2-40B4-BE49-F238E27FC236}">
                <a16:creationId xmlns:a16="http://schemas.microsoft.com/office/drawing/2014/main" id="{8A04BF62-E90D-7A4B-8858-292D49538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306513"/>
            <a:ext cx="762000" cy="1143000"/>
          </a:xfrm>
          <a:prstGeom prst="ellipse">
            <a:avLst/>
          </a:prstGeom>
          <a:solidFill>
            <a:srgbClr val="00009F"/>
          </a:solidFill>
          <a:ln w="9525">
            <a:solidFill>
              <a:srgbClr val="00009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01" name="Line 17">
            <a:extLst>
              <a:ext uri="{FF2B5EF4-FFF2-40B4-BE49-F238E27FC236}">
                <a16:creationId xmlns:a16="http://schemas.microsoft.com/office/drawing/2014/main" id="{BC079C0D-B954-7C44-ABA0-84C82F223C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1916113"/>
            <a:ext cx="762000" cy="0"/>
          </a:xfrm>
          <a:prstGeom prst="line">
            <a:avLst/>
          </a:prstGeom>
          <a:noFill/>
          <a:ln w="60325">
            <a:solidFill>
              <a:srgbClr val="00009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02" name="Line 18">
            <a:extLst>
              <a:ext uri="{FF2B5EF4-FFF2-40B4-BE49-F238E27FC236}">
                <a16:creationId xmlns:a16="http://schemas.microsoft.com/office/drawing/2014/main" id="{0D088501-985D-B740-9801-C550203594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1916113"/>
            <a:ext cx="762000" cy="0"/>
          </a:xfrm>
          <a:prstGeom prst="line">
            <a:avLst/>
          </a:prstGeom>
          <a:noFill/>
          <a:ln w="60325">
            <a:solidFill>
              <a:srgbClr val="00009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03" name="Text Box 19">
            <a:extLst>
              <a:ext uri="{FF2B5EF4-FFF2-40B4-BE49-F238E27FC236}">
                <a16:creationId xmlns:a16="http://schemas.microsoft.com/office/drawing/2014/main" id="{B7E815E7-9F93-674F-BFC9-F83547385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611313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30000">
                <a:solidFill>
                  <a:schemeClr val="bg1"/>
                </a:solidFill>
                <a:latin typeface="Arial" charset="0"/>
                <a:ea typeface="ＭＳ Ｐゴシック" charset="0"/>
              </a:rPr>
              <a:t>52</a:t>
            </a: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Ca</a:t>
            </a:r>
            <a:endParaRPr lang="en-US" sz="2800" b="1" baseline="3000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64404" name="Text Box 20">
            <a:extLst>
              <a:ext uri="{FF2B5EF4-FFF2-40B4-BE49-F238E27FC236}">
                <a16:creationId xmlns:a16="http://schemas.microsoft.com/office/drawing/2014/main" id="{AD5FCFD1-50D8-CE49-9029-942C9A83E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611313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30000">
                <a:solidFill>
                  <a:schemeClr val="bg1"/>
                </a:solidFill>
                <a:latin typeface="Arial" charset="0"/>
                <a:ea typeface="ＭＳ Ｐゴシック" charset="0"/>
              </a:rPr>
              <a:t>48</a:t>
            </a: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Ca</a:t>
            </a:r>
            <a:endParaRPr lang="en-US" sz="2800" b="1" baseline="3000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64405" name="Oval 21">
            <a:extLst>
              <a:ext uri="{FF2B5EF4-FFF2-40B4-BE49-F238E27FC236}">
                <a16:creationId xmlns:a16="http://schemas.microsoft.com/office/drawing/2014/main" id="{A00E7768-C36E-7B48-A9E1-F0038C48D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982913"/>
            <a:ext cx="990600" cy="1143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06" name="Line 22">
            <a:extLst>
              <a:ext uri="{FF2B5EF4-FFF2-40B4-BE49-F238E27FC236}">
                <a16:creationId xmlns:a16="http://schemas.microsoft.com/office/drawing/2014/main" id="{08F735A3-B95F-2445-9F0E-BEDB3FC333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3059113"/>
            <a:ext cx="304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07" name="Line 23">
            <a:extLst>
              <a:ext uri="{FF2B5EF4-FFF2-40B4-BE49-F238E27FC236}">
                <a16:creationId xmlns:a16="http://schemas.microsoft.com/office/drawing/2014/main" id="{9D831F80-4FC9-4C47-B04E-D528B8FCFD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3440113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08" name="Line 24">
            <a:extLst>
              <a:ext uri="{FF2B5EF4-FFF2-40B4-BE49-F238E27FC236}">
                <a16:creationId xmlns:a16="http://schemas.microsoft.com/office/drawing/2014/main" id="{90A719DB-5A8B-C54B-AFB2-886B23F42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744913"/>
            <a:ext cx="304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09" name="Line 25">
            <a:extLst>
              <a:ext uri="{FF2B5EF4-FFF2-40B4-BE49-F238E27FC236}">
                <a16:creationId xmlns:a16="http://schemas.microsoft.com/office/drawing/2014/main" id="{551FB6A7-137A-6F4C-83DF-A2BE5C43B4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3516313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10" name="Line 26">
            <a:extLst>
              <a:ext uri="{FF2B5EF4-FFF2-40B4-BE49-F238E27FC236}">
                <a16:creationId xmlns:a16="http://schemas.microsoft.com/office/drawing/2014/main" id="{28649046-4082-DC46-9C46-4D279C7643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77000" y="3135313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11" name="Line 27">
            <a:extLst>
              <a:ext uri="{FF2B5EF4-FFF2-40B4-BE49-F238E27FC236}">
                <a16:creationId xmlns:a16="http://schemas.microsoft.com/office/drawing/2014/main" id="{5BD0C3FE-23F1-AE4B-9350-D8A84E7E04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3821113"/>
            <a:ext cx="304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12" name="Line 28">
            <a:extLst>
              <a:ext uri="{FF2B5EF4-FFF2-40B4-BE49-F238E27FC236}">
                <a16:creationId xmlns:a16="http://schemas.microsoft.com/office/drawing/2014/main" id="{EE3546F0-87ED-2F4F-8D42-58AC1A9FC9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3211513"/>
            <a:ext cx="381000" cy="76200"/>
          </a:xfrm>
          <a:prstGeom prst="line">
            <a:avLst/>
          </a:prstGeom>
          <a:noFill/>
          <a:ln w="9525">
            <a:solidFill>
              <a:srgbClr val="0579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13" name="Line 29">
            <a:extLst>
              <a:ext uri="{FF2B5EF4-FFF2-40B4-BE49-F238E27FC236}">
                <a16:creationId xmlns:a16="http://schemas.microsoft.com/office/drawing/2014/main" id="{141391CD-82A4-4646-929E-CB40C09F08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3592513"/>
            <a:ext cx="457200" cy="0"/>
          </a:xfrm>
          <a:prstGeom prst="line">
            <a:avLst/>
          </a:prstGeom>
          <a:noFill/>
          <a:ln w="9525">
            <a:solidFill>
              <a:srgbClr val="0579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14" name="Line 30">
            <a:extLst>
              <a:ext uri="{FF2B5EF4-FFF2-40B4-BE49-F238E27FC236}">
                <a16:creationId xmlns:a16="http://schemas.microsoft.com/office/drawing/2014/main" id="{E68415CE-C642-8945-9054-96484AC151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897313"/>
            <a:ext cx="304800" cy="152400"/>
          </a:xfrm>
          <a:prstGeom prst="line">
            <a:avLst/>
          </a:prstGeom>
          <a:noFill/>
          <a:ln w="9525">
            <a:solidFill>
              <a:srgbClr val="0579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15" name="Line 31">
            <a:extLst>
              <a:ext uri="{FF2B5EF4-FFF2-40B4-BE49-F238E27FC236}">
                <a16:creationId xmlns:a16="http://schemas.microsoft.com/office/drawing/2014/main" id="{F6AC63D9-C25A-3E47-99AE-ECDE8D74395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4600" y="3287713"/>
            <a:ext cx="457200" cy="76200"/>
          </a:xfrm>
          <a:prstGeom prst="line">
            <a:avLst/>
          </a:prstGeom>
          <a:noFill/>
          <a:ln w="9525">
            <a:solidFill>
              <a:srgbClr val="0579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16" name="Line 32">
            <a:extLst>
              <a:ext uri="{FF2B5EF4-FFF2-40B4-BE49-F238E27FC236}">
                <a16:creationId xmlns:a16="http://schemas.microsoft.com/office/drawing/2014/main" id="{5E73CA15-8775-3D41-9F4C-A094A0A4ED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3668713"/>
            <a:ext cx="457200" cy="76200"/>
          </a:xfrm>
          <a:prstGeom prst="line">
            <a:avLst/>
          </a:prstGeom>
          <a:noFill/>
          <a:ln w="9525">
            <a:solidFill>
              <a:srgbClr val="0579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17" name="Line 33">
            <a:extLst>
              <a:ext uri="{FF2B5EF4-FFF2-40B4-BE49-F238E27FC236}">
                <a16:creationId xmlns:a16="http://schemas.microsoft.com/office/drawing/2014/main" id="{A88BD94C-A1A0-9F4D-AB4F-D80336265A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3973513"/>
            <a:ext cx="228600" cy="76200"/>
          </a:xfrm>
          <a:prstGeom prst="line">
            <a:avLst/>
          </a:prstGeom>
          <a:noFill/>
          <a:ln w="9525">
            <a:solidFill>
              <a:srgbClr val="0579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9BBAF2-93AB-FE49-8B27-2599A30DC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0205F9-A816-8243-93F6-A1E8E25577B7}" type="slidenum">
              <a:rPr lang="en-US" altLang="en-US" sz="1400">
                <a:solidFill>
                  <a:schemeClr val="bg1"/>
                </a:solidFill>
              </a:rPr>
              <a:pPr eaLnBrk="1" hangingPunct="1"/>
              <a:t>20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38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>
            <a:extLst>
              <a:ext uri="{FF2B5EF4-FFF2-40B4-BE49-F238E27FC236}">
                <a16:creationId xmlns:a16="http://schemas.microsoft.com/office/drawing/2014/main" id="{8A75A178-4CE0-D941-9899-C70E6808F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838200"/>
            <a:ext cx="1447800" cy="42672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300">
              <a:solidFill>
                <a:srgbClr val="000000"/>
              </a:solidFill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8C1CD8C6-5105-C742-AE0F-01C0A15558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pl-PL"/>
              <a:t>Z. Chajecki - WPCF 2018</a:t>
            </a:r>
            <a:endParaRPr lang="en-US" dirty="0"/>
          </a:p>
        </p:txBody>
      </p:sp>
      <p:sp>
        <p:nvSpPr>
          <p:cNvPr id="2050050" name="Rectangle 2">
            <a:extLst>
              <a:ext uri="{FF2B5EF4-FFF2-40B4-BE49-F238E27FC236}">
                <a16:creationId xmlns:a16="http://schemas.microsoft.com/office/drawing/2014/main" id="{6805087B-FC34-3347-8E07-036BA68A52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6921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>
                <a:solidFill>
                  <a:srgbClr val="FFFFFF"/>
                </a:solidFill>
                <a:latin typeface="Comic Sans MS"/>
                <a:cs typeface="Comic Sans MS"/>
              </a:rPr>
              <a:t>What we hope to learn?</a:t>
            </a:r>
          </a:p>
        </p:txBody>
      </p:sp>
      <p:grpSp>
        <p:nvGrpSpPr>
          <p:cNvPr id="24580" name="Group 5">
            <a:extLst>
              <a:ext uri="{FF2B5EF4-FFF2-40B4-BE49-F238E27FC236}">
                <a16:creationId xmlns:a16="http://schemas.microsoft.com/office/drawing/2014/main" id="{8DBC50BD-813E-0B40-A33E-1964E79B98A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762000"/>
            <a:ext cx="7788275" cy="2441575"/>
            <a:chOff x="1371600" y="762000"/>
            <a:chExt cx="7788275" cy="244157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9F7944E-D802-544A-8686-FE21C612528D}"/>
                </a:ext>
              </a:extLst>
            </p:cNvPr>
            <p:cNvCxnSpPr/>
            <p:nvPr/>
          </p:nvCxnSpPr>
          <p:spPr bwMode="auto">
            <a:xfrm>
              <a:off x="3055938" y="838200"/>
              <a:ext cx="0" cy="232886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sp>
          <p:nvSpPr>
            <p:cNvPr id="24589" name="TextBox 8">
              <a:extLst>
                <a:ext uri="{FF2B5EF4-FFF2-40B4-BE49-F238E27FC236}">
                  <a16:creationId xmlns:a16="http://schemas.microsoft.com/office/drawing/2014/main" id="{D7F3ADA3-AFC4-FA47-B56F-4A5FB86B7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8925" y="987425"/>
              <a:ext cx="14890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065A0C"/>
                  </a:solidFill>
                </a:rPr>
                <a:t>Spectra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473AC4-6757-1F47-ADE0-1CBE109A419F}"/>
                </a:ext>
              </a:extLst>
            </p:cNvPr>
            <p:cNvCxnSpPr/>
            <p:nvPr/>
          </p:nvCxnSpPr>
          <p:spPr bwMode="auto">
            <a:xfrm>
              <a:off x="4648200" y="838200"/>
              <a:ext cx="0" cy="236537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66E9097-89DE-7446-B482-C6742669C401}"/>
                </a:ext>
              </a:extLst>
            </p:cNvPr>
            <p:cNvCxnSpPr/>
            <p:nvPr/>
          </p:nvCxnSpPr>
          <p:spPr bwMode="auto">
            <a:xfrm>
              <a:off x="7620000" y="838200"/>
              <a:ext cx="0" cy="232886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sp>
          <p:nvSpPr>
            <p:cNvPr id="24592" name="TextBox 15">
              <a:extLst>
                <a:ext uri="{FF2B5EF4-FFF2-40B4-BE49-F238E27FC236}">
                  <a16:creationId xmlns:a16="http://schemas.microsoft.com/office/drawing/2014/main" id="{D74735F1-B0C0-5B4B-8786-1C1832EC1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025" y="762000"/>
              <a:ext cx="14890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065A0C"/>
                  </a:solidFill>
                </a:rPr>
                <a:t>(Double-)</a:t>
              </a:r>
              <a:br>
                <a:rPr lang="en-US" altLang="en-US" sz="1800" b="1">
                  <a:solidFill>
                    <a:srgbClr val="065A0C"/>
                  </a:solidFill>
                </a:rPr>
              </a:br>
              <a:r>
                <a:rPr lang="en-US" altLang="en-US" sz="1800" b="1">
                  <a:solidFill>
                    <a:srgbClr val="065A0C"/>
                  </a:solidFill>
                </a:rPr>
                <a:t>ratios</a:t>
              </a:r>
            </a:p>
          </p:txBody>
        </p:sp>
        <p:sp>
          <p:nvSpPr>
            <p:cNvPr id="24593" name="TextBox 16">
              <a:extLst>
                <a:ext uri="{FF2B5EF4-FFF2-40B4-BE49-F238E27FC236}">
                  <a16:creationId xmlns:a16="http://schemas.microsoft.com/office/drawing/2014/main" id="{4C1E2ADE-75DE-4844-A5F6-6DCCF2AC7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990600"/>
              <a:ext cx="1600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065A0C"/>
                  </a:solidFill>
                </a:rPr>
                <a:t>Femtoscopy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0D520A-0BD9-824B-A80F-E61B4568C640}"/>
                </a:ext>
              </a:extLst>
            </p:cNvPr>
            <p:cNvSpPr txBox="1"/>
            <p:nvPr/>
          </p:nvSpPr>
          <p:spPr>
            <a:xfrm>
              <a:off x="6099810" y="990600"/>
              <a:ext cx="148971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065A0C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Flow</a:t>
              </a:r>
              <a:endParaRPr lang="en-US" sz="1800" b="1" dirty="0">
                <a:ln>
                  <a:solidFill>
                    <a:srgbClr val="065A0C"/>
                  </a:solidFill>
                </a:ln>
                <a:solidFill>
                  <a:srgbClr val="033F0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595" name="TextBox 18">
              <a:extLst>
                <a:ext uri="{FF2B5EF4-FFF2-40B4-BE49-F238E27FC236}">
                  <a16:creationId xmlns:a16="http://schemas.microsoft.com/office/drawing/2014/main" id="{D46B89B7-43AB-0149-B154-FD64768307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4925" y="762000"/>
              <a:ext cx="1489075" cy="53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065A0C"/>
                  </a:solidFill>
                </a:rPr>
                <a:t>Isospin diffusion</a:t>
              </a:r>
            </a:p>
          </p:txBody>
        </p:sp>
        <p:pic>
          <p:nvPicPr>
            <p:cNvPr id="24596" name="Picture 2" descr="momdep.gif">
              <a:extLst>
                <a:ext uri="{FF2B5EF4-FFF2-40B4-BE49-F238E27FC236}">
                  <a16:creationId xmlns:a16="http://schemas.microsoft.com/office/drawing/2014/main" id="{879FA5E3-1241-FD4B-9A2F-57C09E600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188" y="1425575"/>
              <a:ext cx="1457325" cy="168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7" name="Picture 20" descr="Flow_pBUU_Ca48_NEW2_RhoCut_Px_0.125_Free_SingleNEW_SoftStiff.eps">
              <a:extLst>
                <a:ext uri="{FF2B5EF4-FFF2-40B4-BE49-F238E27FC236}">
                  <a16:creationId xmlns:a16="http://schemas.microsoft.com/office/drawing/2014/main" id="{F9D07FAD-6CAD-314D-A898-85C3EDE53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990"/>
            <a:stretch>
              <a:fillRect/>
            </a:stretch>
          </p:blipFill>
          <p:spPr bwMode="auto">
            <a:xfrm>
              <a:off x="6099175" y="1489075"/>
              <a:ext cx="1443038" cy="171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EF7CBE-EA0D-CA4E-9D1C-EA37213428C2}"/>
                </a:ext>
              </a:extLst>
            </p:cNvPr>
            <p:cNvCxnSpPr/>
            <p:nvPr/>
          </p:nvCxnSpPr>
          <p:spPr bwMode="auto">
            <a:xfrm>
              <a:off x="6099175" y="838200"/>
              <a:ext cx="0" cy="23463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pic>
          <p:nvPicPr>
            <p:cNvPr id="24599" name="Picture 2" descr="W:\savedNWplots\Apr05_2012\DR_50MeV.png">
              <a:extLst>
                <a:ext uri="{FF2B5EF4-FFF2-40B4-BE49-F238E27FC236}">
                  <a16:creationId xmlns:a16="http://schemas.microsoft.com/office/drawing/2014/main" id="{1B1EA97E-02FC-BD41-8C48-B9A752FA3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37" r="10143"/>
            <a:stretch>
              <a:fillRect/>
            </a:stretch>
          </p:blipFill>
          <p:spPr bwMode="auto">
            <a:xfrm>
              <a:off x="3087688" y="1552575"/>
              <a:ext cx="1500187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43" descr="fig4">
              <a:extLst>
                <a:ext uri="{FF2B5EF4-FFF2-40B4-BE49-F238E27FC236}">
                  <a16:creationId xmlns:a16="http://schemas.microsoft.com/office/drawing/2014/main" id="{53AF839B-510E-084F-A95E-B55B416AD7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91"/>
            <a:stretch>
              <a:fillRect/>
            </a:stretch>
          </p:blipFill>
          <p:spPr bwMode="auto">
            <a:xfrm>
              <a:off x="7654925" y="1489075"/>
              <a:ext cx="1489075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19" descr="All_Spectra_data_cen5.gif">
              <a:extLst>
                <a:ext uri="{FF2B5EF4-FFF2-40B4-BE49-F238E27FC236}">
                  <a16:creationId xmlns:a16="http://schemas.microsoft.com/office/drawing/2014/main" id="{578B4CAF-CC2C-3848-B72A-B583F0FC4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9" r="50349"/>
            <a:stretch>
              <a:fillRect/>
            </a:stretch>
          </p:blipFill>
          <p:spPr bwMode="auto">
            <a:xfrm>
              <a:off x="1597025" y="1524000"/>
              <a:ext cx="1404938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0D0ABB3-6B30-9F4E-9DEE-F33815094225}"/>
                </a:ext>
              </a:extLst>
            </p:cNvPr>
            <p:cNvCxnSpPr/>
            <p:nvPr/>
          </p:nvCxnSpPr>
          <p:spPr bwMode="auto">
            <a:xfrm>
              <a:off x="1524000" y="838200"/>
              <a:ext cx="7620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DFBEA90-7246-9544-B983-1A9B0148113B}"/>
                </a:ext>
              </a:extLst>
            </p:cNvPr>
            <p:cNvCxnSpPr/>
            <p:nvPr/>
          </p:nvCxnSpPr>
          <p:spPr bwMode="auto">
            <a:xfrm>
              <a:off x="1371600" y="3200400"/>
              <a:ext cx="777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5268200-C41A-9E44-9289-B67C0CB22DAF}"/>
                </a:ext>
              </a:extLst>
            </p:cNvPr>
            <p:cNvCxnSpPr/>
            <p:nvPr/>
          </p:nvCxnSpPr>
          <p:spPr bwMode="auto">
            <a:xfrm>
              <a:off x="1524000" y="1417638"/>
              <a:ext cx="763587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</p:grp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8C2F015B-1920-F343-80C4-5CED6B223685}"/>
              </a:ext>
            </a:extLst>
          </p:cNvPr>
          <p:cNvGraphicFramePr>
            <a:graphicFrameLocks noGrp="1"/>
          </p:cNvGraphicFramePr>
          <p:nvPr/>
        </p:nvGraphicFramePr>
        <p:xfrm>
          <a:off x="0" y="3200400"/>
          <a:ext cx="9144000" cy="256116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2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Symmetry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energy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0580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*</a:t>
                      </a: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In-medium x-section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spc="200" normalizeH="0" baseline="0" dirty="0">
                          <a:ln w="29210">
                            <a:solidFill>
                              <a:schemeClr val="accent3">
                                <a:tint val="10000"/>
                              </a:schemeClr>
                            </a:solidFill>
                          </a:ln>
                          <a:solidFill>
                            <a:srgbClr val="FF0000">
                              <a:alpha val="50000"/>
                            </a:srgbClr>
                          </a:solidFill>
                          <a:effectLst>
                            <a:innerShdw blurRad="50800" dist="50800" dir="8100000">
                              <a:srgbClr val="7D7D7D">
                                <a:alpha val="73000"/>
                              </a:srgbClr>
                            </a:innerShdw>
                          </a:effectLst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000" b="1" i="0" u="none" strike="noStrike" cap="none" spc="200" normalizeH="0" baseline="0" dirty="0">
                        <a:ln w="29210">
                          <a:solidFill>
                            <a:schemeClr val="accent3">
                              <a:tint val="10000"/>
                            </a:schemeClr>
                          </a:solidFill>
                        </a:ln>
                        <a:solidFill>
                          <a:srgbClr val="FF0000">
                            <a:alpha val="50000"/>
                          </a:srgbClr>
                        </a:solidFill>
                        <a:effectLst>
                          <a:innerShdw blurRad="50800" dist="50800" dir="8100000">
                            <a:srgbClr val="7D7D7D">
                              <a:alpha val="73000"/>
                            </a:srgbClr>
                          </a:inn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Cluster production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Effective mass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spc="200" normalizeH="0" baseline="0" dirty="0">
                          <a:ln w="29210">
                            <a:solidFill>
                              <a:schemeClr val="accent3">
                                <a:tint val="10000"/>
                              </a:schemeClr>
                            </a:solidFill>
                          </a:ln>
                          <a:solidFill>
                            <a:srgbClr val="FF0000">
                              <a:alpha val="50000"/>
                            </a:srgbClr>
                          </a:solidFill>
                          <a:effectLst>
                            <a:innerShdw blurRad="50800" dist="50800" dir="8100000">
                              <a:srgbClr val="7D7D7D">
                                <a:alpha val="73000"/>
                              </a:srgbClr>
                            </a:innerShdw>
                          </a:effectLst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000" b="1" i="0" u="none" strike="noStrike" cap="none" spc="200" normalizeH="0" baseline="0" dirty="0">
                        <a:ln w="29210">
                          <a:solidFill>
                            <a:schemeClr val="accent3">
                              <a:tint val="10000"/>
                            </a:schemeClr>
                          </a:solidFill>
                        </a:ln>
                        <a:solidFill>
                          <a:srgbClr val="FF0000">
                            <a:alpha val="50000"/>
                          </a:srgbClr>
                        </a:solidFill>
                        <a:effectLst>
                          <a:innerShdw blurRad="50800" dist="50800" dir="8100000">
                            <a:srgbClr val="7D7D7D">
                              <a:alpha val="73000"/>
                            </a:srgbClr>
                          </a:inn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?</a:t>
                      </a: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?</a:t>
                      </a: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?</a:t>
                      </a: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94555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B055EDD-B63F-A845-A2FB-7767F3CC5156}"/>
              </a:ext>
            </a:extLst>
          </p:cNvPr>
          <p:cNvCxnSpPr/>
          <p:nvPr/>
        </p:nvCxnSpPr>
        <p:spPr bwMode="auto">
          <a:xfrm>
            <a:off x="1524000" y="838200"/>
            <a:ext cx="0" cy="42735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24583" name="TextBox 10">
            <a:extLst>
              <a:ext uri="{FF2B5EF4-FFF2-40B4-BE49-F238E27FC236}">
                <a16:creationId xmlns:a16="http://schemas.microsoft.com/office/drawing/2014/main" id="{7F6BD48E-2F0C-8040-A640-9EE54EC03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43050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br>
              <a:rPr lang="en-US" altLang="en-US" sz="1800" b="1" dirty="0"/>
            </a:br>
            <a:r>
              <a:rPr lang="en-US" altLang="en-US" sz="1800" b="1" dirty="0"/>
              <a:t>Transport model ingredients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5F0F3C-01B4-A54F-ADD8-96474065D74D}"/>
              </a:ext>
            </a:extLst>
          </p:cNvPr>
          <p:cNvCxnSpPr/>
          <p:nvPr/>
        </p:nvCxnSpPr>
        <p:spPr bwMode="auto">
          <a:xfrm>
            <a:off x="533400" y="2743200"/>
            <a:ext cx="0" cy="37147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EA6526-43D7-D444-83CC-A48D953B06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EA3ACC-5D76-5043-B2AF-38E017B2AA6B}" type="slidenum">
              <a:rPr lang="en-US" altLang="en-US" sz="1400">
                <a:solidFill>
                  <a:schemeClr val="bg1"/>
                </a:solidFill>
              </a:rPr>
              <a:pPr eaLnBrk="1" hangingPunct="1"/>
              <a:t>21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8269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ra,FA,Mb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99" y="838200"/>
            <a:ext cx="8430802" cy="55443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9920" y="1248162"/>
            <a:ext cx="11063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73336" y="1019562"/>
            <a:ext cx="11240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47362" y="1400562"/>
            <a:ext cx="15632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HiRA</a:t>
            </a:r>
            <a:endParaRPr lang="en-US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69408" y="5515362"/>
            <a:ext cx="26629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Microball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Up Arrow 13"/>
          <p:cNvSpPr/>
          <p:nvPr/>
        </p:nvSpPr>
        <p:spPr>
          <a:xfrm rot="2314108">
            <a:off x="1280370" y="4781497"/>
            <a:ext cx="199382" cy="1010529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5947" y="3076962"/>
            <a:ext cx="9053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FA</a:t>
            </a:r>
          </a:p>
        </p:txBody>
      </p:sp>
      <p:sp>
        <p:nvSpPr>
          <p:cNvPr id="16" name="Right Arrow 15"/>
          <p:cNvSpPr/>
          <p:nvPr/>
        </p:nvSpPr>
        <p:spPr>
          <a:xfrm rot="19517124">
            <a:off x="1165997" y="3156547"/>
            <a:ext cx="838200" cy="7514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Up Arrow 17"/>
          <p:cNvSpPr/>
          <p:nvPr/>
        </p:nvSpPr>
        <p:spPr>
          <a:xfrm rot="19850579">
            <a:off x="3319603" y="4734036"/>
            <a:ext cx="138665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3139" y="5540514"/>
            <a:ext cx="16081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Beam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0A4165-7BA0-0644-81EC-B11444D1C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8D6F6734-8346-7B48-8047-97A97CBEB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6350"/>
            <a:ext cx="91440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Recent experiment at NSCL (Feb-Apr 2018)</a:t>
            </a:r>
            <a:endParaRPr lang="en-US" sz="3200" dirty="0"/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9F02D65B-1D47-DA4E-B3F6-E54ED040BA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00" y="6553200"/>
            <a:ext cx="15113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19B047-AF07-964E-806C-63AA8FC2309E}" type="slidenum">
              <a:rPr lang="en-US" altLang="en-US" sz="1400">
                <a:solidFill>
                  <a:schemeClr val="bg1"/>
                </a:solidFill>
              </a:rPr>
              <a:pPr eaLnBrk="1" hangingPunct="1"/>
              <a:t>22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3137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0A4165-7BA0-0644-81EC-B11444D1C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8D6F6734-8346-7B48-8047-97A97CBEB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6350"/>
            <a:ext cx="91440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Recent experiment at NSCL (Feb-Apr 2018)</a:t>
            </a:r>
            <a:endParaRPr lang="en-US" sz="3200" dirty="0"/>
          </a:p>
        </p:txBody>
      </p: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9F02D65B-1D47-DA4E-B3F6-E54ED040BA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00" y="6553200"/>
            <a:ext cx="15113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19B047-AF07-964E-806C-63AA8FC2309E}" type="slidenum">
              <a:rPr lang="en-US" altLang="en-US" sz="1400">
                <a:solidFill>
                  <a:schemeClr val="bg1"/>
                </a:solidFill>
              </a:rPr>
              <a:pPr eaLnBrk="1" hangingPunct="1"/>
              <a:t>23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22" name="Content Placeholder 29">
            <a:extLst>
              <a:ext uri="{FF2B5EF4-FFF2-40B4-BE49-F238E27FC236}">
                <a16:creationId xmlns:a16="http://schemas.microsoft.com/office/drawing/2014/main" id="{C48A45D9-DB72-D14C-8EF1-F5F718D27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80" y="3886199"/>
            <a:ext cx="8330201" cy="2245191"/>
          </a:xfrm>
          <a:solidFill>
            <a:schemeClr val="bg1"/>
          </a:solidFill>
        </p:spPr>
        <p:txBody>
          <a:bodyPr/>
          <a:lstStyle/>
          <a:p>
            <a:r>
              <a:rPr lang="en-US" baseline="30000" dirty="0"/>
              <a:t>40,48</a:t>
            </a:r>
            <a:r>
              <a:rPr lang="en-US" dirty="0"/>
              <a:t>Ca + </a:t>
            </a:r>
            <a:r>
              <a:rPr lang="en-US" baseline="30000" dirty="0"/>
              <a:t>56,64</a:t>
            </a:r>
            <a:r>
              <a:rPr lang="en-US" dirty="0"/>
              <a:t>Ni</a:t>
            </a:r>
          </a:p>
          <a:p>
            <a:r>
              <a:rPr lang="en-US" baseline="30000" dirty="0"/>
              <a:t>40,48</a:t>
            </a:r>
            <a:r>
              <a:rPr lang="en-US" dirty="0"/>
              <a:t>Ca +</a:t>
            </a:r>
            <a:r>
              <a:rPr lang="en-US" baseline="30000" dirty="0"/>
              <a:t>112,124</a:t>
            </a:r>
            <a:r>
              <a:rPr lang="en-US" dirty="0"/>
              <a:t>Sn </a:t>
            </a:r>
            <a:endParaRPr lang="en-US" baseline="-25000" dirty="0"/>
          </a:p>
          <a:p>
            <a:pPr marL="0" indent="0">
              <a:buNone/>
            </a:pPr>
            <a:r>
              <a:rPr lang="en-US" dirty="0"/>
              <a:t>  at 56 and 140 MeV/A</a:t>
            </a:r>
          </a:p>
        </p:txBody>
      </p:sp>
      <p:pic>
        <p:nvPicPr>
          <p:cNvPr id="24" name="Picture 5">
            <a:extLst>
              <a:ext uri="{FF2B5EF4-FFF2-40B4-BE49-F238E27FC236}">
                <a16:creationId xmlns:a16="http://schemas.microsoft.com/office/drawing/2014/main" id="{B0AD877B-51EE-B04D-B21E-F0EA630EC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919" y="1066800"/>
            <a:ext cx="374015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2">
            <a:extLst>
              <a:ext uri="{FF2B5EF4-FFF2-40B4-BE49-F238E27FC236}">
                <a16:creationId xmlns:a16="http://schemas.microsoft.com/office/drawing/2014/main" id="{CE667AA0-2E27-3D48-836F-68399B8D5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755" y="1531938"/>
            <a:ext cx="884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Stiff</a:t>
            </a: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90907F1D-EB67-AD40-A84F-3FF436FE3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6053" y="2468961"/>
            <a:ext cx="8842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 Soft</a:t>
            </a: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D0F0D5FF-0845-1849-A807-3C544FDB7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16" y="1134032"/>
            <a:ext cx="3937000" cy="10772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defRPr/>
            </a:pPr>
            <a:r>
              <a:rPr lang="en-US" sz="2000" dirty="0"/>
              <a:t>    </a:t>
            </a:r>
            <a:r>
              <a:rPr lang="en-US" sz="2000" b="1" dirty="0"/>
              <a:t>E/A</a:t>
            </a:r>
            <a:r>
              <a:rPr lang="en-US" sz="2000" b="1" dirty="0">
                <a:latin typeface="Times New Roman" charset="0"/>
              </a:rPr>
              <a:t> (</a:t>
            </a:r>
            <a:r>
              <a:rPr lang="en-US" sz="2000" b="1" dirty="0">
                <a:latin typeface="Times New Roman" charset="0"/>
                <a:sym typeface="Symbol" charset="0"/>
              </a:rPr>
              <a:t>,)</a:t>
            </a:r>
            <a:r>
              <a:rPr lang="en-US" sz="2000" dirty="0">
                <a:latin typeface="Times New Roman" charset="0"/>
                <a:sym typeface="Symbol" charset="0"/>
              </a:rPr>
              <a:t> = </a:t>
            </a:r>
            <a:r>
              <a:rPr lang="en-US" sz="2000" dirty="0">
                <a:solidFill>
                  <a:srgbClr val="0000CC"/>
                </a:solidFill>
              </a:rPr>
              <a:t>E/A </a:t>
            </a:r>
            <a:r>
              <a:rPr lang="en-US" sz="2000" dirty="0">
                <a:solidFill>
                  <a:srgbClr val="0000CC"/>
                </a:solidFill>
                <a:latin typeface="Times New Roman" charset="0"/>
              </a:rPr>
              <a:t>(</a:t>
            </a:r>
            <a:r>
              <a:rPr lang="en-US" sz="2000" dirty="0">
                <a:solidFill>
                  <a:srgbClr val="0000CC"/>
                </a:solidFill>
                <a:latin typeface="Times New Roman" charset="0"/>
                <a:sym typeface="Symbol" charset="0"/>
              </a:rPr>
              <a:t>,0)</a:t>
            </a:r>
            <a:r>
              <a:rPr lang="en-US" sz="2000" dirty="0">
                <a:latin typeface="Times New Roman" charset="0"/>
                <a:sym typeface="Symbol" charset="0"/>
              </a:rPr>
              <a:t> + </a:t>
            </a:r>
            <a:r>
              <a:rPr lang="en-US" sz="2000" dirty="0">
                <a:latin typeface="Symbol" charset="0"/>
                <a:sym typeface="Symbol" charset="0"/>
              </a:rPr>
              <a:t>d</a:t>
            </a:r>
            <a:r>
              <a:rPr lang="en-US" sz="2000" baseline="30000" dirty="0">
                <a:latin typeface="Times New Roman" charset="0"/>
                <a:sym typeface="Symbol" charset="0"/>
              </a:rPr>
              <a:t>2</a:t>
            </a:r>
            <a:r>
              <a:rPr lang="en-US" sz="2000" dirty="0">
                <a:solidFill>
                  <a:srgbClr val="CC00CC"/>
                </a:solidFill>
                <a:latin typeface="Times New Roman" charset="0"/>
                <a:sym typeface="Symbol" charset="0"/>
              </a:rPr>
              <a:t>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S()</a:t>
            </a:r>
            <a:endParaRPr lang="en-US" sz="2000" dirty="0">
              <a:solidFill>
                <a:srgbClr val="0000CC"/>
              </a:solidFill>
              <a:latin typeface="Times New Roman" charset="0"/>
              <a:sym typeface="Symbol" charset="0"/>
            </a:endParaRPr>
          </a:p>
          <a:p>
            <a:pPr marL="285750" indent="-285750">
              <a:lnSpc>
                <a:spcPct val="140000"/>
              </a:lnSpc>
              <a:buFont typeface="Symbol" charset="0"/>
              <a:buChar char=" "/>
              <a:defRPr/>
            </a:pPr>
            <a:r>
              <a:rPr lang="en-US" sz="2000" dirty="0">
                <a:latin typeface="Symbol" charset="0"/>
                <a:sym typeface="Symbol" charset="0"/>
              </a:rPr>
              <a:t>d </a:t>
            </a:r>
            <a:r>
              <a:rPr lang="en-US" sz="2000" dirty="0">
                <a:latin typeface="Times New Roman" charset="0"/>
                <a:sym typeface="Symbol" charset="0"/>
              </a:rPr>
              <a:t>= (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n</a:t>
            </a:r>
            <a:r>
              <a:rPr lang="en-US" sz="2000" dirty="0">
                <a:latin typeface="Times New Roman" charset="0"/>
                <a:sym typeface="Symbol" charset="0"/>
              </a:rPr>
              <a:t>- 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p</a:t>
            </a:r>
            <a:r>
              <a:rPr lang="en-US" sz="2000" dirty="0">
                <a:latin typeface="Times New Roman" charset="0"/>
                <a:sym typeface="Symbol" charset="0"/>
              </a:rPr>
              <a:t>)/ (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n</a:t>
            </a:r>
            <a:r>
              <a:rPr lang="en-US" sz="2000" dirty="0">
                <a:latin typeface="Times New Roman" charset="0"/>
                <a:sym typeface="Symbol" charset="0"/>
              </a:rPr>
              <a:t>+ 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p</a:t>
            </a:r>
            <a:r>
              <a:rPr lang="en-US" sz="2000" dirty="0">
                <a:latin typeface="Times New Roman" charset="0"/>
                <a:sym typeface="Symbol" charset="0"/>
              </a:rPr>
              <a:t>) = </a:t>
            </a:r>
            <a:r>
              <a:rPr lang="en-US" sz="2000" dirty="0"/>
              <a:t>(N-Z)/A</a:t>
            </a:r>
            <a:endParaRPr lang="en-US" sz="1800" dirty="0"/>
          </a:p>
          <a:p>
            <a:pPr marL="285750" indent="-285750">
              <a:lnSpc>
                <a:spcPct val="140000"/>
              </a:lnSpc>
              <a:buFont typeface="Symbol" charset="0"/>
              <a:buChar char=" "/>
              <a:defRPr/>
            </a:pPr>
            <a:endParaRPr lang="en-US" sz="5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CEAF207-9A28-F449-99B4-CB9CC66D5F7A}"/>
              </a:ext>
            </a:extLst>
          </p:cNvPr>
          <p:cNvCxnSpPr>
            <a:cxnSpLocks/>
          </p:cNvCxnSpPr>
          <p:nvPr/>
        </p:nvCxnSpPr>
        <p:spPr bwMode="auto">
          <a:xfrm>
            <a:off x="3892836" y="1591115"/>
            <a:ext cx="1136364" cy="1216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Text Box 23">
            <a:extLst>
              <a:ext uri="{FF2B5EF4-FFF2-40B4-BE49-F238E27FC236}">
                <a16:creationId xmlns:a16="http://schemas.microsoft.com/office/drawing/2014/main" id="{0C2A9342-2DA7-A240-A8D3-2A0DC91446FB}"/>
              </a:ext>
            </a:extLst>
          </p:cNvPr>
          <p:cNvSpPr txBox="1">
            <a:spLocks noChangeArrowheads="1"/>
          </p:cNvSpPr>
          <p:nvPr/>
        </p:nvSpPr>
        <p:spPr bwMode="auto">
          <a:xfrm rot="2555979">
            <a:off x="4085455" y="1766545"/>
            <a:ext cx="138590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DE0000"/>
                </a:solidFill>
                <a:latin typeface="Symbol" charset="0"/>
                <a:sym typeface="Symbol" charset="0"/>
              </a:rPr>
              <a:t> </a:t>
            </a:r>
            <a:r>
              <a:rPr lang="en-US" sz="2800" b="1" dirty="0">
                <a:solidFill>
                  <a:srgbClr val="F40000"/>
                </a:solidFill>
                <a:sym typeface="Symbol" charset="0"/>
              </a:rPr>
              <a:t></a:t>
            </a:r>
            <a:r>
              <a:rPr lang="en-US" sz="3200" b="1" dirty="0">
                <a:solidFill>
                  <a:srgbClr val="DE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58757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FCF34609-95B2-0E45-ADB9-4F0860095B5A}"/>
              </a:ext>
            </a:extLst>
          </p:cNvPr>
          <p:cNvGrpSpPr/>
          <p:nvPr/>
        </p:nvGrpSpPr>
        <p:grpSpPr>
          <a:xfrm>
            <a:off x="3738186" y="1254651"/>
            <a:ext cx="5445125" cy="4689140"/>
            <a:chOff x="1075175" y="1095633"/>
            <a:chExt cx="7049394" cy="506904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3F62099-E6C3-6040-A074-DF8585636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5175" y="1095633"/>
              <a:ext cx="7049394" cy="506904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5615DF3-2769-4B45-8B14-4618E390028E}"/>
                </a:ext>
              </a:extLst>
            </p:cNvPr>
            <p:cNvSpPr txBox="1"/>
            <p:nvPr/>
          </p:nvSpPr>
          <p:spPr>
            <a:xfrm>
              <a:off x="1797908" y="492622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A06E5F-B580-534F-9FFD-4A0566C27495}"/>
                </a:ext>
              </a:extLst>
            </p:cNvPr>
            <p:cNvSpPr txBox="1"/>
            <p:nvPr/>
          </p:nvSpPr>
          <p:spPr>
            <a:xfrm>
              <a:off x="1912843" y="474156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637EBD-639A-7247-AEB6-378751DBD7EA}"/>
                </a:ext>
              </a:extLst>
            </p:cNvPr>
            <p:cNvSpPr txBox="1"/>
            <p:nvPr/>
          </p:nvSpPr>
          <p:spPr>
            <a:xfrm>
              <a:off x="2135352" y="445358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41E57F-2FF2-4E43-ACE0-9275B4040F2A}"/>
                </a:ext>
              </a:extLst>
            </p:cNvPr>
            <p:cNvSpPr txBox="1"/>
            <p:nvPr/>
          </p:nvSpPr>
          <p:spPr>
            <a:xfrm>
              <a:off x="1831691" y="2927149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>
                  <a:solidFill>
                    <a:srgbClr val="FF0000"/>
                  </a:solidFill>
                </a:rPr>
                <a:t>3</a:t>
              </a:r>
              <a:r>
                <a:rPr lang="en-US" dirty="0">
                  <a:solidFill>
                    <a:srgbClr val="FF0000"/>
                  </a:solidFill>
                </a:rPr>
                <a:t>He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7CCAAD-4A15-9A45-89C3-6B1CD9F7B387}"/>
                </a:ext>
              </a:extLst>
            </p:cNvPr>
            <p:cNvSpPr txBox="1"/>
            <p:nvPr/>
          </p:nvSpPr>
          <p:spPr>
            <a:xfrm>
              <a:off x="2212781" y="2454503"/>
              <a:ext cx="5229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>
                  <a:solidFill>
                    <a:srgbClr val="FF0000"/>
                  </a:solidFill>
                </a:rPr>
                <a:t>4</a:t>
              </a:r>
              <a:r>
                <a:rPr lang="en-US" dirty="0">
                  <a:solidFill>
                    <a:srgbClr val="FF0000"/>
                  </a:solidFill>
                </a:rPr>
                <a:t>He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E424D27-8550-F14C-801A-16B3E4AEFFEC}"/>
                </a:ext>
              </a:extLst>
            </p:cNvPr>
            <p:cNvSpPr txBox="1"/>
            <p:nvPr/>
          </p:nvSpPr>
          <p:spPr>
            <a:xfrm>
              <a:off x="3408297" y="1947876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>
                  <a:solidFill>
                    <a:srgbClr val="FF0000"/>
                  </a:solidFill>
                </a:rPr>
                <a:t>6</a:t>
              </a:r>
              <a:r>
                <a:rPr lang="en-US" dirty="0">
                  <a:solidFill>
                    <a:srgbClr val="FF0000"/>
                  </a:solidFill>
                </a:rPr>
                <a:t>Li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8CD821A-2BDD-BE48-966C-F3D2EA1B7127}"/>
                </a:ext>
              </a:extLst>
            </p:cNvPr>
            <p:cNvSpPr txBox="1"/>
            <p:nvPr/>
          </p:nvSpPr>
          <p:spPr>
            <a:xfrm>
              <a:off x="3979797" y="1416536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>
                  <a:solidFill>
                    <a:srgbClr val="FF0000"/>
                  </a:solidFill>
                </a:rPr>
                <a:t>7</a:t>
              </a:r>
              <a:r>
                <a:rPr lang="en-US" dirty="0">
                  <a:solidFill>
                    <a:srgbClr val="FF0000"/>
                  </a:solidFill>
                </a:rPr>
                <a:t>Li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87C88E0-2E45-7142-ABA7-0041EFA82FBD}"/>
                </a:ext>
              </a:extLst>
            </p:cNvPr>
            <p:cNvSpPr txBox="1"/>
            <p:nvPr/>
          </p:nvSpPr>
          <p:spPr>
            <a:xfrm>
              <a:off x="6188567" y="1620739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30000" dirty="0">
                  <a:solidFill>
                    <a:srgbClr val="FF0000"/>
                  </a:solidFill>
                </a:rPr>
                <a:t>7</a:t>
              </a:r>
              <a:r>
                <a:rPr lang="en-US" dirty="0">
                  <a:solidFill>
                    <a:srgbClr val="FF0000"/>
                  </a:solidFill>
                </a:rPr>
                <a:t>Be</a:t>
              </a:r>
            </a:p>
          </p:txBody>
        </p:sp>
      </p:grp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3A62FA65-EFDA-A542-91B6-02A94E108E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2167811" name="Title 1">
            <a:extLst>
              <a:ext uri="{FF2B5EF4-FFF2-40B4-BE49-F238E27FC236}">
                <a16:creationId xmlns:a16="http://schemas.microsoft.com/office/drawing/2014/main" id="{3F2535DA-C08D-254E-9444-725FE89614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Charged particle identification</a:t>
            </a:r>
            <a:endParaRPr lang="en-US" sz="4000" dirty="0"/>
          </a:p>
        </p:txBody>
      </p:sp>
      <p:pic>
        <p:nvPicPr>
          <p:cNvPr id="32772" name="Picture 16" descr="U:\images\Logo 2.jpg">
            <a:extLst>
              <a:ext uri="{FF2B5EF4-FFF2-40B4-BE49-F238E27FC236}">
                <a16:creationId xmlns:a16="http://schemas.microsoft.com/office/drawing/2014/main" id="{E27A4068-4284-1C46-94E5-BDBF06CDB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77875"/>
            <a:ext cx="13716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17">
            <a:extLst>
              <a:ext uri="{FF2B5EF4-FFF2-40B4-BE49-F238E27FC236}">
                <a16:creationId xmlns:a16="http://schemas.microsoft.com/office/drawing/2014/main" id="{B81EC340-E4B0-B24C-8A53-3DE335EB1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974725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latin typeface="Times New Roman" panose="02020603050405020304" pitchFamily="18" charset="0"/>
              </a:rPr>
              <a:t>= High Resolution Array</a:t>
            </a:r>
          </a:p>
        </p:txBody>
      </p:sp>
      <p:pic>
        <p:nvPicPr>
          <p:cNvPr id="2167826" name="Picture 18">
            <a:extLst>
              <a:ext uri="{FF2B5EF4-FFF2-40B4-BE49-F238E27FC236}">
                <a16:creationId xmlns:a16="http://schemas.microsoft.com/office/drawing/2014/main" id="{450BB8D5-942B-A140-990D-3AABEF434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6363"/>
            <a:ext cx="3317875" cy="31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C9A667-41D0-BA48-AF1B-21F1620392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037903C-8184-104B-87C8-FCA9E92246DF}" type="slidenum">
              <a:rPr lang="en-US" altLang="en-US" sz="1400">
                <a:solidFill>
                  <a:schemeClr val="bg1"/>
                </a:solidFill>
              </a:rPr>
              <a:pPr eaLnBrk="1" hangingPunct="1"/>
              <a:t>24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grpSp>
        <p:nvGrpSpPr>
          <p:cNvPr id="32776" name="Group 496">
            <a:extLst>
              <a:ext uri="{FF2B5EF4-FFF2-40B4-BE49-F238E27FC236}">
                <a16:creationId xmlns:a16="http://schemas.microsoft.com/office/drawing/2014/main" id="{5CD4BBC9-AAD5-B644-B4BE-5FD57F7733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600" y="4583113"/>
            <a:ext cx="3977326" cy="1970087"/>
            <a:chOff x="528" y="7200"/>
            <a:chExt cx="5160" cy="2556"/>
          </a:xfrm>
        </p:grpSpPr>
        <p:grpSp>
          <p:nvGrpSpPr>
            <p:cNvPr id="32786" name="Group 497">
              <a:extLst>
                <a:ext uri="{FF2B5EF4-FFF2-40B4-BE49-F238E27FC236}">
                  <a16:creationId xmlns:a16="http://schemas.microsoft.com/office/drawing/2014/main" id="{6FD2D787-8205-FD4C-B71B-72859E29F6A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28" y="7200"/>
              <a:ext cx="4194" cy="2556"/>
              <a:chOff x="528" y="7200"/>
              <a:chExt cx="4194" cy="2556"/>
            </a:xfrm>
          </p:grpSpPr>
          <p:pic>
            <p:nvPicPr>
              <p:cNvPr id="32788" name="Picture 498" descr="hira_telescope">
                <a:extLst>
                  <a:ext uri="{FF2B5EF4-FFF2-40B4-BE49-F238E27FC236}">
                    <a16:creationId xmlns:a16="http://schemas.microsoft.com/office/drawing/2014/main" id="{4F8496DA-6475-9347-ACC6-5C9794ECB0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8304"/>
              <a:stretch>
                <a:fillRect/>
              </a:stretch>
            </p:blipFill>
            <p:spPr bwMode="auto">
              <a:xfrm>
                <a:off x="528" y="7200"/>
                <a:ext cx="4194" cy="2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89" name="Text Box 502">
                <a:extLst>
                  <a:ext uri="{FF2B5EF4-FFF2-40B4-BE49-F238E27FC236}">
                    <a16:creationId xmlns:a16="http://schemas.microsoft.com/office/drawing/2014/main" id="{77038F11-C1E3-4047-BF77-B7C9CA8BD09A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621" y="7837"/>
                <a:ext cx="1295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rgbClr val="FF0000"/>
                    </a:solidFill>
                  </a:rPr>
                  <a:t>Si-</a:t>
                </a:r>
                <a:r>
                  <a:rPr lang="en-US" altLang="en-US" sz="2400" b="1">
                    <a:solidFill>
                      <a:srgbClr val="FF0000"/>
                    </a:solidFill>
                    <a:latin typeface="Symbol" pitchFamily="2" charset="2"/>
                  </a:rPr>
                  <a:t>D</a:t>
                </a:r>
                <a:r>
                  <a:rPr lang="en-US" altLang="en-US" sz="2400" b="1">
                    <a:solidFill>
                      <a:srgbClr val="FF0000"/>
                    </a:solidFill>
                  </a:rPr>
                  <a:t>E 65</a:t>
                </a:r>
                <a:r>
                  <a:rPr lang="en-US" altLang="en-US" sz="2400"/>
                  <a:t> </a:t>
                </a:r>
                <a:r>
                  <a:rPr lang="en-US" altLang="en-US" sz="2400" b="1">
                    <a:latin typeface="Symbol" pitchFamily="2" charset="2"/>
                  </a:rPr>
                  <a:t>m</a:t>
                </a:r>
                <a:r>
                  <a:rPr lang="en-US" altLang="en-US" sz="2400"/>
                  <a:t>m</a:t>
                </a:r>
              </a:p>
            </p:txBody>
          </p:sp>
          <p:sp>
            <p:nvSpPr>
              <p:cNvPr id="32790" name="Text Box 506">
                <a:extLst>
                  <a:ext uri="{FF2B5EF4-FFF2-40B4-BE49-F238E27FC236}">
                    <a16:creationId xmlns:a16="http://schemas.microsoft.com/office/drawing/2014/main" id="{F938C418-ED84-154D-A2BC-24600D3271B9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1294" y="7313"/>
                <a:ext cx="1300" cy="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400" b="1">
                    <a:solidFill>
                      <a:srgbClr val="FF0000"/>
                    </a:solidFill>
                  </a:rPr>
                  <a:t>Si-E</a:t>
                </a:r>
                <a:r>
                  <a:rPr lang="en-US" altLang="en-US" sz="2400"/>
                  <a:t> 500 </a:t>
                </a:r>
                <a:r>
                  <a:rPr lang="en-US" altLang="en-US">
                    <a:latin typeface="Symbol" pitchFamily="2" charset="2"/>
                  </a:rPr>
                  <a:t>m</a:t>
                </a:r>
                <a:r>
                  <a:rPr lang="en-US" altLang="en-US" sz="2400"/>
                  <a:t>m</a:t>
                </a:r>
              </a:p>
            </p:txBody>
          </p:sp>
          <p:sp>
            <p:nvSpPr>
              <p:cNvPr id="32791" name="Line 507">
                <a:extLst>
                  <a:ext uri="{FF2B5EF4-FFF2-40B4-BE49-F238E27FC236}">
                    <a16:creationId xmlns:a16="http://schemas.microsoft.com/office/drawing/2014/main" id="{A4A370C2-D98C-494A-9B13-136618186520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 flipV="1">
                <a:off x="2342" y="7640"/>
                <a:ext cx="354" cy="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2" name="Line 511">
                <a:extLst>
                  <a:ext uri="{FF2B5EF4-FFF2-40B4-BE49-F238E27FC236}">
                    <a16:creationId xmlns:a16="http://schemas.microsoft.com/office/drawing/2014/main" id="{67789E7D-5450-8541-AE0B-24EBF2E5FC3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729" y="9615"/>
                <a:ext cx="120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87" name="Text Box 514">
              <a:extLst>
                <a:ext uri="{FF2B5EF4-FFF2-40B4-BE49-F238E27FC236}">
                  <a16:creationId xmlns:a16="http://schemas.microsoft.com/office/drawing/2014/main" id="{CBECFC72-FF23-2C4B-ACB0-E3BFB0C104D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 rot="1799668">
              <a:off x="3652" y="7218"/>
              <a:ext cx="2036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400" b="1" dirty="0">
                  <a:solidFill>
                    <a:srgbClr val="FF0000"/>
                  </a:solidFill>
                </a:rPr>
                <a:t>4x </a:t>
              </a:r>
              <a:r>
                <a:rPr lang="en-US" altLang="en-US" sz="2400" b="1" dirty="0" err="1">
                  <a:solidFill>
                    <a:schemeClr val="accent2"/>
                  </a:solidFill>
                </a:rPr>
                <a:t>CsI</a:t>
              </a:r>
              <a:r>
                <a:rPr lang="en-US" altLang="en-US" sz="2400" b="1" dirty="0">
                  <a:solidFill>
                    <a:schemeClr val="accent2"/>
                  </a:solidFill>
                </a:rPr>
                <a:t>(Tl)</a:t>
              </a:r>
              <a:endParaRPr lang="en-US" alt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2778" name="TextBox 29">
            <a:extLst>
              <a:ext uri="{FF2B5EF4-FFF2-40B4-BE49-F238E27FC236}">
                <a16:creationId xmlns:a16="http://schemas.microsoft.com/office/drawing/2014/main" id="{AAA4FDCF-80A8-634B-964F-FD4DE6A24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840" y="887120"/>
            <a:ext cx="449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FF0000"/>
                </a:solidFill>
              </a:rPr>
              <a:t>Particle identification</a:t>
            </a:r>
            <a:endParaRPr lang="en-U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8102763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2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2140" y="880340"/>
            <a:ext cx="4648200" cy="456392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3" descr="IMG_2588.JPG">
            <a:extLst>
              <a:ext uri="{FF2B5EF4-FFF2-40B4-BE49-F238E27FC236}">
                <a16:creationId xmlns:a16="http://schemas.microsoft.com/office/drawing/2014/main" id="{F025330F-842D-D54A-B313-EBF786A92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r="21715"/>
          <a:stretch/>
        </p:blipFill>
        <p:spPr>
          <a:xfrm rot="5400000">
            <a:off x="4545675" y="888077"/>
            <a:ext cx="4648201" cy="454844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2D8810D-8257-7C46-BC4B-A2691F4AA20B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Neutron detection</a:t>
            </a:r>
            <a:endParaRPr lang="en-US" sz="4000" kern="0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B997D92F-3258-F94D-AE74-5F054F7996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20000" y="6553200"/>
            <a:ext cx="15113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037903C-8184-104B-87C8-FCA9E92246DF}" type="slidenum">
              <a:rPr lang="en-US" altLang="en-US" sz="1400">
                <a:solidFill>
                  <a:schemeClr val="bg1"/>
                </a:solidFill>
              </a:rPr>
              <a:pPr eaLnBrk="1" hangingPunct="1"/>
              <a:t>25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2843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>
            <a:extLst>
              <a:ext uri="{FF2B5EF4-FFF2-40B4-BE49-F238E27FC236}">
                <a16:creationId xmlns:a16="http://schemas.microsoft.com/office/drawing/2014/main" id="{8A75A178-4CE0-D941-9899-C70E6808F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838200"/>
            <a:ext cx="1447800" cy="42672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300">
              <a:solidFill>
                <a:srgbClr val="000000"/>
              </a:solidFill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8C1CD8C6-5105-C742-AE0F-01C0A15558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pl-PL"/>
              <a:t>Z. Chajecki - WPCF 2018</a:t>
            </a:r>
            <a:endParaRPr lang="en-US" dirty="0"/>
          </a:p>
        </p:txBody>
      </p:sp>
      <p:sp>
        <p:nvSpPr>
          <p:cNvPr id="2050050" name="Rectangle 2">
            <a:extLst>
              <a:ext uri="{FF2B5EF4-FFF2-40B4-BE49-F238E27FC236}">
                <a16:creationId xmlns:a16="http://schemas.microsoft.com/office/drawing/2014/main" id="{6805087B-FC34-3347-8E07-036BA68A52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6921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>
                <a:solidFill>
                  <a:srgbClr val="FFFFFF"/>
                </a:solidFill>
                <a:latin typeface="Comic Sans MS"/>
                <a:cs typeface="Comic Sans MS"/>
              </a:rPr>
              <a:t>What we hope to learn?</a:t>
            </a:r>
          </a:p>
        </p:txBody>
      </p:sp>
      <p:grpSp>
        <p:nvGrpSpPr>
          <p:cNvPr id="24580" name="Group 5">
            <a:extLst>
              <a:ext uri="{FF2B5EF4-FFF2-40B4-BE49-F238E27FC236}">
                <a16:creationId xmlns:a16="http://schemas.microsoft.com/office/drawing/2014/main" id="{8DBC50BD-813E-0B40-A33E-1964E79B98A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762000"/>
            <a:ext cx="7788275" cy="2441575"/>
            <a:chOff x="1371600" y="762000"/>
            <a:chExt cx="7788275" cy="244157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9F7944E-D802-544A-8686-FE21C612528D}"/>
                </a:ext>
              </a:extLst>
            </p:cNvPr>
            <p:cNvCxnSpPr/>
            <p:nvPr/>
          </p:nvCxnSpPr>
          <p:spPr bwMode="auto">
            <a:xfrm>
              <a:off x="3055938" y="838200"/>
              <a:ext cx="0" cy="232886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sp>
          <p:nvSpPr>
            <p:cNvPr id="24589" name="TextBox 8">
              <a:extLst>
                <a:ext uri="{FF2B5EF4-FFF2-40B4-BE49-F238E27FC236}">
                  <a16:creationId xmlns:a16="http://schemas.microsoft.com/office/drawing/2014/main" id="{D7F3ADA3-AFC4-FA47-B56F-4A5FB86B7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8925" y="987425"/>
              <a:ext cx="14890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065A0C"/>
                  </a:solidFill>
                </a:rPr>
                <a:t>Spectra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473AC4-6757-1F47-ADE0-1CBE109A419F}"/>
                </a:ext>
              </a:extLst>
            </p:cNvPr>
            <p:cNvCxnSpPr/>
            <p:nvPr/>
          </p:nvCxnSpPr>
          <p:spPr bwMode="auto">
            <a:xfrm>
              <a:off x="4648200" y="838200"/>
              <a:ext cx="0" cy="236537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66E9097-89DE-7446-B482-C6742669C401}"/>
                </a:ext>
              </a:extLst>
            </p:cNvPr>
            <p:cNvCxnSpPr/>
            <p:nvPr/>
          </p:nvCxnSpPr>
          <p:spPr bwMode="auto">
            <a:xfrm>
              <a:off x="7620000" y="838200"/>
              <a:ext cx="0" cy="232886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sp>
          <p:nvSpPr>
            <p:cNvPr id="24592" name="TextBox 15">
              <a:extLst>
                <a:ext uri="{FF2B5EF4-FFF2-40B4-BE49-F238E27FC236}">
                  <a16:creationId xmlns:a16="http://schemas.microsoft.com/office/drawing/2014/main" id="{D74735F1-B0C0-5B4B-8786-1C1832EC1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1025" y="762000"/>
              <a:ext cx="14890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065A0C"/>
                  </a:solidFill>
                </a:rPr>
                <a:t>(Double-)</a:t>
              </a:r>
              <a:br>
                <a:rPr lang="en-US" altLang="en-US" sz="1800" b="1">
                  <a:solidFill>
                    <a:srgbClr val="065A0C"/>
                  </a:solidFill>
                </a:rPr>
              </a:br>
              <a:r>
                <a:rPr lang="en-US" altLang="en-US" sz="1800" b="1">
                  <a:solidFill>
                    <a:srgbClr val="065A0C"/>
                  </a:solidFill>
                </a:rPr>
                <a:t>ratios</a:t>
              </a:r>
            </a:p>
          </p:txBody>
        </p:sp>
        <p:sp>
          <p:nvSpPr>
            <p:cNvPr id="24593" name="TextBox 16">
              <a:extLst>
                <a:ext uri="{FF2B5EF4-FFF2-40B4-BE49-F238E27FC236}">
                  <a16:creationId xmlns:a16="http://schemas.microsoft.com/office/drawing/2014/main" id="{4C1E2ADE-75DE-4844-A5F6-6DCCF2AC7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990600"/>
              <a:ext cx="1600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065A0C"/>
                  </a:solidFill>
                </a:rPr>
                <a:t>Femtoscopy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0D520A-0BD9-824B-A80F-E61B4568C640}"/>
                </a:ext>
              </a:extLst>
            </p:cNvPr>
            <p:cNvSpPr txBox="1"/>
            <p:nvPr/>
          </p:nvSpPr>
          <p:spPr>
            <a:xfrm>
              <a:off x="6099810" y="990600"/>
              <a:ext cx="148971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065A0C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Flow</a:t>
              </a:r>
              <a:endParaRPr lang="en-US" sz="1800" b="1" dirty="0">
                <a:ln>
                  <a:solidFill>
                    <a:srgbClr val="065A0C"/>
                  </a:solidFill>
                </a:ln>
                <a:solidFill>
                  <a:srgbClr val="033F0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595" name="TextBox 18">
              <a:extLst>
                <a:ext uri="{FF2B5EF4-FFF2-40B4-BE49-F238E27FC236}">
                  <a16:creationId xmlns:a16="http://schemas.microsoft.com/office/drawing/2014/main" id="{D46B89B7-43AB-0149-B154-FD64768307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4925" y="762000"/>
              <a:ext cx="1489075" cy="53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065A0C"/>
                  </a:solidFill>
                </a:rPr>
                <a:t>Isospin diffusion</a:t>
              </a:r>
            </a:p>
          </p:txBody>
        </p:sp>
        <p:pic>
          <p:nvPicPr>
            <p:cNvPr id="24596" name="Picture 2" descr="momdep.gif">
              <a:extLst>
                <a:ext uri="{FF2B5EF4-FFF2-40B4-BE49-F238E27FC236}">
                  <a16:creationId xmlns:a16="http://schemas.microsoft.com/office/drawing/2014/main" id="{879FA5E3-1241-FD4B-9A2F-57C09E600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188" y="1425575"/>
              <a:ext cx="1457325" cy="168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7" name="Picture 20" descr="Flow_pBUU_Ca48_NEW2_RhoCut_Px_0.125_Free_SingleNEW_SoftStiff.eps">
              <a:extLst>
                <a:ext uri="{FF2B5EF4-FFF2-40B4-BE49-F238E27FC236}">
                  <a16:creationId xmlns:a16="http://schemas.microsoft.com/office/drawing/2014/main" id="{F9D07FAD-6CAD-314D-A898-85C3EDE53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990"/>
            <a:stretch>
              <a:fillRect/>
            </a:stretch>
          </p:blipFill>
          <p:spPr bwMode="auto">
            <a:xfrm>
              <a:off x="6099175" y="1489075"/>
              <a:ext cx="1443038" cy="171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EF7CBE-EA0D-CA4E-9D1C-EA37213428C2}"/>
                </a:ext>
              </a:extLst>
            </p:cNvPr>
            <p:cNvCxnSpPr/>
            <p:nvPr/>
          </p:nvCxnSpPr>
          <p:spPr bwMode="auto">
            <a:xfrm>
              <a:off x="6099175" y="838200"/>
              <a:ext cx="0" cy="234632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pic>
          <p:nvPicPr>
            <p:cNvPr id="24599" name="Picture 2" descr="W:\savedNWplots\Apr05_2012\DR_50MeV.png">
              <a:extLst>
                <a:ext uri="{FF2B5EF4-FFF2-40B4-BE49-F238E27FC236}">
                  <a16:creationId xmlns:a16="http://schemas.microsoft.com/office/drawing/2014/main" id="{1B1EA97E-02FC-BD41-8C48-B9A752FA3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37" r="10143"/>
            <a:stretch>
              <a:fillRect/>
            </a:stretch>
          </p:blipFill>
          <p:spPr bwMode="auto">
            <a:xfrm>
              <a:off x="3087688" y="1552575"/>
              <a:ext cx="1500187" cy="1266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43" descr="fig4">
              <a:extLst>
                <a:ext uri="{FF2B5EF4-FFF2-40B4-BE49-F238E27FC236}">
                  <a16:creationId xmlns:a16="http://schemas.microsoft.com/office/drawing/2014/main" id="{53AF839B-510E-084F-A95E-B55B416AD7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191"/>
            <a:stretch>
              <a:fillRect/>
            </a:stretch>
          </p:blipFill>
          <p:spPr bwMode="auto">
            <a:xfrm>
              <a:off x="7654925" y="1489075"/>
              <a:ext cx="1489075" cy="164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19" descr="All_Spectra_data_cen5.gif">
              <a:extLst>
                <a:ext uri="{FF2B5EF4-FFF2-40B4-BE49-F238E27FC236}">
                  <a16:creationId xmlns:a16="http://schemas.microsoft.com/office/drawing/2014/main" id="{578B4CAF-CC2C-3848-B72A-B583F0FC4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9" r="50349"/>
            <a:stretch>
              <a:fillRect/>
            </a:stretch>
          </p:blipFill>
          <p:spPr bwMode="auto">
            <a:xfrm>
              <a:off x="1597025" y="1524000"/>
              <a:ext cx="1404938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0D0ABB3-6B30-9F4E-9DEE-F33815094225}"/>
                </a:ext>
              </a:extLst>
            </p:cNvPr>
            <p:cNvCxnSpPr/>
            <p:nvPr/>
          </p:nvCxnSpPr>
          <p:spPr bwMode="auto">
            <a:xfrm>
              <a:off x="1524000" y="838200"/>
              <a:ext cx="7620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DFBEA90-7246-9544-B983-1A9B0148113B}"/>
                </a:ext>
              </a:extLst>
            </p:cNvPr>
            <p:cNvCxnSpPr/>
            <p:nvPr/>
          </p:nvCxnSpPr>
          <p:spPr bwMode="auto">
            <a:xfrm>
              <a:off x="1371600" y="3200400"/>
              <a:ext cx="77724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5268200-C41A-9E44-9289-B67C0CB22DAF}"/>
                </a:ext>
              </a:extLst>
            </p:cNvPr>
            <p:cNvCxnSpPr/>
            <p:nvPr/>
          </p:nvCxnSpPr>
          <p:spPr bwMode="auto">
            <a:xfrm>
              <a:off x="1524000" y="1417638"/>
              <a:ext cx="763587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</p:grp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8C2F015B-1920-F343-80C4-5CED6B223685}"/>
              </a:ext>
            </a:extLst>
          </p:cNvPr>
          <p:cNvGraphicFramePr>
            <a:graphicFrameLocks noGrp="1"/>
          </p:cNvGraphicFramePr>
          <p:nvPr/>
        </p:nvGraphicFramePr>
        <p:xfrm>
          <a:off x="0" y="3200400"/>
          <a:ext cx="9144000" cy="256116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2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Symmetry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energy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0580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*</a:t>
                      </a: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In-medium x-section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spc="200" normalizeH="0" baseline="0" dirty="0">
                          <a:ln w="29210">
                            <a:solidFill>
                              <a:schemeClr val="accent3">
                                <a:tint val="10000"/>
                              </a:schemeClr>
                            </a:solidFill>
                          </a:ln>
                          <a:solidFill>
                            <a:srgbClr val="FF0000">
                              <a:alpha val="50000"/>
                            </a:srgbClr>
                          </a:solidFill>
                          <a:effectLst>
                            <a:innerShdw blurRad="50800" dist="50800" dir="8100000">
                              <a:srgbClr val="7D7D7D">
                                <a:alpha val="73000"/>
                              </a:srgbClr>
                            </a:innerShdw>
                          </a:effectLst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000" b="1" i="0" u="none" strike="noStrike" cap="none" spc="200" normalizeH="0" baseline="0" dirty="0">
                        <a:ln w="29210">
                          <a:solidFill>
                            <a:schemeClr val="accent3">
                              <a:tint val="10000"/>
                            </a:schemeClr>
                          </a:solidFill>
                        </a:ln>
                        <a:solidFill>
                          <a:srgbClr val="FF0000">
                            <a:alpha val="50000"/>
                          </a:srgbClr>
                        </a:solidFill>
                        <a:effectLst>
                          <a:innerShdw blurRad="50800" dist="50800" dir="8100000">
                            <a:srgbClr val="7D7D7D">
                              <a:alpha val="73000"/>
                            </a:srgbClr>
                          </a:inn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Cluster production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9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“effective mass”</a:t>
                      </a:r>
                    </a:p>
                  </a:txBody>
                  <a:tcPr marT="45735" marB="45735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spc="200" normalizeH="0" baseline="0" dirty="0">
                          <a:ln w="29210">
                            <a:solidFill>
                              <a:schemeClr val="accent3">
                                <a:tint val="10000"/>
                              </a:schemeClr>
                            </a:solidFill>
                          </a:ln>
                          <a:solidFill>
                            <a:srgbClr val="FF0000">
                              <a:alpha val="50000"/>
                            </a:srgbClr>
                          </a:solidFill>
                          <a:effectLst>
                            <a:innerShdw blurRad="50800" dist="50800" dir="8100000">
                              <a:srgbClr val="7D7D7D">
                                <a:alpha val="73000"/>
                              </a:srgbClr>
                            </a:innerShdw>
                          </a:effectLst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2000" b="1" i="0" u="none" strike="noStrike" cap="none" spc="200" normalizeH="0" baseline="0" dirty="0">
                        <a:ln w="29210">
                          <a:solidFill>
                            <a:schemeClr val="accent3">
                              <a:tint val="10000"/>
                            </a:schemeClr>
                          </a:solidFill>
                        </a:ln>
                        <a:solidFill>
                          <a:srgbClr val="FF0000">
                            <a:alpha val="50000"/>
                          </a:srgbClr>
                        </a:solidFill>
                        <a:effectLst>
                          <a:innerShdw blurRad="50800" dist="50800" dir="8100000">
                            <a:srgbClr val="7D7D7D">
                              <a:alpha val="73000"/>
                            </a:srgbClr>
                          </a:innerShdw>
                        </a:effectLst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Zapf Dingbats" charset="0"/>
                          <a:ea typeface="ＭＳ Ｐゴシック" charset="0"/>
                          <a:cs typeface="Zapf Dingbats" charset="0"/>
                          <a:sym typeface="Zapf Dingbats" charset="0"/>
                        </a:rPr>
                        <a:t>✔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BD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?</a:t>
                      </a: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?</a:t>
                      </a: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BD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?</a:t>
                      </a:r>
                    </a:p>
                  </a:txBody>
                  <a:tcPr marT="45735" marB="45735" anchor="ctr" horzOverflow="overflow">
                    <a:lnL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294555"/>
                  </a:ext>
                </a:extLst>
              </a:tr>
            </a:tbl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B055EDD-B63F-A845-A2FB-7767F3CC5156}"/>
              </a:ext>
            </a:extLst>
          </p:cNvPr>
          <p:cNvCxnSpPr/>
          <p:nvPr/>
        </p:nvCxnSpPr>
        <p:spPr bwMode="auto">
          <a:xfrm>
            <a:off x="1524000" y="838200"/>
            <a:ext cx="0" cy="427355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24583" name="TextBox 10">
            <a:extLst>
              <a:ext uri="{FF2B5EF4-FFF2-40B4-BE49-F238E27FC236}">
                <a16:creationId xmlns:a16="http://schemas.microsoft.com/office/drawing/2014/main" id="{7F6BD48E-2F0C-8040-A640-9EE54EC03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43050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br>
              <a:rPr lang="en-US" altLang="en-US" sz="1800" b="1" dirty="0"/>
            </a:br>
            <a:r>
              <a:rPr lang="en-US" altLang="en-US" sz="1800" b="1" dirty="0"/>
              <a:t>Transport model ingredients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5F0F3C-01B4-A54F-ADD8-96474065D74D}"/>
              </a:ext>
            </a:extLst>
          </p:cNvPr>
          <p:cNvCxnSpPr/>
          <p:nvPr/>
        </p:nvCxnSpPr>
        <p:spPr bwMode="auto">
          <a:xfrm>
            <a:off x="533400" y="2743200"/>
            <a:ext cx="0" cy="37147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EA6526-43D7-D444-83CC-A48D953B06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EA3ACC-5D76-5043-B2AF-38E017B2AA6B}" type="slidenum">
              <a:rPr lang="en-US" altLang="en-US" sz="1400">
                <a:solidFill>
                  <a:schemeClr val="bg1"/>
                </a:solidFill>
              </a:rPr>
              <a:pPr eaLnBrk="1" hangingPunct="1"/>
              <a:t>26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6393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687513" y="6553200"/>
            <a:ext cx="5551487" cy="268287"/>
          </a:xfrm>
        </p:spPr>
        <p:txBody>
          <a:bodyPr/>
          <a:lstStyle/>
          <a:p>
            <a:r>
              <a:rPr lang="pl-PL" dirty="0"/>
              <a:t>Z. Chajecki - WPCF 2018</a:t>
            </a:r>
            <a:endParaRPr lang="en-US" dirty="0"/>
          </a:p>
        </p:txBody>
      </p:sp>
      <p:sp>
        <p:nvSpPr>
          <p:cNvPr id="10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20000" y="6553200"/>
            <a:ext cx="1511300" cy="476250"/>
          </a:xfrm>
        </p:spPr>
        <p:txBody>
          <a:bodyPr/>
          <a:lstStyle/>
          <a:p>
            <a:fld id="{442DB98B-1BB0-D84A-9919-CB96C5874452}" type="slidenum">
              <a:rPr lang="en-US"/>
              <a:pPr/>
              <a:t>27</a:t>
            </a:fld>
            <a:endParaRPr lang="en-US"/>
          </a:p>
        </p:txBody>
      </p:sp>
      <p:sp>
        <p:nvSpPr>
          <p:cNvPr id="2388064" name="Rectangle 96"/>
          <p:cNvSpPr>
            <a:spLocks noChangeArrowheads="1"/>
          </p:cNvSpPr>
          <p:nvPr/>
        </p:nvSpPr>
        <p:spPr bwMode="auto">
          <a:xfrm>
            <a:off x="0" y="81915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4594"/>
            <a:ext cx="5587335" cy="511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7050" y="5695950"/>
            <a:ext cx="78486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0.0                                    1                                      2                                      3                                </a:t>
            </a: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990643" y="5562856"/>
            <a:ext cx="2431252" cy="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>
            <a:off x="990581" y="3292555"/>
            <a:ext cx="5301833" cy="0"/>
          </a:xfrm>
          <a:prstGeom prst="line">
            <a:avLst/>
          </a:prstGeom>
          <a:noFill/>
          <a:ln w="76200" cmpd="tri">
            <a:solidFill>
              <a:srgbClr val="CC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482445" y="3266008"/>
            <a:ext cx="13356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00FF"/>
                </a:solidFill>
                <a:latin typeface="Times New Roman" charset="0"/>
              </a:rPr>
              <a:t>RIBF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charset="0"/>
              </a:rPr>
              <a:t>FRIB</a:t>
            </a:r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>
            <a:off x="4097583" y="4809369"/>
            <a:ext cx="2586426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4843409" y="4784053"/>
            <a:ext cx="10805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GSI</a:t>
            </a: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6292414" y="5083427"/>
            <a:ext cx="12606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660066"/>
                </a:solidFill>
              </a:rPr>
              <a:t>FAIR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28EFE0-774F-C24C-84CE-14EFF796192B}"/>
              </a:ext>
            </a:extLst>
          </p:cNvPr>
          <p:cNvSpPr/>
          <p:nvPr/>
        </p:nvSpPr>
        <p:spPr>
          <a:xfrm>
            <a:off x="0" y="9555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International Collaboration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C4611D-F8D1-894A-BDE0-A10A18469D2A}"/>
              </a:ext>
            </a:extLst>
          </p:cNvPr>
          <p:cNvSpPr/>
          <p:nvPr/>
        </p:nvSpPr>
        <p:spPr>
          <a:xfrm>
            <a:off x="1585039" y="5038599"/>
            <a:ext cx="1382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5900"/>
                </a:solidFill>
                <a:latin typeface="Times New Roman" charset="0"/>
              </a:rPr>
              <a:t>NSCL</a:t>
            </a:r>
            <a:endParaRPr lang="en-US" sz="1800" b="1" dirty="0">
              <a:solidFill>
                <a:srgbClr val="005900"/>
              </a:solidFill>
              <a:latin typeface="Times New Roman" charset="0"/>
            </a:endParaRP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 bwMode="auto">
          <a:xfrm>
            <a:off x="592667" y="5695950"/>
            <a:ext cx="839893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388055" name="Group 87"/>
          <p:cNvGrpSpPr>
            <a:grpSpLocks/>
          </p:cNvGrpSpPr>
          <p:nvPr/>
        </p:nvGrpSpPr>
        <p:grpSpPr bwMode="auto">
          <a:xfrm>
            <a:off x="5574968" y="836453"/>
            <a:ext cx="3581400" cy="885825"/>
            <a:chOff x="96" y="786"/>
            <a:chExt cx="2256" cy="558"/>
          </a:xfrm>
        </p:grpSpPr>
        <p:sp>
          <p:nvSpPr>
            <p:cNvPr id="2388056" name="AutoShape 88"/>
            <p:cNvSpPr>
              <a:spLocks noChangeArrowheads="1"/>
            </p:cNvSpPr>
            <p:nvPr/>
          </p:nvSpPr>
          <p:spPr bwMode="auto">
            <a:xfrm>
              <a:off x="96" y="816"/>
              <a:ext cx="2208" cy="528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8057" name="Text Box 89"/>
            <p:cNvSpPr txBox="1">
              <a:spLocks noChangeArrowheads="1"/>
            </p:cNvSpPr>
            <p:nvPr/>
          </p:nvSpPr>
          <p:spPr bwMode="auto">
            <a:xfrm>
              <a:off x="144" y="786"/>
              <a:ext cx="2208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en-US" sz="1800" dirty="0"/>
                <a:t> </a:t>
              </a:r>
              <a:r>
                <a:rPr lang="en-US" sz="1800" b="1" dirty="0"/>
                <a:t>E/A</a:t>
              </a:r>
              <a:r>
                <a:rPr lang="en-US" sz="1800" b="1" dirty="0">
                  <a:latin typeface="Times New Roman" charset="0"/>
                </a:rPr>
                <a:t> (</a:t>
              </a:r>
              <a:r>
                <a:rPr lang="en-US" sz="1800" b="1" dirty="0">
                  <a:latin typeface="Times New Roman" charset="0"/>
                  <a:sym typeface="Symbol" charset="0"/>
                </a:rPr>
                <a:t>,)</a:t>
              </a:r>
              <a:r>
                <a:rPr lang="en-US" sz="1800" dirty="0">
                  <a:latin typeface="Times New Roman" charset="0"/>
                  <a:sym typeface="Symbol" charset="0"/>
                </a:rPr>
                <a:t> = </a:t>
              </a:r>
              <a:r>
                <a:rPr lang="en-US" sz="1800" dirty="0">
                  <a:solidFill>
                    <a:srgbClr val="0000CC"/>
                  </a:solidFill>
                </a:rPr>
                <a:t>E/A </a:t>
              </a:r>
              <a:r>
                <a:rPr lang="en-US" sz="1800" dirty="0">
                  <a:solidFill>
                    <a:srgbClr val="0000CC"/>
                  </a:solidFill>
                  <a:latin typeface="Times New Roman" charset="0"/>
                </a:rPr>
                <a:t>(</a:t>
              </a:r>
              <a:r>
                <a:rPr lang="en-US" sz="1800" dirty="0">
                  <a:solidFill>
                    <a:srgbClr val="0000CC"/>
                  </a:solidFill>
                  <a:latin typeface="Times New Roman" charset="0"/>
                  <a:sym typeface="Symbol" charset="0"/>
                </a:rPr>
                <a:t>,0)</a:t>
              </a:r>
              <a:r>
                <a:rPr lang="en-US" sz="1800" dirty="0">
                  <a:latin typeface="Times New Roman" charset="0"/>
                  <a:sym typeface="Symbol" charset="0"/>
                </a:rPr>
                <a:t> + </a:t>
              </a:r>
              <a:r>
                <a:rPr lang="en-US" sz="1800" dirty="0">
                  <a:latin typeface="Symbol" charset="0"/>
                  <a:sym typeface="Symbol" charset="0"/>
                </a:rPr>
                <a:t>d</a:t>
              </a:r>
              <a:r>
                <a:rPr lang="en-US" sz="1800" baseline="30000" dirty="0">
                  <a:latin typeface="Times New Roman" charset="0"/>
                  <a:sym typeface="Symbol" charset="0"/>
                </a:rPr>
                <a:t>2</a:t>
              </a:r>
              <a:r>
                <a:rPr lang="en-US" sz="1800" dirty="0">
                  <a:solidFill>
                    <a:srgbClr val="CC00CC"/>
                  </a:solidFill>
                  <a:latin typeface="Times New Roman" charset="0"/>
                  <a:sym typeface="Symbol" charset="0"/>
                </a:rPr>
                <a:t></a:t>
              </a:r>
              <a:r>
                <a:rPr lang="en-US" sz="1800" dirty="0">
                  <a:solidFill>
                    <a:srgbClr val="FF0000"/>
                  </a:solidFill>
                  <a:latin typeface="Times New Roman" charset="0"/>
                  <a:sym typeface="Symbol" charset="0"/>
                </a:rPr>
                <a:t>S()</a:t>
              </a:r>
              <a:endParaRPr lang="en-US" sz="1800" dirty="0">
                <a:solidFill>
                  <a:srgbClr val="0000CC"/>
                </a:solidFill>
                <a:latin typeface="Times New Roman" charset="0"/>
                <a:sym typeface="Symbol" charset="0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1800" dirty="0">
                  <a:latin typeface="Symbol" charset="0"/>
                  <a:sym typeface="Symbol" charset="0"/>
                </a:rPr>
                <a:t>d</a:t>
              </a:r>
              <a:r>
                <a:rPr lang="en-US" sz="1800" dirty="0">
                  <a:latin typeface="Times New Roman" charset="0"/>
                  <a:sym typeface="Symbol" charset="0"/>
                </a:rPr>
                <a:t> = (</a:t>
              </a:r>
              <a:r>
                <a:rPr lang="en-US" sz="1800" baseline="-25000" dirty="0">
                  <a:latin typeface="Times New Roman" charset="0"/>
                  <a:sym typeface="Symbol" charset="0"/>
                </a:rPr>
                <a:t>n</a:t>
              </a:r>
              <a:r>
                <a:rPr lang="en-US" sz="1800" dirty="0">
                  <a:latin typeface="Times New Roman" charset="0"/>
                  <a:sym typeface="Symbol" charset="0"/>
                </a:rPr>
                <a:t>- </a:t>
              </a:r>
              <a:r>
                <a:rPr lang="en-US" sz="1800" baseline="-25000" dirty="0">
                  <a:latin typeface="Times New Roman" charset="0"/>
                  <a:sym typeface="Symbol" charset="0"/>
                </a:rPr>
                <a:t>p</a:t>
              </a:r>
              <a:r>
                <a:rPr lang="en-US" sz="1800" dirty="0">
                  <a:latin typeface="Times New Roman" charset="0"/>
                  <a:sym typeface="Symbol" charset="0"/>
                </a:rPr>
                <a:t>)/ (</a:t>
              </a:r>
              <a:r>
                <a:rPr lang="en-US" sz="1800" baseline="-25000" dirty="0">
                  <a:latin typeface="Times New Roman" charset="0"/>
                  <a:sym typeface="Symbol" charset="0"/>
                </a:rPr>
                <a:t>n</a:t>
              </a:r>
              <a:r>
                <a:rPr lang="en-US" sz="1800" dirty="0">
                  <a:latin typeface="Times New Roman" charset="0"/>
                  <a:sym typeface="Symbol" charset="0"/>
                </a:rPr>
                <a:t>+ </a:t>
              </a:r>
              <a:r>
                <a:rPr lang="en-US" sz="1800" baseline="-25000" dirty="0">
                  <a:latin typeface="Times New Roman" charset="0"/>
                  <a:sym typeface="Symbol" charset="0"/>
                </a:rPr>
                <a:t>p</a:t>
              </a:r>
              <a:r>
                <a:rPr lang="en-US" sz="1800" dirty="0">
                  <a:latin typeface="Times New Roman" charset="0"/>
                  <a:sym typeface="Symbol" charset="0"/>
                </a:rPr>
                <a:t>) = </a:t>
              </a:r>
              <a:r>
                <a:rPr lang="en-US" sz="1800" dirty="0"/>
                <a:t>(N-Z)/A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912860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408" y="1685683"/>
            <a:ext cx="43148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Tx/>
              <a:buChar char="-"/>
            </a:pPr>
            <a:r>
              <a:rPr lang="en-US" sz="1500" dirty="0"/>
              <a:t>Transport model that relates motion through mean field and collisions</a:t>
            </a:r>
          </a:p>
          <a:p>
            <a:pPr marL="257175" indent="-257175">
              <a:buFontTx/>
              <a:buChar char="-"/>
            </a:pPr>
            <a:r>
              <a:rPr lang="en-US" sz="1500" dirty="0"/>
              <a:t>Simple parameterization of symmetry energy (SE)</a:t>
            </a:r>
          </a:p>
          <a:p>
            <a:pPr marL="257175" indent="-257175">
              <a:buFontTx/>
              <a:buChar char="-"/>
            </a:pPr>
            <a:r>
              <a:rPr lang="en-US" sz="1500" dirty="0"/>
              <a:t>Production of </a:t>
            </a:r>
            <a:r>
              <a:rPr lang="en-US" sz="1500" dirty="0" err="1"/>
              <a:t>pions</a:t>
            </a:r>
            <a:r>
              <a:rPr lang="en-US" sz="1500" dirty="0"/>
              <a:t> via </a:t>
            </a:r>
            <a:r>
              <a:rPr lang="en-US" sz="1500" dirty="0">
                <a:latin typeface="Symbol" panose="05050102010706020507" pitchFamily="18" charset="2"/>
              </a:rPr>
              <a:t>D</a:t>
            </a:r>
            <a:r>
              <a:rPr lang="en-US" sz="1500" dirty="0"/>
              <a:t> resonances</a:t>
            </a:r>
          </a:p>
          <a:p>
            <a:r>
              <a:rPr lang="en-US" sz="1500" dirty="0">
                <a:latin typeface="+mj-lt"/>
              </a:rPr>
              <a:t>-  </a:t>
            </a:r>
            <a:r>
              <a:rPr lang="en-US" sz="1500" dirty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15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1500" baseline="30000" dirty="0">
                <a:solidFill>
                  <a:srgbClr val="FF0000"/>
                </a:solidFill>
              </a:rPr>
              <a:t>-</a:t>
            </a:r>
            <a:r>
              <a:rPr lang="en-US" sz="1500" dirty="0">
                <a:solidFill>
                  <a:srgbClr val="FF0000"/>
                </a:solidFill>
              </a:rPr>
              <a:t>/</a:t>
            </a:r>
            <a:r>
              <a:rPr lang="en-US" sz="15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1500" baseline="30000" dirty="0">
                <a:solidFill>
                  <a:srgbClr val="FF0000"/>
                </a:solidFill>
              </a:rPr>
              <a:t>+</a:t>
            </a:r>
            <a:r>
              <a:rPr lang="en-US" sz="1500" dirty="0">
                <a:solidFill>
                  <a:srgbClr val="FF0000"/>
                </a:solidFill>
              </a:rPr>
              <a:t> ratio biggest sensitivity to SE </a:t>
            </a:r>
            <a:br>
              <a:rPr lang="en-US" sz="1500" dirty="0">
                <a:solidFill>
                  <a:srgbClr val="FF0000"/>
                </a:solidFill>
              </a:rPr>
            </a:br>
            <a:r>
              <a:rPr lang="en-US" sz="1500" dirty="0">
                <a:solidFill>
                  <a:srgbClr val="FF0000"/>
                </a:solidFill>
              </a:rPr>
              <a:t>     and for more neutron rich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394" y="1844716"/>
            <a:ext cx="3776606" cy="3419909"/>
          </a:xfrm>
          <a:prstGeom prst="rect">
            <a:avLst/>
          </a:prstGeom>
        </p:spPr>
      </p:pic>
      <p:pic>
        <p:nvPicPr>
          <p:cNvPr id="5" name="내용 개체 틀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8" y="3740171"/>
            <a:ext cx="5429251" cy="24338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0666" y="1024293"/>
            <a:ext cx="691727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2100" dirty="0">
                <a:solidFill>
                  <a:srgbClr val="FF0000"/>
                </a:solidFill>
              </a:rPr>
              <a:t>Neutron star radii and deformability most sensitive at 2</a:t>
            </a:r>
            <a:r>
              <a:rPr kumimoji="1" lang="en-US" altLang="ko-KR" sz="2100" dirty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kumimoji="1" lang="en-US" altLang="ko-KR" sz="2100" baseline="-250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14568" r="9061" b="19767"/>
          <a:stretch/>
        </p:blipFill>
        <p:spPr>
          <a:xfrm>
            <a:off x="27073" y="866275"/>
            <a:ext cx="950615" cy="4753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/>
          <p:cNvSpPr/>
          <p:nvPr/>
        </p:nvSpPr>
        <p:spPr>
          <a:xfrm>
            <a:off x="257100" y="1420995"/>
            <a:ext cx="6296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1200" dirty="0">
                <a:solidFill>
                  <a:srgbClr val="3333CC"/>
                </a:solidFill>
              </a:rPr>
              <a:t>Observables predicted by </a:t>
            </a:r>
            <a:r>
              <a:rPr kumimoji="1" lang="en-US" altLang="ko-KR" sz="1200" dirty="0" err="1">
                <a:solidFill>
                  <a:srgbClr val="3333CC"/>
                </a:solidFill>
              </a:rPr>
              <a:t>pBUU</a:t>
            </a:r>
            <a:r>
              <a:rPr kumimoji="1" lang="en-US" altLang="ko-KR" sz="1200" dirty="0">
                <a:solidFill>
                  <a:srgbClr val="3333CC"/>
                </a:solidFill>
              </a:rPr>
              <a:t> Transport Model (PhysRevC.90.024605)</a:t>
            </a:r>
            <a:r>
              <a:rPr kumimoji="1" lang="en-US" altLang="ko-KR" sz="825" dirty="0">
                <a:solidFill>
                  <a:srgbClr val="3333CC"/>
                </a:solidFill>
              </a:rPr>
              <a:t>by P. Danielewicz</a:t>
            </a:r>
            <a:endParaRPr lang="en-US" sz="825" dirty="0">
              <a:solidFill>
                <a:srgbClr val="33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827" y="6172200"/>
            <a:ext cx="3291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Tsang et al., PhysRevC.95.044614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2F0AA98-111B-3F41-A9E8-EFD9DAC90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6868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Symmetry energy at large </a:t>
            </a:r>
            <a:r>
              <a:rPr 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ymbol" pitchFamily="2" charset="2"/>
              </a:rPr>
              <a:t>r</a:t>
            </a:r>
            <a:r>
              <a:rPr lang="en-US" sz="3600" b="1" kern="0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0</a:t>
            </a:r>
            <a:endParaRPr lang="en-US" sz="3600" kern="0" baseline="-25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9333BB-6523-AF4C-88A9-577B07BE01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BC677-E86C-394B-B419-79B2620FD7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993327-10C4-4547-8542-DE2A3ADF3327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7731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Z. Chajecki - WPCF 2018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B05932-F56D-364A-B5F2-A5E0A1215B45}" type="slidenum">
              <a:rPr lang="en-US"/>
              <a:pPr/>
              <a:t>2</a:t>
            </a:fld>
            <a:endParaRPr lang="en-US"/>
          </a:p>
        </p:txBody>
      </p:sp>
      <p:sp>
        <p:nvSpPr>
          <p:cNvPr id="2050053" name="Rectangle 5"/>
          <p:cNvSpPr>
            <a:spLocks noChangeArrowheads="1"/>
          </p:cNvSpPr>
          <p:nvPr/>
        </p:nvSpPr>
        <p:spPr bwMode="auto">
          <a:xfrm>
            <a:off x="0" y="762000"/>
            <a:ext cx="9144000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Neutron Stars</a:t>
            </a:r>
            <a:endParaRPr lang="en-US" sz="3600" dirty="0"/>
          </a:p>
        </p:txBody>
      </p:sp>
      <p:sp>
        <p:nvSpPr>
          <p:cNvPr id="2050051" name="Text Box 10"/>
          <p:cNvSpPr txBox="1">
            <a:spLocks noChangeArrowheads="1"/>
          </p:cNvSpPr>
          <p:nvPr/>
        </p:nvSpPr>
        <p:spPr bwMode="auto">
          <a:xfrm>
            <a:off x="0" y="801393"/>
            <a:ext cx="4099429" cy="532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rgbClr val="0000FF"/>
              </a:buClr>
              <a:buSzPct val="102000"/>
              <a:buFont typeface="Wingdings" charset="2"/>
              <a:buChar char="Ø"/>
            </a:pPr>
            <a:r>
              <a:rPr lang="en-US" sz="2400" dirty="0">
                <a:solidFill>
                  <a:srgbClr val="FF6600"/>
                </a:solidFill>
                <a:latin typeface="Comic Sans MS" charset="0"/>
              </a:rPr>
              <a:t>Neutron stars </a:t>
            </a:r>
            <a:r>
              <a:rPr lang="en-US" sz="2400" dirty="0">
                <a:latin typeface="Comic Sans MS" charset="0"/>
              </a:rPr>
              <a:t>result from the supernova explosion of a massive star, combined with gravitational collapse</a:t>
            </a:r>
          </a:p>
          <a:p>
            <a:pPr marL="800100" lvl="1" indent="-342900">
              <a:lnSpc>
                <a:spcPct val="110000"/>
              </a:lnSpc>
              <a:spcBef>
                <a:spcPct val="50000"/>
              </a:spcBef>
              <a:buClr>
                <a:srgbClr val="0000FF"/>
              </a:buClr>
              <a:buSzPct val="102000"/>
              <a:buFont typeface="Wingdings" charset="2"/>
              <a:buChar char="Ø"/>
            </a:pPr>
            <a:r>
              <a:rPr lang="en-US" sz="2200" dirty="0">
                <a:latin typeface="Comic Sans MS" charset="0"/>
              </a:rPr>
              <a:t>Mass – 1-2 solar masses</a:t>
            </a:r>
          </a:p>
          <a:p>
            <a:pPr marL="800100" lvl="1" indent="-342900">
              <a:lnSpc>
                <a:spcPct val="110000"/>
              </a:lnSpc>
              <a:spcBef>
                <a:spcPct val="50000"/>
              </a:spcBef>
              <a:buClr>
                <a:srgbClr val="0000FF"/>
              </a:buClr>
              <a:buSzPct val="102000"/>
              <a:buFont typeface="Wingdings" charset="2"/>
              <a:buChar char="Ø"/>
            </a:pPr>
            <a:r>
              <a:rPr lang="en-US" sz="2200" dirty="0">
                <a:latin typeface="Comic Sans MS" charset="0"/>
              </a:rPr>
              <a:t>Radius – </a:t>
            </a:r>
            <a:r>
              <a:rPr lang="en-US" sz="2200" dirty="0">
                <a:solidFill>
                  <a:srgbClr val="FF0000"/>
                </a:solidFill>
                <a:latin typeface="Comic Sans MS" charset="0"/>
              </a:rPr>
              <a:t>ONLY</a:t>
            </a:r>
            <a:r>
              <a:rPr lang="en-US" sz="2200" dirty="0">
                <a:latin typeface="Comic Sans MS" charset="0"/>
              </a:rPr>
              <a:t> ~11km</a:t>
            </a:r>
          </a:p>
          <a:p>
            <a:pPr marL="346075">
              <a:lnSpc>
                <a:spcPct val="110000"/>
              </a:lnSpc>
              <a:spcBef>
                <a:spcPct val="50000"/>
              </a:spcBef>
              <a:buClr>
                <a:srgbClr val="0000FF"/>
              </a:buClr>
              <a:buSzPct val="102000"/>
            </a:pPr>
            <a:r>
              <a:rPr lang="en-US" sz="2300" dirty="0">
                <a:latin typeface="Comic Sans MS" charset="0"/>
              </a:rPr>
              <a:t>normal-sized matchbox containing neutron-star material would have a mass of approximately 13 million tons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429" y="801393"/>
            <a:ext cx="5031871" cy="49169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99429" y="5738629"/>
            <a:ext cx="503187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very heart of the Crab Nebula including the central neutron star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3950" y="4040720"/>
            <a:ext cx="3823097" cy="2180706"/>
          </a:xfrm>
          <a:prstGeom prst="rect">
            <a:avLst/>
          </a:prstGeom>
          <a:ln w="38100" cmpd="sng">
            <a:solidFill>
              <a:srgbClr val="80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57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902"/>
            <a:ext cx="4739114" cy="3554335"/>
          </a:xfrm>
        </p:spPr>
      </p:pic>
      <p:pic>
        <p:nvPicPr>
          <p:cNvPr id="3" name="내용 개체 틀 2"/>
          <p:cNvPicPr>
            <a:picLocks noGrp="1" noChangeAspect="1"/>
          </p:cNvPicPr>
          <p:nvPr>
            <p:ph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9" y="4521588"/>
            <a:ext cx="4652281" cy="1955412"/>
          </a:xfr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4294967295"/>
          </p:nvPr>
        </p:nvSpPr>
        <p:spPr>
          <a:xfrm>
            <a:off x="7620000" y="6553200"/>
            <a:ext cx="1511300" cy="476250"/>
          </a:xfrm>
        </p:spPr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9" name="텍스트 상자 8"/>
          <p:cNvSpPr txBox="1"/>
          <p:nvPr/>
        </p:nvSpPr>
        <p:spPr>
          <a:xfrm>
            <a:off x="1250577" y="7382435"/>
            <a:ext cx="3166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200" dirty="0">
                <a:solidFill>
                  <a:srgbClr val="064308"/>
                </a:solidFill>
                <a:latin typeface="Verdana" charset="0"/>
                <a:ea typeface="Verdana" charset="0"/>
                <a:cs typeface="Verdana" charset="0"/>
              </a:rPr>
              <a:t>Easiest thing is spectrometer for </a:t>
            </a:r>
            <a:r>
              <a:rPr kumimoji="1" lang="en-US" altLang="ko-KR" sz="1200" dirty="0" err="1">
                <a:solidFill>
                  <a:srgbClr val="064308"/>
                </a:solidFill>
                <a:latin typeface="Verdana" charset="0"/>
                <a:ea typeface="Verdana" charset="0"/>
                <a:cs typeface="Verdana" charset="0"/>
              </a:rPr>
              <a:t>pions</a:t>
            </a:r>
            <a:endParaRPr kumimoji="1" lang="ko-KR" altLang="en-US" sz="1200" dirty="0">
              <a:solidFill>
                <a:srgbClr val="064308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graphicFrame>
        <p:nvGraphicFramePr>
          <p:cNvPr id="10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118706"/>
              </p:ext>
            </p:extLst>
          </p:nvPr>
        </p:nvGraphicFramePr>
        <p:xfrm>
          <a:off x="4840081" y="1404952"/>
          <a:ext cx="4208128" cy="2415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4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7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Primary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Beam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Target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err="1"/>
                        <a:t>E</a:t>
                      </a:r>
                      <a:r>
                        <a:rPr kumimoji="1" lang="en-US" altLang="ja-JP" sz="1400" baseline="-25000" dirty="0" err="1"/>
                        <a:t>beam</a:t>
                      </a:r>
                      <a:r>
                        <a:rPr kumimoji="1" lang="en-US" altLang="ja-JP" sz="1400" dirty="0"/>
                        <a:t>/A [MeV]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>
                          <a:latin typeface="Symbol" pitchFamily="18" charset="2"/>
                        </a:rPr>
                        <a:t>d</a:t>
                      </a:r>
                      <a:r>
                        <a:rPr kumimoji="1" lang="en-US" altLang="ja-JP" sz="1400" baseline="-25000" dirty="0" err="1"/>
                        <a:t>sys</a:t>
                      </a:r>
                      <a:endParaRPr kumimoji="1" lang="ja-JP" altLang="en-US" sz="1400" baseline="-25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/>
                        <a:t>Evt</a:t>
                      </a:r>
                      <a:r>
                        <a:rPr kumimoji="1" lang="en-US" altLang="ja-JP" sz="1400" dirty="0"/>
                        <a:t> (M)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 rowSpan="2">
                  <a:txBody>
                    <a:bodyPr/>
                    <a:lstStyle/>
                    <a:p>
                      <a:r>
                        <a:rPr kumimoji="1" lang="en-US" altLang="ja-JP" sz="2000" baseline="30000" dirty="0"/>
                        <a:t>124</a:t>
                      </a:r>
                      <a:r>
                        <a:rPr kumimoji="1" lang="en-US" altLang="ja-JP" sz="2000" dirty="0"/>
                        <a:t>Xe</a:t>
                      </a:r>
                      <a:endParaRPr kumimoji="1" lang="ja-JP" alt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aseline="30000" dirty="0"/>
                        <a:t>108</a:t>
                      </a:r>
                      <a:r>
                        <a:rPr kumimoji="1" lang="en-US" altLang="ja-JP" sz="1400" dirty="0"/>
                        <a:t>Sn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aseline="30000" dirty="0"/>
                        <a:t>112</a:t>
                      </a:r>
                      <a:r>
                        <a:rPr kumimoji="1" lang="en-US" altLang="ja-JP" sz="1400" dirty="0"/>
                        <a:t>Sn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269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</a:rPr>
                        <a:t>0.09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8</a:t>
                      </a:r>
                      <a:r>
                        <a:rPr kumimoji="1" lang="en-US" altLang="ja-JP" sz="1400" baseline="0" dirty="0"/>
                        <a:t> </a:t>
                      </a:r>
                      <a:endParaRPr kumimoji="1" lang="ja-JP" altLang="en-US" sz="1400" dirty="0">
                        <a:latin typeface="Symbol" pitchFamily="18" charset="2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aseline="30000" dirty="0"/>
                        <a:t>112</a:t>
                      </a:r>
                      <a:r>
                        <a:rPr kumimoji="1" lang="en-US" altLang="ja-JP" sz="1400" dirty="0"/>
                        <a:t>Sn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aseline="30000" dirty="0"/>
                        <a:t>124</a:t>
                      </a:r>
                      <a:r>
                        <a:rPr kumimoji="1" lang="en-US" altLang="ja-JP" sz="1400" dirty="0"/>
                        <a:t>Sn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270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0.15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5</a:t>
                      </a:r>
                      <a:endParaRPr kumimoji="1" lang="ja-JP" altLang="en-US" sz="1400" dirty="0">
                        <a:latin typeface="Symbol" pitchFamily="18" charset="2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 rowSpan="2">
                  <a:txBody>
                    <a:bodyPr/>
                    <a:lstStyle/>
                    <a:p>
                      <a:r>
                        <a:rPr kumimoji="1" lang="en-US" altLang="ja-JP" sz="2000" baseline="30000" dirty="0"/>
                        <a:t>238</a:t>
                      </a:r>
                      <a:r>
                        <a:rPr kumimoji="1" lang="ja-JP" altLang="en-US" sz="2000" dirty="0"/>
                        <a:t>Ｕ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aseline="30000" dirty="0"/>
                        <a:t>132</a:t>
                      </a:r>
                      <a:r>
                        <a:rPr kumimoji="1" lang="en-US" altLang="ja-JP" sz="1400" dirty="0"/>
                        <a:t>Sn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aseline="30000" dirty="0"/>
                        <a:t>124</a:t>
                      </a:r>
                      <a:r>
                        <a:rPr kumimoji="1" lang="en-US" altLang="ja-JP" sz="1400" dirty="0"/>
                        <a:t>Sn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269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>
                          <a:solidFill>
                            <a:srgbClr val="FF0000"/>
                          </a:solidFill>
                        </a:rPr>
                        <a:t>0.22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9</a:t>
                      </a:r>
                      <a:endParaRPr kumimoji="1" lang="ja-JP" altLang="en-US" sz="1400" dirty="0">
                        <a:latin typeface="Symbol" pitchFamily="18" charset="2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6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aseline="30000" dirty="0"/>
                        <a:t>124</a:t>
                      </a:r>
                      <a:r>
                        <a:rPr kumimoji="1" lang="en-US" altLang="ja-JP" sz="1400" dirty="0"/>
                        <a:t>Sn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aseline="30000" dirty="0"/>
                        <a:t>112</a:t>
                      </a:r>
                      <a:r>
                        <a:rPr kumimoji="1" lang="en-US" altLang="ja-JP" sz="1400" dirty="0"/>
                        <a:t>Sn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270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0.15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5</a:t>
                      </a:r>
                      <a:endParaRPr kumimoji="1" lang="ja-JP" altLang="en-US" sz="1400" dirty="0">
                        <a:latin typeface="Symbol" pitchFamily="18" charset="2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877023"/>
              </p:ext>
            </p:extLst>
          </p:nvPr>
        </p:nvGraphicFramePr>
        <p:xfrm>
          <a:off x="4840081" y="3748122"/>
          <a:ext cx="4208128" cy="28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9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2371">
                <a:tc>
                  <a:txBody>
                    <a:bodyPr/>
                    <a:lstStyle/>
                    <a:p>
                      <a:r>
                        <a:rPr kumimoji="1" lang="en-US" altLang="ja-JP" sz="1400" baseline="0" dirty="0"/>
                        <a:t>Z=1,2,3</a:t>
                      </a:r>
                      <a:endParaRPr kumimoji="1" lang="ja-JP" altLang="en-US" sz="1400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100,</a:t>
                      </a:r>
                      <a:r>
                        <a:rPr kumimoji="1" lang="en-US" altLang="ja-JP" sz="1400" baseline="0" dirty="0"/>
                        <a:t> 200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/>
                        <a:t>0.6</a:t>
                      </a:r>
                      <a:endParaRPr kumimoji="1" lang="ja-JP" altLang="en-US" sz="1400" dirty="0">
                        <a:latin typeface="Symbol" pitchFamily="18" charset="2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14568" r="9061" b="19767"/>
          <a:stretch/>
        </p:blipFill>
        <p:spPr>
          <a:xfrm>
            <a:off x="3788499" y="4504110"/>
            <a:ext cx="950615" cy="4753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5334000" y="6279192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5" tooltip="Persistent link using digital object identifier"/>
              </a:rPr>
              <a:t>Shane et al., j.nima.2015.01.026</a:t>
            </a:r>
            <a:endParaRPr lang="en-US" sz="1200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BFD2B84-F278-E241-ADD3-5A726BB78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6868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Experimental setup @ RIKEN</a:t>
            </a:r>
            <a:endParaRPr lang="en-US" sz="3600" kern="0" dirty="0"/>
          </a:p>
        </p:txBody>
      </p:sp>
      <p:grpSp>
        <p:nvGrpSpPr>
          <p:cNvPr id="14" name="Group 87">
            <a:extLst>
              <a:ext uri="{FF2B5EF4-FFF2-40B4-BE49-F238E27FC236}">
                <a16:creationId xmlns:a16="http://schemas.microsoft.com/office/drawing/2014/main" id="{3C549037-B8A6-2B4D-8E41-C0A412480C07}"/>
              </a:ext>
            </a:extLst>
          </p:cNvPr>
          <p:cNvGrpSpPr>
            <a:grpSpLocks/>
          </p:cNvGrpSpPr>
          <p:nvPr/>
        </p:nvGrpSpPr>
        <p:grpSpPr bwMode="auto">
          <a:xfrm>
            <a:off x="5344886" y="4469926"/>
            <a:ext cx="3581400" cy="885825"/>
            <a:chOff x="96" y="786"/>
            <a:chExt cx="2256" cy="558"/>
          </a:xfrm>
        </p:grpSpPr>
        <p:sp>
          <p:nvSpPr>
            <p:cNvPr id="15" name="AutoShape 88">
              <a:extLst>
                <a:ext uri="{FF2B5EF4-FFF2-40B4-BE49-F238E27FC236}">
                  <a16:creationId xmlns:a16="http://schemas.microsoft.com/office/drawing/2014/main" id="{A30C3CBA-5614-1649-A110-5E814E6B8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816"/>
              <a:ext cx="2208" cy="528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89">
              <a:extLst>
                <a:ext uri="{FF2B5EF4-FFF2-40B4-BE49-F238E27FC236}">
                  <a16:creationId xmlns:a16="http://schemas.microsoft.com/office/drawing/2014/main" id="{AE4E5BEF-4602-B445-9BD6-94E7CF188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786"/>
              <a:ext cx="2208" cy="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40000"/>
                </a:lnSpc>
                <a:spcBef>
                  <a:spcPct val="50000"/>
                </a:spcBef>
              </a:pPr>
              <a:r>
                <a:rPr lang="en-US" sz="1800" dirty="0"/>
                <a:t> </a:t>
              </a:r>
              <a:r>
                <a:rPr lang="en-US" sz="1800" b="1" dirty="0"/>
                <a:t>E/A</a:t>
              </a:r>
              <a:r>
                <a:rPr lang="en-US" sz="1800" b="1" dirty="0">
                  <a:latin typeface="Times New Roman" charset="0"/>
                </a:rPr>
                <a:t> (</a:t>
              </a:r>
              <a:r>
                <a:rPr lang="en-US" sz="1800" b="1" dirty="0">
                  <a:latin typeface="Times New Roman" charset="0"/>
                  <a:sym typeface="Symbol" charset="0"/>
                </a:rPr>
                <a:t>,)</a:t>
              </a:r>
              <a:r>
                <a:rPr lang="en-US" sz="1800" dirty="0">
                  <a:latin typeface="Times New Roman" charset="0"/>
                  <a:sym typeface="Symbol" charset="0"/>
                </a:rPr>
                <a:t> = </a:t>
              </a:r>
              <a:r>
                <a:rPr lang="en-US" sz="1800" dirty="0">
                  <a:solidFill>
                    <a:srgbClr val="0000CC"/>
                  </a:solidFill>
                </a:rPr>
                <a:t>E/A </a:t>
              </a:r>
              <a:r>
                <a:rPr lang="en-US" sz="1800" dirty="0">
                  <a:solidFill>
                    <a:srgbClr val="0000CC"/>
                  </a:solidFill>
                  <a:latin typeface="Times New Roman" charset="0"/>
                </a:rPr>
                <a:t>(</a:t>
              </a:r>
              <a:r>
                <a:rPr lang="en-US" sz="1800" dirty="0">
                  <a:solidFill>
                    <a:srgbClr val="0000CC"/>
                  </a:solidFill>
                  <a:latin typeface="Times New Roman" charset="0"/>
                  <a:sym typeface="Symbol" charset="0"/>
                </a:rPr>
                <a:t>,0)</a:t>
              </a:r>
              <a:r>
                <a:rPr lang="en-US" sz="1800" dirty="0">
                  <a:latin typeface="Times New Roman" charset="0"/>
                  <a:sym typeface="Symbol" charset="0"/>
                </a:rPr>
                <a:t> + </a:t>
              </a:r>
              <a:r>
                <a:rPr lang="en-US" sz="1800" dirty="0">
                  <a:latin typeface="Symbol" charset="0"/>
                  <a:sym typeface="Symbol" charset="0"/>
                </a:rPr>
                <a:t>d</a:t>
              </a:r>
              <a:r>
                <a:rPr lang="en-US" sz="1800" baseline="30000" dirty="0">
                  <a:latin typeface="Times New Roman" charset="0"/>
                  <a:sym typeface="Symbol" charset="0"/>
                </a:rPr>
                <a:t>2</a:t>
              </a:r>
              <a:r>
                <a:rPr lang="en-US" sz="1800" dirty="0">
                  <a:solidFill>
                    <a:srgbClr val="CC00CC"/>
                  </a:solidFill>
                  <a:latin typeface="Times New Roman" charset="0"/>
                  <a:sym typeface="Symbol" charset="0"/>
                </a:rPr>
                <a:t></a:t>
              </a:r>
              <a:r>
                <a:rPr lang="en-US" sz="1800" dirty="0">
                  <a:solidFill>
                    <a:srgbClr val="FF0000"/>
                  </a:solidFill>
                  <a:latin typeface="Times New Roman" charset="0"/>
                  <a:sym typeface="Symbol" charset="0"/>
                </a:rPr>
                <a:t>S()</a:t>
              </a:r>
              <a:endParaRPr lang="en-US" sz="1800" dirty="0">
                <a:solidFill>
                  <a:srgbClr val="0000CC"/>
                </a:solidFill>
                <a:latin typeface="Times New Roman" charset="0"/>
                <a:sym typeface="Symbol" charset="0"/>
              </a:endParaRPr>
            </a:p>
            <a:p>
              <a:pPr algn="ctr">
                <a:lnSpc>
                  <a:spcPct val="140000"/>
                </a:lnSpc>
              </a:pPr>
              <a:r>
                <a:rPr lang="en-US" sz="1800" dirty="0">
                  <a:latin typeface="Symbol" charset="0"/>
                  <a:sym typeface="Symbol" charset="0"/>
                </a:rPr>
                <a:t>d</a:t>
              </a:r>
              <a:r>
                <a:rPr lang="en-US" sz="1800" dirty="0">
                  <a:latin typeface="Times New Roman" charset="0"/>
                  <a:sym typeface="Symbol" charset="0"/>
                </a:rPr>
                <a:t> = (</a:t>
              </a:r>
              <a:r>
                <a:rPr lang="en-US" sz="1800" baseline="-25000" dirty="0">
                  <a:latin typeface="Times New Roman" charset="0"/>
                  <a:sym typeface="Symbol" charset="0"/>
                </a:rPr>
                <a:t>n</a:t>
              </a:r>
              <a:r>
                <a:rPr lang="en-US" sz="1800" dirty="0">
                  <a:latin typeface="Times New Roman" charset="0"/>
                  <a:sym typeface="Symbol" charset="0"/>
                </a:rPr>
                <a:t>- </a:t>
              </a:r>
              <a:r>
                <a:rPr lang="en-US" sz="1800" baseline="-25000" dirty="0">
                  <a:latin typeface="Times New Roman" charset="0"/>
                  <a:sym typeface="Symbol" charset="0"/>
                </a:rPr>
                <a:t>p</a:t>
              </a:r>
              <a:r>
                <a:rPr lang="en-US" sz="1800" dirty="0">
                  <a:latin typeface="Times New Roman" charset="0"/>
                  <a:sym typeface="Symbol" charset="0"/>
                </a:rPr>
                <a:t>)/ (</a:t>
              </a:r>
              <a:r>
                <a:rPr lang="en-US" sz="1800" baseline="-25000" dirty="0">
                  <a:latin typeface="Times New Roman" charset="0"/>
                  <a:sym typeface="Symbol" charset="0"/>
                </a:rPr>
                <a:t>n</a:t>
              </a:r>
              <a:r>
                <a:rPr lang="en-US" sz="1800" dirty="0">
                  <a:latin typeface="Times New Roman" charset="0"/>
                  <a:sym typeface="Symbol" charset="0"/>
                </a:rPr>
                <a:t>+ </a:t>
              </a:r>
              <a:r>
                <a:rPr lang="en-US" sz="1800" baseline="-25000" dirty="0">
                  <a:latin typeface="Times New Roman" charset="0"/>
                  <a:sym typeface="Symbol" charset="0"/>
                </a:rPr>
                <a:t>p</a:t>
              </a:r>
              <a:r>
                <a:rPr lang="en-US" sz="1800" dirty="0">
                  <a:latin typeface="Times New Roman" charset="0"/>
                  <a:sym typeface="Symbol" charset="0"/>
                </a:rPr>
                <a:t>) = </a:t>
              </a:r>
              <a:r>
                <a:rPr lang="en-US" sz="1800" dirty="0"/>
                <a:t>(N-Z)/A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5712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7" y="2737309"/>
            <a:ext cx="3413663" cy="27943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4658" y="1005244"/>
            <a:ext cx="7983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0000"/>
                </a:solidFill>
              </a:rPr>
              <a:t>Good PID spectra. Need to understand background and efficiencies.</a:t>
            </a:r>
          </a:p>
          <a:p>
            <a:r>
              <a:rPr lang="en-US" sz="2100" dirty="0">
                <a:solidFill>
                  <a:srgbClr val="FF0000"/>
                </a:solidFill>
              </a:rPr>
              <a:t>Analysis to extract Y(</a:t>
            </a:r>
            <a:r>
              <a:rPr lang="en-US" sz="21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2100" baseline="30000" dirty="0">
                <a:solidFill>
                  <a:srgbClr val="FF0000"/>
                </a:solidFill>
              </a:rPr>
              <a:t>-</a:t>
            </a:r>
            <a:r>
              <a:rPr lang="en-US" sz="2100" dirty="0">
                <a:solidFill>
                  <a:srgbClr val="FF0000"/>
                </a:solidFill>
              </a:rPr>
              <a:t>)/Y(</a:t>
            </a:r>
            <a:r>
              <a:rPr lang="en-US" sz="21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2100" baseline="30000" dirty="0">
                <a:solidFill>
                  <a:srgbClr val="FF0000"/>
                </a:solidFill>
              </a:rPr>
              <a:t>+</a:t>
            </a:r>
            <a:r>
              <a:rPr lang="en-US" sz="2100" dirty="0">
                <a:solidFill>
                  <a:srgbClr val="FF0000"/>
                </a:solidFill>
              </a:rPr>
              <a:t>) momentum spectral ratios is underway.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14568" r="9061" b="19767"/>
          <a:stretch/>
        </p:blipFill>
        <p:spPr>
          <a:xfrm>
            <a:off x="7979212" y="5699874"/>
            <a:ext cx="950615" cy="47530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31" y="2569116"/>
            <a:ext cx="5528786" cy="31307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71070" y="2241383"/>
            <a:ext cx="2696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baseline="30000" dirty="0">
                <a:solidFill>
                  <a:srgbClr val="FF0000"/>
                </a:solidFill>
              </a:rPr>
              <a:t>132</a:t>
            </a:r>
            <a:r>
              <a:rPr lang="en-US" sz="2400" b="1" i="1" dirty="0">
                <a:solidFill>
                  <a:srgbClr val="FF0000"/>
                </a:solidFill>
              </a:rPr>
              <a:t>Sn+</a:t>
            </a:r>
            <a:r>
              <a:rPr lang="en-US" sz="2400" b="1" i="1" baseline="30000" dirty="0">
                <a:solidFill>
                  <a:srgbClr val="FF0000"/>
                </a:solidFill>
              </a:rPr>
              <a:t>124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Sn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4868" y="2842245"/>
            <a:ext cx="28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3256" y="2824674"/>
            <a:ext cx="28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0605" y="3518815"/>
            <a:ext cx="28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4589" y="3451210"/>
            <a:ext cx="101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solidFill>
                  <a:srgbClr val="FF0000"/>
                </a:solidFill>
              </a:rPr>
              <a:t>3</a:t>
            </a:r>
            <a:r>
              <a:rPr lang="en-US" sz="2400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75533" y="2824675"/>
            <a:ext cx="633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solidFill>
                  <a:srgbClr val="FF0000"/>
                </a:solidFill>
              </a:rPr>
              <a:t>4</a:t>
            </a:r>
            <a:r>
              <a:rPr lang="en-US" sz="2400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5400" y="5123704"/>
            <a:ext cx="6126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2700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13127" y="5123704"/>
            <a:ext cx="6684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2700" baseline="30000" dirty="0">
                <a:solidFill>
                  <a:srgbClr val="FF0000"/>
                </a:solidFill>
                <a:latin typeface="Symbol" panose="05050102010706020507" pitchFamily="18" charset="2"/>
              </a:rPr>
              <a:t>-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2374" y="5669817"/>
            <a:ext cx="250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Tsang et al., PhysRevC.95.044614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2AD90351-4F65-5C40-A02B-D7704BFDB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686800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Outline</a:t>
            </a:r>
            <a:endParaRPr lang="en-US" sz="3600" kern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384A0-BE6E-A146-8920-A3D85341F7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88423-4072-CB44-B632-23B0D97C2A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993327-10C4-4547-8542-DE2A3ADF3327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5643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C2EE255-D38D-0041-B1A0-CEACC3371E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1892355" name="Text Box 3">
            <a:extLst>
              <a:ext uri="{FF2B5EF4-FFF2-40B4-BE49-F238E27FC236}">
                <a16:creationId xmlns:a16="http://schemas.microsoft.com/office/drawing/2014/main" id="{7FBB5E89-585D-6D40-9A9E-A65838281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8305800" cy="484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6688" indent="-166688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0000FF"/>
                </a:solidFill>
              </a:rPr>
              <a:t> Heavy ion collisions provide a unique probe to study the physics of neutron stars  - </a:t>
            </a:r>
            <a:r>
              <a:rPr lang="en-US" altLang="en-US" sz="2000" dirty="0"/>
              <a:t>Symmetry energy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3C3CF4"/>
                </a:solidFill>
              </a:rPr>
              <a:t> Additionally, HIC allow us to further constrain the EOS of nuclear matter (in-medium cross-section, importance of the clusters)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3C3CF4"/>
                </a:solidFill>
              </a:rPr>
              <a:t>New experiments will allows further constraints of symmetry energy at various densities of nuclear matter and also to  validate theoretical models</a:t>
            </a:r>
            <a:r>
              <a:rPr lang="en-US" altLang="ja-JP" sz="2000" dirty="0">
                <a:solidFill>
                  <a:srgbClr val="3C3CF4"/>
                </a:solidFill>
              </a:rPr>
              <a:t> </a:t>
            </a:r>
            <a:endParaRPr lang="en-US" altLang="ja-JP" sz="2400" dirty="0">
              <a:solidFill>
                <a:srgbClr val="3C3CF4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400" dirty="0">
                <a:solidFill>
                  <a:srgbClr val="0000FF"/>
                </a:solidFill>
              </a:rPr>
              <a:t>  Some of the conclusions are model-dependent 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000" dirty="0"/>
              <a:t> Predictions are model dependent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000000"/>
                </a:solidFill>
              </a:rPr>
              <a:t> </a:t>
            </a:r>
            <a:r>
              <a:rPr lang="en-US" altLang="en-US" sz="2000" dirty="0">
                <a:solidFill>
                  <a:srgbClr val="3C3CF4"/>
                </a:solidFill>
              </a:rPr>
              <a:t>Collaboration between theorists and experimentalists beneficial </a:t>
            </a:r>
            <a:br>
              <a:rPr lang="en-US" altLang="en-US" sz="2000" dirty="0">
                <a:solidFill>
                  <a:srgbClr val="3C3CF4"/>
                </a:solidFill>
              </a:rPr>
            </a:br>
            <a:r>
              <a:rPr lang="en-US" altLang="en-US" sz="2000" dirty="0">
                <a:solidFill>
                  <a:srgbClr val="3C3CF4"/>
                </a:solidFill>
              </a:rPr>
              <a:t>   for both sides</a:t>
            </a:r>
            <a:endParaRPr lang="en-US" altLang="en-US" sz="2400" dirty="0">
              <a:solidFill>
                <a:srgbClr val="3C3CF4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endParaRPr lang="en-US" altLang="en-US" sz="2400" dirty="0">
              <a:solidFill>
                <a:schemeClr val="bg2"/>
              </a:solidFill>
            </a:endParaRPr>
          </a:p>
        </p:txBody>
      </p:sp>
      <p:sp>
        <p:nvSpPr>
          <p:cNvPr id="1892358" name="Rectangle 6">
            <a:extLst>
              <a:ext uri="{FF2B5EF4-FFF2-40B4-BE49-F238E27FC236}">
                <a16:creationId xmlns:a16="http://schemas.microsoft.com/office/drawing/2014/main" id="{447979E2-1CC5-CA42-B896-9D2F446FFC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Summary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6A8818-3EA2-5F46-A0C2-8EEC26788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063E2FF-5032-9E44-A812-6289402CC1C5}" type="slidenum">
              <a:rPr lang="en-US" altLang="en-US" sz="1400">
                <a:solidFill>
                  <a:schemeClr val="bg1"/>
                </a:solidFill>
              </a:rPr>
              <a:pPr eaLnBrk="1" hangingPunct="1"/>
              <a:t>31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5060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groups.nscl.msu.edu/hira/15190-14030/files/Photo/end_of_exo/DSC_0079_WMU_M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278664" cy="551015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BC40B-A6B6-41A8-9873-837FFABF456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1572E-0778-A242-92B4-36DBDC3ED2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17EBCC-0118-E34C-9BA4-5079063F9D5A}"/>
              </a:ext>
            </a:extLst>
          </p:cNvPr>
          <p:cNvSpPr/>
          <p:nvPr/>
        </p:nvSpPr>
        <p:spPr>
          <a:xfrm>
            <a:off x="0" y="9555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Thank you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168006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A1F3214E-5951-EB4E-A4FC-C5B504B95B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2319362" name="Rectangle 2">
            <a:extLst>
              <a:ext uri="{FF2B5EF4-FFF2-40B4-BE49-F238E27FC236}">
                <a16:creationId xmlns:a16="http://schemas.microsoft.com/office/drawing/2014/main" id="{8FE87409-E1EF-8842-91F7-3703F2C6B6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>
              <a:defRPr/>
            </a:pPr>
            <a:r>
              <a:rPr lang="en-US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Transverse flow</a:t>
            </a:r>
            <a:endParaRPr lang="en-US" dirty="0"/>
          </a:p>
        </p:txBody>
      </p:sp>
      <p:sp>
        <p:nvSpPr>
          <p:cNvPr id="47110" name="TextBox 31">
            <a:extLst>
              <a:ext uri="{FF2B5EF4-FFF2-40B4-BE49-F238E27FC236}">
                <a16:creationId xmlns:a16="http://schemas.microsoft.com/office/drawing/2014/main" id="{2AFC740B-BAAB-F447-A75C-0C8851F25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051E90"/>
                </a:solidFill>
                <a:latin typeface="Comic Sans MS" panose="030F0902030302020204" pitchFamily="66" charset="0"/>
              </a:rPr>
              <a:t>pBUU</a:t>
            </a:r>
            <a:r>
              <a:rPr lang="en-US" altLang="en-US" sz="2400" b="1" dirty="0">
                <a:solidFill>
                  <a:srgbClr val="051E90"/>
                </a:solidFill>
                <a:latin typeface="Comic Sans MS" panose="030F0902030302020204" pitchFamily="66" charset="0"/>
              </a:rPr>
              <a:t> transport model simulations for </a:t>
            </a:r>
            <a:r>
              <a:rPr lang="en-US" altLang="en-US" sz="2400" b="1" baseline="30000" dirty="0">
                <a:solidFill>
                  <a:srgbClr val="051E90"/>
                </a:solidFill>
                <a:latin typeface="Comic Sans MS" panose="030F0902030302020204" pitchFamily="66" charset="0"/>
              </a:rPr>
              <a:t>48</a:t>
            </a:r>
            <a:r>
              <a:rPr lang="en-US" altLang="en-US" sz="2400" b="1" dirty="0">
                <a:solidFill>
                  <a:srgbClr val="051E90"/>
                </a:solidFill>
                <a:latin typeface="Comic Sans MS" panose="030F0902030302020204" pitchFamily="66" charset="0"/>
              </a:rPr>
              <a:t>Ca+</a:t>
            </a:r>
            <a:r>
              <a:rPr lang="en-US" altLang="en-US" sz="2400" b="1" baseline="30000" dirty="0">
                <a:solidFill>
                  <a:srgbClr val="051E90"/>
                </a:solidFill>
                <a:latin typeface="Comic Sans MS" panose="030F0902030302020204" pitchFamily="66" charset="0"/>
              </a:rPr>
              <a:t>48</a:t>
            </a:r>
            <a:r>
              <a:rPr lang="en-US" altLang="en-US" sz="2400" b="1" dirty="0">
                <a:solidFill>
                  <a:srgbClr val="051E90"/>
                </a:solidFill>
                <a:latin typeface="Comic Sans MS" panose="030F0902030302020204" pitchFamily="66" charset="0"/>
              </a:rPr>
              <a:t>Ca@80AMeV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38AC2B-E0CF-6044-A62E-C155ACBC9B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D126BF-BD73-464B-9C6E-1FD9CCF55603}" type="slidenum">
              <a:rPr lang="en-US" altLang="en-US" sz="1400">
                <a:solidFill>
                  <a:schemeClr val="bg1"/>
                </a:solidFill>
              </a:rPr>
              <a:pPr eaLnBrk="1" hangingPunct="1"/>
              <a:t>33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7830A-33D7-6947-ADB9-1B2172F4C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00200"/>
            <a:ext cx="8771683" cy="2366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88AB83-ACB9-9840-BD52-CC2734747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4272438"/>
            <a:ext cx="2949287" cy="12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1089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Zbigniew Chajęcki - Dhaka - Jan 5, 2017</a:t>
            </a:r>
            <a:endParaRPr lang="en-US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4D13D5-3A0D-0341-A0F1-7CF43E2DFD89}" type="slidenum">
              <a:rPr lang="en-US"/>
              <a:pPr/>
              <a:t>34</a:t>
            </a:fld>
            <a:endParaRPr lang="en-US"/>
          </a:p>
        </p:txBody>
      </p:sp>
      <p:sp>
        <p:nvSpPr>
          <p:cNvPr id="2368521" name="Rectangle 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ImQMD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– effective mass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-3369" y="823260"/>
            <a:ext cx="9147369" cy="5644565"/>
            <a:chOff x="-16069" y="833270"/>
            <a:chExt cx="9147369" cy="5644565"/>
          </a:xfrm>
        </p:grpSpPr>
        <p:sp>
          <p:nvSpPr>
            <p:cNvPr id="33" name="Rectangle 32"/>
            <p:cNvSpPr/>
            <p:nvPr/>
          </p:nvSpPr>
          <p:spPr bwMode="auto">
            <a:xfrm>
              <a:off x="0" y="833270"/>
              <a:ext cx="9131300" cy="5644565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1" i="0" u="none" strike="noStrike" cap="none" normalizeH="0" baseline="0">
                <a:ln>
                  <a:noFill/>
                </a:ln>
                <a:solidFill>
                  <a:srgbClr val="DE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34" name="Picture 33" descr="xxratios_50.gi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1" t="66476"/>
            <a:stretch/>
          </p:blipFill>
          <p:spPr>
            <a:xfrm>
              <a:off x="-16069" y="2314802"/>
              <a:ext cx="4839278" cy="3175446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77253" y="1715468"/>
              <a:ext cx="35887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E/A=50MeV</a:t>
              </a:r>
            </a:p>
          </p:txBody>
        </p:sp>
        <p:pic>
          <p:nvPicPr>
            <p:cNvPr id="36" name="Picture 35" descr="xxratios_120.gi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37" t="38667" r="9024" b="55752"/>
            <a:stretch/>
          </p:blipFill>
          <p:spPr>
            <a:xfrm>
              <a:off x="935587" y="2471669"/>
              <a:ext cx="2270175" cy="920157"/>
            </a:xfrm>
            <a:prstGeom prst="rect">
              <a:avLst/>
            </a:prstGeom>
          </p:spPr>
        </p:pic>
        <p:pic>
          <p:nvPicPr>
            <p:cNvPr id="37" name="Picture 36" descr="xxratios_120.gi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88" t="66334" r="1788"/>
            <a:stretch/>
          </p:blipFill>
          <p:spPr>
            <a:xfrm>
              <a:off x="4647024" y="2314801"/>
              <a:ext cx="4468835" cy="3102476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643095" y="900200"/>
              <a:ext cx="8086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374B41"/>
                  </a:solidFill>
                </a:rPr>
                <a:t>Energy dependence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38289" y="1707118"/>
              <a:ext cx="35887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E/A=120MeV</a:t>
              </a:r>
            </a:p>
          </p:txBody>
        </p:sp>
        <p:pic>
          <p:nvPicPr>
            <p:cNvPr id="40" name="Picture 39" descr="xxratios_120.gi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37" t="38667" r="9024" b="55752"/>
            <a:stretch/>
          </p:blipFill>
          <p:spPr>
            <a:xfrm>
              <a:off x="5461030" y="2495469"/>
              <a:ext cx="2270175" cy="920157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88200" y="5753331"/>
            <a:ext cx="5763590" cy="67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ImQMD05_sky: incorporate </a:t>
            </a:r>
            <a:r>
              <a:rPr lang="en-US" sz="1400" dirty="0" err="1"/>
              <a:t>Skyrme</a:t>
            </a:r>
            <a:r>
              <a:rPr lang="en-US" sz="1400" dirty="0"/>
              <a:t> interactions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Y. Zhang (2013) Private Communication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Tsang (2013) Private Communication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103652" y="5941180"/>
            <a:ext cx="2990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74B41"/>
                </a:solidFill>
              </a:rPr>
              <a:t>Coalescence ratios</a:t>
            </a:r>
            <a:endParaRPr lang="en-US" sz="2400" dirty="0"/>
          </a:p>
        </p:txBody>
      </p:sp>
      <p:pic>
        <p:nvPicPr>
          <p:cNvPr id="47" name="Picture 46" descr="the3dratio_50opt2.gi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2" t="57353" r="18800" b="36834"/>
          <a:stretch/>
        </p:blipFill>
        <p:spPr>
          <a:xfrm>
            <a:off x="875628" y="3345450"/>
            <a:ext cx="1481739" cy="476311"/>
          </a:xfrm>
          <a:prstGeom prst="rect">
            <a:avLst/>
          </a:prstGeom>
        </p:spPr>
      </p:pic>
      <p:pic>
        <p:nvPicPr>
          <p:cNvPr id="48" name="Picture 47" descr="the3dratio_50opt2.gi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2" t="57353" r="18800" b="36834"/>
          <a:stretch/>
        </p:blipFill>
        <p:spPr>
          <a:xfrm>
            <a:off x="5508522" y="3374361"/>
            <a:ext cx="1481739" cy="4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255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1F45756F-12A4-A141-92E7-F5D64E0A41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2060290" name="AutoShape 2">
            <a:extLst>
              <a:ext uri="{FF2B5EF4-FFF2-40B4-BE49-F238E27FC236}">
                <a16:creationId xmlns:a16="http://schemas.microsoft.com/office/drawing/2014/main" id="{DA0DF3A8-7204-5642-8724-931EB6B7C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0"/>
            <a:ext cx="8915400" cy="571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0291" name="Rectangle 3">
            <a:extLst>
              <a:ext uri="{FF2B5EF4-FFF2-40B4-BE49-F238E27FC236}">
                <a16:creationId xmlns:a16="http://schemas.microsoft.com/office/drawing/2014/main" id="{CB42DBA1-EA50-6049-831A-B22592215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0"/>
            <a:ext cx="58293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990099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060292" name="Rectangle 4">
            <a:extLst>
              <a:ext uri="{FF2B5EF4-FFF2-40B4-BE49-F238E27FC236}">
                <a16:creationId xmlns:a16="http://schemas.microsoft.com/office/drawing/2014/main" id="{5DD4A5ED-2099-814B-8BFE-AC3454106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372600" cy="595313"/>
          </a:xfrm>
        </p:spPr>
        <p:txBody>
          <a:bodyPr/>
          <a:lstStyle/>
          <a:p>
            <a:pPr eaLnBrk="1" hangingPunct="1"/>
            <a:r>
              <a:rPr lang="en-US" altLang="en-US" sz="31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Emission of p</a:t>
            </a:r>
            <a:r>
              <a:rPr lang="ja-JP" altLang="en-US" sz="31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’</a:t>
            </a:r>
            <a:r>
              <a:rPr lang="en-US" altLang="ja-JP" sz="31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s and n</a:t>
            </a:r>
            <a:r>
              <a:rPr lang="ja-JP" altLang="en-US" sz="31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’</a:t>
            </a:r>
            <a:r>
              <a:rPr lang="en-US" altLang="ja-JP" sz="31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s: Sensitivity to SymEn</a:t>
            </a:r>
            <a:endParaRPr lang="en-US" altLang="en-US" sz="3100">
              <a:solidFill>
                <a:srgbClr val="FF0000"/>
              </a:solidFill>
            </a:endParaRPr>
          </a:p>
        </p:txBody>
      </p:sp>
      <p:pic>
        <p:nvPicPr>
          <p:cNvPr id="55301" name="Picture 23" descr="H:\conferences\APS2008\emissiontimes.PNG">
            <a:extLst>
              <a:ext uri="{FF2B5EF4-FFF2-40B4-BE49-F238E27FC236}">
                <a16:creationId xmlns:a16="http://schemas.microsoft.com/office/drawing/2014/main" id="{25973142-3A32-BC47-908E-942D657B9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1850"/>
            <a:ext cx="51816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Text Box 3">
            <a:extLst>
              <a:ext uri="{FF2B5EF4-FFF2-40B4-BE49-F238E27FC236}">
                <a16:creationId xmlns:a16="http://schemas.microsoft.com/office/drawing/2014/main" id="{0923F3BB-9028-8E4C-AC37-F9DEE9D95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060295" name="Text Box 7">
            <a:extLst>
              <a:ext uri="{FF2B5EF4-FFF2-40B4-BE49-F238E27FC236}">
                <a16:creationId xmlns:a16="http://schemas.microsoft.com/office/drawing/2014/main" id="{2A9A8A2E-2AA1-884E-97C6-D67832002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4987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ED0000"/>
                </a:solidFill>
                <a:latin typeface="Comic Sans MS" charset="0"/>
                <a:ea typeface="ＭＳ Ｐゴシック" charset="0"/>
              </a:rPr>
              <a:t>Stiff EoS</a:t>
            </a:r>
          </a:p>
        </p:txBody>
      </p:sp>
      <p:sp>
        <p:nvSpPr>
          <p:cNvPr id="2060296" name="Text Box 8">
            <a:extLst>
              <a:ext uri="{FF2B5EF4-FFF2-40B4-BE49-F238E27FC236}">
                <a16:creationId xmlns:a16="http://schemas.microsoft.com/office/drawing/2014/main" id="{319153AF-A5AB-304A-B473-31B841C16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latin typeface="Comic Sans MS" charset="0"/>
                <a:ea typeface="ＭＳ Ｐゴシック" charset="0"/>
              </a:rPr>
              <a:t>Soft EoS</a:t>
            </a:r>
          </a:p>
        </p:txBody>
      </p:sp>
      <p:sp>
        <p:nvSpPr>
          <p:cNvPr id="2060301" name="Text Box 13">
            <a:extLst>
              <a:ext uri="{FF2B5EF4-FFF2-40B4-BE49-F238E27FC236}">
                <a16:creationId xmlns:a16="http://schemas.microsoft.com/office/drawing/2014/main" id="{BF7ECEA9-6E13-5A48-AC62-63A30158639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393825" y="2519363"/>
            <a:ext cx="388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L-W Chen et al., PRL90 (2003) 162701</a:t>
            </a:r>
          </a:p>
        </p:txBody>
      </p:sp>
      <p:sp>
        <p:nvSpPr>
          <p:cNvPr id="2060303" name="Oval 15">
            <a:extLst>
              <a:ext uri="{FF2B5EF4-FFF2-40B4-BE49-F238E27FC236}">
                <a16:creationId xmlns:a16="http://schemas.microsoft.com/office/drawing/2014/main" id="{958BD4F5-3703-D249-AF70-515B19ABD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143000"/>
            <a:ext cx="762000" cy="1143000"/>
          </a:xfrm>
          <a:prstGeom prst="ellipse">
            <a:avLst/>
          </a:prstGeom>
          <a:solidFill>
            <a:srgbClr val="00009F"/>
          </a:solidFill>
          <a:ln w="9525">
            <a:solidFill>
              <a:srgbClr val="00009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0304" name="Oval 16">
            <a:extLst>
              <a:ext uri="{FF2B5EF4-FFF2-40B4-BE49-F238E27FC236}">
                <a16:creationId xmlns:a16="http://schemas.microsoft.com/office/drawing/2014/main" id="{825ED976-F47A-154C-95F1-7C01FD17B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154113"/>
            <a:ext cx="762000" cy="1143000"/>
          </a:xfrm>
          <a:prstGeom prst="ellipse">
            <a:avLst/>
          </a:prstGeom>
          <a:solidFill>
            <a:srgbClr val="00009F"/>
          </a:solidFill>
          <a:ln w="9525">
            <a:solidFill>
              <a:srgbClr val="00009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0305" name="Line 17">
            <a:extLst>
              <a:ext uri="{FF2B5EF4-FFF2-40B4-BE49-F238E27FC236}">
                <a16:creationId xmlns:a16="http://schemas.microsoft.com/office/drawing/2014/main" id="{3EC68777-3295-BA4B-B749-912DB2A4BE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1763713"/>
            <a:ext cx="762000" cy="0"/>
          </a:xfrm>
          <a:prstGeom prst="line">
            <a:avLst/>
          </a:prstGeom>
          <a:noFill/>
          <a:ln w="60325">
            <a:solidFill>
              <a:srgbClr val="00009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0306" name="Line 18">
            <a:extLst>
              <a:ext uri="{FF2B5EF4-FFF2-40B4-BE49-F238E27FC236}">
                <a16:creationId xmlns:a16="http://schemas.microsoft.com/office/drawing/2014/main" id="{29BE7378-D8C4-D04C-9FFB-D53D2510F3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1763713"/>
            <a:ext cx="762000" cy="0"/>
          </a:xfrm>
          <a:prstGeom prst="line">
            <a:avLst/>
          </a:prstGeom>
          <a:noFill/>
          <a:ln w="60325">
            <a:solidFill>
              <a:srgbClr val="00009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0307" name="Text Box 19">
            <a:extLst>
              <a:ext uri="{FF2B5EF4-FFF2-40B4-BE49-F238E27FC236}">
                <a16:creationId xmlns:a16="http://schemas.microsoft.com/office/drawing/2014/main" id="{5F156720-5DFF-6442-BCE4-16C304151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458913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30000">
                <a:solidFill>
                  <a:schemeClr val="bg1"/>
                </a:solidFill>
                <a:latin typeface="Arial" charset="0"/>
                <a:ea typeface="ＭＳ Ｐゴシック" charset="0"/>
              </a:rPr>
              <a:t>52</a:t>
            </a: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Ca</a:t>
            </a:r>
            <a:endParaRPr lang="en-US" sz="2800" b="1" baseline="3000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60308" name="Text Box 20">
            <a:extLst>
              <a:ext uri="{FF2B5EF4-FFF2-40B4-BE49-F238E27FC236}">
                <a16:creationId xmlns:a16="http://schemas.microsoft.com/office/drawing/2014/main" id="{E8DB0B15-34B7-8A48-99FF-2913C9F24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458913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30000">
                <a:solidFill>
                  <a:schemeClr val="bg1"/>
                </a:solidFill>
                <a:latin typeface="Arial" charset="0"/>
                <a:ea typeface="ＭＳ Ｐゴシック" charset="0"/>
              </a:rPr>
              <a:t>48</a:t>
            </a: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Ca</a:t>
            </a:r>
            <a:endParaRPr lang="en-US" sz="2800" b="1" baseline="3000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60309" name="Oval 21">
            <a:extLst>
              <a:ext uri="{FF2B5EF4-FFF2-40B4-BE49-F238E27FC236}">
                <a16:creationId xmlns:a16="http://schemas.microsoft.com/office/drawing/2014/main" id="{B8511718-75D4-984F-936A-FB4812E56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830513"/>
            <a:ext cx="990600" cy="1143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0310" name="Line 22">
            <a:extLst>
              <a:ext uri="{FF2B5EF4-FFF2-40B4-BE49-F238E27FC236}">
                <a16:creationId xmlns:a16="http://schemas.microsoft.com/office/drawing/2014/main" id="{0ED99DB1-15D0-354B-B587-363D46DE9A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2906713"/>
            <a:ext cx="304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0311" name="Line 23">
            <a:extLst>
              <a:ext uri="{FF2B5EF4-FFF2-40B4-BE49-F238E27FC236}">
                <a16:creationId xmlns:a16="http://schemas.microsoft.com/office/drawing/2014/main" id="{2297E68E-EC8A-AB42-A111-F65BDEF7F8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3287713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0312" name="Line 24">
            <a:extLst>
              <a:ext uri="{FF2B5EF4-FFF2-40B4-BE49-F238E27FC236}">
                <a16:creationId xmlns:a16="http://schemas.microsoft.com/office/drawing/2014/main" id="{8E515852-19D7-2743-B532-A8527E7B8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592513"/>
            <a:ext cx="304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0313" name="Line 25">
            <a:extLst>
              <a:ext uri="{FF2B5EF4-FFF2-40B4-BE49-F238E27FC236}">
                <a16:creationId xmlns:a16="http://schemas.microsoft.com/office/drawing/2014/main" id="{FDD9BD23-6B63-3641-B805-4992016EF6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3363913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0314" name="Line 26">
            <a:extLst>
              <a:ext uri="{FF2B5EF4-FFF2-40B4-BE49-F238E27FC236}">
                <a16:creationId xmlns:a16="http://schemas.microsoft.com/office/drawing/2014/main" id="{6419DFD8-D70F-4C4C-9DC0-2D86264509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77000" y="2982913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0315" name="Line 27">
            <a:extLst>
              <a:ext uri="{FF2B5EF4-FFF2-40B4-BE49-F238E27FC236}">
                <a16:creationId xmlns:a16="http://schemas.microsoft.com/office/drawing/2014/main" id="{C32F2024-7B1F-B744-9108-26B76EED42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3668713"/>
            <a:ext cx="304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0316" name="Line 28">
            <a:extLst>
              <a:ext uri="{FF2B5EF4-FFF2-40B4-BE49-F238E27FC236}">
                <a16:creationId xmlns:a16="http://schemas.microsoft.com/office/drawing/2014/main" id="{5334982C-B56B-C341-A31C-93BD93BA32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3059113"/>
            <a:ext cx="381000" cy="76200"/>
          </a:xfrm>
          <a:prstGeom prst="line">
            <a:avLst/>
          </a:prstGeom>
          <a:noFill/>
          <a:ln w="9525">
            <a:solidFill>
              <a:srgbClr val="0579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0317" name="Line 29">
            <a:extLst>
              <a:ext uri="{FF2B5EF4-FFF2-40B4-BE49-F238E27FC236}">
                <a16:creationId xmlns:a16="http://schemas.microsoft.com/office/drawing/2014/main" id="{3CEA30DC-493D-0247-9E6F-946EB03906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3440113"/>
            <a:ext cx="457200" cy="0"/>
          </a:xfrm>
          <a:prstGeom prst="line">
            <a:avLst/>
          </a:prstGeom>
          <a:noFill/>
          <a:ln w="9525">
            <a:solidFill>
              <a:srgbClr val="0579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0318" name="Line 30">
            <a:extLst>
              <a:ext uri="{FF2B5EF4-FFF2-40B4-BE49-F238E27FC236}">
                <a16:creationId xmlns:a16="http://schemas.microsoft.com/office/drawing/2014/main" id="{EDF429FA-BBE5-B14D-94E6-175F679CA5D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744913"/>
            <a:ext cx="304800" cy="152400"/>
          </a:xfrm>
          <a:prstGeom prst="line">
            <a:avLst/>
          </a:prstGeom>
          <a:noFill/>
          <a:ln w="9525">
            <a:solidFill>
              <a:srgbClr val="0579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0319" name="Line 31">
            <a:extLst>
              <a:ext uri="{FF2B5EF4-FFF2-40B4-BE49-F238E27FC236}">
                <a16:creationId xmlns:a16="http://schemas.microsoft.com/office/drawing/2014/main" id="{8593E6B3-B72D-6541-9A79-65889B4E5D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4600" y="3135313"/>
            <a:ext cx="457200" cy="76200"/>
          </a:xfrm>
          <a:prstGeom prst="line">
            <a:avLst/>
          </a:prstGeom>
          <a:noFill/>
          <a:ln w="9525">
            <a:solidFill>
              <a:srgbClr val="0579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0320" name="Line 32">
            <a:extLst>
              <a:ext uri="{FF2B5EF4-FFF2-40B4-BE49-F238E27FC236}">
                <a16:creationId xmlns:a16="http://schemas.microsoft.com/office/drawing/2014/main" id="{498FBA4A-8DAB-C246-8612-4EA5C238C5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3516313"/>
            <a:ext cx="457200" cy="76200"/>
          </a:xfrm>
          <a:prstGeom prst="line">
            <a:avLst/>
          </a:prstGeom>
          <a:noFill/>
          <a:ln w="9525">
            <a:solidFill>
              <a:srgbClr val="0579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0321" name="Line 33">
            <a:extLst>
              <a:ext uri="{FF2B5EF4-FFF2-40B4-BE49-F238E27FC236}">
                <a16:creationId xmlns:a16="http://schemas.microsoft.com/office/drawing/2014/main" id="{9530EFDB-5357-D84A-BBDF-F12C0C31CB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3821113"/>
            <a:ext cx="228600" cy="76200"/>
          </a:xfrm>
          <a:prstGeom prst="line">
            <a:avLst/>
          </a:prstGeom>
          <a:noFill/>
          <a:ln w="9525">
            <a:solidFill>
              <a:srgbClr val="0579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45086" name="Picture 34" descr="fig1">
            <a:extLst>
              <a:ext uri="{FF2B5EF4-FFF2-40B4-BE49-F238E27FC236}">
                <a16:creationId xmlns:a16="http://schemas.microsoft.com/office/drawing/2014/main" id="{52C6D1EC-79EE-034F-AE23-CAD24E04B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45912" b="6290"/>
          <a:stretch>
            <a:fillRect/>
          </a:stretch>
        </p:blipFill>
        <p:spPr bwMode="auto">
          <a:xfrm>
            <a:off x="5562600" y="4452938"/>
            <a:ext cx="3962400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323" name="Text Box 35">
            <a:extLst>
              <a:ext uri="{FF2B5EF4-FFF2-40B4-BE49-F238E27FC236}">
                <a16:creationId xmlns:a16="http://schemas.microsoft.com/office/drawing/2014/main" id="{E1EEABF0-F9C5-7544-AED3-D2C5D1AE0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7753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ED0000"/>
                </a:solidFill>
                <a:latin typeface="Comic Sans MS" charset="0"/>
                <a:ea typeface="ＭＳ Ｐゴシック" charset="0"/>
              </a:rPr>
              <a:t>Stiff</a:t>
            </a:r>
          </a:p>
        </p:txBody>
      </p:sp>
      <p:sp>
        <p:nvSpPr>
          <p:cNvPr id="2060324" name="Text Box 36">
            <a:extLst>
              <a:ext uri="{FF2B5EF4-FFF2-40B4-BE49-F238E27FC236}">
                <a16:creationId xmlns:a16="http://schemas.microsoft.com/office/drawing/2014/main" id="{D229962D-C7D9-8748-BC36-23DDE6FDE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479925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latin typeface="Comic Sans MS" charset="0"/>
                <a:ea typeface="ＭＳ Ｐゴシック" charset="0"/>
              </a:rPr>
              <a:t>Soft</a:t>
            </a:r>
          </a:p>
        </p:txBody>
      </p:sp>
      <p:sp>
        <p:nvSpPr>
          <p:cNvPr id="2060325" name="Rectangle 37">
            <a:extLst>
              <a:ext uri="{FF2B5EF4-FFF2-40B4-BE49-F238E27FC236}">
                <a16:creationId xmlns:a16="http://schemas.microsoft.com/office/drawing/2014/main" id="{ACB1149B-DFE7-DE42-9496-6628B112F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105400"/>
            <a:ext cx="5486400" cy="17526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5090" name="Text Box 24">
            <a:extLst>
              <a:ext uri="{FF2B5EF4-FFF2-40B4-BE49-F238E27FC236}">
                <a16:creationId xmlns:a16="http://schemas.microsoft.com/office/drawing/2014/main" id="{2C2F11C4-D13B-AB40-88BB-CC0F4ED7C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1054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ED0000"/>
                </a:solidFill>
              </a:rPr>
              <a:t>  Stiff EoS </a:t>
            </a:r>
            <a:r>
              <a:rPr lang="en-US" altLang="en-US" sz="2000" b="1">
                <a:solidFill>
                  <a:srgbClr val="ED0000"/>
                </a:solidFill>
                <a:latin typeface="Times New Roman" panose="02020603050405020304" pitchFamily="18" charset="0"/>
              </a:rPr>
              <a:t>(γ=2)</a:t>
            </a:r>
            <a:endParaRPr lang="en-US" altLang="en-US" sz="2000">
              <a:solidFill>
                <a:srgbClr val="ED0000"/>
              </a:solidFill>
            </a:endParaRPr>
          </a:p>
        </p:txBody>
      </p:sp>
      <p:sp>
        <p:nvSpPr>
          <p:cNvPr id="45091" name="Text Box 24">
            <a:extLst>
              <a:ext uri="{FF2B5EF4-FFF2-40B4-BE49-F238E27FC236}">
                <a16:creationId xmlns:a16="http://schemas.microsoft.com/office/drawing/2014/main" id="{4B602A60-C624-2147-A3C8-8FC6FB7C8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" y="5562600"/>
            <a:ext cx="448945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9F"/>
                </a:solidFill>
              </a:rPr>
              <a:t>p</a:t>
            </a:r>
            <a:r>
              <a:rPr lang="ja-JP" altLang="en-US" sz="2000" b="1">
                <a:solidFill>
                  <a:srgbClr val="00009F"/>
                </a:solidFill>
              </a:rPr>
              <a:t>’</a:t>
            </a:r>
            <a:r>
              <a:rPr lang="en-US" altLang="ja-JP" sz="2000" b="1">
                <a:solidFill>
                  <a:srgbClr val="00009F"/>
                </a:solidFill>
              </a:rPr>
              <a:t>s and n</a:t>
            </a:r>
            <a:r>
              <a:rPr lang="ja-JP" altLang="en-US" sz="2000" b="1">
                <a:solidFill>
                  <a:srgbClr val="00009F"/>
                </a:solidFill>
              </a:rPr>
              <a:t>’</a:t>
            </a:r>
            <a:r>
              <a:rPr lang="en-US" altLang="ja-JP" sz="2000" b="1">
                <a:solidFill>
                  <a:srgbClr val="00009F"/>
                </a:solidFill>
              </a:rPr>
              <a:t>s emitted </a:t>
            </a:r>
            <a:br>
              <a:rPr lang="en-US" altLang="ja-JP" sz="2000" b="1">
                <a:solidFill>
                  <a:srgbClr val="00009F"/>
                </a:solidFill>
              </a:rPr>
            </a:br>
            <a:r>
              <a:rPr lang="en-US" altLang="ja-JP" sz="2000" b="1">
                <a:solidFill>
                  <a:srgbClr val="00009F"/>
                </a:solidFill>
              </a:rPr>
              <a:t>at </a:t>
            </a:r>
            <a:r>
              <a:rPr lang="en-US" altLang="ja-JP" sz="2000" b="1" u="sng">
                <a:solidFill>
                  <a:srgbClr val="00009F"/>
                </a:solidFill>
              </a:rPr>
              <a:t>similar time</a:t>
            </a:r>
            <a:r>
              <a:rPr lang="en-US" altLang="ja-JP" sz="1800" b="1" u="sng">
                <a:solidFill>
                  <a:srgbClr val="4C4C4C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u="sng">
                <a:solidFill>
                  <a:srgbClr val="4C4C4C"/>
                </a:solidFill>
              </a:rPr>
              <a:t>faster</a:t>
            </a:r>
            <a:r>
              <a:rPr lang="en-US" altLang="en-US" sz="1800" b="1">
                <a:solidFill>
                  <a:srgbClr val="4C4C4C"/>
                </a:solidFill>
              </a:rPr>
              <a:t> </a:t>
            </a:r>
            <a:r>
              <a:rPr lang="en-US" altLang="en-US" sz="1800">
                <a:solidFill>
                  <a:srgbClr val="4C4C4C"/>
                </a:solidFill>
              </a:rPr>
              <a:t>emission times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rgbClr val="4C4C4C"/>
              </a:solidFill>
            </a:endParaRPr>
          </a:p>
        </p:txBody>
      </p:sp>
      <p:sp>
        <p:nvSpPr>
          <p:cNvPr id="45092" name="Text Box 29">
            <a:extLst>
              <a:ext uri="{FF2B5EF4-FFF2-40B4-BE49-F238E27FC236}">
                <a16:creationId xmlns:a16="http://schemas.microsoft.com/office/drawing/2014/main" id="{C950EE78-C9D1-664A-9C24-5929ACBCF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105400"/>
            <a:ext cx="228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/>
              <a:t>   Soft EoS </a:t>
            </a:r>
            <a:r>
              <a:rPr lang="en-US" altLang="en-US" sz="2000" b="1">
                <a:latin typeface="Times New Roman" panose="02020603050405020304" pitchFamily="18" charset="0"/>
              </a:rPr>
              <a:t>(γ=0.5)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060298" name="Rectangle 10">
            <a:extLst>
              <a:ext uri="{FF2B5EF4-FFF2-40B4-BE49-F238E27FC236}">
                <a16:creationId xmlns:a16="http://schemas.microsoft.com/office/drawing/2014/main" id="{349610A3-6D73-454B-B48C-F04D1BA4F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450" y="5565775"/>
            <a:ext cx="22415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9F"/>
                </a:solidFill>
              </a:rPr>
              <a:t>p</a:t>
            </a:r>
            <a:r>
              <a:rPr lang="ja-JP" altLang="en-US" sz="2000" b="1">
                <a:solidFill>
                  <a:srgbClr val="00009F"/>
                </a:solidFill>
              </a:rPr>
              <a:t>’</a:t>
            </a:r>
            <a:r>
              <a:rPr lang="en-US" altLang="ja-JP" sz="2000" b="1">
                <a:solidFill>
                  <a:srgbClr val="00009F"/>
                </a:solidFill>
              </a:rPr>
              <a:t>s emitted</a:t>
            </a:r>
            <a:br>
              <a:rPr lang="en-US" altLang="ja-JP" sz="2000" b="1">
                <a:solidFill>
                  <a:srgbClr val="00009F"/>
                </a:solidFill>
              </a:rPr>
            </a:br>
            <a:r>
              <a:rPr lang="en-US" altLang="ja-JP" sz="2000" b="1" u="sng">
                <a:solidFill>
                  <a:srgbClr val="00009F"/>
                </a:solidFill>
              </a:rPr>
              <a:t>after</a:t>
            </a:r>
            <a:r>
              <a:rPr lang="en-US" altLang="ja-JP" sz="2000" b="1">
                <a:solidFill>
                  <a:srgbClr val="00009F"/>
                </a:solidFill>
              </a:rPr>
              <a:t> n</a:t>
            </a:r>
            <a:r>
              <a:rPr lang="ja-JP" altLang="en-US" sz="2000" b="1">
                <a:solidFill>
                  <a:srgbClr val="00009F"/>
                </a:solidFill>
              </a:rPr>
              <a:t>’</a:t>
            </a:r>
            <a:r>
              <a:rPr lang="en-US" altLang="ja-JP" sz="2000" b="1">
                <a:solidFill>
                  <a:srgbClr val="00009F"/>
                </a:solidFill>
              </a:rPr>
              <a:t>s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u="sng">
                <a:solidFill>
                  <a:srgbClr val="4C4C4C"/>
                </a:solidFill>
              </a:rPr>
              <a:t>later</a:t>
            </a:r>
            <a:r>
              <a:rPr lang="en-US" altLang="en-US" sz="1800">
                <a:solidFill>
                  <a:srgbClr val="4C4C4C"/>
                </a:solidFill>
              </a:rPr>
              <a:t> emission times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D3A9C8-06CF-B643-A870-E7C97014ED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0C47C0-0E86-F044-8340-D77298A25CC7}" type="slidenum">
              <a:rPr lang="en-US" altLang="en-US" sz="1400">
                <a:solidFill>
                  <a:schemeClr val="bg1"/>
                </a:solidFill>
              </a:rPr>
              <a:pPr eaLnBrk="1" hangingPunct="1"/>
              <a:t>35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E85465C-CC9B-324A-B0E7-EB087FC6E1F2}"/>
              </a:ext>
            </a:extLst>
          </p:cNvPr>
          <p:cNvGrpSpPr>
            <a:grpSpLocks/>
          </p:cNvGrpSpPr>
          <p:nvPr/>
        </p:nvGrpSpPr>
        <p:grpSpPr bwMode="auto">
          <a:xfrm>
            <a:off x="5229225" y="38100"/>
            <a:ext cx="3883025" cy="4248150"/>
            <a:chOff x="5261666" y="962270"/>
            <a:chExt cx="3882334" cy="4248701"/>
          </a:xfrm>
        </p:grpSpPr>
        <p:sp>
          <p:nvSpPr>
            <p:cNvPr id="55335" name="Rectangle 40">
              <a:extLst>
                <a:ext uri="{FF2B5EF4-FFF2-40B4-BE49-F238E27FC236}">
                  <a16:creationId xmlns:a16="http://schemas.microsoft.com/office/drawing/2014/main" id="{CFEF9725-4DBB-3344-8C62-F0B80EDA1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1666" y="989729"/>
              <a:ext cx="3882334" cy="422124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BD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500" b="1">
                <a:solidFill>
                  <a:srgbClr val="DE0000"/>
                </a:solidFill>
              </a:endParaRPr>
            </a:p>
          </p:txBody>
        </p:sp>
        <p:pic>
          <p:nvPicPr>
            <p:cNvPr id="55336" name="Picture 5">
              <a:extLst>
                <a:ext uri="{FF2B5EF4-FFF2-40B4-BE49-F238E27FC236}">
                  <a16:creationId xmlns:a16="http://schemas.microsoft.com/office/drawing/2014/main" id="{24504995-6C88-164A-8B6C-3C71436E3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850" y="1578220"/>
              <a:ext cx="3740150" cy="342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37" name="TextBox 15">
              <a:extLst>
                <a:ext uri="{FF2B5EF4-FFF2-40B4-BE49-F238E27FC236}">
                  <a16:creationId xmlns:a16="http://schemas.microsoft.com/office/drawing/2014/main" id="{15B034A0-D9B2-AF47-97A8-DC85AF6C17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0" y="962270"/>
              <a:ext cx="3505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200"/>
                <a:t>adapted from</a:t>
              </a:r>
            </a:p>
            <a:p>
              <a:pPr algn="r" eaLnBrk="1" hangingPunct="1"/>
              <a:r>
                <a:rPr lang="en-US" altLang="en-US" sz="1200"/>
                <a:t>M.B. Tsang, Prog. Part.Nucl.Phys. 66, 400 (2011)</a:t>
              </a:r>
            </a:p>
            <a:p>
              <a:pPr algn="r" eaLnBrk="1" hangingPunct="1"/>
              <a:r>
                <a:rPr lang="en-US" altLang="en-US" sz="1200"/>
                <a:t>Brown, Phys. Rev. Lett. 85, 5296 (2001)</a:t>
              </a:r>
            </a:p>
            <a:p>
              <a:pPr eaLnBrk="1" hangingPunct="1"/>
              <a:endParaRPr lang="en-US" altLang="en-US" sz="1200"/>
            </a:p>
          </p:txBody>
        </p:sp>
        <p:sp>
          <p:nvSpPr>
            <p:cNvPr id="55338" name="TextBox 12">
              <a:extLst>
                <a:ext uri="{FF2B5EF4-FFF2-40B4-BE49-F238E27FC236}">
                  <a16:creationId xmlns:a16="http://schemas.microsoft.com/office/drawing/2014/main" id="{3C3FED46-190A-EC4E-9491-486BB0BB3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2738" y="2043358"/>
              <a:ext cx="88423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Stiff</a:t>
              </a:r>
            </a:p>
          </p:txBody>
        </p:sp>
        <p:sp>
          <p:nvSpPr>
            <p:cNvPr id="55339" name="TextBox 13">
              <a:extLst>
                <a:ext uri="{FF2B5EF4-FFF2-40B4-BE49-F238E27FC236}">
                  <a16:creationId xmlns:a16="http://schemas.microsoft.com/office/drawing/2014/main" id="{23BCB01F-ED53-6D47-84DA-85B69C3CC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400" y="2638670"/>
              <a:ext cx="8858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Soft</a:t>
              </a:r>
            </a:p>
          </p:txBody>
        </p:sp>
        <p:sp>
          <p:nvSpPr>
            <p:cNvPr id="55340" name="TextBox 13">
              <a:extLst>
                <a:ext uri="{FF2B5EF4-FFF2-40B4-BE49-F238E27FC236}">
                  <a16:creationId xmlns:a16="http://schemas.microsoft.com/office/drawing/2014/main" id="{6534376C-404F-2D4C-8901-36F43C2FD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1400" y="3705470"/>
              <a:ext cx="88582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/>
                <a:t>Super soft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323" grpId="0"/>
      <p:bldP spid="2060324" grpId="0"/>
      <p:bldP spid="2060325" grpId="0" animBg="1"/>
      <p:bldP spid="45090" grpId="0"/>
      <p:bldP spid="45091" grpId="0"/>
      <p:bldP spid="45092" grpId="0"/>
      <p:bldP spid="206029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FA4C0144-7B84-8840-B858-3F15D304CD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2202626" name="AutoShape 2">
            <a:extLst>
              <a:ext uri="{FF2B5EF4-FFF2-40B4-BE49-F238E27FC236}">
                <a16:creationId xmlns:a16="http://schemas.microsoft.com/office/drawing/2014/main" id="{82E7E3AA-B47C-8941-985A-3E47CDCF9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0"/>
            <a:ext cx="8915400" cy="571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02627" name="Rectangle 3">
            <a:extLst>
              <a:ext uri="{FF2B5EF4-FFF2-40B4-BE49-F238E27FC236}">
                <a16:creationId xmlns:a16="http://schemas.microsoft.com/office/drawing/2014/main" id="{72E33EC6-A410-D24B-A435-D5E1D8546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0"/>
            <a:ext cx="58293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990099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202628" name="Rectangle 4">
            <a:extLst>
              <a:ext uri="{FF2B5EF4-FFF2-40B4-BE49-F238E27FC236}">
                <a16:creationId xmlns:a16="http://schemas.microsoft.com/office/drawing/2014/main" id="{973AB896-2647-9E4D-A950-90F298325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95313"/>
          </a:xfrm>
        </p:spPr>
        <p:txBody>
          <a:bodyPr/>
          <a:lstStyle/>
          <a:p>
            <a:pPr eaLnBrk="1" hangingPunct="1"/>
            <a:r>
              <a:rPr lang="en-US" altLang="en-US" sz="31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Emission of p</a:t>
            </a:r>
            <a:r>
              <a:rPr lang="ja-JP" altLang="en-US" sz="31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’</a:t>
            </a:r>
            <a:r>
              <a:rPr lang="en-US" altLang="ja-JP" sz="31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s and n</a:t>
            </a:r>
            <a:r>
              <a:rPr lang="ja-JP" altLang="en-US" sz="31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’</a:t>
            </a:r>
            <a:r>
              <a:rPr lang="en-US" altLang="ja-JP" sz="31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s: Sensitivity to SymEn</a:t>
            </a:r>
            <a:endParaRPr lang="en-US" altLang="en-US" sz="3100">
              <a:solidFill>
                <a:srgbClr val="FF0000"/>
              </a:solidFill>
            </a:endParaRPr>
          </a:p>
        </p:txBody>
      </p:sp>
      <p:pic>
        <p:nvPicPr>
          <p:cNvPr id="57349" name="Picture 23" descr="H:\conferences\APS2008\emissiontimes.PNG">
            <a:extLst>
              <a:ext uri="{FF2B5EF4-FFF2-40B4-BE49-F238E27FC236}">
                <a16:creationId xmlns:a16="http://schemas.microsoft.com/office/drawing/2014/main" id="{A07D6414-8992-E74B-B4B6-535F0858E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1850"/>
            <a:ext cx="51816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3">
            <a:extLst>
              <a:ext uri="{FF2B5EF4-FFF2-40B4-BE49-F238E27FC236}">
                <a16:creationId xmlns:a16="http://schemas.microsoft.com/office/drawing/2014/main" id="{C1026C2C-C399-A243-AEDC-1B5601043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202631" name="Text Box 7">
            <a:extLst>
              <a:ext uri="{FF2B5EF4-FFF2-40B4-BE49-F238E27FC236}">
                <a16:creationId xmlns:a16="http://schemas.microsoft.com/office/drawing/2014/main" id="{A1DA5B43-CA21-B54D-BFEB-5DE27BA94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4987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ED0000"/>
                </a:solidFill>
                <a:latin typeface="Comic Sans MS" charset="0"/>
                <a:ea typeface="ＭＳ Ｐゴシック" charset="0"/>
              </a:rPr>
              <a:t>Stiff EoS</a:t>
            </a:r>
          </a:p>
        </p:txBody>
      </p:sp>
      <p:sp>
        <p:nvSpPr>
          <p:cNvPr id="2202632" name="Text Box 8">
            <a:extLst>
              <a:ext uri="{FF2B5EF4-FFF2-40B4-BE49-F238E27FC236}">
                <a16:creationId xmlns:a16="http://schemas.microsoft.com/office/drawing/2014/main" id="{BC514731-9D36-C543-8C8F-1DB45F6DB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667000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latin typeface="Comic Sans MS" charset="0"/>
                <a:ea typeface="ＭＳ Ｐゴシック" charset="0"/>
              </a:rPr>
              <a:t>Soft EoS</a:t>
            </a:r>
          </a:p>
        </p:txBody>
      </p:sp>
      <p:sp>
        <p:nvSpPr>
          <p:cNvPr id="57353" name="Text Box 24">
            <a:extLst>
              <a:ext uri="{FF2B5EF4-FFF2-40B4-BE49-F238E27FC236}">
                <a16:creationId xmlns:a16="http://schemas.microsoft.com/office/drawing/2014/main" id="{B39F2D3D-2623-1349-9CBE-1F4E49021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96887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ED0000"/>
                </a:solidFill>
              </a:rPr>
              <a:t>  </a:t>
            </a:r>
            <a:r>
              <a:rPr lang="en-US" altLang="en-US" sz="2000" b="1" i="1" u="sng">
                <a:solidFill>
                  <a:srgbClr val="ED0000"/>
                </a:solidFill>
              </a:rPr>
              <a:t>Stiff EoS </a:t>
            </a:r>
            <a:r>
              <a:rPr lang="en-US" altLang="en-US" sz="2000" b="1" u="sng">
                <a:solidFill>
                  <a:srgbClr val="ED0000"/>
                </a:solidFill>
                <a:latin typeface="Times New Roman" panose="02020603050405020304" pitchFamily="18" charset="0"/>
              </a:rPr>
              <a:t>(γ=2)</a:t>
            </a:r>
            <a:endParaRPr lang="en-US" altLang="en-US" sz="2000" u="sng">
              <a:solidFill>
                <a:srgbClr val="ED0000"/>
              </a:solidFill>
            </a:endParaRPr>
          </a:p>
        </p:txBody>
      </p:sp>
      <p:sp>
        <p:nvSpPr>
          <p:cNvPr id="2202634" name="Rectangle 10">
            <a:extLst>
              <a:ext uri="{FF2B5EF4-FFF2-40B4-BE49-F238E27FC236}">
                <a16:creationId xmlns:a16="http://schemas.microsoft.com/office/drawing/2014/main" id="{0D2604DA-6A54-6148-9597-F666D0490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850" y="5403850"/>
            <a:ext cx="26543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9F"/>
                </a:solidFill>
              </a:rPr>
              <a:t>p</a:t>
            </a:r>
            <a:r>
              <a:rPr lang="ja-JP" altLang="en-US" sz="2000" b="1">
                <a:solidFill>
                  <a:srgbClr val="00009F"/>
                </a:solidFill>
              </a:rPr>
              <a:t>’</a:t>
            </a:r>
            <a:r>
              <a:rPr lang="en-US" altLang="ja-JP" sz="2000" b="1">
                <a:solidFill>
                  <a:srgbClr val="00009F"/>
                </a:solidFill>
              </a:rPr>
              <a:t>s emitted </a:t>
            </a:r>
            <a:r>
              <a:rPr lang="en-US" altLang="ja-JP" sz="2000" b="1" u="sng">
                <a:solidFill>
                  <a:srgbClr val="00009F"/>
                </a:solidFill>
              </a:rPr>
              <a:t>after</a:t>
            </a:r>
            <a:r>
              <a:rPr lang="en-US" altLang="ja-JP" sz="2000" b="1">
                <a:solidFill>
                  <a:srgbClr val="00009F"/>
                </a:solidFill>
              </a:rPr>
              <a:t> n</a:t>
            </a:r>
            <a:r>
              <a:rPr lang="ja-JP" altLang="en-US" sz="2000" b="1">
                <a:solidFill>
                  <a:srgbClr val="00009F"/>
                </a:solidFill>
              </a:rPr>
              <a:t>’</a:t>
            </a:r>
            <a:r>
              <a:rPr lang="en-US" altLang="ja-JP" sz="2000" b="1">
                <a:solidFill>
                  <a:srgbClr val="00009F"/>
                </a:solidFill>
              </a:rPr>
              <a:t>s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u="sng">
                <a:solidFill>
                  <a:srgbClr val="4C4C4C"/>
                </a:solidFill>
              </a:rPr>
              <a:t>later</a:t>
            </a:r>
            <a:r>
              <a:rPr lang="en-US" altLang="en-US" sz="1800">
                <a:solidFill>
                  <a:srgbClr val="4C4C4C"/>
                </a:solidFill>
              </a:rPr>
              <a:t> emission times</a:t>
            </a:r>
          </a:p>
        </p:txBody>
      </p:sp>
      <p:sp>
        <p:nvSpPr>
          <p:cNvPr id="57355" name="Text Box 24">
            <a:extLst>
              <a:ext uri="{FF2B5EF4-FFF2-40B4-BE49-F238E27FC236}">
                <a16:creationId xmlns:a16="http://schemas.microsoft.com/office/drawing/2014/main" id="{1D833BC7-A557-5146-8396-4AB5A9191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5422900"/>
            <a:ext cx="44894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9F"/>
                </a:solidFill>
              </a:rPr>
              <a:t>p</a:t>
            </a:r>
            <a:r>
              <a:rPr lang="ja-JP" altLang="en-US" sz="2000" b="1">
                <a:solidFill>
                  <a:srgbClr val="00009F"/>
                </a:solidFill>
              </a:rPr>
              <a:t>’</a:t>
            </a:r>
            <a:r>
              <a:rPr lang="en-US" altLang="ja-JP" sz="2000" b="1">
                <a:solidFill>
                  <a:srgbClr val="00009F"/>
                </a:solidFill>
              </a:rPr>
              <a:t>s and n</a:t>
            </a:r>
            <a:r>
              <a:rPr lang="ja-JP" altLang="en-US" sz="2000" b="1">
                <a:solidFill>
                  <a:srgbClr val="00009F"/>
                </a:solidFill>
              </a:rPr>
              <a:t>’</a:t>
            </a:r>
            <a:r>
              <a:rPr lang="en-US" altLang="ja-JP" sz="2000" b="1">
                <a:solidFill>
                  <a:srgbClr val="00009F"/>
                </a:solidFill>
              </a:rPr>
              <a:t>s emitted at </a:t>
            </a:r>
            <a:r>
              <a:rPr lang="en-US" altLang="ja-JP" sz="2000" b="1" u="sng">
                <a:solidFill>
                  <a:srgbClr val="00009F"/>
                </a:solidFill>
              </a:rPr>
              <a:t>similar time</a:t>
            </a:r>
            <a:r>
              <a:rPr lang="en-US" altLang="ja-JP" sz="1800" b="1" u="sng">
                <a:solidFill>
                  <a:srgbClr val="4C4C4C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u="sng">
                <a:solidFill>
                  <a:srgbClr val="4C4C4C"/>
                </a:solidFill>
              </a:rPr>
              <a:t>faster</a:t>
            </a:r>
            <a:r>
              <a:rPr lang="en-US" altLang="en-US" sz="1800" b="1">
                <a:solidFill>
                  <a:srgbClr val="4C4C4C"/>
                </a:solidFill>
              </a:rPr>
              <a:t> </a:t>
            </a:r>
            <a:r>
              <a:rPr lang="en-US" altLang="en-US" sz="1800">
                <a:solidFill>
                  <a:srgbClr val="4C4C4C"/>
                </a:solidFill>
              </a:rPr>
              <a:t>emission times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rgbClr val="4C4C4C"/>
              </a:solidFill>
            </a:endParaRPr>
          </a:p>
        </p:txBody>
      </p:sp>
      <p:sp>
        <p:nvSpPr>
          <p:cNvPr id="57356" name="Text Box 29">
            <a:extLst>
              <a:ext uri="{FF2B5EF4-FFF2-40B4-BE49-F238E27FC236}">
                <a16:creationId xmlns:a16="http://schemas.microsoft.com/office/drawing/2014/main" id="{0635E3ED-CA8E-7845-BD24-CF5EADF93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4937125"/>
            <a:ext cx="228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/>
              <a:t>   </a:t>
            </a:r>
            <a:r>
              <a:rPr lang="en-US" altLang="en-US" sz="2000" b="1" i="1" u="sng"/>
              <a:t>Soft EoS </a:t>
            </a:r>
            <a:r>
              <a:rPr lang="en-US" altLang="en-US" sz="2000" b="1" u="sng">
                <a:latin typeface="Times New Roman" panose="02020603050405020304" pitchFamily="18" charset="0"/>
              </a:rPr>
              <a:t>(γ=0.5)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u="sng">
              <a:latin typeface="Times New Roman" panose="02020603050405020304" pitchFamily="18" charset="0"/>
            </a:endParaRPr>
          </a:p>
        </p:txBody>
      </p:sp>
      <p:sp>
        <p:nvSpPr>
          <p:cNvPr id="2202637" name="Text Box 13">
            <a:extLst>
              <a:ext uri="{FF2B5EF4-FFF2-40B4-BE49-F238E27FC236}">
                <a16:creationId xmlns:a16="http://schemas.microsoft.com/office/drawing/2014/main" id="{C90812F7-5ED8-BA49-B5E4-B4F56D3FC92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393825" y="2535238"/>
            <a:ext cx="388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L-W Chen et al., PRL90 (2003) 162701</a:t>
            </a:r>
          </a:p>
        </p:txBody>
      </p:sp>
      <p:sp>
        <p:nvSpPr>
          <p:cNvPr id="2202638" name="Oval 14">
            <a:extLst>
              <a:ext uri="{FF2B5EF4-FFF2-40B4-BE49-F238E27FC236}">
                <a16:creationId xmlns:a16="http://schemas.microsoft.com/office/drawing/2014/main" id="{F3288DE5-3BBD-104D-8110-674A93A92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38400"/>
            <a:ext cx="1066800" cy="838200"/>
          </a:xfrm>
          <a:prstGeom prst="ellipse">
            <a:avLst/>
          </a:prstGeom>
          <a:noFill/>
          <a:ln w="38100">
            <a:solidFill>
              <a:srgbClr val="00009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02639" name="Oval 15">
            <a:extLst>
              <a:ext uri="{FF2B5EF4-FFF2-40B4-BE49-F238E27FC236}">
                <a16:creationId xmlns:a16="http://schemas.microsoft.com/office/drawing/2014/main" id="{27E38D55-504D-604B-BF4A-3C7779687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295400"/>
            <a:ext cx="762000" cy="1143000"/>
          </a:xfrm>
          <a:prstGeom prst="ellipse">
            <a:avLst/>
          </a:prstGeom>
          <a:solidFill>
            <a:srgbClr val="00009F"/>
          </a:solidFill>
          <a:ln w="9525">
            <a:solidFill>
              <a:srgbClr val="00009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02640" name="Oval 16">
            <a:extLst>
              <a:ext uri="{FF2B5EF4-FFF2-40B4-BE49-F238E27FC236}">
                <a16:creationId xmlns:a16="http://schemas.microsoft.com/office/drawing/2014/main" id="{3570504E-B8A5-304E-B783-360A3E454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306513"/>
            <a:ext cx="762000" cy="1143000"/>
          </a:xfrm>
          <a:prstGeom prst="ellipse">
            <a:avLst/>
          </a:prstGeom>
          <a:solidFill>
            <a:srgbClr val="00009F"/>
          </a:solidFill>
          <a:ln w="9525">
            <a:solidFill>
              <a:srgbClr val="00009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02641" name="Line 17">
            <a:extLst>
              <a:ext uri="{FF2B5EF4-FFF2-40B4-BE49-F238E27FC236}">
                <a16:creationId xmlns:a16="http://schemas.microsoft.com/office/drawing/2014/main" id="{0E690D9A-57B3-4940-932B-32BE159EEE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1916113"/>
            <a:ext cx="762000" cy="0"/>
          </a:xfrm>
          <a:prstGeom prst="line">
            <a:avLst/>
          </a:prstGeom>
          <a:noFill/>
          <a:ln w="60325">
            <a:solidFill>
              <a:srgbClr val="00009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02642" name="Line 18">
            <a:extLst>
              <a:ext uri="{FF2B5EF4-FFF2-40B4-BE49-F238E27FC236}">
                <a16:creationId xmlns:a16="http://schemas.microsoft.com/office/drawing/2014/main" id="{75D15EA4-A159-4943-87F1-995B4933C1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1916113"/>
            <a:ext cx="762000" cy="0"/>
          </a:xfrm>
          <a:prstGeom prst="line">
            <a:avLst/>
          </a:prstGeom>
          <a:noFill/>
          <a:ln w="60325">
            <a:solidFill>
              <a:srgbClr val="00009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02643" name="Text Box 19">
            <a:extLst>
              <a:ext uri="{FF2B5EF4-FFF2-40B4-BE49-F238E27FC236}">
                <a16:creationId xmlns:a16="http://schemas.microsoft.com/office/drawing/2014/main" id="{76119D9E-F1A9-9947-BC3D-DC6E7F69C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611313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30000">
                <a:solidFill>
                  <a:schemeClr val="bg1"/>
                </a:solidFill>
                <a:latin typeface="Arial" charset="0"/>
                <a:ea typeface="ＭＳ Ｐゴシック" charset="0"/>
              </a:rPr>
              <a:t>52</a:t>
            </a: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Ca</a:t>
            </a:r>
            <a:endParaRPr lang="en-US" sz="2800" b="1" baseline="3000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02644" name="Text Box 20">
            <a:extLst>
              <a:ext uri="{FF2B5EF4-FFF2-40B4-BE49-F238E27FC236}">
                <a16:creationId xmlns:a16="http://schemas.microsoft.com/office/drawing/2014/main" id="{C8EE7535-BBA7-7F49-8EA5-8912188A8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611313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30000">
                <a:solidFill>
                  <a:schemeClr val="bg1"/>
                </a:solidFill>
                <a:latin typeface="Arial" charset="0"/>
                <a:ea typeface="ＭＳ Ｐゴシック" charset="0"/>
              </a:rPr>
              <a:t>48</a:t>
            </a: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Ca</a:t>
            </a:r>
            <a:endParaRPr lang="en-US" sz="2800" b="1" baseline="3000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02645" name="Oval 21">
            <a:extLst>
              <a:ext uri="{FF2B5EF4-FFF2-40B4-BE49-F238E27FC236}">
                <a16:creationId xmlns:a16="http://schemas.microsoft.com/office/drawing/2014/main" id="{D7D8AED7-A10C-7F4E-90DE-548D05AAE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982913"/>
            <a:ext cx="990600" cy="1143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02646" name="Line 22">
            <a:extLst>
              <a:ext uri="{FF2B5EF4-FFF2-40B4-BE49-F238E27FC236}">
                <a16:creationId xmlns:a16="http://schemas.microsoft.com/office/drawing/2014/main" id="{373837C4-7C6E-AE43-9E56-61A2704EF2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3059113"/>
            <a:ext cx="304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02647" name="Line 23">
            <a:extLst>
              <a:ext uri="{FF2B5EF4-FFF2-40B4-BE49-F238E27FC236}">
                <a16:creationId xmlns:a16="http://schemas.microsoft.com/office/drawing/2014/main" id="{58E866EC-0219-9B45-98D5-D8D123A38E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3440113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02648" name="Line 24">
            <a:extLst>
              <a:ext uri="{FF2B5EF4-FFF2-40B4-BE49-F238E27FC236}">
                <a16:creationId xmlns:a16="http://schemas.microsoft.com/office/drawing/2014/main" id="{D22C4E98-0595-A84B-BCD1-C4B9F25A3E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744913"/>
            <a:ext cx="304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02649" name="Line 25">
            <a:extLst>
              <a:ext uri="{FF2B5EF4-FFF2-40B4-BE49-F238E27FC236}">
                <a16:creationId xmlns:a16="http://schemas.microsoft.com/office/drawing/2014/main" id="{E1844C44-E33E-9D44-9192-5585711C98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3516313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02650" name="Line 26">
            <a:extLst>
              <a:ext uri="{FF2B5EF4-FFF2-40B4-BE49-F238E27FC236}">
                <a16:creationId xmlns:a16="http://schemas.microsoft.com/office/drawing/2014/main" id="{31310BE4-4A3B-C64A-B26E-134444B092F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77000" y="3135313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02651" name="Line 27">
            <a:extLst>
              <a:ext uri="{FF2B5EF4-FFF2-40B4-BE49-F238E27FC236}">
                <a16:creationId xmlns:a16="http://schemas.microsoft.com/office/drawing/2014/main" id="{FF70AD62-7056-4E4D-AE23-4A5EF4683C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3821113"/>
            <a:ext cx="304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02652" name="Line 28">
            <a:extLst>
              <a:ext uri="{FF2B5EF4-FFF2-40B4-BE49-F238E27FC236}">
                <a16:creationId xmlns:a16="http://schemas.microsoft.com/office/drawing/2014/main" id="{35F6B5BF-8562-FC41-922C-3AC7667ABB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3211513"/>
            <a:ext cx="381000" cy="76200"/>
          </a:xfrm>
          <a:prstGeom prst="line">
            <a:avLst/>
          </a:prstGeom>
          <a:noFill/>
          <a:ln w="9525">
            <a:solidFill>
              <a:srgbClr val="0579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02653" name="Line 29">
            <a:extLst>
              <a:ext uri="{FF2B5EF4-FFF2-40B4-BE49-F238E27FC236}">
                <a16:creationId xmlns:a16="http://schemas.microsoft.com/office/drawing/2014/main" id="{626DBF82-18D6-004C-B90C-58A4A8D15F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3592513"/>
            <a:ext cx="457200" cy="0"/>
          </a:xfrm>
          <a:prstGeom prst="line">
            <a:avLst/>
          </a:prstGeom>
          <a:noFill/>
          <a:ln w="9525">
            <a:solidFill>
              <a:srgbClr val="0579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02654" name="Line 30">
            <a:extLst>
              <a:ext uri="{FF2B5EF4-FFF2-40B4-BE49-F238E27FC236}">
                <a16:creationId xmlns:a16="http://schemas.microsoft.com/office/drawing/2014/main" id="{5A13BAB1-7115-CF4B-9977-DA9AAB3FCE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897313"/>
            <a:ext cx="304800" cy="152400"/>
          </a:xfrm>
          <a:prstGeom prst="line">
            <a:avLst/>
          </a:prstGeom>
          <a:noFill/>
          <a:ln w="9525">
            <a:solidFill>
              <a:srgbClr val="0579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02655" name="Line 31">
            <a:extLst>
              <a:ext uri="{FF2B5EF4-FFF2-40B4-BE49-F238E27FC236}">
                <a16:creationId xmlns:a16="http://schemas.microsoft.com/office/drawing/2014/main" id="{C98659E4-F68E-ED4F-89EA-97C8EC1CD0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4600" y="3287713"/>
            <a:ext cx="457200" cy="76200"/>
          </a:xfrm>
          <a:prstGeom prst="line">
            <a:avLst/>
          </a:prstGeom>
          <a:noFill/>
          <a:ln w="9525">
            <a:solidFill>
              <a:srgbClr val="0579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02656" name="Line 32">
            <a:extLst>
              <a:ext uri="{FF2B5EF4-FFF2-40B4-BE49-F238E27FC236}">
                <a16:creationId xmlns:a16="http://schemas.microsoft.com/office/drawing/2014/main" id="{2FE908CE-2483-F942-BC41-3C697F5EBB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3668713"/>
            <a:ext cx="457200" cy="76200"/>
          </a:xfrm>
          <a:prstGeom prst="line">
            <a:avLst/>
          </a:prstGeom>
          <a:noFill/>
          <a:ln w="9525">
            <a:solidFill>
              <a:srgbClr val="0579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02657" name="Line 33">
            <a:extLst>
              <a:ext uri="{FF2B5EF4-FFF2-40B4-BE49-F238E27FC236}">
                <a16:creationId xmlns:a16="http://schemas.microsoft.com/office/drawing/2014/main" id="{2C2AAFF7-D8F1-B84D-BFA6-26FB12696B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3973513"/>
            <a:ext cx="228600" cy="76200"/>
          </a:xfrm>
          <a:prstGeom prst="line">
            <a:avLst/>
          </a:prstGeom>
          <a:noFill/>
          <a:ln w="9525">
            <a:solidFill>
              <a:srgbClr val="0579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9B1742-0AAC-A643-AB13-BD34EA625E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9D4A2B-FEBB-2343-B94B-841B0326EBD8}" type="slidenum">
              <a:rPr lang="en-US" altLang="en-US" sz="1400">
                <a:solidFill>
                  <a:schemeClr val="bg1"/>
                </a:solidFill>
              </a:rPr>
              <a:pPr eaLnBrk="1" hangingPunct="1"/>
              <a:t>36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ooter Placeholder 1">
            <a:extLst>
              <a:ext uri="{FF2B5EF4-FFF2-40B4-BE49-F238E27FC236}">
                <a16:creationId xmlns:a16="http://schemas.microsoft.com/office/drawing/2014/main" id="{79F633DC-D7E3-2F41-AFDE-AA7B4D0971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2062434" name="Rectangle 98">
            <a:extLst>
              <a:ext uri="{FF2B5EF4-FFF2-40B4-BE49-F238E27FC236}">
                <a16:creationId xmlns:a16="http://schemas.microsoft.com/office/drawing/2014/main" id="{401E92E9-DBA9-D246-9991-4048C424E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9144000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51204" name="Picture 2" descr="c1">
            <a:extLst>
              <a:ext uri="{FF2B5EF4-FFF2-40B4-BE49-F238E27FC236}">
                <a16:creationId xmlns:a16="http://schemas.microsoft.com/office/drawing/2014/main" id="{2837A02F-F13C-F84B-AE30-64B27E3B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 t="4518" r="5365" b="3012"/>
          <a:stretch>
            <a:fillRect/>
          </a:stretch>
        </p:blipFill>
        <p:spPr bwMode="auto">
          <a:xfrm>
            <a:off x="5029200" y="3886200"/>
            <a:ext cx="419417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396" name="Group 3">
            <a:extLst>
              <a:ext uri="{FF2B5EF4-FFF2-40B4-BE49-F238E27FC236}">
                <a16:creationId xmlns:a16="http://schemas.microsoft.com/office/drawing/2014/main" id="{8CE33BD8-DEB9-CD4F-A3DE-24FD3A7E2869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914400"/>
            <a:ext cx="1219200" cy="1600200"/>
            <a:chOff x="1296" y="3072"/>
            <a:chExt cx="768" cy="1008"/>
          </a:xfrm>
        </p:grpSpPr>
        <p:grpSp>
          <p:nvGrpSpPr>
            <p:cNvPr id="59484" name="Group 4">
              <a:extLst>
                <a:ext uri="{FF2B5EF4-FFF2-40B4-BE49-F238E27FC236}">
                  <a16:creationId xmlns:a16="http://schemas.microsoft.com/office/drawing/2014/main" id="{E4F2604F-7670-E045-BF34-6C6812CC7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3072"/>
              <a:ext cx="576" cy="1008"/>
              <a:chOff x="1536" y="3072"/>
              <a:chExt cx="576" cy="1008"/>
            </a:xfrm>
          </p:grpSpPr>
          <p:sp>
            <p:nvSpPr>
              <p:cNvPr id="2062341" name="Oval 5">
                <a:extLst>
                  <a:ext uri="{FF2B5EF4-FFF2-40B4-BE49-F238E27FC236}">
                    <a16:creationId xmlns:a16="http://schemas.microsoft.com/office/drawing/2014/main" id="{E657FEBA-23A6-1240-92CE-059F40619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3120"/>
                <a:ext cx="576" cy="864"/>
              </a:xfrm>
              <a:prstGeom prst="ellipse">
                <a:avLst/>
              </a:prstGeom>
              <a:solidFill>
                <a:srgbClr val="E3C94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62342" name="Rectangle 6">
                <a:extLst>
                  <a:ext uri="{FF2B5EF4-FFF2-40B4-BE49-F238E27FC236}">
                    <a16:creationId xmlns:a16="http://schemas.microsoft.com/office/drawing/2014/main" id="{3FFA1E22-D381-214B-9FC5-9AB66908F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3072"/>
                <a:ext cx="288" cy="10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62343" name="Line 7">
              <a:extLst>
                <a:ext uri="{FF2B5EF4-FFF2-40B4-BE49-F238E27FC236}">
                  <a16:creationId xmlns:a16="http://schemas.microsoft.com/office/drawing/2014/main" id="{D10F6E7C-59E1-5A4C-B546-AE2BCE0612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3120"/>
              <a:ext cx="144" cy="96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2344" name="Line 8">
              <a:extLst>
                <a:ext uri="{FF2B5EF4-FFF2-40B4-BE49-F238E27FC236}">
                  <a16:creationId xmlns:a16="http://schemas.microsoft.com/office/drawing/2014/main" id="{983048BA-7DE8-A54E-B93B-7CC832E0D4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3312"/>
              <a:ext cx="192" cy="48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2345" name="Line 9">
              <a:extLst>
                <a:ext uri="{FF2B5EF4-FFF2-40B4-BE49-F238E27FC236}">
                  <a16:creationId xmlns:a16="http://schemas.microsoft.com/office/drawing/2014/main" id="{51C89D89-BB3B-C446-84FA-6A572578CD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3504"/>
              <a:ext cx="192" cy="0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2346" name="Line 10">
              <a:extLst>
                <a:ext uri="{FF2B5EF4-FFF2-40B4-BE49-F238E27FC236}">
                  <a16:creationId xmlns:a16="http://schemas.microsoft.com/office/drawing/2014/main" id="{CF36A341-9857-B945-A12A-4CD0A551D4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648"/>
              <a:ext cx="192" cy="48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2347" name="Line 11">
              <a:extLst>
                <a:ext uri="{FF2B5EF4-FFF2-40B4-BE49-F238E27FC236}">
                  <a16:creationId xmlns:a16="http://schemas.microsoft.com/office/drawing/2014/main" id="{1E5A6301-7FFD-C045-AA06-780ABB3E33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792"/>
              <a:ext cx="144" cy="48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9397" name="Group 12">
            <a:extLst>
              <a:ext uri="{FF2B5EF4-FFF2-40B4-BE49-F238E27FC236}">
                <a16:creationId xmlns:a16="http://schemas.microsoft.com/office/drawing/2014/main" id="{6093E134-CEAA-2D40-A0EA-C463E1B255D2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2514600"/>
            <a:ext cx="1219200" cy="1600200"/>
            <a:chOff x="1296" y="3072"/>
            <a:chExt cx="768" cy="1008"/>
          </a:xfrm>
        </p:grpSpPr>
        <p:grpSp>
          <p:nvGrpSpPr>
            <p:cNvPr id="59476" name="Group 13">
              <a:extLst>
                <a:ext uri="{FF2B5EF4-FFF2-40B4-BE49-F238E27FC236}">
                  <a16:creationId xmlns:a16="http://schemas.microsoft.com/office/drawing/2014/main" id="{8A6D509A-E879-0246-B1E2-829D9E6B4A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3072"/>
              <a:ext cx="576" cy="1008"/>
              <a:chOff x="1536" y="3072"/>
              <a:chExt cx="576" cy="1008"/>
            </a:xfrm>
          </p:grpSpPr>
          <p:sp>
            <p:nvSpPr>
              <p:cNvPr id="2062350" name="Oval 14">
                <a:extLst>
                  <a:ext uri="{FF2B5EF4-FFF2-40B4-BE49-F238E27FC236}">
                    <a16:creationId xmlns:a16="http://schemas.microsoft.com/office/drawing/2014/main" id="{CFD80E86-A87F-2144-8117-0F5370D15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3120"/>
                <a:ext cx="576" cy="864"/>
              </a:xfrm>
              <a:prstGeom prst="ellipse">
                <a:avLst/>
              </a:prstGeom>
              <a:solidFill>
                <a:srgbClr val="E3C94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62351" name="Rectangle 15">
                <a:extLst>
                  <a:ext uri="{FF2B5EF4-FFF2-40B4-BE49-F238E27FC236}">
                    <a16:creationId xmlns:a16="http://schemas.microsoft.com/office/drawing/2014/main" id="{DF9732A7-FD26-9D46-9C69-2C100C797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3072"/>
                <a:ext cx="288" cy="10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62352" name="Line 16">
              <a:extLst>
                <a:ext uri="{FF2B5EF4-FFF2-40B4-BE49-F238E27FC236}">
                  <a16:creationId xmlns:a16="http://schemas.microsoft.com/office/drawing/2014/main" id="{C14D6D6A-1EE3-724A-987A-9F3193918C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3120"/>
              <a:ext cx="144" cy="96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2353" name="Line 17">
              <a:extLst>
                <a:ext uri="{FF2B5EF4-FFF2-40B4-BE49-F238E27FC236}">
                  <a16:creationId xmlns:a16="http://schemas.microsoft.com/office/drawing/2014/main" id="{30332454-E37A-0845-8993-74CA28DDF9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3312"/>
              <a:ext cx="192" cy="48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2354" name="Line 18">
              <a:extLst>
                <a:ext uri="{FF2B5EF4-FFF2-40B4-BE49-F238E27FC236}">
                  <a16:creationId xmlns:a16="http://schemas.microsoft.com/office/drawing/2014/main" id="{52D296FC-2C48-F74A-ACF8-6C10737C49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3504"/>
              <a:ext cx="192" cy="0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2355" name="Line 19">
              <a:extLst>
                <a:ext uri="{FF2B5EF4-FFF2-40B4-BE49-F238E27FC236}">
                  <a16:creationId xmlns:a16="http://schemas.microsoft.com/office/drawing/2014/main" id="{28AADFEA-5CA0-C348-8BC4-952DD8872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648"/>
              <a:ext cx="192" cy="48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2356" name="Line 20">
              <a:extLst>
                <a:ext uri="{FF2B5EF4-FFF2-40B4-BE49-F238E27FC236}">
                  <a16:creationId xmlns:a16="http://schemas.microsoft.com/office/drawing/2014/main" id="{9E2A1057-E48F-AD49-A0F6-F2C03EC10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792"/>
              <a:ext cx="144" cy="48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62357" name="Rectangle 21">
            <a:extLst>
              <a:ext uri="{FF2B5EF4-FFF2-40B4-BE49-F238E27FC236}">
                <a16:creationId xmlns:a16="http://schemas.microsoft.com/office/drawing/2014/main" id="{78953F60-5B0D-AC44-A01E-0387D892E7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>
              <a:defRPr/>
            </a:pPr>
            <a:r>
              <a:rPr lang="en-U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Possible emission configurations (stiff EOS)</a:t>
            </a:r>
            <a:endParaRPr lang="en-US" sz="3000" dirty="0"/>
          </a:p>
        </p:txBody>
      </p:sp>
      <p:sp>
        <p:nvSpPr>
          <p:cNvPr id="2062358" name="Line 22">
            <a:extLst>
              <a:ext uri="{FF2B5EF4-FFF2-40B4-BE49-F238E27FC236}">
                <a16:creationId xmlns:a16="http://schemas.microsoft.com/office/drawing/2014/main" id="{FABD3136-42F0-0040-84DE-C98E146AE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762000"/>
            <a:ext cx="0" cy="3352800"/>
          </a:xfrm>
          <a:prstGeom prst="line">
            <a:avLst/>
          </a:prstGeom>
          <a:noFill/>
          <a:ln w="9525">
            <a:solidFill>
              <a:srgbClr val="00009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2359" name="Line 23">
            <a:extLst>
              <a:ext uri="{FF2B5EF4-FFF2-40B4-BE49-F238E27FC236}">
                <a16:creationId xmlns:a16="http://schemas.microsoft.com/office/drawing/2014/main" id="{A779E043-1807-7248-97A9-7EC454245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9525">
            <a:solidFill>
              <a:srgbClr val="00009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2360" name="Line 24">
            <a:extLst>
              <a:ext uri="{FF2B5EF4-FFF2-40B4-BE49-F238E27FC236}">
                <a16:creationId xmlns:a16="http://schemas.microsoft.com/office/drawing/2014/main" id="{BAE67B2A-CBDD-6D42-B76F-CFD1964ECFD8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9525">
            <a:solidFill>
              <a:srgbClr val="00009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2361" name="Line 25">
            <a:extLst>
              <a:ext uri="{FF2B5EF4-FFF2-40B4-BE49-F238E27FC236}">
                <a16:creationId xmlns:a16="http://schemas.microsoft.com/office/drawing/2014/main" id="{6A2ED3B7-4633-5147-8067-A118302AC1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295400"/>
            <a:ext cx="1447800" cy="0"/>
          </a:xfrm>
          <a:prstGeom prst="line">
            <a:avLst/>
          </a:prstGeom>
          <a:noFill/>
          <a:ln w="50800">
            <a:solidFill>
              <a:srgbClr val="26913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2362" name="Line 26">
            <a:extLst>
              <a:ext uri="{FF2B5EF4-FFF2-40B4-BE49-F238E27FC236}">
                <a16:creationId xmlns:a16="http://schemas.microsoft.com/office/drawing/2014/main" id="{6CC71C7C-5712-944F-B2A1-34FB500FB8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1752600"/>
            <a:ext cx="762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9404" name="Group 27">
            <a:extLst>
              <a:ext uri="{FF2B5EF4-FFF2-40B4-BE49-F238E27FC236}">
                <a16:creationId xmlns:a16="http://schemas.microsoft.com/office/drawing/2014/main" id="{AB398BD7-0479-804B-A28D-9890DA78EEAF}"/>
              </a:ext>
            </a:extLst>
          </p:cNvPr>
          <p:cNvGrpSpPr>
            <a:grpSpLocks/>
          </p:cNvGrpSpPr>
          <p:nvPr/>
        </p:nvGrpSpPr>
        <p:grpSpPr bwMode="auto">
          <a:xfrm>
            <a:off x="1039813" y="1020763"/>
            <a:ext cx="527050" cy="579437"/>
            <a:chOff x="655" y="643"/>
            <a:chExt cx="332" cy="365"/>
          </a:xfrm>
        </p:grpSpPr>
        <p:sp>
          <p:nvSpPr>
            <p:cNvPr id="2062364" name="Oval 28">
              <a:extLst>
                <a:ext uri="{FF2B5EF4-FFF2-40B4-BE49-F238E27FC236}">
                  <a16:creationId xmlns:a16="http://schemas.microsoft.com/office/drawing/2014/main" id="{B64707D3-ED7B-7647-8443-533E8D0E7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" y="672"/>
              <a:ext cx="332" cy="336"/>
            </a:xfrm>
            <a:prstGeom prst="ellipse">
              <a:avLst/>
            </a:prstGeom>
            <a:solidFill>
              <a:srgbClr val="26913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26913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2365" name="Rectangle 29">
              <a:extLst>
                <a:ext uri="{FF2B5EF4-FFF2-40B4-BE49-F238E27FC236}">
                  <a16:creationId xmlns:a16="http://schemas.microsoft.com/office/drawing/2014/main" id="{B07DFAA1-E6E4-1F45-8818-2A99CCA8D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643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n</a:t>
              </a:r>
            </a:p>
          </p:txBody>
        </p:sp>
      </p:grpSp>
      <p:sp>
        <p:nvSpPr>
          <p:cNvPr id="2062366" name="Rectangle 30">
            <a:extLst>
              <a:ext uri="{FF2B5EF4-FFF2-40B4-BE49-F238E27FC236}">
                <a16:creationId xmlns:a16="http://schemas.microsoft.com/office/drawing/2014/main" id="{D813CD61-EC07-C34C-9B54-46C53B432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762000"/>
            <a:ext cx="1404937" cy="366713"/>
          </a:xfrm>
          <a:prstGeom prst="rect">
            <a:avLst/>
          </a:prstGeom>
          <a:solidFill>
            <a:srgbClr val="00009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</a:rPr>
              <a:t>Catching up</a:t>
            </a:r>
          </a:p>
        </p:txBody>
      </p:sp>
      <p:grpSp>
        <p:nvGrpSpPr>
          <p:cNvPr id="59406" name="Group 31">
            <a:extLst>
              <a:ext uri="{FF2B5EF4-FFF2-40B4-BE49-F238E27FC236}">
                <a16:creationId xmlns:a16="http://schemas.microsoft.com/office/drawing/2014/main" id="{A33B6696-E968-4849-87EA-3CD01FDBD424}"/>
              </a:ext>
            </a:extLst>
          </p:cNvPr>
          <p:cNvGrpSpPr>
            <a:grpSpLocks/>
          </p:cNvGrpSpPr>
          <p:nvPr/>
        </p:nvGrpSpPr>
        <p:grpSpPr bwMode="auto">
          <a:xfrm>
            <a:off x="-457200" y="914400"/>
            <a:ext cx="1219200" cy="1600200"/>
            <a:chOff x="1296" y="3072"/>
            <a:chExt cx="768" cy="1008"/>
          </a:xfrm>
        </p:grpSpPr>
        <p:grpSp>
          <p:nvGrpSpPr>
            <p:cNvPr id="59466" name="Group 32">
              <a:extLst>
                <a:ext uri="{FF2B5EF4-FFF2-40B4-BE49-F238E27FC236}">
                  <a16:creationId xmlns:a16="http://schemas.microsoft.com/office/drawing/2014/main" id="{18C331A6-1923-4745-9719-13BADC53EA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3072"/>
              <a:ext cx="576" cy="1008"/>
              <a:chOff x="1536" y="3072"/>
              <a:chExt cx="576" cy="1008"/>
            </a:xfrm>
          </p:grpSpPr>
          <p:sp>
            <p:nvSpPr>
              <p:cNvPr id="2062369" name="Oval 33">
                <a:extLst>
                  <a:ext uri="{FF2B5EF4-FFF2-40B4-BE49-F238E27FC236}">
                    <a16:creationId xmlns:a16="http://schemas.microsoft.com/office/drawing/2014/main" id="{381968C8-BA10-2C43-B3EC-AE6D5841D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3120"/>
                <a:ext cx="576" cy="864"/>
              </a:xfrm>
              <a:prstGeom prst="ellipse">
                <a:avLst/>
              </a:prstGeom>
              <a:solidFill>
                <a:srgbClr val="E3C94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62370" name="Rectangle 34">
                <a:extLst>
                  <a:ext uri="{FF2B5EF4-FFF2-40B4-BE49-F238E27FC236}">
                    <a16:creationId xmlns:a16="http://schemas.microsoft.com/office/drawing/2014/main" id="{9BEDE7FA-E637-FC47-816C-77CBB8BB9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3072"/>
                <a:ext cx="288" cy="10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62371" name="Line 35">
              <a:extLst>
                <a:ext uri="{FF2B5EF4-FFF2-40B4-BE49-F238E27FC236}">
                  <a16:creationId xmlns:a16="http://schemas.microsoft.com/office/drawing/2014/main" id="{8EF23D96-9441-CD40-9509-EA23E6E018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3120"/>
              <a:ext cx="144" cy="96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2372" name="Line 36">
              <a:extLst>
                <a:ext uri="{FF2B5EF4-FFF2-40B4-BE49-F238E27FC236}">
                  <a16:creationId xmlns:a16="http://schemas.microsoft.com/office/drawing/2014/main" id="{470A0EE0-C888-9F45-9DDA-726AA3C45B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3312"/>
              <a:ext cx="192" cy="48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2373" name="Line 37">
              <a:extLst>
                <a:ext uri="{FF2B5EF4-FFF2-40B4-BE49-F238E27FC236}">
                  <a16:creationId xmlns:a16="http://schemas.microsoft.com/office/drawing/2014/main" id="{A7BE5F7D-B85E-EC4F-83AC-906D02201E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3504"/>
              <a:ext cx="192" cy="0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2374" name="Line 38">
              <a:extLst>
                <a:ext uri="{FF2B5EF4-FFF2-40B4-BE49-F238E27FC236}">
                  <a16:creationId xmlns:a16="http://schemas.microsoft.com/office/drawing/2014/main" id="{A2F8A21F-75DC-C141-BFDA-C447A4E19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648"/>
              <a:ext cx="192" cy="48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2375" name="Line 39">
              <a:extLst>
                <a:ext uri="{FF2B5EF4-FFF2-40B4-BE49-F238E27FC236}">
                  <a16:creationId xmlns:a16="http://schemas.microsoft.com/office/drawing/2014/main" id="{D199F780-41D3-1E4A-AB0F-42E01491B6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792"/>
              <a:ext cx="144" cy="48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9407" name="Group 40">
            <a:extLst>
              <a:ext uri="{FF2B5EF4-FFF2-40B4-BE49-F238E27FC236}">
                <a16:creationId xmlns:a16="http://schemas.microsoft.com/office/drawing/2014/main" id="{FC8B26B3-F774-A142-ADC3-0B40FC80EB51}"/>
              </a:ext>
            </a:extLst>
          </p:cNvPr>
          <p:cNvGrpSpPr>
            <a:grpSpLocks/>
          </p:cNvGrpSpPr>
          <p:nvPr/>
        </p:nvGrpSpPr>
        <p:grpSpPr bwMode="auto">
          <a:xfrm>
            <a:off x="-457200" y="2514600"/>
            <a:ext cx="1219200" cy="1600200"/>
            <a:chOff x="1296" y="3072"/>
            <a:chExt cx="768" cy="1008"/>
          </a:xfrm>
        </p:grpSpPr>
        <p:grpSp>
          <p:nvGrpSpPr>
            <p:cNvPr id="59458" name="Group 41">
              <a:extLst>
                <a:ext uri="{FF2B5EF4-FFF2-40B4-BE49-F238E27FC236}">
                  <a16:creationId xmlns:a16="http://schemas.microsoft.com/office/drawing/2014/main" id="{52F9C048-7A66-674E-A10D-3E8144C220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3072"/>
              <a:ext cx="576" cy="1008"/>
              <a:chOff x="1536" y="3072"/>
              <a:chExt cx="576" cy="1008"/>
            </a:xfrm>
          </p:grpSpPr>
          <p:sp>
            <p:nvSpPr>
              <p:cNvPr id="2062378" name="Oval 42">
                <a:extLst>
                  <a:ext uri="{FF2B5EF4-FFF2-40B4-BE49-F238E27FC236}">
                    <a16:creationId xmlns:a16="http://schemas.microsoft.com/office/drawing/2014/main" id="{E84EE9EB-20C6-994B-A7D5-E584B7D23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3120"/>
                <a:ext cx="576" cy="864"/>
              </a:xfrm>
              <a:prstGeom prst="ellipse">
                <a:avLst/>
              </a:prstGeom>
              <a:solidFill>
                <a:srgbClr val="E3C94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62379" name="Rectangle 43">
                <a:extLst>
                  <a:ext uri="{FF2B5EF4-FFF2-40B4-BE49-F238E27FC236}">
                    <a16:creationId xmlns:a16="http://schemas.microsoft.com/office/drawing/2014/main" id="{EA4410B8-B73D-CB42-A55C-BA208DAFF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3072"/>
                <a:ext cx="288" cy="10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62380" name="Line 44">
              <a:extLst>
                <a:ext uri="{FF2B5EF4-FFF2-40B4-BE49-F238E27FC236}">
                  <a16:creationId xmlns:a16="http://schemas.microsoft.com/office/drawing/2014/main" id="{E826524A-960E-A640-9755-AC3A1155EB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3120"/>
              <a:ext cx="144" cy="96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2381" name="Line 45">
              <a:extLst>
                <a:ext uri="{FF2B5EF4-FFF2-40B4-BE49-F238E27FC236}">
                  <a16:creationId xmlns:a16="http://schemas.microsoft.com/office/drawing/2014/main" id="{EAE6070E-DBE0-6644-9CA3-405EE858A4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3312"/>
              <a:ext cx="192" cy="48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2382" name="Line 46">
              <a:extLst>
                <a:ext uri="{FF2B5EF4-FFF2-40B4-BE49-F238E27FC236}">
                  <a16:creationId xmlns:a16="http://schemas.microsoft.com/office/drawing/2014/main" id="{AD1FF28A-0DF5-094B-B35A-59F214AFCF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3504"/>
              <a:ext cx="192" cy="0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2383" name="Line 47">
              <a:extLst>
                <a:ext uri="{FF2B5EF4-FFF2-40B4-BE49-F238E27FC236}">
                  <a16:creationId xmlns:a16="http://schemas.microsoft.com/office/drawing/2014/main" id="{C5ED20A3-6960-D948-BD97-656BA3BC09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648"/>
              <a:ext cx="192" cy="48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2384" name="Line 48">
              <a:extLst>
                <a:ext uri="{FF2B5EF4-FFF2-40B4-BE49-F238E27FC236}">
                  <a16:creationId xmlns:a16="http://schemas.microsoft.com/office/drawing/2014/main" id="{69803BC9-79A9-8D4A-8D0B-5DFDB2CB85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792"/>
              <a:ext cx="144" cy="48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9408" name="Group 49">
            <a:extLst>
              <a:ext uri="{FF2B5EF4-FFF2-40B4-BE49-F238E27FC236}">
                <a16:creationId xmlns:a16="http://schemas.microsoft.com/office/drawing/2014/main" id="{7E62855D-3BBA-0249-A525-A760011B6150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447800"/>
            <a:ext cx="527050" cy="579438"/>
            <a:chOff x="1152" y="931"/>
            <a:chExt cx="332" cy="365"/>
          </a:xfrm>
        </p:grpSpPr>
        <p:sp>
          <p:nvSpPr>
            <p:cNvPr id="2062386" name="Oval 50">
              <a:extLst>
                <a:ext uri="{FF2B5EF4-FFF2-40B4-BE49-F238E27FC236}">
                  <a16:creationId xmlns:a16="http://schemas.microsoft.com/office/drawing/2014/main" id="{1D45A447-5C1A-384C-A219-241D0131B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960"/>
              <a:ext cx="332" cy="33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2387" name="Rectangle 51">
              <a:extLst>
                <a:ext uri="{FF2B5EF4-FFF2-40B4-BE49-F238E27FC236}">
                  <a16:creationId xmlns:a16="http://schemas.microsoft.com/office/drawing/2014/main" id="{16737723-B4F7-1C46-B730-D11BFFC15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931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</a:t>
              </a:r>
            </a:p>
          </p:txBody>
        </p:sp>
      </p:grpSp>
      <p:sp>
        <p:nvSpPr>
          <p:cNvPr id="2062388" name="Line 52">
            <a:extLst>
              <a:ext uri="{FF2B5EF4-FFF2-40B4-BE49-F238E27FC236}">
                <a16:creationId xmlns:a16="http://schemas.microsoft.com/office/drawing/2014/main" id="{99370680-A515-9949-8991-22F925540C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3200400"/>
            <a:ext cx="1447800" cy="0"/>
          </a:xfrm>
          <a:prstGeom prst="line">
            <a:avLst/>
          </a:prstGeom>
          <a:noFill/>
          <a:ln w="50800">
            <a:solidFill>
              <a:srgbClr val="26913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9410" name="Group 53">
            <a:extLst>
              <a:ext uri="{FF2B5EF4-FFF2-40B4-BE49-F238E27FC236}">
                <a16:creationId xmlns:a16="http://schemas.microsoft.com/office/drawing/2014/main" id="{E2DFF095-3174-2D41-9F79-9CFE3B4DAB78}"/>
              </a:ext>
            </a:extLst>
          </p:cNvPr>
          <p:cNvGrpSpPr>
            <a:grpSpLocks/>
          </p:cNvGrpSpPr>
          <p:nvPr/>
        </p:nvGrpSpPr>
        <p:grpSpPr bwMode="auto">
          <a:xfrm>
            <a:off x="2106613" y="2925763"/>
            <a:ext cx="527050" cy="579437"/>
            <a:chOff x="655" y="643"/>
            <a:chExt cx="332" cy="365"/>
          </a:xfrm>
        </p:grpSpPr>
        <p:sp>
          <p:nvSpPr>
            <p:cNvPr id="2062390" name="Oval 54">
              <a:extLst>
                <a:ext uri="{FF2B5EF4-FFF2-40B4-BE49-F238E27FC236}">
                  <a16:creationId xmlns:a16="http://schemas.microsoft.com/office/drawing/2014/main" id="{AF7C8049-1626-F34A-A24C-3AFA86954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" y="672"/>
              <a:ext cx="332" cy="336"/>
            </a:xfrm>
            <a:prstGeom prst="ellipse">
              <a:avLst/>
            </a:prstGeom>
            <a:solidFill>
              <a:srgbClr val="26913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26913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2391" name="Rectangle 55">
              <a:extLst>
                <a:ext uri="{FF2B5EF4-FFF2-40B4-BE49-F238E27FC236}">
                  <a16:creationId xmlns:a16="http://schemas.microsoft.com/office/drawing/2014/main" id="{DA36E2F7-EE1C-4542-982B-3A56C3EEA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643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n</a:t>
              </a:r>
            </a:p>
          </p:txBody>
        </p:sp>
      </p:grpSp>
      <p:sp>
        <p:nvSpPr>
          <p:cNvPr id="2062392" name="Line 56">
            <a:extLst>
              <a:ext uri="{FF2B5EF4-FFF2-40B4-BE49-F238E27FC236}">
                <a16:creationId xmlns:a16="http://schemas.microsoft.com/office/drawing/2014/main" id="{3DC673C0-B22B-844C-97AE-A2F04A6B9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2819400"/>
            <a:ext cx="762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9412" name="Group 57">
            <a:extLst>
              <a:ext uri="{FF2B5EF4-FFF2-40B4-BE49-F238E27FC236}">
                <a16:creationId xmlns:a16="http://schemas.microsoft.com/office/drawing/2014/main" id="{43EFD274-7226-A848-9418-EA7310D96B32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514600"/>
            <a:ext cx="527050" cy="579438"/>
            <a:chOff x="1152" y="931"/>
            <a:chExt cx="332" cy="365"/>
          </a:xfrm>
        </p:grpSpPr>
        <p:sp>
          <p:nvSpPr>
            <p:cNvPr id="2062394" name="Oval 58">
              <a:extLst>
                <a:ext uri="{FF2B5EF4-FFF2-40B4-BE49-F238E27FC236}">
                  <a16:creationId xmlns:a16="http://schemas.microsoft.com/office/drawing/2014/main" id="{EC99AF6D-0B47-2240-8D04-4D25BF0C3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960"/>
              <a:ext cx="332" cy="33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2395" name="Rectangle 59">
              <a:extLst>
                <a:ext uri="{FF2B5EF4-FFF2-40B4-BE49-F238E27FC236}">
                  <a16:creationId xmlns:a16="http://schemas.microsoft.com/office/drawing/2014/main" id="{B085AF1A-BD1F-E045-8C86-44998F2C6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931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</a:t>
              </a:r>
            </a:p>
          </p:txBody>
        </p:sp>
      </p:grpSp>
      <p:sp>
        <p:nvSpPr>
          <p:cNvPr id="2062396" name="Line 60">
            <a:extLst>
              <a:ext uri="{FF2B5EF4-FFF2-40B4-BE49-F238E27FC236}">
                <a16:creationId xmlns:a16="http://schemas.microsoft.com/office/drawing/2014/main" id="{34098975-C945-8F4B-99CD-4E9B5BDF5A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1676400"/>
            <a:ext cx="685800" cy="0"/>
          </a:xfrm>
          <a:prstGeom prst="line">
            <a:avLst/>
          </a:prstGeom>
          <a:noFill/>
          <a:ln w="50800">
            <a:solidFill>
              <a:srgbClr val="26913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9414" name="Group 61">
            <a:extLst>
              <a:ext uri="{FF2B5EF4-FFF2-40B4-BE49-F238E27FC236}">
                <a16:creationId xmlns:a16="http://schemas.microsoft.com/office/drawing/2014/main" id="{175A7DFA-FC69-3B40-B477-E5C4713C9E0E}"/>
              </a:ext>
            </a:extLst>
          </p:cNvPr>
          <p:cNvGrpSpPr>
            <a:grpSpLocks/>
          </p:cNvGrpSpPr>
          <p:nvPr/>
        </p:nvGrpSpPr>
        <p:grpSpPr bwMode="auto">
          <a:xfrm>
            <a:off x="6754813" y="1401763"/>
            <a:ext cx="527050" cy="579437"/>
            <a:chOff x="655" y="643"/>
            <a:chExt cx="332" cy="365"/>
          </a:xfrm>
        </p:grpSpPr>
        <p:sp>
          <p:nvSpPr>
            <p:cNvPr id="2062398" name="Oval 62">
              <a:extLst>
                <a:ext uri="{FF2B5EF4-FFF2-40B4-BE49-F238E27FC236}">
                  <a16:creationId xmlns:a16="http://schemas.microsoft.com/office/drawing/2014/main" id="{FE2B81A0-59C4-ED48-942F-8A5790AD8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" y="672"/>
              <a:ext cx="332" cy="336"/>
            </a:xfrm>
            <a:prstGeom prst="ellipse">
              <a:avLst/>
            </a:prstGeom>
            <a:solidFill>
              <a:srgbClr val="26913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26913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2399" name="Rectangle 63">
              <a:extLst>
                <a:ext uri="{FF2B5EF4-FFF2-40B4-BE49-F238E27FC236}">
                  <a16:creationId xmlns:a16="http://schemas.microsoft.com/office/drawing/2014/main" id="{03296C49-085D-C340-98E0-EF23E9713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643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n</a:t>
              </a:r>
            </a:p>
          </p:txBody>
        </p:sp>
      </p:grpSp>
      <p:sp>
        <p:nvSpPr>
          <p:cNvPr id="2062400" name="Line 64">
            <a:extLst>
              <a:ext uri="{FF2B5EF4-FFF2-40B4-BE49-F238E27FC236}">
                <a16:creationId xmlns:a16="http://schemas.microsoft.com/office/drawing/2014/main" id="{0431221D-D106-FA44-A144-A5293F715B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295400"/>
            <a:ext cx="1447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9416" name="Group 65">
            <a:extLst>
              <a:ext uri="{FF2B5EF4-FFF2-40B4-BE49-F238E27FC236}">
                <a16:creationId xmlns:a16="http://schemas.microsoft.com/office/drawing/2014/main" id="{5B748AB5-C779-1E42-B39D-1030A3EA2CA0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990600"/>
            <a:ext cx="527050" cy="579438"/>
            <a:chOff x="1152" y="931"/>
            <a:chExt cx="332" cy="365"/>
          </a:xfrm>
        </p:grpSpPr>
        <p:sp>
          <p:nvSpPr>
            <p:cNvPr id="2062402" name="Oval 66">
              <a:extLst>
                <a:ext uri="{FF2B5EF4-FFF2-40B4-BE49-F238E27FC236}">
                  <a16:creationId xmlns:a16="http://schemas.microsoft.com/office/drawing/2014/main" id="{1156C1D7-9C2E-2842-959A-EF77D6B5E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960"/>
              <a:ext cx="332" cy="33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2403" name="Rectangle 67">
              <a:extLst>
                <a:ext uri="{FF2B5EF4-FFF2-40B4-BE49-F238E27FC236}">
                  <a16:creationId xmlns:a16="http://schemas.microsoft.com/office/drawing/2014/main" id="{9F19BB8B-9FDB-8E4A-BE12-BC3BBA13D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931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</a:t>
              </a:r>
            </a:p>
          </p:txBody>
        </p:sp>
      </p:grpSp>
      <p:sp>
        <p:nvSpPr>
          <p:cNvPr id="2062404" name="Rectangle 68">
            <a:extLst>
              <a:ext uri="{FF2B5EF4-FFF2-40B4-BE49-F238E27FC236}">
                <a16:creationId xmlns:a16="http://schemas.microsoft.com/office/drawing/2014/main" id="{EF8E4EBF-7F07-424E-A663-32FA0E755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063" y="762000"/>
            <a:ext cx="1404937" cy="366713"/>
          </a:xfrm>
          <a:prstGeom prst="rect">
            <a:avLst/>
          </a:prstGeom>
          <a:solidFill>
            <a:srgbClr val="00009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</a:rPr>
              <a:t>Catching up</a:t>
            </a:r>
          </a:p>
        </p:txBody>
      </p:sp>
      <p:sp>
        <p:nvSpPr>
          <p:cNvPr id="2062405" name="Rectangle 69">
            <a:extLst>
              <a:ext uri="{FF2B5EF4-FFF2-40B4-BE49-F238E27FC236}">
                <a16:creationId xmlns:a16="http://schemas.microsoft.com/office/drawing/2014/main" id="{E6A5010E-A373-F146-9279-B57990B97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6350" y="2362200"/>
            <a:ext cx="1517650" cy="366713"/>
          </a:xfrm>
          <a:prstGeom prst="rect">
            <a:avLst/>
          </a:prstGeom>
          <a:solidFill>
            <a:srgbClr val="00009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</a:rPr>
              <a:t>Moving away</a:t>
            </a:r>
          </a:p>
        </p:txBody>
      </p:sp>
      <p:sp>
        <p:nvSpPr>
          <p:cNvPr id="2062406" name="Rectangle 70">
            <a:extLst>
              <a:ext uri="{FF2B5EF4-FFF2-40B4-BE49-F238E27FC236}">
                <a16:creationId xmlns:a16="http://schemas.microsoft.com/office/drawing/2014/main" id="{41B5E04C-CFCC-2C4F-AF94-2E0FFD1BC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362200"/>
            <a:ext cx="1517650" cy="366713"/>
          </a:xfrm>
          <a:prstGeom prst="rect">
            <a:avLst/>
          </a:prstGeom>
          <a:solidFill>
            <a:srgbClr val="00009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</a:rPr>
              <a:t>Moving away</a:t>
            </a:r>
          </a:p>
        </p:txBody>
      </p:sp>
      <p:sp>
        <p:nvSpPr>
          <p:cNvPr id="2062407" name="Line 71">
            <a:extLst>
              <a:ext uri="{FF2B5EF4-FFF2-40B4-BE49-F238E27FC236}">
                <a16:creationId xmlns:a16="http://schemas.microsoft.com/office/drawing/2014/main" id="{EE09AEC3-A2B5-5A49-A8A2-CA3D86B3FF9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200400"/>
            <a:ext cx="685800" cy="0"/>
          </a:xfrm>
          <a:prstGeom prst="line">
            <a:avLst/>
          </a:prstGeom>
          <a:noFill/>
          <a:ln w="50800">
            <a:solidFill>
              <a:srgbClr val="26913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9421" name="Group 72">
            <a:extLst>
              <a:ext uri="{FF2B5EF4-FFF2-40B4-BE49-F238E27FC236}">
                <a16:creationId xmlns:a16="http://schemas.microsoft.com/office/drawing/2014/main" id="{01DC4D7A-1A76-DD41-BB39-B34E94354EEC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2849563"/>
            <a:ext cx="527050" cy="579437"/>
            <a:chOff x="655" y="643"/>
            <a:chExt cx="332" cy="365"/>
          </a:xfrm>
        </p:grpSpPr>
        <p:sp>
          <p:nvSpPr>
            <p:cNvPr id="2062409" name="Oval 73">
              <a:extLst>
                <a:ext uri="{FF2B5EF4-FFF2-40B4-BE49-F238E27FC236}">
                  <a16:creationId xmlns:a16="http://schemas.microsoft.com/office/drawing/2014/main" id="{756A9222-0416-314D-9FAC-E5030C842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" y="672"/>
              <a:ext cx="332" cy="336"/>
            </a:xfrm>
            <a:prstGeom prst="ellipse">
              <a:avLst/>
            </a:prstGeom>
            <a:solidFill>
              <a:srgbClr val="26913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26913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2410" name="Rectangle 74">
              <a:extLst>
                <a:ext uri="{FF2B5EF4-FFF2-40B4-BE49-F238E27FC236}">
                  <a16:creationId xmlns:a16="http://schemas.microsoft.com/office/drawing/2014/main" id="{EB7FAF8D-BF31-9143-B075-FD7926A96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643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n</a:t>
              </a:r>
            </a:p>
          </p:txBody>
        </p:sp>
      </p:grpSp>
      <p:sp>
        <p:nvSpPr>
          <p:cNvPr id="2062411" name="Line 75">
            <a:extLst>
              <a:ext uri="{FF2B5EF4-FFF2-40B4-BE49-F238E27FC236}">
                <a16:creationId xmlns:a16="http://schemas.microsoft.com/office/drawing/2014/main" id="{D0E5099E-0049-6442-8048-85D75A03D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2819400"/>
            <a:ext cx="1447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9423" name="Group 76">
            <a:extLst>
              <a:ext uri="{FF2B5EF4-FFF2-40B4-BE49-F238E27FC236}">
                <a16:creationId xmlns:a16="http://schemas.microsoft.com/office/drawing/2014/main" id="{809BFCE1-0821-7B40-8518-EEEC9AF96A57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514600"/>
            <a:ext cx="527050" cy="579438"/>
            <a:chOff x="1152" y="931"/>
            <a:chExt cx="332" cy="365"/>
          </a:xfrm>
        </p:grpSpPr>
        <p:sp>
          <p:nvSpPr>
            <p:cNvPr id="2062413" name="Oval 77">
              <a:extLst>
                <a:ext uri="{FF2B5EF4-FFF2-40B4-BE49-F238E27FC236}">
                  <a16:creationId xmlns:a16="http://schemas.microsoft.com/office/drawing/2014/main" id="{68A89536-A546-A844-B5B2-92AB3755E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960"/>
              <a:ext cx="332" cy="33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2414" name="Rectangle 78">
              <a:extLst>
                <a:ext uri="{FF2B5EF4-FFF2-40B4-BE49-F238E27FC236}">
                  <a16:creationId xmlns:a16="http://schemas.microsoft.com/office/drawing/2014/main" id="{370CC2D7-8E74-FB45-A262-FE02C04B8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931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</a:t>
              </a:r>
            </a:p>
          </p:txBody>
        </p:sp>
      </p:grpSp>
      <p:sp>
        <p:nvSpPr>
          <p:cNvPr id="2062415" name="Freeform 79">
            <a:extLst>
              <a:ext uri="{FF2B5EF4-FFF2-40B4-BE49-F238E27FC236}">
                <a16:creationId xmlns:a16="http://schemas.microsoft.com/office/drawing/2014/main" id="{C0F6DE35-6EB9-B545-BCB5-E13CE640FEBC}"/>
              </a:ext>
            </a:extLst>
          </p:cNvPr>
          <p:cNvSpPr>
            <a:spLocks/>
          </p:cNvSpPr>
          <p:nvPr/>
        </p:nvSpPr>
        <p:spPr bwMode="auto">
          <a:xfrm>
            <a:off x="-685800" y="4800600"/>
            <a:ext cx="3200400" cy="1198563"/>
          </a:xfrm>
          <a:custGeom>
            <a:avLst/>
            <a:gdLst>
              <a:gd name="T0" fmla="*/ 0 w 864"/>
              <a:gd name="T1" fmla="*/ 1150620 h 400"/>
              <a:gd name="T2" fmla="*/ 889000 w 864"/>
              <a:gd name="T3" fmla="*/ 1006793 h 400"/>
              <a:gd name="T4" fmla="*/ 1600200 w 864"/>
              <a:gd name="T5" fmla="*/ 0 h 400"/>
              <a:gd name="T6" fmla="*/ 2311400 w 864"/>
              <a:gd name="T7" fmla="*/ 1006793 h 400"/>
              <a:gd name="T8" fmla="*/ 2844800 w 864"/>
              <a:gd name="T9" fmla="*/ 1150620 h 400"/>
              <a:gd name="T10" fmla="*/ 3200400 w 864"/>
              <a:gd name="T11" fmla="*/ 1150620 h 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4" h="400">
                <a:moveTo>
                  <a:pt x="0" y="384"/>
                </a:moveTo>
                <a:cubicBezTo>
                  <a:pt x="84" y="392"/>
                  <a:pt x="168" y="400"/>
                  <a:pt x="240" y="336"/>
                </a:cubicBezTo>
                <a:cubicBezTo>
                  <a:pt x="312" y="272"/>
                  <a:pt x="368" y="0"/>
                  <a:pt x="432" y="0"/>
                </a:cubicBezTo>
                <a:cubicBezTo>
                  <a:pt x="496" y="0"/>
                  <a:pt x="568" y="272"/>
                  <a:pt x="624" y="336"/>
                </a:cubicBezTo>
                <a:cubicBezTo>
                  <a:pt x="680" y="400"/>
                  <a:pt x="728" y="376"/>
                  <a:pt x="768" y="384"/>
                </a:cubicBezTo>
                <a:cubicBezTo>
                  <a:pt x="808" y="392"/>
                  <a:pt x="836" y="388"/>
                  <a:pt x="864" y="384"/>
                </a:cubicBezTo>
              </a:path>
            </a:pathLst>
          </a:custGeom>
          <a:noFill/>
          <a:ln w="28575" cap="flat" cmpd="sng">
            <a:solidFill>
              <a:srgbClr val="00009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62416" name="Line 80">
            <a:extLst>
              <a:ext uri="{FF2B5EF4-FFF2-40B4-BE49-F238E27FC236}">
                <a16:creationId xmlns:a16="http://schemas.microsoft.com/office/drawing/2014/main" id="{D71E5F34-A242-F742-B9CA-F8FB62B21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-1066800" y="5949950"/>
            <a:ext cx="4267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2417" name="Text Box 81">
            <a:extLst>
              <a:ext uri="{FF2B5EF4-FFF2-40B4-BE49-F238E27FC236}">
                <a16:creationId xmlns:a16="http://schemas.microsoft.com/office/drawing/2014/main" id="{3C9478FA-4BA5-7A4D-A683-637D69B0D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16625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Comic Sans MS" charset="0"/>
                <a:ea typeface="ＭＳ Ｐゴシック" charset="0"/>
              </a:rPr>
              <a:t>0</a:t>
            </a:r>
            <a:endParaRPr lang="en-US" sz="3200">
              <a:latin typeface="Comic Sans MS" charset="0"/>
              <a:ea typeface="ＭＳ Ｐゴシック" charset="0"/>
            </a:endParaRPr>
          </a:p>
        </p:txBody>
      </p:sp>
      <p:sp>
        <p:nvSpPr>
          <p:cNvPr id="2062418" name="Line 82">
            <a:extLst>
              <a:ext uri="{FF2B5EF4-FFF2-40B4-BE49-F238E27FC236}">
                <a16:creationId xmlns:a16="http://schemas.microsoft.com/office/drawing/2014/main" id="{B9DBBDE2-B874-1F4B-A70D-C3F72159D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759450"/>
            <a:ext cx="1588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2419" name="Text Box 83">
            <a:extLst>
              <a:ext uri="{FF2B5EF4-FFF2-40B4-BE49-F238E27FC236}">
                <a16:creationId xmlns:a16="http://schemas.microsoft.com/office/drawing/2014/main" id="{F6E87575-3375-7342-ACF7-ADF722A31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275" y="5949950"/>
            <a:ext cx="2127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2062420" name="Line 84">
            <a:extLst>
              <a:ext uri="{FF2B5EF4-FFF2-40B4-BE49-F238E27FC236}">
                <a16:creationId xmlns:a16="http://schemas.microsoft.com/office/drawing/2014/main" id="{E0FA8486-3CF0-3E4A-9B36-DB0AFDE482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4400" y="4572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2421" name="Text Box 85">
            <a:extLst>
              <a:ext uri="{FF2B5EF4-FFF2-40B4-BE49-F238E27FC236}">
                <a16:creationId xmlns:a16="http://schemas.microsoft.com/office/drawing/2014/main" id="{6D139402-FB99-7B45-816F-0D34256A9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4745038"/>
            <a:ext cx="923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latin typeface="Comic Sans MS" charset="0"/>
                <a:ea typeface="ＭＳ Ｐゴシック" charset="0"/>
              </a:rPr>
              <a:t>S(x)</a:t>
            </a:r>
          </a:p>
        </p:txBody>
      </p:sp>
      <p:sp>
        <p:nvSpPr>
          <p:cNvPr id="2062422" name="Rectangle 86">
            <a:extLst>
              <a:ext uri="{FF2B5EF4-FFF2-40B4-BE49-F238E27FC236}">
                <a16:creationId xmlns:a16="http://schemas.microsoft.com/office/drawing/2014/main" id="{62FB6C48-CBB4-A640-9DF9-267A8D23B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713" y="4038600"/>
            <a:ext cx="2554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Comic Sans MS" charset="0"/>
                <a:ea typeface="ＭＳ Ｐゴシック" charset="0"/>
              </a:rPr>
              <a:t>(n,p) correlation function</a:t>
            </a:r>
          </a:p>
        </p:txBody>
      </p:sp>
      <p:sp>
        <p:nvSpPr>
          <p:cNvPr id="2062423" name="Text Box 87">
            <a:extLst>
              <a:ext uri="{FF2B5EF4-FFF2-40B4-BE49-F238E27FC236}">
                <a16:creationId xmlns:a16="http://schemas.microsoft.com/office/drawing/2014/main" id="{A59C64BA-06FE-A94C-ABD9-AFA12E5E7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521450"/>
            <a:ext cx="2133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latin typeface="Comic Sans MS" charset="0"/>
                <a:ea typeface="ＭＳ Ｐゴシック" charset="0"/>
              </a:rPr>
              <a:t>q = 0.5(</a:t>
            </a:r>
            <a:r>
              <a:rPr lang="en-US" dirty="0" err="1">
                <a:latin typeface="Comic Sans MS" charset="0"/>
                <a:ea typeface="ＭＳ Ｐゴシック" charset="0"/>
              </a:rPr>
              <a:t>p</a:t>
            </a:r>
            <a:r>
              <a:rPr lang="en-US" baseline="-25000" dirty="0" err="1">
                <a:latin typeface="Comic Sans MS" charset="0"/>
                <a:ea typeface="ＭＳ Ｐゴシック" charset="0"/>
              </a:rPr>
              <a:t>p</a:t>
            </a:r>
            <a:r>
              <a:rPr lang="en-US" dirty="0">
                <a:latin typeface="Comic Sans MS" charset="0"/>
                <a:ea typeface="ＭＳ Ｐゴシック" charset="0"/>
              </a:rPr>
              <a:t> - </a:t>
            </a:r>
            <a:r>
              <a:rPr lang="en-US" dirty="0" err="1">
                <a:latin typeface="Comic Sans MS" charset="0"/>
                <a:ea typeface="ＭＳ Ｐゴシック" charset="0"/>
              </a:rPr>
              <a:t>p</a:t>
            </a:r>
            <a:r>
              <a:rPr lang="en-US" baseline="-25000" dirty="0" err="1">
                <a:latin typeface="Comic Sans MS" charset="0"/>
                <a:ea typeface="ＭＳ Ｐゴシック" charset="0"/>
              </a:rPr>
              <a:t>n</a:t>
            </a:r>
            <a:r>
              <a:rPr lang="en-US" dirty="0">
                <a:latin typeface="Comic Sans MS" charset="0"/>
                <a:ea typeface="ＭＳ Ｐゴシック" charset="0"/>
              </a:rPr>
              <a:t>) </a:t>
            </a:r>
          </a:p>
        </p:txBody>
      </p:sp>
      <p:sp>
        <p:nvSpPr>
          <p:cNvPr id="2062424" name="Text Box 88">
            <a:extLst>
              <a:ext uri="{FF2B5EF4-FFF2-40B4-BE49-F238E27FC236}">
                <a16:creationId xmlns:a16="http://schemas.microsoft.com/office/drawing/2014/main" id="{033EE1B8-B31D-364B-8B77-617FE0520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843088"/>
            <a:ext cx="205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>
                <a:latin typeface="Comic Sans MS" charset="0"/>
                <a:ea typeface="ＭＳ Ｐゴシック" charset="0"/>
              </a:rPr>
              <a:t>q</a:t>
            </a:r>
            <a:r>
              <a:rPr lang="en-US" sz="2800" baseline="-25000">
                <a:latin typeface="Comic Sans MS" charset="0"/>
                <a:ea typeface="ＭＳ Ｐゴシック" charset="0"/>
              </a:rPr>
              <a:t>x</a:t>
            </a:r>
            <a:r>
              <a:rPr lang="en-US" sz="2800">
                <a:latin typeface="Comic Sans MS" charset="0"/>
                <a:ea typeface="ＭＳ Ｐゴシック" charset="0"/>
              </a:rPr>
              <a:t>&lt;0</a:t>
            </a:r>
          </a:p>
        </p:txBody>
      </p:sp>
      <p:sp>
        <p:nvSpPr>
          <p:cNvPr id="2062428" name="Text Box 92">
            <a:extLst>
              <a:ext uri="{FF2B5EF4-FFF2-40B4-BE49-F238E27FC236}">
                <a16:creationId xmlns:a16="http://schemas.microsoft.com/office/drawing/2014/main" id="{F63C4CC6-6E52-AE47-9F32-ED3ECD4DD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495800"/>
            <a:ext cx="1044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>
                <a:latin typeface="Comic Sans MS" charset="0"/>
                <a:ea typeface="ＭＳ Ｐゴシック" charset="0"/>
              </a:rPr>
              <a:t>q</a:t>
            </a:r>
            <a:r>
              <a:rPr lang="en-US" sz="2800" baseline="-25000">
                <a:latin typeface="Comic Sans MS" charset="0"/>
                <a:ea typeface="ＭＳ Ｐゴシック" charset="0"/>
              </a:rPr>
              <a:t>x</a:t>
            </a:r>
            <a:r>
              <a:rPr lang="en-US" sz="2800">
                <a:latin typeface="Comic Sans MS" charset="0"/>
                <a:ea typeface="ＭＳ Ｐゴシック" charset="0"/>
              </a:rPr>
              <a:t>&lt;0</a:t>
            </a:r>
          </a:p>
        </p:txBody>
      </p:sp>
      <p:sp>
        <p:nvSpPr>
          <p:cNvPr id="2062429" name="Text Box 93">
            <a:extLst>
              <a:ext uri="{FF2B5EF4-FFF2-40B4-BE49-F238E27FC236}">
                <a16:creationId xmlns:a16="http://schemas.microsoft.com/office/drawing/2014/main" id="{59C75F2C-8759-F249-9A8E-002C917B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9825" y="4495800"/>
            <a:ext cx="1044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>
                <a:latin typeface="Comic Sans MS" charset="0"/>
                <a:ea typeface="ＭＳ Ｐゴシック" charset="0"/>
              </a:rPr>
              <a:t>q</a:t>
            </a:r>
            <a:r>
              <a:rPr lang="en-US" sz="2800" baseline="-25000">
                <a:latin typeface="Comic Sans MS" charset="0"/>
                <a:ea typeface="ＭＳ Ｐゴシック" charset="0"/>
              </a:rPr>
              <a:t>x</a:t>
            </a:r>
            <a:r>
              <a:rPr lang="en-US" sz="2800">
                <a:latin typeface="Comic Sans MS" charset="0"/>
                <a:ea typeface="ＭＳ Ｐゴシック" charset="0"/>
              </a:rPr>
              <a:t>&gt;0</a:t>
            </a:r>
          </a:p>
        </p:txBody>
      </p:sp>
      <p:sp>
        <p:nvSpPr>
          <p:cNvPr id="2062430" name="Line 94">
            <a:extLst>
              <a:ext uri="{FF2B5EF4-FFF2-40B4-BE49-F238E27FC236}">
                <a16:creationId xmlns:a16="http://schemas.microsoft.com/office/drawing/2014/main" id="{B80A8118-4D51-954A-B97F-9C78CAD1D2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4038600"/>
            <a:ext cx="0" cy="2362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51246" name="Object 3258">
            <a:extLst>
              <a:ext uri="{FF2B5EF4-FFF2-40B4-BE49-F238E27FC236}">
                <a16:creationId xmlns:a16="http://schemas.microsoft.com/office/drawing/2014/main" id="{7DD545D1-053B-5D4D-B73A-45150D5109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4600" y="5168900"/>
          <a:ext cx="25987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4" name="Equation" r:id="rId5" imgW="1511300" imgH="317500" progId="Equation.DSMT4">
                  <p:embed/>
                </p:oleObj>
              </mc:Choice>
              <mc:Fallback>
                <p:oleObj name="Equation" r:id="rId5" imgW="1511300" imgH="317500" progId="Equation.DSMT4">
                  <p:embed/>
                  <p:pic>
                    <p:nvPicPr>
                      <p:cNvPr id="0" name="Object 3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68900"/>
                        <a:ext cx="25987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432" name="Line 96">
            <a:extLst>
              <a:ext uri="{FF2B5EF4-FFF2-40B4-BE49-F238E27FC236}">
                <a16:creationId xmlns:a16="http://schemas.microsoft.com/office/drawing/2014/main" id="{E4DE3DD5-F4BD-2448-9602-D604AD70D8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5791200"/>
            <a:ext cx="25146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2433" name="Text Box 97">
            <a:extLst>
              <a:ext uri="{FF2B5EF4-FFF2-40B4-BE49-F238E27FC236}">
                <a16:creationId xmlns:a16="http://schemas.microsoft.com/office/drawing/2014/main" id="{1D23CCE1-3884-4B45-802A-5149416DE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4800"/>
            <a:ext cx="5638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900">
                <a:solidFill>
                  <a:srgbClr val="3D3E39"/>
                </a:solidFill>
                <a:latin typeface="Symbol" pitchFamily="2" charset="2"/>
                <a:sym typeface="Symbol" pitchFamily="2" charset="2"/>
              </a:rPr>
              <a:t>D</a:t>
            </a:r>
            <a:r>
              <a:rPr lang="en-US" altLang="en-US" sz="1900">
                <a:solidFill>
                  <a:srgbClr val="3D3E39"/>
                </a:solidFill>
                <a:latin typeface="Comic Sans MS" panose="030F0902030302020204" pitchFamily="66" charset="0"/>
              </a:rPr>
              <a:t>q=0.5(p</a:t>
            </a:r>
            <a:r>
              <a:rPr lang="en-US" altLang="en-US" sz="1900" baseline="-25000">
                <a:solidFill>
                  <a:srgbClr val="3D3E39"/>
                </a:solidFill>
                <a:latin typeface="Comic Sans MS" panose="030F0902030302020204" pitchFamily="66" charset="0"/>
              </a:rPr>
              <a:t>p </a:t>
            </a:r>
            <a:r>
              <a:rPr lang="en-US" altLang="en-US" sz="1900">
                <a:solidFill>
                  <a:srgbClr val="3D3E39"/>
                </a:solidFill>
                <a:latin typeface="Comic Sans MS" panose="030F0902030302020204" pitchFamily="66" charset="0"/>
              </a:rPr>
              <a:t>–p</a:t>
            </a:r>
            <a:r>
              <a:rPr lang="en-US" altLang="en-US" sz="1900" baseline="-25000">
                <a:solidFill>
                  <a:srgbClr val="3D3E39"/>
                </a:solidFill>
                <a:latin typeface="Comic Sans MS" panose="030F0902030302020204" pitchFamily="66" charset="0"/>
              </a:rPr>
              <a:t>n</a:t>
            </a:r>
            <a:r>
              <a:rPr lang="en-US" altLang="en-US" sz="1900">
                <a:solidFill>
                  <a:srgbClr val="3D3E39"/>
                </a:solidFill>
                <a:latin typeface="Comic Sans MS" panose="030F0902030302020204" pitchFamily="66" charset="0"/>
              </a:rPr>
              <a:t>)</a:t>
            </a:r>
            <a:r>
              <a:rPr lang="en-US" altLang="en-US" sz="1900" baseline="-25000">
                <a:solidFill>
                  <a:srgbClr val="3D3E39"/>
                </a:solidFill>
                <a:latin typeface="Comic Sans MS" panose="030F0902030302020204" pitchFamily="66" charset="0"/>
              </a:rPr>
              <a:t> </a:t>
            </a:r>
            <a:r>
              <a:rPr lang="en-US" altLang="en-US" sz="1900">
                <a:solidFill>
                  <a:srgbClr val="3D3E39"/>
                </a:solidFill>
                <a:latin typeface="Comic Sans MS" panose="030F0902030302020204" pitchFamily="66" charset="0"/>
              </a:rPr>
              <a:t>=(q</a:t>
            </a:r>
            <a:r>
              <a:rPr lang="en-US" altLang="en-US" sz="1900" baseline="-25000">
                <a:solidFill>
                  <a:srgbClr val="3D3E39"/>
                </a:solidFill>
                <a:latin typeface="Comic Sans MS" panose="030F0902030302020204" pitchFamily="66" charset="0"/>
              </a:rPr>
              <a:t>x</a:t>
            </a:r>
            <a:r>
              <a:rPr lang="en-US" altLang="en-US" sz="1900">
                <a:solidFill>
                  <a:srgbClr val="3D3E39"/>
                </a:solidFill>
                <a:latin typeface="Comic Sans MS" panose="030F0902030302020204" pitchFamily="66" charset="0"/>
              </a:rPr>
              <a:t>, q</a:t>
            </a:r>
            <a:r>
              <a:rPr lang="en-US" altLang="en-US" sz="1900" baseline="-25000">
                <a:solidFill>
                  <a:srgbClr val="3D3E39"/>
                </a:solidFill>
                <a:latin typeface="Comic Sans MS" panose="030F0902030302020204" pitchFamily="66" charset="0"/>
              </a:rPr>
              <a:t>y</a:t>
            </a:r>
            <a:r>
              <a:rPr lang="en-US" altLang="en-US" sz="1900">
                <a:solidFill>
                  <a:srgbClr val="3D3E39"/>
                </a:solidFill>
                <a:latin typeface="Comic Sans MS" panose="030F0902030302020204" pitchFamily="66" charset="0"/>
              </a:rPr>
              <a:t>=0,</a:t>
            </a:r>
            <a:r>
              <a:rPr lang="en-US" altLang="en-US" sz="1900" baseline="-25000">
                <a:solidFill>
                  <a:srgbClr val="3D3E39"/>
                </a:solidFill>
                <a:latin typeface="Comic Sans MS" panose="030F0902030302020204" pitchFamily="66" charset="0"/>
              </a:rPr>
              <a:t> </a:t>
            </a:r>
            <a:r>
              <a:rPr lang="en-US" altLang="en-US" sz="1900">
                <a:solidFill>
                  <a:srgbClr val="3D3E39"/>
                </a:solidFill>
                <a:latin typeface="Comic Sans MS" panose="030F0902030302020204" pitchFamily="66" charset="0"/>
              </a:rPr>
              <a:t>q</a:t>
            </a:r>
            <a:r>
              <a:rPr lang="en-US" altLang="en-US" sz="1900" baseline="-25000">
                <a:solidFill>
                  <a:srgbClr val="3D3E39"/>
                </a:solidFill>
                <a:latin typeface="Comic Sans MS" panose="030F0902030302020204" pitchFamily="66" charset="0"/>
              </a:rPr>
              <a:t>z</a:t>
            </a:r>
            <a:r>
              <a:rPr lang="en-US" altLang="en-US" sz="1900">
                <a:solidFill>
                  <a:srgbClr val="3D3E39"/>
                </a:solidFill>
                <a:latin typeface="Comic Sans MS" panose="030F0902030302020204" pitchFamily="66" charset="0"/>
              </a:rPr>
              <a:t>=0); r</a:t>
            </a:r>
            <a:r>
              <a:rPr lang="en-US" altLang="en-US" sz="1900" baseline="-25000">
                <a:solidFill>
                  <a:srgbClr val="3D3E39"/>
                </a:solidFill>
                <a:latin typeface="Comic Sans MS" panose="030F0902030302020204" pitchFamily="66" charset="0"/>
              </a:rPr>
              <a:t> </a:t>
            </a:r>
            <a:r>
              <a:rPr lang="en-US" altLang="en-US" sz="1900">
                <a:solidFill>
                  <a:srgbClr val="3D3E39"/>
                </a:solidFill>
                <a:latin typeface="Comic Sans MS" panose="030F0902030302020204" pitchFamily="66" charset="0"/>
              </a:rPr>
              <a:t>=(x, y=0,z=0)</a:t>
            </a:r>
          </a:p>
        </p:txBody>
      </p:sp>
      <p:sp>
        <p:nvSpPr>
          <p:cNvPr id="2062435" name="Text Box 99">
            <a:extLst>
              <a:ext uri="{FF2B5EF4-FFF2-40B4-BE49-F238E27FC236}">
                <a16:creationId xmlns:a16="http://schemas.microsoft.com/office/drawing/2014/main" id="{A24063C3-F1AB-EE44-B174-9812CF797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519488"/>
            <a:ext cx="205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>
                <a:latin typeface="Comic Sans MS" charset="0"/>
                <a:ea typeface="ＭＳ Ｐゴシック" charset="0"/>
              </a:rPr>
              <a:t>q</a:t>
            </a:r>
            <a:r>
              <a:rPr lang="en-US" sz="2800" baseline="-25000">
                <a:latin typeface="Comic Sans MS" charset="0"/>
                <a:ea typeface="ＭＳ Ｐゴシック" charset="0"/>
              </a:rPr>
              <a:t>x</a:t>
            </a:r>
            <a:r>
              <a:rPr lang="en-US" sz="2800">
                <a:latin typeface="Comic Sans MS" charset="0"/>
                <a:ea typeface="ＭＳ Ｐゴシック" charset="0"/>
              </a:rPr>
              <a:t>&lt;0</a:t>
            </a:r>
          </a:p>
        </p:txBody>
      </p:sp>
      <p:sp>
        <p:nvSpPr>
          <p:cNvPr id="2062436" name="Text Box 100">
            <a:extLst>
              <a:ext uri="{FF2B5EF4-FFF2-40B4-BE49-F238E27FC236}">
                <a16:creationId xmlns:a16="http://schemas.microsoft.com/office/drawing/2014/main" id="{EF5FED2A-C2F6-5A4E-BEBF-B14F84183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843088"/>
            <a:ext cx="205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>
                <a:latin typeface="Comic Sans MS" charset="0"/>
                <a:ea typeface="ＭＳ Ｐゴシック" charset="0"/>
              </a:rPr>
              <a:t>q</a:t>
            </a:r>
            <a:r>
              <a:rPr lang="en-US" sz="2800" baseline="-25000">
                <a:latin typeface="Comic Sans MS" charset="0"/>
                <a:ea typeface="ＭＳ Ｐゴシック" charset="0"/>
              </a:rPr>
              <a:t>x</a:t>
            </a:r>
            <a:r>
              <a:rPr lang="en-US" sz="2800">
                <a:latin typeface="Comic Sans MS" charset="0"/>
                <a:ea typeface="ＭＳ Ｐゴシック" charset="0"/>
              </a:rPr>
              <a:t>&gt;0</a:t>
            </a:r>
          </a:p>
        </p:txBody>
      </p:sp>
      <p:sp>
        <p:nvSpPr>
          <p:cNvPr id="2062437" name="Text Box 101">
            <a:extLst>
              <a:ext uri="{FF2B5EF4-FFF2-40B4-BE49-F238E27FC236}">
                <a16:creationId xmlns:a16="http://schemas.microsoft.com/office/drawing/2014/main" id="{057A771A-12D1-2946-8E3A-1C13ECD44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519488"/>
            <a:ext cx="205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>
                <a:latin typeface="Comic Sans MS" charset="0"/>
                <a:ea typeface="ＭＳ Ｐゴシック" charset="0"/>
              </a:rPr>
              <a:t>q</a:t>
            </a:r>
            <a:r>
              <a:rPr lang="en-US" sz="2800" baseline="-25000">
                <a:latin typeface="Comic Sans MS" charset="0"/>
                <a:ea typeface="ＭＳ Ｐゴシック" charset="0"/>
              </a:rPr>
              <a:t>x</a:t>
            </a:r>
            <a:r>
              <a:rPr lang="en-US" sz="2800">
                <a:latin typeface="Comic Sans MS" charset="0"/>
                <a:ea typeface="ＭＳ Ｐゴシック" charset="0"/>
              </a:rPr>
              <a:t>&gt;0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EEA554-A75B-904F-8038-15B0E9468C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EA17043-2555-D041-9779-B44DDB885DD1}" type="slidenum">
              <a:rPr lang="en-US" altLang="en-US" sz="1400">
                <a:solidFill>
                  <a:schemeClr val="bg1"/>
                </a:solidFill>
              </a:rPr>
              <a:pPr eaLnBrk="1" hangingPunct="1"/>
              <a:t>37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417" grpId="0"/>
      <p:bldP spid="2062419" grpId="0"/>
      <p:bldP spid="2062421" grpId="0"/>
      <p:bldP spid="2062422" grpId="0"/>
      <p:bldP spid="2062423" grpId="0" animBg="1"/>
      <p:bldP spid="2062423" grpId="1" animBg="1"/>
      <p:bldP spid="2062428" grpId="0"/>
      <p:bldP spid="2062429" grpId="0"/>
      <p:bldP spid="20624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FE727D89-600B-DA41-AB23-4F771A88B4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2064386" name="AutoShape 2">
            <a:extLst>
              <a:ext uri="{FF2B5EF4-FFF2-40B4-BE49-F238E27FC236}">
                <a16:creationId xmlns:a16="http://schemas.microsoft.com/office/drawing/2014/main" id="{182E3914-1A30-ED49-BFEE-19A81A6C0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0"/>
            <a:ext cx="8915400" cy="571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387" name="Oval 3">
            <a:extLst>
              <a:ext uri="{FF2B5EF4-FFF2-40B4-BE49-F238E27FC236}">
                <a16:creationId xmlns:a16="http://schemas.microsoft.com/office/drawing/2014/main" id="{1420C0F1-369C-1B43-A49B-67A85B1D0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295400"/>
            <a:ext cx="762000" cy="1143000"/>
          </a:xfrm>
          <a:prstGeom prst="ellipse">
            <a:avLst/>
          </a:prstGeom>
          <a:solidFill>
            <a:srgbClr val="00009F"/>
          </a:solidFill>
          <a:ln w="9525">
            <a:solidFill>
              <a:srgbClr val="00009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388" name="Rectangle 4">
            <a:extLst>
              <a:ext uri="{FF2B5EF4-FFF2-40B4-BE49-F238E27FC236}">
                <a16:creationId xmlns:a16="http://schemas.microsoft.com/office/drawing/2014/main" id="{5A0D5F32-367C-1641-9FA1-D4426283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0"/>
            <a:ext cx="58293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990099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064389" name="Rectangle 5">
            <a:extLst>
              <a:ext uri="{FF2B5EF4-FFF2-40B4-BE49-F238E27FC236}">
                <a16:creationId xmlns:a16="http://schemas.microsoft.com/office/drawing/2014/main" id="{4FF71C45-7218-0847-AA28-19F8CAC99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95313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Emission of p</a:t>
            </a:r>
            <a:r>
              <a:rPr lang="ja-JP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’</a:t>
            </a:r>
            <a:r>
              <a:rPr lang="en-US" altLang="ja-JP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s and n</a:t>
            </a:r>
            <a:r>
              <a:rPr lang="ja-JP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’</a:t>
            </a:r>
            <a:r>
              <a:rPr lang="en-US" altLang="ja-JP" sz="3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s</a:t>
            </a:r>
            <a:endParaRPr lang="en-US" altLang="en-US" sz="2800">
              <a:solidFill>
                <a:srgbClr val="FF0000"/>
              </a:solidFill>
            </a:endParaRPr>
          </a:p>
        </p:txBody>
      </p:sp>
      <p:pic>
        <p:nvPicPr>
          <p:cNvPr id="61446" name="Picture 23" descr="H:\conferences\APS2008\emissiontimes.PNG">
            <a:extLst>
              <a:ext uri="{FF2B5EF4-FFF2-40B4-BE49-F238E27FC236}">
                <a16:creationId xmlns:a16="http://schemas.microsoft.com/office/drawing/2014/main" id="{2F51B135-C713-C747-8C40-DE8996699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1850"/>
            <a:ext cx="51816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Text Box 3">
            <a:extLst>
              <a:ext uri="{FF2B5EF4-FFF2-40B4-BE49-F238E27FC236}">
                <a16:creationId xmlns:a16="http://schemas.microsoft.com/office/drawing/2014/main" id="{57F5FEEF-2075-2A49-9764-DD7573921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064392" name="Text Box 8">
            <a:extLst>
              <a:ext uri="{FF2B5EF4-FFF2-40B4-BE49-F238E27FC236}">
                <a16:creationId xmlns:a16="http://schemas.microsoft.com/office/drawing/2014/main" id="{F04E1AE1-83C2-5D4E-B364-1DCA915B5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70125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ED0000"/>
                </a:solidFill>
                <a:latin typeface="Comic Sans MS" charset="0"/>
                <a:ea typeface="ＭＳ Ｐゴシック" charset="0"/>
              </a:rPr>
              <a:t>Stiff EoS</a:t>
            </a:r>
          </a:p>
        </p:txBody>
      </p:sp>
      <p:sp>
        <p:nvSpPr>
          <p:cNvPr id="2064393" name="Text Box 9">
            <a:extLst>
              <a:ext uri="{FF2B5EF4-FFF2-40B4-BE49-F238E27FC236}">
                <a16:creationId xmlns:a16="http://schemas.microsoft.com/office/drawing/2014/main" id="{05CCFCA6-8491-7C4D-967B-3ED699ACC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667000"/>
            <a:ext cx="91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latin typeface="Comic Sans MS" charset="0"/>
                <a:ea typeface="ＭＳ Ｐゴシック" charset="0"/>
              </a:rPr>
              <a:t>Soft EoS</a:t>
            </a:r>
          </a:p>
        </p:txBody>
      </p:sp>
      <p:sp>
        <p:nvSpPr>
          <p:cNvPr id="61450" name="Text Box 24">
            <a:extLst>
              <a:ext uri="{FF2B5EF4-FFF2-40B4-BE49-F238E27FC236}">
                <a16:creationId xmlns:a16="http://schemas.microsoft.com/office/drawing/2014/main" id="{23CC4909-EF49-1147-8B31-8A43C48F2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96887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>
                <a:solidFill>
                  <a:srgbClr val="ED0000"/>
                </a:solidFill>
              </a:rPr>
              <a:t>  </a:t>
            </a:r>
            <a:r>
              <a:rPr lang="en-US" altLang="en-US" sz="2000" b="1" i="1" u="sng">
                <a:solidFill>
                  <a:srgbClr val="ED0000"/>
                </a:solidFill>
              </a:rPr>
              <a:t>Stiff EoS </a:t>
            </a:r>
            <a:r>
              <a:rPr lang="en-US" altLang="en-US" sz="2000" b="1" u="sng">
                <a:solidFill>
                  <a:srgbClr val="ED0000"/>
                </a:solidFill>
                <a:latin typeface="Times New Roman" panose="02020603050405020304" pitchFamily="18" charset="0"/>
              </a:rPr>
              <a:t>(γ=2)</a:t>
            </a:r>
            <a:endParaRPr lang="en-US" altLang="en-US" sz="2000" u="sng">
              <a:solidFill>
                <a:srgbClr val="ED0000"/>
              </a:solidFill>
            </a:endParaRPr>
          </a:p>
        </p:txBody>
      </p:sp>
      <p:sp>
        <p:nvSpPr>
          <p:cNvPr id="2064395" name="Rectangle 11">
            <a:extLst>
              <a:ext uri="{FF2B5EF4-FFF2-40B4-BE49-F238E27FC236}">
                <a16:creationId xmlns:a16="http://schemas.microsoft.com/office/drawing/2014/main" id="{ECD772A2-DD86-A341-9CBA-2A45CC1D5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850" y="5403850"/>
            <a:ext cx="26543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9F"/>
                </a:solidFill>
              </a:rPr>
              <a:t>p</a:t>
            </a:r>
            <a:r>
              <a:rPr lang="ja-JP" altLang="en-US" sz="2000" b="1">
                <a:solidFill>
                  <a:srgbClr val="00009F"/>
                </a:solidFill>
              </a:rPr>
              <a:t>’</a:t>
            </a:r>
            <a:r>
              <a:rPr lang="en-US" altLang="ja-JP" sz="2000" b="1">
                <a:solidFill>
                  <a:srgbClr val="00009F"/>
                </a:solidFill>
              </a:rPr>
              <a:t>s emitted </a:t>
            </a:r>
            <a:r>
              <a:rPr lang="en-US" altLang="ja-JP" sz="2000" b="1" u="sng">
                <a:solidFill>
                  <a:srgbClr val="00009F"/>
                </a:solidFill>
              </a:rPr>
              <a:t>after</a:t>
            </a:r>
            <a:r>
              <a:rPr lang="en-US" altLang="ja-JP" sz="2000" b="1">
                <a:solidFill>
                  <a:srgbClr val="00009F"/>
                </a:solidFill>
              </a:rPr>
              <a:t> n</a:t>
            </a:r>
            <a:r>
              <a:rPr lang="ja-JP" altLang="en-US" sz="2000" b="1">
                <a:solidFill>
                  <a:srgbClr val="00009F"/>
                </a:solidFill>
              </a:rPr>
              <a:t>’</a:t>
            </a:r>
            <a:r>
              <a:rPr lang="en-US" altLang="ja-JP" sz="2000" b="1">
                <a:solidFill>
                  <a:srgbClr val="00009F"/>
                </a:solidFill>
              </a:rPr>
              <a:t>s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u="sng">
                <a:solidFill>
                  <a:srgbClr val="4C4C4C"/>
                </a:solidFill>
              </a:rPr>
              <a:t>later</a:t>
            </a:r>
            <a:r>
              <a:rPr lang="en-US" altLang="en-US" sz="1800">
                <a:solidFill>
                  <a:srgbClr val="4C4C4C"/>
                </a:solidFill>
              </a:rPr>
              <a:t> emission times</a:t>
            </a:r>
          </a:p>
        </p:txBody>
      </p:sp>
      <p:sp>
        <p:nvSpPr>
          <p:cNvPr id="61452" name="Text Box 24">
            <a:extLst>
              <a:ext uri="{FF2B5EF4-FFF2-40B4-BE49-F238E27FC236}">
                <a16:creationId xmlns:a16="http://schemas.microsoft.com/office/drawing/2014/main" id="{55DD106A-31F4-EF48-9F8D-641EF5852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5422900"/>
            <a:ext cx="44894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9F"/>
                </a:solidFill>
              </a:rPr>
              <a:t>p</a:t>
            </a:r>
            <a:r>
              <a:rPr lang="ja-JP" altLang="en-US" sz="2000" b="1">
                <a:solidFill>
                  <a:srgbClr val="00009F"/>
                </a:solidFill>
              </a:rPr>
              <a:t>’</a:t>
            </a:r>
            <a:r>
              <a:rPr lang="en-US" altLang="ja-JP" sz="2000" b="1">
                <a:solidFill>
                  <a:srgbClr val="00009F"/>
                </a:solidFill>
              </a:rPr>
              <a:t>s and n</a:t>
            </a:r>
            <a:r>
              <a:rPr lang="ja-JP" altLang="en-US" sz="2000" b="1">
                <a:solidFill>
                  <a:srgbClr val="00009F"/>
                </a:solidFill>
              </a:rPr>
              <a:t>’</a:t>
            </a:r>
            <a:r>
              <a:rPr lang="en-US" altLang="ja-JP" sz="2000" b="1">
                <a:solidFill>
                  <a:srgbClr val="00009F"/>
                </a:solidFill>
              </a:rPr>
              <a:t>s emitted at </a:t>
            </a:r>
            <a:r>
              <a:rPr lang="en-US" altLang="ja-JP" sz="2000" b="1" u="sng">
                <a:solidFill>
                  <a:srgbClr val="00009F"/>
                </a:solidFill>
              </a:rPr>
              <a:t>similar time</a:t>
            </a:r>
            <a:r>
              <a:rPr lang="en-US" altLang="ja-JP" sz="1800" b="1" u="sng">
                <a:solidFill>
                  <a:srgbClr val="4C4C4C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1" u="sng">
                <a:solidFill>
                  <a:srgbClr val="4C4C4C"/>
                </a:solidFill>
              </a:rPr>
              <a:t>faster</a:t>
            </a:r>
            <a:r>
              <a:rPr lang="en-US" altLang="en-US" sz="1800" b="1">
                <a:solidFill>
                  <a:srgbClr val="4C4C4C"/>
                </a:solidFill>
              </a:rPr>
              <a:t> </a:t>
            </a:r>
            <a:r>
              <a:rPr lang="en-US" altLang="en-US" sz="1800">
                <a:solidFill>
                  <a:srgbClr val="4C4C4C"/>
                </a:solidFill>
              </a:rPr>
              <a:t>emission times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rgbClr val="4C4C4C"/>
              </a:solidFill>
            </a:endParaRPr>
          </a:p>
        </p:txBody>
      </p:sp>
      <p:sp>
        <p:nvSpPr>
          <p:cNvPr id="61453" name="Text Box 29">
            <a:extLst>
              <a:ext uri="{FF2B5EF4-FFF2-40B4-BE49-F238E27FC236}">
                <a16:creationId xmlns:a16="http://schemas.microsoft.com/office/drawing/2014/main" id="{C4B77C05-886C-8346-9BEB-C7A7B8882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050" y="4937125"/>
            <a:ext cx="228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i="1"/>
              <a:t>   </a:t>
            </a:r>
            <a:r>
              <a:rPr lang="en-US" altLang="en-US" sz="2000" b="1" i="1" u="sng"/>
              <a:t>Soft EoS </a:t>
            </a:r>
            <a:r>
              <a:rPr lang="en-US" altLang="en-US" sz="2000" b="1" u="sng">
                <a:latin typeface="Times New Roman" panose="02020603050405020304" pitchFamily="18" charset="0"/>
              </a:rPr>
              <a:t>(γ=0.5)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000" u="sng">
              <a:latin typeface="Times New Roman" panose="02020603050405020304" pitchFamily="18" charset="0"/>
            </a:endParaRPr>
          </a:p>
        </p:txBody>
      </p:sp>
      <p:sp>
        <p:nvSpPr>
          <p:cNvPr id="2064398" name="Text Box 14">
            <a:extLst>
              <a:ext uri="{FF2B5EF4-FFF2-40B4-BE49-F238E27FC236}">
                <a16:creationId xmlns:a16="http://schemas.microsoft.com/office/drawing/2014/main" id="{9453650B-8BC4-6348-8D98-1B4C0D4BA3A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1546225" y="2562225"/>
            <a:ext cx="388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bg2"/>
                </a:solidFill>
                <a:latin typeface="Comic Sans MS" charset="0"/>
                <a:ea typeface="ＭＳ Ｐゴシック" charset="0"/>
              </a:rPr>
              <a:t>L-W Chen et al., PRL90 (2003) 162701</a:t>
            </a:r>
          </a:p>
        </p:txBody>
      </p:sp>
      <p:sp>
        <p:nvSpPr>
          <p:cNvPr id="2064399" name="Oval 15">
            <a:extLst>
              <a:ext uri="{FF2B5EF4-FFF2-40B4-BE49-F238E27FC236}">
                <a16:creationId xmlns:a16="http://schemas.microsoft.com/office/drawing/2014/main" id="{F1326C6B-C47B-1F42-AC09-1D534F129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90800"/>
            <a:ext cx="1066800" cy="838200"/>
          </a:xfrm>
          <a:prstGeom prst="ellipse">
            <a:avLst/>
          </a:prstGeom>
          <a:noFill/>
          <a:ln w="38100">
            <a:solidFill>
              <a:srgbClr val="00009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00" name="Oval 16">
            <a:extLst>
              <a:ext uri="{FF2B5EF4-FFF2-40B4-BE49-F238E27FC236}">
                <a16:creationId xmlns:a16="http://schemas.microsoft.com/office/drawing/2014/main" id="{8A04BF62-E90D-7A4B-8858-292D49538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306513"/>
            <a:ext cx="762000" cy="1143000"/>
          </a:xfrm>
          <a:prstGeom prst="ellipse">
            <a:avLst/>
          </a:prstGeom>
          <a:solidFill>
            <a:srgbClr val="00009F"/>
          </a:solidFill>
          <a:ln w="9525">
            <a:solidFill>
              <a:srgbClr val="00009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01" name="Line 17">
            <a:extLst>
              <a:ext uri="{FF2B5EF4-FFF2-40B4-BE49-F238E27FC236}">
                <a16:creationId xmlns:a16="http://schemas.microsoft.com/office/drawing/2014/main" id="{BC079C0D-B954-7C44-ABA0-84C82F223C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1916113"/>
            <a:ext cx="762000" cy="0"/>
          </a:xfrm>
          <a:prstGeom prst="line">
            <a:avLst/>
          </a:prstGeom>
          <a:noFill/>
          <a:ln w="60325">
            <a:solidFill>
              <a:srgbClr val="00009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02" name="Line 18">
            <a:extLst>
              <a:ext uri="{FF2B5EF4-FFF2-40B4-BE49-F238E27FC236}">
                <a16:creationId xmlns:a16="http://schemas.microsoft.com/office/drawing/2014/main" id="{0D088501-985D-B740-9801-C550203594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1916113"/>
            <a:ext cx="762000" cy="0"/>
          </a:xfrm>
          <a:prstGeom prst="line">
            <a:avLst/>
          </a:prstGeom>
          <a:noFill/>
          <a:ln w="60325">
            <a:solidFill>
              <a:srgbClr val="00009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03" name="Text Box 19">
            <a:extLst>
              <a:ext uri="{FF2B5EF4-FFF2-40B4-BE49-F238E27FC236}">
                <a16:creationId xmlns:a16="http://schemas.microsoft.com/office/drawing/2014/main" id="{B7E815E7-9F93-674F-BFC9-F83547385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611313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30000">
                <a:solidFill>
                  <a:schemeClr val="bg1"/>
                </a:solidFill>
                <a:latin typeface="Arial" charset="0"/>
                <a:ea typeface="ＭＳ Ｐゴシック" charset="0"/>
              </a:rPr>
              <a:t>52</a:t>
            </a: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Ca</a:t>
            </a:r>
            <a:endParaRPr lang="en-US" sz="2800" b="1" baseline="3000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64404" name="Text Box 20">
            <a:extLst>
              <a:ext uri="{FF2B5EF4-FFF2-40B4-BE49-F238E27FC236}">
                <a16:creationId xmlns:a16="http://schemas.microsoft.com/office/drawing/2014/main" id="{AD5FCFD1-50D8-CE49-9029-942C9A83E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611313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baseline="30000">
                <a:solidFill>
                  <a:schemeClr val="bg1"/>
                </a:solidFill>
                <a:latin typeface="Arial" charset="0"/>
                <a:ea typeface="ＭＳ Ｐゴシック" charset="0"/>
              </a:rPr>
              <a:t>48</a:t>
            </a: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Ca</a:t>
            </a:r>
            <a:endParaRPr lang="en-US" sz="2800" b="1" baseline="3000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64405" name="Oval 21">
            <a:extLst>
              <a:ext uri="{FF2B5EF4-FFF2-40B4-BE49-F238E27FC236}">
                <a16:creationId xmlns:a16="http://schemas.microsoft.com/office/drawing/2014/main" id="{A00E7768-C36E-7B48-A9E1-F0038C48D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982913"/>
            <a:ext cx="990600" cy="11430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06" name="Line 22">
            <a:extLst>
              <a:ext uri="{FF2B5EF4-FFF2-40B4-BE49-F238E27FC236}">
                <a16:creationId xmlns:a16="http://schemas.microsoft.com/office/drawing/2014/main" id="{08F735A3-B95F-2445-9F0E-BEDB3FC333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3059113"/>
            <a:ext cx="304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07" name="Line 23">
            <a:extLst>
              <a:ext uri="{FF2B5EF4-FFF2-40B4-BE49-F238E27FC236}">
                <a16:creationId xmlns:a16="http://schemas.microsoft.com/office/drawing/2014/main" id="{9D831F80-4FC9-4C47-B04E-D528B8FCFD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3440113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08" name="Line 24">
            <a:extLst>
              <a:ext uri="{FF2B5EF4-FFF2-40B4-BE49-F238E27FC236}">
                <a16:creationId xmlns:a16="http://schemas.microsoft.com/office/drawing/2014/main" id="{90A719DB-5A8B-C54B-AFB2-886B23F42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744913"/>
            <a:ext cx="304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09" name="Line 25">
            <a:extLst>
              <a:ext uri="{FF2B5EF4-FFF2-40B4-BE49-F238E27FC236}">
                <a16:creationId xmlns:a16="http://schemas.microsoft.com/office/drawing/2014/main" id="{551FB6A7-137A-6F4C-83DF-A2BE5C43B4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3516313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10" name="Line 26">
            <a:extLst>
              <a:ext uri="{FF2B5EF4-FFF2-40B4-BE49-F238E27FC236}">
                <a16:creationId xmlns:a16="http://schemas.microsoft.com/office/drawing/2014/main" id="{28649046-4082-DC46-9C46-4D279C7643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77000" y="3135313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11" name="Line 27">
            <a:extLst>
              <a:ext uri="{FF2B5EF4-FFF2-40B4-BE49-F238E27FC236}">
                <a16:creationId xmlns:a16="http://schemas.microsoft.com/office/drawing/2014/main" id="{5BD0C3FE-23F1-AE4B-9350-D8A84E7E04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3821113"/>
            <a:ext cx="304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12" name="Line 28">
            <a:extLst>
              <a:ext uri="{FF2B5EF4-FFF2-40B4-BE49-F238E27FC236}">
                <a16:creationId xmlns:a16="http://schemas.microsoft.com/office/drawing/2014/main" id="{EE3546F0-87ED-2F4F-8D42-58AC1A9FC9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3211513"/>
            <a:ext cx="381000" cy="76200"/>
          </a:xfrm>
          <a:prstGeom prst="line">
            <a:avLst/>
          </a:prstGeom>
          <a:noFill/>
          <a:ln w="9525">
            <a:solidFill>
              <a:srgbClr val="0579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13" name="Line 29">
            <a:extLst>
              <a:ext uri="{FF2B5EF4-FFF2-40B4-BE49-F238E27FC236}">
                <a16:creationId xmlns:a16="http://schemas.microsoft.com/office/drawing/2014/main" id="{141391CD-82A4-4646-929E-CB40C09F08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3592513"/>
            <a:ext cx="457200" cy="0"/>
          </a:xfrm>
          <a:prstGeom prst="line">
            <a:avLst/>
          </a:prstGeom>
          <a:noFill/>
          <a:ln w="9525">
            <a:solidFill>
              <a:srgbClr val="0579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14" name="Line 30">
            <a:extLst>
              <a:ext uri="{FF2B5EF4-FFF2-40B4-BE49-F238E27FC236}">
                <a16:creationId xmlns:a16="http://schemas.microsoft.com/office/drawing/2014/main" id="{E68415CE-C642-8945-9054-96484AC151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897313"/>
            <a:ext cx="304800" cy="152400"/>
          </a:xfrm>
          <a:prstGeom prst="line">
            <a:avLst/>
          </a:prstGeom>
          <a:noFill/>
          <a:ln w="9525">
            <a:solidFill>
              <a:srgbClr val="0579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15" name="Line 31">
            <a:extLst>
              <a:ext uri="{FF2B5EF4-FFF2-40B4-BE49-F238E27FC236}">
                <a16:creationId xmlns:a16="http://schemas.microsoft.com/office/drawing/2014/main" id="{F6AC63D9-C25A-3E47-99AE-ECDE8D74395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24600" y="3287713"/>
            <a:ext cx="457200" cy="76200"/>
          </a:xfrm>
          <a:prstGeom prst="line">
            <a:avLst/>
          </a:prstGeom>
          <a:noFill/>
          <a:ln w="9525">
            <a:solidFill>
              <a:srgbClr val="0579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16" name="Line 32">
            <a:extLst>
              <a:ext uri="{FF2B5EF4-FFF2-40B4-BE49-F238E27FC236}">
                <a16:creationId xmlns:a16="http://schemas.microsoft.com/office/drawing/2014/main" id="{5E73CA15-8775-3D41-9F4C-A094A0A4ED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3668713"/>
            <a:ext cx="457200" cy="76200"/>
          </a:xfrm>
          <a:prstGeom prst="line">
            <a:avLst/>
          </a:prstGeom>
          <a:noFill/>
          <a:ln w="9525">
            <a:solidFill>
              <a:srgbClr val="0579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4417" name="Line 33">
            <a:extLst>
              <a:ext uri="{FF2B5EF4-FFF2-40B4-BE49-F238E27FC236}">
                <a16:creationId xmlns:a16="http://schemas.microsoft.com/office/drawing/2014/main" id="{A88BD94C-A1A0-9F4D-AB4F-D80336265A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3973513"/>
            <a:ext cx="228600" cy="76200"/>
          </a:xfrm>
          <a:prstGeom prst="line">
            <a:avLst/>
          </a:prstGeom>
          <a:noFill/>
          <a:ln w="9525">
            <a:solidFill>
              <a:srgbClr val="05791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9BBAF2-93AB-FE49-8B27-2599A30DCB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0205F9-A816-8243-93F6-A1E8E25577B7}" type="slidenum">
              <a:rPr lang="en-US" altLang="en-US" sz="1400">
                <a:solidFill>
                  <a:schemeClr val="bg1"/>
                </a:solidFill>
              </a:rPr>
              <a:pPr eaLnBrk="1" hangingPunct="1"/>
              <a:t>38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Z. Chajecki - WPCF 2018</a:t>
            </a:r>
            <a:endParaRPr lang="en-US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CEDD4-E521-6645-8A4D-EC04855A4E18}" type="slidenum">
              <a:rPr lang="en-US"/>
              <a:pPr/>
              <a:t>3</a:t>
            </a:fld>
            <a:endParaRPr lang="en-US"/>
          </a:p>
        </p:txBody>
      </p:sp>
      <p:pic>
        <p:nvPicPr>
          <p:cNvPr id="2376710" name="Picture 4" descr="neutron_star_sideb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8"/>
          <a:stretch/>
        </p:blipFill>
        <p:spPr bwMode="auto">
          <a:xfrm>
            <a:off x="304800" y="1056619"/>
            <a:ext cx="8686800" cy="538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6717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9067800" cy="69215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Comic Sans MS" charset="0"/>
              </a:rPr>
              <a:t>Anatomy of Neutron Stars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276C45-66FE-7644-AEF2-E414523EEF26}"/>
              </a:ext>
            </a:extLst>
          </p:cNvPr>
          <p:cNvSpPr/>
          <p:nvPr/>
        </p:nvSpPr>
        <p:spPr bwMode="auto">
          <a:xfrm>
            <a:off x="304800" y="1056619"/>
            <a:ext cx="3830924" cy="32576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533FE4-3233-B641-8FDB-96248E505F19}"/>
              </a:ext>
            </a:extLst>
          </p:cNvPr>
          <p:cNvSpPr/>
          <p:nvPr/>
        </p:nvSpPr>
        <p:spPr bwMode="auto">
          <a:xfrm>
            <a:off x="2233925" y="1056621"/>
            <a:ext cx="1499875" cy="848380"/>
          </a:xfrm>
          <a:prstGeom prst="rect">
            <a:avLst/>
          </a:prstGeom>
          <a:noFill/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578896-B1C5-EF45-9320-D3D045B82435}"/>
              </a:ext>
            </a:extLst>
          </p:cNvPr>
          <p:cNvSpPr txBox="1"/>
          <p:nvPr/>
        </p:nvSpPr>
        <p:spPr>
          <a:xfrm>
            <a:off x="2446437" y="1218027"/>
            <a:ext cx="190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err="1">
                <a:solidFill>
                  <a:srgbClr val="FF00FF"/>
                </a:solidFill>
              </a:rPr>
              <a:t>ρ</a:t>
            </a:r>
            <a:r>
              <a:rPr lang="en-US" sz="2800" dirty="0">
                <a:solidFill>
                  <a:srgbClr val="FF00FF"/>
                </a:solidFill>
              </a:rPr>
              <a:t> &lt; ρ</a:t>
            </a:r>
            <a:r>
              <a:rPr lang="en-US" sz="2800" baseline="-25000" dirty="0">
                <a:solidFill>
                  <a:srgbClr val="FF00FF"/>
                </a:solidFill>
              </a:rPr>
              <a:t>0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776CED-A0B5-AC45-9F22-93BAE1155543}"/>
              </a:ext>
            </a:extLst>
          </p:cNvPr>
          <p:cNvSpPr/>
          <p:nvPr/>
        </p:nvSpPr>
        <p:spPr bwMode="auto">
          <a:xfrm>
            <a:off x="6664476" y="1056620"/>
            <a:ext cx="1565124" cy="573448"/>
          </a:xfrm>
          <a:prstGeom prst="rect">
            <a:avLst/>
          </a:prstGeom>
          <a:noFill/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F1CD94-12DD-A04A-9CF4-F3458E3C0740}"/>
              </a:ext>
            </a:extLst>
          </p:cNvPr>
          <p:cNvSpPr txBox="1"/>
          <p:nvPr/>
        </p:nvSpPr>
        <p:spPr>
          <a:xfrm>
            <a:off x="6938097" y="990600"/>
            <a:ext cx="190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err="1">
                <a:solidFill>
                  <a:srgbClr val="3366FF"/>
                </a:solidFill>
              </a:rPr>
              <a:t>ρ</a:t>
            </a:r>
            <a:r>
              <a:rPr lang="en-US" sz="2800" dirty="0">
                <a:solidFill>
                  <a:srgbClr val="3366FF"/>
                </a:solidFill>
              </a:rPr>
              <a:t> &gt; ρ</a:t>
            </a:r>
            <a:r>
              <a:rPr lang="en-US" sz="2800" baseline="-25000" dirty="0">
                <a:solidFill>
                  <a:srgbClr val="3366FF"/>
                </a:solidFill>
              </a:rPr>
              <a:t>0</a:t>
            </a:r>
            <a:endParaRPr lang="en-US" sz="28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07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/>
      <p:bldP spid="17" grpId="0" animBg="1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oter Placeholder 1">
            <a:extLst>
              <a:ext uri="{FF2B5EF4-FFF2-40B4-BE49-F238E27FC236}">
                <a16:creationId xmlns:a16="http://schemas.microsoft.com/office/drawing/2014/main" id="{7020E35D-284F-DB42-806C-25C1363759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2066501" name="Rectangle 69">
            <a:extLst>
              <a:ext uri="{FF2B5EF4-FFF2-40B4-BE49-F238E27FC236}">
                <a16:creationId xmlns:a16="http://schemas.microsoft.com/office/drawing/2014/main" id="{F0BC4BF6-3991-B940-A996-5DB698A88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9144000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63491" name="Picture 2" descr="c1">
            <a:extLst>
              <a:ext uri="{FF2B5EF4-FFF2-40B4-BE49-F238E27FC236}">
                <a16:creationId xmlns:a16="http://schemas.microsoft.com/office/drawing/2014/main" id="{EA624594-FF74-3F4A-B831-EE1073789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 t="7532" r="6438" b="4518"/>
          <a:stretch>
            <a:fillRect/>
          </a:stretch>
        </p:blipFill>
        <p:spPr bwMode="auto">
          <a:xfrm>
            <a:off x="5038725" y="3352800"/>
            <a:ext cx="4029075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2" name="Group 3">
            <a:extLst>
              <a:ext uri="{FF2B5EF4-FFF2-40B4-BE49-F238E27FC236}">
                <a16:creationId xmlns:a16="http://schemas.microsoft.com/office/drawing/2014/main" id="{8A16BC68-3B78-504C-A388-F65642BD4B8B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143000"/>
            <a:ext cx="1219200" cy="1600200"/>
            <a:chOff x="1296" y="3072"/>
            <a:chExt cx="768" cy="1008"/>
          </a:xfrm>
        </p:grpSpPr>
        <p:grpSp>
          <p:nvGrpSpPr>
            <p:cNvPr id="63541" name="Group 4">
              <a:extLst>
                <a:ext uri="{FF2B5EF4-FFF2-40B4-BE49-F238E27FC236}">
                  <a16:creationId xmlns:a16="http://schemas.microsoft.com/office/drawing/2014/main" id="{83108ED4-0163-FA49-BB7A-35BABE2275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3072"/>
              <a:ext cx="576" cy="1008"/>
              <a:chOff x="1536" y="3072"/>
              <a:chExt cx="576" cy="1008"/>
            </a:xfrm>
          </p:grpSpPr>
          <p:sp>
            <p:nvSpPr>
              <p:cNvPr id="2066437" name="Oval 5">
                <a:extLst>
                  <a:ext uri="{FF2B5EF4-FFF2-40B4-BE49-F238E27FC236}">
                    <a16:creationId xmlns:a16="http://schemas.microsoft.com/office/drawing/2014/main" id="{C981FFD2-14E4-5F4E-99AB-8DE08CF76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3120"/>
                <a:ext cx="576" cy="864"/>
              </a:xfrm>
              <a:prstGeom prst="ellipse">
                <a:avLst/>
              </a:prstGeom>
              <a:solidFill>
                <a:srgbClr val="E3C94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66438" name="Rectangle 6">
                <a:extLst>
                  <a:ext uri="{FF2B5EF4-FFF2-40B4-BE49-F238E27FC236}">
                    <a16:creationId xmlns:a16="http://schemas.microsoft.com/office/drawing/2014/main" id="{C3E190F7-CEBB-544D-B41E-A32EAC1B3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3072"/>
                <a:ext cx="288" cy="10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66439" name="Line 7">
              <a:extLst>
                <a:ext uri="{FF2B5EF4-FFF2-40B4-BE49-F238E27FC236}">
                  <a16:creationId xmlns:a16="http://schemas.microsoft.com/office/drawing/2014/main" id="{23CD5EE8-ADF1-614B-B227-2880E6F462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3120"/>
              <a:ext cx="144" cy="96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6440" name="Line 8">
              <a:extLst>
                <a:ext uri="{FF2B5EF4-FFF2-40B4-BE49-F238E27FC236}">
                  <a16:creationId xmlns:a16="http://schemas.microsoft.com/office/drawing/2014/main" id="{6B3B1A7B-EB6B-954B-BF6F-E4673B8EAF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3312"/>
              <a:ext cx="192" cy="48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6441" name="Line 9">
              <a:extLst>
                <a:ext uri="{FF2B5EF4-FFF2-40B4-BE49-F238E27FC236}">
                  <a16:creationId xmlns:a16="http://schemas.microsoft.com/office/drawing/2014/main" id="{3E2C4588-FFC1-E94C-BDCF-6BA7C44761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3504"/>
              <a:ext cx="192" cy="0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6442" name="Line 10">
              <a:extLst>
                <a:ext uri="{FF2B5EF4-FFF2-40B4-BE49-F238E27FC236}">
                  <a16:creationId xmlns:a16="http://schemas.microsoft.com/office/drawing/2014/main" id="{0AA443D0-8DA1-4646-9343-7383E6B4C8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648"/>
              <a:ext cx="192" cy="48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6443" name="Line 11">
              <a:extLst>
                <a:ext uri="{FF2B5EF4-FFF2-40B4-BE49-F238E27FC236}">
                  <a16:creationId xmlns:a16="http://schemas.microsoft.com/office/drawing/2014/main" id="{17142DAD-FB44-C349-94FE-D4485A5736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792"/>
              <a:ext cx="144" cy="48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66444" name="Rectangle 12">
            <a:extLst>
              <a:ext uri="{FF2B5EF4-FFF2-40B4-BE49-F238E27FC236}">
                <a16:creationId xmlns:a16="http://schemas.microsoft.com/office/drawing/2014/main" id="{800336D3-BD04-CB49-BD27-38107764FA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Sensitivity to particle emission (soft EOS)</a:t>
            </a:r>
            <a:endParaRPr lang="en-US" sz="3000" dirty="0"/>
          </a:p>
        </p:txBody>
      </p:sp>
      <p:sp>
        <p:nvSpPr>
          <p:cNvPr id="2066445" name="Line 13">
            <a:extLst>
              <a:ext uri="{FF2B5EF4-FFF2-40B4-BE49-F238E27FC236}">
                <a16:creationId xmlns:a16="http://schemas.microsoft.com/office/drawing/2014/main" id="{27FF0AC7-CFF6-C84C-AC40-6340A11381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762000"/>
            <a:ext cx="0" cy="2057400"/>
          </a:xfrm>
          <a:prstGeom prst="line">
            <a:avLst/>
          </a:prstGeom>
          <a:noFill/>
          <a:ln w="9525">
            <a:solidFill>
              <a:srgbClr val="00009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6446" name="Line 14">
            <a:extLst>
              <a:ext uri="{FF2B5EF4-FFF2-40B4-BE49-F238E27FC236}">
                <a16:creationId xmlns:a16="http://schemas.microsoft.com/office/drawing/2014/main" id="{1339AFC0-FE24-9543-BDAE-113BF0672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9525">
            <a:solidFill>
              <a:srgbClr val="00009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3496" name="Group 15">
            <a:extLst>
              <a:ext uri="{FF2B5EF4-FFF2-40B4-BE49-F238E27FC236}">
                <a16:creationId xmlns:a16="http://schemas.microsoft.com/office/drawing/2014/main" id="{0255D81E-1623-5A4F-8751-F9D5872087FB}"/>
              </a:ext>
            </a:extLst>
          </p:cNvPr>
          <p:cNvGrpSpPr>
            <a:grpSpLocks/>
          </p:cNvGrpSpPr>
          <p:nvPr/>
        </p:nvGrpSpPr>
        <p:grpSpPr bwMode="auto">
          <a:xfrm>
            <a:off x="-457200" y="1143000"/>
            <a:ext cx="1219200" cy="1600200"/>
            <a:chOff x="1296" y="3072"/>
            <a:chExt cx="768" cy="1008"/>
          </a:xfrm>
        </p:grpSpPr>
        <p:grpSp>
          <p:nvGrpSpPr>
            <p:cNvPr id="63533" name="Group 16">
              <a:extLst>
                <a:ext uri="{FF2B5EF4-FFF2-40B4-BE49-F238E27FC236}">
                  <a16:creationId xmlns:a16="http://schemas.microsoft.com/office/drawing/2014/main" id="{EBD5D6A0-88C4-1247-9345-62C26F1A3D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3072"/>
              <a:ext cx="576" cy="1008"/>
              <a:chOff x="1536" y="3072"/>
              <a:chExt cx="576" cy="1008"/>
            </a:xfrm>
          </p:grpSpPr>
          <p:sp>
            <p:nvSpPr>
              <p:cNvPr id="2066449" name="Oval 17">
                <a:extLst>
                  <a:ext uri="{FF2B5EF4-FFF2-40B4-BE49-F238E27FC236}">
                    <a16:creationId xmlns:a16="http://schemas.microsoft.com/office/drawing/2014/main" id="{3B5046B6-83BE-7B41-8E20-E768180CB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3120"/>
                <a:ext cx="576" cy="864"/>
              </a:xfrm>
              <a:prstGeom prst="ellipse">
                <a:avLst/>
              </a:prstGeom>
              <a:solidFill>
                <a:srgbClr val="E3C945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066450" name="Rectangle 18">
                <a:extLst>
                  <a:ext uri="{FF2B5EF4-FFF2-40B4-BE49-F238E27FC236}">
                    <a16:creationId xmlns:a16="http://schemas.microsoft.com/office/drawing/2014/main" id="{9A3705CF-D6FB-CE4E-9A1E-6AC62E77A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3072"/>
                <a:ext cx="288" cy="10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066451" name="Line 19">
              <a:extLst>
                <a:ext uri="{FF2B5EF4-FFF2-40B4-BE49-F238E27FC236}">
                  <a16:creationId xmlns:a16="http://schemas.microsoft.com/office/drawing/2014/main" id="{7AD69171-9FEB-5F4A-AF47-F2F213C0C5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3120"/>
              <a:ext cx="144" cy="96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6452" name="Line 20">
              <a:extLst>
                <a:ext uri="{FF2B5EF4-FFF2-40B4-BE49-F238E27FC236}">
                  <a16:creationId xmlns:a16="http://schemas.microsoft.com/office/drawing/2014/main" id="{7906CD6A-E84E-0946-AA38-ACCC6C04D5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3312"/>
              <a:ext cx="192" cy="48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6453" name="Line 21">
              <a:extLst>
                <a:ext uri="{FF2B5EF4-FFF2-40B4-BE49-F238E27FC236}">
                  <a16:creationId xmlns:a16="http://schemas.microsoft.com/office/drawing/2014/main" id="{3A2B63E6-1455-C742-8D7E-78CACA7E27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3504"/>
              <a:ext cx="192" cy="0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6454" name="Line 22">
              <a:extLst>
                <a:ext uri="{FF2B5EF4-FFF2-40B4-BE49-F238E27FC236}">
                  <a16:creationId xmlns:a16="http://schemas.microsoft.com/office/drawing/2014/main" id="{35A9B804-FAD5-304F-8415-784E12F48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648"/>
              <a:ext cx="192" cy="48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6455" name="Line 23">
              <a:extLst>
                <a:ext uri="{FF2B5EF4-FFF2-40B4-BE49-F238E27FC236}">
                  <a16:creationId xmlns:a16="http://schemas.microsoft.com/office/drawing/2014/main" id="{07F9AE27-7844-484A-955B-AF70200126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3792"/>
              <a:ext cx="144" cy="48"/>
            </a:xfrm>
            <a:prstGeom prst="line">
              <a:avLst/>
            </a:prstGeom>
            <a:noFill/>
            <a:ln w="15875">
              <a:solidFill>
                <a:srgbClr val="E3C945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066456" name="Line 24">
            <a:extLst>
              <a:ext uri="{FF2B5EF4-FFF2-40B4-BE49-F238E27FC236}">
                <a16:creationId xmlns:a16="http://schemas.microsoft.com/office/drawing/2014/main" id="{151890D3-067C-7045-9C54-4B49B0324B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1828800"/>
            <a:ext cx="1447800" cy="0"/>
          </a:xfrm>
          <a:prstGeom prst="line">
            <a:avLst/>
          </a:prstGeom>
          <a:noFill/>
          <a:ln w="50800">
            <a:solidFill>
              <a:srgbClr val="26913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3498" name="Group 25">
            <a:extLst>
              <a:ext uri="{FF2B5EF4-FFF2-40B4-BE49-F238E27FC236}">
                <a16:creationId xmlns:a16="http://schemas.microsoft.com/office/drawing/2014/main" id="{3037F720-E79E-5948-B32A-C799FFE5ECB6}"/>
              </a:ext>
            </a:extLst>
          </p:cNvPr>
          <p:cNvGrpSpPr>
            <a:grpSpLocks/>
          </p:cNvGrpSpPr>
          <p:nvPr/>
        </p:nvGrpSpPr>
        <p:grpSpPr bwMode="auto">
          <a:xfrm>
            <a:off x="2106613" y="1554163"/>
            <a:ext cx="527050" cy="579437"/>
            <a:chOff x="655" y="643"/>
            <a:chExt cx="332" cy="365"/>
          </a:xfrm>
        </p:grpSpPr>
        <p:sp>
          <p:nvSpPr>
            <p:cNvPr id="2066458" name="Oval 26">
              <a:extLst>
                <a:ext uri="{FF2B5EF4-FFF2-40B4-BE49-F238E27FC236}">
                  <a16:creationId xmlns:a16="http://schemas.microsoft.com/office/drawing/2014/main" id="{45CE9B86-A21C-164A-82A8-F2BAE3061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" y="672"/>
              <a:ext cx="332" cy="336"/>
            </a:xfrm>
            <a:prstGeom prst="ellipse">
              <a:avLst/>
            </a:prstGeom>
            <a:solidFill>
              <a:srgbClr val="26913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26913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6459" name="Rectangle 27">
              <a:extLst>
                <a:ext uri="{FF2B5EF4-FFF2-40B4-BE49-F238E27FC236}">
                  <a16:creationId xmlns:a16="http://schemas.microsoft.com/office/drawing/2014/main" id="{D21AD8A1-32E2-F346-92EA-2D5F9CC0F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643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n</a:t>
              </a:r>
            </a:p>
          </p:txBody>
        </p:sp>
      </p:grpSp>
      <p:sp>
        <p:nvSpPr>
          <p:cNvPr id="2066460" name="Line 28">
            <a:extLst>
              <a:ext uri="{FF2B5EF4-FFF2-40B4-BE49-F238E27FC236}">
                <a16:creationId xmlns:a16="http://schemas.microsoft.com/office/drawing/2014/main" id="{0DE335F0-69C0-1146-A0B2-30FA452C27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1447800"/>
            <a:ext cx="762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3500" name="Group 29">
            <a:extLst>
              <a:ext uri="{FF2B5EF4-FFF2-40B4-BE49-F238E27FC236}">
                <a16:creationId xmlns:a16="http://schemas.microsoft.com/office/drawing/2014/main" id="{03ECBE65-4DA4-D74B-B64B-9BD960C06815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143000"/>
            <a:ext cx="527050" cy="579438"/>
            <a:chOff x="1152" y="931"/>
            <a:chExt cx="332" cy="365"/>
          </a:xfrm>
        </p:grpSpPr>
        <p:sp>
          <p:nvSpPr>
            <p:cNvPr id="2066462" name="Oval 30">
              <a:extLst>
                <a:ext uri="{FF2B5EF4-FFF2-40B4-BE49-F238E27FC236}">
                  <a16:creationId xmlns:a16="http://schemas.microsoft.com/office/drawing/2014/main" id="{564340E4-4730-D84C-8F5C-6D18C49C0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960"/>
              <a:ext cx="332" cy="33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6463" name="Rectangle 31">
              <a:extLst>
                <a:ext uri="{FF2B5EF4-FFF2-40B4-BE49-F238E27FC236}">
                  <a16:creationId xmlns:a16="http://schemas.microsoft.com/office/drawing/2014/main" id="{AC97E971-25B3-5143-A6C5-7B742FFE7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931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</a:t>
              </a:r>
            </a:p>
          </p:txBody>
        </p:sp>
      </p:grpSp>
      <p:sp>
        <p:nvSpPr>
          <p:cNvPr id="2066464" name="Line 32">
            <a:extLst>
              <a:ext uri="{FF2B5EF4-FFF2-40B4-BE49-F238E27FC236}">
                <a16:creationId xmlns:a16="http://schemas.microsoft.com/office/drawing/2014/main" id="{FA28C413-D0D9-7940-BFC0-F0E8D09E22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1905000"/>
            <a:ext cx="685800" cy="0"/>
          </a:xfrm>
          <a:prstGeom prst="line">
            <a:avLst/>
          </a:prstGeom>
          <a:noFill/>
          <a:ln w="50800">
            <a:solidFill>
              <a:srgbClr val="26913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3502" name="Group 33">
            <a:extLst>
              <a:ext uri="{FF2B5EF4-FFF2-40B4-BE49-F238E27FC236}">
                <a16:creationId xmlns:a16="http://schemas.microsoft.com/office/drawing/2014/main" id="{83DF86B8-3E91-CA4B-A92F-90B0A6EEFD74}"/>
              </a:ext>
            </a:extLst>
          </p:cNvPr>
          <p:cNvGrpSpPr>
            <a:grpSpLocks/>
          </p:cNvGrpSpPr>
          <p:nvPr/>
        </p:nvGrpSpPr>
        <p:grpSpPr bwMode="auto">
          <a:xfrm>
            <a:off x="6754813" y="1630363"/>
            <a:ext cx="527050" cy="579437"/>
            <a:chOff x="655" y="643"/>
            <a:chExt cx="332" cy="365"/>
          </a:xfrm>
        </p:grpSpPr>
        <p:sp>
          <p:nvSpPr>
            <p:cNvPr id="2066466" name="Oval 34">
              <a:extLst>
                <a:ext uri="{FF2B5EF4-FFF2-40B4-BE49-F238E27FC236}">
                  <a16:creationId xmlns:a16="http://schemas.microsoft.com/office/drawing/2014/main" id="{DA7F7E8C-643B-B24F-BE63-1C8A6C294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" y="672"/>
              <a:ext cx="332" cy="336"/>
            </a:xfrm>
            <a:prstGeom prst="ellipse">
              <a:avLst/>
            </a:prstGeom>
            <a:solidFill>
              <a:srgbClr val="26913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26913D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6467" name="Rectangle 35">
              <a:extLst>
                <a:ext uri="{FF2B5EF4-FFF2-40B4-BE49-F238E27FC236}">
                  <a16:creationId xmlns:a16="http://schemas.microsoft.com/office/drawing/2014/main" id="{66882CE5-437D-A64E-8B99-5B8ED8BC3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643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n</a:t>
              </a:r>
            </a:p>
          </p:txBody>
        </p:sp>
      </p:grpSp>
      <p:sp>
        <p:nvSpPr>
          <p:cNvPr id="2066468" name="Line 36">
            <a:extLst>
              <a:ext uri="{FF2B5EF4-FFF2-40B4-BE49-F238E27FC236}">
                <a16:creationId xmlns:a16="http://schemas.microsoft.com/office/drawing/2014/main" id="{B6CC4CF4-1440-2345-AEAD-20513DF252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524000"/>
            <a:ext cx="1447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63504" name="Group 37">
            <a:extLst>
              <a:ext uri="{FF2B5EF4-FFF2-40B4-BE49-F238E27FC236}">
                <a16:creationId xmlns:a16="http://schemas.microsoft.com/office/drawing/2014/main" id="{F5E03AC0-C7D7-D444-B751-FED58431660A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1219200"/>
            <a:ext cx="527050" cy="579438"/>
            <a:chOff x="1152" y="931"/>
            <a:chExt cx="332" cy="365"/>
          </a:xfrm>
        </p:grpSpPr>
        <p:sp>
          <p:nvSpPr>
            <p:cNvPr id="2066470" name="Oval 38">
              <a:extLst>
                <a:ext uri="{FF2B5EF4-FFF2-40B4-BE49-F238E27FC236}">
                  <a16:creationId xmlns:a16="http://schemas.microsoft.com/office/drawing/2014/main" id="{A84BAF1F-9F93-BE4A-BA42-75BFB7F8D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960"/>
              <a:ext cx="332" cy="33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6471" name="Rectangle 39">
              <a:extLst>
                <a:ext uri="{FF2B5EF4-FFF2-40B4-BE49-F238E27FC236}">
                  <a16:creationId xmlns:a16="http://schemas.microsoft.com/office/drawing/2014/main" id="{FCB4567D-30F9-D34D-AB19-E15132823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931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p</a:t>
              </a:r>
            </a:p>
          </p:txBody>
        </p:sp>
      </p:grpSp>
      <p:sp>
        <p:nvSpPr>
          <p:cNvPr id="2066472" name="Rectangle 40">
            <a:extLst>
              <a:ext uri="{FF2B5EF4-FFF2-40B4-BE49-F238E27FC236}">
                <a16:creationId xmlns:a16="http://schemas.microsoft.com/office/drawing/2014/main" id="{B7CD24E1-7E08-8D42-B5E2-DFD3895BE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063" y="762000"/>
            <a:ext cx="1404937" cy="366713"/>
          </a:xfrm>
          <a:prstGeom prst="rect">
            <a:avLst/>
          </a:prstGeom>
          <a:solidFill>
            <a:srgbClr val="00009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</a:rPr>
              <a:t>Catching up</a:t>
            </a:r>
          </a:p>
        </p:txBody>
      </p:sp>
      <p:sp>
        <p:nvSpPr>
          <p:cNvPr id="2066473" name="Rectangle 41">
            <a:extLst>
              <a:ext uri="{FF2B5EF4-FFF2-40B4-BE49-F238E27FC236}">
                <a16:creationId xmlns:a16="http://schemas.microsoft.com/office/drawing/2014/main" id="{68FCA230-611C-874C-9640-524F67A6A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762000"/>
            <a:ext cx="1517650" cy="366713"/>
          </a:xfrm>
          <a:prstGeom prst="rect">
            <a:avLst/>
          </a:prstGeom>
          <a:solidFill>
            <a:srgbClr val="00009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chemeClr val="bg1"/>
                </a:solidFill>
                <a:latin typeface="Arial" charset="0"/>
                <a:ea typeface="ＭＳ Ｐゴシック" charset="0"/>
              </a:rPr>
              <a:t>Moving away</a:t>
            </a:r>
          </a:p>
        </p:txBody>
      </p:sp>
      <p:sp>
        <p:nvSpPr>
          <p:cNvPr id="2066474" name="Freeform 42">
            <a:extLst>
              <a:ext uri="{FF2B5EF4-FFF2-40B4-BE49-F238E27FC236}">
                <a16:creationId xmlns:a16="http://schemas.microsoft.com/office/drawing/2014/main" id="{A5092EB5-37EB-5340-8095-D1DF1E2BA322}"/>
              </a:ext>
            </a:extLst>
          </p:cNvPr>
          <p:cNvSpPr>
            <a:spLocks/>
          </p:cNvSpPr>
          <p:nvPr/>
        </p:nvSpPr>
        <p:spPr bwMode="auto">
          <a:xfrm>
            <a:off x="-152400" y="4346575"/>
            <a:ext cx="3200400" cy="1198563"/>
          </a:xfrm>
          <a:custGeom>
            <a:avLst/>
            <a:gdLst>
              <a:gd name="T0" fmla="*/ 0 w 864"/>
              <a:gd name="T1" fmla="*/ 1150620 h 400"/>
              <a:gd name="T2" fmla="*/ 889000 w 864"/>
              <a:gd name="T3" fmla="*/ 1006793 h 400"/>
              <a:gd name="T4" fmla="*/ 1600200 w 864"/>
              <a:gd name="T5" fmla="*/ 0 h 400"/>
              <a:gd name="T6" fmla="*/ 2311400 w 864"/>
              <a:gd name="T7" fmla="*/ 1006793 h 400"/>
              <a:gd name="T8" fmla="*/ 2844800 w 864"/>
              <a:gd name="T9" fmla="*/ 1150620 h 400"/>
              <a:gd name="T10" fmla="*/ 3200400 w 864"/>
              <a:gd name="T11" fmla="*/ 1150620 h 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4" h="400">
                <a:moveTo>
                  <a:pt x="0" y="384"/>
                </a:moveTo>
                <a:cubicBezTo>
                  <a:pt x="84" y="392"/>
                  <a:pt x="168" y="400"/>
                  <a:pt x="240" y="336"/>
                </a:cubicBezTo>
                <a:cubicBezTo>
                  <a:pt x="312" y="272"/>
                  <a:pt x="368" y="0"/>
                  <a:pt x="432" y="0"/>
                </a:cubicBezTo>
                <a:cubicBezTo>
                  <a:pt x="496" y="0"/>
                  <a:pt x="568" y="272"/>
                  <a:pt x="624" y="336"/>
                </a:cubicBezTo>
                <a:cubicBezTo>
                  <a:pt x="680" y="400"/>
                  <a:pt x="728" y="376"/>
                  <a:pt x="768" y="384"/>
                </a:cubicBezTo>
                <a:cubicBezTo>
                  <a:pt x="808" y="392"/>
                  <a:pt x="836" y="388"/>
                  <a:pt x="864" y="384"/>
                </a:cubicBezTo>
              </a:path>
            </a:pathLst>
          </a:custGeom>
          <a:noFill/>
          <a:ln w="28575" cap="flat" cmpd="sng">
            <a:solidFill>
              <a:srgbClr val="00009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66475" name="Line 43">
            <a:extLst>
              <a:ext uri="{FF2B5EF4-FFF2-40B4-BE49-F238E27FC236}">
                <a16:creationId xmlns:a16="http://schemas.microsoft.com/office/drawing/2014/main" id="{9C0B099F-5089-614F-A4D4-7599F505614F}"/>
              </a:ext>
            </a:extLst>
          </p:cNvPr>
          <p:cNvSpPr>
            <a:spLocks noChangeShapeType="1"/>
          </p:cNvSpPr>
          <p:nvPr/>
        </p:nvSpPr>
        <p:spPr bwMode="auto">
          <a:xfrm>
            <a:off x="-304800" y="5495925"/>
            <a:ext cx="4267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6476" name="Text Box 44">
            <a:extLst>
              <a:ext uri="{FF2B5EF4-FFF2-40B4-BE49-F238E27FC236}">
                <a16:creationId xmlns:a16="http://schemas.microsoft.com/office/drawing/2014/main" id="{BC4C12C9-E3A0-574D-8D8A-2598E3D5A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86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Comic Sans MS" charset="0"/>
                <a:ea typeface="ＭＳ Ｐゴシック" charset="0"/>
              </a:rPr>
              <a:t>0</a:t>
            </a:r>
            <a:endParaRPr lang="en-US" sz="3200">
              <a:latin typeface="Comic Sans MS" charset="0"/>
              <a:ea typeface="ＭＳ Ｐゴシック" charset="0"/>
            </a:endParaRPr>
          </a:p>
        </p:txBody>
      </p:sp>
      <p:sp>
        <p:nvSpPr>
          <p:cNvPr id="2066477" name="Line 45">
            <a:extLst>
              <a:ext uri="{FF2B5EF4-FFF2-40B4-BE49-F238E27FC236}">
                <a16:creationId xmlns:a16="http://schemas.microsoft.com/office/drawing/2014/main" id="{AB9ABA08-6DFB-4A4C-B05D-A592847451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000625"/>
            <a:ext cx="1588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6478" name="Text Box 46">
            <a:extLst>
              <a:ext uri="{FF2B5EF4-FFF2-40B4-BE49-F238E27FC236}">
                <a16:creationId xmlns:a16="http://schemas.microsoft.com/office/drawing/2014/main" id="{4E7CFB5D-42AB-2F46-BF96-D9D24B437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7275" y="4967288"/>
            <a:ext cx="212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2066479" name="Line 47">
            <a:extLst>
              <a:ext uri="{FF2B5EF4-FFF2-40B4-BE49-F238E27FC236}">
                <a16:creationId xmlns:a16="http://schemas.microsoft.com/office/drawing/2014/main" id="{D4392E68-5BE6-C843-9BDC-CA045E92A2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3889375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6480" name="Text Box 48">
            <a:extLst>
              <a:ext uri="{FF2B5EF4-FFF2-40B4-BE49-F238E27FC236}">
                <a16:creationId xmlns:a16="http://schemas.microsoft.com/office/drawing/2014/main" id="{6BF79C78-BB81-C246-9A42-37E6A0424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5075" y="3986213"/>
            <a:ext cx="923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latin typeface="Comic Sans MS" charset="0"/>
                <a:ea typeface="ＭＳ Ｐゴシック" charset="0"/>
              </a:rPr>
              <a:t>S(x)</a:t>
            </a:r>
          </a:p>
        </p:txBody>
      </p:sp>
      <p:sp>
        <p:nvSpPr>
          <p:cNvPr id="2066481" name="Rectangle 49">
            <a:extLst>
              <a:ext uri="{FF2B5EF4-FFF2-40B4-BE49-F238E27FC236}">
                <a16:creationId xmlns:a16="http://schemas.microsoft.com/office/drawing/2014/main" id="{F7008900-9710-E548-8613-027F949AB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713" y="3429000"/>
            <a:ext cx="2554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Comic Sans MS" charset="0"/>
                <a:ea typeface="ＭＳ Ｐゴシック" charset="0"/>
              </a:rPr>
              <a:t>(n,p) correlation function</a:t>
            </a:r>
          </a:p>
        </p:txBody>
      </p:sp>
      <p:sp>
        <p:nvSpPr>
          <p:cNvPr id="2066482" name="Text Box 50">
            <a:extLst>
              <a:ext uri="{FF2B5EF4-FFF2-40B4-BE49-F238E27FC236}">
                <a16:creationId xmlns:a16="http://schemas.microsoft.com/office/drawing/2014/main" id="{6B9476A7-0D42-FA4D-9C30-799473B0C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216650"/>
            <a:ext cx="2133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Comic Sans MS" charset="0"/>
                <a:ea typeface="ＭＳ Ｐゴシック" charset="0"/>
              </a:rPr>
              <a:t>q</a:t>
            </a:r>
            <a:r>
              <a:rPr lang="en-US" baseline="-25000">
                <a:latin typeface="Comic Sans MS" charset="0"/>
                <a:ea typeface="ＭＳ Ｐゴシック" charset="0"/>
              </a:rPr>
              <a:t>x</a:t>
            </a:r>
            <a:r>
              <a:rPr lang="en-US">
                <a:latin typeface="Comic Sans MS" charset="0"/>
                <a:ea typeface="ＭＳ Ｐゴシック" charset="0"/>
              </a:rPr>
              <a:t> = 0.5(p</a:t>
            </a:r>
            <a:r>
              <a:rPr lang="en-US" baseline="-25000">
                <a:latin typeface="Comic Sans MS" charset="0"/>
                <a:ea typeface="ＭＳ Ｐゴシック" charset="0"/>
              </a:rPr>
              <a:t>x,p</a:t>
            </a:r>
            <a:r>
              <a:rPr lang="en-US">
                <a:latin typeface="Comic Sans MS" charset="0"/>
                <a:ea typeface="ＭＳ Ｐゴシック" charset="0"/>
              </a:rPr>
              <a:t> - p</a:t>
            </a:r>
            <a:r>
              <a:rPr lang="en-US" baseline="-25000">
                <a:latin typeface="Comic Sans MS" charset="0"/>
                <a:ea typeface="ＭＳ Ｐゴシック" charset="0"/>
              </a:rPr>
              <a:t>x,n</a:t>
            </a:r>
            <a:r>
              <a:rPr lang="en-US">
                <a:latin typeface="Comic Sans MS" charset="0"/>
                <a:ea typeface="ＭＳ Ｐゴシック" charset="0"/>
              </a:rPr>
              <a:t>) </a:t>
            </a:r>
          </a:p>
        </p:txBody>
      </p:sp>
      <p:sp>
        <p:nvSpPr>
          <p:cNvPr id="2066483" name="Text Box 51">
            <a:extLst>
              <a:ext uri="{FF2B5EF4-FFF2-40B4-BE49-F238E27FC236}">
                <a16:creationId xmlns:a16="http://schemas.microsoft.com/office/drawing/2014/main" id="{4590E2BA-A12A-5144-8270-0A21F85A0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24088"/>
            <a:ext cx="1981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>
                <a:latin typeface="Comic Sans MS" charset="0"/>
                <a:ea typeface="ＭＳ Ｐゴシック" charset="0"/>
              </a:rPr>
              <a:t> q</a:t>
            </a:r>
            <a:r>
              <a:rPr lang="en-US" sz="2800" baseline="-25000">
                <a:latin typeface="Comic Sans MS" charset="0"/>
                <a:ea typeface="ＭＳ Ｐゴシック" charset="0"/>
              </a:rPr>
              <a:t>x</a:t>
            </a:r>
            <a:r>
              <a:rPr lang="en-US" sz="2800">
                <a:latin typeface="Comic Sans MS" charset="0"/>
                <a:ea typeface="ＭＳ Ｐゴシック" charset="0"/>
              </a:rPr>
              <a:t>&lt;0</a:t>
            </a:r>
          </a:p>
        </p:txBody>
      </p:sp>
      <p:sp>
        <p:nvSpPr>
          <p:cNvPr id="2066484" name="Text Box 52">
            <a:extLst>
              <a:ext uri="{FF2B5EF4-FFF2-40B4-BE49-F238E27FC236}">
                <a16:creationId xmlns:a16="http://schemas.microsoft.com/office/drawing/2014/main" id="{52C5CBE5-10B8-F744-9909-1B903E56F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225" y="2224088"/>
            <a:ext cx="1044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>
                <a:latin typeface="Comic Sans MS" charset="0"/>
                <a:ea typeface="ＭＳ Ｐゴシック" charset="0"/>
              </a:rPr>
              <a:t>q</a:t>
            </a:r>
            <a:r>
              <a:rPr lang="en-US" sz="2800" baseline="-25000">
                <a:latin typeface="Comic Sans MS" charset="0"/>
                <a:ea typeface="ＭＳ Ｐゴシック" charset="0"/>
              </a:rPr>
              <a:t>x</a:t>
            </a:r>
            <a:r>
              <a:rPr lang="en-US" sz="2800">
                <a:latin typeface="Comic Sans MS" charset="0"/>
                <a:ea typeface="ＭＳ Ｐゴシック" charset="0"/>
              </a:rPr>
              <a:t>&gt;0</a:t>
            </a:r>
          </a:p>
        </p:txBody>
      </p:sp>
      <p:sp>
        <p:nvSpPr>
          <p:cNvPr id="2066485" name="Text Box 53">
            <a:extLst>
              <a:ext uri="{FF2B5EF4-FFF2-40B4-BE49-F238E27FC236}">
                <a16:creationId xmlns:a16="http://schemas.microsoft.com/office/drawing/2014/main" id="{DA785E74-FA02-A642-B110-AA3ACB5EF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824288"/>
            <a:ext cx="1044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>
                <a:latin typeface="Comic Sans MS" charset="0"/>
                <a:ea typeface="ＭＳ Ｐゴシック" charset="0"/>
              </a:rPr>
              <a:t>q</a:t>
            </a:r>
            <a:r>
              <a:rPr lang="en-US" sz="2800" baseline="-25000">
                <a:latin typeface="Comic Sans MS" charset="0"/>
                <a:ea typeface="ＭＳ Ｐゴシック" charset="0"/>
              </a:rPr>
              <a:t>x</a:t>
            </a:r>
            <a:r>
              <a:rPr lang="en-US" sz="2800">
                <a:latin typeface="Comic Sans MS" charset="0"/>
                <a:ea typeface="ＭＳ Ｐゴシック" charset="0"/>
              </a:rPr>
              <a:t>&lt;0</a:t>
            </a:r>
          </a:p>
        </p:txBody>
      </p:sp>
      <p:sp>
        <p:nvSpPr>
          <p:cNvPr id="2066486" name="Text Box 54">
            <a:extLst>
              <a:ext uri="{FF2B5EF4-FFF2-40B4-BE49-F238E27FC236}">
                <a16:creationId xmlns:a16="http://schemas.microsoft.com/office/drawing/2014/main" id="{ED9FBAB7-ED48-9541-8399-74B732DAF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9825" y="3886200"/>
            <a:ext cx="1044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>
                <a:latin typeface="Comic Sans MS" charset="0"/>
                <a:ea typeface="ＭＳ Ｐゴシック" charset="0"/>
              </a:rPr>
              <a:t>q</a:t>
            </a:r>
            <a:r>
              <a:rPr lang="en-US" sz="2800" baseline="-25000">
                <a:latin typeface="Comic Sans MS" charset="0"/>
                <a:ea typeface="ＭＳ Ｐゴシック" charset="0"/>
              </a:rPr>
              <a:t>x</a:t>
            </a:r>
            <a:r>
              <a:rPr lang="en-US" sz="2800">
                <a:latin typeface="Comic Sans MS" charset="0"/>
                <a:ea typeface="ＭＳ Ｐゴシック" charset="0"/>
              </a:rPr>
              <a:t>&gt;0</a:t>
            </a:r>
          </a:p>
        </p:txBody>
      </p:sp>
      <p:sp>
        <p:nvSpPr>
          <p:cNvPr id="2066487" name="Line 55">
            <a:extLst>
              <a:ext uri="{FF2B5EF4-FFF2-40B4-BE49-F238E27FC236}">
                <a16:creationId xmlns:a16="http://schemas.microsoft.com/office/drawing/2014/main" id="{47E758B9-9F5A-D641-9881-7DB81E6C58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10400" y="3429000"/>
            <a:ext cx="0" cy="2667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63521" name="Object 3258">
            <a:extLst>
              <a:ext uri="{FF2B5EF4-FFF2-40B4-BE49-F238E27FC236}">
                <a16:creationId xmlns:a16="http://schemas.microsoft.com/office/drawing/2014/main" id="{FAC27FFD-7A8A-7F45-BDCA-05560BB099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3340100"/>
          <a:ext cx="25987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1" name="Equation" r:id="rId5" imgW="1511300" imgH="317500" progId="Equation.DSMT4">
                  <p:embed/>
                </p:oleObj>
              </mc:Choice>
              <mc:Fallback>
                <p:oleObj name="Equation" r:id="rId5" imgW="1511300" imgH="317500" progId="Equation.DSMT4">
                  <p:embed/>
                  <p:pic>
                    <p:nvPicPr>
                      <p:cNvPr id="0" name="Object 3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340100"/>
                        <a:ext cx="25987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489" name="Line 57">
            <a:extLst>
              <a:ext uri="{FF2B5EF4-FFF2-40B4-BE49-F238E27FC236}">
                <a16:creationId xmlns:a16="http://schemas.microsoft.com/office/drawing/2014/main" id="{1D4058D9-2494-2848-A8BB-5B11AFB521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962400"/>
            <a:ext cx="2514600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6502" name="Text Box 70">
            <a:extLst>
              <a:ext uri="{FF2B5EF4-FFF2-40B4-BE49-F238E27FC236}">
                <a16:creationId xmlns:a16="http://schemas.microsoft.com/office/drawing/2014/main" id="{AAB5B5AB-17F6-4849-BC2F-44F0CFA82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53150"/>
            <a:ext cx="5715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Symbol" pitchFamily="2" charset="2"/>
                <a:sym typeface="Symbol" pitchFamily="2" charset="2"/>
              </a:rPr>
              <a:t>D</a:t>
            </a:r>
            <a:r>
              <a:rPr lang="en-US" altLang="en-US" sz="2000">
                <a:latin typeface="Comic Sans MS" panose="030F0902030302020204" pitchFamily="66" charset="0"/>
              </a:rPr>
              <a:t>q=0.5(p</a:t>
            </a:r>
            <a:r>
              <a:rPr lang="en-US" altLang="en-US" sz="2000" baseline="-25000">
                <a:latin typeface="Comic Sans MS" panose="030F0902030302020204" pitchFamily="66" charset="0"/>
              </a:rPr>
              <a:t>p </a:t>
            </a:r>
            <a:r>
              <a:rPr lang="en-US" altLang="en-US" sz="2000">
                <a:latin typeface="Comic Sans MS" panose="030F0902030302020204" pitchFamily="66" charset="0"/>
              </a:rPr>
              <a:t>–p</a:t>
            </a:r>
            <a:r>
              <a:rPr lang="en-US" altLang="en-US" sz="2000" baseline="-25000">
                <a:latin typeface="Comic Sans MS" panose="030F0902030302020204" pitchFamily="66" charset="0"/>
              </a:rPr>
              <a:t>n</a:t>
            </a:r>
            <a:r>
              <a:rPr lang="en-US" altLang="en-US" sz="2000">
                <a:latin typeface="Comic Sans MS" panose="030F0902030302020204" pitchFamily="66" charset="0"/>
              </a:rPr>
              <a:t>)=(q</a:t>
            </a:r>
            <a:r>
              <a:rPr lang="en-US" altLang="en-US" sz="2000" baseline="-25000">
                <a:latin typeface="Comic Sans MS" panose="030F0902030302020204" pitchFamily="66" charset="0"/>
              </a:rPr>
              <a:t>x</a:t>
            </a:r>
            <a:r>
              <a:rPr lang="en-US" altLang="en-US" sz="2000">
                <a:latin typeface="Comic Sans MS" panose="030F0902030302020204" pitchFamily="66" charset="0"/>
              </a:rPr>
              <a:t>, q</a:t>
            </a:r>
            <a:r>
              <a:rPr lang="en-US" altLang="en-US" sz="2000" baseline="-25000">
                <a:latin typeface="Comic Sans MS" panose="030F0902030302020204" pitchFamily="66" charset="0"/>
              </a:rPr>
              <a:t>y</a:t>
            </a:r>
            <a:r>
              <a:rPr lang="en-US" altLang="en-US" sz="2000">
                <a:latin typeface="Comic Sans MS" panose="030F0902030302020204" pitchFamily="66" charset="0"/>
              </a:rPr>
              <a:t>=0,</a:t>
            </a:r>
            <a:r>
              <a:rPr lang="en-US" altLang="en-US" sz="2000" baseline="-25000">
                <a:latin typeface="Comic Sans MS" panose="030F0902030302020204" pitchFamily="66" charset="0"/>
              </a:rPr>
              <a:t> </a:t>
            </a:r>
            <a:r>
              <a:rPr lang="en-US" altLang="en-US" sz="2000">
                <a:latin typeface="Comic Sans MS" panose="030F0902030302020204" pitchFamily="66" charset="0"/>
              </a:rPr>
              <a:t>q</a:t>
            </a:r>
            <a:r>
              <a:rPr lang="en-US" altLang="en-US" sz="2000" baseline="-25000">
                <a:latin typeface="Comic Sans MS" panose="030F0902030302020204" pitchFamily="66" charset="0"/>
              </a:rPr>
              <a:t>z</a:t>
            </a:r>
            <a:r>
              <a:rPr lang="en-US" altLang="en-US" sz="2000">
                <a:latin typeface="Comic Sans MS" panose="030F0902030302020204" pitchFamily="66" charset="0"/>
              </a:rPr>
              <a:t>=0); r</a:t>
            </a:r>
            <a:r>
              <a:rPr lang="en-US" altLang="en-US" sz="2000" baseline="-25000">
                <a:latin typeface="Comic Sans MS" panose="030F0902030302020204" pitchFamily="66" charset="0"/>
              </a:rPr>
              <a:t> </a:t>
            </a:r>
            <a:r>
              <a:rPr lang="en-US" altLang="en-US" sz="2000">
                <a:latin typeface="Comic Sans MS" panose="030F0902030302020204" pitchFamily="66" charset="0"/>
              </a:rPr>
              <a:t>=(x, y=0,z=0)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F375B3-EF85-2844-A113-9B1B2D1A19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E48FA9A-2E70-6241-851B-4D29066BFD9F}" type="slidenum">
              <a:rPr lang="en-US" altLang="en-US" sz="1400">
                <a:solidFill>
                  <a:schemeClr val="bg1"/>
                </a:solidFill>
              </a:rPr>
              <a:pPr eaLnBrk="1" hangingPunct="1"/>
              <a:t>39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1">
            <a:extLst>
              <a:ext uri="{FF2B5EF4-FFF2-40B4-BE49-F238E27FC236}">
                <a16:creationId xmlns:a16="http://schemas.microsoft.com/office/drawing/2014/main" id="{C08C9B13-D1C5-3B49-9363-26C3F9D47E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pl-PL"/>
              <a:t>Z. Chajecki - WPCF 2018</a:t>
            </a:r>
            <a:endParaRPr lang="en-US"/>
          </a:p>
        </p:txBody>
      </p:sp>
      <p:sp>
        <p:nvSpPr>
          <p:cNvPr id="2068515" name="Rectangle 35">
            <a:extLst>
              <a:ext uri="{FF2B5EF4-FFF2-40B4-BE49-F238E27FC236}">
                <a16:creationId xmlns:a16="http://schemas.microsoft.com/office/drawing/2014/main" id="{FBAC8CA6-7CBA-E143-BEB5-78F84B7A3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9144000" cy="320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8482" name="Text Box 2">
            <a:extLst>
              <a:ext uri="{FF2B5EF4-FFF2-40B4-BE49-F238E27FC236}">
                <a16:creationId xmlns:a16="http://schemas.microsoft.com/office/drawing/2014/main" id="{1405C374-72B7-564D-BEDA-C10CEBFDC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334000"/>
            <a:ext cx="6324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Not expected if n,p emitted from the same source </a:t>
            </a:r>
            <a:br>
              <a:rPr lang="en-US" sz="1400">
                <a:latin typeface="Comic Sans MS" charset="0"/>
                <a:ea typeface="ＭＳ Ｐゴシック" charset="0"/>
              </a:rPr>
            </a:br>
            <a:r>
              <a:rPr lang="en-US" sz="1400">
                <a:latin typeface="Comic Sans MS" charset="0"/>
                <a:ea typeface="ＭＳ Ｐゴシック" charset="0"/>
              </a:rPr>
              <a:t>(no n-p differential flow)</a:t>
            </a:r>
          </a:p>
        </p:txBody>
      </p:sp>
      <p:sp>
        <p:nvSpPr>
          <p:cNvPr id="2068483" name="Rectangle 3">
            <a:extLst>
              <a:ext uri="{FF2B5EF4-FFF2-40B4-BE49-F238E27FC236}">
                <a16:creationId xmlns:a16="http://schemas.microsoft.com/office/drawing/2014/main" id="{B431B4D0-FE94-C041-84E0-A9A67D2CDF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>
              <a:defRPr/>
            </a:pPr>
            <a:r>
              <a:rPr lang="en-US" sz="25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Relating asymmetry in the CF to space-time asymmetry</a:t>
            </a:r>
            <a:endParaRPr lang="en-US" sz="2900"/>
          </a:p>
        </p:txBody>
      </p:sp>
      <p:graphicFrame>
        <p:nvGraphicFramePr>
          <p:cNvPr id="65541" name="Object 4">
            <a:extLst>
              <a:ext uri="{FF2B5EF4-FFF2-40B4-BE49-F238E27FC236}">
                <a16:creationId xmlns:a16="http://schemas.microsoft.com/office/drawing/2014/main" id="{AE2962DA-13BB-A844-8B46-0C629AF2B8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3750" y="4041775"/>
          <a:ext cx="428625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02" name="Equation" r:id="rId4" imgW="1727200" imgH="279400" progId="Equation.DSMT4">
                  <p:embed/>
                </p:oleObj>
              </mc:Choice>
              <mc:Fallback>
                <p:oleObj name="Equation" r:id="rId4" imgW="17272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4041775"/>
                        <a:ext cx="4286250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485" name="Line 5">
            <a:extLst>
              <a:ext uri="{FF2B5EF4-FFF2-40B4-BE49-F238E27FC236}">
                <a16:creationId xmlns:a16="http://schemas.microsoft.com/office/drawing/2014/main" id="{60ED0B76-BE57-1F47-8983-D07EA6043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724400"/>
            <a:ext cx="0" cy="76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65543" name="Picture 6" descr="c1">
            <a:extLst>
              <a:ext uri="{FF2B5EF4-FFF2-40B4-BE49-F238E27FC236}">
                <a16:creationId xmlns:a16="http://schemas.microsoft.com/office/drawing/2014/main" id="{BB644351-114E-8949-A0D5-9C59D9EE6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 t="7532" r="6438" b="4518"/>
          <a:stretch>
            <a:fillRect/>
          </a:stretch>
        </p:blipFill>
        <p:spPr bwMode="auto">
          <a:xfrm>
            <a:off x="314325" y="762000"/>
            <a:ext cx="4029075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487" name="Rectangle 7">
            <a:extLst>
              <a:ext uri="{FF2B5EF4-FFF2-40B4-BE49-F238E27FC236}">
                <a16:creationId xmlns:a16="http://schemas.microsoft.com/office/drawing/2014/main" id="{DDB53BED-689B-3E4F-8442-012A40417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838200"/>
            <a:ext cx="2554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Comic Sans MS" charset="0"/>
                <a:ea typeface="ＭＳ Ｐゴシック" charset="0"/>
              </a:rPr>
              <a:t>(n,p) correlation function</a:t>
            </a:r>
          </a:p>
        </p:txBody>
      </p:sp>
      <p:sp>
        <p:nvSpPr>
          <p:cNvPr id="2068488" name="Text Box 8">
            <a:extLst>
              <a:ext uri="{FF2B5EF4-FFF2-40B4-BE49-F238E27FC236}">
                <a16:creationId xmlns:a16="http://schemas.microsoft.com/office/drawing/2014/main" id="{FEBCFCDE-D7C1-1048-8A4F-87BCFB97B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625850"/>
            <a:ext cx="2133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Comic Sans MS" charset="0"/>
                <a:ea typeface="ＭＳ Ｐゴシック" charset="0"/>
              </a:rPr>
              <a:t>q</a:t>
            </a:r>
            <a:r>
              <a:rPr lang="en-US" baseline="-25000">
                <a:latin typeface="Comic Sans MS" charset="0"/>
                <a:ea typeface="ＭＳ Ｐゴシック" charset="0"/>
              </a:rPr>
              <a:t>x</a:t>
            </a:r>
            <a:r>
              <a:rPr lang="en-US">
                <a:latin typeface="Comic Sans MS" charset="0"/>
                <a:ea typeface="ＭＳ Ｐゴシック" charset="0"/>
              </a:rPr>
              <a:t> = 0.5(p</a:t>
            </a:r>
            <a:r>
              <a:rPr lang="en-US" baseline="-25000">
                <a:latin typeface="Comic Sans MS" charset="0"/>
                <a:ea typeface="ＭＳ Ｐゴシック" charset="0"/>
              </a:rPr>
              <a:t>x,p</a:t>
            </a:r>
            <a:r>
              <a:rPr lang="en-US">
                <a:latin typeface="Comic Sans MS" charset="0"/>
                <a:ea typeface="ＭＳ Ｐゴシック" charset="0"/>
              </a:rPr>
              <a:t> - p</a:t>
            </a:r>
            <a:r>
              <a:rPr lang="en-US" baseline="-25000">
                <a:latin typeface="Comic Sans MS" charset="0"/>
                <a:ea typeface="ＭＳ Ｐゴシック" charset="0"/>
              </a:rPr>
              <a:t>x,n</a:t>
            </a:r>
            <a:r>
              <a:rPr lang="en-US">
                <a:latin typeface="Comic Sans MS" charset="0"/>
                <a:ea typeface="ＭＳ Ｐゴシック" charset="0"/>
              </a:rPr>
              <a:t>) </a:t>
            </a:r>
          </a:p>
        </p:txBody>
      </p:sp>
      <p:sp>
        <p:nvSpPr>
          <p:cNvPr id="2068489" name="Text Box 9">
            <a:extLst>
              <a:ext uri="{FF2B5EF4-FFF2-40B4-BE49-F238E27FC236}">
                <a16:creationId xmlns:a16="http://schemas.microsoft.com/office/drawing/2014/main" id="{A78AE492-8F3F-CE44-B628-EE6A53826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33488"/>
            <a:ext cx="1044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>
                <a:latin typeface="Comic Sans MS" charset="0"/>
                <a:ea typeface="ＭＳ Ｐゴシック" charset="0"/>
              </a:rPr>
              <a:t>q</a:t>
            </a:r>
            <a:r>
              <a:rPr lang="en-US" sz="2800" baseline="-25000">
                <a:latin typeface="Comic Sans MS" charset="0"/>
                <a:ea typeface="ＭＳ Ｐゴシック" charset="0"/>
              </a:rPr>
              <a:t>x</a:t>
            </a:r>
            <a:r>
              <a:rPr lang="en-US" sz="2800">
                <a:latin typeface="Comic Sans MS" charset="0"/>
                <a:ea typeface="ＭＳ Ｐゴシック" charset="0"/>
              </a:rPr>
              <a:t>&lt;0</a:t>
            </a:r>
          </a:p>
        </p:txBody>
      </p:sp>
      <p:sp>
        <p:nvSpPr>
          <p:cNvPr id="2068490" name="Text Box 10">
            <a:extLst>
              <a:ext uri="{FF2B5EF4-FFF2-40B4-BE49-F238E27FC236}">
                <a16:creationId xmlns:a16="http://schemas.microsoft.com/office/drawing/2014/main" id="{9647CCBE-783F-C945-81CA-F0FB2D5DE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425" y="1295400"/>
            <a:ext cx="1044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800">
                <a:latin typeface="Comic Sans MS" charset="0"/>
                <a:ea typeface="ＭＳ Ｐゴシック" charset="0"/>
              </a:rPr>
              <a:t>q</a:t>
            </a:r>
            <a:r>
              <a:rPr lang="en-US" sz="2800" baseline="-25000">
                <a:latin typeface="Comic Sans MS" charset="0"/>
                <a:ea typeface="ＭＳ Ｐゴシック" charset="0"/>
              </a:rPr>
              <a:t>x</a:t>
            </a:r>
            <a:r>
              <a:rPr lang="en-US" sz="2800">
                <a:latin typeface="Comic Sans MS" charset="0"/>
                <a:ea typeface="ＭＳ Ｐゴシック" charset="0"/>
              </a:rPr>
              <a:t>&gt;0</a:t>
            </a:r>
          </a:p>
        </p:txBody>
      </p:sp>
      <p:sp>
        <p:nvSpPr>
          <p:cNvPr id="2068491" name="Line 11">
            <a:extLst>
              <a:ext uri="{FF2B5EF4-FFF2-40B4-BE49-F238E27FC236}">
                <a16:creationId xmlns:a16="http://schemas.microsoft.com/office/drawing/2014/main" id="{793910B3-00A4-2C4E-8B98-CD7E2813DB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838200"/>
            <a:ext cx="0" cy="2667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8492" name="Line 12">
            <a:extLst>
              <a:ext uri="{FF2B5EF4-FFF2-40B4-BE49-F238E27FC236}">
                <a16:creationId xmlns:a16="http://schemas.microsoft.com/office/drawing/2014/main" id="{E25253D7-A1E5-C34E-95EF-F5BA39CC14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" y="3962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65550" name="Object 3258">
            <a:extLst>
              <a:ext uri="{FF2B5EF4-FFF2-40B4-BE49-F238E27FC236}">
                <a16:creationId xmlns:a16="http://schemas.microsoft.com/office/drawing/2014/main" id="{023005B3-A319-7F4E-A16C-C7E6767EC4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762000"/>
          <a:ext cx="29940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03" name="Equation" r:id="rId7" imgW="1778000" imgH="317500" progId="Equation.DSMT4">
                  <p:embed/>
                </p:oleObj>
              </mc:Choice>
              <mc:Fallback>
                <p:oleObj name="Equation" r:id="rId7" imgW="1778000" imgH="317500" progId="Equation.DSMT4">
                  <p:embed/>
                  <p:pic>
                    <p:nvPicPr>
                      <p:cNvPr id="0" name="Object 32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762000"/>
                        <a:ext cx="299402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1" name="Object 14">
            <a:extLst>
              <a:ext uri="{FF2B5EF4-FFF2-40B4-BE49-F238E27FC236}">
                <a16:creationId xmlns:a16="http://schemas.microsoft.com/office/drawing/2014/main" id="{DAE67C3B-EA67-D54C-995A-247EBAB10C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5875" y="4724400"/>
          <a:ext cx="35909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04" name="Equation" r:id="rId9" imgW="1689100" imgH="279400" progId="Equation.DSMT4">
                  <p:embed/>
                </p:oleObj>
              </mc:Choice>
              <mc:Fallback>
                <p:oleObj name="Equation" r:id="rId9" imgW="1689100" imgH="2794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4724400"/>
                        <a:ext cx="359092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2" name="Object 15">
            <a:extLst>
              <a:ext uri="{FF2B5EF4-FFF2-40B4-BE49-F238E27FC236}">
                <a16:creationId xmlns:a16="http://schemas.microsoft.com/office/drawing/2014/main" id="{BC462A75-01B9-0A4F-89A6-B767E168B3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13" y="5068888"/>
          <a:ext cx="3290887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05" name="Equation" r:id="rId11" imgW="1574800" imgH="673100" progId="Equation.DSMT4">
                  <p:embed/>
                </p:oleObj>
              </mc:Choice>
              <mc:Fallback>
                <p:oleObj name="Equation" r:id="rId11" imgW="1574800" imgH="6731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5068888"/>
                        <a:ext cx="3290887" cy="14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496" name="Rectangle 16">
            <a:extLst>
              <a:ext uri="{FF2B5EF4-FFF2-40B4-BE49-F238E27FC236}">
                <a16:creationId xmlns:a16="http://schemas.microsoft.com/office/drawing/2014/main" id="{DFB4BE76-078E-0448-9E30-DBB572B60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791200"/>
            <a:ext cx="1447800" cy="609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8497" name="Text Box 17">
            <a:extLst>
              <a:ext uri="{FF2B5EF4-FFF2-40B4-BE49-F238E27FC236}">
                <a16:creationId xmlns:a16="http://schemas.microsoft.com/office/drawing/2014/main" id="{978DB9C7-0945-7C47-AE63-F31BE5610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8674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Protons emitted later </a:t>
            </a:r>
          </a:p>
        </p:txBody>
      </p:sp>
      <p:sp>
        <p:nvSpPr>
          <p:cNvPr id="2068498" name="Freeform 18">
            <a:extLst>
              <a:ext uri="{FF2B5EF4-FFF2-40B4-BE49-F238E27FC236}">
                <a16:creationId xmlns:a16="http://schemas.microsoft.com/office/drawing/2014/main" id="{76A91C28-0C3D-4546-81B8-E077B188D4A1}"/>
              </a:ext>
            </a:extLst>
          </p:cNvPr>
          <p:cNvSpPr>
            <a:spLocks/>
          </p:cNvSpPr>
          <p:nvPr/>
        </p:nvSpPr>
        <p:spPr bwMode="auto">
          <a:xfrm>
            <a:off x="5029200" y="1731963"/>
            <a:ext cx="3200400" cy="1198562"/>
          </a:xfrm>
          <a:custGeom>
            <a:avLst/>
            <a:gdLst>
              <a:gd name="T0" fmla="*/ 0 w 864"/>
              <a:gd name="T1" fmla="*/ 1150620 h 400"/>
              <a:gd name="T2" fmla="*/ 889000 w 864"/>
              <a:gd name="T3" fmla="*/ 1006792 h 400"/>
              <a:gd name="T4" fmla="*/ 1600200 w 864"/>
              <a:gd name="T5" fmla="*/ 0 h 400"/>
              <a:gd name="T6" fmla="*/ 2311400 w 864"/>
              <a:gd name="T7" fmla="*/ 1006792 h 400"/>
              <a:gd name="T8" fmla="*/ 2844800 w 864"/>
              <a:gd name="T9" fmla="*/ 1150620 h 400"/>
              <a:gd name="T10" fmla="*/ 3200400 w 864"/>
              <a:gd name="T11" fmla="*/ 1150620 h 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4" h="400">
                <a:moveTo>
                  <a:pt x="0" y="384"/>
                </a:moveTo>
                <a:cubicBezTo>
                  <a:pt x="84" y="392"/>
                  <a:pt x="168" y="400"/>
                  <a:pt x="240" y="336"/>
                </a:cubicBezTo>
                <a:cubicBezTo>
                  <a:pt x="312" y="272"/>
                  <a:pt x="368" y="0"/>
                  <a:pt x="432" y="0"/>
                </a:cubicBezTo>
                <a:cubicBezTo>
                  <a:pt x="496" y="0"/>
                  <a:pt x="568" y="272"/>
                  <a:pt x="624" y="336"/>
                </a:cubicBezTo>
                <a:cubicBezTo>
                  <a:pt x="680" y="400"/>
                  <a:pt x="728" y="376"/>
                  <a:pt x="768" y="384"/>
                </a:cubicBezTo>
                <a:cubicBezTo>
                  <a:pt x="808" y="392"/>
                  <a:pt x="836" y="388"/>
                  <a:pt x="864" y="384"/>
                </a:cubicBezTo>
              </a:path>
            </a:pathLst>
          </a:custGeom>
          <a:noFill/>
          <a:ln w="28575" cap="flat" cmpd="sng">
            <a:solidFill>
              <a:srgbClr val="00009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68499" name="Line 19">
            <a:extLst>
              <a:ext uri="{FF2B5EF4-FFF2-40B4-BE49-F238E27FC236}">
                <a16:creationId xmlns:a16="http://schemas.microsoft.com/office/drawing/2014/main" id="{2B7E0FCD-6C32-384E-A5BB-8BF206F47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881313"/>
            <a:ext cx="42672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8500" name="Text Box 20">
            <a:extLst>
              <a:ext uri="{FF2B5EF4-FFF2-40B4-BE49-F238E27FC236}">
                <a16:creationId xmlns:a16="http://schemas.microsoft.com/office/drawing/2014/main" id="{AF50E813-4227-0649-8126-8A74288A2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16388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latin typeface="Comic Sans MS" charset="0"/>
                <a:ea typeface="ＭＳ Ｐゴシック" charset="0"/>
              </a:rPr>
              <a:t>0</a:t>
            </a:r>
            <a:endParaRPr lang="en-US" sz="3200">
              <a:latin typeface="Comic Sans MS" charset="0"/>
              <a:ea typeface="ＭＳ Ｐゴシック" charset="0"/>
            </a:endParaRPr>
          </a:p>
        </p:txBody>
      </p:sp>
      <p:sp>
        <p:nvSpPr>
          <p:cNvPr id="2068501" name="Line 21">
            <a:extLst>
              <a:ext uri="{FF2B5EF4-FFF2-40B4-BE49-F238E27FC236}">
                <a16:creationId xmlns:a16="http://schemas.microsoft.com/office/drawing/2014/main" id="{E40FDFD1-0CD5-5E4C-BB2C-0B80ED49F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2690813"/>
            <a:ext cx="1588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8502" name="Text Box 22">
            <a:extLst>
              <a:ext uri="{FF2B5EF4-FFF2-40B4-BE49-F238E27FC236}">
                <a16:creationId xmlns:a16="http://schemas.microsoft.com/office/drawing/2014/main" id="{4D1BD025-A175-2F40-A0E0-1E9113F80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75" y="2881313"/>
            <a:ext cx="212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2068503" name="Line 23">
            <a:extLst>
              <a:ext uri="{FF2B5EF4-FFF2-40B4-BE49-F238E27FC236}">
                <a16:creationId xmlns:a16="http://schemas.microsoft.com/office/drawing/2014/main" id="{D564261B-783B-134F-B791-9FB3DCB62E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1274763"/>
            <a:ext cx="0" cy="1965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8504" name="Text Box 24">
            <a:extLst>
              <a:ext uri="{FF2B5EF4-FFF2-40B4-BE49-F238E27FC236}">
                <a16:creationId xmlns:a16="http://schemas.microsoft.com/office/drawing/2014/main" id="{12C00BA3-9824-1C43-8687-E58B8DDB4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6675" y="1676400"/>
            <a:ext cx="923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latin typeface="Comic Sans MS" charset="0"/>
                <a:ea typeface="ＭＳ Ｐゴシック" charset="0"/>
              </a:rPr>
              <a:t>S(x)</a:t>
            </a:r>
          </a:p>
        </p:txBody>
      </p:sp>
      <p:sp>
        <p:nvSpPr>
          <p:cNvPr id="2068505" name="Line 25">
            <a:extLst>
              <a:ext uri="{FF2B5EF4-FFF2-40B4-BE49-F238E27FC236}">
                <a16:creationId xmlns:a16="http://schemas.microsoft.com/office/drawing/2014/main" id="{A483221C-7FC6-1846-8BA4-C4215E5478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1563688"/>
            <a:ext cx="0" cy="1295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8506" name="Text Box 26">
            <a:extLst>
              <a:ext uri="{FF2B5EF4-FFF2-40B4-BE49-F238E27FC236}">
                <a16:creationId xmlns:a16="http://schemas.microsoft.com/office/drawing/2014/main" id="{3EB59691-CB6E-6A4F-B656-0B371BB51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7828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latin typeface="Arial" charset="0"/>
                <a:ea typeface="ＭＳ Ｐゴシック" charset="0"/>
              </a:rPr>
              <a:t>&lt;x&gt;</a:t>
            </a:r>
          </a:p>
        </p:txBody>
      </p:sp>
      <p:sp>
        <p:nvSpPr>
          <p:cNvPr id="2068507" name="Text Box 27">
            <a:extLst>
              <a:ext uri="{FF2B5EF4-FFF2-40B4-BE49-F238E27FC236}">
                <a16:creationId xmlns:a16="http://schemas.microsoft.com/office/drawing/2014/main" id="{2D619053-DA68-F44C-B671-E948F72C29CE}"/>
              </a:ext>
            </a:extLst>
          </p:cNvPr>
          <p:cNvSpPr txBox="1">
            <a:spLocks noChangeArrowheads="1"/>
          </p:cNvSpPr>
          <p:nvPr/>
        </p:nvSpPr>
        <p:spPr bwMode="auto">
          <a:xfrm rot="2700000">
            <a:off x="6354763" y="5364162"/>
            <a:ext cx="106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>
                <a:solidFill>
                  <a:srgbClr val="FF0000"/>
                </a:solidFill>
                <a:latin typeface="Comic Sans MS" charset="0"/>
                <a:ea typeface="ＭＳ Ｐゴシック" charset="0"/>
              </a:rPr>
              <a:t>=0</a:t>
            </a:r>
          </a:p>
        </p:txBody>
      </p:sp>
      <p:sp>
        <p:nvSpPr>
          <p:cNvPr id="2068508" name="AutoShape 28">
            <a:extLst>
              <a:ext uri="{FF2B5EF4-FFF2-40B4-BE49-F238E27FC236}">
                <a16:creationId xmlns:a16="http://schemas.microsoft.com/office/drawing/2014/main" id="{1C628BE1-3B5C-234B-91A2-907FD6B68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572000"/>
            <a:ext cx="12954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2068509" name="Group 29">
            <a:extLst>
              <a:ext uri="{FF2B5EF4-FFF2-40B4-BE49-F238E27FC236}">
                <a16:creationId xmlns:a16="http://schemas.microsoft.com/office/drawing/2014/main" id="{4C61BA1C-FAC1-974B-A75B-ECF847BDA00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762000"/>
            <a:ext cx="3810000" cy="3141663"/>
            <a:chOff x="3168" y="2304"/>
            <a:chExt cx="2400" cy="1979"/>
          </a:xfrm>
        </p:grpSpPr>
        <p:pic>
          <p:nvPicPr>
            <p:cNvPr id="65571" name="Picture 23" descr="H:\conferences\APS2008\emissiontimes.PNG">
              <a:extLst>
                <a:ext uri="{FF2B5EF4-FFF2-40B4-BE49-F238E27FC236}">
                  <a16:creationId xmlns:a16="http://schemas.microsoft.com/office/drawing/2014/main" id="{0F7C4D5F-F95C-484F-8096-63444215BA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304"/>
              <a:ext cx="2400" cy="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8511" name="Text Box 31">
              <a:extLst>
                <a:ext uri="{FF2B5EF4-FFF2-40B4-BE49-F238E27FC236}">
                  <a16:creationId xmlns:a16="http://schemas.microsoft.com/office/drawing/2014/main" id="{E6425ADF-F688-144A-ACFC-ED122C6BB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928"/>
              <a:ext cx="5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ED0000"/>
                  </a:solidFill>
                  <a:latin typeface="Comic Sans MS" charset="0"/>
                  <a:ea typeface="ＭＳ Ｐゴシック" charset="0"/>
                </a:rPr>
                <a:t>Stiff EoS</a:t>
              </a:r>
            </a:p>
          </p:txBody>
        </p:sp>
        <p:sp>
          <p:nvSpPr>
            <p:cNvPr id="2068512" name="Text Box 32">
              <a:extLst>
                <a:ext uri="{FF2B5EF4-FFF2-40B4-BE49-F238E27FC236}">
                  <a16:creationId xmlns:a16="http://schemas.microsoft.com/office/drawing/2014/main" id="{66E1CA75-A483-D948-87ED-BC7B35C25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034"/>
              <a:ext cx="57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>
                  <a:latin typeface="Comic Sans MS" charset="0"/>
                  <a:ea typeface="ＭＳ Ｐゴシック" charset="0"/>
                </a:rPr>
                <a:t>Soft EoS</a:t>
              </a:r>
            </a:p>
          </p:txBody>
        </p:sp>
      </p:grpSp>
      <p:sp>
        <p:nvSpPr>
          <p:cNvPr id="2068513" name="Line 33">
            <a:extLst>
              <a:ext uri="{FF2B5EF4-FFF2-40B4-BE49-F238E27FC236}">
                <a16:creationId xmlns:a16="http://schemas.microsoft.com/office/drawing/2014/main" id="{3E7CFD69-6504-7647-A9BF-D6DBB8216B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2667000"/>
            <a:ext cx="5257800" cy="31242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68514" name="Text Box 34">
            <a:extLst>
              <a:ext uri="{FF2B5EF4-FFF2-40B4-BE49-F238E27FC236}">
                <a16:creationId xmlns:a16="http://schemas.microsoft.com/office/drawing/2014/main" id="{46106B79-D6E5-A640-A140-A541B05D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5925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latin typeface="Arial" charset="0"/>
                <a:ea typeface="ＭＳ Ｐゴシック" charset="0"/>
              </a:rPr>
              <a:t>Classically, average separation b/t protons and neutrons</a:t>
            </a:r>
          </a:p>
        </p:txBody>
      </p:sp>
      <p:sp>
        <p:nvSpPr>
          <p:cNvPr id="2068516" name="Rectangle 36">
            <a:extLst>
              <a:ext uri="{FF2B5EF4-FFF2-40B4-BE49-F238E27FC236}">
                <a16:creationId xmlns:a16="http://schemas.microsoft.com/office/drawing/2014/main" id="{857463BF-8048-1B49-A3A2-D3BD5894C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6324600"/>
            <a:ext cx="3352800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>
                <a:latin typeface="Arial" charset="0"/>
                <a:ea typeface="ＭＳ Ｐゴシック" charset="0"/>
              </a:rPr>
              <a:t>Voloshin et al., PRL 79:4766-4769,1997</a:t>
            </a:r>
            <a:br>
              <a:rPr lang="en-US" sz="1400">
                <a:latin typeface="Arial" charset="0"/>
                <a:ea typeface="ＭＳ Ｐゴシック" charset="0"/>
              </a:rPr>
            </a:br>
            <a:r>
              <a:rPr lang="en-US" sz="1400">
                <a:latin typeface="Arial" charset="0"/>
                <a:ea typeface="ＭＳ Ｐゴシック" charset="0"/>
              </a:rPr>
              <a:t>Lednicky et al., PLB 373:30-34,1996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305E8B-3B54-BB45-968A-DE1EC49589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C475E80-DE29-1343-8EED-7875CEF8E9C1}" type="slidenum">
              <a:rPr lang="en-US" altLang="en-US" sz="1400">
                <a:solidFill>
                  <a:schemeClr val="bg1"/>
                </a:solidFill>
              </a:rPr>
              <a:pPr eaLnBrk="1" hangingPunct="1"/>
              <a:t>40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496" grpId="0" animBg="1"/>
      <p:bldP spid="2068497" grpId="0"/>
      <p:bldP spid="2068507" grpId="0"/>
      <p:bldP spid="20685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20000" y="6553200"/>
            <a:ext cx="1511300" cy="476250"/>
          </a:xfrm>
        </p:spPr>
        <p:txBody>
          <a:bodyPr/>
          <a:lstStyle/>
          <a:p>
            <a:fld id="{442DB98B-1BB0-D84A-9919-CB96C5874452}" type="slidenum">
              <a:rPr lang="en-US"/>
              <a:pPr/>
              <a:t>4</a:t>
            </a:fld>
            <a:endParaRPr lang="en-US"/>
          </a:p>
        </p:txBody>
      </p:sp>
      <p:sp>
        <p:nvSpPr>
          <p:cNvPr id="2388064" name="Rectangle 96"/>
          <p:cNvSpPr>
            <a:spLocks noChangeArrowheads="1"/>
          </p:cNvSpPr>
          <p:nvPr/>
        </p:nvSpPr>
        <p:spPr bwMode="auto">
          <a:xfrm>
            <a:off x="-12700" y="8382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5587335" cy="511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28EFE0-774F-C24C-84CE-14EFF796192B}"/>
              </a:ext>
            </a:extLst>
          </p:cNvPr>
          <p:cNvSpPr/>
          <p:nvPr/>
        </p:nvSpPr>
        <p:spPr>
          <a:xfrm>
            <a:off x="0" y="9555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Equation of state, symmetry energy</a:t>
            </a:r>
            <a:endParaRPr lang="en-US" sz="3600" dirty="0"/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CDA6BF00-D46B-2B47-88A0-00E052E52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054" y="788268"/>
            <a:ext cx="3797300" cy="10772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defRPr/>
            </a:pPr>
            <a:r>
              <a:rPr lang="en-US" sz="2000" dirty="0"/>
              <a:t>  </a:t>
            </a:r>
            <a:r>
              <a:rPr lang="en-US" sz="2000" b="1" dirty="0"/>
              <a:t>E/A</a:t>
            </a:r>
            <a:r>
              <a:rPr lang="en-US" sz="2000" b="1" dirty="0">
                <a:latin typeface="Times New Roman" charset="0"/>
              </a:rPr>
              <a:t> (</a:t>
            </a:r>
            <a:r>
              <a:rPr lang="en-US" sz="2000" b="1" dirty="0">
                <a:latin typeface="Times New Roman" charset="0"/>
                <a:sym typeface="Symbol" charset="0"/>
              </a:rPr>
              <a:t>,)</a:t>
            </a:r>
            <a:r>
              <a:rPr lang="en-US" sz="2000" dirty="0">
                <a:latin typeface="Times New Roman" charset="0"/>
                <a:sym typeface="Symbol" charset="0"/>
              </a:rPr>
              <a:t> = </a:t>
            </a:r>
            <a:r>
              <a:rPr lang="en-US" sz="2000" dirty="0">
                <a:solidFill>
                  <a:srgbClr val="0000CC"/>
                </a:solidFill>
              </a:rPr>
              <a:t>E/A </a:t>
            </a:r>
            <a:r>
              <a:rPr lang="en-US" sz="2000" dirty="0">
                <a:solidFill>
                  <a:srgbClr val="0000CC"/>
                </a:solidFill>
                <a:latin typeface="Times New Roman" charset="0"/>
              </a:rPr>
              <a:t>(</a:t>
            </a:r>
            <a:r>
              <a:rPr lang="en-US" sz="2000" dirty="0">
                <a:solidFill>
                  <a:srgbClr val="0000CC"/>
                </a:solidFill>
                <a:latin typeface="Times New Roman" charset="0"/>
                <a:sym typeface="Symbol" charset="0"/>
              </a:rPr>
              <a:t>,0)</a:t>
            </a:r>
            <a:r>
              <a:rPr lang="en-US" sz="2000" dirty="0">
                <a:latin typeface="Times New Roman" charset="0"/>
                <a:sym typeface="Symbol" charset="0"/>
              </a:rPr>
              <a:t> + </a:t>
            </a:r>
            <a:r>
              <a:rPr lang="en-US" sz="2000" dirty="0">
                <a:latin typeface="Symbol" charset="0"/>
                <a:sym typeface="Symbol" charset="0"/>
              </a:rPr>
              <a:t>d</a:t>
            </a:r>
            <a:r>
              <a:rPr lang="en-US" sz="2000" baseline="30000" dirty="0">
                <a:latin typeface="Times New Roman" charset="0"/>
                <a:sym typeface="Symbol" charset="0"/>
              </a:rPr>
              <a:t>2</a:t>
            </a:r>
            <a:r>
              <a:rPr lang="en-US" sz="2000" dirty="0">
                <a:solidFill>
                  <a:srgbClr val="CC00CC"/>
                </a:solidFill>
                <a:latin typeface="Times New Roman" charset="0"/>
                <a:sym typeface="Symbol" charset="0"/>
              </a:rPr>
              <a:t>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S()</a:t>
            </a:r>
            <a:endParaRPr lang="en-US" sz="2000" dirty="0">
              <a:solidFill>
                <a:srgbClr val="0000CC"/>
              </a:solidFill>
              <a:latin typeface="Times New Roman" charset="0"/>
              <a:sym typeface="Symbol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2000" dirty="0">
                <a:latin typeface="Symbol" charset="0"/>
                <a:sym typeface="Symbol" charset="0"/>
              </a:rPr>
              <a:t>   d </a:t>
            </a:r>
            <a:r>
              <a:rPr lang="en-US" sz="2000" dirty="0">
                <a:latin typeface="Times New Roman" charset="0"/>
                <a:sym typeface="Symbol" charset="0"/>
              </a:rPr>
              <a:t>= (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n</a:t>
            </a:r>
            <a:r>
              <a:rPr lang="en-US" sz="2000" dirty="0">
                <a:latin typeface="Times New Roman" charset="0"/>
                <a:sym typeface="Symbol" charset="0"/>
              </a:rPr>
              <a:t>- 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p</a:t>
            </a:r>
            <a:r>
              <a:rPr lang="en-US" sz="2000" dirty="0">
                <a:latin typeface="Times New Roman" charset="0"/>
                <a:sym typeface="Symbol" charset="0"/>
              </a:rPr>
              <a:t>)/ (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n</a:t>
            </a:r>
            <a:r>
              <a:rPr lang="en-US" sz="2000" dirty="0">
                <a:latin typeface="Times New Roman" charset="0"/>
                <a:sym typeface="Symbol" charset="0"/>
              </a:rPr>
              <a:t>+ 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p</a:t>
            </a:r>
            <a:r>
              <a:rPr lang="en-US" sz="2000" dirty="0">
                <a:latin typeface="Times New Roman" charset="0"/>
                <a:sym typeface="Symbol" charset="0"/>
              </a:rPr>
              <a:t>) = </a:t>
            </a:r>
            <a:r>
              <a:rPr lang="en-US" sz="2000" dirty="0"/>
              <a:t>(N-Z)/A</a:t>
            </a:r>
            <a:endParaRPr lang="en-US" sz="1800" dirty="0"/>
          </a:p>
          <a:p>
            <a:pPr marL="285750" indent="-285750">
              <a:lnSpc>
                <a:spcPct val="140000"/>
              </a:lnSpc>
              <a:buFont typeface="Symbol" charset="0"/>
              <a:buChar char=" "/>
              <a:defRPr/>
            </a:pPr>
            <a:endParaRPr lang="en-US" sz="500" dirty="0"/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5BA6E3DB-FB82-8646-80A9-8866DE89F935}"/>
              </a:ext>
            </a:extLst>
          </p:cNvPr>
          <p:cNvSpPr txBox="1">
            <a:spLocks noChangeArrowheads="1"/>
          </p:cNvSpPr>
          <p:nvPr/>
        </p:nvSpPr>
        <p:spPr bwMode="auto">
          <a:xfrm rot="20168766">
            <a:off x="740794" y="1915412"/>
            <a:ext cx="1398649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DE0000"/>
                </a:solidFill>
                <a:latin typeface="Symbol" charset="0"/>
                <a:sym typeface="Symbol" charset="0"/>
              </a:rPr>
              <a:t> </a:t>
            </a:r>
            <a:r>
              <a:rPr lang="en-US" sz="2800" b="1" dirty="0">
                <a:solidFill>
                  <a:srgbClr val="F40000"/>
                </a:solidFill>
                <a:sym typeface="Symbol" charset="0"/>
              </a:rPr>
              <a:t></a:t>
            </a:r>
            <a:r>
              <a:rPr lang="en-US" sz="3200" b="1" dirty="0">
                <a:solidFill>
                  <a:srgbClr val="DE0000"/>
                </a:solidFill>
              </a:rPr>
              <a:t>1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3655AD1-CC4C-C04F-B978-D7EA27D01B70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600" y="1220620"/>
            <a:ext cx="3593904" cy="191554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TextBox 13">
            <a:extLst>
              <a:ext uri="{FF2B5EF4-FFF2-40B4-BE49-F238E27FC236}">
                <a16:creationId xmlns:a16="http://schemas.microsoft.com/office/drawing/2014/main" id="{C7275FEF-F1CF-C249-B3AE-50390730D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5485" y="3763586"/>
            <a:ext cx="885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Soft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8BBD4D59-DA34-584D-8F6C-4DFEB80AD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457" y="2183439"/>
            <a:ext cx="885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7030A0"/>
                </a:solidFill>
              </a:rPr>
              <a:t>Stiff</a:t>
            </a:r>
          </a:p>
        </p:txBody>
      </p:sp>
    </p:spTree>
    <p:extLst>
      <p:ext uri="{BB962C8B-B14F-4D97-AF65-F5344CB8AC3E}">
        <p14:creationId xmlns:p14="http://schemas.microsoft.com/office/powerpoint/2010/main" val="1095551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762000"/>
            <a:ext cx="9144000" cy="5791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1" i="0" u="none" strike="noStrike" cap="none" normalizeH="0" baseline="0" dirty="0">
              <a:ln>
                <a:noFill/>
              </a:ln>
              <a:solidFill>
                <a:srgbClr val="DE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Z. Chajecki - WPCF 2018</a:t>
            </a:r>
            <a:endParaRPr lang="en-US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6CEDD4-E521-6645-8A4D-EC04855A4E18}" type="slidenum">
              <a:rPr lang="en-US"/>
              <a:pPr/>
              <a:t>5</a:t>
            </a:fld>
            <a:endParaRPr lang="en-US"/>
          </a:p>
        </p:txBody>
      </p:sp>
      <p:sp>
        <p:nvSpPr>
          <p:cNvPr id="2376719" name="Rectangle 15"/>
          <p:cNvSpPr>
            <a:spLocks noChangeArrowheads="1"/>
          </p:cNvSpPr>
          <p:nvPr/>
        </p:nvSpPr>
        <p:spPr bwMode="auto">
          <a:xfrm>
            <a:off x="76200" y="914400"/>
            <a:ext cx="3581400" cy="5486400"/>
          </a:xfrm>
          <a:prstGeom prst="rect">
            <a:avLst/>
          </a:prstGeom>
          <a:solidFill>
            <a:schemeClr val="bg1"/>
          </a:solidFill>
          <a:ln w="2857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709" name="Text Box 5"/>
          <p:cNvSpPr txBox="1">
            <a:spLocks noChangeArrowheads="1"/>
          </p:cNvSpPr>
          <p:nvPr/>
        </p:nvSpPr>
        <p:spPr bwMode="auto">
          <a:xfrm>
            <a:off x="152400" y="1219200"/>
            <a:ext cx="345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700" dirty="0">
              <a:solidFill>
                <a:schemeClr val="accent2"/>
              </a:solidFill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700" dirty="0">
                <a:cs typeface="ＭＳ Ｐゴシック" charset="0"/>
              </a:rPr>
              <a:t>Neutron star stability against gravitational collapse	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700" dirty="0">
                <a:cs typeface="ＭＳ Ｐゴシック" charset="0"/>
              </a:rPr>
              <a:t>Stellar density profile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700" dirty="0">
                <a:cs typeface="ＭＳ Ｐゴシック" charset="0"/>
              </a:rPr>
              <a:t>Internal structure: occurrence of various phases.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solidFill>
                  <a:srgbClr val="0000FF"/>
                </a:solidFill>
                <a:cs typeface="ＭＳ Ｐゴシック" charset="0"/>
              </a:rPr>
              <a:t>Observational consequences: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700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Cooling rates of proto-neutron stars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700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Cooling rates for X-ray </a:t>
            </a:r>
            <a:r>
              <a:rPr lang="en-US" sz="1700" dirty="0" err="1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bursters</a:t>
            </a:r>
            <a:endParaRPr lang="en-US" sz="1700" dirty="0">
              <a:solidFill>
                <a:srgbClr val="008000"/>
              </a:solidFill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700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Frequencies of crustal vibrations;  thickness of inner crust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700" dirty="0">
                <a:ea typeface="ＭＳ Ｐゴシック" charset="0"/>
                <a:cs typeface="ＭＳ Ｐゴシック" charset="0"/>
              </a:rPr>
              <a:t>Stellar masses,</a:t>
            </a:r>
            <a:r>
              <a:rPr lang="en-US" sz="1700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 radii </a:t>
            </a:r>
            <a:br>
              <a:rPr lang="en-US" sz="1700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</a:br>
            <a:r>
              <a:rPr lang="en-US" sz="1700" dirty="0">
                <a:solidFill>
                  <a:srgbClr val="008000"/>
                </a:solidFill>
                <a:ea typeface="ＭＳ Ｐゴシック" charset="0"/>
                <a:cs typeface="ＭＳ Ｐゴシック" charset="0"/>
              </a:rPr>
              <a:t>and moments of inertia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17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17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700" dirty="0">
              <a:solidFill>
                <a:schemeClr val="accent2"/>
              </a:solidFill>
              <a:cs typeface="ＭＳ Ｐゴシック" charset="0"/>
            </a:endParaRPr>
          </a:p>
        </p:txBody>
      </p:sp>
      <p:pic>
        <p:nvPicPr>
          <p:cNvPr id="2376710" name="Picture 4" descr="neutron_star_sideb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8"/>
          <a:stretch/>
        </p:blipFill>
        <p:spPr bwMode="auto">
          <a:xfrm>
            <a:off x="3811588" y="2057400"/>
            <a:ext cx="5180012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6711" name="Text Box 8"/>
          <p:cNvSpPr txBox="1">
            <a:spLocks noChangeArrowheads="1"/>
          </p:cNvSpPr>
          <p:nvPr/>
        </p:nvSpPr>
        <p:spPr bwMode="auto">
          <a:xfrm>
            <a:off x="74613" y="914400"/>
            <a:ext cx="33401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tabLst>
                <a:tab pos="12065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tabLst>
                <a:tab pos="12065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tabLst>
                <a:tab pos="12065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tabLst>
                <a:tab pos="12065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tabLst>
                <a:tab pos="12065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tabLst>
                <a:tab pos="120650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600" b="1">
                <a:solidFill>
                  <a:srgbClr val="0000B9"/>
                </a:solidFill>
                <a:cs typeface="ＭＳ Ｐゴシック" charset="0"/>
              </a:rPr>
              <a:t>The EoS influences:</a:t>
            </a:r>
            <a:endParaRPr lang="en-US" sz="2600">
              <a:solidFill>
                <a:srgbClr val="9900FF"/>
              </a:solidFill>
              <a:cs typeface="ＭＳ Ｐゴシック" charset="0"/>
            </a:endParaRPr>
          </a:p>
        </p:txBody>
      </p:sp>
      <p:sp>
        <p:nvSpPr>
          <p:cNvPr id="2376716" name="TextBox 12"/>
          <p:cNvSpPr txBox="1">
            <a:spLocks noChangeArrowheads="1"/>
          </p:cNvSpPr>
          <p:nvPr/>
        </p:nvSpPr>
        <p:spPr bwMode="auto">
          <a:xfrm>
            <a:off x="234950" y="5895975"/>
            <a:ext cx="3257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800">
                <a:solidFill>
                  <a:srgbClr val="008000"/>
                </a:solidFill>
                <a:cs typeface="ＭＳ Ｐゴシック" charset="0"/>
              </a:rPr>
              <a:t>(mainly the Symmetry Energy)</a:t>
            </a:r>
          </a:p>
        </p:txBody>
      </p:sp>
      <p:sp>
        <p:nvSpPr>
          <p:cNvPr id="2376717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9067800" cy="692150"/>
          </a:xfrm>
        </p:spPr>
        <p:txBody>
          <a:bodyPr/>
          <a:lstStyle/>
          <a:p>
            <a:r>
              <a:rPr lang="en-US" sz="3200" b="1">
                <a:solidFill>
                  <a:schemeClr val="bg1"/>
                </a:solidFill>
                <a:latin typeface="Comic Sans MS" charset="0"/>
              </a:rPr>
              <a:t>EoS, Symmetry Energy and Neutron Stars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276C45-66FE-7644-AEF2-E414523EEF26}"/>
              </a:ext>
            </a:extLst>
          </p:cNvPr>
          <p:cNvSpPr/>
          <p:nvPr/>
        </p:nvSpPr>
        <p:spPr bwMode="auto">
          <a:xfrm>
            <a:off x="3811588" y="2057400"/>
            <a:ext cx="2284412" cy="228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A9DE13-32C9-5348-B522-7A1C4A7108AE}"/>
              </a:ext>
            </a:extLst>
          </p:cNvPr>
          <p:cNvSpPr txBox="1"/>
          <p:nvPr/>
        </p:nvSpPr>
        <p:spPr>
          <a:xfrm>
            <a:off x="4038600" y="10668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ANATOMY OF 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A NEUTRON STAR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533FE4-3233-B641-8FDB-96248E505F19}"/>
              </a:ext>
            </a:extLst>
          </p:cNvPr>
          <p:cNvSpPr/>
          <p:nvPr/>
        </p:nvSpPr>
        <p:spPr bwMode="auto">
          <a:xfrm>
            <a:off x="3759199" y="2057400"/>
            <a:ext cx="2253043" cy="1277813"/>
          </a:xfrm>
          <a:prstGeom prst="rect">
            <a:avLst/>
          </a:prstGeom>
          <a:noFill/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578896-B1C5-EF45-9320-D3D045B82435}"/>
              </a:ext>
            </a:extLst>
          </p:cNvPr>
          <p:cNvSpPr txBox="1"/>
          <p:nvPr/>
        </p:nvSpPr>
        <p:spPr>
          <a:xfrm>
            <a:off x="4725734" y="2057400"/>
            <a:ext cx="113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err="1">
                <a:solidFill>
                  <a:srgbClr val="FF00FF"/>
                </a:solidFill>
              </a:rPr>
              <a:t>ρ</a:t>
            </a:r>
            <a:r>
              <a:rPr lang="en-US" sz="2800" dirty="0">
                <a:solidFill>
                  <a:srgbClr val="FF00FF"/>
                </a:solidFill>
              </a:rPr>
              <a:t> &lt; ρ</a:t>
            </a:r>
            <a:r>
              <a:rPr lang="en-US" sz="2800" baseline="-25000" dirty="0">
                <a:solidFill>
                  <a:srgbClr val="FF00FF"/>
                </a:solidFill>
              </a:rPr>
              <a:t>0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776CED-A0B5-AC45-9F22-93BAE1155543}"/>
              </a:ext>
            </a:extLst>
          </p:cNvPr>
          <p:cNvSpPr/>
          <p:nvPr/>
        </p:nvSpPr>
        <p:spPr bwMode="auto">
          <a:xfrm>
            <a:off x="7467600" y="2057400"/>
            <a:ext cx="1524000" cy="1844800"/>
          </a:xfrm>
          <a:prstGeom prst="rect">
            <a:avLst/>
          </a:prstGeom>
          <a:noFill/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F1CD94-12DD-A04A-9CF4-F3458E3C0740}"/>
              </a:ext>
            </a:extLst>
          </p:cNvPr>
          <p:cNvSpPr txBox="1"/>
          <p:nvPr/>
        </p:nvSpPr>
        <p:spPr>
          <a:xfrm>
            <a:off x="7705556" y="1991380"/>
            <a:ext cx="113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err="1">
                <a:solidFill>
                  <a:srgbClr val="3366FF"/>
                </a:solidFill>
              </a:rPr>
              <a:t>ρ</a:t>
            </a:r>
            <a:r>
              <a:rPr lang="en-US" sz="2800" dirty="0">
                <a:solidFill>
                  <a:srgbClr val="3366FF"/>
                </a:solidFill>
              </a:rPr>
              <a:t> &gt; ρ</a:t>
            </a:r>
            <a:r>
              <a:rPr lang="en-US" sz="2800" baseline="-25000" dirty="0">
                <a:solidFill>
                  <a:srgbClr val="3366FF"/>
                </a:solidFill>
              </a:rPr>
              <a:t>0</a:t>
            </a:r>
            <a:endParaRPr lang="en-US" sz="28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78167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20000" y="6553200"/>
            <a:ext cx="1511300" cy="476250"/>
          </a:xfrm>
        </p:spPr>
        <p:txBody>
          <a:bodyPr/>
          <a:lstStyle/>
          <a:p>
            <a:fld id="{442DB98B-1BB0-D84A-9919-CB96C5874452}" type="slidenum">
              <a:rPr lang="en-US"/>
              <a:pPr/>
              <a:t>6</a:t>
            </a:fld>
            <a:endParaRPr lang="en-US"/>
          </a:p>
        </p:txBody>
      </p:sp>
      <p:sp>
        <p:nvSpPr>
          <p:cNvPr id="2388064" name="Rectangle 96"/>
          <p:cNvSpPr>
            <a:spLocks noChangeArrowheads="1"/>
          </p:cNvSpPr>
          <p:nvPr/>
        </p:nvSpPr>
        <p:spPr bwMode="auto">
          <a:xfrm>
            <a:off x="-12700" y="8382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5587335" cy="511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28EFE0-774F-C24C-84CE-14EFF796192B}"/>
              </a:ext>
            </a:extLst>
          </p:cNvPr>
          <p:cNvSpPr/>
          <p:nvPr/>
        </p:nvSpPr>
        <p:spPr>
          <a:xfrm>
            <a:off x="0" y="9555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Equation of state of nuclear matter </a:t>
            </a:r>
            <a:endParaRPr lang="en-US" sz="3600" dirty="0"/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CDA6BF00-D46B-2B47-88A0-00E052E52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054" y="788268"/>
            <a:ext cx="3797300" cy="10772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defRPr/>
            </a:pPr>
            <a:r>
              <a:rPr lang="en-US" sz="2000" dirty="0"/>
              <a:t>  </a:t>
            </a:r>
            <a:r>
              <a:rPr lang="en-US" sz="2000" b="1" dirty="0"/>
              <a:t>E/A</a:t>
            </a:r>
            <a:r>
              <a:rPr lang="en-US" sz="2000" b="1" dirty="0">
                <a:latin typeface="Times New Roman" charset="0"/>
              </a:rPr>
              <a:t> (</a:t>
            </a:r>
            <a:r>
              <a:rPr lang="en-US" sz="2000" b="1" dirty="0">
                <a:latin typeface="Times New Roman" charset="0"/>
                <a:sym typeface="Symbol" charset="0"/>
              </a:rPr>
              <a:t>,)</a:t>
            </a:r>
            <a:r>
              <a:rPr lang="en-US" sz="2000" dirty="0">
                <a:latin typeface="Times New Roman" charset="0"/>
                <a:sym typeface="Symbol" charset="0"/>
              </a:rPr>
              <a:t> = </a:t>
            </a:r>
            <a:r>
              <a:rPr lang="en-US" sz="2000" dirty="0">
                <a:solidFill>
                  <a:srgbClr val="0000CC"/>
                </a:solidFill>
              </a:rPr>
              <a:t>E/A </a:t>
            </a:r>
            <a:r>
              <a:rPr lang="en-US" sz="2000" dirty="0">
                <a:solidFill>
                  <a:srgbClr val="0000CC"/>
                </a:solidFill>
                <a:latin typeface="Times New Roman" charset="0"/>
              </a:rPr>
              <a:t>(</a:t>
            </a:r>
            <a:r>
              <a:rPr lang="en-US" sz="2000" dirty="0">
                <a:solidFill>
                  <a:srgbClr val="0000CC"/>
                </a:solidFill>
                <a:latin typeface="Times New Roman" charset="0"/>
                <a:sym typeface="Symbol" charset="0"/>
              </a:rPr>
              <a:t>,0)</a:t>
            </a:r>
            <a:r>
              <a:rPr lang="en-US" sz="2000" dirty="0">
                <a:latin typeface="Times New Roman" charset="0"/>
                <a:sym typeface="Symbol" charset="0"/>
              </a:rPr>
              <a:t> + </a:t>
            </a:r>
            <a:r>
              <a:rPr lang="en-US" sz="2000" dirty="0">
                <a:latin typeface="Symbol" charset="0"/>
                <a:sym typeface="Symbol" charset="0"/>
              </a:rPr>
              <a:t>d</a:t>
            </a:r>
            <a:r>
              <a:rPr lang="en-US" sz="2000" baseline="30000" dirty="0">
                <a:latin typeface="Times New Roman" charset="0"/>
                <a:sym typeface="Symbol" charset="0"/>
              </a:rPr>
              <a:t>2</a:t>
            </a:r>
            <a:r>
              <a:rPr lang="en-US" sz="2000" dirty="0">
                <a:solidFill>
                  <a:srgbClr val="CC00CC"/>
                </a:solidFill>
                <a:latin typeface="Times New Roman" charset="0"/>
                <a:sym typeface="Symbol" charset="0"/>
              </a:rPr>
              <a:t>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S()</a:t>
            </a:r>
            <a:endParaRPr lang="en-US" sz="2000" dirty="0">
              <a:solidFill>
                <a:srgbClr val="0000CC"/>
              </a:solidFill>
              <a:latin typeface="Times New Roman" charset="0"/>
              <a:sym typeface="Symbol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2000" dirty="0">
                <a:latin typeface="Symbol" charset="0"/>
                <a:sym typeface="Symbol" charset="0"/>
              </a:rPr>
              <a:t>   d </a:t>
            </a:r>
            <a:r>
              <a:rPr lang="en-US" sz="2000" dirty="0">
                <a:latin typeface="Times New Roman" charset="0"/>
                <a:sym typeface="Symbol" charset="0"/>
              </a:rPr>
              <a:t>= (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n</a:t>
            </a:r>
            <a:r>
              <a:rPr lang="en-US" sz="2000" dirty="0">
                <a:latin typeface="Times New Roman" charset="0"/>
                <a:sym typeface="Symbol" charset="0"/>
              </a:rPr>
              <a:t>- 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p</a:t>
            </a:r>
            <a:r>
              <a:rPr lang="en-US" sz="2000" dirty="0">
                <a:latin typeface="Times New Roman" charset="0"/>
                <a:sym typeface="Symbol" charset="0"/>
              </a:rPr>
              <a:t>)/ (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n</a:t>
            </a:r>
            <a:r>
              <a:rPr lang="en-US" sz="2000" dirty="0">
                <a:latin typeface="Times New Roman" charset="0"/>
                <a:sym typeface="Symbol" charset="0"/>
              </a:rPr>
              <a:t>+ 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p</a:t>
            </a:r>
            <a:r>
              <a:rPr lang="en-US" sz="2000" dirty="0">
                <a:latin typeface="Times New Roman" charset="0"/>
                <a:sym typeface="Symbol" charset="0"/>
              </a:rPr>
              <a:t>) = </a:t>
            </a:r>
            <a:r>
              <a:rPr lang="en-US" sz="2000" dirty="0"/>
              <a:t>(N-Z)/A</a:t>
            </a:r>
            <a:endParaRPr lang="en-US" sz="1800" dirty="0"/>
          </a:p>
          <a:p>
            <a:pPr marL="285750" indent="-285750">
              <a:lnSpc>
                <a:spcPct val="140000"/>
              </a:lnSpc>
              <a:buFont typeface="Symbol" charset="0"/>
              <a:buChar char=" "/>
              <a:defRPr/>
            </a:pPr>
            <a:endParaRPr lang="en-US" sz="500" dirty="0"/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5BA6E3DB-FB82-8646-80A9-8866DE89F935}"/>
              </a:ext>
            </a:extLst>
          </p:cNvPr>
          <p:cNvSpPr txBox="1">
            <a:spLocks noChangeArrowheads="1"/>
          </p:cNvSpPr>
          <p:nvPr/>
        </p:nvSpPr>
        <p:spPr bwMode="auto">
          <a:xfrm rot="20168766">
            <a:off x="740794" y="1915412"/>
            <a:ext cx="1398649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DE0000"/>
                </a:solidFill>
                <a:latin typeface="Symbol" charset="0"/>
                <a:sym typeface="Symbol" charset="0"/>
              </a:rPr>
              <a:t> </a:t>
            </a:r>
            <a:r>
              <a:rPr lang="en-US" sz="2800" b="1" dirty="0">
                <a:solidFill>
                  <a:srgbClr val="F40000"/>
                </a:solidFill>
                <a:sym typeface="Symbol" charset="0"/>
              </a:rPr>
              <a:t></a:t>
            </a:r>
            <a:r>
              <a:rPr lang="en-US" sz="3200" b="1" dirty="0">
                <a:solidFill>
                  <a:srgbClr val="DE0000"/>
                </a:solidFill>
              </a:rPr>
              <a:t>1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3655AD1-CC4C-C04F-B978-D7EA27D01B70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600" y="1220620"/>
            <a:ext cx="3593904" cy="191554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TextBox 13">
            <a:extLst>
              <a:ext uri="{FF2B5EF4-FFF2-40B4-BE49-F238E27FC236}">
                <a16:creationId xmlns:a16="http://schemas.microsoft.com/office/drawing/2014/main" id="{C7275FEF-F1CF-C249-B3AE-50390730D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5485" y="3763586"/>
            <a:ext cx="885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Soft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8BBD4D59-DA34-584D-8F6C-4DFEB80AD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457" y="2183439"/>
            <a:ext cx="885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7030A0"/>
                </a:solidFill>
              </a:rPr>
              <a:t>Stiff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355177-AFBE-1F44-8539-333FDE824EFF}"/>
              </a:ext>
            </a:extLst>
          </p:cNvPr>
          <p:cNvSpPr txBox="1"/>
          <p:nvPr/>
        </p:nvSpPr>
        <p:spPr>
          <a:xfrm>
            <a:off x="4180116" y="1890251"/>
            <a:ext cx="4963884" cy="1323439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42AFA"/>
                </a:solidFill>
              </a:rPr>
              <a:t>To probe the EOS of asymmetric nuclear matter (neutron stars) we need to be able to study the nuclear matter at </a:t>
            </a:r>
            <a:r>
              <a:rPr lang="en-US" sz="2000" b="1" dirty="0">
                <a:solidFill>
                  <a:srgbClr val="FF0000"/>
                </a:solidFill>
              </a:rPr>
              <a:t>higher densities </a:t>
            </a:r>
            <a:r>
              <a:rPr lang="en-US" sz="2000" dirty="0">
                <a:solidFill>
                  <a:srgbClr val="142AFA"/>
                </a:solidFill>
              </a:rPr>
              <a:t>and </a:t>
            </a:r>
            <a:r>
              <a:rPr lang="en-US" sz="2000" b="1" dirty="0">
                <a:solidFill>
                  <a:srgbClr val="008000"/>
                </a:solidFill>
              </a:rPr>
              <a:t>asymmetries</a:t>
            </a:r>
            <a:r>
              <a:rPr lang="en-US" sz="2000" dirty="0">
                <a:solidFill>
                  <a:srgbClr val="142AF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7473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0" y="748855"/>
            <a:ext cx="9448800" cy="5807322"/>
            <a:chOff x="0" y="748855"/>
            <a:chExt cx="9448800" cy="5807322"/>
          </a:xfrm>
        </p:grpSpPr>
        <p:sp>
          <p:nvSpPr>
            <p:cNvPr id="48" name="Rectangle 47"/>
            <p:cNvSpPr/>
            <p:nvPr/>
          </p:nvSpPr>
          <p:spPr>
            <a:xfrm>
              <a:off x="0" y="762000"/>
              <a:ext cx="9144000" cy="5791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1" i="0" u="none" strike="noStrike" cap="none" normalizeH="0" baseline="0">
                <a:ln>
                  <a:noFill/>
                </a:ln>
                <a:solidFill>
                  <a:srgbClr val="DE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9" name="Rectangle 5"/>
            <p:cNvSpPr>
              <a:spLocks noChangeArrowheads="1"/>
            </p:cNvSpPr>
            <p:nvPr/>
          </p:nvSpPr>
          <p:spPr bwMode="auto">
            <a:xfrm>
              <a:off x="0" y="762000"/>
              <a:ext cx="9144000" cy="5791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30"/>
            <p:cNvSpPr txBox="1">
              <a:spLocks noChangeArrowheads="1"/>
            </p:cNvSpPr>
            <p:nvPr/>
          </p:nvSpPr>
          <p:spPr bwMode="auto">
            <a:xfrm>
              <a:off x="6564313" y="4279900"/>
              <a:ext cx="9636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sz="2400" baseline="30000">
                  <a:latin typeface="Times New Roman" charset="0"/>
                  <a:cs typeface="ＭＳ Ｐゴシック" charset="0"/>
                </a:rPr>
                <a:t>208</a:t>
              </a:r>
              <a:r>
                <a:rPr lang="en-US" sz="2400">
                  <a:latin typeface="Times New Roman" charset="0"/>
                  <a:cs typeface="ＭＳ Ｐゴシック" charset="0"/>
                </a:rPr>
                <a:t>Pb</a:t>
              </a:r>
            </a:p>
          </p:txBody>
        </p:sp>
        <p:sp>
          <p:nvSpPr>
            <p:cNvPr id="51" name="Text Box 31"/>
            <p:cNvSpPr txBox="1">
              <a:spLocks noChangeArrowheads="1"/>
            </p:cNvSpPr>
            <p:nvPr/>
          </p:nvSpPr>
          <p:spPr bwMode="auto">
            <a:xfrm>
              <a:off x="3429000" y="5360313"/>
              <a:ext cx="60198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100" dirty="0">
                  <a:solidFill>
                    <a:srgbClr val="9933FF"/>
                  </a:solidFill>
                  <a:latin typeface="+mj-lt"/>
                  <a:cs typeface="ＭＳ Ｐゴシック" charset="0"/>
                </a:rPr>
                <a:t>extrapolation from </a:t>
              </a:r>
              <a:r>
                <a:rPr lang="en-US" sz="2100" baseline="30000" dirty="0">
                  <a:solidFill>
                    <a:srgbClr val="9933FF"/>
                  </a:solidFill>
                  <a:latin typeface="+mj-lt"/>
                  <a:cs typeface="ＭＳ Ｐゴシック" charset="0"/>
                </a:rPr>
                <a:t>208</a:t>
              </a:r>
              <a:r>
                <a:rPr lang="en-US" sz="2100" dirty="0">
                  <a:solidFill>
                    <a:srgbClr val="9933FF"/>
                  </a:solidFill>
                  <a:latin typeface="+mj-lt"/>
                  <a:cs typeface="ＭＳ Ｐゴシック" charset="0"/>
                </a:rPr>
                <a:t>Pb radius to n-star radius</a:t>
              </a:r>
            </a:p>
          </p:txBody>
        </p:sp>
        <p:sp>
          <p:nvSpPr>
            <p:cNvPr id="52" name="Rectangle 193"/>
            <p:cNvSpPr>
              <a:spLocks noChangeArrowheads="1"/>
            </p:cNvSpPr>
            <p:nvPr/>
          </p:nvSpPr>
          <p:spPr bwMode="auto">
            <a:xfrm>
              <a:off x="3352800" y="6248400"/>
              <a:ext cx="5410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en-US" sz="1400" dirty="0">
                  <a:latin typeface="Arial"/>
                  <a:cs typeface="Arial"/>
                </a:rPr>
                <a:t>C.J. Horowitz, J. </a:t>
              </a:r>
              <a:r>
                <a:rPr lang="en-US" sz="1400" dirty="0" err="1">
                  <a:latin typeface="Arial"/>
                  <a:cs typeface="Arial"/>
                </a:rPr>
                <a:t>Piekarewicz</a:t>
              </a:r>
              <a:r>
                <a:rPr lang="en-US" sz="1400" dirty="0">
                  <a:latin typeface="Arial"/>
                  <a:cs typeface="Arial"/>
                </a:rPr>
                <a:t>, Phys. Rev. </a:t>
              </a:r>
              <a:r>
                <a:rPr lang="en-US" sz="1400" dirty="0" err="1">
                  <a:latin typeface="Arial"/>
                  <a:cs typeface="Arial"/>
                </a:rPr>
                <a:t>Lett</a:t>
              </a:r>
              <a:r>
                <a:rPr lang="en-US" sz="1400" dirty="0">
                  <a:latin typeface="Arial"/>
                  <a:cs typeface="Arial"/>
                </a:rPr>
                <a:t>. 86 (2001) 5647</a:t>
              </a:r>
            </a:p>
          </p:txBody>
        </p:sp>
        <p:pic>
          <p:nvPicPr>
            <p:cNvPr id="53" name="Picture 194" descr="lip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07"/>
            <a:stretch>
              <a:fillRect/>
            </a:stretch>
          </p:blipFill>
          <p:spPr bwMode="auto">
            <a:xfrm>
              <a:off x="1405985" y="1621746"/>
              <a:ext cx="2813590" cy="333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Rectangle 195"/>
            <p:cNvSpPr>
              <a:spLocks noChangeArrowheads="1"/>
            </p:cNvSpPr>
            <p:nvPr/>
          </p:nvSpPr>
          <p:spPr bwMode="auto">
            <a:xfrm>
              <a:off x="2009775" y="1328063"/>
              <a:ext cx="1447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70000"/>
                </a:spcBef>
              </a:pPr>
              <a:r>
                <a:rPr lang="en-US" sz="2000" b="1">
                  <a:latin typeface="Times New Roman" charset="0"/>
                  <a:cs typeface="ＭＳ Ｐゴシック" charset="0"/>
                </a:rPr>
                <a:t>~10</a:t>
              </a:r>
              <a:r>
                <a:rPr lang="en-US" sz="2000" b="1" baseline="30000">
                  <a:latin typeface="Times New Roman" charset="0"/>
                  <a:cs typeface="ＭＳ Ｐゴシック" charset="0"/>
                </a:rPr>
                <a:t>-15</a:t>
              </a:r>
              <a:r>
                <a:rPr lang="en-US" sz="2000" b="1">
                  <a:latin typeface="Times New Roman" charset="0"/>
                  <a:cs typeface="ＭＳ Ｐゴシック" charset="0"/>
                </a:rPr>
                <a:t> m</a:t>
              </a:r>
            </a:p>
          </p:txBody>
        </p:sp>
        <p:sp>
          <p:nvSpPr>
            <p:cNvPr id="55" name="Rectangle 196"/>
            <p:cNvSpPr>
              <a:spLocks noChangeArrowheads="1"/>
            </p:cNvSpPr>
            <p:nvPr/>
          </p:nvSpPr>
          <p:spPr bwMode="auto">
            <a:xfrm>
              <a:off x="6048375" y="1328063"/>
              <a:ext cx="1447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70000"/>
                </a:spcBef>
              </a:pPr>
              <a:r>
                <a:rPr lang="en-US" sz="2000" b="1">
                  <a:latin typeface="Times New Roman" charset="0"/>
                  <a:cs typeface="ＭＳ Ｐゴシック" charset="0"/>
                </a:rPr>
                <a:t>~10</a:t>
              </a:r>
              <a:r>
                <a:rPr lang="en-US" sz="2000" b="1" baseline="30000">
                  <a:latin typeface="Times New Roman" charset="0"/>
                  <a:cs typeface="ＭＳ Ｐゴシック" charset="0"/>
                </a:rPr>
                <a:t>4</a:t>
              </a:r>
              <a:r>
                <a:rPr lang="en-US" sz="2000" b="1">
                  <a:latin typeface="Times New Roman" charset="0"/>
                  <a:cs typeface="ＭＳ Ｐゴシック" charset="0"/>
                </a:rPr>
                <a:t> m</a:t>
              </a:r>
            </a:p>
          </p:txBody>
        </p:sp>
        <p:sp>
          <p:nvSpPr>
            <p:cNvPr id="56" name="Line 215"/>
            <p:cNvSpPr>
              <a:spLocks noChangeShapeType="1"/>
            </p:cNvSpPr>
            <p:nvPr/>
          </p:nvSpPr>
          <p:spPr bwMode="auto">
            <a:xfrm>
              <a:off x="3457575" y="1556663"/>
              <a:ext cx="2514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7" name="Picture 197" descr="H:\My Documents\Daniel\presentations\DOE poster 2008\NeutronStar_only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1" t="4738" r="7463"/>
            <a:stretch>
              <a:fillRect/>
            </a:stretch>
          </p:blipFill>
          <p:spPr bwMode="auto">
            <a:xfrm>
              <a:off x="5133975" y="1621746"/>
              <a:ext cx="2749141" cy="2859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 Box 218"/>
            <p:cNvSpPr txBox="1">
              <a:spLocks noChangeArrowheads="1"/>
            </p:cNvSpPr>
            <p:nvPr/>
          </p:nvSpPr>
          <p:spPr bwMode="auto">
            <a:xfrm>
              <a:off x="5133975" y="4480796"/>
              <a:ext cx="3124200" cy="609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3400" b="1">
                  <a:latin typeface="Times New Roman" charset="0"/>
                  <a:cs typeface="ＭＳ Ｐゴシック" charset="0"/>
                </a:rPr>
                <a:t>Neutron</a:t>
              </a:r>
              <a:r>
                <a:rPr lang="en-US" sz="3400">
                  <a:latin typeface="Times New Roman" charset="0"/>
                  <a:cs typeface="ＭＳ Ｐゴシック" charset="0"/>
                </a:rPr>
                <a:t> </a:t>
              </a:r>
              <a:r>
                <a:rPr lang="en-US" sz="3400" b="1">
                  <a:latin typeface="Times New Roman" charset="0"/>
                  <a:cs typeface="ＭＳ Ｐゴシック" charset="0"/>
                </a:rPr>
                <a:t>Star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2700" y="748855"/>
              <a:ext cx="91313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cs typeface="ＭＳ Ｐゴシック" charset="0"/>
                </a:rPr>
                <a:t>Symmetry energy on vastly differing length scales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7401"/>
            <a:ext cx="9144000" cy="900849"/>
          </a:xfrm>
          <a:noFill/>
          <a:ln>
            <a:noFill/>
          </a:ln>
          <a:effectLst/>
        </p:spPr>
        <p:txBody>
          <a:bodyPr/>
          <a:lstStyle/>
          <a:p>
            <a:r>
              <a:rPr lang="en-US" sz="3600" b="1" dirty="0">
                <a:solidFill>
                  <a:srgbClr val="FFFFFF"/>
                </a:solidFill>
                <a:latin typeface="Comic Sans MS"/>
                <a:ea typeface="MS Mincho" pitchFamily="49" charset="-128"/>
                <a:cs typeface="Comic Sans MS"/>
              </a:rPr>
              <a:t>Symmetry energy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Z. Chajecki - WPCF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E282B-BE3C-BC41-86A3-BEE1E02B2A55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6" name="Group 1109"/>
          <p:cNvGraphicFramePr>
            <a:graphicFrameLocks noGrp="1"/>
          </p:cNvGraphicFramePr>
          <p:nvPr>
            <p:extLst/>
          </p:nvPr>
        </p:nvGraphicFramePr>
        <p:xfrm>
          <a:off x="14434" y="5006834"/>
          <a:ext cx="3353667" cy="1547993"/>
        </p:xfrm>
        <a:graphic>
          <a:graphicData uri="http://schemas.openxmlformats.org/drawingml/2006/table">
            <a:tbl>
              <a:tblPr/>
              <a:tblGrid>
                <a:gridCol w="99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n-star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HI collisions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/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Symbol" charset="0"/>
                          <a:ea typeface="ＭＳ Ｐゴシック" charset="0"/>
                          <a:cs typeface="Arial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~ 0.1 - 10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~ 0.1-5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~0.1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~0.38-0.5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T(MeV)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  ~1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~ 4-50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73537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20000" y="6553200"/>
            <a:ext cx="1511300" cy="476250"/>
          </a:xfrm>
        </p:spPr>
        <p:txBody>
          <a:bodyPr/>
          <a:lstStyle/>
          <a:p>
            <a:fld id="{442DB98B-1BB0-D84A-9919-CB96C5874452}" type="slidenum">
              <a:rPr lang="en-US"/>
              <a:pPr/>
              <a:t>8</a:t>
            </a:fld>
            <a:endParaRPr lang="en-US"/>
          </a:p>
        </p:txBody>
      </p:sp>
      <p:sp>
        <p:nvSpPr>
          <p:cNvPr id="2388064" name="Rectangle 96"/>
          <p:cNvSpPr>
            <a:spLocks noChangeArrowheads="1"/>
          </p:cNvSpPr>
          <p:nvPr/>
        </p:nvSpPr>
        <p:spPr bwMode="auto">
          <a:xfrm>
            <a:off x="-12700" y="813033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5587335" cy="511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990643" y="5920862"/>
            <a:ext cx="2431252" cy="0"/>
          </a:xfrm>
          <a:prstGeom prst="line">
            <a:avLst/>
          </a:prstGeom>
          <a:noFill/>
          <a:ln w="38100">
            <a:solidFill>
              <a:srgbClr val="0066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28EFE0-774F-C24C-84CE-14EFF796192B}"/>
              </a:ext>
            </a:extLst>
          </p:cNvPr>
          <p:cNvSpPr/>
          <p:nvPr/>
        </p:nvSpPr>
        <p:spPr>
          <a:xfrm>
            <a:off x="0" y="9555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Equation of state of nuclear matter 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C4611D-F8D1-894A-BDE0-A10A18469D2A}"/>
              </a:ext>
            </a:extLst>
          </p:cNvPr>
          <p:cNvSpPr/>
          <p:nvPr/>
        </p:nvSpPr>
        <p:spPr>
          <a:xfrm>
            <a:off x="1585039" y="5396605"/>
            <a:ext cx="1382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5900"/>
                </a:solidFill>
                <a:latin typeface="Times New Roman" charset="0"/>
              </a:rPr>
              <a:t>NSCL</a:t>
            </a:r>
            <a:endParaRPr lang="en-US" sz="1800" b="1" dirty="0">
              <a:solidFill>
                <a:srgbClr val="005900"/>
              </a:solidFill>
              <a:latin typeface="Times New Roman" charset="0"/>
            </a:endParaRP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CDA6BF00-D46B-2B47-88A0-00E052E52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054" y="788268"/>
            <a:ext cx="3797300" cy="10772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defRPr/>
            </a:pPr>
            <a:r>
              <a:rPr lang="en-US" sz="2000" dirty="0"/>
              <a:t>  </a:t>
            </a:r>
            <a:r>
              <a:rPr lang="en-US" sz="2000" b="1" dirty="0"/>
              <a:t>E/A</a:t>
            </a:r>
            <a:r>
              <a:rPr lang="en-US" sz="2000" b="1" dirty="0">
                <a:latin typeface="Times New Roman" charset="0"/>
              </a:rPr>
              <a:t> (</a:t>
            </a:r>
            <a:r>
              <a:rPr lang="en-US" sz="2000" b="1" dirty="0">
                <a:latin typeface="Times New Roman" charset="0"/>
                <a:sym typeface="Symbol" charset="0"/>
              </a:rPr>
              <a:t>,)</a:t>
            </a:r>
            <a:r>
              <a:rPr lang="en-US" sz="2000" dirty="0">
                <a:latin typeface="Times New Roman" charset="0"/>
                <a:sym typeface="Symbol" charset="0"/>
              </a:rPr>
              <a:t> = </a:t>
            </a:r>
            <a:r>
              <a:rPr lang="en-US" sz="2000" dirty="0">
                <a:solidFill>
                  <a:srgbClr val="0000CC"/>
                </a:solidFill>
              </a:rPr>
              <a:t>E/A </a:t>
            </a:r>
            <a:r>
              <a:rPr lang="en-US" sz="2000" dirty="0">
                <a:solidFill>
                  <a:srgbClr val="0000CC"/>
                </a:solidFill>
                <a:latin typeface="Times New Roman" charset="0"/>
              </a:rPr>
              <a:t>(</a:t>
            </a:r>
            <a:r>
              <a:rPr lang="en-US" sz="2000" dirty="0">
                <a:solidFill>
                  <a:srgbClr val="0000CC"/>
                </a:solidFill>
                <a:latin typeface="Times New Roman" charset="0"/>
                <a:sym typeface="Symbol" charset="0"/>
              </a:rPr>
              <a:t>,0)</a:t>
            </a:r>
            <a:r>
              <a:rPr lang="en-US" sz="2000" dirty="0">
                <a:latin typeface="Times New Roman" charset="0"/>
                <a:sym typeface="Symbol" charset="0"/>
              </a:rPr>
              <a:t> + </a:t>
            </a:r>
            <a:r>
              <a:rPr lang="en-US" sz="2000" dirty="0">
                <a:latin typeface="Symbol" charset="0"/>
                <a:sym typeface="Symbol" charset="0"/>
              </a:rPr>
              <a:t>d</a:t>
            </a:r>
            <a:r>
              <a:rPr lang="en-US" sz="2000" baseline="30000" dirty="0">
                <a:latin typeface="Times New Roman" charset="0"/>
                <a:sym typeface="Symbol" charset="0"/>
              </a:rPr>
              <a:t>2</a:t>
            </a:r>
            <a:r>
              <a:rPr lang="en-US" sz="2000" dirty="0">
                <a:solidFill>
                  <a:srgbClr val="CC00CC"/>
                </a:solidFill>
                <a:latin typeface="Times New Roman" charset="0"/>
                <a:sym typeface="Symbol" charset="0"/>
              </a:rPr>
              <a:t></a:t>
            </a:r>
            <a:r>
              <a:rPr lang="en-US" sz="2000" dirty="0">
                <a:solidFill>
                  <a:srgbClr val="FF0000"/>
                </a:solidFill>
                <a:latin typeface="Times New Roman" charset="0"/>
                <a:sym typeface="Symbol" charset="0"/>
              </a:rPr>
              <a:t>S()</a:t>
            </a:r>
            <a:endParaRPr lang="en-US" sz="2000" dirty="0">
              <a:solidFill>
                <a:srgbClr val="0000CC"/>
              </a:solidFill>
              <a:latin typeface="Times New Roman" charset="0"/>
              <a:sym typeface="Symbol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2000" dirty="0">
                <a:latin typeface="Symbol" charset="0"/>
                <a:sym typeface="Symbol" charset="0"/>
              </a:rPr>
              <a:t>   d </a:t>
            </a:r>
            <a:r>
              <a:rPr lang="en-US" sz="2000" dirty="0">
                <a:latin typeface="Times New Roman" charset="0"/>
                <a:sym typeface="Symbol" charset="0"/>
              </a:rPr>
              <a:t>= (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n</a:t>
            </a:r>
            <a:r>
              <a:rPr lang="en-US" sz="2000" dirty="0">
                <a:latin typeface="Times New Roman" charset="0"/>
                <a:sym typeface="Symbol" charset="0"/>
              </a:rPr>
              <a:t>- 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p</a:t>
            </a:r>
            <a:r>
              <a:rPr lang="en-US" sz="2000" dirty="0">
                <a:latin typeface="Times New Roman" charset="0"/>
                <a:sym typeface="Symbol" charset="0"/>
              </a:rPr>
              <a:t>)/ (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n</a:t>
            </a:r>
            <a:r>
              <a:rPr lang="en-US" sz="2000" dirty="0">
                <a:latin typeface="Times New Roman" charset="0"/>
                <a:sym typeface="Symbol" charset="0"/>
              </a:rPr>
              <a:t>+ </a:t>
            </a:r>
            <a:r>
              <a:rPr lang="en-US" sz="2000" baseline="-25000" dirty="0">
                <a:latin typeface="Times New Roman" charset="0"/>
                <a:sym typeface="Symbol" charset="0"/>
              </a:rPr>
              <a:t>p</a:t>
            </a:r>
            <a:r>
              <a:rPr lang="en-US" sz="2000" dirty="0">
                <a:latin typeface="Times New Roman" charset="0"/>
                <a:sym typeface="Symbol" charset="0"/>
              </a:rPr>
              <a:t>) = </a:t>
            </a:r>
            <a:r>
              <a:rPr lang="en-US" sz="2000" dirty="0"/>
              <a:t>(N-Z)/A</a:t>
            </a:r>
            <a:endParaRPr lang="en-US" sz="1800" dirty="0"/>
          </a:p>
          <a:p>
            <a:pPr marL="285750" indent="-285750">
              <a:lnSpc>
                <a:spcPct val="140000"/>
              </a:lnSpc>
              <a:buFont typeface="Symbol" charset="0"/>
              <a:buChar char=" "/>
              <a:defRPr/>
            </a:pPr>
            <a:endParaRPr lang="en-US" sz="500" dirty="0"/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5BA6E3DB-FB82-8646-80A9-8866DE89F935}"/>
              </a:ext>
            </a:extLst>
          </p:cNvPr>
          <p:cNvSpPr txBox="1">
            <a:spLocks noChangeArrowheads="1"/>
          </p:cNvSpPr>
          <p:nvPr/>
        </p:nvSpPr>
        <p:spPr bwMode="auto">
          <a:xfrm rot="20168766">
            <a:off x="740794" y="1915412"/>
            <a:ext cx="1398649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DE0000"/>
                </a:solidFill>
                <a:latin typeface="Symbol" charset="0"/>
                <a:sym typeface="Symbol" charset="0"/>
              </a:rPr>
              <a:t> </a:t>
            </a:r>
            <a:r>
              <a:rPr lang="en-US" sz="2800" b="1" dirty="0">
                <a:solidFill>
                  <a:srgbClr val="F40000"/>
                </a:solidFill>
                <a:sym typeface="Symbol" charset="0"/>
              </a:rPr>
              <a:t></a:t>
            </a:r>
            <a:r>
              <a:rPr lang="en-US" sz="3200" b="1" dirty="0">
                <a:solidFill>
                  <a:srgbClr val="DE0000"/>
                </a:solidFill>
              </a:rPr>
              <a:t>1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3655AD1-CC4C-C04F-B978-D7EA27D01B70}"/>
              </a:ext>
            </a:extLst>
          </p:cNvPr>
          <p:cNvCxnSpPr>
            <a:cxnSpLocks/>
          </p:cNvCxnSpPr>
          <p:nvPr/>
        </p:nvCxnSpPr>
        <p:spPr bwMode="auto">
          <a:xfrm flipH="1">
            <a:off x="228600" y="1220620"/>
            <a:ext cx="3593904" cy="191554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0644560-0665-ED44-A539-697CC42C2C4F}"/>
              </a:ext>
            </a:extLst>
          </p:cNvPr>
          <p:cNvSpPr txBox="1"/>
          <p:nvPr/>
        </p:nvSpPr>
        <p:spPr>
          <a:xfrm>
            <a:off x="4180116" y="1890251"/>
            <a:ext cx="4963884" cy="4093428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42AFA"/>
                </a:solidFill>
              </a:rPr>
              <a:t>To probe the EOS of asymmetric nuclear matter (neutron stars) we need to be able to study the nuclear matter at </a:t>
            </a:r>
            <a:r>
              <a:rPr lang="en-US" sz="2000" b="1" dirty="0">
                <a:solidFill>
                  <a:srgbClr val="FF0000"/>
                </a:solidFill>
              </a:rPr>
              <a:t>higher densities </a:t>
            </a:r>
            <a:r>
              <a:rPr lang="en-US" sz="2000" dirty="0">
                <a:solidFill>
                  <a:srgbClr val="142AFA"/>
                </a:solidFill>
              </a:rPr>
              <a:t>and </a:t>
            </a:r>
            <a:r>
              <a:rPr lang="en-US" sz="2000" b="1" dirty="0">
                <a:solidFill>
                  <a:srgbClr val="008000"/>
                </a:solidFill>
              </a:rPr>
              <a:t>asymmetries</a:t>
            </a:r>
            <a:r>
              <a:rPr lang="en-US" sz="2000" dirty="0">
                <a:solidFill>
                  <a:srgbClr val="142AFA"/>
                </a:solidFill>
              </a:rPr>
              <a:t> 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The only way we can do it in the laboratory is via heavy ion collisions:  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nucleus – nucleus collisions at higher densities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 require higher beam energies and new detectors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8000"/>
                </a:solidFill>
                <a:sym typeface="Symbol"/>
              </a:rPr>
              <a:t>Increase sensitivity to symmetry energy by increasing </a:t>
            </a:r>
            <a:r>
              <a:rPr lang="en-US" sz="2000" dirty="0">
                <a:solidFill>
                  <a:srgbClr val="008000"/>
                </a:solidFill>
                <a:latin typeface="Symbol" charset="2"/>
                <a:cs typeface="Symbol" charset="2"/>
                <a:sym typeface="Symbol"/>
              </a:rPr>
              <a:t>d </a:t>
            </a:r>
            <a:r>
              <a:rPr lang="en-US" sz="2000" dirty="0">
                <a:solidFill>
                  <a:srgbClr val="008000"/>
                </a:solidFill>
                <a:latin typeface="Arial"/>
                <a:cs typeface="Arial"/>
                <a:sym typeface="Symbol"/>
              </a:rPr>
              <a:t>(asymmetry between the # of neutrons and protons)</a:t>
            </a:r>
            <a:endParaRPr lang="en-US" sz="2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C7275FEF-F1CF-C249-B3AE-50390730D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5485" y="3763586"/>
            <a:ext cx="885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</a:rPr>
              <a:t>Soft</a:t>
            </a:r>
          </a:p>
        </p:txBody>
      </p:sp>
      <p:sp>
        <p:nvSpPr>
          <p:cNvPr id="29" name="TextBox 13">
            <a:extLst>
              <a:ext uri="{FF2B5EF4-FFF2-40B4-BE49-F238E27FC236}">
                <a16:creationId xmlns:a16="http://schemas.microsoft.com/office/drawing/2014/main" id="{8BBD4D59-DA34-584D-8F6C-4DFEB80AD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457" y="2183439"/>
            <a:ext cx="885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7030A0"/>
                </a:solidFill>
              </a:rPr>
              <a:t>Stiff</a:t>
            </a:r>
          </a:p>
        </p:txBody>
      </p:sp>
    </p:spTree>
    <p:extLst>
      <p:ext uri="{BB962C8B-B14F-4D97-AF65-F5344CB8AC3E}">
        <p14:creationId xmlns:p14="http://schemas.microsoft.com/office/powerpoint/2010/main" val="4244463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" grpId="0"/>
      <p:bldP spid="27" grpId="0" build="allAtOnce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{EB756AA8-26F9-E54F-9E8A-3B093033776E}tf16401369</Template>
  <TotalTime>13503</TotalTime>
  <Words>2514</Words>
  <Application>Microsoft Macintosh PowerPoint</Application>
  <PresentationFormat>On-screen Show (4:3)</PresentationFormat>
  <Paragraphs>618</Paragraphs>
  <Slides>41</Slides>
  <Notes>36</Notes>
  <HiddenSlides>0</HiddenSlides>
  <MMClips>1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MS Mincho</vt:lpstr>
      <vt:lpstr>ＭＳ Ｐゴシック</vt:lpstr>
      <vt:lpstr>Arial</vt:lpstr>
      <vt:lpstr>Baskerville</vt:lpstr>
      <vt:lpstr>Comic Sans MS</vt:lpstr>
      <vt:lpstr>Symbol</vt:lpstr>
      <vt:lpstr>Times New Roman</vt:lpstr>
      <vt:lpstr>Verdana</vt:lpstr>
      <vt:lpstr>Wingdings</vt:lpstr>
      <vt:lpstr>Zapf Dingbats</vt:lpstr>
      <vt:lpstr>Default Design</vt:lpstr>
      <vt:lpstr>Equation</vt:lpstr>
      <vt:lpstr>PowerPoint Presentation</vt:lpstr>
      <vt:lpstr>PowerPoint Presentation</vt:lpstr>
      <vt:lpstr>Neutron Stars</vt:lpstr>
      <vt:lpstr>Anatomy of Neutron Stars</vt:lpstr>
      <vt:lpstr>PowerPoint Presentation</vt:lpstr>
      <vt:lpstr>EoS, Symmetry Energy and Neutron Stars</vt:lpstr>
      <vt:lpstr>PowerPoint Presentation</vt:lpstr>
      <vt:lpstr>Symmetry energy</vt:lpstr>
      <vt:lpstr>PowerPoint Presentation</vt:lpstr>
      <vt:lpstr>Modeling heavy ion collisions</vt:lpstr>
      <vt:lpstr>What we hope to learn?</vt:lpstr>
      <vt:lpstr>#1  Symmetry energy    How does the potential energy  of nuclear matter depend on density and momentum?</vt:lpstr>
      <vt:lpstr>Symmetry Energy: n, p potentials</vt:lpstr>
      <vt:lpstr>Symmetry Energy: n, p potentials</vt:lpstr>
      <vt:lpstr>Reaction probes: Isospin multiplets</vt:lpstr>
      <vt:lpstr>PowerPoint Presentation</vt:lpstr>
      <vt:lpstr>PowerPoint Presentation</vt:lpstr>
      <vt:lpstr>What we hope to learn?</vt:lpstr>
      <vt:lpstr>#2  In-medium cross section &amp; cluster production   </vt:lpstr>
      <vt:lpstr>Two-particle correlations</vt:lpstr>
      <vt:lpstr>Emission of p’s and n’s</vt:lpstr>
      <vt:lpstr>What we hope to learn?</vt:lpstr>
      <vt:lpstr>PowerPoint Presentation</vt:lpstr>
      <vt:lpstr>PowerPoint Presentation</vt:lpstr>
      <vt:lpstr>Charged particle identification</vt:lpstr>
      <vt:lpstr>PowerPoint Presentation</vt:lpstr>
      <vt:lpstr>What we hope to learn?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Transverse flow</vt:lpstr>
      <vt:lpstr>ImQMD – effective mass</vt:lpstr>
      <vt:lpstr>Emission of p’s and n’s: Sensitivity to SymEn</vt:lpstr>
      <vt:lpstr>Emission of p’s and n’s: Sensitivity to SymEn</vt:lpstr>
      <vt:lpstr>Possible emission configurations (stiff EOS)</vt:lpstr>
      <vt:lpstr>Emission of p’s and n’s</vt:lpstr>
      <vt:lpstr>Sensitivity to particle emission (soft EOS)</vt:lpstr>
      <vt:lpstr>Relating asymmetry in the CF to space-time asymmetry</vt:lpstr>
    </vt:vector>
  </TitlesOfParts>
  <Company>Zbigniew Chajecki User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Zbigniew Chajecki User</dc:creator>
  <cp:lastModifiedBy>Zbigniew Chajecki</cp:lastModifiedBy>
  <cp:revision>236</cp:revision>
  <cp:lastPrinted>2011-02-11T15:26:50Z</cp:lastPrinted>
  <dcterms:created xsi:type="dcterms:W3CDTF">2011-02-08T22:47:19Z</dcterms:created>
  <dcterms:modified xsi:type="dcterms:W3CDTF">2018-05-23T08:39:53Z</dcterms:modified>
</cp:coreProperties>
</file>