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2" r:id="rId3"/>
    <p:sldId id="345" r:id="rId4"/>
    <p:sldId id="346" r:id="rId5"/>
    <p:sldId id="347" r:id="rId6"/>
    <p:sldId id="348" r:id="rId7"/>
    <p:sldId id="330" r:id="rId8"/>
    <p:sldId id="334" r:id="rId9"/>
    <p:sldId id="313" r:id="rId10"/>
    <p:sldId id="355" r:id="rId11"/>
    <p:sldId id="357" r:id="rId12"/>
    <p:sldId id="335" r:id="rId13"/>
    <p:sldId id="356" r:id="rId14"/>
    <p:sldId id="358" r:id="rId15"/>
    <p:sldId id="359" r:id="rId16"/>
    <p:sldId id="350" r:id="rId17"/>
    <p:sldId id="297" r:id="rId18"/>
    <p:sldId id="360" r:id="rId19"/>
    <p:sldId id="361" r:id="rId20"/>
    <p:sldId id="349" r:id="rId21"/>
    <p:sldId id="318" r:id="rId22"/>
    <p:sldId id="363" r:id="rId23"/>
    <p:sldId id="351" r:id="rId24"/>
    <p:sldId id="364" r:id="rId25"/>
    <p:sldId id="353" r:id="rId26"/>
    <p:sldId id="354" r:id="rId27"/>
    <p:sldId id="341" r:id="rId28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47311C8B-C804-4165-9EAF-97246E933A87}">
          <p14:sldIdLst>
            <p14:sldId id="256"/>
            <p14:sldId id="362"/>
          </p14:sldIdLst>
        </p14:section>
        <p14:section name="Introduction and motivation" id="{022CEC98-CF94-43FB-9581-D6FE8E53ED53}">
          <p14:sldIdLst>
            <p14:sldId id="345"/>
            <p14:sldId id="346"/>
            <p14:sldId id="347"/>
            <p14:sldId id="348"/>
          </p14:sldIdLst>
        </p14:section>
        <p14:section name="A new family of exact solutions of relativistic hydro" id="{D5EF1C05-D483-447E-AC55-64FD5FB710E9}">
          <p14:sldIdLst>
            <p14:sldId id="330"/>
            <p14:sldId id="334"/>
            <p14:sldId id="313"/>
            <p14:sldId id="355"/>
            <p14:sldId id="357"/>
            <p14:sldId id="335"/>
            <p14:sldId id="356"/>
            <p14:sldId id="358"/>
            <p14:sldId id="359"/>
            <p14:sldId id="350"/>
          </p14:sldIdLst>
        </p14:section>
        <p14:section name="Rapidity and pseudorapidity distributions" id="{6B2E5102-F70D-4883-BA05-A1AFD1F29575}">
          <p14:sldIdLst>
            <p14:sldId id="297"/>
            <p14:sldId id="360"/>
            <p14:sldId id="361"/>
          </p14:sldIdLst>
        </p14:section>
        <p14:section name="Rlong HBT radius" id="{FB4E4B77-B59F-48A2-BFCE-8C7ABDFBF54D}">
          <p14:sldIdLst>
            <p14:sldId id="349"/>
            <p14:sldId id="318"/>
            <p14:sldId id="363"/>
          </p14:sldIdLst>
        </p14:section>
        <p14:section name="New viscous solutions" id="{063BBFBE-A9CA-4A91-85AC-7ED948D70F9C}">
          <p14:sldIdLst>
            <p14:sldId id="351"/>
            <p14:sldId id="364"/>
            <p14:sldId id="353"/>
          </p14:sldIdLst>
        </p14:section>
        <p14:section name="Outlooks to other presentations" id="{3B7AFD00-20C8-4DAD-9016-1EB147B0521B}">
          <p14:sldIdLst/>
        </p14:section>
        <p14:section name="Conclusion and summary" id="{469C6015-1CB9-49CE-A463-C85892DB0784}">
          <p14:sldIdLst>
            <p14:sldId id="354"/>
          </p14:sldIdLst>
        </p14:section>
        <p14:section name="Thank you!" id="{AAAE01C4-8065-4475-8A2E-5E00175A47BA}">
          <p14:sldIdLst>
            <p14:sldId id="341"/>
          </p14:sldIdLst>
        </p14:section>
        <p14:section name="Backup" id="{5A33490C-6D4C-4DD0-A643-C0A09BA1DD0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8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Dátum helye 2"/>
          <p:cNvSpPr txBox="1">
            <a:spLocks noGrp="1"/>
          </p:cNvSpPr>
          <p:nvPr>
            <p:ph type="dt" sz="quarter" idx="1"/>
          </p:nvPr>
        </p:nvSpPr>
        <p:spPr>
          <a:xfrm>
            <a:off x="401832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389DC73A-65FC-4DC7-9880-A0BCA7F38A36}" type="datetimeFigureOut">
              <a:t>5/22/2018</a:t>
            </a:fld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2"/>
          </p:nvPr>
        </p:nvSpPr>
        <p:spPr>
          <a:xfrm>
            <a:off x="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3"/>
          </p:nvPr>
        </p:nvSpPr>
        <p:spPr>
          <a:xfrm>
            <a:off x="401832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7066AFAC-24ED-4B1A-B4CB-B719CDDB8C6E}" type="slidenum">
              <a:t>‹#›</a:t>
            </a:fld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52986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Move="1" noResize="1"/>
          </p:cNvSpPr>
          <p:nvPr/>
        </p:nvSpPr>
        <p:spPr>
          <a:xfrm>
            <a:off x="0" y="0"/>
            <a:ext cx="7099200" cy="10234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Szabadkézi sokszög 5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Szabadkézi sokszög 11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Szabadkézi sokszög 12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Szabadkézi sokszög 17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Szabadkézi sokszög 18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Szabadkézi sokszög 19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Szabadkézi sokszög 20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Szabadkézi sokszög 21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Szabadkézi sokszög 22"/>
          <p:cNvSpPr/>
          <p:nvPr/>
        </p:nvSpPr>
        <p:spPr>
          <a:xfrm>
            <a:off x="0" y="339840"/>
            <a:ext cx="33288120" cy="2496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Jegyzetek helye 23"/>
          <p:cNvSpPr txBox="1">
            <a:spLocks noGrp="1"/>
          </p:cNvSpPr>
          <p:nvPr>
            <p:ph type="body" sz="quarter" idx="3"/>
          </p:nvPr>
        </p:nvSpPr>
        <p:spPr>
          <a:xfrm>
            <a:off x="522000" y="4830480"/>
            <a:ext cx="6041879" cy="45230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  <p:sp>
        <p:nvSpPr>
          <p:cNvPr id="25" name="Diakép helye 24"/>
          <p:cNvSpPr>
            <a:spLocks noGrp="1" noRot="1" noChangeAspect="1"/>
          </p:cNvSpPr>
          <p:nvPr>
            <p:ph type="sldImg" idx="2"/>
          </p:nvPr>
        </p:nvSpPr>
        <p:spPr>
          <a:xfrm>
            <a:off x="990360" y="777600"/>
            <a:ext cx="5095800" cy="3816720"/>
          </a:xfrm>
          <a:prstGeom prst="rect">
            <a:avLst/>
          </a:prstGeom>
          <a:noFill/>
          <a:ln>
            <a:noFill/>
            <a:prstDash val="solid"/>
          </a:ln>
        </p:spPr>
      </p:sp>
    </p:spTree>
    <p:extLst>
      <p:ext uri="{BB962C8B-B14F-4D97-AF65-F5344CB8AC3E}">
        <p14:creationId xmlns:p14="http://schemas.microsoft.com/office/powerpoint/2010/main" val="33053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hu-HU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4275" name="Rectangle 1027"/>
          <p:cNvSpPr>
            <a:spLocks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409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0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65938" y="-25400"/>
            <a:ext cx="2287587" cy="545941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-25400"/>
            <a:ext cx="6713538" cy="545941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3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9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722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750" y="908050"/>
            <a:ext cx="3679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371975" y="908050"/>
            <a:ext cx="3679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95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8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33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2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146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508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50000">
              <a:srgbClr val="0000CC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gyenes összekötő 1"/>
          <p:cNvSpPr/>
          <p:nvPr/>
        </p:nvSpPr>
        <p:spPr>
          <a:xfrm>
            <a:off x="0" y="685799"/>
            <a:ext cx="9144000" cy="1440"/>
          </a:xfrm>
          <a:prstGeom prst="line">
            <a:avLst/>
          </a:prstGeom>
          <a:noFill/>
          <a:ln w="1836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31680" y="3046320"/>
            <a:ext cx="9144000" cy="18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0" y="3200400"/>
            <a:ext cx="9144000" cy="144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2139840" y="2987640"/>
            <a:ext cx="4854600" cy="885960"/>
            <a:chOff x="2139840" y="2987640"/>
            <a:chExt cx="4854600" cy="885960"/>
          </a:xfrm>
        </p:grpSpPr>
        <p:sp>
          <p:nvSpPr>
            <p:cNvPr id="6" name="Szabadkézi sokszög 5"/>
            <p:cNvSpPr/>
            <p:nvPr/>
          </p:nvSpPr>
          <p:spPr>
            <a:xfrm>
              <a:off x="2139840" y="2987640"/>
              <a:ext cx="3125880" cy="18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2139840" y="2987640"/>
              <a:ext cx="4854600" cy="885960"/>
              <a:chOff x="2139840" y="2987640"/>
              <a:chExt cx="4854600" cy="885960"/>
            </a:xfrm>
          </p:grpSpPr>
          <p:sp>
            <p:nvSpPr>
              <p:cNvPr id="8" name="Szabadkézi sokszög 7"/>
              <p:cNvSpPr/>
              <p:nvPr/>
            </p:nvSpPr>
            <p:spPr>
              <a:xfrm>
                <a:off x="2139840" y="2987640"/>
                <a:ext cx="4854600" cy="857159"/>
              </a:xfrm>
              <a:custGeom>
                <a:avLst>
                  <a:gd name="f0" fmla="val 4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/>
              <a:p>
                <a:pPr lvl="0" rtl="0" hangingPunct="0">
                  <a:buNone/>
                  <a:tabLst/>
                </a:pPr>
                <a:endParaRPr lang="hu-HU" sz="2400">
                  <a:latin typeface="Times New Roman" pitchFamily="18"/>
                  <a:ea typeface="Arial Unicode MS" pitchFamily="2"/>
                  <a:cs typeface="Tahoma" pitchFamily="2"/>
                </a:endParaRPr>
              </a:p>
            </p:txBody>
          </p:sp>
          <p:sp>
            <p:nvSpPr>
              <p:cNvPr id="9" name="Szabadkézi sokszög 8"/>
              <p:cNvSpPr/>
              <p:nvPr/>
            </p:nvSpPr>
            <p:spPr>
              <a:xfrm>
                <a:off x="2139840" y="2987640"/>
                <a:ext cx="4854600" cy="8859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>
                <a:spAutoFit/>
              </a:bodyPr>
              <a:lstStyle/>
              <a:p>
                <a:pPr marL="0" marR="0" lvl="0" indent="0" rtl="0" hangingPunct="1">
                  <a:buNone/>
                  <a:tabLst/>
                </a:pPr>
                <a:r>
                  <a:rPr lang="en-GB" sz="2400">
                    <a:latin typeface="Times New Roman" pitchFamily="18"/>
                    <a:ea typeface="Arial Unicode MS" pitchFamily="2"/>
                    <a:cs typeface="Tahoma" pitchFamily="2"/>
                  </a:rPr>
                  <a:t>  </a:t>
                </a:r>
                <a:r>
                  <a:rPr lang="en-GB" sz="5200">
                    <a:latin typeface="Times New Roman" pitchFamily="18"/>
                    <a:ea typeface="Arial Unicode MS" pitchFamily="2"/>
                    <a:cs typeface="Tahoma" pitchFamily="2"/>
                  </a:rPr>
                  <a:t> </a:t>
                </a:r>
                <a:r>
                  <a:rPr lang="en-GB" sz="2400">
                    <a:latin typeface="Times New Roman" pitchFamily="18"/>
                    <a:ea typeface="Arial Unicode MS" pitchFamily="2"/>
                    <a:cs typeface="Tahoma" pitchFamily="2"/>
                  </a:rPr>
                  <a:t>                      </a:t>
                </a:r>
              </a:p>
            </p:txBody>
          </p:sp>
        </p:grpSp>
      </p:grpSp>
      <p:grpSp>
        <p:nvGrpSpPr>
          <p:cNvPr id="10" name="Csoportba foglalás 9"/>
          <p:cNvGrpSpPr/>
          <p:nvPr/>
        </p:nvGrpSpPr>
        <p:grpSpPr>
          <a:xfrm>
            <a:off x="0" y="6580440"/>
            <a:ext cx="3702780" cy="277560"/>
            <a:chOff x="0" y="6580440"/>
            <a:chExt cx="2698200" cy="277560"/>
          </a:xfrm>
        </p:grpSpPr>
        <p:sp>
          <p:nvSpPr>
            <p:cNvPr id="11" name="Szabadkézi sokszög 10"/>
            <p:cNvSpPr/>
            <p:nvPr/>
          </p:nvSpPr>
          <p:spPr>
            <a:xfrm>
              <a:off x="0" y="6580440"/>
              <a:ext cx="2698200" cy="277560"/>
            </a:xfrm>
            <a:custGeom>
              <a:avLst>
                <a:gd name="f0" fmla="val 124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0" y="6590692"/>
              <a:ext cx="2694240" cy="26137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2160" tIns="46080" rIns="92160" bIns="46080" anchor="ctr" anchorCtr="0" compatLnSpc="0">
              <a:spAutoFit/>
            </a:bodyPr>
            <a:lstStyle/>
            <a:p>
              <a:pPr marL="0" marR="0" lvl="0" indent="0" rtl="0" hangingPunct="1">
                <a:lnSpc>
                  <a:spcPct val="90000"/>
                </a:lnSpc>
                <a:buNone/>
                <a:tabLst/>
              </a:pPr>
              <a:r>
                <a:rPr lang="hu-HU" sz="1200" baseline="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WPCF2018@</a:t>
              </a:r>
              <a:r>
                <a:rPr lang="hu-HU" sz="1200" baseline="0" dirty="0" err="1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Cracow</a:t>
              </a:r>
              <a:r>
                <a:rPr lang="hu-HU" sz="120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,</a:t>
              </a:r>
              <a:r>
                <a:rPr lang="en-GB" sz="120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 201</a:t>
              </a:r>
              <a:r>
                <a:rPr lang="hu-HU" sz="120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8/05/22</a:t>
              </a:r>
              <a:endParaRPr lang="en-GB" sz="1200" dirty="0">
                <a:solidFill>
                  <a:srgbClr val="FFFFFF"/>
                </a:solidFill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8018999" y="6624719"/>
            <a:ext cx="1148760" cy="277560"/>
            <a:chOff x="8018999" y="6624719"/>
            <a:chExt cx="1148760" cy="277560"/>
          </a:xfrm>
        </p:grpSpPr>
        <p:sp>
          <p:nvSpPr>
            <p:cNvPr id="14" name="Szabadkézi sokszög 13"/>
            <p:cNvSpPr/>
            <p:nvPr/>
          </p:nvSpPr>
          <p:spPr>
            <a:xfrm>
              <a:off x="8018999" y="6624719"/>
              <a:ext cx="1148760" cy="277560"/>
            </a:xfrm>
            <a:custGeom>
              <a:avLst>
                <a:gd name="f0" fmla="val 124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8020799" y="6637320"/>
              <a:ext cx="1146960" cy="25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2160" tIns="46080" rIns="92160" bIns="46080" anchor="ctr" anchorCtr="0" compatLnSpc="0">
              <a:spAutoFit/>
            </a:bodyPr>
            <a:lstStyle/>
            <a:p>
              <a:pPr marL="0" marR="0" lvl="0" indent="0" rtl="0" hangingPunct="1">
                <a:lnSpc>
                  <a:spcPct val="90000"/>
                </a:lnSpc>
                <a:buNone/>
                <a:tabLst/>
              </a:pPr>
              <a:r>
                <a:rPr lang="en-GB" sz="1200" dirty="0" err="1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Csörgő</a:t>
              </a:r>
              <a:r>
                <a:rPr lang="en-GB" sz="1200" dirty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, T.</a:t>
              </a:r>
            </a:p>
          </p:txBody>
        </p:sp>
      </p:grpSp>
      <p:sp>
        <p:nvSpPr>
          <p:cNvPr id="16" name="Cím helye 15"/>
          <p:cNvSpPr txBox="1">
            <a:spLocks noGrp="1"/>
          </p:cNvSpPr>
          <p:nvPr>
            <p:ph type="title"/>
          </p:nvPr>
        </p:nvSpPr>
        <p:spPr>
          <a:xfrm>
            <a:off x="0" y="-25560"/>
            <a:ext cx="9153360" cy="635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hu-HU" dirty="0" smtClean="0"/>
              <a:t> Címszöveg </a:t>
            </a:r>
            <a:r>
              <a:rPr lang="hu-HU" dirty="0"/>
              <a:t>formátumának szerkesztése</a:t>
            </a:r>
          </a:p>
        </p:txBody>
      </p:sp>
      <p:sp>
        <p:nvSpPr>
          <p:cNvPr id="17" name="Szöveg helye 16"/>
          <p:cNvSpPr txBox="1">
            <a:spLocks noGrp="1"/>
          </p:cNvSpPr>
          <p:nvPr>
            <p:ph type="body" idx="1"/>
          </p:nvPr>
        </p:nvSpPr>
        <p:spPr>
          <a:xfrm>
            <a:off x="539280" y="907919"/>
            <a:ext cx="7512120" cy="4526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8" name="Szabadkézi sokszög 17"/>
          <p:cNvSpPr/>
          <p:nvPr/>
        </p:nvSpPr>
        <p:spPr>
          <a:xfrm>
            <a:off x="4071960" y="6309320"/>
            <a:ext cx="97956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endParaRPr lang="hu-HU" sz="1200">
              <a:solidFill>
                <a:srgbClr val="FFFFFF"/>
              </a:solidFill>
              <a:latin typeface="Verdana" pitchFamily="34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rtl="0" hangingPunct="1">
        <a:lnSpc>
          <a:spcPct val="97000"/>
        </a:lnSpc>
        <a:spcBef>
          <a:spcPts val="0"/>
        </a:spcBef>
        <a:spcAft>
          <a:spcPts val="0"/>
        </a:spcAft>
        <a:buFontTx/>
        <a:buNone/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hu-HU" sz="3200" b="1" i="0" u="none" strike="noStrike" baseline="0">
          <a:ln>
            <a:noFill/>
          </a:ln>
          <a:solidFill>
            <a:srgbClr val="FFFF00"/>
          </a:solidFill>
          <a:latin typeface="Verdana" pitchFamily="34"/>
          <a:ea typeface="Arial" pitchFamily="34"/>
          <a:cs typeface="Arial" pitchFamily="34"/>
        </a:defRPr>
      </a:lvl1pPr>
    </p:titleStyle>
    <p:bodyStyle>
      <a:lvl1pPr marL="0" marR="0" indent="0" algn="l" rtl="0" hangingPunct="1">
        <a:lnSpc>
          <a:spcPct val="97000"/>
        </a:lnSpc>
        <a:spcBef>
          <a:spcPts val="598"/>
        </a:spcBef>
        <a:spcAft>
          <a:spcPts val="0"/>
        </a:spcAft>
        <a:buFontTx/>
        <a:buNone/>
        <a:tabLst>
          <a:tab pos="311040" algn="l"/>
          <a:tab pos="456840" algn="l"/>
          <a:tab pos="914040" algn="l"/>
          <a:tab pos="1371240" algn="l"/>
          <a:tab pos="1828440" algn="l"/>
          <a:tab pos="2285640" algn="l"/>
          <a:tab pos="2742840" algn="l"/>
          <a:tab pos="3200040" algn="l"/>
          <a:tab pos="3657240" algn="l"/>
          <a:tab pos="4114440" algn="l"/>
          <a:tab pos="4571640" algn="l"/>
          <a:tab pos="5028840" algn="l"/>
          <a:tab pos="5486040" algn="l"/>
          <a:tab pos="5943240" algn="l"/>
          <a:tab pos="6400440" algn="l"/>
          <a:tab pos="6857640" algn="l"/>
          <a:tab pos="7314839" algn="l"/>
          <a:tab pos="7772039" algn="l"/>
          <a:tab pos="8229239" algn="l"/>
          <a:tab pos="8686439" algn="l"/>
          <a:tab pos="9143640" algn="l"/>
        </a:tabLst>
        <a:defRPr lang="hu-HU" sz="2400" b="1" i="0" u="none" strike="noStrike" baseline="0">
          <a:ln>
            <a:noFill/>
          </a:ln>
          <a:solidFill>
            <a:srgbClr val="FFFFFF"/>
          </a:solidFill>
          <a:latin typeface="Verdana" pitchFamily="34"/>
          <a:cs typeface="Arial" pitchFamily="34"/>
        </a:defRPr>
      </a:lvl1pPr>
      <a:lvl2pPr marL="457200" indent="0">
        <a:buFontTx/>
        <a:buNone/>
        <a:defRPr/>
      </a:lvl2pPr>
      <a:lvl3pPr marL="914400" indent="0">
        <a:buFontTx/>
        <a:buNone/>
        <a:defRPr/>
      </a:lvl3pPr>
      <a:lvl4pPr marL="1371599" indent="0">
        <a:buFontTx/>
        <a:buNone/>
        <a:defRPr/>
      </a:lvl4pPr>
      <a:lvl5pPr marL="1828800" indent="0">
        <a:buFontTx/>
        <a:buNone/>
        <a:defRPr/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xiv.org/abs/1805.01427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xiv.org/abs/1805.0142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arxiv.org/abs/1805.014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0710.0327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5.png"/><Relationship Id="rId5" Type="http://schemas.openxmlformats.org/officeDocument/2006/relationships/image" Target="../media/image68.png"/><Relationship Id="rId10" Type="http://schemas.openxmlformats.org/officeDocument/2006/relationships/image" Target="../media/image74.png"/><Relationship Id="rId4" Type="http://schemas.openxmlformats.org/officeDocument/2006/relationships/image" Target="../media/image67.png"/><Relationship Id="rId9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5.0142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0709.3677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805.01427" TargetMode="External"/><Relationship Id="rId4" Type="http://schemas.openxmlformats.org/officeDocument/2006/relationships/hyperlink" Target="https://arxiv.org/pdf/0710.0327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5.01427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1805.01427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235833"/>
            <a:ext cx="9144000" cy="861774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2800" dirty="0" smtClean="0"/>
              <a:t> A </a:t>
            </a:r>
            <a:r>
              <a:rPr lang="hu-HU" sz="2800" dirty="0" err="1" smtClean="0"/>
              <a:t>new</a:t>
            </a:r>
            <a:r>
              <a:rPr lang="hu-HU" sz="2800" dirty="0" smtClean="0"/>
              <a:t> </a:t>
            </a:r>
            <a:r>
              <a:rPr lang="hu-HU" sz="2800" dirty="0" err="1" smtClean="0"/>
              <a:t>family</a:t>
            </a:r>
            <a:r>
              <a:rPr lang="hu-HU" sz="2800" dirty="0" smtClean="0"/>
              <a:t> of </a:t>
            </a:r>
            <a:r>
              <a:rPr lang="hu-HU" sz="2800" dirty="0" err="1" smtClean="0"/>
              <a:t>exact</a:t>
            </a:r>
            <a:r>
              <a:rPr lang="hu-HU" sz="2800" dirty="0" smtClean="0"/>
              <a:t> </a:t>
            </a:r>
            <a:r>
              <a:rPr lang="hu-HU" sz="2800" dirty="0" err="1" smtClean="0"/>
              <a:t>solutions</a:t>
            </a:r>
            <a:r>
              <a:rPr lang="hu-HU" sz="2800" dirty="0" smtClean="0"/>
              <a:t>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err="1" smtClean="0"/>
              <a:t>of</a:t>
            </a:r>
            <a:r>
              <a:rPr lang="hu-HU" sz="2800" dirty="0" smtClean="0"/>
              <a:t> </a:t>
            </a:r>
            <a:r>
              <a:rPr lang="hu-HU" sz="2800" dirty="0" err="1" smtClean="0"/>
              <a:t>relativistic</a:t>
            </a:r>
            <a:r>
              <a:rPr lang="hu-HU" sz="2800" dirty="0" smtClean="0"/>
              <a:t> </a:t>
            </a:r>
            <a:r>
              <a:rPr lang="hu-HU" sz="2800" dirty="0" err="1" smtClean="0"/>
              <a:t>hydrodynamics</a:t>
            </a:r>
            <a:endParaRPr lang="hu-HU" sz="28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4294967295"/>
          </p:nvPr>
        </p:nvSpPr>
        <p:spPr>
          <a:xfrm>
            <a:off x="23760" y="1425936"/>
            <a:ext cx="9144000" cy="5027400"/>
          </a:xfrm>
        </p:spPr>
        <p:txBody>
          <a:bodyPr wrap="square" lIns="92160" tIns="46080" rIns="92160" bIns="46080" anchor="t" anchorCtr="0"/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lvl="0" algn="ctr">
              <a:lnSpc>
                <a:spcPct val="87000"/>
              </a:lnSpc>
              <a:spcBef>
                <a:spcPts val="799"/>
              </a:spcBef>
              <a:buNone/>
            </a:pPr>
            <a:r>
              <a:rPr lang="en-GB" sz="2200" u="sng" dirty="0" smtClean="0">
                <a:effectLst>
                  <a:outerShdw dist="17961" dir="2700000">
                    <a:scrgbClr r="0" g="0" b="0"/>
                  </a:outerShdw>
                </a:effectLst>
              </a:rPr>
              <a:t>T</a:t>
            </a:r>
            <a:r>
              <a:rPr lang="en-GB" sz="2200" u="sng" dirty="0">
                <a:effectLst>
                  <a:outerShdw dist="17961" dir="2700000">
                    <a:scrgbClr r="0" g="0" b="0"/>
                  </a:outerShdw>
                </a:effectLst>
              </a:rPr>
              <a:t>. </a:t>
            </a:r>
            <a:r>
              <a:rPr lang="en-GB" sz="2000" u="sng" dirty="0" smtClean="0">
                <a:effectLst>
                  <a:outerShdw dist="17961" dir="2700000">
                    <a:scrgbClr r="0" g="0" b="0"/>
                  </a:outerShdw>
                </a:effectLst>
              </a:rPr>
              <a:t>Csörgő</a:t>
            </a:r>
            <a:r>
              <a:rPr lang="hu-HU" sz="20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1,2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, G. Kasza</a:t>
            </a:r>
            <a:r>
              <a:rPr lang="hu-HU" sz="20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2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, M. Csanád</a:t>
            </a:r>
            <a:r>
              <a:rPr lang="hu-HU" sz="20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3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and Z. Jiang</a:t>
            </a:r>
            <a:r>
              <a:rPr lang="hu-HU" sz="20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4,5</a:t>
            </a:r>
            <a:endParaRPr lang="en-GB" sz="11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en-GB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GB" sz="180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60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</a:t>
            </a:r>
            <a:r>
              <a:rPr lang="en-GB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Wigner </a:t>
            </a:r>
            <a:r>
              <a:rPr lang="en-GB" sz="16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Research </a:t>
            </a:r>
            <a:r>
              <a:rPr lang="en-GB" sz="16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Center</a:t>
            </a:r>
            <a:r>
              <a:rPr lang="en-GB" sz="16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for Physics, 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Budapest, Hungary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60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EKE GYKRC, Gyöngyös, Hungary</a:t>
            </a:r>
            <a:endParaRPr lang="en-GB" sz="160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600" baseline="30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Eötvös University, Budapest, Hungary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600" baseline="30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Key </a:t>
            </a:r>
            <a:r>
              <a:rPr lang="hu-HU" sz="16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Laboratory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of </a:t>
            </a:r>
            <a:r>
              <a:rPr lang="hu-HU" sz="16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Quark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and Lepton </a:t>
            </a:r>
            <a:r>
              <a:rPr lang="hu-HU" sz="16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Physics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 </a:t>
            </a:r>
            <a:r>
              <a:rPr lang="hu-HU" sz="16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Wuhan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 </a:t>
            </a:r>
            <a:r>
              <a:rPr lang="hu-HU" sz="16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China</a:t>
            </a:r>
            <a:endParaRPr lang="hu-HU" sz="160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60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5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IoPP, CCNU, </a:t>
            </a:r>
            <a:r>
              <a:rPr lang="hu-HU" sz="16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Wuhan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 </a:t>
            </a:r>
            <a:r>
              <a:rPr lang="hu-HU" sz="16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China</a:t>
            </a:r>
            <a:endParaRPr lang="hu-HU" sz="16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Introduction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and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motivation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A New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Family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of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Exact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Solutions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of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Relativistic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Hydro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Rapidity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and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pseudorapidity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distributions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R</a:t>
            </a:r>
            <a:r>
              <a:rPr lang="hu-HU" sz="2000" baseline="-25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long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HBT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radius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Outlook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to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other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presentations</a:t>
            </a:r>
            <a:endParaRPr lang="en-GB" sz="20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Conclusions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, s</a:t>
            </a:r>
            <a:r>
              <a:rPr lang="en-GB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ummary</a:t>
            </a:r>
            <a:endParaRPr lang="hu-HU" sz="20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b="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b="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Partially</a:t>
            </a: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supported</a:t>
            </a: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by</a:t>
            </a: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 NKTIH FK 123842 and FK123959 </a:t>
            </a:r>
          </a:p>
          <a:p>
            <a:pPr lvl="0" algn="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and </a:t>
            </a:r>
            <a:r>
              <a:rPr lang="en-US" sz="1000" dirty="0" smtClean="0"/>
              <a:t>EFOP </a:t>
            </a:r>
            <a:r>
              <a:rPr lang="en-US" sz="1000" dirty="0"/>
              <a:t>3.6.1-16-2016-00001</a:t>
            </a: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endParaRPr lang="hu-HU" sz="10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6440" y="2616120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750" y="279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2577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lvl="0" indent="-190440" algn="ctr"/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 New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Family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Exact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Solutions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of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Hydro</a:t>
              </a:r>
              <a:endParaRPr lang="hu-HU" sz="28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6" name="Szabadkézi sokszög 15"/>
          <p:cNvSpPr/>
          <p:nvPr/>
        </p:nvSpPr>
        <p:spPr>
          <a:xfrm>
            <a:off x="4716016" y="778194"/>
            <a:ext cx="4320479" cy="58191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New: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discovered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before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far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know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…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Family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: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For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each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positive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scaling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function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3200" dirty="0" smtClean="0">
                <a:solidFill>
                  <a:srgbClr val="000000"/>
                </a:solidFill>
                <a:latin typeface="Symbol" panose="05050102010706020507" pitchFamily="18" charset="2"/>
                <a:cs typeface="Lucida Sans Unicode" pitchFamily="2"/>
              </a:rPr>
              <a:t>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(s), a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different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solution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with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same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T</a:t>
            </a:r>
            <a:r>
              <a:rPr lang="hu-HU" sz="2000" baseline="-25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0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, s</a:t>
            </a:r>
            <a:r>
              <a:rPr lang="hu-HU" sz="2000" baseline="-25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0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, </a:t>
            </a:r>
            <a:r>
              <a:rPr lang="hu-HU" sz="2000" dirty="0" smtClean="0">
                <a:solidFill>
                  <a:srgbClr val="000000"/>
                </a:solidFill>
                <a:latin typeface="Symbol" panose="05050102010706020507" pitchFamily="18" charset="2"/>
                <a:cs typeface="Lucida Sans Unicode" pitchFamily="2"/>
              </a:rPr>
              <a:t>k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, </a:t>
            </a:r>
            <a:r>
              <a:rPr lang="hu-HU" sz="2000" dirty="0" smtClean="0">
                <a:solidFill>
                  <a:srgbClr val="000000"/>
                </a:solidFill>
                <a:latin typeface="Symbol" panose="05050102010706020507" pitchFamily="18" charset="2"/>
                <a:cs typeface="Lucida Sans Unicode" pitchFamily="2"/>
              </a:rPr>
              <a:t>l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self-similar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Coordinate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dependenc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NOT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variable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 ONLY,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butadditional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dependence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 =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err="1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h</a:t>
            </a:r>
            <a:r>
              <a:rPr lang="hu-HU" sz="2000" baseline="-25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too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Explicit and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Exact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Fluid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rapidity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temperature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entropy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density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explicitly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given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formulas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93772"/>
            <a:ext cx="4464496" cy="30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85" y="2854467"/>
            <a:ext cx="1117023" cy="450273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zabadkézi sokszög 7"/>
          <p:cNvSpPr/>
          <p:nvPr/>
        </p:nvSpPr>
        <p:spPr>
          <a:xfrm>
            <a:off x="179512" y="3979070"/>
            <a:ext cx="4464496" cy="26182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feature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Solution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given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i="1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parametric</a:t>
            </a:r>
            <a:r>
              <a:rPr lang="hu-HU" sz="2000" i="1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i="1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curves</a:t>
            </a:r>
            <a:r>
              <a:rPr lang="hu-HU" sz="2000" i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i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of </a:t>
            </a:r>
            <a:r>
              <a:rPr lang="hu-HU" sz="2000" i="1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</a:t>
            </a:r>
            <a:r>
              <a:rPr lang="hu-HU" sz="2000" i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in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h</a:t>
            </a:r>
            <a:r>
              <a:rPr lang="hu-HU" sz="2000" baseline="-25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:</a:t>
            </a:r>
            <a:endParaRPr lang="hu-HU" sz="2000" i="1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err="1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h</a:t>
            </a:r>
            <a:r>
              <a:rPr lang="hu-HU" sz="2000" baseline="-25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),</a:t>
            </a:r>
            <a:r>
              <a:rPr lang="hu-HU" sz="2000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W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  <a:r>
              <a:rPr lang="hu-HU" sz="2400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))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Simlification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,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for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now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: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limit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the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solution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in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h</a:t>
            </a:r>
            <a:r>
              <a:rPr lang="hu-HU" sz="2000" baseline="-25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</a:t>
            </a:r>
            <a:endParaRPr lang="hu-HU" sz="2000" dirty="0" smtClean="0">
              <a:solidFill>
                <a:srgbClr val="000000"/>
              </a:solidFill>
              <a:latin typeface="Verdana" pitchFamily="34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w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here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parametric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curves</a:t>
            </a:r>
            <a:endParaRPr lang="hu-HU" sz="2000" dirty="0" smtClean="0">
              <a:solidFill>
                <a:srgbClr val="000000"/>
              </a:solidFill>
              <a:latin typeface="Verdana" pitchFamily="34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correspond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to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sz="2000" i="1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functions</a:t>
            </a:r>
            <a:endParaRPr lang="hu-HU" sz="2000" i="1" dirty="0" smtClean="0">
              <a:solidFill>
                <a:srgbClr val="000000"/>
              </a:solidFill>
              <a:latin typeface="Verdana" pitchFamily="34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218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61178"/>
              <a:ext cx="9144000" cy="56560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imited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space-time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rapidity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6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h</a:t>
              </a:r>
              <a:r>
                <a:rPr lang="hu-HU" sz="3200" b="1" baseline="-25000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x</a:t>
              </a:r>
              <a:endParaRPr lang="hu-HU" sz="3200" b="1" baseline="-25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55" y="4284315"/>
            <a:ext cx="53435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0711"/>
            <a:ext cx="20478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673427"/>
            <a:ext cx="5248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Csörgő.Tamás\Documents\tanítványok\Kasza-Gábor\2018\CKCJ\CKCJ_temperature_K=10_L=1.0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2" y="856331"/>
            <a:ext cx="4340808" cy="325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Csörgő.Tamás\Documents\tanítványok\Kasza-Gábor\2018\CKCJ\CKCJ_temperature_K=7_L=1.0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6331"/>
            <a:ext cx="7632848" cy="572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Illustration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results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for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T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4" y="836712"/>
            <a:ext cx="78390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61178"/>
              <a:ext cx="9144000" cy="56560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imited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space-time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rapidity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6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h</a:t>
              </a:r>
              <a:r>
                <a:rPr lang="hu-HU" sz="3200" b="1" baseline="-25000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x</a:t>
              </a:r>
              <a:endParaRPr lang="hu-HU" sz="3200" b="1" baseline="-25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57" y="833438"/>
            <a:ext cx="6424214" cy="561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0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Illustration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results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for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fluid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rapidity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W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88704"/>
            <a:ext cx="8344991" cy="573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0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61178"/>
              <a:ext cx="9144000" cy="56560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imited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space-time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rapidity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6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h</a:t>
              </a:r>
              <a:r>
                <a:rPr lang="hu-HU" sz="3200" b="1" baseline="-25000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x</a:t>
              </a:r>
              <a:endParaRPr lang="hu-HU" sz="3200" b="1" baseline="-25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1" y="856828"/>
            <a:ext cx="5723659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gyenes összekötő 5"/>
          <p:cNvCxnSpPr/>
          <p:nvPr/>
        </p:nvCxnSpPr>
        <p:spPr>
          <a:xfrm flipV="1">
            <a:off x="2267744" y="1124744"/>
            <a:ext cx="2448272" cy="100811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2483768" y="2348880"/>
            <a:ext cx="2088232" cy="86409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2843808" y="3619079"/>
            <a:ext cx="1440160" cy="67401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3055349" y="4869160"/>
            <a:ext cx="940587" cy="50405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abadkézi sokszög 22"/>
          <p:cNvSpPr/>
          <p:nvPr/>
        </p:nvSpPr>
        <p:spPr>
          <a:xfrm>
            <a:off x="4572000" y="4437112"/>
            <a:ext cx="4324963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  <a:hlinkClick r:id="rId4"/>
              </a:rPr>
              <a:t>arXiv.org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  <a:hlinkClick r:id="rId4"/>
              </a:rPr>
              <a:t>:1805.01427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: 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</a:rPr>
              <a:t>W  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  <a:sym typeface="Symbol"/>
              </a:rPr>
              <a:t> 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</a:rPr>
              <a:t>l h </a:t>
            </a:r>
            <a:r>
              <a:rPr lang="hu-HU" sz="2000" baseline="-25000" dirty="0" smtClean="0">
                <a:effectLst>
                  <a:outerShdw dist="17961" dir="2700000">
                    <a:scrgbClr r="0" g="0" b="0"/>
                  </a:outerShdw>
                </a:effectLst>
              </a:rPr>
              <a:t>x</a:t>
            </a:r>
            <a:endParaRPr lang="hu-HU" alt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0897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400"/>
            <a:ext cx="9144000" cy="609600"/>
          </a:xfrm>
        </p:spPr>
        <p:txBody>
          <a:bodyPr/>
          <a:lstStyle/>
          <a:p>
            <a:pPr eaLnBrk="1" hangingPunct="1">
              <a:buNone/>
            </a:pPr>
            <a:r>
              <a:rPr lang="hu-HU" altLang="en-US" dirty="0" err="1" smtClean="0"/>
              <a:t>Approximations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n</a:t>
            </a:r>
            <a:r>
              <a:rPr lang="hu-HU" altLang="en-US" sz="3200" dirty="0" err="1" smtClean="0"/>
              <a:t>ear</a:t>
            </a:r>
            <a:r>
              <a:rPr lang="hu-HU" altLang="en-US" sz="3200" dirty="0" smtClean="0"/>
              <a:t> </a:t>
            </a:r>
            <a:r>
              <a:rPr lang="hu-HU" altLang="en-US" sz="3200" dirty="0" err="1" smtClean="0"/>
              <a:t>midrapidity</a:t>
            </a:r>
            <a:endParaRPr lang="hu-HU" altLang="en-US" sz="3200" dirty="0" smtClean="0"/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1504950" y="4237038"/>
            <a:ext cx="895350" cy="415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ts val="600"/>
              </a:spcBef>
              <a:buClr>
                <a:srgbClr val="FFFFFF"/>
              </a:buClr>
              <a:buSzPct val="45000"/>
              <a:buFont typeface="StarSymbol" charset="0"/>
              <a:defRPr sz="2400" b="1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  <a:lvl2pPr marL="731838" indent="-274638" algn="l">
              <a:spcBef>
                <a:spcPts val="500"/>
              </a:spcBef>
              <a:buClr>
                <a:srgbClr val="FFFF0D"/>
              </a:buClr>
              <a:buSzPct val="45000"/>
              <a:buFont typeface="StarSymbol" charset="0"/>
              <a:defRPr sz="2000" b="1">
                <a:solidFill>
                  <a:srgbClr val="FFFF0D"/>
                </a:solidFill>
                <a:latin typeface="Verdana" pitchFamily="34" charset="0"/>
                <a:cs typeface="Arial" charset="0"/>
              </a:defRPr>
            </a:lvl2pPr>
            <a:lvl3pPr marL="1143000" indent="-228600" algn="l">
              <a:spcBef>
                <a:spcPts val="450"/>
              </a:spcBef>
              <a:buClr>
                <a:srgbClr val="FFCC66"/>
              </a:buClr>
              <a:buSzPct val="45000"/>
              <a:buFont typeface="StarSymbol" charset="0"/>
              <a:defRPr b="1">
                <a:solidFill>
                  <a:srgbClr val="FFCC66"/>
                </a:solidFill>
                <a:latin typeface="Verdana" pitchFamily="34" charset="0"/>
                <a:cs typeface="Arial" charset="0"/>
              </a:defRPr>
            </a:lvl3pPr>
            <a:lvl4pPr marL="16002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00"/>
                </a:solidFill>
                <a:latin typeface="Verdana" pitchFamily="34" charset="0"/>
                <a:cs typeface="Arial" charset="0"/>
              </a:defRPr>
            </a:lvl4pPr>
            <a:lvl5pPr marL="20574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2400300" y="3403600"/>
            <a:ext cx="895350" cy="415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ts val="600"/>
              </a:spcBef>
              <a:buClr>
                <a:srgbClr val="FFFFFF"/>
              </a:buClr>
              <a:buSzPct val="45000"/>
              <a:buFont typeface="StarSymbol" charset="0"/>
              <a:defRPr sz="2400" b="1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  <a:lvl2pPr marL="731838" indent="-274638" algn="l">
              <a:spcBef>
                <a:spcPts val="500"/>
              </a:spcBef>
              <a:buClr>
                <a:srgbClr val="FFFF0D"/>
              </a:buClr>
              <a:buSzPct val="45000"/>
              <a:buFont typeface="StarSymbol" charset="0"/>
              <a:defRPr sz="2000" b="1">
                <a:solidFill>
                  <a:srgbClr val="FFFF0D"/>
                </a:solidFill>
                <a:latin typeface="Verdana" pitchFamily="34" charset="0"/>
                <a:cs typeface="Arial" charset="0"/>
              </a:defRPr>
            </a:lvl2pPr>
            <a:lvl3pPr marL="1143000" indent="-228600" algn="l">
              <a:spcBef>
                <a:spcPts val="450"/>
              </a:spcBef>
              <a:buClr>
                <a:srgbClr val="FFCC66"/>
              </a:buClr>
              <a:buSzPct val="45000"/>
              <a:buFont typeface="StarSymbol" charset="0"/>
              <a:defRPr b="1">
                <a:solidFill>
                  <a:srgbClr val="FFCC66"/>
                </a:solidFill>
                <a:latin typeface="Verdana" pitchFamily="34" charset="0"/>
                <a:cs typeface="Arial" charset="0"/>
              </a:defRPr>
            </a:lvl3pPr>
            <a:lvl4pPr marL="16002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00"/>
                </a:solidFill>
                <a:latin typeface="Verdana" pitchFamily="34" charset="0"/>
                <a:cs typeface="Arial" charset="0"/>
              </a:defRPr>
            </a:lvl4pPr>
            <a:lvl5pPr marL="20574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6" name="Rectangle 15"/>
          <p:cNvSpPr>
            <a:spLocks noChangeArrowheads="1"/>
          </p:cNvSpPr>
          <p:nvPr/>
        </p:nvSpPr>
        <p:spPr bwMode="auto">
          <a:xfrm>
            <a:off x="1504950" y="3403600"/>
            <a:ext cx="895350" cy="415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ts val="600"/>
              </a:spcBef>
              <a:buClr>
                <a:srgbClr val="FFFFFF"/>
              </a:buClr>
              <a:buSzPct val="45000"/>
              <a:buFont typeface="StarSymbol" charset="0"/>
              <a:defRPr sz="2400" b="1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  <a:lvl2pPr marL="731838" indent="-274638" algn="l">
              <a:spcBef>
                <a:spcPts val="500"/>
              </a:spcBef>
              <a:buClr>
                <a:srgbClr val="FFFF0D"/>
              </a:buClr>
              <a:buSzPct val="45000"/>
              <a:buFont typeface="StarSymbol" charset="0"/>
              <a:defRPr sz="2000" b="1">
                <a:solidFill>
                  <a:srgbClr val="FFFF0D"/>
                </a:solidFill>
                <a:latin typeface="Verdana" pitchFamily="34" charset="0"/>
                <a:cs typeface="Arial" charset="0"/>
              </a:defRPr>
            </a:lvl2pPr>
            <a:lvl3pPr marL="1143000" indent="-228600" algn="l">
              <a:spcBef>
                <a:spcPts val="450"/>
              </a:spcBef>
              <a:buClr>
                <a:srgbClr val="FFCC66"/>
              </a:buClr>
              <a:buSzPct val="45000"/>
              <a:buFont typeface="StarSymbol" charset="0"/>
              <a:defRPr b="1">
                <a:solidFill>
                  <a:srgbClr val="FFCC66"/>
                </a:solidFill>
                <a:latin typeface="Verdana" pitchFamily="34" charset="0"/>
                <a:cs typeface="Arial" charset="0"/>
              </a:defRPr>
            </a:lvl3pPr>
            <a:lvl4pPr marL="16002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00"/>
                </a:solidFill>
                <a:latin typeface="Verdana" pitchFamily="34" charset="0"/>
                <a:cs typeface="Arial" charset="0"/>
              </a:defRPr>
            </a:lvl4pPr>
            <a:lvl5pPr marL="20574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7" name="Rectangle 16"/>
          <p:cNvSpPr>
            <a:spLocks noChangeArrowheads="1"/>
          </p:cNvSpPr>
          <p:nvPr/>
        </p:nvSpPr>
        <p:spPr bwMode="auto">
          <a:xfrm>
            <a:off x="609600" y="3403600"/>
            <a:ext cx="895350" cy="415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ts val="600"/>
              </a:spcBef>
              <a:buClr>
                <a:srgbClr val="FFFFFF"/>
              </a:buClr>
              <a:buSzPct val="45000"/>
              <a:buFont typeface="StarSymbol" charset="0"/>
              <a:defRPr sz="2400" b="1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  <a:lvl2pPr marL="731838" indent="-274638" algn="l">
              <a:spcBef>
                <a:spcPts val="500"/>
              </a:spcBef>
              <a:buClr>
                <a:srgbClr val="FFFF0D"/>
              </a:buClr>
              <a:buSzPct val="45000"/>
              <a:buFont typeface="StarSymbol" charset="0"/>
              <a:defRPr sz="2000" b="1">
                <a:solidFill>
                  <a:srgbClr val="FFFF0D"/>
                </a:solidFill>
                <a:latin typeface="Verdana" pitchFamily="34" charset="0"/>
                <a:cs typeface="Arial" charset="0"/>
              </a:defRPr>
            </a:lvl2pPr>
            <a:lvl3pPr marL="1143000" indent="-228600" algn="l">
              <a:spcBef>
                <a:spcPts val="450"/>
              </a:spcBef>
              <a:buClr>
                <a:srgbClr val="FFCC66"/>
              </a:buClr>
              <a:buSzPct val="45000"/>
              <a:buFont typeface="StarSymbol" charset="0"/>
              <a:defRPr b="1">
                <a:solidFill>
                  <a:srgbClr val="FFCC66"/>
                </a:solidFill>
                <a:latin typeface="Verdana" pitchFamily="34" charset="0"/>
                <a:cs typeface="Arial" charset="0"/>
              </a:defRPr>
            </a:lvl3pPr>
            <a:lvl4pPr marL="16002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00"/>
                </a:solidFill>
                <a:latin typeface="Verdana" pitchFamily="34" charset="0"/>
                <a:cs typeface="Arial" charset="0"/>
              </a:defRPr>
            </a:lvl4pPr>
            <a:lvl5pPr marL="20574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3238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1557338"/>
            <a:ext cx="5295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28938"/>
            <a:ext cx="27336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00425"/>
            <a:ext cx="39147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5"/>
          <a:stretch>
            <a:fillRect/>
          </a:stretch>
        </p:blipFill>
        <p:spPr bwMode="auto">
          <a:xfrm>
            <a:off x="4322763" y="2959100"/>
            <a:ext cx="4713287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1504950" y="5068888"/>
            <a:ext cx="895350" cy="4175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ts val="600"/>
              </a:spcBef>
              <a:buClr>
                <a:srgbClr val="FFFFFF"/>
              </a:buClr>
              <a:buSzPct val="45000"/>
              <a:buFont typeface="StarSymbol" charset="0"/>
              <a:defRPr sz="2400" b="1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  <a:lvl2pPr marL="731838" indent="-274638" algn="l">
              <a:spcBef>
                <a:spcPts val="500"/>
              </a:spcBef>
              <a:buClr>
                <a:srgbClr val="FFFF0D"/>
              </a:buClr>
              <a:buSzPct val="45000"/>
              <a:buFont typeface="StarSymbol" charset="0"/>
              <a:defRPr sz="2000" b="1">
                <a:solidFill>
                  <a:srgbClr val="FFFF0D"/>
                </a:solidFill>
                <a:latin typeface="Verdana" pitchFamily="34" charset="0"/>
                <a:cs typeface="Arial" charset="0"/>
              </a:defRPr>
            </a:lvl2pPr>
            <a:lvl3pPr marL="1143000" indent="-228600" algn="l">
              <a:spcBef>
                <a:spcPts val="450"/>
              </a:spcBef>
              <a:buClr>
                <a:srgbClr val="FFCC66"/>
              </a:buClr>
              <a:buSzPct val="45000"/>
              <a:buFont typeface="StarSymbol" charset="0"/>
              <a:defRPr b="1">
                <a:solidFill>
                  <a:srgbClr val="FFCC66"/>
                </a:solidFill>
                <a:latin typeface="Verdana" pitchFamily="34" charset="0"/>
                <a:cs typeface="Arial" charset="0"/>
              </a:defRPr>
            </a:lvl3pPr>
            <a:lvl4pPr marL="16002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00"/>
                </a:solidFill>
                <a:latin typeface="Verdana" pitchFamily="34" charset="0"/>
                <a:cs typeface="Arial" charset="0"/>
              </a:defRPr>
            </a:lvl4pPr>
            <a:lvl5pPr marL="20574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609600" y="4652963"/>
            <a:ext cx="895350" cy="415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ts val="600"/>
              </a:spcBef>
              <a:buClr>
                <a:srgbClr val="FFFFFF"/>
              </a:buClr>
              <a:buSzPct val="45000"/>
              <a:buFont typeface="StarSymbol" charset="0"/>
              <a:defRPr sz="2400" b="1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  <a:lvl2pPr marL="731838" indent="-274638" algn="l">
              <a:spcBef>
                <a:spcPts val="500"/>
              </a:spcBef>
              <a:buClr>
                <a:srgbClr val="FFFF0D"/>
              </a:buClr>
              <a:buSzPct val="45000"/>
              <a:buFont typeface="StarSymbol" charset="0"/>
              <a:defRPr sz="2000" b="1">
                <a:solidFill>
                  <a:srgbClr val="FFFF0D"/>
                </a:solidFill>
                <a:latin typeface="Verdana" pitchFamily="34" charset="0"/>
                <a:cs typeface="Arial" charset="0"/>
              </a:defRPr>
            </a:lvl2pPr>
            <a:lvl3pPr marL="1143000" indent="-228600" algn="l">
              <a:spcBef>
                <a:spcPts val="450"/>
              </a:spcBef>
              <a:buClr>
                <a:srgbClr val="FFCC66"/>
              </a:buClr>
              <a:buSzPct val="45000"/>
              <a:buFont typeface="StarSymbol" charset="0"/>
              <a:defRPr b="1">
                <a:solidFill>
                  <a:srgbClr val="FFCC66"/>
                </a:solidFill>
                <a:latin typeface="Verdana" pitchFamily="34" charset="0"/>
                <a:cs typeface="Arial" charset="0"/>
              </a:defRPr>
            </a:lvl3pPr>
            <a:lvl4pPr marL="16002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00"/>
                </a:solidFill>
                <a:latin typeface="Verdana" pitchFamily="34" charset="0"/>
                <a:cs typeface="Arial" charset="0"/>
              </a:defRPr>
            </a:lvl4pPr>
            <a:lvl5pPr marL="20574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423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45"/>
          <a:stretch/>
        </p:blipFill>
        <p:spPr bwMode="auto">
          <a:xfrm>
            <a:off x="96838" y="5157788"/>
            <a:ext cx="4114800" cy="60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32338"/>
            <a:ext cx="1638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3" r="55324"/>
          <a:stretch/>
        </p:blipFill>
        <p:spPr bwMode="auto">
          <a:xfrm>
            <a:off x="107504" y="5805264"/>
            <a:ext cx="1838325" cy="36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0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Observables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rapidity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distribution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1" name="Szabadkézi sokszög 10"/>
          <p:cNvSpPr/>
          <p:nvPr/>
        </p:nvSpPr>
        <p:spPr>
          <a:xfrm>
            <a:off x="5098058" y="1167276"/>
            <a:ext cx="3795064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evaluated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nalytically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saddle-point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approximation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076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5981"/>
            <a:ext cx="4867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http://gabriel24.web.elte.hu/Relativistic%20Hydrodynamics(CKCJ)/Figures/T%20map/Tmap_K=10_L=1.0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7" r="4713" b="12846"/>
          <a:stretch/>
        </p:blipFill>
        <p:spPr bwMode="auto">
          <a:xfrm>
            <a:off x="179512" y="3608918"/>
            <a:ext cx="5082630" cy="280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448009" cy="9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08918"/>
            <a:ext cx="1628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437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1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Pseudorapidity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distribution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1" name="Szabadkézi sokszög 10"/>
          <p:cNvSpPr/>
          <p:nvPr/>
        </p:nvSpPr>
        <p:spPr>
          <a:xfrm>
            <a:off x="5180354" y="764704"/>
            <a:ext cx="3795064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sz="2000" dirty="0" err="1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evaluated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nalytically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advanced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saddle-point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approximation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12" y="2176861"/>
            <a:ext cx="7680008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86" y="3140968"/>
            <a:ext cx="18614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64" y="3140968"/>
            <a:ext cx="437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8" y="4118554"/>
            <a:ext cx="8702386" cy="82261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928"/>
            <a:ext cx="3552825" cy="1295400"/>
          </a:xfrm>
          <a:prstGeom prst="rect">
            <a:avLst/>
          </a:prstGeom>
          <a:noFill/>
          <a:ln w="349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Szabadkézi sokszög 11"/>
          <p:cNvSpPr/>
          <p:nvPr/>
        </p:nvSpPr>
        <p:spPr>
          <a:xfrm>
            <a:off x="4602713" y="5055708"/>
            <a:ext cx="4340415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important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by-product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Symbol"/>
              </a:rPr>
              <a:t>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</a:t>
            </a:r>
            <a:r>
              <a:rPr lang="hu-HU" sz="2000" baseline="-25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Symbol"/>
              </a:rPr>
              <a:t> = 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</a:t>
            </a:r>
            <a:r>
              <a:rPr lang="hu-HU" sz="2000" baseline="-25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(y)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Symbol"/>
              </a:rPr>
              <a:t>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is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rapidity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a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Lorentzian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just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Buda-Lund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61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Pseudorapidity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distribution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957263"/>
            <a:ext cx="75247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abadkézi sokszög 5"/>
          <p:cNvSpPr/>
          <p:nvPr/>
        </p:nvSpPr>
        <p:spPr>
          <a:xfrm>
            <a:off x="4652008" y="5979036"/>
            <a:ext cx="4324963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  <a:hlinkClick r:id="rId4"/>
              </a:rPr>
              <a:t>arXiv.org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  <a:hlinkClick r:id="rId4"/>
              </a:rPr>
              <a:t>:1805.01427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endParaRPr lang="hu-HU" alt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261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6"/>
          <p:cNvGrpSpPr>
            <a:grpSpLocks/>
          </p:cNvGrpSpPr>
          <p:nvPr/>
        </p:nvGrpSpPr>
        <p:grpSpPr bwMode="auto">
          <a:xfrm>
            <a:off x="179388" y="1842370"/>
            <a:ext cx="8658225" cy="1658638"/>
            <a:chOff x="179512" y="4794165"/>
            <a:chExt cx="8658725" cy="165917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94165"/>
              <a:ext cx="2592562" cy="1228055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927" y="4811721"/>
              <a:ext cx="2537310" cy="135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Képtalálat a következőre: „ELTE logo”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523" y="4812239"/>
              <a:ext cx="1638469" cy="1638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44008" y="4812238"/>
              <a:ext cx="1569423" cy="164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235833"/>
            <a:ext cx="9144000" cy="861774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2800" dirty="0" smtClean="0"/>
              <a:t> A </a:t>
            </a:r>
            <a:r>
              <a:rPr lang="hu-HU" sz="2800" dirty="0" err="1" smtClean="0"/>
              <a:t>new</a:t>
            </a:r>
            <a:r>
              <a:rPr lang="hu-HU" sz="2800" dirty="0" smtClean="0"/>
              <a:t> </a:t>
            </a:r>
            <a:r>
              <a:rPr lang="hu-HU" sz="2800" dirty="0" err="1" smtClean="0"/>
              <a:t>family</a:t>
            </a:r>
            <a:r>
              <a:rPr lang="hu-HU" sz="2800" dirty="0" smtClean="0"/>
              <a:t> of </a:t>
            </a:r>
            <a:r>
              <a:rPr lang="hu-HU" sz="2800" dirty="0" err="1" smtClean="0"/>
              <a:t>exact</a:t>
            </a:r>
            <a:r>
              <a:rPr lang="hu-HU" sz="2800" dirty="0" smtClean="0"/>
              <a:t> </a:t>
            </a:r>
            <a:r>
              <a:rPr lang="hu-HU" sz="2800" dirty="0" err="1" smtClean="0"/>
              <a:t>solutions</a:t>
            </a:r>
            <a:r>
              <a:rPr lang="hu-HU" sz="2800" dirty="0" smtClean="0"/>
              <a:t>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err="1" smtClean="0"/>
              <a:t>of</a:t>
            </a:r>
            <a:r>
              <a:rPr lang="hu-HU" sz="2800" dirty="0" smtClean="0"/>
              <a:t> </a:t>
            </a:r>
            <a:r>
              <a:rPr lang="hu-HU" sz="2800" dirty="0" err="1" smtClean="0"/>
              <a:t>relativistic</a:t>
            </a:r>
            <a:r>
              <a:rPr lang="hu-HU" sz="2800" dirty="0" smtClean="0"/>
              <a:t> </a:t>
            </a:r>
            <a:r>
              <a:rPr lang="hu-HU" sz="2800" dirty="0" err="1" smtClean="0"/>
              <a:t>hydrodynamics</a:t>
            </a:r>
            <a:endParaRPr lang="hu-HU" sz="28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4294967295"/>
          </p:nvPr>
        </p:nvSpPr>
        <p:spPr>
          <a:xfrm>
            <a:off x="23760" y="1425936"/>
            <a:ext cx="9144000" cy="5027400"/>
          </a:xfrm>
        </p:spPr>
        <p:txBody>
          <a:bodyPr wrap="square" lIns="92160" tIns="46080" rIns="92160" bIns="46080" anchor="t" anchorCtr="0"/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lvl="0" algn="ctr">
              <a:lnSpc>
                <a:spcPct val="87000"/>
              </a:lnSpc>
              <a:spcBef>
                <a:spcPts val="799"/>
              </a:spcBef>
              <a:buNone/>
            </a:pPr>
            <a:r>
              <a:rPr lang="en-GB" sz="2200" u="sng" dirty="0" smtClean="0">
                <a:effectLst>
                  <a:outerShdw dist="17961" dir="2700000">
                    <a:scrgbClr r="0" g="0" b="0"/>
                  </a:outerShdw>
                </a:effectLst>
              </a:rPr>
              <a:t>T</a:t>
            </a:r>
            <a:r>
              <a:rPr lang="en-GB" sz="2200" u="sng" dirty="0">
                <a:effectLst>
                  <a:outerShdw dist="17961" dir="2700000">
                    <a:scrgbClr r="0" g="0" b="0"/>
                  </a:outerShdw>
                </a:effectLst>
              </a:rPr>
              <a:t>. </a:t>
            </a:r>
            <a:r>
              <a:rPr lang="en-GB" sz="2000" u="sng" dirty="0" smtClean="0">
                <a:effectLst>
                  <a:outerShdw dist="17961" dir="2700000">
                    <a:scrgbClr r="0" g="0" b="0"/>
                  </a:outerShdw>
                </a:effectLst>
              </a:rPr>
              <a:t>Csörgő</a:t>
            </a:r>
            <a:r>
              <a:rPr lang="hu-HU" sz="20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1,2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, G. Kasza</a:t>
            </a:r>
            <a:r>
              <a:rPr lang="hu-HU" sz="20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2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, M. Csanád</a:t>
            </a:r>
            <a:r>
              <a:rPr lang="hu-HU" sz="20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3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and Z. Jiang</a:t>
            </a:r>
            <a:r>
              <a:rPr lang="hu-HU" sz="20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4,5</a:t>
            </a:r>
            <a:endParaRPr lang="en-GB" sz="11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en-GB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GB" sz="180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endParaRPr lang="hu-HU" sz="160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en-GB" sz="160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160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160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16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Introduction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and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motivation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A New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Family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of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Exact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Solutions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of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Relativistic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Hydro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Rapidity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and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pseudorapidity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distributions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R</a:t>
            </a:r>
            <a:r>
              <a:rPr lang="hu-HU" sz="2000" baseline="-25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long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HBT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radius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Outlook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to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other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presentations</a:t>
            </a:r>
            <a:endParaRPr lang="en-GB" sz="20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Conclusions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, s</a:t>
            </a:r>
            <a:r>
              <a:rPr lang="en-GB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ummary</a:t>
            </a:r>
            <a:endParaRPr lang="hu-HU" sz="20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b="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b="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Partially</a:t>
            </a: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supported</a:t>
            </a: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by</a:t>
            </a: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 NKTIH FK 123842 and FK123959 </a:t>
            </a:r>
          </a:p>
          <a:p>
            <a:pPr lvl="0" algn="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and </a:t>
            </a:r>
            <a:r>
              <a:rPr lang="en-US" sz="1000" dirty="0" smtClean="0"/>
              <a:t>EFOP </a:t>
            </a:r>
            <a:r>
              <a:rPr lang="en-US" sz="1000" dirty="0"/>
              <a:t>3.6.1-16-2016-00001</a:t>
            </a:r>
            <a:r>
              <a:rPr lang="hu-HU" sz="1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endParaRPr lang="hu-HU" sz="10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6440" y="2616120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750" y="279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0" y="5711015"/>
            <a:ext cx="9144000" cy="360041"/>
            <a:chOff x="0" y="5877271"/>
            <a:chExt cx="9144000" cy="360041"/>
          </a:xfrm>
        </p:grpSpPr>
        <p:sp>
          <p:nvSpPr>
            <p:cNvPr id="5" name="Téglalap 4"/>
            <p:cNvSpPr/>
            <p:nvPr/>
          </p:nvSpPr>
          <p:spPr>
            <a:xfrm>
              <a:off x="2987824" y="5877272"/>
              <a:ext cx="3168352" cy="36004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zöveg helye 2"/>
            <p:cNvSpPr txBox="1">
              <a:spLocks/>
            </p:cNvSpPr>
            <p:nvPr/>
          </p:nvSpPr>
          <p:spPr>
            <a:xfrm>
              <a:off x="0" y="5877271"/>
              <a:ext cx="9144000" cy="36004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2160" tIns="46080" rIns="92160" bIns="46080" anchor="t" anchorCtr="0" compatLnSpc="1"/>
            <a:lstStyle>
              <a:defPPr marL="311040" marR="0" lvl="0" indent="-311040" algn="l" rtl="0" hangingPunct="1">
                <a:lnSpc>
                  <a:spcPct val="97000"/>
                </a:lnSpc>
                <a:spcBef>
                  <a:spcPts val="598"/>
                </a:spcBef>
                <a:spcAft>
                  <a:spcPts val="0"/>
                </a:spcAft>
                <a:buClr>
                  <a:srgbClr val="FFFFFF"/>
                </a:buClr>
                <a:buSzPct val="45000"/>
                <a:buFont typeface="Wingdings" pitchFamily="2"/>
                <a:buNone/>
                <a:tabLst>
                  <a:tab pos="311040" algn="l"/>
                  <a:tab pos="456840" algn="l"/>
                  <a:tab pos="914040" algn="l"/>
                  <a:tab pos="1371240" algn="l"/>
                  <a:tab pos="1828440" algn="l"/>
                  <a:tab pos="2285640" algn="l"/>
                  <a:tab pos="2742840" algn="l"/>
                  <a:tab pos="3200040" algn="l"/>
                  <a:tab pos="3657240" algn="l"/>
                  <a:tab pos="4114440" algn="l"/>
                  <a:tab pos="4571640" algn="l"/>
                  <a:tab pos="5028840" algn="l"/>
                  <a:tab pos="5486040" algn="l"/>
                  <a:tab pos="5943240" algn="l"/>
                  <a:tab pos="6400440" algn="l"/>
                  <a:tab pos="6857640" algn="l"/>
                  <a:tab pos="7314839" algn="l"/>
                  <a:tab pos="7772039" algn="l"/>
                  <a:tab pos="8229239" algn="l"/>
                  <a:tab pos="8686439" algn="l"/>
                  <a:tab pos="9143640" algn="l"/>
                </a:tabLst>
                <a:defRPr lang="hu-HU" sz="24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Verdana" pitchFamily="34"/>
                  <a:ea typeface="Arial" pitchFamily="34"/>
                  <a:cs typeface="Arial" pitchFamily="34"/>
                </a:defRPr>
              </a:defPPr>
              <a:lvl1pPr marL="311040" marR="0" lvl="0" indent="-311040" algn="l" rtl="0" hangingPunct="1">
                <a:lnSpc>
                  <a:spcPct val="97000"/>
                </a:lnSpc>
                <a:spcBef>
                  <a:spcPts val="598"/>
                </a:spcBef>
                <a:spcAft>
                  <a:spcPts val="0"/>
                </a:spcAft>
                <a:buClr>
                  <a:srgbClr val="FFFFFF"/>
                </a:buClr>
                <a:buSzPct val="45000"/>
                <a:buFont typeface="Wingdings" pitchFamily="2"/>
                <a:buChar char=""/>
                <a:tabLst>
                  <a:tab pos="311040" algn="l"/>
                  <a:tab pos="456840" algn="l"/>
                  <a:tab pos="914040" algn="l"/>
                  <a:tab pos="1371240" algn="l"/>
                  <a:tab pos="1828440" algn="l"/>
                  <a:tab pos="2285640" algn="l"/>
                  <a:tab pos="2742840" algn="l"/>
                  <a:tab pos="3200040" algn="l"/>
                  <a:tab pos="3657240" algn="l"/>
                  <a:tab pos="4114440" algn="l"/>
                  <a:tab pos="4571640" algn="l"/>
                  <a:tab pos="5028840" algn="l"/>
                  <a:tab pos="5486040" algn="l"/>
                  <a:tab pos="5943240" algn="l"/>
                  <a:tab pos="6400440" algn="l"/>
                  <a:tab pos="6857640" algn="l"/>
                  <a:tab pos="7314839" algn="l"/>
                  <a:tab pos="7772039" algn="l"/>
                  <a:tab pos="8229239" algn="l"/>
                  <a:tab pos="8686439" algn="l"/>
                  <a:tab pos="9143640" algn="l"/>
                </a:tabLst>
                <a:defRPr lang="hu-HU" sz="24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Verdana" pitchFamily="34"/>
                  <a:ea typeface="Arial" pitchFamily="34"/>
                  <a:cs typeface="Arial" pitchFamily="34"/>
                </a:defRPr>
              </a:lvl1pPr>
              <a:lvl2pPr marL="711000" marR="0" lvl="1" indent="-253800" algn="l" rtl="0" hangingPunct="1">
                <a:lnSpc>
                  <a:spcPct val="97000"/>
                </a:lnSpc>
                <a:spcBef>
                  <a:spcPts val="499"/>
                </a:spcBef>
                <a:spcAft>
                  <a:spcPts val="0"/>
                </a:spcAft>
                <a:buClr>
                  <a:srgbClr val="FFFF0D"/>
                </a:buClr>
                <a:buSzPct val="45000"/>
                <a:buFont typeface="Wingdings" pitchFamily="2"/>
                <a:buChar char=""/>
                <a:tabLst>
                  <a:tab pos="711000" algn="l"/>
                  <a:tab pos="914040" algn="l"/>
                  <a:tab pos="1371240" algn="l"/>
                  <a:tab pos="1828440" algn="l"/>
                  <a:tab pos="2285639" algn="l"/>
                  <a:tab pos="2742839" algn="l"/>
                  <a:tab pos="3200040" algn="l"/>
                  <a:tab pos="3657239" algn="l"/>
                  <a:tab pos="4114440" algn="l"/>
                  <a:tab pos="4571639" algn="l"/>
                  <a:tab pos="5028840" algn="l"/>
                  <a:tab pos="5486040" algn="l"/>
                  <a:tab pos="5943240" algn="l"/>
                  <a:tab pos="6400440" algn="l"/>
                  <a:tab pos="6857640" algn="l"/>
                  <a:tab pos="7314840" algn="l"/>
                  <a:tab pos="7772040" algn="l"/>
                  <a:tab pos="8229240" algn="l"/>
                  <a:tab pos="8686440" algn="l"/>
                  <a:tab pos="9143640" algn="l"/>
                  <a:tab pos="9600840" algn="l"/>
                </a:tabLst>
                <a:defRPr lang="hu-HU" sz="2000" b="1" i="0" u="none" strike="noStrike" baseline="0">
                  <a:ln>
                    <a:noFill/>
                  </a:ln>
                  <a:solidFill>
                    <a:srgbClr val="FFFF0D"/>
                  </a:solidFill>
                  <a:latin typeface="Verdana" pitchFamily="34"/>
                  <a:ea typeface="Arial" pitchFamily="34"/>
                  <a:cs typeface="Arial" pitchFamily="34"/>
                </a:defRPr>
              </a:lvl2pPr>
              <a:lvl3pPr marL="1143000" marR="0" lvl="2" indent="-228600" algn="l" rtl="0" hangingPunct="1">
                <a:lnSpc>
                  <a:spcPct val="97000"/>
                </a:lnSpc>
                <a:spcBef>
                  <a:spcPts val="448"/>
                </a:spcBef>
                <a:spcAft>
                  <a:spcPts val="0"/>
                </a:spcAft>
                <a:buClr>
                  <a:srgbClr val="FFCC66"/>
                </a:buClr>
                <a:buSzPct val="45000"/>
                <a:buFont typeface="Wingdings" pitchFamily="2"/>
                <a:buChar char=""/>
                <a:tabLst>
                  <a:tab pos="1143000" algn="l"/>
                  <a:tab pos="1371600" algn="l"/>
                  <a:tab pos="1828799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799" algn="l"/>
                  <a:tab pos="9143999" algn="l"/>
                  <a:tab pos="9601200" algn="l"/>
                  <a:tab pos="10058399" algn="l"/>
                </a:tabLst>
                <a:defRPr lang="hu-HU" sz="1800" b="1" i="0" u="none" strike="noStrike" baseline="0">
                  <a:ln>
                    <a:noFill/>
                  </a:ln>
                  <a:solidFill>
                    <a:srgbClr val="FFCC66"/>
                  </a:solidFill>
                  <a:latin typeface="Verdana" pitchFamily="34"/>
                  <a:ea typeface="Arial" pitchFamily="34"/>
                  <a:cs typeface="Arial" pitchFamily="34"/>
                </a:defRPr>
              </a:lvl3pPr>
              <a:lvl4pPr marL="1600199" marR="0" lvl="3" indent="-228600" algn="l" rtl="0" hangingPunct="1">
                <a:lnSpc>
                  <a:spcPct val="97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6600"/>
                </a:buClr>
                <a:buSzPct val="45000"/>
                <a:buFont typeface="Wingdings" pitchFamily="2"/>
                <a:buChar char=""/>
                <a:tabLst>
                  <a:tab pos="1600200" algn="l"/>
                  <a:tab pos="1828800" algn="l"/>
                  <a:tab pos="2285999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3999" algn="l"/>
                  <a:tab pos="9601199" algn="l"/>
                  <a:tab pos="10058400" algn="l"/>
                  <a:tab pos="10515599" algn="l"/>
                </a:tabLst>
                <a:defRPr lang="hu-HU" sz="1600" b="1" i="0" u="none" strike="noStrike" baseline="0">
                  <a:ln>
                    <a:noFill/>
                  </a:ln>
                  <a:solidFill>
                    <a:srgbClr val="FF6600"/>
                  </a:solidFill>
                  <a:latin typeface="Verdana" pitchFamily="34"/>
                  <a:ea typeface="Arial" pitchFamily="34"/>
                  <a:cs typeface="Arial" pitchFamily="34"/>
                </a:defRPr>
              </a:lvl4pPr>
              <a:lvl5pPr marL="2057400" marR="0" lvl="4" indent="-228600" algn="l" rtl="0" hangingPunct="1">
                <a:lnSpc>
                  <a:spcPct val="97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6600"/>
                </a:buClr>
                <a:buSzPct val="45000"/>
                <a:buFont typeface="Wingdings" pitchFamily="2"/>
                <a:buChar char=""/>
                <a:tabLst>
                  <a:tab pos="20574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199" algn="l"/>
                  <a:tab pos="10058399" algn="l"/>
                  <a:tab pos="10515600" algn="l"/>
                </a:tabLst>
                <a:defRPr lang="hu-HU" sz="1600" b="1" i="0" u="none" strike="noStrike" baseline="0">
                  <a:ln>
                    <a:noFill/>
                  </a:ln>
                  <a:solidFill>
                    <a:srgbClr val="FF66CC"/>
                  </a:solidFill>
                  <a:latin typeface="Verdana" pitchFamily="34"/>
                  <a:ea typeface="Arial" pitchFamily="34"/>
                  <a:cs typeface="Arial" pitchFamily="34"/>
                </a:defRPr>
              </a:lvl5pPr>
              <a:lvl6pPr marL="2057400" marR="0" lvl="5" indent="-228600" algn="l" rtl="0" hangingPunct="1">
                <a:lnSpc>
                  <a:spcPct val="97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6600"/>
                </a:buClr>
                <a:buSzPct val="45000"/>
                <a:buFont typeface="Wingdings" pitchFamily="2"/>
                <a:buChar char=""/>
                <a:tabLst>
                  <a:tab pos="20574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199" algn="l"/>
                  <a:tab pos="10058399" algn="l"/>
                  <a:tab pos="10515600" algn="l"/>
                </a:tabLst>
                <a:defRPr lang="hu-HU" sz="1600" b="1" i="0" u="none" strike="noStrike" baseline="0">
                  <a:ln>
                    <a:noFill/>
                  </a:ln>
                  <a:solidFill>
                    <a:srgbClr val="FF66CC"/>
                  </a:solidFill>
                  <a:latin typeface="Verdana" pitchFamily="34"/>
                  <a:ea typeface="Arial" pitchFamily="34"/>
                  <a:cs typeface="Arial" pitchFamily="34"/>
                </a:defRPr>
              </a:lvl6pPr>
              <a:lvl7pPr marL="2057400" marR="0" lvl="6" indent="-228600" algn="l" rtl="0" hangingPunct="1">
                <a:lnSpc>
                  <a:spcPct val="97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6600"/>
                </a:buClr>
                <a:buSzPct val="45000"/>
                <a:buFont typeface="Wingdings" pitchFamily="2"/>
                <a:buChar char=""/>
                <a:tabLst>
                  <a:tab pos="20574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199" algn="l"/>
                  <a:tab pos="10058399" algn="l"/>
                  <a:tab pos="10515600" algn="l"/>
                </a:tabLst>
                <a:defRPr lang="hu-HU" sz="1600" b="1" i="0" u="none" strike="noStrike" baseline="0">
                  <a:ln>
                    <a:noFill/>
                  </a:ln>
                  <a:solidFill>
                    <a:srgbClr val="FF66CC"/>
                  </a:solidFill>
                  <a:latin typeface="Verdana" pitchFamily="34"/>
                  <a:ea typeface="Arial" pitchFamily="34"/>
                  <a:cs typeface="Arial" pitchFamily="34"/>
                </a:defRPr>
              </a:lvl7pPr>
              <a:lvl8pPr marL="2057400" marR="0" lvl="7" indent="-228600" algn="l" rtl="0" hangingPunct="1">
                <a:lnSpc>
                  <a:spcPct val="97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6600"/>
                </a:buClr>
                <a:buSzPct val="45000"/>
                <a:buFont typeface="Wingdings" pitchFamily="2"/>
                <a:buChar char=""/>
                <a:tabLst>
                  <a:tab pos="20574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199" algn="l"/>
                  <a:tab pos="10058399" algn="l"/>
                  <a:tab pos="10515600" algn="l"/>
                </a:tabLst>
                <a:defRPr lang="hu-HU" sz="1600" b="1" i="0" u="none" strike="noStrike" baseline="0">
                  <a:ln>
                    <a:noFill/>
                  </a:ln>
                  <a:solidFill>
                    <a:srgbClr val="FF66CC"/>
                  </a:solidFill>
                  <a:latin typeface="Verdana" pitchFamily="34"/>
                  <a:ea typeface="Arial" pitchFamily="34"/>
                  <a:cs typeface="Arial" pitchFamily="34"/>
                </a:defRPr>
              </a:lvl8pPr>
              <a:lvl9pPr marL="2057400" marR="0" lvl="8" indent="-228600" algn="l" rtl="0" hangingPunct="1">
                <a:lnSpc>
                  <a:spcPct val="97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6600"/>
                </a:buClr>
                <a:buSzPct val="45000"/>
                <a:buFont typeface="Wingdings" pitchFamily="2"/>
                <a:buChar char=""/>
                <a:tabLst>
                  <a:tab pos="20574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199" algn="l"/>
                  <a:tab pos="10058399" algn="l"/>
                  <a:tab pos="10515600" algn="l"/>
                </a:tabLst>
                <a:defRPr lang="hu-HU" sz="1600" b="1" i="0" u="none" strike="noStrike" baseline="0">
                  <a:ln>
                    <a:noFill/>
                  </a:ln>
                  <a:solidFill>
                    <a:srgbClr val="FF66CC"/>
                  </a:solidFill>
                  <a:latin typeface="Verdana" pitchFamily="34"/>
                  <a:ea typeface="Arial" pitchFamily="34"/>
                  <a:cs typeface="Arial" pitchFamily="34"/>
                </a:defRPr>
              </a:lvl9pPr>
            </a:lstStyle>
            <a:p>
              <a:pPr algn="ctr">
                <a:lnSpc>
                  <a:spcPct val="87000"/>
                </a:lnSpc>
                <a:spcBef>
                  <a:spcPts val="499"/>
                </a:spcBef>
                <a:buFont typeface="Wingdings" pitchFamily="2"/>
                <a:buNone/>
              </a:pPr>
              <a:r>
                <a:rPr lang="hu-HU" sz="2000" b="0" kern="0" dirty="0" err="1" smtClean="0">
                  <a:effectLst>
                    <a:outerShdw dist="17961" dir="2700000">
                      <a:scrgbClr r="0" g="0" b="0"/>
                    </a:outerShdw>
                  </a:effectLst>
                  <a:hlinkClick r:id="rId7"/>
                </a:rPr>
                <a:t>arXiv.org</a:t>
              </a:r>
              <a:r>
                <a:rPr lang="hu-HU" sz="2000" b="0" kern="0" dirty="0" smtClean="0">
                  <a:effectLst>
                    <a:outerShdw dist="17961" dir="2700000">
                      <a:scrgbClr r="0" g="0" b="0"/>
                    </a:outerShdw>
                  </a:effectLst>
                  <a:hlinkClick r:id="rId7"/>
                </a:rPr>
                <a:t>:1805.01427</a:t>
              </a:r>
              <a:r>
                <a:rPr lang="hu-HU" sz="1000" b="0" kern="0" dirty="0">
                  <a:effectLst>
                    <a:outerShdw dist="17961" dir="2700000">
                      <a:scrgbClr r="0" g="0" b="0"/>
                    </a:outerShdw>
                  </a:effectLst>
                </a:rPr>
                <a:t> </a:t>
              </a:r>
              <a:r>
                <a:rPr lang="hu-HU" sz="2000" b="0" kern="0" dirty="0" smtClean="0">
                  <a:solidFill>
                    <a:schemeClr val="tx1"/>
                  </a:solidFill>
                  <a:effectLst>
                    <a:outerShdw dist="17961" dir="2700000">
                      <a:scrgbClr r="0" g="0" b="0"/>
                    </a:outerShdw>
                  </a:effectLst>
                </a:rPr>
                <a:t>+</a:t>
              </a:r>
            </a:p>
            <a:p>
              <a:pPr algn="r">
                <a:lnSpc>
                  <a:spcPct val="87000"/>
                </a:lnSpc>
                <a:spcBef>
                  <a:spcPts val="499"/>
                </a:spcBef>
                <a:buFont typeface="Wingdings" pitchFamily="2"/>
                <a:buNone/>
              </a:pPr>
              <a:endParaRPr lang="hu-HU" sz="1000" kern="0" dirty="0" smtClean="0">
                <a:effectLst>
                  <a:outerShdw dist="17961" dir="2700000">
                    <a:scrgbClr r="0" g="0" b="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749867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609600"/>
          </a:xfrm>
        </p:spPr>
        <p:txBody>
          <a:bodyPr/>
          <a:lstStyle/>
          <a:p>
            <a:pPr eaLnBrk="1" hangingPunct="1">
              <a:buNone/>
            </a:pPr>
            <a:r>
              <a:rPr lang="hu-HU" altLang="en-US" sz="3200" dirty="0" smtClean="0"/>
              <a:t>Advanced </a:t>
            </a:r>
            <a:r>
              <a:rPr lang="hu-HU" altLang="en-US" sz="3200" dirty="0" err="1" smtClean="0"/>
              <a:t>life-time</a:t>
            </a:r>
            <a:r>
              <a:rPr lang="hu-HU" altLang="en-US" sz="3200" dirty="0" smtClean="0"/>
              <a:t> </a:t>
            </a:r>
            <a:r>
              <a:rPr lang="hu-HU" altLang="en-US" sz="3200" dirty="0" err="1" smtClean="0"/>
              <a:t>estimate</a:t>
            </a:r>
            <a:endParaRPr lang="hu-HU" altLang="en-US" sz="3200" dirty="0" smtClean="0"/>
          </a:p>
        </p:txBody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604250" cy="5170488"/>
          </a:xfrm>
        </p:spPr>
        <p:txBody>
          <a:bodyPr/>
          <a:lstStyle/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altLang="en-US" sz="2000" dirty="0" err="1" smtClean="0"/>
              <a:t>Life-time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estimation</a:t>
            </a:r>
            <a:r>
              <a:rPr lang="hu-HU" altLang="en-US" sz="2000" dirty="0" smtClean="0"/>
              <a:t>: </a:t>
            </a:r>
            <a:r>
              <a:rPr lang="hu-HU" altLang="en-US" sz="2000" dirty="0" err="1" smtClean="0"/>
              <a:t>for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Hwa-Bjorken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type</a:t>
            </a:r>
            <a:r>
              <a:rPr lang="hu-HU" altLang="en-US" sz="2000" dirty="0" smtClean="0"/>
              <a:t> of </a:t>
            </a:r>
            <a:r>
              <a:rPr lang="hu-HU" altLang="en-US" sz="2000" dirty="0" err="1" smtClean="0"/>
              <a:t>flows</a:t>
            </a:r>
            <a:endParaRPr lang="hu-HU" altLang="en-US" sz="2000" dirty="0" smtClean="0"/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hu-HU" altLang="en-US" sz="2000" dirty="0" smtClean="0"/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hu-HU" altLang="en-US" sz="2000" dirty="0" smtClean="0"/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hu-HU" altLang="en-US" sz="2000" dirty="0" smtClean="0"/>
          </a:p>
          <a:p>
            <a:pPr marL="457200" lvl="1" indent="0" defTabSz="914400">
              <a:lnSpc>
                <a:spcPct val="90000"/>
              </a:lnSpc>
              <a:spcAft>
                <a:spcPts val="500"/>
              </a:spcAft>
              <a:buNone/>
            </a:pPr>
            <a:r>
              <a:rPr lang="hu-HU" altLang="en-US" sz="1800" dirty="0" smtClean="0"/>
              <a:t> </a:t>
            </a:r>
            <a:r>
              <a:rPr lang="hu-HU" altLang="en-US" sz="1800" dirty="0" smtClean="0">
                <a:latin typeface="Times New Roman" pitchFamily="18" charset="0"/>
              </a:rPr>
              <a:t>	</a:t>
            </a:r>
            <a:r>
              <a:rPr lang="hu-HU" altLang="en-US" sz="1800" dirty="0" err="1" smtClean="0"/>
              <a:t>Makhlin</a:t>
            </a:r>
            <a:r>
              <a:rPr lang="hu-HU" altLang="en-US" sz="1800" dirty="0" smtClean="0"/>
              <a:t> </a:t>
            </a:r>
            <a:r>
              <a:rPr lang="hu-HU" altLang="en-US" sz="1800" dirty="0" smtClean="0">
                <a:latin typeface="Times New Roman" pitchFamily="18" charset="0"/>
              </a:rPr>
              <a:t>&amp; </a:t>
            </a:r>
            <a:r>
              <a:rPr lang="hu-HU" altLang="en-US" sz="1800" dirty="0" err="1" smtClean="0"/>
              <a:t>Sinyukov</a:t>
            </a:r>
            <a:r>
              <a:rPr lang="hu-HU" altLang="en-US" sz="1800" dirty="0" smtClean="0"/>
              <a:t>, Z. </a:t>
            </a:r>
            <a:r>
              <a:rPr lang="hu-HU" altLang="en-US" sz="1800" dirty="0" err="1" smtClean="0"/>
              <a:t>Phys</a:t>
            </a:r>
            <a:r>
              <a:rPr lang="hu-HU" altLang="en-US" sz="1800" dirty="0" smtClean="0"/>
              <a:t>. C 39, 69 (1988)</a:t>
            </a:r>
          </a:p>
          <a:p>
            <a:pPr marL="0" indent="0" defTabSz="9144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hu-HU" altLang="en-US" sz="2000" dirty="0" err="1" smtClean="0"/>
              <a:t>Underestimates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lifetime</a:t>
            </a:r>
            <a:r>
              <a:rPr lang="hu-HU" altLang="en-US" sz="2000" dirty="0" smtClean="0"/>
              <a:t> (</a:t>
            </a:r>
            <a:r>
              <a:rPr lang="hu-HU" altLang="en-US" sz="2000" dirty="0" err="1" smtClean="0"/>
              <a:t>Renk</a:t>
            </a:r>
            <a:r>
              <a:rPr lang="hu-HU" altLang="en-US" sz="2000" dirty="0" smtClean="0"/>
              <a:t>, </a:t>
            </a:r>
            <a:r>
              <a:rPr lang="hu-HU" altLang="en-US" sz="2000" dirty="0" err="1" smtClean="0"/>
              <a:t>CsT</a:t>
            </a:r>
            <a:r>
              <a:rPr lang="hu-HU" altLang="en-US" sz="2000" dirty="0" smtClean="0"/>
              <a:t>, Wiedemann, </a:t>
            </a:r>
            <a:r>
              <a:rPr lang="hu-HU" altLang="en-US" sz="2000" dirty="0" err="1" smtClean="0"/>
              <a:t>Pratt</a:t>
            </a:r>
            <a:r>
              <a:rPr lang="hu-HU" altLang="en-US" sz="2000" dirty="0" smtClean="0">
                <a:latin typeface="Times New Roman" pitchFamily="18" charset="0"/>
              </a:rPr>
              <a:t>, …</a:t>
            </a:r>
            <a:r>
              <a:rPr lang="hu-HU" altLang="en-US" sz="2000" dirty="0" smtClean="0"/>
              <a:t>)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altLang="en-US" sz="2000" dirty="0" smtClean="0"/>
              <a:t>Advanced CNC </a:t>
            </a:r>
            <a:r>
              <a:rPr lang="hu-HU" altLang="en-US" sz="2000" dirty="0" err="1" smtClean="0"/>
              <a:t>life-time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estimate</a:t>
            </a:r>
            <a:r>
              <a:rPr lang="hu-HU" altLang="en-US" sz="2000" dirty="0" smtClean="0"/>
              <a:t>:</a:t>
            </a:r>
            <a:r>
              <a:rPr lang="hu-HU" altLang="en-US" sz="1600" dirty="0" smtClean="0">
                <a:solidFill>
                  <a:schemeClr val="bg1"/>
                </a:solidFill>
              </a:rPr>
              <a:t> </a:t>
            </a:r>
            <a:r>
              <a:rPr lang="hu-HU" altLang="en-US" sz="1600" dirty="0" err="1">
                <a:solidFill>
                  <a:srgbClr val="FFFF00"/>
                </a:solidFill>
                <a:hlinkClick r:id="rId3"/>
              </a:rPr>
              <a:t>arXiv</a:t>
            </a:r>
            <a:r>
              <a:rPr lang="hu-HU" altLang="en-US" sz="1600" dirty="0">
                <a:solidFill>
                  <a:srgbClr val="FFFF00"/>
                </a:solidFill>
                <a:hlinkClick r:id="rId3"/>
              </a:rPr>
              <a:t>:0710.0327</a:t>
            </a:r>
            <a:r>
              <a:rPr lang="hu-HU" altLang="en-US" sz="1600" b="0" dirty="0">
                <a:solidFill>
                  <a:srgbClr val="FFFF00"/>
                </a:solidFill>
              </a:rPr>
              <a:t> </a:t>
            </a:r>
            <a:endParaRPr lang="hu-HU" altLang="en-US" sz="1600" dirty="0" smtClean="0"/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altLang="en-US" sz="2000" dirty="0" smtClean="0"/>
              <a:t>	</a:t>
            </a:r>
            <a:r>
              <a:rPr lang="hu-HU" altLang="en-US" sz="2000" dirty="0" smtClean="0">
                <a:latin typeface="Times New Roman" pitchFamily="18" charset="0"/>
              </a:rPr>
              <a:t>      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width</a:t>
            </a:r>
            <a:r>
              <a:rPr lang="hu-HU" altLang="en-US" sz="2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altLang="en-US" sz="2000" dirty="0" smtClean="0">
                <a:solidFill>
                  <a:srgbClr val="FFFF00"/>
                </a:solidFill>
              </a:rPr>
              <a:t>of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dn</a:t>
            </a:r>
            <a:r>
              <a:rPr lang="hu-HU" altLang="en-US" sz="2000" dirty="0" smtClean="0">
                <a:solidFill>
                  <a:srgbClr val="FFFF00"/>
                </a:solidFill>
              </a:rPr>
              <a:t>/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dy</a:t>
            </a:r>
            <a:r>
              <a:rPr lang="hu-HU" altLang="en-US" sz="2000" dirty="0" smtClean="0">
                <a:solidFill>
                  <a:srgbClr val="FFFF00"/>
                </a:solidFill>
              </a:rPr>
              <a:t>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related</a:t>
            </a:r>
            <a:r>
              <a:rPr lang="hu-HU" altLang="en-US" sz="2000" dirty="0" smtClean="0">
                <a:solidFill>
                  <a:srgbClr val="FFFF00"/>
                </a:solidFill>
              </a:rPr>
              <a:t>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to</a:t>
            </a:r>
            <a:r>
              <a:rPr lang="hu-HU" altLang="en-US" sz="2000" dirty="0" smtClean="0">
                <a:solidFill>
                  <a:srgbClr val="FFFF00"/>
                </a:solidFill>
              </a:rPr>
              <a:t> 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acceleration</a:t>
            </a:r>
            <a:r>
              <a:rPr lang="hu-HU" altLang="en-US" sz="2000" dirty="0" smtClean="0">
                <a:solidFill>
                  <a:srgbClr val="FFFF00"/>
                </a:solidFill>
              </a:rPr>
              <a:t> and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work</a:t>
            </a:r>
            <a:endParaRPr lang="hu-HU" altLang="en-US" sz="2000" dirty="0" smtClean="0">
              <a:solidFill>
                <a:srgbClr val="FFFF00"/>
              </a:solidFill>
            </a:endParaRPr>
          </a:p>
          <a:p>
            <a:pPr marL="0" indent="0" defTabSz="9144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hu-HU" altLang="en-US" sz="2000" dirty="0" smtClean="0"/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hu-HU" altLang="en-US" sz="2000" dirty="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hu-HU" altLang="en-US" sz="2000" dirty="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altLang="en-US" sz="2000" dirty="0" err="1" smtClean="0"/>
              <a:t>At</a:t>
            </a:r>
            <a:r>
              <a:rPr lang="hu-HU" altLang="en-US" sz="2000" dirty="0" smtClean="0"/>
              <a:t> RHIC </a:t>
            </a:r>
            <a:r>
              <a:rPr lang="hu-HU" altLang="en-US" sz="2000" dirty="0" err="1" smtClean="0"/>
              <a:t>energies</a:t>
            </a:r>
            <a:r>
              <a:rPr lang="hu-HU" altLang="en-US" sz="2000" dirty="0" smtClean="0"/>
              <a:t>: </a:t>
            </a:r>
            <a:r>
              <a:rPr lang="hu-HU" altLang="en-US" sz="2000" dirty="0" err="1" smtClean="0"/>
              <a:t>correction</a:t>
            </a:r>
            <a:r>
              <a:rPr lang="hu-HU" altLang="en-US" sz="2000" dirty="0" smtClean="0"/>
              <a:t> is </a:t>
            </a:r>
            <a:r>
              <a:rPr lang="hu-HU" altLang="en-US" sz="2000" dirty="0" err="1" smtClean="0"/>
              <a:t>about</a:t>
            </a:r>
            <a:r>
              <a:rPr lang="hu-HU" altLang="en-US" sz="2000" dirty="0" smtClean="0"/>
              <a:t> +20%</a:t>
            </a:r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altLang="en-US" sz="2000" dirty="0" err="1" smtClean="0"/>
              <a:t>EoS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dependence</a:t>
            </a:r>
            <a:r>
              <a:rPr lang="hu-HU" altLang="en-US" sz="2000" dirty="0" smtClean="0"/>
              <a:t> = ?</a:t>
            </a:r>
          </a:p>
        </p:txBody>
      </p:sp>
      <p:pic>
        <p:nvPicPr>
          <p:cNvPr id="15364" name="Picture 20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4900613" cy="10922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2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447800"/>
            <a:ext cx="4964112" cy="10334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30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Conjectured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CNC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life-time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estimate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8784976" cy="918528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0706"/>
            <a:ext cx="586740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0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75" y="3068960"/>
            <a:ext cx="4900613" cy="10922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églalap 9"/>
          <p:cNvSpPr/>
          <p:nvPr/>
        </p:nvSpPr>
        <p:spPr>
          <a:xfrm>
            <a:off x="6372200" y="2636912"/>
            <a:ext cx="2592288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dirty="0" smtClean="0"/>
              <a:t>  CNC </a:t>
            </a:r>
            <a:r>
              <a:rPr lang="hu-HU" dirty="0" err="1" smtClean="0"/>
              <a:t>exact</a:t>
            </a:r>
            <a:r>
              <a:rPr lang="hu-HU" dirty="0" smtClean="0"/>
              <a:t> </a:t>
            </a:r>
            <a:r>
              <a:rPr lang="hu-HU" dirty="0" err="1" smtClean="0"/>
              <a:t>result</a:t>
            </a:r>
            <a:r>
              <a:rPr lang="hu-HU" dirty="0" smtClean="0"/>
              <a:t>  (</a:t>
            </a:r>
            <a:r>
              <a:rPr lang="hu-HU" dirty="0" smtClean="0">
                <a:latin typeface="Symbol" panose="05050102010706020507" pitchFamily="18" charset="2"/>
              </a:rPr>
              <a:t>k</a:t>
            </a:r>
            <a:r>
              <a:rPr lang="hu-HU" dirty="0" smtClean="0"/>
              <a:t> = 1):</a:t>
            </a:r>
            <a:r>
              <a:rPr lang="en-US" dirty="0" smtClean="0"/>
              <a:t> 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5364088" y="4859868"/>
            <a:ext cx="3600400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dirty="0" smtClean="0"/>
              <a:t>  CNC </a:t>
            </a:r>
            <a:r>
              <a:rPr lang="hu-HU" dirty="0" err="1" smtClean="0"/>
              <a:t>conjecture</a:t>
            </a:r>
            <a:r>
              <a:rPr lang="hu-HU" dirty="0"/>
              <a:t> </a:t>
            </a:r>
            <a:r>
              <a:rPr lang="hu-HU" dirty="0" smtClean="0"/>
              <a:t> (</a:t>
            </a:r>
            <a:r>
              <a:rPr lang="hu-HU" dirty="0" err="1" smtClean="0"/>
              <a:t>for</a:t>
            </a:r>
            <a:r>
              <a:rPr lang="hu-HU" dirty="0" smtClean="0"/>
              <a:t>   c</a:t>
            </a:r>
            <a:r>
              <a:rPr lang="hu-HU" baseline="-25000" dirty="0" smtClean="0"/>
              <a:t>s</a:t>
            </a:r>
            <a:r>
              <a:rPr lang="hu-HU" baseline="30000" dirty="0" smtClean="0"/>
              <a:t>2</a:t>
            </a:r>
            <a:r>
              <a:rPr lang="hu-HU" dirty="0" smtClean="0"/>
              <a:t>= 1/</a:t>
            </a:r>
            <a:r>
              <a:rPr lang="hu-HU" dirty="0" smtClean="0">
                <a:latin typeface="Symbol" panose="05050102010706020507" pitchFamily="18" charset="2"/>
              </a:rPr>
              <a:t>k</a:t>
            </a:r>
            <a:r>
              <a:rPr lang="hu-HU" dirty="0" smtClean="0"/>
              <a:t> &lt; 1) </a:t>
            </a:r>
            <a:r>
              <a:rPr lang="en-US" dirty="0" smtClean="0"/>
              <a:t> 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17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609600"/>
          </a:xfrm>
        </p:spPr>
        <p:txBody>
          <a:bodyPr/>
          <a:lstStyle/>
          <a:p>
            <a:pPr eaLnBrk="1" hangingPunct="1">
              <a:buNone/>
            </a:pPr>
            <a:r>
              <a:rPr lang="hu-HU" altLang="en-US" dirty="0" smtClean="0"/>
              <a:t>New</a:t>
            </a:r>
            <a:r>
              <a:rPr lang="hu-HU" altLang="en-US" sz="3200" dirty="0" smtClean="0"/>
              <a:t> </a:t>
            </a:r>
            <a:r>
              <a:rPr lang="hu-HU" altLang="en-US" sz="3200" dirty="0" err="1" smtClean="0"/>
              <a:t>life-time</a:t>
            </a:r>
            <a:r>
              <a:rPr lang="hu-HU" altLang="en-US" sz="3200" dirty="0" smtClean="0"/>
              <a:t> </a:t>
            </a:r>
            <a:r>
              <a:rPr lang="hu-HU" altLang="en-US" sz="3200" dirty="0" err="1" smtClean="0"/>
              <a:t>estimate</a:t>
            </a:r>
            <a:r>
              <a:rPr lang="hu-HU" altLang="en-US" sz="3200" dirty="0" smtClean="0"/>
              <a:t>, </a:t>
            </a:r>
            <a:r>
              <a:rPr lang="hu-HU" altLang="en-US" sz="3200" dirty="0" err="1" smtClean="0"/>
              <a:t>exact</a:t>
            </a:r>
            <a:r>
              <a:rPr lang="hu-HU" altLang="en-US" sz="3200" dirty="0" smtClean="0"/>
              <a:t> </a:t>
            </a:r>
            <a:r>
              <a:rPr lang="hu-HU" altLang="en-US" sz="3200" dirty="0" err="1" smtClean="0"/>
              <a:t>result</a:t>
            </a:r>
            <a:endParaRPr lang="hu-HU" altLang="en-US" sz="3200" dirty="0" smtClean="0"/>
          </a:p>
        </p:txBody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05470" y="877674"/>
            <a:ext cx="8604250" cy="5647670"/>
          </a:xfrm>
        </p:spPr>
        <p:txBody>
          <a:bodyPr/>
          <a:lstStyle/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altLang="en-US" sz="2000" dirty="0" err="1" smtClean="0"/>
              <a:t>Life-time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estimation</a:t>
            </a:r>
            <a:r>
              <a:rPr lang="hu-HU" altLang="en-US" sz="2000" dirty="0" smtClean="0"/>
              <a:t>: </a:t>
            </a:r>
            <a:r>
              <a:rPr lang="hu-HU" altLang="en-US" sz="2000" dirty="0" err="1" smtClean="0"/>
              <a:t>for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Hwa-Bjorken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type</a:t>
            </a:r>
            <a:r>
              <a:rPr lang="hu-HU" altLang="en-US" sz="2000" dirty="0" smtClean="0"/>
              <a:t> of </a:t>
            </a:r>
            <a:r>
              <a:rPr lang="hu-HU" altLang="en-US" sz="2000" dirty="0" err="1" smtClean="0"/>
              <a:t>flows</a:t>
            </a:r>
            <a:endParaRPr lang="hu-HU" altLang="en-US" sz="2000" dirty="0" smtClean="0"/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hu-HU" altLang="en-US" sz="2000" dirty="0" smtClean="0"/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hu-HU" altLang="en-US" sz="2000" dirty="0" smtClean="0"/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hu-HU" altLang="en-US" sz="2000" dirty="0" smtClean="0"/>
          </a:p>
          <a:p>
            <a:pPr marL="457200" lvl="1" indent="0" defTabSz="914400">
              <a:lnSpc>
                <a:spcPct val="90000"/>
              </a:lnSpc>
              <a:spcAft>
                <a:spcPts val="500"/>
              </a:spcAft>
              <a:buNone/>
            </a:pPr>
            <a:r>
              <a:rPr lang="hu-HU" altLang="en-US" sz="1800" dirty="0" smtClean="0"/>
              <a:t> </a:t>
            </a:r>
            <a:r>
              <a:rPr lang="hu-HU" altLang="en-US" sz="1800" dirty="0" smtClean="0">
                <a:latin typeface="Times New Roman" pitchFamily="18" charset="0"/>
              </a:rPr>
              <a:t>	</a:t>
            </a:r>
            <a:r>
              <a:rPr lang="hu-HU" altLang="en-US" sz="1800" dirty="0" err="1" smtClean="0"/>
              <a:t>Makhlin</a:t>
            </a:r>
            <a:r>
              <a:rPr lang="hu-HU" altLang="en-US" sz="1800" dirty="0" smtClean="0"/>
              <a:t> </a:t>
            </a:r>
            <a:r>
              <a:rPr lang="hu-HU" altLang="en-US" sz="1800" dirty="0" smtClean="0">
                <a:latin typeface="Times New Roman" pitchFamily="18" charset="0"/>
              </a:rPr>
              <a:t>&amp; </a:t>
            </a:r>
            <a:r>
              <a:rPr lang="hu-HU" altLang="en-US" sz="1800" dirty="0" err="1" smtClean="0"/>
              <a:t>Sinyukov</a:t>
            </a:r>
            <a:r>
              <a:rPr lang="hu-HU" altLang="en-US" sz="1800" dirty="0" smtClean="0"/>
              <a:t>, Z. </a:t>
            </a:r>
            <a:r>
              <a:rPr lang="hu-HU" altLang="en-US" sz="1800" dirty="0" err="1" smtClean="0"/>
              <a:t>Phys</a:t>
            </a:r>
            <a:r>
              <a:rPr lang="hu-HU" altLang="en-US" sz="1800" dirty="0" smtClean="0"/>
              <a:t>. C 39, 69 (1988)</a:t>
            </a:r>
          </a:p>
          <a:p>
            <a:pPr marL="0" indent="0" defTabSz="9144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hu-HU" altLang="en-US" sz="2000" dirty="0" err="1" smtClean="0"/>
              <a:t>Underestimates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lifetime</a:t>
            </a:r>
            <a:r>
              <a:rPr lang="hu-HU" altLang="en-US" sz="2000" dirty="0" smtClean="0"/>
              <a:t> (</a:t>
            </a:r>
            <a:r>
              <a:rPr lang="hu-HU" altLang="en-US" sz="2000" dirty="0" err="1" smtClean="0"/>
              <a:t>Renk</a:t>
            </a:r>
            <a:r>
              <a:rPr lang="hu-HU" altLang="en-US" sz="2000" dirty="0" smtClean="0"/>
              <a:t>, </a:t>
            </a:r>
            <a:r>
              <a:rPr lang="hu-HU" altLang="en-US" sz="2000" dirty="0" err="1" smtClean="0"/>
              <a:t>CsT</a:t>
            </a:r>
            <a:r>
              <a:rPr lang="hu-HU" altLang="en-US" sz="2000" dirty="0" smtClean="0"/>
              <a:t>, Wiedemann, </a:t>
            </a:r>
            <a:r>
              <a:rPr lang="hu-HU" altLang="en-US" sz="2000" dirty="0" err="1" smtClean="0"/>
              <a:t>Pratt</a:t>
            </a:r>
            <a:r>
              <a:rPr lang="hu-HU" altLang="en-US" sz="2000" dirty="0" smtClean="0">
                <a:latin typeface="Times New Roman" pitchFamily="18" charset="0"/>
              </a:rPr>
              <a:t>, …</a:t>
            </a:r>
            <a:r>
              <a:rPr lang="hu-HU" altLang="en-US" sz="2000" dirty="0" smtClean="0"/>
              <a:t>)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altLang="en-US" sz="2000" dirty="0" smtClean="0">
                <a:solidFill>
                  <a:srgbClr val="FFFF00"/>
                </a:solidFill>
              </a:rPr>
              <a:t>New CKCJ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solution</a:t>
            </a:r>
            <a:r>
              <a:rPr lang="hu-HU" altLang="en-US" sz="2000" dirty="0" smtClean="0">
                <a:solidFill>
                  <a:srgbClr val="FFFF00"/>
                </a:solidFill>
              </a:rPr>
              <a:t> </a:t>
            </a:r>
            <a:r>
              <a:rPr lang="hu-HU" alt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hu-HU" altLang="en-US" sz="2000" dirty="0" smtClean="0">
                <a:solidFill>
                  <a:srgbClr val="FFFF00"/>
                </a:solidFill>
              </a:rPr>
              <a:t>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new</a:t>
            </a:r>
            <a:r>
              <a:rPr lang="hu-HU" altLang="en-US" sz="2000" dirty="0" smtClean="0">
                <a:solidFill>
                  <a:srgbClr val="FFFF00"/>
                </a:solidFill>
              </a:rPr>
              <a:t>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life-time</a:t>
            </a:r>
            <a:r>
              <a:rPr lang="hu-HU" altLang="en-US" sz="2000" dirty="0" smtClean="0">
                <a:solidFill>
                  <a:srgbClr val="FFFF00"/>
                </a:solidFill>
              </a:rPr>
              <a:t>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estimate</a:t>
            </a:r>
            <a:endParaRPr lang="hu-HU" altLang="en-US" sz="1600" dirty="0" smtClean="0">
              <a:solidFill>
                <a:srgbClr val="FFFF00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altLang="en-US" sz="2000" dirty="0" smtClean="0"/>
              <a:t>	</a:t>
            </a:r>
            <a:r>
              <a:rPr lang="hu-HU" altLang="en-US" sz="2000" dirty="0" smtClean="0">
                <a:latin typeface="Times New Roman" pitchFamily="18" charset="0"/>
              </a:rPr>
              <a:t>      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up</a:t>
            </a:r>
            <a:r>
              <a:rPr lang="hu-HU" altLang="en-US" sz="2000" dirty="0" smtClean="0">
                <a:solidFill>
                  <a:srgbClr val="FFFF00"/>
                </a:solidFill>
              </a:rPr>
              <a:t>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to</a:t>
            </a:r>
            <a:r>
              <a:rPr lang="hu-HU" altLang="en-US" sz="2000" dirty="0" smtClean="0">
                <a:solidFill>
                  <a:srgbClr val="FFFF00"/>
                </a:solidFill>
              </a:rPr>
              <a:t>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leading</a:t>
            </a:r>
            <a:r>
              <a:rPr lang="hu-HU" altLang="en-US" sz="2000" dirty="0" smtClean="0">
                <a:solidFill>
                  <a:srgbClr val="FFFF00"/>
                </a:solidFill>
              </a:rPr>
              <a:t>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order</a:t>
            </a:r>
            <a:r>
              <a:rPr lang="hu-HU" altLang="en-US" sz="2000" dirty="0" smtClean="0">
                <a:solidFill>
                  <a:srgbClr val="FFFF00"/>
                </a:solidFill>
              </a:rPr>
              <a:t>,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the</a:t>
            </a:r>
            <a:r>
              <a:rPr lang="hu-HU" altLang="en-US" sz="2000" dirty="0" smtClean="0">
                <a:solidFill>
                  <a:srgbClr val="FFFF00"/>
                </a:solidFill>
              </a:rPr>
              <a:t>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EoS</a:t>
            </a:r>
            <a:r>
              <a:rPr lang="hu-HU" altLang="en-US" sz="2000" dirty="0" smtClean="0">
                <a:solidFill>
                  <a:srgbClr val="FFFF00"/>
                </a:solidFill>
              </a:rPr>
              <a:t>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dependence</a:t>
            </a:r>
            <a:r>
              <a:rPr lang="hu-HU" altLang="en-US" sz="2000" dirty="0" smtClean="0">
                <a:solidFill>
                  <a:srgbClr val="FFFF00"/>
                </a:solidFill>
              </a:rPr>
              <a:t>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cancels</a:t>
            </a:r>
            <a:r>
              <a:rPr lang="hu-HU" altLang="en-US" sz="2000" dirty="0" smtClean="0">
                <a:solidFill>
                  <a:srgbClr val="FFFF00"/>
                </a:solidFill>
              </a:rPr>
              <a:t>! </a:t>
            </a:r>
          </a:p>
          <a:p>
            <a:pPr marL="0" indent="0" defTabSz="9144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hu-HU" altLang="en-US" sz="2000" dirty="0" smtClean="0"/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hu-HU" altLang="en-US" sz="2000" dirty="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hu-HU" altLang="en-US" sz="2000" dirty="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altLang="en-US" sz="2000" dirty="0" err="1" smtClean="0"/>
              <a:t>Lack</a:t>
            </a:r>
            <a:r>
              <a:rPr lang="hu-HU" altLang="en-US" sz="2000" dirty="0" smtClean="0"/>
              <a:t> of </a:t>
            </a:r>
            <a:r>
              <a:rPr lang="hu-HU" altLang="en-US" sz="2000" dirty="0" smtClean="0">
                <a:latin typeface="Symbol" panose="05050102010706020507" pitchFamily="18" charset="2"/>
              </a:rPr>
              <a:t>k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dependence</a:t>
            </a:r>
            <a:r>
              <a:rPr lang="hu-HU" altLang="en-US" sz="2000" dirty="0" smtClean="0"/>
              <a:t>: 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altLang="en-US" sz="2000" dirty="0" err="1" smtClean="0">
                <a:solidFill>
                  <a:srgbClr val="FFFF00"/>
                </a:solidFill>
              </a:rPr>
              <a:t>At</a:t>
            </a:r>
            <a:r>
              <a:rPr lang="hu-HU" altLang="en-US" sz="2000" dirty="0" smtClean="0">
                <a:solidFill>
                  <a:srgbClr val="FFFF00"/>
                </a:solidFill>
              </a:rPr>
              <a:t>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mid-rapidity</a:t>
            </a:r>
            <a:r>
              <a:rPr lang="hu-HU" altLang="en-US" sz="2000" dirty="0" smtClean="0">
                <a:solidFill>
                  <a:srgbClr val="FFFF00"/>
                </a:solidFill>
              </a:rPr>
              <a:t>, 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the</a:t>
            </a:r>
            <a:r>
              <a:rPr lang="hu-HU" altLang="en-US" sz="2000" dirty="0" smtClean="0">
                <a:solidFill>
                  <a:srgbClr val="FFFF00"/>
                </a:solidFill>
              </a:rPr>
              <a:t>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approximate</a:t>
            </a:r>
            <a:r>
              <a:rPr lang="hu-HU" altLang="en-US" sz="2000" dirty="0" smtClean="0">
                <a:solidFill>
                  <a:srgbClr val="FFFF00"/>
                </a:solidFill>
              </a:rPr>
              <a:t> flow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profile</a:t>
            </a:r>
            <a:r>
              <a:rPr lang="hu-HU" altLang="en-US" sz="2000" dirty="0">
                <a:solidFill>
                  <a:srgbClr val="FFFF00"/>
                </a:solidFill>
              </a:rPr>
              <a:t> </a:t>
            </a:r>
            <a:r>
              <a:rPr lang="hu-HU" altLang="en-US" sz="2000" dirty="0" smtClean="0">
                <a:solidFill>
                  <a:srgbClr val="FFFF00"/>
                </a:solidFill>
              </a:rPr>
              <a:t>is  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v</a:t>
            </a:r>
            <a:r>
              <a:rPr lang="hu-HU" altLang="en-US" sz="2000" baseline="-25000" dirty="0" err="1" smtClean="0">
                <a:solidFill>
                  <a:srgbClr val="FFFF00"/>
                </a:solidFill>
              </a:rPr>
              <a:t>z</a:t>
            </a:r>
            <a:r>
              <a:rPr lang="hu-HU" altLang="en-US" sz="2000" dirty="0" smtClean="0">
                <a:solidFill>
                  <a:srgbClr val="FFFF00"/>
                </a:solidFill>
              </a:rPr>
              <a:t> ~ </a:t>
            </a:r>
            <a:r>
              <a:rPr lang="hu-HU" altLang="en-US" sz="2000" dirty="0" smtClean="0">
                <a:solidFill>
                  <a:srgbClr val="FFFF00"/>
                </a:solidFill>
                <a:latin typeface="Symbol" panose="05050102010706020507" pitchFamily="18" charset="2"/>
              </a:rPr>
              <a:t>l </a:t>
            </a:r>
            <a:r>
              <a:rPr lang="hu-HU" altLang="en-US" sz="2000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h</a:t>
            </a:r>
            <a:r>
              <a:rPr lang="hu-HU" altLang="en-US" sz="2000" baseline="-25000" dirty="0" err="1" smtClean="0">
                <a:solidFill>
                  <a:srgbClr val="FFFF00"/>
                </a:solidFill>
              </a:rPr>
              <a:t>x</a:t>
            </a:r>
            <a:r>
              <a:rPr lang="hu-HU" altLang="en-US" sz="2000" dirty="0" smtClean="0">
                <a:solidFill>
                  <a:srgbClr val="FFFF00"/>
                </a:solidFill>
              </a:rPr>
              <a:t>  </a:t>
            </a:r>
          </a:p>
        </p:txBody>
      </p:sp>
      <p:pic>
        <p:nvPicPr>
          <p:cNvPr id="15364" name="Picture 2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4900613" cy="10922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20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447800"/>
            <a:ext cx="4964112" cy="10334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461125" y="5789141"/>
            <a:ext cx="895350" cy="4175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ts val="600"/>
              </a:spcBef>
              <a:buClr>
                <a:srgbClr val="FFFFFF"/>
              </a:buClr>
              <a:buSzPct val="45000"/>
              <a:buFont typeface="StarSymbol" charset="0"/>
              <a:defRPr sz="2400" b="1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  <a:lvl2pPr marL="731838" indent="-274638" algn="l">
              <a:spcBef>
                <a:spcPts val="500"/>
              </a:spcBef>
              <a:buClr>
                <a:srgbClr val="FFFF0D"/>
              </a:buClr>
              <a:buSzPct val="45000"/>
              <a:buFont typeface="StarSymbol" charset="0"/>
              <a:defRPr sz="2000" b="1">
                <a:solidFill>
                  <a:srgbClr val="FFFF0D"/>
                </a:solidFill>
                <a:latin typeface="Verdana" pitchFamily="34" charset="0"/>
                <a:cs typeface="Arial" charset="0"/>
              </a:defRPr>
            </a:lvl2pPr>
            <a:lvl3pPr marL="1143000" indent="-228600" algn="l">
              <a:spcBef>
                <a:spcPts val="450"/>
              </a:spcBef>
              <a:buClr>
                <a:srgbClr val="FFCC66"/>
              </a:buClr>
              <a:buSzPct val="45000"/>
              <a:buFont typeface="StarSymbol" charset="0"/>
              <a:defRPr b="1">
                <a:solidFill>
                  <a:srgbClr val="FFCC66"/>
                </a:solidFill>
                <a:latin typeface="Verdana" pitchFamily="34" charset="0"/>
                <a:cs typeface="Arial" charset="0"/>
              </a:defRPr>
            </a:lvl3pPr>
            <a:lvl4pPr marL="16002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00"/>
                </a:solidFill>
                <a:latin typeface="Verdana" pitchFamily="34" charset="0"/>
                <a:cs typeface="Arial" charset="0"/>
              </a:defRPr>
            </a:lvl4pPr>
            <a:lvl5pPr marL="20574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565775" y="5373216"/>
            <a:ext cx="895350" cy="415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ts val="600"/>
              </a:spcBef>
              <a:buClr>
                <a:srgbClr val="FFFFFF"/>
              </a:buClr>
              <a:buSzPct val="45000"/>
              <a:buFont typeface="StarSymbol" charset="0"/>
              <a:defRPr sz="2400" b="1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  <a:lvl2pPr marL="731838" indent="-274638" algn="l">
              <a:spcBef>
                <a:spcPts val="500"/>
              </a:spcBef>
              <a:buClr>
                <a:srgbClr val="FFFF0D"/>
              </a:buClr>
              <a:buSzPct val="45000"/>
              <a:buFont typeface="StarSymbol" charset="0"/>
              <a:defRPr sz="2000" b="1">
                <a:solidFill>
                  <a:srgbClr val="FFFF0D"/>
                </a:solidFill>
                <a:latin typeface="Verdana" pitchFamily="34" charset="0"/>
                <a:cs typeface="Arial" charset="0"/>
              </a:defRPr>
            </a:lvl2pPr>
            <a:lvl3pPr marL="1143000" indent="-228600" algn="l">
              <a:spcBef>
                <a:spcPts val="450"/>
              </a:spcBef>
              <a:buClr>
                <a:srgbClr val="FFCC66"/>
              </a:buClr>
              <a:buSzPct val="45000"/>
              <a:buFont typeface="StarSymbol" charset="0"/>
              <a:defRPr b="1">
                <a:solidFill>
                  <a:srgbClr val="FFCC66"/>
                </a:solidFill>
                <a:latin typeface="Verdana" pitchFamily="34" charset="0"/>
                <a:cs typeface="Arial" charset="0"/>
              </a:defRPr>
            </a:lvl3pPr>
            <a:lvl4pPr marL="16002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00"/>
                </a:solidFill>
                <a:latin typeface="Verdana" pitchFamily="34" charset="0"/>
                <a:cs typeface="Arial" charset="0"/>
              </a:defRPr>
            </a:lvl4pPr>
            <a:lvl5pPr marL="2057400" indent="-228600" algn="l">
              <a:spcBef>
                <a:spcPts val="400"/>
              </a:spcBef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6600"/>
              </a:buClr>
              <a:buSzPct val="45000"/>
              <a:buFont typeface="StarSymbol" charset="0"/>
              <a:defRPr sz="1600" b="1">
                <a:solidFill>
                  <a:srgbClr val="FF66CC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400"/>
            <a:ext cx="9144000" cy="609600"/>
          </a:xfrm>
        </p:spPr>
        <p:txBody>
          <a:bodyPr/>
          <a:lstStyle/>
          <a:p>
            <a:pPr eaLnBrk="1" hangingPunct="1">
              <a:buNone/>
            </a:pPr>
            <a:r>
              <a:rPr lang="hu-HU" altLang="en-US" sz="3200" dirty="0" smtClean="0"/>
              <a:t>New, </a:t>
            </a:r>
            <a:r>
              <a:rPr lang="hu-HU" altLang="en-US" sz="3200" dirty="0" err="1" smtClean="0"/>
              <a:t>exact</a:t>
            </a:r>
            <a:r>
              <a:rPr lang="hu-HU" altLang="en-US" sz="3200" dirty="0" smtClean="0"/>
              <a:t> </a:t>
            </a:r>
            <a:r>
              <a:rPr lang="hu-HU" altLang="en-US" sz="3200" dirty="0" err="1" smtClean="0"/>
              <a:t>solutions</a:t>
            </a:r>
            <a:r>
              <a:rPr lang="hu-HU" altLang="en-US" sz="3200" dirty="0" smtClean="0"/>
              <a:t>: </a:t>
            </a:r>
            <a:r>
              <a:rPr lang="hu-HU" altLang="en-US" sz="3200" dirty="0" err="1" smtClean="0"/>
              <a:t>bulk</a:t>
            </a:r>
            <a:r>
              <a:rPr lang="hu-HU" altLang="en-US" sz="3200" dirty="0" smtClean="0"/>
              <a:t> </a:t>
            </a:r>
            <a:r>
              <a:rPr lang="hu-HU" altLang="en-US" sz="3200" dirty="0" err="1" smtClean="0"/>
              <a:t>viscosity</a:t>
            </a:r>
            <a:endParaRPr lang="hu-HU" altLang="en-US" sz="3200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836613"/>
            <a:ext cx="42100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1484313"/>
            <a:ext cx="2124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2133600"/>
            <a:ext cx="2028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171700"/>
            <a:ext cx="1352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841625"/>
            <a:ext cx="58864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076700"/>
            <a:ext cx="21812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4822825"/>
            <a:ext cx="3619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365625"/>
            <a:ext cx="20383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630863"/>
            <a:ext cx="1323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5308"/>
          <a:stretch>
            <a:fillRect/>
          </a:stretch>
        </p:blipFill>
        <p:spPr bwMode="auto">
          <a:xfrm>
            <a:off x="6819900" y="6092825"/>
            <a:ext cx="15716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092825"/>
            <a:ext cx="4000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081713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065838"/>
            <a:ext cx="1352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2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400"/>
            <a:ext cx="9144000" cy="609600"/>
          </a:xfrm>
        </p:spPr>
        <p:txBody>
          <a:bodyPr/>
          <a:lstStyle/>
          <a:p>
            <a:pPr eaLnBrk="1" hangingPunct="1"/>
            <a:r>
              <a:rPr lang="hu-HU" altLang="en-US" sz="3200" smtClean="0"/>
              <a:t>New, exact solution with bulk viscosity</a:t>
            </a:r>
          </a:p>
        </p:txBody>
      </p:sp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052513"/>
            <a:ext cx="3619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365625"/>
            <a:ext cx="20383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630863"/>
            <a:ext cx="1323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5308"/>
          <a:stretch>
            <a:fillRect/>
          </a:stretch>
        </p:blipFill>
        <p:spPr bwMode="auto">
          <a:xfrm>
            <a:off x="6819900" y="6092825"/>
            <a:ext cx="15716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114675"/>
            <a:ext cx="4000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3128963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9138"/>
            <a:ext cx="29241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852738"/>
            <a:ext cx="4010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"/>
          <a:stretch>
            <a:fillRect/>
          </a:stretch>
        </p:blipFill>
        <p:spPr bwMode="auto">
          <a:xfrm>
            <a:off x="1406525" y="3838575"/>
            <a:ext cx="51816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4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hu-HU" altLang="en-US" sz="3200" dirty="0" smtClean="0"/>
              <a:t>New </a:t>
            </a:r>
            <a:r>
              <a:rPr lang="hu-HU" altLang="en-US" sz="3200" dirty="0" err="1" smtClean="0"/>
              <a:t>viscous</a:t>
            </a:r>
            <a:r>
              <a:rPr lang="hu-HU" altLang="en-US" sz="3200" dirty="0" smtClean="0"/>
              <a:t> </a:t>
            </a:r>
            <a:r>
              <a:rPr lang="hu-HU" altLang="en-US" sz="3200" dirty="0" err="1" smtClean="0"/>
              <a:t>solution</a:t>
            </a:r>
            <a:r>
              <a:rPr lang="hu-HU" altLang="en-US" sz="3200" dirty="0" smtClean="0"/>
              <a:t> </a:t>
            </a:r>
            <a:r>
              <a:rPr lang="hu-HU" altLang="en-US" sz="3200" dirty="0" err="1" smtClean="0"/>
              <a:t>in</a:t>
            </a:r>
            <a:r>
              <a:rPr lang="hu-HU" altLang="en-US" sz="3200" dirty="0" smtClean="0"/>
              <a:t> 1+3 </a:t>
            </a:r>
            <a:r>
              <a:rPr lang="hu-HU" altLang="en-US" sz="3200" dirty="0" err="1" smtClean="0"/>
              <a:t>dim</a:t>
            </a:r>
            <a:endParaRPr lang="hu-HU" altLang="en-US" sz="3200" dirty="0" smtClean="0"/>
          </a:p>
        </p:txBody>
      </p:sp>
      <p:pic>
        <p:nvPicPr>
          <p:cNvPr id="20483" name="Picture 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908050"/>
            <a:ext cx="8513762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74545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altLang="en-US" sz="2000" b="1" dirty="0" err="1">
                <a:solidFill>
                  <a:srgbClr val="FFFF00"/>
                </a:solidFill>
                <a:latin typeface="+mj-lt"/>
              </a:rPr>
              <a:t>Bulk</a:t>
            </a:r>
            <a:r>
              <a:rPr lang="hu-HU" alt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hu-HU" altLang="en-US" sz="2000" b="1" dirty="0" err="1">
                <a:solidFill>
                  <a:srgbClr val="FFFF00"/>
                </a:solidFill>
                <a:latin typeface="+mj-lt"/>
              </a:rPr>
              <a:t>viscosity</a:t>
            </a:r>
            <a:r>
              <a:rPr lang="hu-HU" alt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hu-HU" altLang="en-US" sz="2000" b="1" dirty="0" err="1">
                <a:solidFill>
                  <a:srgbClr val="FFFF00"/>
                </a:solidFill>
                <a:latin typeface="+mj-lt"/>
              </a:rPr>
              <a:t>important</a:t>
            </a:r>
            <a:r>
              <a:rPr lang="hu-HU" alt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hu-HU" altLang="en-US" sz="2000" b="1" dirty="0" err="1">
                <a:solidFill>
                  <a:srgbClr val="FFFF00"/>
                </a:solidFill>
                <a:latin typeface="+mj-lt"/>
              </a:rPr>
              <a:t>at</a:t>
            </a:r>
            <a:r>
              <a:rPr lang="hu-HU" alt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hu-HU" altLang="en-US" sz="2000" b="1" dirty="0" err="1">
                <a:solidFill>
                  <a:srgbClr val="FFFF00"/>
                </a:solidFill>
                <a:latin typeface="+mj-lt"/>
              </a:rPr>
              <a:t>late</a:t>
            </a:r>
            <a:r>
              <a:rPr lang="hu-HU" alt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hu-HU" altLang="en-US" sz="2000" b="1" dirty="0" err="1">
                <a:solidFill>
                  <a:srgbClr val="FFFF00"/>
                </a:solidFill>
                <a:latin typeface="+mj-lt"/>
              </a:rPr>
              <a:t>stage</a:t>
            </a:r>
            <a:r>
              <a:rPr lang="hu-HU" altLang="en-US" sz="20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hu-HU" altLang="en-US" sz="2000" b="1" dirty="0" err="1">
                <a:solidFill>
                  <a:srgbClr val="FFFF00"/>
                </a:solidFill>
                <a:latin typeface="+mj-lt"/>
              </a:rPr>
              <a:t>heats</a:t>
            </a:r>
            <a:r>
              <a:rPr lang="hu-HU" alt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hu-HU" altLang="en-US" sz="2000" b="1" dirty="0" err="1">
                <a:solidFill>
                  <a:srgbClr val="FFFF00"/>
                </a:solidFill>
                <a:latin typeface="+mj-lt"/>
              </a:rPr>
              <a:t>up</a:t>
            </a:r>
            <a:r>
              <a:rPr lang="hu-HU" altLang="en-US" sz="2000" b="1" dirty="0">
                <a:solidFill>
                  <a:srgbClr val="FFFF00"/>
                </a:solidFill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hu-HU" altLang="en-US" sz="2000" b="1" dirty="0" err="1" smtClean="0">
                <a:solidFill>
                  <a:srgbClr val="FFFF00"/>
                </a:solidFill>
                <a:latin typeface="+mj-lt"/>
                <a:cs typeface="+mn-cs"/>
              </a:rPr>
              <a:t>Shear</a:t>
            </a:r>
            <a:r>
              <a:rPr lang="hu-HU" altLang="en-US" sz="2000" b="1" dirty="0" smtClean="0">
                <a:solidFill>
                  <a:srgbClr val="FFFF00"/>
                </a:solidFill>
                <a:latin typeface="+mj-lt"/>
                <a:cs typeface="+mn-cs"/>
              </a:rPr>
              <a:t> </a:t>
            </a:r>
            <a:r>
              <a:rPr lang="hu-HU" altLang="en-US" sz="2000" b="1" dirty="0" err="1">
                <a:solidFill>
                  <a:srgbClr val="FFFF00"/>
                </a:solidFill>
                <a:latin typeface="+mj-lt"/>
                <a:cs typeface="+mn-cs"/>
              </a:rPr>
              <a:t>viscosity</a:t>
            </a:r>
            <a:r>
              <a:rPr lang="hu-HU" altLang="en-US" sz="2000" b="1" dirty="0">
                <a:solidFill>
                  <a:srgbClr val="FFFF00"/>
                </a:solidFill>
                <a:latin typeface="+mj-lt"/>
                <a:cs typeface="+mn-cs"/>
              </a:rPr>
              <a:t> </a:t>
            </a:r>
            <a:r>
              <a:rPr lang="hu-HU" altLang="en-US" sz="2000" b="1" dirty="0" err="1">
                <a:solidFill>
                  <a:srgbClr val="FFFF00"/>
                </a:solidFill>
                <a:latin typeface="+mj-lt"/>
                <a:cs typeface="+mn-cs"/>
              </a:rPr>
              <a:t>effects</a:t>
            </a:r>
            <a:r>
              <a:rPr lang="hu-HU" altLang="en-US" sz="2000" b="1" dirty="0">
                <a:solidFill>
                  <a:srgbClr val="FFFF00"/>
                </a:solidFill>
                <a:latin typeface="+mj-lt"/>
                <a:cs typeface="+mn-cs"/>
              </a:rPr>
              <a:t> </a:t>
            </a:r>
            <a:r>
              <a:rPr lang="hu-HU" altLang="en-US" sz="2000" b="1" dirty="0" err="1">
                <a:solidFill>
                  <a:srgbClr val="FFFF00"/>
                </a:solidFill>
                <a:latin typeface="+mj-lt"/>
                <a:cs typeface="+mn-cs"/>
              </a:rPr>
              <a:t>cancel</a:t>
            </a:r>
            <a:r>
              <a:rPr lang="hu-HU" altLang="en-US" sz="2000" b="1" dirty="0">
                <a:solidFill>
                  <a:srgbClr val="FFFF00"/>
                </a:solidFill>
                <a:latin typeface="+mj-lt"/>
                <a:cs typeface="+mn-cs"/>
              </a:rPr>
              <a:t> </a:t>
            </a:r>
            <a:r>
              <a:rPr lang="hu-HU" altLang="en-US" sz="2000" b="1" dirty="0" err="1">
                <a:solidFill>
                  <a:srgbClr val="FFFF00"/>
                </a:solidFill>
                <a:latin typeface="+mj-lt"/>
                <a:cs typeface="+mn-cs"/>
              </a:rPr>
              <a:t>for</a:t>
            </a:r>
            <a:r>
              <a:rPr lang="hu-HU" altLang="en-US" sz="2000" b="1" dirty="0">
                <a:solidFill>
                  <a:srgbClr val="FFFF00"/>
                </a:solidFill>
                <a:latin typeface="+mj-lt"/>
                <a:cs typeface="+mn-cs"/>
              </a:rPr>
              <a:t> </a:t>
            </a:r>
            <a:r>
              <a:rPr lang="hu-HU" altLang="en-US" sz="2000" b="1" dirty="0" err="1">
                <a:solidFill>
                  <a:srgbClr val="FFFF00"/>
                </a:solidFill>
                <a:latin typeface="+mj-lt"/>
                <a:cs typeface="+mn-cs"/>
              </a:rPr>
              <a:t>asymptotically</a:t>
            </a:r>
            <a:r>
              <a:rPr lang="hu-HU" altLang="en-US" sz="2000" b="1" dirty="0">
                <a:solidFill>
                  <a:srgbClr val="FFFF00"/>
                </a:solidFill>
                <a:latin typeface="+mj-lt"/>
                <a:cs typeface="+mn-cs"/>
              </a:rPr>
              <a:t> Hubble </a:t>
            </a:r>
            <a:r>
              <a:rPr lang="hu-HU" altLang="en-US" sz="2000" b="1" dirty="0" err="1">
                <a:solidFill>
                  <a:srgbClr val="FFFF00"/>
                </a:solidFill>
                <a:latin typeface="+mj-lt"/>
                <a:cs typeface="+mn-cs"/>
              </a:rPr>
              <a:t>flows</a:t>
            </a:r>
            <a:endParaRPr lang="hu-HU" altLang="en-US" sz="2000" b="1" dirty="0">
              <a:solidFill>
                <a:srgbClr val="FFFF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7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hu-HU" altLang="en-US" sz="3200" smtClean="0"/>
              <a:t>Conclusions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410200"/>
          </a:xfrm>
        </p:spPr>
        <p:txBody>
          <a:bodyPr/>
          <a:lstStyle/>
          <a:p>
            <a:pPr marL="0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/>
              <a:t>Explicit </a:t>
            </a:r>
            <a:r>
              <a:rPr lang="hu-HU" altLang="en-US" dirty="0" err="1" smtClean="0"/>
              <a:t>solutions</a:t>
            </a:r>
            <a:r>
              <a:rPr lang="hu-HU" altLang="en-US" dirty="0" smtClean="0"/>
              <a:t> of a </a:t>
            </a:r>
            <a:r>
              <a:rPr lang="hu-HU" altLang="en-US" dirty="0" err="1" smtClean="0"/>
              <a:t>very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difficult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problem</a:t>
            </a:r>
            <a:endParaRPr lang="hu-HU" altLang="en-US" dirty="0" smtClean="0"/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endParaRPr lang="hu-HU" altLang="en-US" dirty="0" smtClean="0"/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/>
              <a:t>New </a:t>
            </a:r>
            <a:r>
              <a:rPr lang="hu-HU" altLang="en-US" dirty="0" err="1" smtClean="0"/>
              <a:t>estimates</a:t>
            </a:r>
            <a:r>
              <a:rPr lang="hu-HU" altLang="en-US" dirty="0" smtClean="0"/>
              <a:t> of </a:t>
            </a:r>
            <a:r>
              <a:rPr lang="hu-HU" altLang="en-US" dirty="0" err="1" smtClean="0"/>
              <a:t>initial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energy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density</a:t>
            </a:r>
            <a:endParaRPr lang="hu-HU" altLang="en-US" dirty="0" smtClean="0">
              <a:latin typeface="Times New Roman" pitchFamily="18" charset="0"/>
            </a:endParaRPr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/>
              <a:t>New </a:t>
            </a:r>
            <a:r>
              <a:rPr lang="hu-HU" altLang="en-US" dirty="0" err="1" smtClean="0"/>
              <a:t>exact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solution</a:t>
            </a:r>
            <a:r>
              <a:rPr lang="hu-HU" altLang="en-US" dirty="0" smtClean="0"/>
              <a:t> </a:t>
            </a:r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/>
              <a:t>		</a:t>
            </a:r>
            <a:r>
              <a:rPr lang="hu-HU" altLang="en-US" dirty="0" err="1" smtClean="0"/>
              <a:t>for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arbitrary</a:t>
            </a:r>
            <a:r>
              <a:rPr lang="hu-HU" altLang="en-US" dirty="0" smtClean="0"/>
              <a:t> EOS </a:t>
            </a:r>
            <a:r>
              <a:rPr lang="hu-HU" altLang="en-US" dirty="0" err="1" smtClean="0"/>
              <a:t>with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const</a:t>
            </a:r>
            <a:r>
              <a:rPr lang="hu-HU" altLang="en-US" dirty="0" smtClean="0"/>
              <a:t> e/p  </a:t>
            </a:r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/>
              <a:t>		</a:t>
            </a:r>
            <a:r>
              <a:rPr lang="hu-HU" altLang="en-US" dirty="0" err="1" smtClean="0"/>
              <a:t>after</a:t>
            </a:r>
            <a:r>
              <a:rPr lang="hu-HU" altLang="en-US" dirty="0" smtClean="0"/>
              <a:t> 10 </a:t>
            </a:r>
            <a:r>
              <a:rPr lang="hu-HU" altLang="en-US" dirty="0" err="1" smtClean="0"/>
              <a:t>years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finally</a:t>
            </a:r>
            <a:endParaRPr lang="hu-HU" altLang="en-US" dirty="0" smtClean="0"/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endParaRPr lang="hu-HU" altLang="en-US" dirty="0" smtClean="0"/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err="1" smtClean="0"/>
              <a:t>For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asymptotically</a:t>
            </a:r>
            <a:r>
              <a:rPr lang="hu-HU" altLang="en-US" dirty="0" smtClean="0"/>
              <a:t> Hubble </a:t>
            </a:r>
            <a:r>
              <a:rPr lang="hu-HU" altLang="en-US" dirty="0" err="1" smtClean="0"/>
              <a:t>flows</a:t>
            </a:r>
            <a:endParaRPr lang="hu-HU" altLang="en-US" dirty="0" smtClean="0"/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>
                <a:latin typeface="Times New Roman" pitchFamily="18" charset="0"/>
              </a:rPr>
              <a:t>		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shear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effects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cancel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at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late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time</a:t>
            </a:r>
            <a:endParaRPr lang="hu-HU" altLang="en-US" sz="1800" dirty="0" smtClean="0">
              <a:solidFill>
                <a:srgbClr val="FFFF00"/>
              </a:solidFill>
            </a:endParaRPr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r>
              <a:rPr lang="hu-HU" altLang="en-US" sz="1800" dirty="0" smtClean="0">
                <a:solidFill>
                  <a:srgbClr val="FFFF00"/>
                </a:solidFill>
              </a:rPr>
              <a:t>           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bulk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viscosity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heats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up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matter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endParaRPr lang="hu-HU" altLang="en-US" sz="1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/>
              <a:t>A </a:t>
            </a:r>
            <a:r>
              <a:rPr lang="hu-HU" altLang="en-US" dirty="0" err="1" smtClean="0"/>
              <a:t>lot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to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do</a:t>
            </a:r>
            <a:r>
              <a:rPr lang="hu-HU" altLang="en-US" dirty="0" smtClean="0"/>
              <a:t> …</a:t>
            </a:r>
          </a:p>
          <a:p>
            <a:pPr marL="457200" lvl="1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/>
              <a:t>more </a:t>
            </a:r>
            <a:r>
              <a:rPr lang="hu-HU" altLang="en-US" dirty="0" err="1" smtClean="0"/>
              <a:t>general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EoS</a:t>
            </a:r>
            <a:endParaRPr lang="hu-HU" altLang="en-US" dirty="0" smtClean="0"/>
          </a:p>
          <a:p>
            <a:pPr marL="457200" lvl="1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smtClean="0"/>
              <a:t>less </a:t>
            </a:r>
            <a:r>
              <a:rPr lang="hu-HU" altLang="en-US" dirty="0" err="1" smtClean="0"/>
              <a:t>symmetry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ellipsoidal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solutions</a:t>
            </a:r>
            <a:endParaRPr lang="hu-HU" altLang="en-US" dirty="0" smtClean="0"/>
          </a:p>
          <a:p>
            <a:pPr marL="457200" lvl="1" indent="0" algn="ctr" defTabSz="914400" eaLnBrk="1" hangingPunct="1">
              <a:lnSpc>
                <a:spcPct val="90000"/>
              </a:lnSpc>
              <a:buNone/>
            </a:pPr>
            <a:r>
              <a:rPr lang="hu-HU" altLang="en-US" dirty="0" err="1" smtClean="0"/>
              <a:t>Rotating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viscous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solutions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56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Thank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you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for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your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attention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152400" y="314096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Questions</a:t>
            </a: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and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Comments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?</a:t>
            </a:r>
            <a:endParaRPr lang="hu-HU" sz="3200" b="1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84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609600"/>
          </a:xfrm>
        </p:spPr>
        <p:txBody>
          <a:bodyPr/>
          <a:lstStyle/>
          <a:p>
            <a:pPr eaLnBrk="1" hangingPunct="1">
              <a:buNone/>
            </a:pPr>
            <a:r>
              <a:rPr lang="hu-HU" altLang="en-US" sz="3200" dirty="0" err="1" smtClean="0"/>
              <a:t>Context</a:t>
            </a:r>
            <a:endParaRPr lang="hu-HU" altLang="en-US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740080" cy="5029200"/>
          </a:xfrm>
          <a:extLst>
            <a:ext uri="{91240B29-F687-4F45-9708-019B960494DF}">
              <a14:hiddenLine xmlns:a14="http://schemas.microsoft.com/office/drawing/2010/main" w="762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hu-HU" altLang="en-US" sz="2000" dirty="0" err="1" smtClean="0"/>
              <a:t>Renowned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>
                <a:solidFill>
                  <a:srgbClr val="FF0066"/>
                </a:solidFill>
              </a:rPr>
              <a:t>exact</a:t>
            </a:r>
            <a:r>
              <a:rPr lang="hu-HU" altLang="en-US" sz="2000" dirty="0" smtClean="0">
                <a:latin typeface="Times New Roman" pitchFamily="18" charset="0"/>
              </a:rPr>
              <a:t> </a:t>
            </a:r>
            <a:r>
              <a:rPr lang="hu-HU" altLang="en-US" sz="2000" dirty="0" err="1" smtClean="0"/>
              <a:t>solutions</a:t>
            </a:r>
            <a:r>
              <a:rPr lang="hu-HU" altLang="en-US" sz="2000" dirty="0" smtClean="0"/>
              <a:t>, </a:t>
            </a:r>
            <a:r>
              <a:rPr lang="hu-HU" altLang="en-US" sz="2000" dirty="0" err="1" smtClean="0"/>
              <a:t>reviewed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in</a:t>
            </a:r>
            <a:r>
              <a:rPr lang="hu-HU" altLang="en-US" sz="2000" dirty="0" smtClean="0"/>
              <a:t> </a:t>
            </a:r>
            <a:r>
              <a:rPr lang="hu-HU" sz="2000" dirty="0" err="1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hlinkClick r:id="rId3"/>
              </a:rPr>
              <a:t>arXiv</a:t>
            </a:r>
            <a:r>
              <a:rPr lang="hu-HU" sz="200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hlinkClick r:id="rId3"/>
              </a:rPr>
              <a:t>:1805.01427</a:t>
            </a:r>
            <a:endParaRPr lang="hu-HU" altLang="en-US" sz="1800" dirty="0" smtClean="0">
              <a:solidFill>
                <a:srgbClr val="00B0F0"/>
              </a:solidFill>
            </a:endParaRP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800" dirty="0" err="1" smtClean="0"/>
              <a:t>Landau-Khalatnikov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solution</a:t>
            </a:r>
            <a:r>
              <a:rPr lang="hu-HU" altLang="en-US" sz="1800" dirty="0" smtClean="0">
                <a:latin typeface="Times New Roman" pitchFamily="18" charset="0"/>
              </a:rPr>
              <a:t>:  </a:t>
            </a:r>
            <a:r>
              <a:rPr lang="hu-HU" altLang="en-US" sz="1800" dirty="0" err="1" smtClean="0"/>
              <a:t>dn</a:t>
            </a:r>
            <a:r>
              <a:rPr lang="hu-HU" altLang="en-US" sz="1800" dirty="0" smtClean="0"/>
              <a:t>/</a:t>
            </a:r>
            <a:r>
              <a:rPr lang="hu-HU" altLang="en-US" sz="1800" dirty="0" err="1" smtClean="0"/>
              <a:t>dy</a:t>
            </a:r>
            <a:r>
              <a:rPr lang="hu-HU" altLang="en-US" sz="1800" dirty="0" smtClean="0"/>
              <a:t> ~ Gaussian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800" dirty="0" err="1" smtClean="0"/>
              <a:t>Hwa</a:t>
            </a:r>
            <a:r>
              <a:rPr lang="hu-HU" altLang="en-US" sz="1800" dirty="0" smtClean="0">
                <a:latin typeface="Times New Roman" pitchFamily="18" charset="0"/>
              </a:rPr>
              <a:t> </a:t>
            </a:r>
            <a:r>
              <a:rPr lang="hu-HU" altLang="en-US" sz="1800" dirty="0" err="1" smtClean="0"/>
              <a:t>solution</a:t>
            </a:r>
            <a:r>
              <a:rPr lang="hu-HU" altLang="en-US" sz="1800" dirty="0" smtClean="0"/>
              <a:t> (1974)</a:t>
            </a:r>
            <a:r>
              <a:rPr lang="hu-HU" altLang="en-US" sz="1800" b="0" dirty="0" smtClean="0">
                <a:latin typeface="Times New Roman" pitchFamily="18" charset="0"/>
              </a:rPr>
              <a:t> </a:t>
            </a:r>
            <a:r>
              <a:rPr lang="hu-HU" altLang="en-US" sz="1800" dirty="0" smtClean="0"/>
              <a:t>–</a:t>
            </a:r>
            <a:r>
              <a:rPr lang="hu-HU" altLang="en-US" sz="1800" dirty="0" smtClean="0">
                <a:latin typeface="Times New Roman" pitchFamily="18" charset="0"/>
              </a:rPr>
              <a:t> </a:t>
            </a:r>
            <a:r>
              <a:rPr lang="hu-HU" altLang="en-US" sz="1800" dirty="0" err="1" smtClean="0"/>
              <a:t>Bjorken</a:t>
            </a:r>
            <a:r>
              <a:rPr lang="hu-HU" altLang="en-US" sz="1800" dirty="0" smtClean="0"/>
              <a:t>: </a:t>
            </a:r>
            <a:r>
              <a:rPr lang="hu-HU" altLang="en-US" sz="1800" dirty="0" err="1" smtClean="0"/>
              <a:t>same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solution</a:t>
            </a:r>
            <a:r>
              <a:rPr lang="hu-HU" altLang="en-US" sz="1800" dirty="0" smtClean="0"/>
              <a:t> + </a:t>
            </a:r>
            <a:r>
              <a:rPr lang="hu-HU" altLang="en-US" sz="2400" dirty="0" smtClean="0">
                <a:latin typeface="Symbol" pitchFamily="18" charset="2"/>
              </a:rPr>
              <a:t>e</a:t>
            </a:r>
            <a:r>
              <a:rPr lang="hu-HU" altLang="en-US" sz="2400" baseline="-25000" dirty="0" smtClean="0">
                <a:latin typeface="Times New Roman" pitchFamily="18" charset="0"/>
              </a:rPr>
              <a:t>0 </a:t>
            </a:r>
            <a:r>
              <a:rPr lang="hu-HU" altLang="en-US" sz="1800" dirty="0" smtClean="0"/>
              <a:t> (1983)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800" dirty="0" err="1" smtClean="0"/>
              <a:t>Chiu</a:t>
            </a:r>
            <a:r>
              <a:rPr lang="hu-HU" altLang="en-US" sz="1800" dirty="0" smtClean="0"/>
              <a:t>, </a:t>
            </a:r>
            <a:r>
              <a:rPr lang="hu-HU" altLang="en-US" sz="1800" dirty="0" err="1" smtClean="0"/>
              <a:t>Sudarshan</a:t>
            </a:r>
            <a:r>
              <a:rPr lang="hu-HU" altLang="en-US" sz="1800" dirty="0" smtClean="0"/>
              <a:t> and </a:t>
            </a:r>
            <a:r>
              <a:rPr lang="hu-HU" altLang="en-US" sz="1800" dirty="0" err="1" smtClean="0"/>
              <a:t>Wang</a:t>
            </a:r>
            <a:r>
              <a:rPr lang="hu-HU" altLang="en-US" sz="1800" dirty="0" smtClean="0"/>
              <a:t>: </a:t>
            </a:r>
            <a:r>
              <a:rPr lang="hu-HU" altLang="en-US" sz="1800" dirty="0" err="1" smtClean="0"/>
              <a:t>plateaux</a:t>
            </a:r>
            <a:r>
              <a:rPr lang="hu-HU" altLang="en-US" sz="1800" dirty="0" smtClean="0"/>
              <a:t>, </a:t>
            </a:r>
            <a:r>
              <a:rPr lang="hu-HU" altLang="en-US" sz="1800" dirty="0" err="1" smtClean="0"/>
              <a:t>Wong</a:t>
            </a:r>
            <a:r>
              <a:rPr lang="hu-HU" altLang="en-US" sz="1800" dirty="0" smtClean="0"/>
              <a:t>: </a:t>
            </a:r>
            <a:r>
              <a:rPr lang="hu-HU" altLang="en-US" sz="1800" dirty="0" err="1" smtClean="0"/>
              <a:t>Landau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revisited</a:t>
            </a:r>
            <a:endParaRPr lang="hu-HU" altLang="en-US" sz="1800" dirty="0" smtClean="0"/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600" dirty="0" err="1" smtClean="0">
                <a:solidFill>
                  <a:srgbClr val="00B0F0"/>
                </a:solidFill>
              </a:rPr>
              <a:t>Revival</a:t>
            </a:r>
            <a:r>
              <a:rPr lang="hu-HU" altLang="en-US" sz="1600" dirty="0" smtClean="0">
                <a:solidFill>
                  <a:srgbClr val="00B0F0"/>
                </a:solidFill>
              </a:rPr>
              <a:t> of interest:</a:t>
            </a:r>
            <a:r>
              <a:rPr lang="hu-HU" altLang="en-US" sz="1600" dirty="0" smtClean="0">
                <a:solidFill>
                  <a:srgbClr val="FF0066"/>
                </a:solidFill>
              </a:rPr>
              <a:t>	</a:t>
            </a:r>
            <a:r>
              <a:rPr lang="hu-HU" altLang="en-US" sz="1400" dirty="0" smtClean="0">
                <a:solidFill>
                  <a:srgbClr val="FFFF00"/>
                </a:solidFill>
              </a:rPr>
              <a:t>Zimányi,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Bondorf</a:t>
            </a:r>
            <a:r>
              <a:rPr lang="hu-HU" altLang="en-US" sz="1400" dirty="0" smtClean="0">
                <a:solidFill>
                  <a:srgbClr val="FFFF00"/>
                </a:solidFill>
              </a:rPr>
              <a:t>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Garpman</a:t>
            </a:r>
            <a:r>
              <a:rPr lang="hu-HU" altLang="en-US" sz="1400" dirty="0" smtClean="0">
                <a:solidFill>
                  <a:srgbClr val="FFFF00"/>
                </a:solidFill>
              </a:rPr>
              <a:t> (1978)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400" dirty="0">
                <a:solidFill>
                  <a:srgbClr val="FFFF00"/>
                </a:solidFill>
              </a:rPr>
              <a:t>	</a:t>
            </a:r>
            <a:r>
              <a:rPr lang="hu-HU" altLang="en-US" sz="1400" dirty="0" smtClean="0">
                <a:solidFill>
                  <a:srgbClr val="FFFF00"/>
                </a:solidFill>
              </a:rPr>
              <a:t>					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Buda-Lund</a:t>
            </a:r>
            <a:r>
              <a:rPr lang="hu-HU" altLang="en-US" sz="1400" dirty="0" smtClean="0">
                <a:solidFill>
                  <a:srgbClr val="FFFF00"/>
                </a:solidFill>
              </a:rPr>
              <a:t>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model</a:t>
            </a:r>
            <a:r>
              <a:rPr lang="hu-HU" altLang="en-US" sz="1400" dirty="0" smtClean="0">
                <a:solidFill>
                  <a:srgbClr val="FFFF00"/>
                </a:solidFill>
              </a:rPr>
              <a:t> +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exact</a:t>
            </a:r>
            <a:r>
              <a:rPr lang="hu-HU" altLang="en-US" sz="1400" dirty="0" smtClean="0">
                <a:solidFill>
                  <a:srgbClr val="FFFF00"/>
                </a:solidFill>
              </a:rPr>
              <a:t>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solutions</a:t>
            </a:r>
            <a:r>
              <a:rPr lang="hu-HU" altLang="en-US" sz="1400" dirty="0" smtClean="0">
                <a:solidFill>
                  <a:srgbClr val="FFFF00"/>
                </a:solidFill>
              </a:rPr>
              <a:t> (1994-96) 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400" dirty="0" smtClean="0">
                <a:solidFill>
                  <a:srgbClr val="FFFF00"/>
                </a:solidFill>
              </a:rPr>
              <a:t>				  		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Biró</a:t>
            </a:r>
            <a:r>
              <a:rPr lang="hu-HU" altLang="en-US" sz="1400" dirty="0" smtClean="0">
                <a:solidFill>
                  <a:srgbClr val="FFFF00"/>
                </a:solidFill>
              </a:rPr>
              <a:t>, 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Karpenko</a:t>
            </a:r>
            <a:r>
              <a:rPr lang="hu-HU" altLang="en-US" sz="1400" dirty="0" smtClean="0">
                <a:solidFill>
                  <a:srgbClr val="FFFF00"/>
                </a:solidFill>
              </a:rPr>
              <a:t>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Sinyukov</a:t>
            </a:r>
            <a:r>
              <a:rPr lang="hu-HU" altLang="en-US" sz="1400" dirty="0" smtClean="0">
                <a:solidFill>
                  <a:srgbClr val="FFFF00"/>
                </a:solidFill>
              </a:rPr>
              <a:t>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Pratt</a:t>
            </a:r>
            <a:r>
              <a:rPr lang="hu-HU" altLang="en-US" sz="1400" dirty="0" smtClean="0">
                <a:solidFill>
                  <a:srgbClr val="FFFF00"/>
                </a:solidFill>
              </a:rPr>
              <a:t> (2007)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400" dirty="0" smtClean="0">
                <a:solidFill>
                  <a:srgbClr val="FFFF00"/>
                </a:solidFill>
              </a:rPr>
              <a:t>				 		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Bialas</a:t>
            </a:r>
            <a:r>
              <a:rPr lang="hu-HU" altLang="en-US" sz="1400" dirty="0" smtClean="0">
                <a:solidFill>
                  <a:srgbClr val="FFFF00"/>
                </a:solidFill>
              </a:rPr>
              <a:t>, Janik,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Peschanski</a:t>
            </a:r>
            <a:r>
              <a:rPr lang="hu-HU" altLang="en-US" sz="1400" dirty="0" smtClean="0">
                <a:solidFill>
                  <a:srgbClr val="FFFF00"/>
                </a:solidFill>
              </a:rPr>
              <a:t>, 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Borsch</a:t>
            </a:r>
            <a:r>
              <a:rPr lang="hu-HU" altLang="en-US" sz="1400" dirty="0" smtClean="0">
                <a:solidFill>
                  <a:srgbClr val="FFFF00"/>
                </a:solidFill>
              </a:rPr>
              <a:t>+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Zhdanov</a:t>
            </a:r>
            <a:r>
              <a:rPr lang="hu-HU" altLang="en-US" sz="1400" dirty="0" smtClean="0">
                <a:solidFill>
                  <a:srgbClr val="FFFF00"/>
                </a:solidFill>
              </a:rPr>
              <a:t> (2007)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400" dirty="0" smtClean="0">
                <a:solidFill>
                  <a:srgbClr val="FFFF00"/>
                </a:solidFill>
              </a:rPr>
              <a:t>				  		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CsT</a:t>
            </a:r>
            <a:r>
              <a:rPr lang="hu-HU" altLang="en-US" sz="1400" dirty="0" smtClean="0">
                <a:solidFill>
                  <a:srgbClr val="FFFF00"/>
                </a:solidFill>
              </a:rPr>
              <a:t>, Csanád, Nagy (2007-2008)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400" dirty="0" smtClean="0">
                <a:solidFill>
                  <a:srgbClr val="FFFF00"/>
                </a:solidFill>
              </a:rPr>
              <a:t>				  		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CsT</a:t>
            </a:r>
            <a:r>
              <a:rPr lang="hu-HU" altLang="en-US" sz="1400" dirty="0" smtClean="0">
                <a:solidFill>
                  <a:srgbClr val="FFFF00"/>
                </a:solidFill>
              </a:rPr>
              <a:t>, Csernai,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Grassi</a:t>
            </a:r>
            <a:r>
              <a:rPr lang="hu-HU" altLang="en-US" sz="1400" dirty="0" smtClean="0">
                <a:solidFill>
                  <a:srgbClr val="FFFF00"/>
                </a:solidFill>
              </a:rPr>
              <a:t>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Hama</a:t>
            </a:r>
            <a:r>
              <a:rPr lang="hu-HU" altLang="en-US" sz="1400" dirty="0" smtClean="0">
                <a:solidFill>
                  <a:srgbClr val="FFFF00"/>
                </a:solidFill>
              </a:rPr>
              <a:t>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Kodama</a:t>
            </a:r>
            <a:r>
              <a:rPr lang="hu-HU" altLang="en-US" sz="1400" dirty="0" smtClean="0">
                <a:solidFill>
                  <a:srgbClr val="FFFF00"/>
                </a:solidFill>
              </a:rPr>
              <a:t> (2004)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400" dirty="0" smtClean="0">
                <a:solidFill>
                  <a:srgbClr val="FFFF00"/>
                </a:solidFill>
              </a:rPr>
              <a:t>                                     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Gubser</a:t>
            </a:r>
            <a:r>
              <a:rPr lang="hu-HU" altLang="en-US" sz="1400" dirty="0">
                <a:solidFill>
                  <a:srgbClr val="FFFF00"/>
                </a:solidFill>
              </a:rPr>
              <a:t> </a:t>
            </a:r>
            <a:r>
              <a:rPr lang="hu-HU" altLang="en-US" sz="1400" dirty="0" smtClean="0">
                <a:solidFill>
                  <a:srgbClr val="FFFF00"/>
                </a:solidFill>
              </a:rPr>
              <a:t>(2010-11) </a:t>
            </a:r>
          </a:p>
          <a:p>
            <a:pPr marL="457200" lvl="1" indent="0" defTabSz="914400" eaLnBrk="1" hangingPunct="1">
              <a:lnSpc>
                <a:spcPct val="120000"/>
              </a:lnSpc>
              <a:buNone/>
            </a:pPr>
            <a:r>
              <a:rPr lang="hu-HU" altLang="en-US" sz="1400" dirty="0" smtClean="0">
                <a:solidFill>
                  <a:srgbClr val="FFFF00"/>
                </a:solidFill>
              </a:rPr>
              <a:t>                                     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Hatta</a:t>
            </a:r>
            <a:r>
              <a:rPr lang="hu-HU" altLang="en-US" sz="1400" dirty="0" smtClean="0">
                <a:solidFill>
                  <a:srgbClr val="FFFF00"/>
                </a:solidFill>
              </a:rPr>
              <a:t>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Noronha</a:t>
            </a:r>
            <a:r>
              <a:rPr lang="hu-HU" altLang="en-US" sz="1400" dirty="0" smtClean="0">
                <a:solidFill>
                  <a:srgbClr val="FFFF00"/>
                </a:solidFill>
              </a:rPr>
              <a:t>, </a:t>
            </a:r>
            <a:r>
              <a:rPr lang="hu-HU" altLang="en-US" sz="1400" dirty="0" err="1" smtClean="0">
                <a:solidFill>
                  <a:srgbClr val="FFFF00"/>
                </a:solidFill>
              </a:rPr>
              <a:t>Xiao</a:t>
            </a:r>
            <a:r>
              <a:rPr lang="hu-HU" altLang="en-US" sz="1400" dirty="0">
                <a:solidFill>
                  <a:srgbClr val="FFFF00"/>
                </a:solidFill>
              </a:rPr>
              <a:t> </a:t>
            </a:r>
            <a:r>
              <a:rPr lang="hu-HU" altLang="en-US" sz="1400" dirty="0" smtClean="0">
                <a:solidFill>
                  <a:srgbClr val="FFFF00"/>
                </a:solidFill>
              </a:rPr>
              <a:t>(2014-16)</a:t>
            </a:r>
          </a:p>
          <a:p>
            <a:pPr marL="0" indent="0" defTabSz="914400" eaLnBrk="1" hangingPunct="1">
              <a:lnSpc>
                <a:spcPct val="120000"/>
              </a:lnSpc>
              <a:buNone/>
            </a:pPr>
            <a:r>
              <a:rPr lang="hu-HU" altLang="en-US" sz="1600" dirty="0" smtClean="0"/>
              <a:t>New </a:t>
            </a:r>
            <a:r>
              <a:rPr lang="hu-HU" altLang="en-US" sz="1600" dirty="0" err="1" smtClean="0"/>
              <a:t>simple</a:t>
            </a:r>
            <a:r>
              <a:rPr lang="hu-HU" altLang="en-US" sz="1600" dirty="0" smtClean="0"/>
              <a:t> </a:t>
            </a:r>
            <a:r>
              <a:rPr lang="hu-HU" altLang="en-US" sz="1600" dirty="0" err="1" smtClean="0"/>
              <a:t>solutions</a:t>
            </a:r>
            <a:r>
              <a:rPr lang="hu-HU" altLang="en-US" sz="1600" dirty="0" smtClean="0"/>
              <a:t>  	 			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Evaluation</a:t>
            </a:r>
            <a:r>
              <a:rPr lang="hu-HU" altLang="en-US" sz="1600" dirty="0" smtClean="0">
                <a:solidFill>
                  <a:srgbClr val="FFFF00"/>
                </a:solidFill>
              </a:rPr>
              <a:t> of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measurables</a:t>
            </a:r>
            <a:r>
              <a:rPr lang="hu-HU" altLang="en-US" sz="1600" dirty="0" smtClean="0">
                <a:solidFill>
                  <a:srgbClr val="FFFF00"/>
                </a:solidFill>
              </a:rPr>
              <a:t> (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Jiang</a:t>
            </a:r>
            <a:r>
              <a:rPr lang="hu-HU" altLang="en-US" sz="1600" dirty="0" smtClean="0">
                <a:solidFill>
                  <a:srgbClr val="FFFF00"/>
                </a:solidFill>
              </a:rPr>
              <a:t>’s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talk</a:t>
            </a:r>
            <a:r>
              <a:rPr lang="hu-HU" altLang="en-US" sz="1600" dirty="0" smtClean="0">
                <a:solidFill>
                  <a:srgbClr val="FFFF00"/>
                </a:solidFill>
              </a:rPr>
              <a:t>)</a:t>
            </a:r>
          </a:p>
          <a:p>
            <a:pPr marL="0" indent="0" defTabSz="914400" eaLnBrk="1" hangingPunct="1">
              <a:lnSpc>
                <a:spcPct val="120000"/>
              </a:lnSpc>
              <a:buNone/>
            </a:pPr>
            <a:r>
              <a:rPr lang="hu-HU" altLang="en-US" sz="1600" dirty="0" err="1" smtClean="0">
                <a:solidFill>
                  <a:schemeClr val="bg1"/>
                </a:solidFill>
              </a:rPr>
              <a:t>Rapidity</a:t>
            </a:r>
            <a:r>
              <a:rPr lang="hu-HU" altLang="en-US" sz="1600" dirty="0" smtClean="0">
                <a:solidFill>
                  <a:schemeClr val="bg1"/>
                </a:solidFill>
              </a:rPr>
              <a:t> </a:t>
            </a:r>
            <a:r>
              <a:rPr lang="hu-HU" altLang="en-US" sz="1600" dirty="0" err="1" smtClean="0">
                <a:solidFill>
                  <a:schemeClr val="bg1"/>
                </a:solidFill>
              </a:rPr>
              <a:t>distribution</a:t>
            </a:r>
            <a:r>
              <a:rPr lang="hu-HU" altLang="en-US" sz="1600" dirty="0" smtClean="0">
                <a:solidFill>
                  <a:srgbClr val="FF0066"/>
                </a:solidFill>
              </a:rPr>
              <a:t>		 		</a:t>
            </a:r>
            <a:r>
              <a:rPr lang="hu-HU" altLang="en-US" sz="1600" dirty="0" smtClean="0">
                <a:solidFill>
                  <a:srgbClr val="FFFF00"/>
                </a:solidFill>
              </a:rPr>
              <a:t>Advanced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initial</a:t>
            </a:r>
            <a:r>
              <a:rPr lang="hu-HU" altLang="en-US" sz="1600" dirty="0" smtClean="0">
                <a:solidFill>
                  <a:srgbClr val="FFFF00"/>
                </a:solidFill>
              </a:rPr>
              <a:t>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energy</a:t>
            </a:r>
            <a:r>
              <a:rPr lang="hu-HU" altLang="en-US" sz="1600" dirty="0" smtClean="0">
                <a:solidFill>
                  <a:srgbClr val="FFFF00"/>
                </a:solidFill>
              </a:rPr>
              <a:t>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density</a:t>
            </a:r>
            <a:r>
              <a:rPr lang="hu-HU" altLang="en-US" sz="1600" dirty="0" smtClean="0">
                <a:solidFill>
                  <a:srgbClr val="FFFF00"/>
                </a:solidFill>
              </a:rPr>
              <a:t> (Kasza)</a:t>
            </a:r>
          </a:p>
          <a:p>
            <a:pPr marL="0" indent="0" defTabSz="914400" eaLnBrk="1" hangingPunct="1">
              <a:lnSpc>
                <a:spcPct val="120000"/>
              </a:lnSpc>
              <a:buNone/>
            </a:pPr>
            <a:r>
              <a:rPr lang="hu-HU" altLang="en-US" sz="1600" dirty="0" smtClean="0">
                <a:solidFill>
                  <a:schemeClr val="bg1"/>
                </a:solidFill>
              </a:rPr>
              <a:t>HBT </a:t>
            </a:r>
            <a:r>
              <a:rPr lang="hu-HU" altLang="en-US" sz="1600" dirty="0" err="1" smtClean="0">
                <a:solidFill>
                  <a:schemeClr val="bg1"/>
                </a:solidFill>
              </a:rPr>
              <a:t>radii</a:t>
            </a:r>
            <a:r>
              <a:rPr lang="hu-HU" altLang="en-US" sz="1600" dirty="0" smtClean="0">
                <a:solidFill>
                  <a:schemeClr val="bg1"/>
                </a:solidFill>
              </a:rPr>
              <a:t> </a:t>
            </a:r>
            <a:r>
              <a:rPr lang="hu-HU" altLang="en-US" sz="1600" dirty="0" smtClean="0">
                <a:solidFill>
                  <a:srgbClr val="FF0066"/>
                </a:solidFill>
              </a:rPr>
              <a:t>			</a:t>
            </a:r>
            <a:r>
              <a:rPr lang="hu-HU" altLang="en-US" sz="1600" dirty="0" smtClean="0">
                <a:solidFill>
                  <a:srgbClr val="FF0066"/>
                </a:solidFill>
                <a:latin typeface="Times New Roman" pitchFamily="18" charset="0"/>
              </a:rPr>
              <a:t> 				</a:t>
            </a:r>
            <a:r>
              <a:rPr lang="hu-HU" altLang="en-US" sz="1600" dirty="0" smtClean="0">
                <a:solidFill>
                  <a:srgbClr val="FFFF00"/>
                </a:solidFill>
              </a:rPr>
              <a:t>Advanced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life-time</a:t>
            </a:r>
            <a:r>
              <a:rPr lang="hu-HU" altLang="en-US" sz="1600" dirty="0" smtClean="0">
                <a:solidFill>
                  <a:srgbClr val="FFFF00"/>
                </a:solidFill>
              </a:rPr>
              <a:t>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estimation</a:t>
            </a:r>
            <a:r>
              <a:rPr lang="hu-HU" altLang="en-US" sz="1600" dirty="0" smtClean="0">
                <a:solidFill>
                  <a:srgbClr val="FFFF00"/>
                </a:solidFill>
              </a:rPr>
              <a:t>  (here)</a:t>
            </a:r>
            <a:endParaRPr lang="hu-HU" altLang="en-US" sz="1800" dirty="0" smtClean="0">
              <a:solidFill>
                <a:srgbClr val="FFFF00"/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3492500" y="5414417"/>
            <a:ext cx="698500" cy="750887"/>
            <a:chOff x="3492500" y="4941888"/>
            <a:chExt cx="698500" cy="750887"/>
          </a:xfrm>
        </p:grpSpPr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3492500" y="4941888"/>
              <a:ext cx="685800" cy="0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" name="Line 4"/>
            <p:cNvSpPr>
              <a:spLocks noChangeShapeType="1"/>
            </p:cNvSpPr>
            <p:nvPr/>
          </p:nvSpPr>
          <p:spPr bwMode="auto">
            <a:xfrm>
              <a:off x="3505200" y="5353050"/>
              <a:ext cx="685800" cy="0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Line 4"/>
            <p:cNvSpPr>
              <a:spLocks noChangeShapeType="1"/>
            </p:cNvSpPr>
            <p:nvPr/>
          </p:nvSpPr>
          <p:spPr bwMode="auto">
            <a:xfrm>
              <a:off x="3492500" y="5692775"/>
              <a:ext cx="685800" cy="0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45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74163" cy="609600"/>
          </a:xfrm>
        </p:spPr>
        <p:txBody>
          <a:bodyPr/>
          <a:lstStyle/>
          <a:p>
            <a:pPr eaLnBrk="1" hangingPunct="1">
              <a:buNone/>
            </a:pPr>
            <a:r>
              <a:rPr lang="hu-HU" altLang="en-US" sz="3200" dirty="0" err="1" smtClean="0"/>
              <a:t>Goal</a:t>
            </a:r>
            <a:endParaRPr lang="hu-HU" altLang="en-US" sz="32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75320"/>
            <a:ext cx="8458200" cy="5334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defTabSz="914400" eaLnBrk="1" hangingPunct="1">
              <a:buNone/>
            </a:pPr>
            <a:r>
              <a:rPr lang="hu-HU" altLang="en-US" sz="2000" dirty="0" err="1" smtClean="0"/>
              <a:t>Need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for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solutions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that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are</a:t>
            </a:r>
            <a:r>
              <a:rPr lang="hu-HU" altLang="en-US" sz="2000" dirty="0" smtClean="0"/>
              <a:t>:</a:t>
            </a:r>
          </a:p>
          <a:p>
            <a:pPr marL="457200" lvl="1" indent="0" defTabSz="914400" eaLnBrk="1" hangingPunct="1">
              <a:buNone/>
            </a:pPr>
            <a:r>
              <a:rPr lang="hu-HU" altLang="en-US" sz="1800" dirty="0" smtClean="0"/>
              <a:t>explicit</a:t>
            </a:r>
          </a:p>
          <a:p>
            <a:pPr marL="457200" lvl="1" indent="0" defTabSz="914400" eaLnBrk="1" hangingPunct="1">
              <a:buNone/>
            </a:pPr>
            <a:r>
              <a:rPr lang="hu-HU" altLang="en-US" sz="1800" dirty="0" err="1" smtClean="0"/>
              <a:t>simple</a:t>
            </a:r>
            <a:endParaRPr lang="hu-HU" altLang="en-US" sz="1800" dirty="0" smtClean="0"/>
          </a:p>
          <a:p>
            <a:pPr marL="457200" lvl="1" indent="0" defTabSz="914400" eaLnBrk="1" hangingPunct="1">
              <a:buNone/>
            </a:pPr>
            <a:r>
              <a:rPr lang="hu-HU" altLang="en-US" sz="1800" dirty="0" err="1" smtClean="0"/>
              <a:t>accelerating</a:t>
            </a:r>
            <a:endParaRPr lang="hu-HU" altLang="en-US" sz="1800" dirty="0" smtClean="0"/>
          </a:p>
          <a:p>
            <a:pPr marL="457200" lvl="1" indent="0" defTabSz="914400" eaLnBrk="1" hangingPunct="1">
              <a:buNone/>
            </a:pPr>
            <a:r>
              <a:rPr lang="hu-HU" altLang="en-US" sz="1800" dirty="0" err="1" smtClean="0"/>
              <a:t>relativistic</a:t>
            </a:r>
            <a:endParaRPr lang="hu-HU" altLang="en-US" sz="1800" dirty="0" smtClean="0"/>
          </a:p>
          <a:p>
            <a:pPr marL="457200" lvl="1" indent="0" defTabSz="914400" eaLnBrk="1" hangingPunct="1">
              <a:buNone/>
            </a:pPr>
            <a:r>
              <a:rPr lang="hu-HU" altLang="en-US" sz="1800" dirty="0" err="1" smtClean="0"/>
              <a:t>realistic</a:t>
            </a:r>
            <a:r>
              <a:rPr lang="hu-HU" altLang="en-US" sz="1800" dirty="0" smtClean="0"/>
              <a:t> / </a:t>
            </a:r>
            <a:r>
              <a:rPr lang="hu-HU" altLang="en-US" sz="1800" dirty="0" err="1" smtClean="0"/>
              <a:t>compatible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with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the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data</a:t>
            </a:r>
            <a:r>
              <a:rPr lang="hu-HU" altLang="en-US" sz="1800" dirty="0" smtClean="0">
                <a:latin typeface="Times New Roman" pitchFamily="18" charset="0"/>
              </a:rPr>
              <a:t>:</a:t>
            </a:r>
          </a:p>
          <a:p>
            <a:pPr marL="457200" lvl="1" indent="0" defTabSz="914400" eaLnBrk="1" hangingPunct="1">
              <a:buNone/>
            </a:pPr>
            <a:r>
              <a:rPr lang="hu-HU" altLang="en-US" sz="1800" dirty="0" smtClean="0">
                <a:solidFill>
                  <a:srgbClr val="00B0F0"/>
                </a:solidFill>
                <a:latin typeface="Times New Roman" pitchFamily="18" charset="0"/>
              </a:rPr>
              <a:t>			</a:t>
            </a:r>
            <a:r>
              <a:rPr lang="hu-HU" altLang="en-US" sz="1800" dirty="0" err="1" smtClean="0">
                <a:solidFill>
                  <a:srgbClr val="00B0F0"/>
                </a:solidFill>
              </a:rPr>
              <a:t>lattice</a:t>
            </a:r>
            <a:r>
              <a:rPr lang="hu-HU" altLang="en-US" sz="1800" dirty="0" smtClean="0">
                <a:solidFill>
                  <a:srgbClr val="00B0F0"/>
                </a:solidFill>
              </a:rPr>
              <a:t> QCD </a:t>
            </a:r>
            <a:r>
              <a:rPr lang="hu-HU" altLang="en-US" sz="1800" dirty="0" err="1" smtClean="0">
                <a:solidFill>
                  <a:srgbClr val="00B0F0"/>
                </a:solidFill>
              </a:rPr>
              <a:t>EoS</a:t>
            </a:r>
            <a:endParaRPr lang="hu-HU" altLang="en-US" sz="1800" dirty="0" smtClean="0">
              <a:solidFill>
                <a:srgbClr val="00B0F0"/>
              </a:solidFill>
            </a:endParaRPr>
          </a:p>
          <a:p>
            <a:pPr marL="457200" lvl="1" indent="0" defTabSz="914400" eaLnBrk="1" hangingPunct="1">
              <a:buNone/>
            </a:pPr>
            <a:r>
              <a:rPr lang="hu-HU" altLang="en-US" sz="1800" dirty="0" smtClean="0">
                <a:latin typeface="Times New Roman" pitchFamily="18" charset="0"/>
              </a:rPr>
              <a:t>			</a:t>
            </a:r>
            <a:r>
              <a:rPr lang="hu-HU" altLang="en-US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ellipsoidal</a:t>
            </a:r>
            <a:r>
              <a:rPr lang="hu-HU" alt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hu-HU" altLang="en-US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symmetry</a:t>
            </a:r>
            <a:r>
              <a:rPr lang="hu-HU" alt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(</a:t>
            </a:r>
            <a:r>
              <a:rPr lang="hu-HU" altLang="en-US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spectra</a:t>
            </a:r>
            <a:r>
              <a:rPr lang="hu-HU" alt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v</a:t>
            </a:r>
            <a:r>
              <a:rPr lang="hu-HU" altLang="en-US" sz="1800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r>
              <a:rPr lang="hu-HU" alt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v</a:t>
            </a:r>
            <a:r>
              <a:rPr lang="hu-HU" altLang="en-US" sz="1800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</a:t>
            </a:r>
            <a:r>
              <a:rPr lang="hu-HU" alt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HBT)</a:t>
            </a:r>
          </a:p>
          <a:p>
            <a:pPr marL="457200" lvl="1" indent="0" defTabSz="914400" eaLnBrk="1" hangingPunct="1">
              <a:buNone/>
            </a:pPr>
            <a:r>
              <a:rPr lang="hu-HU" alt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		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finite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dn</a:t>
            </a:r>
            <a:r>
              <a:rPr lang="hu-HU" altLang="en-US" sz="1800" dirty="0" smtClean="0">
                <a:solidFill>
                  <a:srgbClr val="FFFF00"/>
                </a:solidFill>
              </a:rPr>
              <a:t>/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dy</a:t>
            </a:r>
            <a:endParaRPr lang="hu-HU" altLang="en-US" sz="1800" dirty="0" smtClean="0">
              <a:solidFill>
                <a:srgbClr val="FFFF00"/>
              </a:solidFill>
            </a:endParaRPr>
          </a:p>
          <a:p>
            <a:pPr marL="457200" lvl="1" indent="0" defTabSz="914400" eaLnBrk="1" hangingPunct="1">
              <a:buNone/>
            </a:pPr>
            <a:r>
              <a:rPr lang="hu-HU" altLang="en-US" sz="1800" dirty="0" err="1" smtClean="0"/>
              <a:t>Generelization</a:t>
            </a:r>
            <a:r>
              <a:rPr lang="hu-HU" altLang="en-US" sz="1800" dirty="0" smtClean="0"/>
              <a:t> of a </a:t>
            </a:r>
            <a:r>
              <a:rPr lang="hu-HU" altLang="en-US" sz="1800" dirty="0" err="1" smtClean="0"/>
              <a:t>class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that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satisfies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each</a:t>
            </a:r>
            <a:r>
              <a:rPr lang="hu-HU" altLang="en-US" sz="1800" dirty="0" smtClean="0"/>
              <a:t> of </a:t>
            </a:r>
            <a:r>
              <a:rPr lang="hu-HU" altLang="en-US" sz="1800" dirty="0" err="1" smtClean="0"/>
              <a:t>these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criteria</a:t>
            </a:r>
            <a:endParaRPr lang="hu-HU" altLang="en-US" sz="1800" dirty="0" smtClean="0"/>
          </a:p>
          <a:p>
            <a:pPr marL="457200" lvl="1" indent="0" defTabSz="914400" eaLnBrk="1" hangingPunct="1">
              <a:buNone/>
            </a:pPr>
            <a:r>
              <a:rPr lang="hu-HU" altLang="en-US" sz="1800" dirty="0" smtClean="0">
                <a:solidFill>
                  <a:schemeClr val="bg1"/>
                </a:solidFill>
              </a:rPr>
              <a:t>		</a:t>
            </a:r>
            <a:r>
              <a:rPr lang="hu-HU" altLang="en-US" sz="1800" dirty="0" err="1" smtClean="0">
                <a:solidFill>
                  <a:schemeClr val="bg1"/>
                </a:solidFill>
              </a:rPr>
              <a:t>but</a:t>
            </a:r>
            <a:r>
              <a:rPr lang="hu-HU" altLang="en-US" sz="1800" dirty="0" smtClean="0">
                <a:solidFill>
                  <a:schemeClr val="bg1"/>
                </a:solidFill>
              </a:rPr>
              <a:t> </a:t>
            </a:r>
            <a:r>
              <a:rPr lang="hu-HU" altLang="en-US" sz="1800" dirty="0" err="1" smtClean="0">
                <a:solidFill>
                  <a:schemeClr val="bg1"/>
                </a:solidFill>
              </a:rPr>
              <a:t>not</a:t>
            </a:r>
            <a:r>
              <a:rPr lang="hu-HU" altLang="en-US" sz="1800" dirty="0" smtClean="0">
                <a:solidFill>
                  <a:schemeClr val="bg1"/>
                </a:solidFill>
              </a:rPr>
              <a:t> </a:t>
            </a:r>
            <a:r>
              <a:rPr lang="hu-HU" altLang="en-US" sz="1800" dirty="0" err="1" smtClean="0">
                <a:solidFill>
                  <a:schemeClr val="bg1"/>
                </a:solidFill>
              </a:rPr>
              <a:t>simultaneously</a:t>
            </a:r>
            <a:endParaRPr lang="hu-HU" altLang="en-US" sz="18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hu-HU" altLang="en-US" sz="1800" dirty="0" smtClean="0">
                <a:solidFill>
                  <a:srgbClr val="FF0066"/>
                </a:solidFill>
              </a:rPr>
              <a:t>		</a:t>
            </a:r>
            <a:r>
              <a:rPr lang="hu-HU" altLang="en-US" sz="1400" dirty="0">
                <a:solidFill>
                  <a:schemeClr val="bg1"/>
                </a:solidFill>
              </a:rPr>
              <a:t>T. </a:t>
            </a:r>
            <a:r>
              <a:rPr lang="hu-HU" altLang="en-US" sz="1400" dirty="0" err="1">
                <a:solidFill>
                  <a:schemeClr val="bg1"/>
                </a:solidFill>
              </a:rPr>
              <a:t>Cs</a:t>
            </a:r>
            <a:r>
              <a:rPr lang="hu-HU" altLang="en-US" sz="1400" dirty="0">
                <a:solidFill>
                  <a:schemeClr val="bg1"/>
                </a:solidFill>
              </a:rPr>
              <a:t>, M. I. Nagy, M. Csanád, </a:t>
            </a:r>
            <a:r>
              <a:rPr lang="hu-HU" altLang="en-US" sz="1400" dirty="0" err="1" smtClean="0">
                <a:solidFill>
                  <a:srgbClr val="FFFF00"/>
                </a:solidFill>
                <a:hlinkClick r:id=""/>
              </a:rPr>
              <a:t>arXiv</a:t>
            </a:r>
            <a:r>
              <a:rPr lang="hu-HU" altLang="en-US" sz="1400" dirty="0" smtClean="0">
                <a:solidFill>
                  <a:srgbClr val="FFFF00"/>
                </a:solidFill>
                <a:hlinkClick r:id=""/>
              </a:rPr>
              <a:t>:</a:t>
            </a:r>
            <a:r>
              <a:rPr lang="hu-HU" altLang="en-US" sz="1400" dirty="0" err="1" smtClean="0">
                <a:solidFill>
                  <a:srgbClr val="FFFF00"/>
                </a:solidFill>
                <a:hlinkClick r:id=""/>
              </a:rPr>
              <a:t>nucl-th</a:t>
            </a:r>
            <a:r>
              <a:rPr lang="hu-HU" altLang="en-US" sz="1400" dirty="0" smtClean="0">
                <a:solidFill>
                  <a:srgbClr val="FFFF00"/>
                </a:solidFill>
                <a:hlinkClick r:id=""/>
              </a:rPr>
              <a:t>/0605070</a:t>
            </a:r>
            <a:r>
              <a:rPr lang="hu-HU" altLang="en-US" sz="1400" b="0" dirty="0" smtClean="0">
                <a:solidFill>
                  <a:srgbClr val="FFFF00"/>
                </a:solidFill>
              </a:rPr>
              <a:t>, </a:t>
            </a:r>
            <a:r>
              <a:rPr lang="hu-HU" altLang="en-US" sz="1400" b="0" dirty="0">
                <a:solidFill>
                  <a:srgbClr val="FFFF00"/>
                </a:solidFill>
              </a:rPr>
              <a:t>PLB (2008)</a:t>
            </a:r>
          </a:p>
          <a:p>
            <a:pPr marL="457200" lvl="1" indent="0" defTabSz="914400" eaLnBrk="1" hangingPunct="1">
              <a:buNone/>
            </a:pPr>
            <a:r>
              <a:rPr lang="hu-HU" altLang="en-US" sz="1400" dirty="0" smtClean="0">
                <a:solidFill>
                  <a:schemeClr val="bg1"/>
                </a:solidFill>
              </a:rPr>
              <a:t>		M.I. Nagy, T. </a:t>
            </a:r>
            <a:r>
              <a:rPr lang="hu-HU" altLang="en-US" sz="1400" dirty="0" err="1" smtClean="0">
                <a:solidFill>
                  <a:schemeClr val="bg1"/>
                </a:solidFill>
              </a:rPr>
              <a:t>Cs</a:t>
            </a:r>
            <a:r>
              <a:rPr lang="hu-HU" altLang="en-US" sz="1400" dirty="0" smtClean="0">
                <a:solidFill>
                  <a:schemeClr val="bg1"/>
                </a:solidFill>
              </a:rPr>
              <a:t>., M. Csanád,</a:t>
            </a:r>
            <a:r>
              <a:rPr lang="hu-HU" altLang="en-US" sz="1800" dirty="0" smtClean="0">
                <a:solidFill>
                  <a:schemeClr val="bg1"/>
                </a:solidFill>
              </a:rPr>
              <a:t> </a:t>
            </a:r>
            <a:r>
              <a:rPr lang="hu-HU" alt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hlinkClick r:id="rId3"/>
              </a:rPr>
              <a:t>arXiv</a:t>
            </a:r>
            <a:r>
              <a:rPr lang="hu-HU" alt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3"/>
              </a:rPr>
              <a:t>:0709.3677 </a:t>
            </a:r>
            <a:r>
              <a:rPr lang="hu-HU" altLang="en-US" sz="1400" b="0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hu-HU" altLang="en-US" sz="1400" b="0" dirty="0" smtClean="0">
                <a:solidFill>
                  <a:srgbClr val="FFFF00"/>
                </a:solidFill>
              </a:rPr>
              <a:t>PRC77:024908</a:t>
            </a:r>
            <a:r>
              <a:rPr lang="hu-HU" altLang="en-US" sz="1400" dirty="0" smtClean="0">
                <a:solidFill>
                  <a:srgbClr val="FFFF00"/>
                </a:solidFill>
              </a:rPr>
              <a:t> </a:t>
            </a:r>
            <a:r>
              <a:rPr lang="hu-HU" altLang="en-US" sz="1400" b="0" dirty="0" smtClean="0">
                <a:solidFill>
                  <a:srgbClr val="FFFF00"/>
                </a:solidFill>
              </a:rPr>
              <a:t>(2008) </a:t>
            </a:r>
          </a:p>
          <a:p>
            <a:pPr marL="457200" lvl="1" indent="0" defTabSz="914400" eaLnBrk="1" hangingPunct="1">
              <a:buNone/>
            </a:pPr>
            <a:r>
              <a:rPr lang="hu-HU" altLang="en-US" sz="1400" b="0" dirty="0" smtClean="0">
                <a:solidFill>
                  <a:srgbClr val="FFFF00"/>
                </a:solidFill>
              </a:rPr>
              <a:t>		</a:t>
            </a:r>
            <a:r>
              <a:rPr lang="hu-HU" altLang="en-US" sz="1400" dirty="0" smtClean="0">
                <a:solidFill>
                  <a:schemeClr val="bg1"/>
                </a:solidFill>
              </a:rPr>
              <a:t>M. Csanád, M. I. Nagy, T. </a:t>
            </a:r>
            <a:r>
              <a:rPr lang="hu-HU" altLang="en-US" sz="1400" dirty="0" err="1" smtClean="0">
                <a:solidFill>
                  <a:schemeClr val="bg1"/>
                </a:solidFill>
              </a:rPr>
              <a:t>Cs</a:t>
            </a:r>
            <a:r>
              <a:rPr lang="hu-HU" altLang="en-US" sz="1400" dirty="0" smtClean="0">
                <a:solidFill>
                  <a:schemeClr val="bg1"/>
                </a:solidFill>
              </a:rPr>
              <a:t>, </a:t>
            </a:r>
            <a:r>
              <a:rPr lang="hu-HU" altLang="en-US" sz="1400" dirty="0" err="1" smtClean="0">
                <a:solidFill>
                  <a:srgbClr val="FFFF00"/>
                </a:solidFill>
                <a:hlinkClick r:id="rId4"/>
              </a:rPr>
              <a:t>arXiv</a:t>
            </a:r>
            <a:r>
              <a:rPr lang="hu-HU" altLang="en-US" sz="1400" dirty="0" smtClean="0">
                <a:solidFill>
                  <a:srgbClr val="FFFF00"/>
                </a:solidFill>
                <a:hlinkClick r:id="rId4"/>
              </a:rPr>
              <a:t>:0710.0327</a:t>
            </a:r>
            <a:r>
              <a:rPr lang="hu-HU" altLang="en-US" sz="1400" b="0" dirty="0" smtClean="0">
                <a:solidFill>
                  <a:srgbClr val="FFFF00"/>
                </a:solidFill>
              </a:rPr>
              <a:t> [</a:t>
            </a:r>
            <a:r>
              <a:rPr lang="hu-HU" altLang="en-US" sz="1400" b="0" dirty="0" err="1" smtClean="0">
                <a:solidFill>
                  <a:srgbClr val="FFFF00"/>
                </a:solidFill>
              </a:rPr>
              <a:t>nucl-th</a:t>
            </a:r>
            <a:r>
              <a:rPr lang="hu-HU" altLang="en-US" sz="1400" b="0" dirty="0" smtClean="0">
                <a:solidFill>
                  <a:srgbClr val="FFFF00"/>
                </a:solidFill>
              </a:rPr>
              <a:t>] EPJ A (2008)</a:t>
            </a:r>
          </a:p>
          <a:p>
            <a:pPr marL="457200" lvl="1" indent="0" defTabSz="914400" eaLnBrk="1" hangingPunct="1">
              <a:buNone/>
            </a:pPr>
            <a:r>
              <a:rPr lang="hu-HU" altLang="en-US" sz="1400" b="0" dirty="0" smtClean="0">
                <a:solidFill>
                  <a:srgbClr val="FFFF00"/>
                </a:solidFill>
              </a:rPr>
              <a:t>			</a:t>
            </a:r>
          </a:p>
          <a:p>
            <a:pPr marL="457200" lvl="1" indent="0">
              <a:buNone/>
            </a:pPr>
            <a:r>
              <a:rPr lang="hu-HU" altLang="en-US" sz="1800" dirty="0" smtClean="0"/>
              <a:t>New </a:t>
            </a:r>
            <a:r>
              <a:rPr lang="hu-HU" altLang="en-US" sz="1800" dirty="0" err="1" smtClean="0"/>
              <a:t>family</a:t>
            </a:r>
            <a:r>
              <a:rPr lang="hu-HU" altLang="en-US" sz="1800" dirty="0" smtClean="0"/>
              <a:t> of </a:t>
            </a:r>
            <a:r>
              <a:rPr lang="hu-HU" altLang="en-US" sz="1800" dirty="0" err="1" smtClean="0"/>
              <a:t>exact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solutions</a:t>
            </a:r>
            <a:r>
              <a:rPr lang="hu-HU" altLang="en-US" sz="1800" dirty="0" smtClean="0"/>
              <a:t>:</a:t>
            </a:r>
          </a:p>
          <a:p>
            <a:pPr marL="457200" lvl="1" indent="0">
              <a:buNone/>
            </a:pPr>
            <a:r>
              <a:rPr lang="hu-HU" altLang="en-US" sz="1800" dirty="0"/>
              <a:t>	</a:t>
            </a:r>
            <a:r>
              <a:rPr lang="hu-HU" altLang="en-US" sz="1800" dirty="0" smtClean="0"/>
              <a:t>	</a:t>
            </a:r>
            <a:r>
              <a:rPr lang="hu-HU" altLang="en-US" sz="1800" dirty="0" err="1" smtClean="0"/>
              <a:t>CsT</a:t>
            </a:r>
            <a:r>
              <a:rPr lang="hu-HU" altLang="en-US" sz="1800" dirty="0" smtClean="0"/>
              <a:t>, Kasza, Csanád, </a:t>
            </a:r>
            <a:r>
              <a:rPr lang="hu-HU" altLang="en-US" sz="1800" dirty="0" err="1" smtClean="0"/>
              <a:t>Jiang</a:t>
            </a:r>
            <a:r>
              <a:rPr lang="hu-HU" altLang="en-US" sz="1800" dirty="0" smtClean="0"/>
              <a:t>,  </a:t>
            </a:r>
            <a:r>
              <a:rPr lang="hu-HU" sz="1800" dirty="0" err="1" smtClean="0">
                <a:effectLst>
                  <a:outerShdw dist="17961" dir="2700000">
                    <a:scrgbClr r="0" g="0" b="0"/>
                  </a:outerShdw>
                </a:effectLst>
                <a:hlinkClick r:id="rId5"/>
              </a:rPr>
              <a:t>arXiv.org</a:t>
            </a:r>
            <a:r>
              <a:rPr lang="hu-HU" sz="1800" dirty="0" smtClean="0">
                <a:effectLst>
                  <a:outerShdw dist="17961" dir="2700000">
                    <a:scrgbClr r="0" g="0" b="0"/>
                  </a:outerShdw>
                </a:effectLst>
                <a:hlinkClick r:id="rId5"/>
              </a:rPr>
              <a:t>:1805.01427</a:t>
            </a:r>
            <a:endParaRPr lang="hu-HU" altLang="en-US" sz="1800" dirty="0" smtClean="0"/>
          </a:p>
          <a:p>
            <a:pPr marL="457200" lvl="1" indent="0" defTabSz="914400" eaLnBrk="1" hangingPunct="1">
              <a:buNone/>
            </a:pPr>
            <a:endParaRPr lang="hu-HU" altLang="en-US" sz="1400" b="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609600"/>
          </a:xfrm>
        </p:spPr>
        <p:txBody>
          <a:bodyPr/>
          <a:lstStyle/>
          <a:p>
            <a:pPr eaLnBrk="1" hangingPunct="1">
              <a:buNone/>
            </a:pPr>
            <a:r>
              <a:rPr lang="hu-HU" altLang="en-US" sz="3200" dirty="0" err="1" smtClean="0"/>
              <a:t>Perfect</a:t>
            </a:r>
            <a:r>
              <a:rPr lang="hu-HU" altLang="en-US" sz="3200" dirty="0" smtClean="0"/>
              <a:t> fluid </a:t>
            </a:r>
            <a:r>
              <a:rPr lang="hu-HU" altLang="en-US" sz="3200" dirty="0" err="1" smtClean="0"/>
              <a:t>hydrodynamics</a:t>
            </a:r>
            <a:endParaRPr lang="hu-HU" altLang="en-US" sz="32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hu-HU" altLang="en-US" sz="1800" dirty="0" err="1" smtClean="0"/>
              <a:t>Energy-momentum</a:t>
            </a:r>
            <a:endParaRPr lang="hu-HU" altLang="en-US" sz="1800" dirty="0" smtClean="0"/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tensor</a:t>
            </a:r>
            <a:r>
              <a:rPr lang="hu-HU" altLang="en-US" sz="1800" dirty="0" smtClean="0"/>
              <a:t>: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hu-HU" altLang="en-US" sz="18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hu-HU" altLang="en-US" sz="18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hu-HU" altLang="en-US" sz="1800" dirty="0" err="1" smtClean="0"/>
              <a:t>Relativistic</a:t>
            </a:r>
            <a:r>
              <a:rPr lang="hu-HU" altLang="en-US" sz="1800" dirty="0" smtClean="0"/>
              <a:t> </a:t>
            </a:r>
            <a:endParaRPr lang="hu-HU" altLang="en-US" sz="1800" dirty="0" smtClean="0">
              <a:latin typeface="Times New Roman" pitchFamily="18" charset="0"/>
            </a:endParaRPr>
          </a:p>
          <a:p>
            <a:pPr marL="457200" lvl="1" indent="0" eaLnBrk="1" hangingPunct="1">
              <a:lnSpc>
                <a:spcPct val="120000"/>
              </a:lnSpc>
              <a:buNone/>
            </a:pPr>
            <a:r>
              <a:rPr lang="hu-HU" altLang="en-US" sz="1600" dirty="0" smtClean="0">
                <a:latin typeface="Times New Roman" pitchFamily="18" charset="0"/>
              </a:rPr>
              <a:t>	</a:t>
            </a:r>
            <a:r>
              <a:rPr lang="hu-HU" altLang="en-US" sz="1600" dirty="0" smtClean="0"/>
              <a:t>Euler </a:t>
            </a:r>
            <a:r>
              <a:rPr lang="hu-HU" altLang="en-US" sz="1600" dirty="0" err="1" smtClean="0"/>
              <a:t>equation</a:t>
            </a:r>
            <a:r>
              <a:rPr lang="hu-HU" altLang="en-US" sz="1600" dirty="0" smtClean="0"/>
              <a:t>: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hu-HU" altLang="en-US" sz="1800" dirty="0" smtClean="0">
              <a:latin typeface="Times New Roman" pitchFamily="18" charset="0"/>
            </a:endParaRPr>
          </a:p>
          <a:p>
            <a:pPr marL="457200" lvl="1" indent="0" eaLnBrk="1" hangingPunct="1">
              <a:lnSpc>
                <a:spcPct val="120000"/>
              </a:lnSpc>
              <a:buNone/>
            </a:pPr>
            <a:r>
              <a:rPr lang="hu-HU" altLang="en-US" sz="1600" dirty="0" smtClean="0">
                <a:latin typeface="Times New Roman" pitchFamily="18" charset="0"/>
              </a:rPr>
              <a:t>	</a:t>
            </a:r>
            <a:r>
              <a:rPr lang="hu-HU" altLang="en-US" sz="1600" dirty="0" err="1" smtClean="0"/>
              <a:t>Energy</a:t>
            </a:r>
            <a:r>
              <a:rPr lang="hu-HU" altLang="en-US" sz="1600" dirty="0" smtClean="0"/>
              <a:t> </a:t>
            </a:r>
            <a:r>
              <a:rPr lang="hu-HU" altLang="en-US" sz="1600" dirty="0" err="1" smtClean="0"/>
              <a:t>conservation</a:t>
            </a:r>
            <a:r>
              <a:rPr lang="hu-HU" altLang="en-US" sz="1600" dirty="0" smtClean="0"/>
              <a:t>: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hu-HU" altLang="en-US" sz="1800" dirty="0" smtClean="0">
              <a:latin typeface="Times New Roman" pitchFamily="18" charset="0"/>
            </a:endParaRPr>
          </a:p>
          <a:p>
            <a:pPr marL="457200" lvl="1" indent="0" eaLnBrk="1" hangingPunct="1">
              <a:lnSpc>
                <a:spcPct val="120000"/>
              </a:lnSpc>
              <a:buNone/>
            </a:pPr>
            <a:r>
              <a:rPr lang="hu-HU" altLang="en-US" sz="1600" dirty="0" smtClean="0">
                <a:latin typeface="Times New Roman" pitchFamily="18" charset="0"/>
              </a:rPr>
              <a:t>	</a:t>
            </a:r>
            <a:r>
              <a:rPr lang="hu-HU" altLang="en-US" sz="1600" dirty="0" err="1" smtClean="0"/>
              <a:t>Charge</a:t>
            </a:r>
            <a:r>
              <a:rPr lang="hu-HU" altLang="en-US" sz="1600" dirty="0" smtClean="0"/>
              <a:t> </a:t>
            </a:r>
            <a:r>
              <a:rPr lang="hu-HU" altLang="en-US" sz="1600" dirty="0" err="1" smtClean="0"/>
              <a:t>conservation</a:t>
            </a:r>
            <a:r>
              <a:rPr lang="hu-HU" altLang="en-US" sz="1600" dirty="0" smtClean="0"/>
              <a:t>:</a:t>
            </a:r>
            <a:endParaRPr lang="hu-HU" altLang="en-US" sz="1600" dirty="0" smtClean="0">
              <a:latin typeface="Times New Roman" pitchFamily="18" charset="0"/>
            </a:endParaRPr>
          </a:p>
          <a:p>
            <a:pPr marL="457200" lvl="1" indent="0" eaLnBrk="1" hangingPunct="1">
              <a:lnSpc>
                <a:spcPct val="120000"/>
              </a:lnSpc>
              <a:buNone/>
            </a:pPr>
            <a:endParaRPr lang="hu-HU" altLang="en-US" sz="1600" dirty="0" smtClean="0">
              <a:latin typeface="Times New Roman" pitchFamily="18" charset="0"/>
            </a:endParaRPr>
          </a:p>
          <a:p>
            <a:pPr marL="457200" lvl="1" indent="0" eaLnBrk="1" hangingPunct="1">
              <a:lnSpc>
                <a:spcPct val="120000"/>
              </a:lnSpc>
              <a:buNone/>
            </a:pPr>
            <a:endParaRPr lang="hu-HU" altLang="en-US" sz="1600" dirty="0" smtClean="0">
              <a:latin typeface="Times New Roman" pitchFamily="18" charset="0"/>
            </a:endParaRPr>
          </a:p>
          <a:p>
            <a:pPr marL="457200" lvl="1" indent="0" eaLnBrk="1" hangingPunct="1">
              <a:lnSpc>
                <a:spcPct val="120000"/>
              </a:lnSpc>
              <a:buNone/>
            </a:pPr>
            <a:r>
              <a:rPr lang="hu-HU" altLang="en-US" sz="1600" dirty="0" smtClean="0">
                <a:latin typeface="Times New Roman" pitchFamily="18" charset="0"/>
              </a:rPr>
              <a:t>	</a:t>
            </a:r>
            <a:r>
              <a:rPr lang="hu-HU" altLang="en-US" sz="1600" dirty="0" err="1" smtClean="0">
                <a:solidFill>
                  <a:schemeClr val="bg1"/>
                </a:solidFill>
              </a:rPr>
              <a:t>Consequence</a:t>
            </a:r>
            <a:r>
              <a:rPr lang="hu-HU" altLang="en-US" sz="1600" dirty="0" smtClean="0">
                <a:solidFill>
                  <a:schemeClr val="bg1"/>
                </a:solidFill>
              </a:rPr>
              <a:t> is </a:t>
            </a:r>
            <a:r>
              <a:rPr lang="hu-HU" altLang="en-US" sz="1600" dirty="0" err="1" smtClean="0">
                <a:solidFill>
                  <a:schemeClr val="bg1"/>
                </a:solidFill>
              </a:rPr>
              <a:t>entropy</a:t>
            </a:r>
            <a:r>
              <a:rPr lang="hu-HU" altLang="en-US" sz="1600" dirty="0" smtClean="0">
                <a:solidFill>
                  <a:schemeClr val="bg1"/>
                </a:solidFill>
              </a:rPr>
              <a:t> </a:t>
            </a:r>
            <a:r>
              <a:rPr lang="hu-HU" altLang="en-US" sz="1600" dirty="0" err="1" smtClean="0">
                <a:solidFill>
                  <a:schemeClr val="bg1"/>
                </a:solidFill>
              </a:rPr>
              <a:t>conservation</a:t>
            </a:r>
            <a:r>
              <a:rPr lang="hu-HU" altLang="en-US" sz="1600" dirty="0" smtClean="0">
                <a:solidFill>
                  <a:schemeClr val="bg1"/>
                </a:solidFill>
              </a:rPr>
              <a:t>:</a:t>
            </a:r>
          </a:p>
          <a:p>
            <a:pPr marL="457200" lvl="1" indent="0" eaLnBrk="1" hangingPunct="1">
              <a:lnSpc>
                <a:spcPct val="120000"/>
              </a:lnSpc>
              <a:buNone/>
            </a:pPr>
            <a:endParaRPr lang="hu-HU" altLang="en-US" sz="1600" dirty="0" smtClean="0">
              <a:solidFill>
                <a:srgbClr val="FF0066"/>
              </a:solidFill>
            </a:endParaRPr>
          </a:p>
          <a:p>
            <a:pPr marL="457200" lvl="1" indent="0" eaLnBrk="1" hangingPunct="1">
              <a:lnSpc>
                <a:spcPct val="120000"/>
              </a:lnSpc>
              <a:buNone/>
            </a:pPr>
            <a:endParaRPr lang="hu-HU" altLang="en-US" sz="16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120000"/>
              </a:lnSpc>
            </a:pPr>
            <a:endParaRPr lang="hu-HU" altLang="en-US" sz="16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120000"/>
              </a:lnSpc>
            </a:pPr>
            <a:endParaRPr lang="hu-HU" altLang="en-US" sz="1600" dirty="0" smtClean="0">
              <a:latin typeface="Times New Roman" pitchFamily="18" charset="0"/>
            </a:endParaRPr>
          </a:p>
        </p:txBody>
      </p:sp>
      <p:pic>
        <p:nvPicPr>
          <p:cNvPr id="614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905000" cy="533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3308350" cy="533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71650"/>
            <a:ext cx="1752600" cy="5572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05088"/>
            <a:ext cx="4800600" cy="5953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3505200"/>
            <a:ext cx="3346450" cy="5969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3200400" cy="6873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88038"/>
            <a:ext cx="2311400" cy="6651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2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609600"/>
          </a:xfrm>
        </p:spPr>
        <p:txBody>
          <a:bodyPr/>
          <a:lstStyle/>
          <a:p>
            <a:pPr eaLnBrk="1" hangingPunct="1">
              <a:buNone/>
            </a:pPr>
            <a:r>
              <a:rPr lang="hu-HU" altLang="en-US" sz="3200" dirty="0" err="1" smtClean="0"/>
              <a:t>Self-similar</a:t>
            </a:r>
            <a:r>
              <a:rPr lang="hu-HU" altLang="en-US" sz="3200" dirty="0" smtClean="0"/>
              <a:t>, </a:t>
            </a:r>
            <a:r>
              <a:rPr lang="hu-HU" altLang="en-US" sz="3200" dirty="0" err="1" smtClean="0"/>
              <a:t>ellipsoidal</a:t>
            </a:r>
            <a:r>
              <a:rPr lang="hu-HU" altLang="en-US" sz="3200" dirty="0" smtClean="0"/>
              <a:t> </a:t>
            </a:r>
            <a:r>
              <a:rPr lang="hu-HU" altLang="en-US" sz="3200" dirty="0" err="1" smtClean="0"/>
              <a:t>solutions</a:t>
            </a:r>
            <a:endParaRPr lang="hu-HU" altLang="en-US" sz="32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562600"/>
          </a:xfrm>
        </p:spPr>
        <p:txBody>
          <a:bodyPr/>
          <a:lstStyle/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err="1" smtClean="0"/>
              <a:t>Publication</a:t>
            </a:r>
            <a:r>
              <a:rPr lang="hu-HU" altLang="en-US" sz="1800" dirty="0" smtClean="0"/>
              <a:t> (</a:t>
            </a:r>
            <a:r>
              <a:rPr lang="hu-HU" altLang="en-US" sz="1800" dirty="0" err="1" smtClean="0"/>
              <a:t>for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example</a:t>
            </a:r>
            <a:r>
              <a:rPr lang="hu-HU" altLang="en-US" sz="1800" dirty="0" smtClean="0"/>
              <a:t>):</a:t>
            </a:r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smtClean="0">
                <a:solidFill>
                  <a:srgbClr val="FFFF00"/>
                </a:solidFill>
              </a:rPr>
              <a:t>	</a:t>
            </a:r>
            <a:r>
              <a:rPr lang="hu-HU" altLang="en-US" sz="1600" dirty="0" smtClean="0">
                <a:solidFill>
                  <a:srgbClr val="FFFF00"/>
                </a:solidFill>
              </a:rPr>
              <a:t>T.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Cs</a:t>
            </a:r>
            <a:r>
              <a:rPr lang="hu-HU" altLang="en-US" sz="1600" dirty="0" smtClean="0">
                <a:solidFill>
                  <a:srgbClr val="FFFF00"/>
                </a:solidFill>
              </a:rPr>
              <a:t>,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L.P.Csernai</a:t>
            </a:r>
            <a:r>
              <a:rPr lang="hu-HU" altLang="en-US" sz="1600" dirty="0" smtClean="0">
                <a:solidFill>
                  <a:srgbClr val="FFFF00"/>
                </a:solidFill>
              </a:rPr>
              <a:t>, Y.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Hama</a:t>
            </a:r>
            <a:r>
              <a:rPr lang="hu-HU" altLang="en-US" sz="1600" dirty="0" smtClean="0">
                <a:solidFill>
                  <a:srgbClr val="FFFF00"/>
                </a:solidFill>
              </a:rPr>
              <a:t>, T.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Kodama</a:t>
            </a:r>
            <a:r>
              <a:rPr lang="hu-HU" altLang="en-US" sz="1600" dirty="0" smtClean="0">
                <a:solidFill>
                  <a:srgbClr val="FFFF00"/>
                </a:solidFill>
              </a:rPr>
              <a:t>,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Heavy</a:t>
            </a:r>
            <a:r>
              <a:rPr lang="hu-HU" altLang="en-US" sz="1600" dirty="0" smtClean="0">
                <a:solidFill>
                  <a:srgbClr val="FFFF00"/>
                </a:solidFill>
              </a:rPr>
              <a:t> Ion </a:t>
            </a:r>
            <a:r>
              <a:rPr lang="hu-HU" altLang="en-US" sz="1600" dirty="0" err="1" smtClean="0">
                <a:solidFill>
                  <a:srgbClr val="FFFF00"/>
                </a:solidFill>
              </a:rPr>
              <a:t>Phys</a:t>
            </a:r>
            <a:r>
              <a:rPr lang="hu-HU" altLang="en-US" sz="1600" dirty="0" smtClean="0">
                <a:solidFill>
                  <a:srgbClr val="FFFF00"/>
                </a:solidFill>
              </a:rPr>
              <a:t>. A 21 (2004) 73</a:t>
            </a:r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smtClean="0"/>
              <a:t>3D </a:t>
            </a:r>
            <a:r>
              <a:rPr lang="hu-HU" altLang="en-US" sz="1800" dirty="0" err="1" smtClean="0"/>
              <a:t>spherically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symmetric</a:t>
            </a:r>
            <a:r>
              <a:rPr lang="hu-HU" altLang="en-US" sz="1800" dirty="0" smtClean="0">
                <a:latin typeface="Times New Roman" pitchFamily="18" charset="0"/>
              </a:rPr>
              <a:t> </a:t>
            </a:r>
            <a:r>
              <a:rPr lang="hu-HU" altLang="en-US" sz="1800" dirty="0" smtClean="0">
                <a:solidFill>
                  <a:srgbClr val="FFFF00"/>
                </a:solidFill>
              </a:rPr>
              <a:t>HUBBLE flow</a:t>
            </a:r>
            <a:r>
              <a:rPr lang="hu-HU" altLang="en-US" sz="1800" dirty="0" smtClean="0"/>
              <a:t>:</a:t>
            </a:r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smtClean="0"/>
              <a:t>No </a:t>
            </a:r>
            <a:r>
              <a:rPr lang="hu-HU" altLang="en-US" sz="1800" dirty="0" err="1" smtClean="0"/>
              <a:t>acceleration</a:t>
            </a:r>
            <a:r>
              <a:rPr lang="hu-HU" altLang="en-US" sz="1800" dirty="0" smtClean="0">
                <a:latin typeface="Times New Roman" pitchFamily="18" charset="0"/>
              </a:rPr>
              <a:t>:</a:t>
            </a:r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hu-HU" altLang="en-US" sz="1800" dirty="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err="1" smtClean="0"/>
              <a:t>Define</a:t>
            </a:r>
            <a:r>
              <a:rPr lang="hu-HU" altLang="en-US" sz="1800" dirty="0" smtClean="0"/>
              <a:t> a </a:t>
            </a:r>
            <a:r>
              <a:rPr lang="hu-HU" altLang="en-US" sz="1800" dirty="0" err="1" smtClean="0"/>
              <a:t>scaling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variable</a:t>
            </a:r>
            <a:r>
              <a:rPr lang="hu-HU" altLang="en-US" sz="1800" dirty="0" smtClean="0">
                <a:latin typeface="Times New Roman" pitchFamily="18" charset="0"/>
              </a:rPr>
              <a:t> </a:t>
            </a:r>
            <a:r>
              <a:rPr lang="hu-HU" altLang="en-US" sz="1800" dirty="0" err="1" smtClean="0"/>
              <a:t>for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self-similarly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expanding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>
                <a:solidFill>
                  <a:srgbClr val="FF0066"/>
                </a:solidFill>
              </a:rPr>
              <a:t>ellipsoids</a:t>
            </a:r>
            <a:r>
              <a:rPr lang="hu-HU" altLang="en-US" sz="1800" dirty="0" smtClean="0"/>
              <a:t>:</a:t>
            </a:r>
            <a:endParaRPr lang="hu-HU" altLang="en-US" sz="1800" dirty="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hu-HU" altLang="en-US" sz="2000" dirty="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hu-HU" altLang="en-US" sz="2000" dirty="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hu-HU" altLang="en-US" sz="1800" dirty="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err="1" smtClean="0"/>
              <a:t>EoS</a:t>
            </a:r>
            <a:r>
              <a:rPr lang="hu-HU" altLang="en-US" sz="1800" dirty="0" smtClean="0">
                <a:latin typeface="Times New Roman" pitchFamily="18" charset="0"/>
              </a:rPr>
              <a:t>:</a:t>
            </a:r>
            <a:r>
              <a:rPr lang="hu-HU" altLang="en-US" sz="1800" dirty="0" smtClean="0"/>
              <a:t> (</a:t>
            </a:r>
            <a:r>
              <a:rPr lang="hu-HU" altLang="en-US" sz="1800" dirty="0" err="1" smtClean="0"/>
              <a:t>massive</a:t>
            </a:r>
            <a:r>
              <a:rPr lang="hu-HU" altLang="en-US" sz="1800" dirty="0" smtClean="0"/>
              <a:t>)</a:t>
            </a:r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err="1" smtClean="0"/>
              <a:t>ideal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gas</a:t>
            </a:r>
            <a:r>
              <a:rPr lang="hu-HU" altLang="en-US" sz="1800" dirty="0" smtClean="0"/>
              <a:t> </a:t>
            </a:r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hu-HU" altLang="en-US" sz="1800" dirty="0" smtClean="0"/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hu-HU" altLang="en-US" sz="1800" dirty="0" smtClean="0"/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hu-HU" altLang="en-US" sz="1800" dirty="0" smtClean="0"/>
          </a:p>
          <a:p>
            <a:pPr marL="0" indent="0" defTabSz="914400" eaLnBrk="1" hangingPunct="1">
              <a:lnSpc>
                <a:spcPct val="90000"/>
              </a:lnSpc>
              <a:buNone/>
            </a:pPr>
            <a:endParaRPr lang="hu-HU" altLang="en-US" sz="1800" dirty="0" smtClean="0">
              <a:latin typeface="Times New Roman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err="1" smtClean="0"/>
              <a:t>Scaling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/>
              <a:t>function</a:t>
            </a:r>
            <a:r>
              <a:rPr lang="hu-HU" altLang="en-US" sz="1800" dirty="0" smtClean="0">
                <a:latin typeface="Times New Roman" pitchFamily="18" charset="0"/>
              </a:rPr>
              <a:t> </a:t>
            </a:r>
            <a:r>
              <a:rPr lang="hu-HU" altLang="en-US" sz="2800" dirty="0" smtClean="0">
                <a:latin typeface="Symbol" pitchFamily="18" charset="2"/>
              </a:rPr>
              <a:t>n</a:t>
            </a:r>
            <a:r>
              <a:rPr lang="hu-HU" altLang="en-US" sz="1800" dirty="0" smtClean="0"/>
              <a:t>(s)</a:t>
            </a:r>
            <a:r>
              <a:rPr lang="hu-HU" altLang="en-US" sz="1800" dirty="0" smtClean="0">
                <a:latin typeface="Times New Roman" pitchFamily="18" charset="0"/>
              </a:rPr>
              <a:t> </a:t>
            </a:r>
            <a:r>
              <a:rPr lang="hu-HU" altLang="en-US" sz="1800" dirty="0" err="1" smtClean="0"/>
              <a:t>can</a:t>
            </a:r>
            <a:r>
              <a:rPr lang="hu-HU" altLang="en-US" sz="1800" dirty="0" smtClean="0"/>
              <a:t> be </a:t>
            </a:r>
            <a:r>
              <a:rPr lang="hu-HU" altLang="en-US" sz="1800" dirty="0" err="1" smtClean="0"/>
              <a:t>chosen</a:t>
            </a:r>
            <a:r>
              <a:rPr lang="hu-HU" altLang="en-US" sz="1800" dirty="0" smtClean="0"/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freely</a:t>
            </a:r>
            <a:r>
              <a:rPr lang="hu-HU" altLang="en-US" sz="1800" dirty="0" smtClean="0">
                <a:solidFill>
                  <a:srgbClr val="FFFF00"/>
                </a:solidFill>
              </a:rPr>
              <a:t>.</a:t>
            </a:r>
          </a:p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hu-HU" altLang="en-US" sz="1800" dirty="0" err="1" smtClean="0">
                <a:solidFill>
                  <a:srgbClr val="FFFF00"/>
                </a:solidFill>
              </a:rPr>
              <a:t>Shear</a:t>
            </a:r>
            <a:r>
              <a:rPr lang="hu-HU" altLang="en-US" sz="1800" dirty="0" smtClean="0">
                <a:solidFill>
                  <a:srgbClr val="FFFF00"/>
                </a:solidFill>
              </a:rPr>
              <a:t> and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bulk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viscous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corrections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in</a:t>
            </a:r>
            <a:r>
              <a:rPr lang="hu-HU" altLang="en-US" sz="1800" dirty="0" smtClean="0">
                <a:solidFill>
                  <a:srgbClr val="FFFF00"/>
                </a:solidFill>
              </a:rPr>
              <a:t> NR limit</a:t>
            </a:r>
            <a:r>
              <a:rPr lang="hu-HU" altLang="en-US" sz="1800" dirty="0" smtClean="0">
                <a:solidFill>
                  <a:srgbClr val="FFFF00"/>
                </a:solidFill>
                <a:latin typeface="Times New Roman" pitchFamily="18" charset="0"/>
              </a:rPr>
              <a:t>: 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known</a:t>
            </a:r>
            <a:r>
              <a:rPr lang="hu-HU" altLang="en-US" sz="1800" dirty="0" smtClean="0">
                <a:solidFill>
                  <a:srgbClr val="FFFF00"/>
                </a:solidFill>
              </a:rPr>
              <a:t> </a:t>
            </a:r>
            <a:r>
              <a:rPr lang="hu-HU" altLang="en-US" sz="1800" dirty="0" err="1" smtClean="0">
                <a:solidFill>
                  <a:srgbClr val="FFFF00"/>
                </a:solidFill>
              </a:rPr>
              <a:t>analytically</a:t>
            </a:r>
            <a:r>
              <a:rPr lang="hu-HU" altLang="en-US" sz="18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717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91014"/>
            <a:ext cx="1817688" cy="3937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27476"/>
            <a:ext cx="1219200" cy="757238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924175"/>
            <a:ext cx="3200400" cy="8477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505200" cy="8064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159000" cy="80803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2590800" cy="65563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43500"/>
            <a:ext cx="2590800" cy="6477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9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81600"/>
            <a:ext cx="2736850" cy="6635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0" name="AutoShape 22"/>
          <p:cNvSpPr>
            <a:spLocks noChangeArrowheads="1"/>
          </p:cNvSpPr>
          <p:nvPr/>
        </p:nvSpPr>
        <p:spPr bwMode="auto">
          <a:xfrm>
            <a:off x="5867400" y="53340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7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362803" cy="685799"/>
            <a:chOff x="0" y="0"/>
            <a:chExt cx="9362803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218803" y="173062"/>
              <a:ext cx="9144000" cy="5027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lvl="0" indent="-190440" algn="ctr"/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Auxiliary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variables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h</a:t>
              </a:r>
              <a:r>
                <a:rPr lang="hu-HU" sz="3200" b="1" baseline="-25000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x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t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W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h</a:t>
              </a:r>
              <a:r>
                <a:rPr lang="hu-HU" sz="3200" b="1" baseline="-25000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y  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107504" y="5579508"/>
            <a:ext cx="8856984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Consider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1+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dimensional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finite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expanding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fireball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Assume</a:t>
            </a:r>
            <a:r>
              <a:rPr lang="hu-HU" sz="2000" dirty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  <a:r>
              <a:rPr lang="hu-HU" sz="20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solidFill>
                  <a:srgbClr val="FF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W=</a:t>
            </a:r>
            <a:r>
              <a:rPr lang="hu-HU" sz="2000" dirty="0" err="1" smtClean="0">
                <a:solidFill>
                  <a:srgbClr val="FF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W</a:t>
            </a:r>
            <a:r>
              <a:rPr lang="hu-HU" sz="20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err="1" smtClean="0">
                <a:solidFill>
                  <a:srgbClr val="FF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h</a:t>
            </a:r>
            <a:r>
              <a:rPr lang="hu-HU" sz="2000" baseline="-25000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</a:t>
            </a:r>
            <a:r>
              <a:rPr lang="hu-HU" sz="20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  <a:endParaRPr lang="hu-HU" sz="2000" dirty="0">
              <a:solidFill>
                <a:srgbClr val="FF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Notation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., G. Kasza, M. Csanád, Z.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Jiang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  <a:hlinkClick r:id="rId3"/>
              </a:rPr>
              <a:t>arXiv.org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  <a:hlinkClick r:id="rId3"/>
              </a:rPr>
              <a:t>:1805.01427</a:t>
            </a:r>
            <a:endParaRPr lang="hu-HU" altLang="en-US" sz="2000" dirty="0"/>
          </a:p>
        </p:txBody>
      </p:sp>
      <p:sp>
        <p:nvSpPr>
          <p:cNvPr id="9" name="Háromszög 8"/>
          <p:cNvSpPr/>
          <p:nvPr/>
        </p:nvSpPr>
        <p:spPr>
          <a:xfrm>
            <a:off x="6156176" y="1268760"/>
            <a:ext cx="72008" cy="7200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 descr="C:\Documents and Settings\Csanád Máté\Dokumentumok\Munka\Hidro\marci\cikk\bjorken_trajek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4" y="836712"/>
            <a:ext cx="4800600" cy="2971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023101" cy="249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1" y="3897113"/>
            <a:ext cx="4078452" cy="11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/>
          <a:stretch/>
        </p:blipFill>
        <p:spPr bwMode="auto">
          <a:xfrm>
            <a:off x="5292080" y="3429000"/>
            <a:ext cx="3028623" cy="199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0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indent="-190440" algn="ctr"/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Hydro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Rindler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coordinates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new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sol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827584" y="2852936"/>
            <a:ext cx="7488832" cy="792088"/>
            <a:chOff x="251520" y="1556305"/>
            <a:chExt cx="7848872" cy="9491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556305"/>
              <a:ext cx="1872208" cy="94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556792"/>
              <a:ext cx="1917124" cy="94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556792"/>
              <a:ext cx="3773638" cy="94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zabadkézi sokszög 8"/>
          <p:cNvSpPr/>
          <p:nvPr/>
        </p:nvSpPr>
        <p:spPr>
          <a:xfrm>
            <a:off x="218701" y="2420888"/>
            <a:ext cx="8695943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ssumptions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TCs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Kasza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Csanád and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Jiang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  <a:hlinkClick r:id="rId6"/>
              </a:rPr>
              <a:t>arXiv.org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  <a:hlinkClick r:id="rId6"/>
              </a:rPr>
              <a:t>:1805.01427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:</a:t>
            </a:r>
            <a:endParaRPr lang="hu-HU" altLang="en-US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8678214" cy="140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abadkézi sokszög 10"/>
          <p:cNvSpPr/>
          <p:nvPr/>
        </p:nvSpPr>
        <p:spPr>
          <a:xfrm>
            <a:off x="215890" y="4221088"/>
            <a:ext cx="8713844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From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energy-momentum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conservation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,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the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Euler and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temperature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equations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are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obtained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:</a:t>
            </a:r>
            <a:endParaRPr lang="hu-HU" altLang="en-US" sz="2000" dirty="0"/>
          </a:p>
        </p:txBody>
      </p:sp>
      <p:sp>
        <p:nvSpPr>
          <p:cNvPr id="12" name="Szabadkézi sokszög 11"/>
          <p:cNvSpPr/>
          <p:nvPr/>
        </p:nvSpPr>
        <p:spPr>
          <a:xfrm>
            <a:off x="215890" y="3774161"/>
            <a:ext cx="8678214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For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the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entropy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density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,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the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continuity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equation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 is </a:t>
            </a:r>
            <a:r>
              <a:rPr lang="hu-HU" altLang="en-US" sz="2000" dirty="0" err="1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solved</a:t>
            </a:r>
            <a:r>
              <a:rPr lang="hu-HU" altLang="en-US" sz="2000" dirty="0" smtClean="0">
                <a:solidFill>
                  <a:srgbClr val="000000"/>
                </a:solidFill>
                <a:latin typeface="Verdana" pitchFamily="34"/>
                <a:cs typeface="Lucida Sans Unicode" pitchFamily="2"/>
              </a:rPr>
              <a:t>.</a:t>
            </a:r>
            <a:endParaRPr lang="hu-HU" altLang="en-US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3153196" cy="15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2577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lvl="0" indent="-190440" algn="ctr"/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 New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Family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Exact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Solutions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of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Hydro</a:t>
              </a:r>
              <a:endParaRPr lang="hu-HU" sz="28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6944" cy="5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44" y="4623678"/>
            <a:ext cx="2111144" cy="85100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2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5323</TotalTime>
  <Words>672</Words>
  <Application>Microsoft Office PowerPoint</Application>
  <PresentationFormat>Diavetítés a képernyőre (4:3 oldalarány)</PresentationFormat>
  <Paragraphs>211</Paragraphs>
  <Slides>27</Slides>
  <Notes>27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Alapértelmezett</vt:lpstr>
      <vt:lpstr> A new family of exact solutions  of relativistic hydrodynamics</vt:lpstr>
      <vt:lpstr> A new family of exact solutions  of relativistic hydrodynamics</vt:lpstr>
      <vt:lpstr>Context</vt:lpstr>
      <vt:lpstr>Goal</vt:lpstr>
      <vt:lpstr>Perfect fluid hydrodynamics</vt:lpstr>
      <vt:lpstr>Self-similar, ellipsoidal solutions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Approximations near midrapidity</vt:lpstr>
      <vt:lpstr>PowerPoint bemutató</vt:lpstr>
      <vt:lpstr>PowerPoint bemutató</vt:lpstr>
      <vt:lpstr>PowerPoint bemutató</vt:lpstr>
      <vt:lpstr>Advanced life-time estimate</vt:lpstr>
      <vt:lpstr>PowerPoint bemutató</vt:lpstr>
      <vt:lpstr>New life-time estimate, exact result</vt:lpstr>
      <vt:lpstr>New, exact solutions: bulk viscosity</vt:lpstr>
      <vt:lpstr>New, exact solution with bulk viscosity</vt:lpstr>
      <vt:lpstr>New viscous solution in 1+3 dim</vt:lpstr>
      <vt:lpstr>Conclusions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exact solutions of rel hydro</dc:title>
  <dc:subject>STAR Regional Meeting, Warsaw, November 5, 2012</dc:subject>
  <dc:creator>Csörgő.Tamás</dc:creator>
  <cp:lastModifiedBy>Csörgő.Tamás</cp:lastModifiedBy>
  <cp:revision>231</cp:revision>
  <dcterms:modified xsi:type="dcterms:W3CDTF">2018-05-22T13:19:27Z</dcterms:modified>
</cp:coreProperties>
</file>