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embeddings/Microsoft_Equation8.bin" ContentType="application/vnd.openxmlformats-officedocument.oleObject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embeddings/Microsoft_Equation12.bin" ContentType="application/vnd.openxmlformats-officedocument.oleObject"/>
  <Override PartName="/ppt/embeddings/Microsoft_Equation14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embeddings/Microsoft_Equation11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10.bin" ContentType="application/vnd.openxmlformats-officedocument.oleObject"/>
  <Override PartName="/ppt/embeddings/Microsoft_Equation5.bin" ContentType="application/vnd.openxmlformats-officedocument.oleObject"/>
  <Default Extension="pict" ContentType="image/pict"/>
  <Override PartName="/ppt/embeddings/Microsoft_Equation7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embeddings/Microsoft_Equation13.bin" ContentType="application/vnd.openxmlformats-officedocument.oleObject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931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0" r:id="rId3"/>
    <p:sldId id="279" r:id="rId4"/>
    <p:sldId id="281" r:id="rId5"/>
    <p:sldId id="294" r:id="rId6"/>
    <p:sldId id="293" r:id="rId7"/>
    <p:sldId id="282" r:id="rId8"/>
    <p:sldId id="286" r:id="rId9"/>
    <p:sldId id="283" r:id="rId10"/>
    <p:sldId id="265" r:id="rId11"/>
    <p:sldId id="260" r:id="rId12"/>
    <p:sldId id="269" r:id="rId13"/>
    <p:sldId id="284" r:id="rId14"/>
    <p:sldId id="270" r:id="rId15"/>
    <p:sldId id="271" r:id="rId16"/>
    <p:sldId id="272" r:id="rId17"/>
    <p:sldId id="274" r:id="rId18"/>
    <p:sldId id="290" r:id="rId19"/>
    <p:sldId id="268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0"/>
    <a:srgbClr val="6C6AD7"/>
    <a:srgbClr val="00C200"/>
    <a:srgbClr val="D106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9809" autoAdjust="0"/>
    <p:restoredTop sz="94660"/>
  </p:normalViewPr>
  <p:slideViewPr>
    <p:cSldViewPr snapToObjects="1">
      <p:cViewPr varScale="1">
        <p:scale>
          <a:sx n="85" d="100"/>
          <a:sy n="85" d="100"/>
        </p:scale>
        <p:origin x="-840" y="-12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Objects="1">
      <p:cViewPr varScale="1">
        <p:scale>
          <a:sx n="69" d="100"/>
          <a:sy n="69" d="100"/>
        </p:scale>
        <p:origin x="-2504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ict"/><Relationship Id="rId3" Type="http://schemas.openxmlformats.org/officeDocument/2006/relationships/image" Target="../media/image10.pict"/><Relationship Id="rId1" Type="http://schemas.openxmlformats.org/officeDocument/2006/relationships/image" Target="../media/image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ict"/><Relationship Id="rId1" Type="http://schemas.openxmlformats.org/officeDocument/2006/relationships/image" Target="../media/image32.pict"/><Relationship Id="rId2" Type="http://schemas.openxmlformats.org/officeDocument/2006/relationships/image" Target="../media/image33.pict"/><Relationship Id="rId3" Type="http://schemas.openxmlformats.org/officeDocument/2006/relationships/image" Target="../media/image34.pict"/><Relationship Id="rId5" Type="http://schemas.openxmlformats.org/officeDocument/2006/relationships/image" Target="../media/image36.pict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ict"/><Relationship Id="rId1" Type="http://schemas.openxmlformats.org/officeDocument/2006/relationships/image" Target="../media/image33.pict"/><Relationship Id="rId2" Type="http://schemas.openxmlformats.org/officeDocument/2006/relationships/image" Target="../media/image38.pict"/><Relationship Id="rId3" Type="http://schemas.openxmlformats.org/officeDocument/2006/relationships/image" Target="../media/image39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FC9FC-25BF-974E-B19F-EAD06B0A363C}" type="datetimeFigureOut">
              <a:rPr lang="en-US" smtClean="0"/>
              <a:pPr/>
              <a:t>7/16/09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94CB-59B5-3A45-B0ED-39F068C65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7CA01-EB25-0944-BAAC-4B55F8D728E4}" type="datetimeFigureOut">
              <a:rPr lang="en-US" smtClean="0"/>
              <a:pPr/>
              <a:t>7/16/09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80558-1C95-BF4A-83AA-8F12FEA82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cs typeface="Times New Roman" pitchFamily="-65" charset="0"/>
            </a:endParaRPr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1EC67-94A4-394A-9889-82632C759871}" type="slidenum">
              <a:rPr lang="fr-FR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5F74D-FF8C-6241-9FE3-0846A136E907}" type="slidenum">
              <a:rPr lang="en-US"/>
              <a:pPr/>
              <a:t>10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5F74D-FF8C-6241-9FE3-0846A136E907}" type="slidenum">
              <a:rPr lang="en-US"/>
              <a:pPr/>
              <a:t>14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5F74D-FF8C-6241-9FE3-0846A136E907}" type="slidenum">
              <a:rPr lang="en-US"/>
              <a:pPr/>
              <a:t>15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5F74D-FF8C-6241-9FE3-0846A136E907}" type="slidenum">
              <a:rPr lang="en-US"/>
              <a:pPr/>
              <a:t>16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DADAF9-CC76-D148-A1F4-9B1D13EBC545}" type="slidenum">
              <a:rPr lang="ca-ES"/>
              <a:pPr/>
              <a:t>17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CH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smtClean="0"/>
              <a:t>K. Vervink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Vervink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5600-4E8B-9F4A-9232-428AAF842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Vervink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5600-4E8B-9F4A-9232-428AAF842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Vervink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5600-4E8B-9F4A-9232-428AAF842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Vervink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Vervink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5600-4E8B-9F4A-9232-428AAF842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EB5600-4E8B-9F4A-9232-428AAF8428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K. Vervink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K. Vervink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3EB5600-4E8B-9F4A-9232-428AAF842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Vervink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5600-4E8B-9F4A-9232-428AAF842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Vervink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5600-4E8B-9F4A-9232-428AAF842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Vervink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5600-4E8B-9F4A-9232-428AAF842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smtClean="0"/>
              <a:t>Click to edit Master text styles</a:t>
            </a:r>
          </a:p>
          <a:p>
            <a:pPr lvl="1" eaLnBrk="1" latinLnBrk="0" hangingPunct="1"/>
            <a:r>
              <a:rPr kumimoji="0" lang="fr-CH" smtClean="0"/>
              <a:t>Second level</a:t>
            </a:r>
          </a:p>
          <a:p>
            <a:pPr lvl="2" eaLnBrk="1" latinLnBrk="0" hangingPunct="1"/>
            <a:r>
              <a:rPr kumimoji="0" lang="fr-CH" smtClean="0"/>
              <a:t>Third level</a:t>
            </a:r>
          </a:p>
          <a:p>
            <a:pPr lvl="3" eaLnBrk="1" latinLnBrk="0" hangingPunct="1"/>
            <a:r>
              <a:rPr kumimoji="0" lang="fr-CH" smtClean="0"/>
              <a:t>Fourth level</a:t>
            </a:r>
          </a:p>
          <a:p>
            <a:pPr lvl="4" eaLnBrk="1" latinLnBrk="0" hangingPunct="1"/>
            <a:r>
              <a:rPr kumimoji="0" lang="fr-CH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K. Vervink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3EB5600-4E8B-9F4A-9232-428AAF842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Relationship Id="rId5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5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8.bin"/><Relationship Id="rId4" Type="http://schemas.openxmlformats.org/officeDocument/2006/relationships/image" Target="../media/image37.png"/><Relationship Id="rId10" Type="http://schemas.openxmlformats.org/officeDocument/2006/relationships/image" Target="../media/image3.gif"/><Relationship Id="rId5" Type="http://schemas.openxmlformats.org/officeDocument/2006/relationships/oleObject" Target="../embeddings/Microsoft_Equation5.bin"/><Relationship Id="rId7" Type="http://schemas.openxmlformats.org/officeDocument/2006/relationships/oleObject" Target="../embeddings/Microsoft_Equation7.bin"/><Relationship Id="rId11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9.bin"/><Relationship Id="rId3" Type="http://schemas.openxmlformats.org/officeDocument/2006/relationships/notesSlide" Target="../notesSlides/notesSlide3.xml"/><Relationship Id="rId6" Type="http://schemas.openxmlformats.org/officeDocument/2006/relationships/oleObject" Target="../embeddings/Microsoft_Equation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13.bin"/><Relationship Id="rId4" Type="http://schemas.openxmlformats.org/officeDocument/2006/relationships/image" Target="../media/image37.png"/><Relationship Id="rId10" Type="http://schemas.openxmlformats.org/officeDocument/2006/relationships/image" Target="../media/image4.png"/><Relationship Id="rId5" Type="http://schemas.openxmlformats.org/officeDocument/2006/relationships/oleObject" Target="../embeddings/Microsoft_Equation10.bin"/><Relationship Id="rId7" Type="http://schemas.openxmlformats.org/officeDocument/2006/relationships/oleObject" Target="../embeddings/Microsoft_Equation1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3.gif"/><Relationship Id="rId3" Type="http://schemas.openxmlformats.org/officeDocument/2006/relationships/notesSlide" Target="../notesSlides/notesSlide4.xml"/><Relationship Id="rId6" Type="http://schemas.openxmlformats.org/officeDocument/2006/relationships/oleObject" Target="../embeddings/Microsoft_Equation11.bin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4" Type="http://schemas.openxmlformats.org/officeDocument/2006/relationships/oleObject" Target="../embeddings/Microsoft_Equation14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5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2.jpeg"/><Relationship Id="rId5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5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3.bin"/><Relationship Id="rId4" Type="http://schemas.openxmlformats.org/officeDocument/2006/relationships/image" Target="../media/image11.png"/><Relationship Id="rId10" Type="http://schemas.openxmlformats.org/officeDocument/2006/relationships/image" Target="../media/image4.png"/><Relationship Id="rId5" Type="http://schemas.openxmlformats.org/officeDocument/2006/relationships/image" Target="../media/image12.png"/><Relationship Id="rId7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3.gif"/><Relationship Id="rId3" Type="http://schemas.openxmlformats.org/officeDocument/2006/relationships/notesSlide" Target="../notesSlides/notesSlide1.xml"/><Relationship Id="rId6" Type="http://schemas.openxmlformats.org/officeDocument/2006/relationships/oleObject" Target="../embeddings/Microsoft_Equation1.bin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7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Relationship Id="rId3" Type="http://schemas.openxmlformats.org/officeDocument/2006/relationships/image" Target="../media/image16.jpeg"/><Relationship Id="rId6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5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5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.gif"/><Relationship Id="rId5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09800"/>
            <a:ext cx="84582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Apple Casual"/>
              </a:rPr>
              <a:t>High Level Trigger for rare decays at </a:t>
            </a:r>
            <a:r>
              <a:rPr lang="en-US" sz="3200" dirty="0" err="1" smtClean="0">
                <a:cs typeface="Apple Casual"/>
              </a:rPr>
              <a:t>LHCb</a:t>
            </a:r>
            <a:endParaRPr lang="en-US" sz="3200" dirty="0">
              <a:cs typeface="Apple Casu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267200"/>
            <a:ext cx="49530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Kim Vervink </a:t>
            </a:r>
          </a:p>
          <a:p>
            <a:r>
              <a:rPr lang="en-US" dirty="0" smtClean="0">
                <a:latin typeface="Apple Casual"/>
                <a:cs typeface="Apple Casual"/>
              </a:rPr>
              <a:t>On behalf of the </a:t>
            </a:r>
            <a:r>
              <a:rPr lang="en-US" dirty="0" err="1" smtClean="0">
                <a:latin typeface="Apple Casual"/>
                <a:cs typeface="Apple Casual"/>
              </a:rPr>
              <a:t>LHCb</a:t>
            </a:r>
            <a:r>
              <a:rPr lang="en-US" dirty="0" smtClean="0">
                <a:latin typeface="Apple Casual"/>
                <a:cs typeface="Apple Casual"/>
              </a:rPr>
              <a:t> collaboration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Apple Casual"/>
                <a:cs typeface="Apple Casual"/>
              </a:rPr>
              <a:t>17</a:t>
            </a:r>
            <a:r>
              <a:rPr lang="en-US" baseline="30000" dirty="0" smtClean="0">
                <a:latin typeface="Apple Casual"/>
                <a:cs typeface="Apple Casual"/>
              </a:rPr>
              <a:t>th</a:t>
            </a:r>
            <a:r>
              <a:rPr lang="en-US" dirty="0" smtClean="0">
                <a:latin typeface="Apple Casual"/>
                <a:cs typeface="Apple Casual"/>
              </a:rPr>
              <a:t> of July 2009</a:t>
            </a:r>
            <a:endParaRPr lang="en-US" dirty="0">
              <a:latin typeface="Apple Casual"/>
              <a:cs typeface="Apple Casu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424"/>
            <a:ext cx="9144000" cy="2503576"/>
          </a:xfrm>
          <a:prstGeom prst="rect">
            <a:avLst/>
          </a:prstGeom>
        </p:spPr>
      </p:pic>
      <p:pic>
        <p:nvPicPr>
          <p:cNvPr id="6" name="Picture 5" descr="lhcb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267200"/>
            <a:ext cx="1216742" cy="838200"/>
          </a:xfrm>
          <a:prstGeom prst="rect">
            <a:avLst/>
          </a:prstGeom>
        </p:spPr>
      </p:pic>
      <p:pic>
        <p:nvPicPr>
          <p:cNvPr id="8" name="Picture 7" descr="Cern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4267200"/>
            <a:ext cx="1143000" cy="1125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D92D-0C8A-4445-B958-F67964156275}" type="slidenum">
              <a:rPr lang="en-US"/>
              <a:pPr/>
              <a:t>10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066800"/>
          </a:xfrm>
        </p:spPr>
        <p:txBody>
          <a:bodyPr/>
          <a:lstStyle/>
          <a:p>
            <a:r>
              <a:rPr lang="en-GB" dirty="0" smtClean="0">
                <a:latin typeface="Apple Casual"/>
                <a:cs typeface="Apple Casual"/>
              </a:rPr>
              <a:t>B</a:t>
            </a:r>
            <a:r>
              <a:rPr lang="en-GB" baseline="30000" dirty="0" smtClean="0">
                <a:latin typeface="Apple Casual"/>
                <a:cs typeface="Apple Casual"/>
              </a:rPr>
              <a:t>0</a:t>
            </a:r>
            <a:r>
              <a:rPr lang="en-GB" dirty="0" smtClean="0">
                <a:latin typeface="Apple Casual"/>
                <a:cs typeface="Apple Casual"/>
              </a:rPr>
              <a:t> </a:t>
            </a:r>
            <a:r>
              <a:rPr lang="en-US" dirty="0" err="1" smtClean="0">
                <a:latin typeface="Apple Casual"/>
                <a:cs typeface="Apple Casual"/>
                <a:sym typeface="Wingdings"/>
              </a:rPr>
              <a:t></a:t>
            </a:r>
            <a:r>
              <a:rPr lang="en-US" dirty="0" smtClean="0">
                <a:latin typeface="Apple Casual"/>
                <a:cs typeface="Apple Casual"/>
                <a:sym typeface="Wingdings"/>
              </a:rPr>
              <a:t> K*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mm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57200" y="990600"/>
            <a:ext cx="51816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baseline="0" dirty="0" smtClean="0">
                <a:latin typeface="Apple Casual"/>
                <a:cs typeface="Apple Casual"/>
              </a:rPr>
              <a:t>FCNC decay which proceeds</a:t>
            </a:r>
            <a:r>
              <a:rPr lang="en-GB" dirty="0" smtClean="0">
                <a:latin typeface="Apple Casual"/>
                <a:cs typeface="Apple Casual"/>
              </a:rPr>
              <a:t> through a </a:t>
            </a:r>
            <a:r>
              <a:rPr lang="en-GB" baseline="0" dirty="0" err="1" smtClean="0">
                <a:solidFill>
                  <a:schemeClr val="accent2"/>
                </a:solidFill>
                <a:latin typeface="Apple Casual"/>
                <a:cs typeface="Apple Casual"/>
              </a:rPr>
              <a:t>b</a:t>
            </a:r>
            <a:r>
              <a:rPr lang="en-GB" baseline="0" dirty="0" err="1">
                <a:solidFill>
                  <a:schemeClr val="accent2"/>
                </a:solidFill>
                <a:latin typeface="Apple Casual"/>
                <a:ea typeface="Arial" pitchFamily="-65" charset="0"/>
                <a:cs typeface="Apple Casual"/>
              </a:rPr>
              <a:t>→</a:t>
            </a:r>
            <a:r>
              <a:rPr lang="en-GB" baseline="0" dirty="0" err="1">
                <a:solidFill>
                  <a:schemeClr val="accent2"/>
                </a:solidFill>
                <a:latin typeface="Apple Casual"/>
                <a:cs typeface="Apple Casual"/>
              </a:rPr>
              <a:t>s</a:t>
            </a:r>
            <a:r>
              <a:rPr lang="en-GB" baseline="0" dirty="0" smtClean="0">
                <a:latin typeface="Apple Casual"/>
                <a:cs typeface="Apple Casual"/>
              </a:rPr>
              <a:t> transition.  </a:t>
            </a:r>
            <a:r>
              <a:rPr lang="en-GB" baseline="0" dirty="0" smtClean="0">
                <a:solidFill>
                  <a:srgbClr val="438086"/>
                </a:solidFill>
                <a:latin typeface="Apple Casual"/>
                <a:cs typeface="Apple Casual"/>
              </a:rPr>
              <a:t>New Physics </a:t>
            </a:r>
            <a:r>
              <a:rPr lang="en-GB" baseline="0" dirty="0" smtClean="0">
                <a:latin typeface="Apple Casual"/>
                <a:cs typeface="Apple Casual"/>
              </a:rPr>
              <a:t>can enter in the loops</a:t>
            </a:r>
            <a:r>
              <a:rPr lang="en-GB" dirty="0" smtClean="0">
                <a:latin typeface="Apple Casual"/>
                <a:cs typeface="Apple Casual"/>
              </a:rPr>
              <a:t> of the diagram.</a:t>
            </a:r>
          </a:p>
          <a:p>
            <a:pPr marL="342900" indent="-342900">
              <a:spcBef>
                <a:spcPct val="20000"/>
              </a:spcBef>
            </a:pPr>
            <a:endParaRPr lang="en-GB" dirty="0" smtClean="0">
              <a:latin typeface="Apple Casual"/>
              <a:cs typeface="Apple Casual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GB" dirty="0" smtClean="0">
                <a:latin typeface="Apple Casual"/>
                <a:cs typeface="Apple Casual"/>
              </a:rPr>
              <a:t>Decay described by </a:t>
            </a:r>
            <a:r>
              <a:rPr lang="en-US" dirty="0" smtClean="0">
                <a:latin typeface="Apple Casual"/>
                <a:cs typeface="Apple Casual"/>
              </a:rPr>
              <a:t>three angles (</a:t>
            </a:r>
            <a:r>
              <a:rPr lang="en-GB" dirty="0" err="1" smtClean="0">
                <a:solidFill>
                  <a:schemeClr val="accent2"/>
                </a:solidFill>
                <a:latin typeface="Symbol" charset="2"/>
                <a:ea typeface="Arial Unicode MS" pitchFamily="-65" charset="0"/>
                <a:cs typeface="Symbol" charset="2"/>
              </a:rPr>
              <a:t>q</a:t>
            </a:r>
            <a:r>
              <a:rPr lang="en-US" baseline="-25000" dirty="0" err="1" smtClean="0">
                <a:solidFill>
                  <a:schemeClr val="accent2"/>
                </a:solidFill>
                <a:latin typeface="Apple Casual"/>
                <a:ea typeface="Times New Roman" pitchFamily="-65" charset="0"/>
                <a:cs typeface="Apple Casual"/>
              </a:rPr>
              <a:t>l</a:t>
            </a:r>
            <a:r>
              <a:rPr lang="en-US" dirty="0" smtClean="0">
                <a:latin typeface="Apple Casual"/>
                <a:ea typeface="Times New Roman" pitchFamily="-65" charset="0"/>
                <a:cs typeface="Apple Casual"/>
              </a:rPr>
              <a:t>, </a:t>
            </a:r>
            <a:r>
              <a:rPr lang="en-GB" dirty="0" err="1" smtClean="0">
                <a:solidFill>
                  <a:schemeClr val="accent2"/>
                </a:solidFill>
                <a:latin typeface="Symbol" charset="2"/>
                <a:ea typeface="Arial" pitchFamily="-65" charset="0"/>
                <a:cs typeface="Symbol" charset="2"/>
              </a:rPr>
              <a:t>f</a:t>
            </a:r>
            <a:r>
              <a:rPr lang="en-US" dirty="0" smtClean="0">
                <a:latin typeface="Apple Casual"/>
                <a:ea typeface="Arial" pitchFamily="-65" charset="0"/>
                <a:cs typeface="Apple Casual"/>
              </a:rPr>
              <a:t>, </a:t>
            </a:r>
            <a:r>
              <a:rPr lang="en-GB" dirty="0" err="1" smtClean="0">
                <a:solidFill>
                  <a:schemeClr val="accent2"/>
                </a:solidFill>
                <a:latin typeface="Symbol" charset="2"/>
                <a:ea typeface="Arial Unicode MS" pitchFamily="-65" charset="0"/>
                <a:cs typeface="Symbol" charset="2"/>
              </a:rPr>
              <a:t>q</a:t>
            </a:r>
            <a:r>
              <a:rPr lang="en-US" baseline="-25000" dirty="0" smtClean="0">
                <a:solidFill>
                  <a:schemeClr val="accent2"/>
                </a:solidFill>
                <a:latin typeface="Apple Casual"/>
                <a:ea typeface="Arial Unicode MS" pitchFamily="-65" charset="0"/>
                <a:cs typeface="Apple Casual"/>
              </a:rPr>
              <a:t>K</a:t>
            </a:r>
            <a:r>
              <a:rPr lang="en-US" dirty="0" smtClean="0">
                <a:latin typeface="Apple Casual"/>
                <a:cs typeface="Apple Casual"/>
              </a:rPr>
              <a:t>) and </a:t>
            </a:r>
            <a:r>
              <a:rPr lang="en-US" dirty="0" err="1" smtClean="0">
                <a:latin typeface="Apple Casual"/>
                <a:cs typeface="Apple Casual"/>
              </a:rPr>
              <a:t>di-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Apple Casual"/>
                <a:cs typeface="Apple Casual"/>
              </a:rPr>
              <a:t> invariant mass </a:t>
            </a:r>
            <a:r>
              <a:rPr lang="en-US" dirty="0" smtClean="0">
                <a:solidFill>
                  <a:schemeClr val="accent2"/>
                </a:solidFill>
                <a:latin typeface="Apple Casual"/>
                <a:cs typeface="Apple Casual"/>
              </a:rPr>
              <a:t>q</a:t>
            </a:r>
            <a:r>
              <a:rPr lang="en-US" baseline="30000" dirty="0" smtClean="0">
                <a:solidFill>
                  <a:schemeClr val="accent2"/>
                </a:solidFill>
                <a:latin typeface="Apple Casual"/>
                <a:cs typeface="Apple Casual"/>
              </a:rPr>
              <a:t>2</a:t>
            </a:r>
            <a:r>
              <a:rPr lang="en-US" dirty="0" smtClean="0">
                <a:solidFill>
                  <a:schemeClr val="accent2"/>
                </a:solidFill>
                <a:latin typeface="Apple Casual"/>
                <a:cs typeface="Apple Casual"/>
              </a:rPr>
              <a:t>.</a:t>
            </a:r>
            <a:endParaRPr lang="en-US" baseline="30000" dirty="0" smtClean="0">
              <a:solidFill>
                <a:schemeClr val="accent2"/>
              </a:solidFill>
              <a:latin typeface="Apple Casual"/>
              <a:cs typeface="Apple Casual"/>
            </a:endParaRPr>
          </a:p>
          <a:p>
            <a:pPr marL="342900" indent="-342900">
              <a:spcBef>
                <a:spcPct val="20000"/>
              </a:spcBef>
            </a:pPr>
            <a:endParaRPr lang="en-GB" dirty="0" smtClean="0">
              <a:latin typeface="Apple Casual"/>
              <a:cs typeface="Apple Casual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GB" dirty="0" smtClean="0">
                <a:latin typeface="Apple Casual"/>
                <a:cs typeface="Apple Casual"/>
              </a:rPr>
              <a:t>By measuring </a:t>
            </a:r>
            <a:r>
              <a:rPr lang="en-GB" dirty="0" smtClean="0">
                <a:solidFill>
                  <a:schemeClr val="accent1"/>
                </a:solidFill>
                <a:latin typeface="Apple Casual"/>
                <a:cs typeface="Apple Casual"/>
              </a:rPr>
              <a:t>angular distribution asymmetries</a:t>
            </a:r>
            <a:r>
              <a:rPr lang="en-GB" dirty="0" smtClean="0">
                <a:latin typeface="Apple Casual"/>
                <a:cs typeface="Apple Casual"/>
              </a:rPr>
              <a:t>,  the </a:t>
            </a:r>
            <a:r>
              <a:rPr lang="en-GB" baseline="0" dirty="0" smtClean="0">
                <a:latin typeface="Apple Casual"/>
                <a:cs typeface="Apple Casual"/>
              </a:rPr>
              <a:t>uncertainty </a:t>
            </a:r>
            <a:r>
              <a:rPr lang="en-GB" baseline="0" dirty="0">
                <a:latin typeface="Apple Casual"/>
                <a:cs typeface="Apple Casual"/>
              </a:rPr>
              <a:t>from </a:t>
            </a:r>
            <a:r>
              <a:rPr lang="en-GB" baseline="0" dirty="0" smtClean="0">
                <a:solidFill>
                  <a:schemeClr val="accent2"/>
                </a:solidFill>
                <a:latin typeface="Apple Casual"/>
                <a:cs typeface="Apple Casual"/>
              </a:rPr>
              <a:t>B</a:t>
            </a:r>
            <a:r>
              <a:rPr lang="en-GB" baseline="30000" dirty="0">
                <a:solidFill>
                  <a:schemeClr val="accent2"/>
                </a:solidFill>
                <a:latin typeface="Apple Casual"/>
                <a:cs typeface="Apple Casual"/>
              </a:rPr>
              <a:t>0</a:t>
            </a:r>
            <a:r>
              <a:rPr lang="en-GB" baseline="0" dirty="0" smtClean="0">
                <a:solidFill>
                  <a:schemeClr val="accent2"/>
                </a:solidFill>
                <a:latin typeface="Apple Casual"/>
                <a:ea typeface="Arial" pitchFamily="-65" charset="0"/>
                <a:cs typeface="Apple Casual"/>
              </a:rPr>
              <a:t>→</a:t>
            </a:r>
            <a:r>
              <a:rPr lang="en-GB" baseline="0" dirty="0">
                <a:solidFill>
                  <a:schemeClr val="accent2"/>
                </a:solidFill>
                <a:latin typeface="Apple Casual"/>
                <a:cs typeface="Apple Casual"/>
              </a:rPr>
              <a:t>K</a:t>
            </a:r>
            <a:r>
              <a:rPr lang="en-GB" baseline="0" dirty="0" smtClean="0">
                <a:solidFill>
                  <a:schemeClr val="accent2"/>
                </a:solidFill>
                <a:latin typeface="Apple Casual"/>
                <a:cs typeface="Apple Casual"/>
              </a:rPr>
              <a:t>*</a:t>
            </a:r>
            <a:r>
              <a:rPr lang="en-GB" baseline="0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mm</a:t>
            </a:r>
            <a:r>
              <a:rPr lang="en-GB" baseline="0" dirty="0" smtClean="0">
                <a:solidFill>
                  <a:schemeClr val="accent2"/>
                </a:solidFill>
                <a:latin typeface="Apple Casual"/>
                <a:cs typeface="Apple Casual"/>
              </a:rPr>
              <a:t> </a:t>
            </a:r>
            <a:r>
              <a:rPr lang="en-GB" baseline="0" dirty="0">
                <a:latin typeface="Apple Casual"/>
                <a:cs typeface="Apple Casual"/>
              </a:rPr>
              <a:t>transition form-factors </a:t>
            </a:r>
            <a:r>
              <a:rPr lang="en-GB" baseline="0" dirty="0" smtClean="0">
                <a:latin typeface="Apple Casual"/>
                <a:cs typeface="Apple Casual"/>
              </a:rPr>
              <a:t>cancel.</a:t>
            </a:r>
            <a:endParaRPr lang="en-GB" dirty="0" smtClean="0">
              <a:latin typeface="Apple Casual"/>
              <a:cs typeface="Apple Casual"/>
            </a:endParaRPr>
          </a:p>
          <a:p>
            <a:pPr marL="342900" indent="-342900">
              <a:spcBef>
                <a:spcPct val="20000"/>
              </a:spcBef>
            </a:pPr>
            <a:endParaRPr lang="en-GB" dirty="0" smtClean="0">
              <a:latin typeface="Apple Casual"/>
              <a:cs typeface="Apple Casual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GB" baseline="0" dirty="0" smtClean="0">
                <a:latin typeface="Apple Casual"/>
                <a:cs typeface="Apple Casual"/>
              </a:rPr>
              <a:t>Start with forward</a:t>
            </a:r>
            <a:r>
              <a:rPr lang="en-GB" baseline="0" dirty="0">
                <a:latin typeface="Apple Casual"/>
                <a:cs typeface="Apple Casual"/>
              </a:rPr>
              <a:t>-backward asymmetry </a:t>
            </a:r>
            <a:r>
              <a:rPr lang="en-GB" baseline="0" dirty="0" smtClean="0">
                <a:solidFill>
                  <a:schemeClr val="accent2"/>
                </a:solidFill>
                <a:latin typeface="Apple Casual"/>
                <a:cs typeface="Apple Casual"/>
              </a:rPr>
              <a:t>A</a:t>
            </a:r>
            <a:r>
              <a:rPr lang="en-GB" baseline="-25000" dirty="0" smtClean="0">
                <a:solidFill>
                  <a:schemeClr val="accent2"/>
                </a:solidFill>
                <a:latin typeface="Apple Casual"/>
                <a:cs typeface="Apple Casual"/>
              </a:rPr>
              <a:t>FB</a:t>
            </a:r>
            <a:r>
              <a:rPr lang="en-GB" dirty="0" smtClean="0">
                <a:solidFill>
                  <a:schemeClr val="accent2"/>
                </a:solidFill>
                <a:latin typeface="Apple Casual"/>
                <a:cs typeface="Apple Casual"/>
              </a:rPr>
              <a:t> </a:t>
            </a:r>
            <a:r>
              <a:rPr lang="en-GB" baseline="0" dirty="0">
                <a:latin typeface="Apple Casual"/>
                <a:cs typeface="Apple Casual"/>
              </a:rPr>
              <a:t>of </a:t>
            </a:r>
            <a:r>
              <a:rPr lang="en-GB" baseline="0" dirty="0" err="1">
                <a:solidFill>
                  <a:schemeClr val="accent2"/>
                </a:solidFill>
                <a:latin typeface="Symbol" charset="2"/>
                <a:ea typeface="Arial Unicode MS" pitchFamily="-65" charset="0"/>
                <a:cs typeface="Symbol" charset="2"/>
              </a:rPr>
              <a:t>q</a:t>
            </a:r>
            <a:r>
              <a:rPr lang="en-US" baseline="-25000" dirty="0" err="1">
                <a:solidFill>
                  <a:schemeClr val="accent2"/>
                </a:solidFill>
                <a:latin typeface="Apple Casual"/>
                <a:ea typeface="Times New Roman" pitchFamily="-65" charset="0"/>
                <a:cs typeface="Apple Casual"/>
              </a:rPr>
              <a:t>l</a:t>
            </a:r>
            <a:r>
              <a:rPr lang="en-GB" baseline="0" dirty="0">
                <a:latin typeface="Apple Casual"/>
                <a:cs typeface="Apple Casual"/>
              </a:rPr>
              <a:t> </a:t>
            </a:r>
            <a:r>
              <a:rPr lang="en-GB" baseline="0" dirty="0" smtClean="0">
                <a:latin typeface="Apple Casual"/>
                <a:cs typeface="Apple Casual"/>
              </a:rPr>
              <a:t>distribution and compare with the SM prediction.</a:t>
            </a:r>
          </a:p>
          <a:p>
            <a:pPr marL="342900" indent="-342900">
              <a:spcBef>
                <a:spcPct val="20000"/>
              </a:spcBef>
            </a:pPr>
            <a:endParaRPr lang="en-GB" baseline="0" dirty="0" smtClean="0">
              <a:latin typeface="Apple Casual"/>
              <a:cs typeface="Apple Casual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baseline="0" dirty="0" smtClean="0">
                <a:latin typeface="Apple Casual"/>
                <a:cs typeface="Apple Casual"/>
              </a:rPr>
              <a:t>Analysing simultaneously the three angular </a:t>
            </a:r>
            <a:r>
              <a:rPr lang="en-GB" baseline="0" dirty="0">
                <a:latin typeface="Apple Casual"/>
                <a:cs typeface="Apple Casual"/>
              </a:rPr>
              <a:t>distributions </a:t>
            </a:r>
            <a:r>
              <a:rPr lang="en-US" baseline="0" dirty="0">
                <a:latin typeface="Apple Casual"/>
                <a:cs typeface="Apple Casual"/>
              </a:rPr>
              <a:t>as function of </a:t>
            </a:r>
            <a:r>
              <a:rPr lang="en-US" baseline="0" dirty="0">
                <a:solidFill>
                  <a:schemeClr val="accent2"/>
                </a:solidFill>
                <a:latin typeface="Apple Casual"/>
                <a:cs typeface="Apple Casual"/>
              </a:rPr>
              <a:t>q</a:t>
            </a:r>
            <a:r>
              <a:rPr lang="en-US" baseline="30000" dirty="0">
                <a:solidFill>
                  <a:schemeClr val="accent2"/>
                </a:solidFill>
                <a:latin typeface="Apple Casual"/>
                <a:cs typeface="Apple Casual"/>
              </a:rPr>
              <a:t>2</a:t>
            </a:r>
            <a:r>
              <a:rPr lang="en-US" baseline="0" dirty="0">
                <a:latin typeface="Apple Casual"/>
                <a:cs typeface="Apple Casual"/>
              </a:rPr>
              <a:t> </a:t>
            </a:r>
            <a:r>
              <a:rPr lang="en-GB" baseline="0" dirty="0">
                <a:latin typeface="Apple Casual"/>
                <a:cs typeface="Apple Casual"/>
              </a:rPr>
              <a:t>gives sensitivity to</a:t>
            </a:r>
            <a:r>
              <a:rPr lang="en-GB" baseline="0" dirty="0" smtClean="0">
                <a:latin typeface="Apple Casual"/>
                <a:cs typeface="Apple Casual"/>
              </a:rPr>
              <a:t> each of its Wilson</a:t>
            </a:r>
            <a:r>
              <a:rPr lang="en-GB" dirty="0" smtClean="0">
                <a:latin typeface="Apple Casual"/>
                <a:cs typeface="Apple Casual"/>
              </a:rPr>
              <a:t> coefficient.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3387" y="3463925"/>
            <a:ext cx="3478213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300788" y="6092825"/>
            <a:ext cx="2349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1000" baseline="0">
                <a:solidFill>
                  <a:srgbClr val="CC0099"/>
                </a:solidFill>
              </a:rPr>
              <a:t>Ali </a:t>
            </a:r>
            <a:r>
              <a:rPr lang="en-GB" sz="1000" i="1" baseline="0">
                <a:solidFill>
                  <a:srgbClr val="CC0099"/>
                </a:solidFill>
              </a:rPr>
              <a:t>et al</a:t>
            </a:r>
            <a:r>
              <a:rPr lang="en-GB" sz="1000" baseline="0">
                <a:solidFill>
                  <a:srgbClr val="CC0099"/>
                </a:solidFill>
              </a:rPr>
              <a:t>, Phys. Rev. </a:t>
            </a:r>
            <a:r>
              <a:rPr lang="en-GB" sz="1000" b="1" baseline="0">
                <a:solidFill>
                  <a:srgbClr val="CC0099"/>
                </a:solidFill>
              </a:rPr>
              <a:t>D61</a:t>
            </a:r>
            <a:r>
              <a:rPr lang="en-GB" sz="1000" baseline="0">
                <a:solidFill>
                  <a:srgbClr val="CC0099"/>
                </a:solidFill>
              </a:rPr>
              <a:t>:074024, 2000</a:t>
            </a:r>
            <a:endParaRPr lang="en-US" sz="1000" baseline="0">
              <a:solidFill>
                <a:srgbClr val="CC0099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231063" y="3759200"/>
            <a:ext cx="1477962" cy="3825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baseline="0">
                <a:solidFill>
                  <a:srgbClr val="FF9900"/>
                </a:solidFill>
              </a:rPr>
              <a:t>0-xing point</a:t>
            </a:r>
            <a:endParaRPr lang="en-US" baseline="0">
              <a:solidFill>
                <a:srgbClr val="FF9900"/>
              </a:solidFill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6937375" y="4137025"/>
            <a:ext cx="295275" cy="8143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902747"/>
            <a:ext cx="3198813" cy="245005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31063" y="838200"/>
            <a:ext cx="465137" cy="1640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29400" y="1051560"/>
            <a:ext cx="1408176" cy="813816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29400" y="2404872"/>
            <a:ext cx="1408176" cy="813816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</p:spPr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Vervink</a:t>
            </a:r>
            <a:endParaRPr lang="en-US"/>
          </a:p>
        </p:txBody>
      </p:sp>
      <p:pic>
        <p:nvPicPr>
          <p:cNvPr id="17" name="Picture 16" descr="lhcblog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901" y="0"/>
            <a:ext cx="438028" cy="301752"/>
          </a:xfrm>
          <a:prstGeom prst="rect">
            <a:avLst/>
          </a:prstGeom>
        </p:spPr>
      </p:pic>
      <p:pic>
        <p:nvPicPr>
          <p:cNvPr id="18" name="Picture 17" descr="Cern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0" y="15240"/>
            <a:ext cx="37133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Apple Casual"/>
                <a:cs typeface="Apple Casual"/>
              </a:rPr>
              <a:t>K*</a:t>
            </a:r>
            <a:r>
              <a:rPr lang="en-US" dirty="0" smtClean="0">
                <a:latin typeface="Symbol" charset="2"/>
                <a:cs typeface="Symbol" charset="2"/>
              </a:rPr>
              <a:t>mm</a:t>
            </a:r>
            <a:r>
              <a:rPr lang="en-US" dirty="0" smtClean="0">
                <a:latin typeface="Apple Casual"/>
                <a:cs typeface="Apple Casual"/>
              </a:rPr>
              <a:t> </a:t>
            </a:r>
            <a:r>
              <a:rPr lang="en-US" sz="2800" dirty="0" smtClean="0">
                <a:latin typeface="Apple Casual"/>
                <a:cs typeface="Apple Casual"/>
              </a:rPr>
              <a:t>through the trigger: </a:t>
            </a:r>
            <a:r>
              <a:rPr lang="en-US" sz="2800" dirty="0" err="1" smtClean="0">
                <a:latin typeface="Symbol" charset="2"/>
                <a:cs typeface="Symbol" charset="2"/>
              </a:rPr>
              <a:t>m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 smtClean="0">
                <a:latin typeface="Apple Casual"/>
                <a:cs typeface="Apple Casual"/>
              </a:rPr>
              <a:t>and </a:t>
            </a:r>
            <a:r>
              <a:rPr lang="en-US" sz="2800" dirty="0" err="1" smtClean="0">
                <a:latin typeface="Apple Casual"/>
                <a:cs typeface="Apple Casual"/>
              </a:rPr>
              <a:t>hadron</a:t>
            </a:r>
            <a:r>
              <a:rPr lang="en-US" sz="2800" dirty="0" smtClean="0">
                <a:latin typeface="Apple Casual"/>
                <a:cs typeface="Apple Casual"/>
              </a:rPr>
              <a:t> alley</a:t>
            </a:r>
            <a:endParaRPr lang="en-US" sz="2800" dirty="0">
              <a:latin typeface="Apple Casual"/>
              <a:cs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79536" cy="9144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pple Casual"/>
                <a:cs typeface="Apple Casual"/>
              </a:rPr>
              <a:t>The </a:t>
            </a:r>
            <a:r>
              <a:rPr lang="en-US" sz="1800" dirty="0" err="1" smtClean="0">
                <a:latin typeface="Apple Casual"/>
                <a:cs typeface="Apple Casual"/>
              </a:rPr>
              <a:t>muon</a:t>
            </a:r>
            <a:r>
              <a:rPr lang="en-US" sz="1800" dirty="0" smtClean="0">
                <a:latin typeface="Apple Casual"/>
                <a:cs typeface="Apple Casual"/>
              </a:rPr>
              <a:t> alleys are main trigger line but beware of </a:t>
            </a:r>
            <a:r>
              <a:rPr lang="en-US" sz="1800" dirty="0" smtClean="0">
                <a:solidFill>
                  <a:srgbClr val="438086"/>
                </a:solidFill>
                <a:latin typeface="Apple Casual"/>
                <a:cs typeface="Apple Casual"/>
              </a:rPr>
              <a:t>soft </a:t>
            </a:r>
            <a:r>
              <a:rPr lang="en-US" sz="1800" dirty="0" err="1" smtClean="0">
                <a:solidFill>
                  <a:srgbClr val="438086"/>
                </a:solidFill>
                <a:latin typeface="Apple Casual"/>
                <a:cs typeface="Apple Casual"/>
              </a:rPr>
              <a:t>muon</a:t>
            </a:r>
            <a:r>
              <a:rPr lang="en-US" sz="1800" dirty="0" smtClean="0">
                <a:solidFill>
                  <a:srgbClr val="438086"/>
                </a:solidFill>
                <a:latin typeface="Apple Casual"/>
                <a:cs typeface="Apple Casual"/>
              </a:rPr>
              <a:t> signal</a:t>
            </a:r>
            <a:r>
              <a:rPr lang="en-US" sz="1800" dirty="0" smtClean="0">
                <a:latin typeface="Apple Casual"/>
                <a:cs typeface="Apple Casual"/>
              </a:rPr>
              <a:t>.</a:t>
            </a:r>
          </a:p>
          <a:p>
            <a:r>
              <a:rPr lang="en-US" sz="1800" dirty="0" smtClean="0">
                <a:latin typeface="Apple Casual"/>
                <a:cs typeface="Apple Casual"/>
              </a:rPr>
              <a:t>Cuts on P</a:t>
            </a:r>
            <a:r>
              <a:rPr lang="en-US" sz="1800" baseline="-25000" dirty="0" smtClean="0">
                <a:latin typeface="Apple Casual"/>
                <a:cs typeface="Apple Casual"/>
              </a:rPr>
              <a:t>T</a:t>
            </a:r>
            <a:r>
              <a:rPr lang="en-US" sz="1800" dirty="0" smtClean="0">
                <a:latin typeface="Apple Casual"/>
                <a:cs typeface="Apple Casual"/>
              </a:rPr>
              <a:t> affects the angular distribution. 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5600-4E8B-9F4A-9232-428AAF84280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0044" y="2216765"/>
            <a:ext cx="53773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  <a:latin typeface="Apple Casual"/>
                <a:cs typeface="Apple Casual"/>
              </a:rPr>
              <a:t>Single </a:t>
            </a:r>
            <a:r>
              <a:rPr lang="en-US" sz="1600" dirty="0" err="1" smtClean="0">
                <a:solidFill>
                  <a:schemeClr val="accent2"/>
                </a:solidFill>
                <a:latin typeface="Apple Casual"/>
                <a:cs typeface="Apple Casual"/>
              </a:rPr>
              <a:t>muon</a:t>
            </a:r>
            <a:r>
              <a:rPr lang="en-US" sz="1400" dirty="0" smtClean="0">
                <a:latin typeface="Apple Casual"/>
                <a:cs typeface="Apple Casual"/>
              </a:rPr>
              <a:t>:  </a:t>
            </a:r>
            <a:r>
              <a:rPr lang="en-US" sz="1400" dirty="0" smtClean="0">
                <a:solidFill>
                  <a:srgbClr val="000000"/>
                </a:solidFill>
                <a:latin typeface="Apple Casual"/>
                <a:cs typeface="Apple Casual"/>
              </a:rPr>
              <a:t>- P</a:t>
            </a:r>
            <a:r>
              <a:rPr lang="en-US" sz="1400" baseline="-25000" dirty="0" smtClean="0">
                <a:solidFill>
                  <a:srgbClr val="000000"/>
                </a:solidFill>
                <a:latin typeface="Apple Casual"/>
                <a:cs typeface="Apple Casual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Apple Casual"/>
                <a:cs typeface="Apple Casu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pple Casual"/>
                <a:cs typeface="Apple Casual"/>
              </a:rPr>
              <a:t>muon</a:t>
            </a:r>
            <a:r>
              <a:rPr lang="en-US" sz="1400" dirty="0" smtClean="0">
                <a:solidFill>
                  <a:srgbClr val="000000"/>
                </a:solidFill>
                <a:latin typeface="Apple Casual"/>
                <a:cs typeface="Apple Casual"/>
              </a:rPr>
              <a:t> &gt; 1.3 </a:t>
            </a:r>
            <a:r>
              <a:rPr lang="en-US" sz="1400" dirty="0" err="1" smtClean="0">
                <a:solidFill>
                  <a:srgbClr val="000000"/>
                </a:solidFill>
                <a:latin typeface="Apple Casual"/>
                <a:cs typeface="Apple Casual"/>
              </a:rPr>
              <a:t>GeV</a:t>
            </a:r>
            <a:endParaRPr lang="en-US" sz="1400" dirty="0" smtClean="0">
              <a:solidFill>
                <a:srgbClr val="000000"/>
              </a:solidFill>
              <a:latin typeface="Apple Casual"/>
              <a:cs typeface="Apple Casual"/>
            </a:endParaRPr>
          </a:p>
          <a:p>
            <a:r>
              <a:rPr lang="en-US" sz="1400" dirty="0" smtClean="0">
                <a:latin typeface="Apple Casual"/>
                <a:cs typeface="Apple Casual"/>
              </a:rPr>
              <a:t>	         	   </a:t>
            </a:r>
            <a:r>
              <a:rPr lang="en-US" sz="1400" dirty="0" smtClean="0">
                <a:solidFill>
                  <a:schemeClr val="accent2"/>
                </a:solidFill>
                <a:latin typeface="Apple Casual"/>
                <a:cs typeface="Apple Casual"/>
              </a:rPr>
              <a:t>- only required for 1 </a:t>
            </a:r>
            <a:r>
              <a:rPr lang="en-US" sz="1400" dirty="0" err="1" smtClean="0">
                <a:solidFill>
                  <a:schemeClr val="accent2"/>
                </a:solidFill>
                <a:latin typeface="Apple Casual"/>
                <a:cs typeface="Apple Casual"/>
              </a:rPr>
              <a:t>muon</a:t>
            </a:r>
            <a:endParaRPr lang="en-US" sz="1400" dirty="0" smtClean="0">
              <a:latin typeface="Apple Casual"/>
              <a:cs typeface="Apple Casual"/>
            </a:endParaRPr>
          </a:p>
          <a:p>
            <a:r>
              <a:rPr lang="en-US" sz="1600" dirty="0" smtClean="0">
                <a:solidFill>
                  <a:srgbClr val="438086"/>
                </a:solidFill>
                <a:latin typeface="Apple Casual"/>
                <a:cs typeface="Apple Casual"/>
              </a:rPr>
              <a:t>Di-</a:t>
            </a:r>
            <a:r>
              <a:rPr lang="en-US" sz="1600" dirty="0" err="1" smtClean="0">
                <a:solidFill>
                  <a:srgbClr val="438086"/>
                </a:solidFill>
                <a:latin typeface="Apple Casual"/>
                <a:cs typeface="Apple Casual"/>
              </a:rPr>
              <a:t>muon</a:t>
            </a:r>
            <a:r>
              <a:rPr lang="en-US" sz="1400" dirty="0" smtClean="0">
                <a:latin typeface="Apple Casual"/>
                <a:cs typeface="Apple Casual"/>
              </a:rPr>
              <a:t>:      </a:t>
            </a:r>
            <a:r>
              <a:rPr lang="en-US" sz="1400" dirty="0" smtClean="0">
                <a:solidFill>
                  <a:srgbClr val="000000"/>
                </a:solidFill>
                <a:latin typeface="Apple Casual"/>
                <a:cs typeface="Apple Casual"/>
              </a:rPr>
              <a:t>- P</a:t>
            </a:r>
            <a:r>
              <a:rPr lang="en-US" sz="1400" baseline="-25000" dirty="0" smtClean="0">
                <a:solidFill>
                  <a:srgbClr val="000000"/>
                </a:solidFill>
                <a:latin typeface="Apple Casual"/>
                <a:cs typeface="Apple Casual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Apple Casual"/>
                <a:cs typeface="Apple Casual"/>
              </a:rPr>
              <a:t> of each &gt; 0.1 </a:t>
            </a:r>
            <a:r>
              <a:rPr lang="en-US" sz="1400" dirty="0" err="1" smtClean="0">
                <a:solidFill>
                  <a:srgbClr val="000000"/>
                </a:solidFill>
                <a:latin typeface="Apple Casual"/>
                <a:cs typeface="Apple Casual"/>
              </a:rPr>
              <a:t>GeV</a:t>
            </a:r>
            <a:endParaRPr lang="en-US" sz="1400" dirty="0" smtClean="0">
              <a:solidFill>
                <a:srgbClr val="000000"/>
              </a:solidFill>
              <a:latin typeface="Apple Casual"/>
              <a:cs typeface="Apple Casual"/>
            </a:endParaRPr>
          </a:p>
          <a:p>
            <a:r>
              <a:rPr lang="en-US" sz="1400" dirty="0" smtClean="0">
                <a:latin typeface="Apple Casual"/>
                <a:cs typeface="Apple Casual"/>
              </a:rPr>
              <a:t>              - sum of P</a:t>
            </a:r>
            <a:r>
              <a:rPr lang="en-US" sz="1400" baseline="-25000" dirty="0" smtClean="0">
                <a:latin typeface="Apple Casual"/>
                <a:cs typeface="Apple Casual"/>
              </a:rPr>
              <a:t>T</a:t>
            </a:r>
            <a:r>
              <a:rPr lang="en-US" sz="1400" dirty="0" smtClean="0">
                <a:latin typeface="Apple Casual"/>
                <a:cs typeface="Apple Casual"/>
              </a:rPr>
              <a:t>&gt;1.0 </a:t>
            </a:r>
            <a:r>
              <a:rPr lang="en-US" sz="1400" dirty="0" err="1" smtClean="0">
                <a:latin typeface="Apple Casual"/>
                <a:cs typeface="Apple Casual"/>
              </a:rPr>
              <a:t>GeV</a:t>
            </a:r>
            <a:endParaRPr lang="en-US" sz="1400" dirty="0" smtClean="0">
              <a:latin typeface="Apple Casual"/>
              <a:cs typeface="Apple Casual"/>
            </a:endParaRPr>
          </a:p>
          <a:p>
            <a:r>
              <a:rPr lang="en-US" sz="1400" dirty="0" err="1" smtClean="0">
                <a:solidFill>
                  <a:srgbClr val="438086"/>
                </a:solidFill>
                <a:latin typeface="Apple Casual"/>
                <a:cs typeface="Apple Casual"/>
              </a:rPr>
              <a:t>Hadron</a:t>
            </a:r>
            <a:endParaRPr lang="en-US" sz="1400" dirty="0" smtClean="0">
              <a:solidFill>
                <a:srgbClr val="438086"/>
              </a:solidFill>
              <a:latin typeface="Apple Casual"/>
              <a:cs typeface="Apple Casual"/>
            </a:endParaRPr>
          </a:p>
          <a:p>
            <a:endParaRPr lang="en-US" sz="1400" dirty="0" smtClean="0">
              <a:solidFill>
                <a:srgbClr val="438086"/>
              </a:solidFill>
              <a:latin typeface="Apple Casual"/>
              <a:cs typeface="Apple Casual"/>
            </a:endParaRPr>
          </a:p>
          <a:p>
            <a:endParaRPr lang="en-US" sz="1400" dirty="0" smtClean="0">
              <a:solidFill>
                <a:srgbClr val="438086"/>
              </a:solidFill>
              <a:latin typeface="Apple Casual"/>
              <a:cs typeface="Apple Casual"/>
            </a:endParaRPr>
          </a:p>
          <a:p>
            <a:r>
              <a:rPr lang="en-US" sz="1400" dirty="0" smtClean="0">
                <a:latin typeface="Apple Casual"/>
                <a:cs typeface="Apple Casual"/>
              </a:rPr>
              <a:t>       </a:t>
            </a:r>
            <a:endParaRPr lang="en-US" sz="1400" dirty="0" smtClean="0">
              <a:solidFill>
                <a:srgbClr val="438086"/>
              </a:solidFill>
              <a:latin typeface="Apple Casual"/>
              <a:cs typeface="Apple Casual"/>
            </a:endParaRPr>
          </a:p>
          <a:p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            L0 efficiency: ~90%</a:t>
            </a:r>
          </a:p>
          <a:p>
            <a:endParaRPr lang="en-US" dirty="0" smtClean="0"/>
          </a:p>
        </p:txBody>
      </p:sp>
      <p:pic>
        <p:nvPicPr>
          <p:cNvPr id="9" name="Picture 4" descr="bin12_muonOR_1300_the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7050" y="2124939"/>
            <a:ext cx="1960950" cy="2294661"/>
          </a:xfrm>
          <a:prstGeom prst="rect">
            <a:avLst/>
          </a:prstGeom>
          <a:noFill/>
        </p:spPr>
      </p:pic>
      <p:pic>
        <p:nvPicPr>
          <p:cNvPr id="10" name="Picture 5" descr="bin56_muonOR_1300_thet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2225" y="2124939"/>
            <a:ext cx="1944511" cy="2294661"/>
          </a:xfrm>
          <a:prstGeom prst="rect">
            <a:avLst/>
          </a:prstGeom>
          <a:noFill/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324600" y="2968823"/>
            <a:ext cx="154411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aseline="0" dirty="0" err="1">
                <a:solidFill>
                  <a:schemeClr val="accent2"/>
                </a:solidFill>
                <a:latin typeface="Symbol" pitchFamily="-65" charset="2"/>
              </a:rPr>
              <a:t>m</a:t>
            </a:r>
            <a:r>
              <a:rPr lang="en-GB" sz="1400" baseline="0" dirty="0">
                <a:solidFill>
                  <a:schemeClr val="accent2"/>
                </a:solidFill>
              </a:rPr>
              <a:t> </a:t>
            </a:r>
            <a:r>
              <a:rPr lang="en-GB" sz="1400" baseline="0" dirty="0" err="1">
                <a:solidFill>
                  <a:schemeClr val="accent2"/>
                </a:solidFill>
              </a:rPr>
              <a:t>p</a:t>
            </a:r>
            <a:r>
              <a:rPr lang="en-GB" sz="1400" baseline="-25000" dirty="0" err="1">
                <a:solidFill>
                  <a:schemeClr val="accent2"/>
                </a:solidFill>
              </a:rPr>
              <a:t>T</a:t>
            </a:r>
            <a:r>
              <a:rPr lang="en-GB" sz="1400" baseline="0" dirty="0">
                <a:solidFill>
                  <a:schemeClr val="accent2"/>
                </a:solidFill>
              </a:rPr>
              <a:t> &gt; 1.3GeV</a:t>
            </a:r>
            <a:endParaRPr lang="en-US" sz="1400" baseline="0" dirty="0">
              <a:solidFill>
                <a:schemeClr val="accent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" y="2000577"/>
            <a:ext cx="8860536" cy="2419023"/>
          </a:xfrm>
          <a:prstGeom prst="roundRect">
            <a:avLst/>
          </a:prstGeom>
          <a:noFill/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309076" y="2652166"/>
            <a:ext cx="1132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chemeClr val="accent2"/>
                </a:solidFill>
              </a:rPr>
              <a:t>Level 0</a:t>
            </a:r>
            <a:endParaRPr lang="en-US" sz="2000" b="1" u="sng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378393" y="5184207"/>
            <a:ext cx="1271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err="1" smtClean="0">
                <a:solidFill>
                  <a:schemeClr val="accent2"/>
                </a:solidFill>
              </a:rPr>
              <a:t>Hlt</a:t>
            </a:r>
            <a:r>
              <a:rPr lang="en-US" sz="2000" b="1" u="sng" dirty="0" smtClean="0">
                <a:solidFill>
                  <a:schemeClr val="accent2"/>
                </a:solidFill>
              </a:rPr>
              <a:t> 1 + 2</a:t>
            </a:r>
            <a:endParaRPr lang="en-US" sz="2000" b="1" u="sng" dirty="0">
              <a:solidFill>
                <a:schemeClr val="accent2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4" y="4696362"/>
            <a:ext cx="8860536" cy="1399638"/>
          </a:xfrm>
          <a:prstGeom prst="roundRect">
            <a:avLst/>
          </a:prstGeom>
          <a:noFill/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3400" y="4848761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438086"/>
                </a:solidFill>
                <a:latin typeface="Apple Casual"/>
                <a:cs typeface="Apple Casual"/>
              </a:rPr>
              <a:t>													Hlt1		Hlt2t	</a:t>
            </a:r>
          </a:p>
          <a:p>
            <a:r>
              <a:rPr lang="en-US" sz="1600" dirty="0" smtClean="0">
                <a:solidFill>
                  <a:srgbClr val="438086"/>
                </a:solidFill>
                <a:latin typeface="Apple Casual"/>
                <a:cs typeface="Apple Casual"/>
              </a:rPr>
              <a:t>(Di) M</a:t>
            </a:r>
            <a:r>
              <a:rPr lang="en-GB" sz="1600" dirty="0" err="1" smtClean="0">
                <a:solidFill>
                  <a:srgbClr val="438086"/>
                </a:solidFill>
                <a:latin typeface="Apple Casual"/>
                <a:cs typeface="Apple Casual"/>
              </a:rPr>
              <a:t>uon</a:t>
            </a:r>
            <a:r>
              <a:rPr lang="en-GB" sz="1600" dirty="0" smtClean="0">
                <a:solidFill>
                  <a:srgbClr val="438086"/>
                </a:solidFill>
                <a:latin typeface="Apple Casual"/>
                <a:cs typeface="Apple Casual"/>
              </a:rPr>
              <a:t> alley</a:t>
            </a:r>
            <a:r>
              <a:rPr lang="en-GB" sz="1600" dirty="0" smtClean="0">
                <a:latin typeface="Apple Casual"/>
                <a:cs typeface="Apple Casual"/>
              </a:rPr>
              <a:t>:      </a:t>
            </a:r>
            <a:r>
              <a:rPr lang="en-GB" sz="1400" dirty="0" smtClean="0">
                <a:latin typeface="Apple Casual"/>
                <a:cs typeface="Apple Casual"/>
              </a:rPr>
              <a:t>- </a:t>
            </a:r>
            <a:r>
              <a:rPr lang="en-US" sz="1400" dirty="0" smtClean="0">
                <a:latin typeface="Apple Casual"/>
                <a:cs typeface="Apple Casual"/>
                <a:sym typeface="Wingdings"/>
              </a:rPr>
              <a:t>P</a:t>
            </a:r>
            <a:r>
              <a:rPr lang="en-US" sz="1400" baseline="-25000" dirty="0" smtClean="0">
                <a:latin typeface="Apple Casual"/>
                <a:cs typeface="Apple Casual"/>
                <a:sym typeface="Wingdings"/>
              </a:rPr>
              <a:t>T</a:t>
            </a:r>
            <a:r>
              <a:rPr lang="en-US" sz="1400" dirty="0" smtClean="0">
                <a:latin typeface="Apple Casual"/>
                <a:cs typeface="Apple Casual"/>
                <a:sym typeface="Wingdings"/>
              </a:rPr>
              <a:t> cut, IP (and </a:t>
            </a:r>
            <a:r>
              <a:rPr lang="en-US" sz="1400" dirty="0" err="1" smtClean="0">
                <a:latin typeface="Apple Casual"/>
                <a:cs typeface="Apple Casual"/>
                <a:sym typeface="Wingdings"/>
              </a:rPr>
              <a:t>di-muon</a:t>
            </a:r>
            <a:r>
              <a:rPr lang="en-US" sz="1400" dirty="0" smtClean="0">
                <a:latin typeface="Apple Casual"/>
                <a:cs typeface="Apple Casual"/>
                <a:sym typeface="Wingdings"/>
              </a:rPr>
              <a:t> mass</a:t>
            </a:r>
            <a:r>
              <a:rPr lang="en-GB" sz="1400" dirty="0" smtClean="0">
                <a:latin typeface="Apple Casual"/>
                <a:cs typeface="Apple Casual"/>
              </a:rPr>
              <a:t>)          </a:t>
            </a:r>
            <a:r>
              <a:rPr lang="en-GB" sz="1400" dirty="0" err="1" smtClean="0">
                <a:latin typeface="Apple Casual"/>
                <a:cs typeface="Apple Casual"/>
              </a:rPr>
              <a:t>eff</a:t>
            </a:r>
            <a:r>
              <a:rPr lang="en-GB" sz="1400" dirty="0" smtClean="0">
                <a:latin typeface="Apple Casual"/>
                <a:cs typeface="Apple Casual"/>
              </a:rPr>
              <a:t>: </a:t>
            </a:r>
            <a:r>
              <a:rPr lang="en-GB" sz="1600" dirty="0" smtClean="0">
                <a:latin typeface="Apple Casual"/>
                <a:cs typeface="Apple Casual"/>
              </a:rPr>
              <a:t>~83%     </a:t>
            </a:r>
            <a:r>
              <a:rPr lang="en-GB" sz="1600" dirty="0" err="1" smtClean="0">
                <a:latin typeface="Apple Casual"/>
                <a:cs typeface="Apple Casual"/>
              </a:rPr>
              <a:t>eff</a:t>
            </a:r>
            <a:r>
              <a:rPr lang="en-GB" sz="1600" dirty="0" smtClean="0">
                <a:latin typeface="Apple Casual"/>
                <a:cs typeface="Apple Casual"/>
              </a:rPr>
              <a:t>: 80%</a:t>
            </a:r>
          </a:p>
          <a:p>
            <a:r>
              <a:rPr lang="en-GB" sz="1600" dirty="0" err="1" smtClean="0">
                <a:solidFill>
                  <a:srgbClr val="438086"/>
                </a:solidFill>
                <a:latin typeface="Apple Casual"/>
                <a:cs typeface="Apple Casual"/>
              </a:rPr>
              <a:t>Muon</a:t>
            </a:r>
            <a:r>
              <a:rPr lang="en-GB" sz="1600" dirty="0" smtClean="0">
                <a:solidFill>
                  <a:srgbClr val="438086"/>
                </a:solidFill>
                <a:latin typeface="Apple Casual"/>
                <a:cs typeface="Apple Casual"/>
              </a:rPr>
              <a:t> + track alley</a:t>
            </a:r>
            <a:r>
              <a:rPr lang="en-GB" sz="1600" dirty="0" smtClean="0">
                <a:latin typeface="Apple Casual"/>
                <a:cs typeface="Apple Casual"/>
              </a:rPr>
              <a:t>:  </a:t>
            </a:r>
            <a:r>
              <a:rPr lang="en-GB" sz="1400" dirty="0" smtClean="0">
                <a:latin typeface="Apple Casual"/>
                <a:cs typeface="Apple Casual"/>
              </a:rPr>
              <a:t>- </a:t>
            </a:r>
            <a:r>
              <a:rPr lang="en-US" sz="1400" dirty="0" smtClean="0">
                <a:latin typeface="Apple Casual"/>
                <a:cs typeface="Apple Casual"/>
                <a:sym typeface="Wingdings"/>
              </a:rPr>
              <a:t>2</a:t>
            </a:r>
            <a:r>
              <a:rPr lang="en-US" sz="1400" baseline="30000" dirty="0" smtClean="0">
                <a:latin typeface="Apple Casual"/>
                <a:cs typeface="Apple Casual"/>
                <a:sym typeface="Wingdings"/>
              </a:rPr>
              <a:t>nd</a:t>
            </a:r>
            <a:r>
              <a:rPr lang="en-US" sz="1400" dirty="0" smtClean="0">
                <a:latin typeface="Apple Casual"/>
                <a:cs typeface="Apple Casual"/>
                <a:sym typeface="Wingdings"/>
              </a:rPr>
              <a:t> </a:t>
            </a:r>
            <a:r>
              <a:rPr lang="en-US" sz="1400" dirty="0" err="1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1400" dirty="0" smtClean="0">
                <a:latin typeface="Apple Casual"/>
                <a:cs typeface="Apple Casual"/>
                <a:sym typeface="Wingdings"/>
              </a:rPr>
              <a:t> can have low </a:t>
            </a:r>
            <a:r>
              <a:rPr lang="en-US" sz="1400" dirty="0" err="1" smtClean="0">
                <a:latin typeface="Apple Casual"/>
                <a:cs typeface="Apple Casual"/>
                <a:sym typeface="Wingdings"/>
              </a:rPr>
              <a:t>p</a:t>
            </a:r>
            <a:r>
              <a:rPr lang="en-US" sz="1400" baseline="-25000" dirty="0" err="1" smtClean="0">
                <a:latin typeface="Apple Casual"/>
                <a:cs typeface="Apple Casual"/>
                <a:sym typeface="Wingdings"/>
              </a:rPr>
              <a:t>T</a:t>
            </a:r>
            <a:r>
              <a:rPr lang="en-GB" sz="1400" dirty="0" smtClean="0">
                <a:latin typeface="Apple Casual"/>
                <a:cs typeface="Apple Casual"/>
              </a:rPr>
              <a:t>                 </a:t>
            </a:r>
            <a:r>
              <a:rPr lang="en-GB" sz="1400" dirty="0" err="1" smtClean="0">
                <a:latin typeface="Apple Casual"/>
                <a:cs typeface="Apple Casual"/>
              </a:rPr>
              <a:t>eff</a:t>
            </a:r>
            <a:r>
              <a:rPr lang="en-GB" sz="1400" dirty="0" smtClean="0">
                <a:latin typeface="Apple Casual"/>
                <a:cs typeface="Apple Casual"/>
              </a:rPr>
              <a:t>: </a:t>
            </a:r>
            <a:r>
              <a:rPr lang="en-GB" sz="1600" dirty="0" smtClean="0">
                <a:latin typeface="Apple Casual"/>
                <a:cs typeface="Apple Casual"/>
              </a:rPr>
              <a:t>~80%      </a:t>
            </a:r>
            <a:r>
              <a:rPr lang="en-GB" sz="1600" dirty="0" err="1" smtClean="0">
                <a:latin typeface="Apple Casual"/>
                <a:cs typeface="Apple Casual"/>
              </a:rPr>
              <a:t>eff</a:t>
            </a:r>
            <a:r>
              <a:rPr lang="en-GB" sz="1600" dirty="0" smtClean="0">
                <a:latin typeface="Apple Casual"/>
                <a:cs typeface="Apple Casual"/>
              </a:rPr>
              <a:t>: 85%	</a:t>
            </a:r>
          </a:p>
          <a:p>
            <a:r>
              <a:rPr lang="en-GB" sz="1600" dirty="0" err="1" smtClean="0">
                <a:solidFill>
                  <a:srgbClr val="438086"/>
                </a:solidFill>
                <a:latin typeface="Apple Casual"/>
                <a:cs typeface="Apple Casual"/>
              </a:rPr>
              <a:t>Hadron</a:t>
            </a:r>
            <a:r>
              <a:rPr lang="en-GB" sz="1600" dirty="0" smtClean="0">
                <a:solidFill>
                  <a:srgbClr val="438086"/>
                </a:solidFill>
                <a:latin typeface="Apple Casual"/>
                <a:cs typeface="Apple Casual"/>
              </a:rPr>
              <a:t> alley</a:t>
            </a:r>
            <a:r>
              <a:rPr lang="en-GB" sz="1600" dirty="0" smtClean="0">
                <a:latin typeface="Apple Casual"/>
                <a:cs typeface="Apple Casual"/>
              </a:rPr>
              <a:t>:                                          </a:t>
            </a:r>
            <a:r>
              <a:rPr lang="en-GB" sz="1600" dirty="0" err="1" smtClean="0">
                <a:latin typeface="Apple Casual"/>
                <a:cs typeface="Apple Casual"/>
              </a:rPr>
              <a:t>eff</a:t>
            </a:r>
            <a:r>
              <a:rPr lang="en-GB" sz="1600" dirty="0" smtClean="0">
                <a:latin typeface="Apple Casual"/>
                <a:cs typeface="Apple Casual"/>
              </a:rPr>
              <a:t>: ~20%     </a:t>
            </a:r>
            <a:r>
              <a:rPr lang="en-GB" sz="1600" dirty="0" err="1" smtClean="0">
                <a:latin typeface="Apple Casual"/>
                <a:cs typeface="Apple Casual"/>
              </a:rPr>
              <a:t>eff</a:t>
            </a:r>
            <a:r>
              <a:rPr lang="en-GB" sz="1600" dirty="0" smtClean="0">
                <a:latin typeface="Apple Casual"/>
                <a:cs typeface="Apple Casual"/>
              </a:rPr>
              <a:t>: 80%</a:t>
            </a:r>
            <a:endParaRPr lang="en-US" sz="1600" dirty="0" smtClean="0">
              <a:solidFill>
                <a:srgbClr val="438086"/>
              </a:solidFill>
              <a:latin typeface="Apple Casual"/>
              <a:cs typeface="Apple Casual"/>
            </a:endParaRPr>
          </a:p>
          <a:p>
            <a:endParaRPr lang="en-US" sz="1600" dirty="0" smtClean="0">
              <a:solidFill>
                <a:srgbClr val="438086"/>
              </a:solidFill>
              <a:latin typeface="Apple Casual"/>
              <a:cs typeface="Apple Casu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6229290"/>
            <a:ext cx="7402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Apple Casual"/>
                <a:cs typeface="Apple Casual"/>
              </a:rPr>
              <a:t>L0 </a:t>
            </a:r>
            <a:r>
              <a:rPr lang="en-US" sz="2000" dirty="0" err="1" smtClean="0">
                <a:solidFill>
                  <a:schemeClr val="accent2"/>
                </a:solidFill>
                <a:latin typeface="Apple Casual"/>
                <a:cs typeface="Apple Casual"/>
              </a:rPr>
              <a:t>x</a:t>
            </a:r>
            <a:r>
              <a:rPr lang="en-US" sz="2000" dirty="0" smtClean="0">
                <a:solidFill>
                  <a:schemeClr val="accent2"/>
                </a:solidFill>
                <a:latin typeface="Apple Casual"/>
                <a:cs typeface="Apple Casual"/>
              </a:rPr>
              <a:t> Hlt1 </a:t>
            </a:r>
            <a:r>
              <a:rPr lang="en-US" sz="2000" dirty="0" err="1" smtClean="0">
                <a:solidFill>
                  <a:schemeClr val="accent2"/>
                </a:solidFill>
                <a:latin typeface="Apple Casual"/>
                <a:cs typeface="Apple Casual"/>
              </a:rPr>
              <a:t>x</a:t>
            </a:r>
            <a:r>
              <a:rPr lang="en-US" sz="2000" dirty="0" smtClean="0">
                <a:solidFill>
                  <a:schemeClr val="accent2"/>
                </a:solidFill>
                <a:latin typeface="Apple Casual"/>
                <a:cs typeface="Apple Casual"/>
              </a:rPr>
              <a:t> Hlt2 efficiency on offline selected events:  80%.</a:t>
            </a:r>
            <a:endParaRPr lang="en-US" sz="2000" dirty="0">
              <a:solidFill>
                <a:schemeClr val="accent2"/>
              </a:solidFill>
              <a:latin typeface="Apple Casual"/>
              <a:cs typeface="Apple Casual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Vervink</a:t>
            </a:r>
            <a:endParaRPr lang="en-US"/>
          </a:p>
        </p:txBody>
      </p:sp>
      <p:pic>
        <p:nvPicPr>
          <p:cNvPr id="21" name="Picture 20" descr="lhcb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901" y="0"/>
            <a:ext cx="438028" cy="301752"/>
          </a:xfrm>
          <a:prstGeom prst="rect">
            <a:avLst/>
          </a:prstGeom>
        </p:spPr>
      </p:pic>
      <p:pic>
        <p:nvPicPr>
          <p:cNvPr id="22" name="Picture 21" descr="Cer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0" y="15240"/>
            <a:ext cx="37133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229600" cy="10668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pple Casual"/>
                <a:cs typeface="Apple Casual"/>
              </a:rPr>
              <a:t>Distortion of acceptance function</a:t>
            </a:r>
            <a:endParaRPr lang="en-US" sz="3200" dirty="0">
              <a:latin typeface="Apple Casual"/>
              <a:cs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37" y="2209800"/>
            <a:ext cx="8877600" cy="3225800"/>
          </a:xfrm>
        </p:spPr>
        <p:txBody>
          <a:bodyPr>
            <a:normAutofit/>
          </a:bodyPr>
          <a:lstStyle/>
          <a:p>
            <a:pPr marL="624078" indent="-514350">
              <a:buNone/>
            </a:pPr>
            <a:r>
              <a:rPr lang="en-US" sz="1882" b="1" dirty="0" smtClean="0">
                <a:latin typeface="Apple Casual"/>
                <a:cs typeface="Apple Casual"/>
              </a:rPr>
              <a:t>Parameterize the acceptance function</a:t>
            </a:r>
          </a:p>
          <a:p>
            <a:pPr marL="624078" indent="-514350">
              <a:buNone/>
            </a:pPr>
            <a:r>
              <a:rPr lang="en-US" sz="1882" dirty="0" smtClean="0">
                <a:solidFill>
                  <a:schemeClr val="accent2"/>
                </a:solidFill>
                <a:latin typeface="Apple Casual"/>
                <a:cs typeface="Apple Casual"/>
              </a:rPr>
              <a:t>1.  </a:t>
            </a:r>
            <a:r>
              <a:rPr lang="en-US" sz="1600" b="1" dirty="0" smtClean="0">
                <a:solidFill>
                  <a:schemeClr val="accent2"/>
                </a:solidFill>
                <a:latin typeface="Apple Casual"/>
                <a:cs typeface="Apple Casual"/>
              </a:rPr>
              <a:t>MC simulation</a:t>
            </a:r>
            <a:r>
              <a:rPr lang="en-US" sz="1600" dirty="0" smtClean="0">
                <a:solidFill>
                  <a:schemeClr val="accent2"/>
                </a:solidFill>
                <a:latin typeface="Apple Casual"/>
                <a:cs typeface="Apple Casual"/>
              </a:rPr>
              <a:t>:  </a:t>
            </a:r>
            <a:r>
              <a:rPr lang="en-US" sz="1600" dirty="0" smtClean="0">
                <a:latin typeface="Apple Casual"/>
                <a:cs typeface="Apple Casual"/>
              </a:rPr>
              <a:t>The momentum distribution of </a:t>
            </a:r>
            <a:r>
              <a:rPr lang="en-US" sz="1600" dirty="0" err="1" smtClean="0">
                <a:latin typeface="Apple Casual"/>
                <a:cs typeface="Apple Casual"/>
              </a:rPr>
              <a:t>B</a:t>
            </a:r>
            <a:r>
              <a:rPr lang="en-US" sz="1600" baseline="-25000" dirty="0" err="1" smtClean="0">
                <a:latin typeface="Apple Casual"/>
                <a:cs typeface="Apple Casual"/>
              </a:rPr>
              <a:t>d</a:t>
            </a:r>
            <a:r>
              <a:rPr lang="en-US" sz="1600" baseline="-25000" dirty="0" smtClean="0">
                <a:latin typeface="Apple Casual"/>
                <a:cs typeface="Apple Casual"/>
              </a:rPr>
              <a:t> </a:t>
            </a:r>
            <a:r>
              <a:rPr lang="en-US" sz="1600" dirty="0" smtClean="0">
                <a:latin typeface="Apple Casual"/>
                <a:cs typeface="Apple Casual"/>
              </a:rPr>
              <a:t>needs to be accurately generated.</a:t>
            </a:r>
            <a:endParaRPr lang="en-US" sz="1400" dirty="0" smtClean="0">
              <a:latin typeface="Apple Casual"/>
              <a:cs typeface="Apple Casual"/>
            </a:endParaRPr>
          </a:p>
          <a:p>
            <a:pPr marL="916686" lvl="1" indent="-514350">
              <a:buNone/>
            </a:pPr>
            <a:r>
              <a:rPr lang="en-US" sz="1882" b="1" dirty="0" smtClean="0">
                <a:solidFill>
                  <a:schemeClr val="tx1"/>
                </a:solidFill>
                <a:latin typeface="Apple Casual"/>
                <a:cs typeface="Apple Casual"/>
              </a:rPr>
              <a:t>     </a:t>
            </a:r>
            <a:r>
              <a:rPr lang="en-US" sz="1600" dirty="0" smtClean="0">
                <a:solidFill>
                  <a:schemeClr val="tx1"/>
                </a:solidFill>
                <a:latin typeface="Apple Casual"/>
                <a:cs typeface="Apple Casual"/>
              </a:rPr>
              <a:t>Cross check with </a:t>
            </a:r>
            <a:r>
              <a:rPr lang="en-US" sz="1600" b="1" dirty="0" smtClean="0">
                <a:solidFill>
                  <a:schemeClr val="accent3"/>
                </a:solidFill>
                <a:latin typeface="Apple Casual"/>
                <a:cs typeface="Apple Casual"/>
              </a:rPr>
              <a:t>B</a:t>
            </a:r>
            <a:r>
              <a:rPr lang="en-US" sz="1600" b="1" baseline="30000" dirty="0" smtClean="0">
                <a:solidFill>
                  <a:schemeClr val="accent3"/>
                </a:solidFill>
                <a:latin typeface="Apple Casual"/>
                <a:cs typeface="Apple Casual"/>
              </a:rPr>
              <a:t>0</a:t>
            </a:r>
            <a:r>
              <a:rPr lang="en-US" sz="1600" b="1" dirty="0" smtClean="0">
                <a:solidFill>
                  <a:schemeClr val="accent3"/>
                </a:solidFill>
                <a:latin typeface="Apple Casual"/>
                <a:cs typeface="Apple Casual"/>
              </a:rPr>
              <a:t> -&gt; J/</a:t>
            </a:r>
            <a:r>
              <a:rPr lang="en-US" sz="1600" b="1" dirty="0" err="1" smtClean="0">
                <a:solidFill>
                  <a:schemeClr val="accent3"/>
                </a:solidFill>
                <a:latin typeface="Symbol" charset="2"/>
                <a:cs typeface="Symbol" charset="2"/>
              </a:rPr>
              <a:t>y</a:t>
            </a:r>
            <a:r>
              <a:rPr lang="en-US" sz="1600" b="1" dirty="0" smtClean="0">
                <a:solidFill>
                  <a:schemeClr val="accent3"/>
                </a:solidFill>
                <a:latin typeface="Apple Casual"/>
                <a:cs typeface="Apple Casual"/>
              </a:rPr>
              <a:t> K*.</a:t>
            </a:r>
          </a:p>
          <a:p>
            <a:pPr marL="624078" indent="-514350">
              <a:buNone/>
            </a:pPr>
            <a:r>
              <a:rPr lang="en-US" sz="1882" dirty="0" smtClean="0">
                <a:solidFill>
                  <a:srgbClr val="438086"/>
                </a:solidFill>
                <a:latin typeface="Apple Casual"/>
                <a:cs typeface="Apple Casual"/>
              </a:rPr>
              <a:t>2.  </a:t>
            </a:r>
            <a:r>
              <a:rPr lang="en-US" sz="1600" b="1" dirty="0" smtClean="0">
                <a:solidFill>
                  <a:srgbClr val="438086"/>
                </a:solidFill>
                <a:latin typeface="Apple Casual"/>
                <a:cs typeface="Apple Casual"/>
              </a:rPr>
              <a:t>Control sample</a:t>
            </a:r>
            <a:r>
              <a:rPr lang="en-US" sz="1600" dirty="0" smtClean="0">
                <a:solidFill>
                  <a:srgbClr val="438086"/>
                </a:solidFill>
                <a:latin typeface="Apple Casual"/>
                <a:cs typeface="Apple Casual"/>
              </a:rPr>
              <a:t>: </a:t>
            </a:r>
            <a:r>
              <a:rPr lang="en-US" sz="1600" dirty="0" smtClean="0">
                <a:latin typeface="Apple Casual"/>
                <a:cs typeface="Apple Casual"/>
              </a:rPr>
              <a:t> </a:t>
            </a:r>
            <a:r>
              <a:rPr lang="en-US" sz="1600" b="1" dirty="0" smtClean="0">
                <a:solidFill>
                  <a:srgbClr val="A04DA3"/>
                </a:solidFill>
                <a:latin typeface="Apple Casual"/>
                <a:cs typeface="Apple Casual"/>
              </a:rPr>
              <a:t>B</a:t>
            </a:r>
            <a:r>
              <a:rPr lang="en-US" sz="1600" b="1" baseline="30000" dirty="0" smtClean="0">
                <a:solidFill>
                  <a:srgbClr val="A04DA3"/>
                </a:solidFill>
                <a:latin typeface="Apple Casual"/>
                <a:cs typeface="Apple Casual"/>
              </a:rPr>
              <a:t>0</a:t>
            </a:r>
            <a:r>
              <a:rPr lang="en-US" sz="1600" b="1" dirty="0" smtClean="0">
                <a:solidFill>
                  <a:srgbClr val="A04DA3"/>
                </a:solidFill>
                <a:latin typeface="Apple Casual"/>
                <a:cs typeface="Apple Casual"/>
              </a:rPr>
              <a:t> -&gt; J/</a:t>
            </a:r>
            <a:r>
              <a:rPr lang="en-US" sz="1600" b="1" dirty="0" err="1" smtClean="0">
                <a:solidFill>
                  <a:srgbClr val="A04DA3"/>
                </a:solidFill>
                <a:latin typeface="Symbol" charset="2"/>
                <a:cs typeface="Symbol" charset="2"/>
              </a:rPr>
              <a:t>y</a:t>
            </a:r>
            <a:r>
              <a:rPr lang="en-US" sz="1600" b="1" dirty="0" smtClean="0">
                <a:solidFill>
                  <a:srgbClr val="A04DA3"/>
                </a:solidFill>
                <a:latin typeface="Apple Casual"/>
                <a:cs typeface="Apple Casual"/>
              </a:rPr>
              <a:t> K*</a:t>
            </a:r>
            <a:r>
              <a:rPr lang="en-US" sz="1600" b="1" dirty="0" smtClean="0">
                <a:latin typeface="Apple Casual"/>
                <a:cs typeface="Apple Casual"/>
              </a:rPr>
              <a:t>:  </a:t>
            </a:r>
            <a:r>
              <a:rPr lang="en-US" sz="1600" dirty="0" smtClean="0">
                <a:latin typeface="Apple Casual"/>
                <a:cs typeface="Apple Casual"/>
              </a:rPr>
              <a:t>triggered and selected by the same filters as the signal  --  but 20 times more statistics and no </a:t>
            </a:r>
            <a:r>
              <a:rPr lang="en-US" sz="1600" dirty="0" err="1" smtClean="0">
                <a:latin typeface="Apple Casual"/>
                <a:cs typeface="Apple Casual"/>
              </a:rPr>
              <a:t>A</a:t>
            </a:r>
            <a:r>
              <a:rPr lang="en-US" sz="1600" baseline="-25000" dirty="0" err="1" smtClean="0">
                <a:latin typeface="Apple Casual"/>
                <a:cs typeface="Apple Casual"/>
              </a:rPr>
              <a:t>fb</a:t>
            </a:r>
            <a:r>
              <a:rPr lang="en-US" sz="1600" dirty="0" smtClean="0">
                <a:latin typeface="Apple Casual"/>
                <a:cs typeface="Apple Casual"/>
              </a:rPr>
              <a:t> asymmetry.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09600"/>
            <a:ext cx="957264" cy="457200"/>
          </a:xfrm>
        </p:spPr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-776"/>
            <a:ext cx="762000" cy="365760"/>
          </a:xfrm>
        </p:spPr>
        <p:txBody>
          <a:bodyPr/>
          <a:lstStyle/>
          <a:p>
            <a:fld id="{73EB5600-4E8B-9F4A-9232-428AAF84280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0" y="45720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sz="1400" kern="0" dirty="0" smtClean="0">
              <a:latin typeface="Apple Casual"/>
              <a:cs typeface="Apple Casu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199" y="1219200"/>
            <a:ext cx="90678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pple Casual"/>
                <a:ea typeface="Arial" pitchFamily="-65" charset="0"/>
                <a:cs typeface="Apple Casual"/>
              </a:rPr>
              <a:t>Trigger and offline selection and the detector resolution affects the angular distribution </a:t>
            </a:r>
            <a:r>
              <a:rPr lang="en-GB" sz="1600" dirty="0" smtClean="0">
                <a:latin typeface="Symbol" charset="2"/>
                <a:ea typeface="Arial" pitchFamily="-65" charset="0"/>
                <a:cs typeface="Symbol" charset="2"/>
              </a:rPr>
              <a:t>q</a:t>
            </a:r>
            <a:r>
              <a:rPr lang="en-GB" sz="1600" baseline="-25000" dirty="0" smtClean="0">
                <a:latin typeface="Apple Casual"/>
                <a:ea typeface="Arial" pitchFamily="-65" charset="0"/>
                <a:cs typeface="Apple Casual"/>
              </a:rPr>
              <a:t>l</a:t>
            </a:r>
            <a:r>
              <a:rPr lang="en-GB" sz="1600" dirty="0" smtClean="0">
                <a:latin typeface="Apple Casual"/>
                <a:ea typeface="Arial" pitchFamily="-65" charset="0"/>
                <a:cs typeface="Apple Casual"/>
              </a:rPr>
              <a:t>.</a:t>
            </a:r>
          </a:p>
          <a:p>
            <a:pPr lvl="1">
              <a:buFont typeface="Arial"/>
              <a:buChar char="•"/>
            </a:pPr>
            <a:r>
              <a:rPr lang="en-GB" sz="1600" dirty="0" smtClean="0">
                <a:solidFill>
                  <a:srgbClr val="A04DA3"/>
                </a:solidFill>
                <a:latin typeface="Apple Casual"/>
                <a:ea typeface="Arial" pitchFamily="-65" charset="0"/>
                <a:cs typeface="Apple Casual"/>
              </a:rPr>
              <a:t>Zero-crossing point </a:t>
            </a:r>
            <a:r>
              <a:rPr lang="en-GB" sz="1600" dirty="0" smtClean="0">
                <a:latin typeface="Apple Casual"/>
                <a:ea typeface="Arial" pitchFamily="-65" charset="0"/>
                <a:cs typeface="Apple Casual"/>
              </a:rPr>
              <a:t>of </a:t>
            </a:r>
            <a:r>
              <a:rPr lang="en-GB" sz="1600" dirty="0" err="1" smtClean="0">
                <a:latin typeface="Apple Casual"/>
                <a:ea typeface="Arial" pitchFamily="-65" charset="0"/>
                <a:cs typeface="Apple Casual"/>
              </a:rPr>
              <a:t>A</a:t>
            </a:r>
            <a:r>
              <a:rPr lang="en-GB" sz="1600" baseline="-25000" dirty="0" err="1" smtClean="0">
                <a:latin typeface="Apple Casual"/>
                <a:ea typeface="Arial" pitchFamily="-65" charset="0"/>
                <a:cs typeface="Apple Casual"/>
              </a:rPr>
              <a:t>fb</a:t>
            </a:r>
            <a:r>
              <a:rPr lang="en-GB" sz="1600" dirty="0" smtClean="0">
                <a:latin typeface="Apple Casual"/>
                <a:ea typeface="Arial" pitchFamily="-65" charset="0"/>
                <a:cs typeface="Apple Casual"/>
              </a:rPr>
              <a:t> stays intact!!</a:t>
            </a:r>
          </a:p>
          <a:p>
            <a:pPr lvl="1">
              <a:buFont typeface="Arial"/>
              <a:buChar char="•"/>
            </a:pPr>
            <a:endParaRPr lang="en-GB" dirty="0" smtClean="0"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200" y="3886200"/>
            <a:ext cx="4876800" cy="241545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886200"/>
            <a:ext cx="3088288" cy="2971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2401" y="3932872"/>
            <a:ext cx="480059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accent2"/>
                </a:solidFill>
                <a:latin typeface="Apple Casual"/>
                <a:cs typeface="Apple Casual"/>
              </a:rPr>
              <a:t>2fb</a:t>
            </a:r>
            <a:r>
              <a:rPr lang="en-US" u="sng" baseline="30000" dirty="0" smtClean="0">
                <a:solidFill>
                  <a:schemeClr val="accent2"/>
                </a:solidFill>
                <a:latin typeface="Apple Casual"/>
                <a:cs typeface="Apple Casual"/>
              </a:rPr>
              <a:t>-1</a:t>
            </a:r>
            <a:r>
              <a:rPr lang="en-US" u="sng" dirty="0" smtClean="0">
                <a:solidFill>
                  <a:schemeClr val="accent2"/>
                </a:solidFill>
                <a:latin typeface="Apple Casual"/>
                <a:cs typeface="Apple Casual"/>
              </a:rPr>
              <a:t>:</a:t>
            </a:r>
          </a:p>
          <a:p>
            <a:r>
              <a:rPr lang="en-US" dirty="0" smtClean="0">
                <a:latin typeface="Apple Casual"/>
                <a:cs typeface="Apple Casual"/>
              </a:rPr>
              <a:t>Expected number of </a:t>
            </a:r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signal events: 4300</a:t>
            </a:r>
          </a:p>
          <a:p>
            <a:r>
              <a:rPr lang="en-US" dirty="0" smtClean="0">
                <a:latin typeface="Apple Casual"/>
                <a:cs typeface="Apple Casual"/>
              </a:rPr>
              <a:t>Precision on determining the </a:t>
            </a:r>
          </a:p>
          <a:p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  zero-crossing: ±0.5 GeV</a:t>
            </a:r>
            <a:r>
              <a:rPr lang="en-US" baseline="30000" dirty="0" smtClean="0">
                <a:solidFill>
                  <a:srgbClr val="438086"/>
                </a:solidFill>
                <a:latin typeface="Apple Casual"/>
                <a:cs typeface="Apple Casual"/>
              </a:rPr>
              <a:t>2</a:t>
            </a:r>
          </a:p>
          <a:p>
            <a:r>
              <a:rPr lang="en-US" dirty="0" smtClean="0">
                <a:latin typeface="Apple Casual"/>
                <a:cs typeface="Apple Casual"/>
              </a:rPr>
              <a:t>Statistical uncertainty on </a:t>
            </a:r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A</a:t>
            </a:r>
            <a:r>
              <a:rPr lang="en-US" baseline="-25000" dirty="0" smtClean="0">
                <a:solidFill>
                  <a:srgbClr val="438086"/>
                </a:solidFill>
                <a:latin typeface="Apple Casual"/>
                <a:cs typeface="Apple Casual"/>
              </a:rPr>
              <a:t>fb</a:t>
            </a:r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(q</a:t>
            </a:r>
            <a:r>
              <a:rPr lang="en-US" baseline="30000" dirty="0" smtClean="0">
                <a:solidFill>
                  <a:srgbClr val="438086"/>
                </a:solidFill>
                <a:latin typeface="Apple Casual"/>
                <a:cs typeface="Apple Casual"/>
              </a:rPr>
              <a:t>2</a:t>
            </a:r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): ~0.6 GeV</a:t>
            </a:r>
            <a:r>
              <a:rPr lang="en-US" baseline="30000" dirty="0" smtClean="0">
                <a:solidFill>
                  <a:srgbClr val="438086"/>
                </a:solidFill>
                <a:latin typeface="Apple Casual"/>
                <a:cs typeface="Apple Casual"/>
              </a:rPr>
              <a:t>2</a:t>
            </a:r>
          </a:p>
          <a:p>
            <a:endParaRPr lang="en-GB" dirty="0" smtClean="0">
              <a:latin typeface="Apple Casual"/>
              <a:cs typeface="Apple Casual"/>
            </a:endParaRPr>
          </a:p>
          <a:p>
            <a:r>
              <a:rPr lang="en-GB" dirty="0" smtClean="0">
                <a:latin typeface="Apple Casual"/>
                <a:cs typeface="Apple Casual"/>
              </a:rPr>
              <a:t>BELLE has ~230 </a:t>
            </a:r>
            <a:r>
              <a:rPr lang="en-GB" dirty="0" smtClean="0">
                <a:solidFill>
                  <a:schemeClr val="accent2"/>
                </a:solidFill>
                <a:latin typeface="Apple Casual"/>
                <a:cs typeface="Apple Casual"/>
              </a:rPr>
              <a:t>K*</a:t>
            </a:r>
            <a:r>
              <a:rPr lang="en-GB" dirty="0" err="1" smtClean="0">
                <a:solidFill>
                  <a:schemeClr val="accent2"/>
                </a:solidFill>
                <a:latin typeface="Apple Casual"/>
                <a:cs typeface="Apple Casual"/>
              </a:rPr>
              <a:t>ll</a:t>
            </a:r>
            <a:r>
              <a:rPr lang="en-GB" dirty="0" smtClean="0">
                <a:latin typeface="Apple Casual"/>
                <a:cs typeface="Apple Casual"/>
              </a:rPr>
              <a:t> events </a:t>
            </a:r>
            <a:r>
              <a:rPr lang="en-GB" sz="1600" dirty="0" smtClean="0">
                <a:latin typeface="Apple Casual"/>
                <a:cs typeface="Apple Casual"/>
              </a:rPr>
              <a:t>(657M BB) [1]</a:t>
            </a:r>
          </a:p>
          <a:p>
            <a:r>
              <a:rPr lang="en-GB" dirty="0" smtClean="0">
                <a:latin typeface="Apple Casual"/>
                <a:cs typeface="Apple Casual"/>
              </a:rPr>
              <a:t>CDF ~20 </a:t>
            </a:r>
            <a:r>
              <a:rPr lang="en-GB" dirty="0" smtClean="0">
                <a:solidFill>
                  <a:schemeClr val="accent2"/>
                </a:solidFill>
                <a:latin typeface="Apple Casual"/>
                <a:cs typeface="Apple Casual"/>
              </a:rPr>
              <a:t>K*</a:t>
            </a:r>
            <a:r>
              <a:rPr lang="en-GB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mm</a:t>
            </a:r>
            <a:r>
              <a:rPr lang="en-GB" dirty="0" smtClean="0">
                <a:latin typeface="Apple Casual"/>
                <a:cs typeface="Apple Casual"/>
              </a:rPr>
              <a:t> events (0.9fb</a:t>
            </a:r>
            <a:r>
              <a:rPr lang="en-GB" baseline="30000" dirty="0" smtClean="0">
                <a:latin typeface="Apple Casual"/>
                <a:cs typeface="Apple Casual"/>
              </a:rPr>
              <a:t>-1</a:t>
            </a:r>
            <a:r>
              <a:rPr lang="en-GB" dirty="0" smtClean="0">
                <a:latin typeface="Apple Casual"/>
                <a:cs typeface="Apple Casual"/>
              </a:rPr>
              <a:t>) [2]</a:t>
            </a:r>
          </a:p>
          <a:p>
            <a:endParaRPr lang="en-GB" dirty="0" smtClean="0">
              <a:latin typeface="Apple Casual"/>
              <a:cs typeface="Apple Casual"/>
            </a:endParaRPr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US" dirty="0" smtClean="0">
              <a:solidFill>
                <a:srgbClr val="438086"/>
              </a:solidFill>
              <a:latin typeface="Apple Casual"/>
              <a:cs typeface="Apple Casual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7239000" y="4038600"/>
            <a:ext cx="11430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2000" b="1" baseline="0" dirty="0" smtClean="0">
                <a:solidFill>
                  <a:schemeClr val="accent2"/>
                </a:solidFill>
                <a:latin typeface="Apple Casual"/>
                <a:cs typeface="Apple Casual"/>
              </a:rPr>
              <a:t>2fb</a:t>
            </a:r>
            <a:r>
              <a:rPr lang="fr-CH" sz="2000" b="1" baseline="30000" dirty="0" smtClean="0">
                <a:solidFill>
                  <a:schemeClr val="accent2"/>
                </a:solidFill>
                <a:latin typeface="Apple Casual"/>
                <a:cs typeface="Apple Casual"/>
              </a:rPr>
              <a:t>-1</a:t>
            </a:r>
            <a:endParaRPr lang="en-US" sz="2000" b="1" baseline="30000" dirty="0">
              <a:solidFill>
                <a:schemeClr val="accent2"/>
              </a:solidFill>
              <a:latin typeface="Apple Casual"/>
              <a:cs typeface="Apple Casual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Vervink</a:t>
            </a:r>
            <a:endParaRPr lang="en-US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401888" y="6304002"/>
            <a:ext cx="3389312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0" dirty="0" smtClean="0"/>
              <a:t>[1] </a:t>
            </a:r>
            <a:r>
              <a:rPr lang="en-US" sz="1200" baseline="0" dirty="0"/>
              <a:t>arXiv:0810.0335v1</a:t>
            </a:r>
            <a:endParaRPr lang="en-GB" sz="1200" baseline="0" dirty="0" smtClean="0"/>
          </a:p>
          <a:p>
            <a:pPr>
              <a:spcBef>
                <a:spcPct val="50000"/>
              </a:spcBef>
            </a:pPr>
            <a:r>
              <a:rPr lang="en-GB" sz="1200" baseline="0" dirty="0" smtClean="0"/>
              <a:t>[</a:t>
            </a:r>
            <a:r>
              <a:rPr lang="en-GB" sz="1200" dirty="0"/>
              <a:t>2</a:t>
            </a:r>
            <a:r>
              <a:rPr lang="en-GB" sz="1200" baseline="0" dirty="0" smtClean="0"/>
              <a:t>] </a:t>
            </a:r>
            <a:r>
              <a:rPr lang="en-US" sz="1200" baseline="0" dirty="0"/>
              <a:t>arXiv:0804.3908v1</a:t>
            </a:r>
          </a:p>
        </p:txBody>
      </p:sp>
      <p:pic>
        <p:nvPicPr>
          <p:cNvPr id="14" name="Picture 13" descr="lhcb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901" y="0"/>
            <a:ext cx="438028" cy="301752"/>
          </a:xfrm>
          <a:prstGeom prst="rect">
            <a:avLst/>
          </a:prstGeom>
        </p:spPr>
      </p:pic>
      <p:pic>
        <p:nvPicPr>
          <p:cNvPr id="15" name="Picture 14" descr="Cern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0" y="15240"/>
            <a:ext cx="37133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983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latin typeface="Apple Casual"/>
                <a:cs typeface="Apple Casual"/>
              </a:rPr>
              <a:t>Trigger performance on rare decays:</a:t>
            </a:r>
          </a:p>
          <a:p>
            <a:pPr algn="ctr">
              <a:buNone/>
            </a:pPr>
            <a:r>
              <a:rPr lang="en-US" sz="3600" dirty="0" smtClean="0">
                <a:latin typeface="Apple Casual"/>
                <a:cs typeface="Apple Casual"/>
              </a:rPr>
              <a:t>1.) B</a:t>
            </a:r>
            <a:r>
              <a:rPr lang="en-US" sz="3600" baseline="30000" dirty="0" smtClean="0">
                <a:latin typeface="Apple Casual"/>
                <a:cs typeface="Apple Casual"/>
              </a:rPr>
              <a:t>0</a:t>
            </a:r>
            <a:r>
              <a:rPr lang="en-US" sz="3600" dirty="0" smtClean="0">
                <a:latin typeface="Apple Casual"/>
                <a:cs typeface="Apple Casual"/>
              </a:rPr>
              <a:t> </a:t>
            </a:r>
            <a:r>
              <a:rPr lang="en-US" sz="3600" dirty="0" err="1" smtClean="0">
                <a:latin typeface="Apple Casual"/>
                <a:cs typeface="Apple Casual"/>
                <a:sym typeface="Wingdings"/>
              </a:rPr>
              <a:t></a:t>
            </a:r>
            <a:r>
              <a:rPr lang="en-US" sz="3600" dirty="0" smtClean="0">
                <a:latin typeface="Apple Casual"/>
                <a:cs typeface="Apple Casual"/>
                <a:sym typeface="Wingdings"/>
              </a:rPr>
              <a:t> K*</a:t>
            </a:r>
            <a:r>
              <a:rPr lang="en-US" sz="3600" dirty="0" smtClean="0">
                <a:latin typeface="Symbol" charset="2"/>
                <a:cs typeface="Symbol" charset="2"/>
                <a:sym typeface="Wingdings"/>
              </a:rPr>
              <a:t> mm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438086"/>
                </a:solidFill>
                <a:latin typeface="Apple Casual"/>
                <a:cs typeface="Apple Casual"/>
                <a:sym typeface="Wingdings"/>
              </a:rPr>
              <a:t>2.) B</a:t>
            </a:r>
            <a:r>
              <a:rPr lang="en-US" sz="3600" baseline="-25000" dirty="0" smtClean="0">
                <a:solidFill>
                  <a:srgbClr val="438086"/>
                </a:solidFill>
                <a:latin typeface="Apple Casual"/>
                <a:cs typeface="Apple Casual"/>
                <a:sym typeface="Wingdings"/>
              </a:rPr>
              <a:t>s</a:t>
            </a:r>
            <a:r>
              <a:rPr lang="en-US" sz="3600" dirty="0" smtClean="0">
                <a:solidFill>
                  <a:srgbClr val="438086"/>
                </a:solidFill>
                <a:latin typeface="Apple Casual"/>
                <a:cs typeface="Apple Casual"/>
                <a:sym typeface="Wingdings"/>
              </a:rPr>
              <a:t> </a:t>
            </a:r>
            <a:r>
              <a:rPr lang="en-US" sz="3600" dirty="0" err="1" smtClean="0">
                <a:solidFill>
                  <a:srgbClr val="438086"/>
                </a:solidFill>
                <a:latin typeface="Apple Casual"/>
                <a:cs typeface="Apple Casual"/>
                <a:sym typeface="Wingdings"/>
              </a:rPr>
              <a:t></a:t>
            </a:r>
            <a:r>
              <a:rPr lang="en-US" sz="3600" dirty="0" smtClean="0">
                <a:solidFill>
                  <a:srgbClr val="438086"/>
                </a:solidFill>
                <a:latin typeface="Apple Casual"/>
                <a:cs typeface="Apple Casual"/>
                <a:sym typeface="Wingdings"/>
              </a:rPr>
              <a:t> </a:t>
            </a:r>
            <a:r>
              <a:rPr lang="en-US" sz="3600" dirty="0" err="1" smtClean="0">
                <a:solidFill>
                  <a:srgbClr val="438086"/>
                </a:solidFill>
                <a:latin typeface="Symbol" charset="2"/>
                <a:cs typeface="Symbol" charset="2"/>
                <a:sym typeface="Wingdings"/>
              </a:rPr>
              <a:t>fg</a:t>
            </a:r>
            <a:r>
              <a:rPr lang="en-US" sz="3600" dirty="0" smtClean="0">
                <a:solidFill>
                  <a:srgbClr val="438086"/>
                </a:solidFill>
                <a:latin typeface="Symbol" charset="2"/>
                <a:cs typeface="Symbol" charset="2"/>
                <a:sym typeface="Wingdings"/>
              </a:rPr>
              <a:t>      </a:t>
            </a:r>
            <a:r>
              <a:rPr lang="en-US" sz="1200" dirty="0" smtClean="0">
                <a:latin typeface="Symbol" charset="2"/>
                <a:cs typeface="Symbol" charset="2"/>
                <a:sym typeface="Wingdings"/>
              </a:rPr>
              <a:t>.</a:t>
            </a:r>
          </a:p>
          <a:p>
            <a:pPr algn="ctr">
              <a:buNone/>
            </a:pPr>
            <a:endParaRPr lang="en-US" sz="3600" dirty="0">
              <a:latin typeface="Symbol" charset="2"/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5600-4E8B-9F4A-9232-428AAF84280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Vervink</a:t>
            </a:r>
            <a:endParaRPr lang="en-US"/>
          </a:p>
        </p:txBody>
      </p:sp>
      <p:pic>
        <p:nvPicPr>
          <p:cNvPr id="7" name="Picture 6" descr="lhcb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901" y="0"/>
            <a:ext cx="438028" cy="301752"/>
          </a:xfrm>
          <a:prstGeom prst="rect">
            <a:avLst/>
          </a:prstGeom>
        </p:spPr>
      </p:pic>
      <p:pic>
        <p:nvPicPr>
          <p:cNvPr id="8" name="Picture 7" descr="Cern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0" y="15240"/>
            <a:ext cx="37133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52400" y="1828800"/>
            <a:ext cx="78803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GB" dirty="0" smtClean="0">
                <a:latin typeface="Apple Casual"/>
                <a:cs typeface="Apple Casual"/>
              </a:rPr>
              <a:t>Probe </a:t>
            </a:r>
            <a:r>
              <a:rPr lang="en-GB" dirty="0" smtClean="0">
                <a:solidFill>
                  <a:schemeClr val="accent2"/>
                </a:solidFill>
                <a:latin typeface="Apple Casual"/>
                <a:cs typeface="Apple Casual"/>
              </a:rPr>
              <a:t>New Physics in loop</a:t>
            </a:r>
            <a:r>
              <a:rPr lang="en-GB" dirty="0" smtClean="0">
                <a:latin typeface="Apple Casual"/>
                <a:cs typeface="Apple Casual"/>
              </a:rPr>
              <a:t> which would modify the </a:t>
            </a:r>
          </a:p>
          <a:p>
            <a:pPr marL="342900" indent="-342900">
              <a:spcBef>
                <a:spcPct val="20000"/>
              </a:spcBef>
            </a:pPr>
            <a:r>
              <a:rPr lang="en-GB" dirty="0" smtClean="0">
                <a:latin typeface="Apple Casual"/>
                <a:cs typeface="Apple Casual"/>
              </a:rPr>
              <a:t>       photon polarisation.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GB" dirty="0" smtClean="0">
                <a:latin typeface="Apple Casual"/>
                <a:cs typeface="Apple Casual"/>
              </a:rPr>
              <a:t>Measure the </a:t>
            </a:r>
            <a:r>
              <a:rPr lang="en-GB" dirty="0" smtClean="0">
                <a:solidFill>
                  <a:srgbClr val="438086"/>
                </a:solidFill>
                <a:latin typeface="Apple Casual"/>
                <a:cs typeface="Apple Casual"/>
              </a:rPr>
              <a:t>time-dependent decay rate</a:t>
            </a:r>
            <a:r>
              <a:rPr lang="en-GB" dirty="0" smtClean="0">
                <a:latin typeface="Apple Casual"/>
                <a:cs typeface="Apple Casual"/>
              </a:rPr>
              <a:t>: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GB" dirty="0" smtClean="0">
              <a:latin typeface="Apple Casual"/>
              <a:cs typeface="Apple Casual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GB" dirty="0" smtClean="0">
              <a:latin typeface="Apple Casual"/>
              <a:cs typeface="Apple Casual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GB" dirty="0" smtClean="0">
              <a:latin typeface="Apple Casual"/>
              <a:cs typeface="Apple Casual"/>
            </a:endParaRPr>
          </a:p>
          <a:p>
            <a:pPr marL="342900" indent="-342900">
              <a:spcBef>
                <a:spcPct val="20000"/>
              </a:spcBef>
            </a:pPr>
            <a:endParaRPr lang="en-GB" dirty="0" smtClean="0">
              <a:latin typeface="Apple Casual"/>
              <a:cs typeface="Apple Casual"/>
            </a:endParaRPr>
          </a:p>
          <a:p>
            <a:pPr marL="342900" indent="-342900">
              <a:spcBef>
                <a:spcPct val="20000"/>
              </a:spcBef>
            </a:pPr>
            <a:endParaRPr lang="en-GB" dirty="0" smtClean="0">
              <a:latin typeface="Apple Casual"/>
              <a:cs typeface="Apple Casual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GB" dirty="0" smtClean="0">
                <a:latin typeface="Apple Casual"/>
                <a:cs typeface="Apple Casual"/>
              </a:rPr>
              <a:t>Decay described by </a:t>
            </a:r>
            <a:r>
              <a:rPr lang="en-US" dirty="0" smtClean="0">
                <a:latin typeface="Apple Casual"/>
                <a:cs typeface="Apple Casual"/>
              </a:rPr>
              <a:t>proper-time (</a:t>
            </a:r>
            <a:r>
              <a:rPr lang="en-US" dirty="0" err="1" smtClean="0">
                <a:solidFill>
                  <a:schemeClr val="accent2"/>
                </a:solidFill>
                <a:latin typeface="Apple Casual"/>
                <a:ea typeface="Times New Roman" pitchFamily="-65" charset="0"/>
                <a:cs typeface="Apple Casual"/>
              </a:rPr>
              <a:t>t</a:t>
            </a:r>
            <a:r>
              <a:rPr lang="en-US" dirty="0" smtClean="0">
                <a:latin typeface="Apple Casual"/>
                <a:cs typeface="Apple Casual"/>
              </a:rPr>
              <a:t>) but not by tagging</a:t>
            </a:r>
            <a:endParaRPr lang="en-GB" dirty="0" smtClean="0">
              <a:latin typeface="Apple Casual"/>
              <a:cs typeface="Apple Casual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fr-FR" dirty="0" err="1" smtClean="0">
                <a:solidFill>
                  <a:srgbClr val="003300"/>
                </a:solidFill>
                <a:latin typeface="Apple Casual"/>
                <a:cs typeface="Apple Casual"/>
                <a:sym typeface="Comic Sans MS" pitchFamily="-65" charset="0"/>
              </a:rPr>
              <a:t>Reliable</a:t>
            </a:r>
            <a:r>
              <a:rPr lang="fr-FR" dirty="0" smtClean="0">
                <a:solidFill>
                  <a:srgbClr val="003300"/>
                </a:solidFill>
                <a:latin typeface="Apple Casual"/>
                <a:cs typeface="Apple Casual"/>
                <a:sym typeface="Comic Sans MS" pitchFamily="-65" charset="0"/>
              </a:rPr>
              <a:t> </a:t>
            </a:r>
            <a:r>
              <a:rPr lang="fr-FR" dirty="0" err="1" smtClean="0">
                <a:solidFill>
                  <a:srgbClr val="003300"/>
                </a:solidFill>
                <a:latin typeface="Apple Casual"/>
                <a:cs typeface="Apple Casual"/>
                <a:sym typeface="Comic Sans MS" pitchFamily="-65" charset="0"/>
              </a:rPr>
              <a:t>theoretical</a:t>
            </a:r>
            <a:r>
              <a:rPr lang="fr-FR" dirty="0" smtClean="0">
                <a:solidFill>
                  <a:srgbClr val="003300"/>
                </a:solidFill>
                <a:latin typeface="Apple Casual"/>
                <a:cs typeface="Apple Casual"/>
                <a:sym typeface="Comic Sans MS" pitchFamily="-65" charset="0"/>
              </a:rPr>
              <a:t> </a:t>
            </a:r>
            <a:r>
              <a:rPr lang="fr-FR" dirty="0" err="1" smtClean="0">
                <a:solidFill>
                  <a:srgbClr val="003300"/>
                </a:solidFill>
                <a:latin typeface="Apple Casual"/>
                <a:cs typeface="Apple Casual"/>
                <a:sym typeface="Comic Sans MS" pitchFamily="-65" charset="0"/>
              </a:rPr>
              <a:t>prediction</a:t>
            </a:r>
            <a:r>
              <a:rPr lang="fr-FR" dirty="0" smtClean="0">
                <a:solidFill>
                  <a:srgbClr val="003300"/>
                </a:solidFill>
                <a:latin typeface="Apple Casual"/>
                <a:cs typeface="Apple Casual"/>
                <a:sym typeface="Comic Sans MS" pitchFamily="-65" charset="0"/>
              </a:rPr>
              <a:t> </a:t>
            </a:r>
            <a:r>
              <a:rPr lang="fr-FR" dirty="0" err="1" smtClean="0">
                <a:solidFill>
                  <a:srgbClr val="003300"/>
                </a:solidFill>
                <a:latin typeface="Apple Casual"/>
                <a:cs typeface="Apple Casual"/>
                <a:sym typeface="Comic Sans MS" pitchFamily="-65" charset="0"/>
              </a:rPr>
              <a:t>at</a:t>
            </a:r>
            <a:r>
              <a:rPr lang="fr-FR" dirty="0" smtClean="0">
                <a:solidFill>
                  <a:srgbClr val="003300"/>
                </a:solidFill>
                <a:latin typeface="Apple Casual"/>
                <a:cs typeface="Apple Casual"/>
                <a:sym typeface="Comic Sans MS" pitchFamily="-65" charset="0"/>
              </a:rPr>
              <a:t> NNLO</a:t>
            </a:r>
          </a:p>
          <a:p>
            <a:pPr marL="342900" indent="-342900">
              <a:spcBef>
                <a:spcPct val="20000"/>
              </a:spcBef>
            </a:pPr>
            <a:endParaRPr lang="fr-FR" dirty="0" smtClean="0">
              <a:solidFill>
                <a:srgbClr val="438086"/>
              </a:solidFill>
              <a:latin typeface="Apple Casual"/>
              <a:cs typeface="Apple Casual"/>
              <a:sym typeface="Comic Sans MS" pitchFamily="-65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D92D-0C8A-4445-B958-F67964156275}" type="slidenum">
              <a:rPr lang="en-US"/>
              <a:pPr/>
              <a:t>14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31063" y="838200"/>
            <a:ext cx="465137" cy="1640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143000"/>
            <a:ext cx="202579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6939928" y="1905000"/>
            <a:ext cx="1234808" cy="762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81038" y="2895600"/>
          <a:ext cx="7570787" cy="471488"/>
        </p:xfrm>
        <a:graphic>
          <a:graphicData uri="http://schemas.openxmlformats.org/presentationml/2006/ole">
            <p:oleObj spid="_x0000_s28674" name="Equation" r:id="rId5" imgW="5105400" imgH="31750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90500" y="533400"/>
          <a:ext cx="1562100" cy="520700"/>
        </p:xfrm>
        <a:graphic>
          <a:graphicData uri="http://schemas.openxmlformats.org/presentationml/2006/ole">
            <p:oleObj spid="_x0000_s28676" name="Equation" r:id="rId6" imgW="533400" imgH="177800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400675" y="3581400"/>
          <a:ext cx="628650" cy="276225"/>
        </p:xfrm>
        <a:graphic>
          <a:graphicData uri="http://schemas.openxmlformats.org/presentationml/2006/ole">
            <p:oleObj spid="_x0000_s28678" name="Equation" r:id="rId7" imgW="406400" imgH="177800" progId="Equation.3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553200" y="3581400"/>
          <a:ext cx="2165490" cy="300167"/>
        </p:xfrm>
        <a:graphic>
          <a:graphicData uri="http://schemas.openxmlformats.org/presentationml/2006/ole">
            <p:oleObj spid="_x0000_s28679" name="Equation" r:id="rId8" imgW="1282700" imgH="177800" progId="Equation.3">
              <p:embed/>
            </p:oleObj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5715000" y="2895600"/>
            <a:ext cx="304800" cy="471488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7624903" y="3945879"/>
          <a:ext cx="954087" cy="417413"/>
        </p:xfrm>
        <a:graphic>
          <a:graphicData uri="http://schemas.openxmlformats.org/presentationml/2006/ole">
            <p:oleObj spid="_x0000_s28683" name="Equation" r:id="rId9" imgW="609600" imgH="266700" progId="Equation.3">
              <p:embed/>
            </p:oleObj>
          </a:graphicData>
        </a:graphic>
      </p:graphicFrame>
      <p:sp>
        <p:nvSpPr>
          <p:cNvPr id="31" name="Rounded Rectangle 30"/>
          <p:cNvSpPr/>
          <p:nvPr/>
        </p:nvSpPr>
        <p:spPr>
          <a:xfrm>
            <a:off x="7078663" y="2957512"/>
            <a:ext cx="304800" cy="471488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Vervink</a:t>
            </a:r>
            <a:endParaRPr lang="en-US"/>
          </a:p>
        </p:txBody>
      </p:sp>
      <p:pic>
        <p:nvPicPr>
          <p:cNvPr id="19" name="Picture 18" descr="lhcblogo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7901" y="0"/>
            <a:ext cx="438028" cy="301752"/>
          </a:xfrm>
          <a:prstGeom prst="rect">
            <a:avLst/>
          </a:prstGeom>
        </p:spPr>
      </p:pic>
      <p:pic>
        <p:nvPicPr>
          <p:cNvPr id="20" name="Picture 19" descr="Cern_logo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70" y="15240"/>
            <a:ext cx="37133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D92D-0C8A-4445-B958-F67964156275}" type="slidenum">
              <a:rPr lang="en-US"/>
              <a:pPr/>
              <a:t>15</a:t>
            </a:fld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52400" y="1828800"/>
            <a:ext cx="78803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GB" dirty="0" smtClean="0">
                <a:latin typeface="Apple Casual"/>
                <a:cs typeface="Apple Casual"/>
              </a:rPr>
              <a:t>Probe </a:t>
            </a:r>
            <a:r>
              <a:rPr lang="en-GB" dirty="0" smtClean="0">
                <a:solidFill>
                  <a:schemeClr val="accent2"/>
                </a:solidFill>
                <a:latin typeface="Apple Casual"/>
                <a:cs typeface="Apple Casual"/>
              </a:rPr>
              <a:t>New Physics in loop</a:t>
            </a:r>
            <a:r>
              <a:rPr lang="en-GB" dirty="0" smtClean="0">
                <a:latin typeface="Apple Casual"/>
                <a:cs typeface="Apple Casual"/>
              </a:rPr>
              <a:t> which would modify the </a:t>
            </a:r>
          </a:p>
          <a:p>
            <a:pPr marL="342900" indent="-342900">
              <a:spcBef>
                <a:spcPct val="20000"/>
              </a:spcBef>
            </a:pPr>
            <a:r>
              <a:rPr lang="en-GB" dirty="0" smtClean="0">
                <a:latin typeface="Apple Casual"/>
                <a:cs typeface="Apple Casual"/>
              </a:rPr>
              <a:t>       photon polarisation.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GB" dirty="0" smtClean="0">
                <a:latin typeface="Apple Casual"/>
                <a:cs typeface="Apple Casual"/>
              </a:rPr>
              <a:t>Measure the </a:t>
            </a:r>
            <a:r>
              <a:rPr lang="en-GB" dirty="0" smtClean="0">
                <a:solidFill>
                  <a:srgbClr val="438086"/>
                </a:solidFill>
                <a:latin typeface="Apple Casual"/>
                <a:cs typeface="Apple Casual"/>
              </a:rPr>
              <a:t>time-dependent decay rate</a:t>
            </a:r>
            <a:r>
              <a:rPr lang="en-GB" dirty="0" smtClean="0">
                <a:latin typeface="Apple Casual"/>
                <a:cs typeface="Apple Casual"/>
              </a:rPr>
              <a:t>: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GB" dirty="0" smtClean="0">
              <a:latin typeface="Apple Casual"/>
              <a:cs typeface="Apple Casual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GB" dirty="0" smtClean="0">
              <a:latin typeface="Apple Casual"/>
              <a:cs typeface="Apple Casual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GB" dirty="0" smtClean="0">
              <a:latin typeface="Apple Casual"/>
              <a:cs typeface="Apple Casual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GB" dirty="0" smtClean="0">
              <a:latin typeface="Apple Casual"/>
              <a:cs typeface="Apple Casual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GB" dirty="0" smtClean="0">
              <a:latin typeface="Apple Casual"/>
              <a:cs typeface="Apple Casual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GB" dirty="0" smtClean="0">
                <a:latin typeface="Apple Casual"/>
                <a:cs typeface="Apple Casual"/>
              </a:rPr>
              <a:t>Decay described by </a:t>
            </a:r>
            <a:r>
              <a:rPr lang="en-US" dirty="0" smtClean="0">
                <a:latin typeface="Apple Casual"/>
                <a:cs typeface="Apple Casual"/>
              </a:rPr>
              <a:t>proper-time (</a:t>
            </a:r>
            <a:r>
              <a:rPr lang="en-US" dirty="0" err="1" smtClean="0">
                <a:solidFill>
                  <a:schemeClr val="accent2"/>
                </a:solidFill>
                <a:latin typeface="Apple Casual"/>
                <a:ea typeface="Times New Roman" pitchFamily="-65" charset="0"/>
                <a:cs typeface="Apple Casual"/>
              </a:rPr>
              <a:t>t</a:t>
            </a:r>
            <a:r>
              <a:rPr lang="en-US" dirty="0" smtClean="0">
                <a:latin typeface="Apple Casual"/>
                <a:cs typeface="Apple Casual"/>
              </a:rPr>
              <a:t>) but not by tagging</a:t>
            </a:r>
            <a:endParaRPr lang="en-GB" dirty="0" smtClean="0">
              <a:latin typeface="Apple Casual"/>
              <a:cs typeface="Apple Casual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fr-FR" dirty="0" err="1" smtClean="0">
                <a:solidFill>
                  <a:srgbClr val="003300"/>
                </a:solidFill>
                <a:latin typeface="Apple Casual"/>
                <a:cs typeface="Apple Casual"/>
                <a:sym typeface="Comic Sans MS" pitchFamily="-65" charset="0"/>
              </a:rPr>
              <a:t>Reliable</a:t>
            </a:r>
            <a:r>
              <a:rPr lang="fr-FR" dirty="0" smtClean="0">
                <a:solidFill>
                  <a:srgbClr val="003300"/>
                </a:solidFill>
                <a:latin typeface="Apple Casual"/>
                <a:cs typeface="Apple Casual"/>
                <a:sym typeface="Comic Sans MS" pitchFamily="-65" charset="0"/>
              </a:rPr>
              <a:t> </a:t>
            </a:r>
            <a:r>
              <a:rPr lang="fr-FR" dirty="0" err="1" smtClean="0">
                <a:solidFill>
                  <a:srgbClr val="003300"/>
                </a:solidFill>
                <a:latin typeface="Apple Casual"/>
                <a:cs typeface="Apple Casual"/>
                <a:sym typeface="Comic Sans MS" pitchFamily="-65" charset="0"/>
              </a:rPr>
              <a:t>theoretical</a:t>
            </a:r>
            <a:r>
              <a:rPr lang="fr-FR" dirty="0" smtClean="0">
                <a:solidFill>
                  <a:srgbClr val="003300"/>
                </a:solidFill>
                <a:latin typeface="Apple Casual"/>
                <a:cs typeface="Apple Casual"/>
                <a:sym typeface="Comic Sans MS" pitchFamily="-65" charset="0"/>
              </a:rPr>
              <a:t> </a:t>
            </a:r>
            <a:r>
              <a:rPr lang="fr-FR" dirty="0" err="1" smtClean="0">
                <a:solidFill>
                  <a:srgbClr val="003300"/>
                </a:solidFill>
                <a:latin typeface="Apple Casual"/>
                <a:cs typeface="Apple Casual"/>
                <a:sym typeface="Comic Sans MS" pitchFamily="-65" charset="0"/>
              </a:rPr>
              <a:t>prediction</a:t>
            </a:r>
            <a:r>
              <a:rPr lang="fr-FR" dirty="0" smtClean="0">
                <a:solidFill>
                  <a:srgbClr val="003300"/>
                </a:solidFill>
                <a:latin typeface="Apple Casual"/>
                <a:cs typeface="Apple Casual"/>
                <a:sym typeface="Comic Sans MS" pitchFamily="-65" charset="0"/>
              </a:rPr>
              <a:t> </a:t>
            </a:r>
            <a:r>
              <a:rPr lang="fr-FR" dirty="0" err="1" smtClean="0">
                <a:solidFill>
                  <a:srgbClr val="003300"/>
                </a:solidFill>
                <a:latin typeface="Apple Casual"/>
                <a:cs typeface="Apple Casual"/>
                <a:sym typeface="Comic Sans MS" pitchFamily="-65" charset="0"/>
              </a:rPr>
              <a:t>at</a:t>
            </a:r>
            <a:r>
              <a:rPr lang="fr-FR" dirty="0" smtClean="0">
                <a:solidFill>
                  <a:srgbClr val="003300"/>
                </a:solidFill>
                <a:latin typeface="Apple Casual"/>
                <a:cs typeface="Apple Casual"/>
                <a:sym typeface="Comic Sans MS" pitchFamily="-65" charset="0"/>
              </a:rPr>
              <a:t> NNLO</a:t>
            </a:r>
          </a:p>
          <a:p>
            <a:pPr marL="342900" indent="-342900">
              <a:spcBef>
                <a:spcPct val="20000"/>
              </a:spcBef>
            </a:pPr>
            <a:endParaRPr lang="fr-FR" dirty="0" smtClean="0">
              <a:solidFill>
                <a:srgbClr val="438086"/>
              </a:solidFill>
              <a:latin typeface="Apple Casual"/>
              <a:cs typeface="Apple Casual"/>
              <a:sym typeface="Comic Sans MS" pitchFamily="-65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1063" y="838200"/>
            <a:ext cx="465137" cy="1640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143000"/>
            <a:ext cx="202579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6939928" y="1911531"/>
            <a:ext cx="1234808" cy="762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90500" y="533400"/>
          <a:ext cx="1562100" cy="520700"/>
        </p:xfrm>
        <a:graphic>
          <a:graphicData uri="http://schemas.openxmlformats.org/presentationml/2006/ole">
            <p:oleObj spid="_x0000_s30723" name="Equation" r:id="rId5" imgW="533400" imgH="177800" progId="Equation.3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140590" y="3129767"/>
          <a:ext cx="2438400" cy="300111"/>
        </p:xfrm>
        <a:graphic>
          <a:graphicData uri="http://schemas.openxmlformats.org/presentationml/2006/ole">
            <p:oleObj spid="_x0000_s30726" name="Equation" r:id="rId6" imgW="1651000" imgH="203200" progId="Equation.3">
              <p:embed/>
            </p:oleObj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4038600" y="2902131"/>
            <a:ext cx="304800" cy="471488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140590" y="3116442"/>
            <a:ext cx="2438400" cy="313435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3625056" y="3497443"/>
          <a:ext cx="2490788" cy="679450"/>
        </p:xfrm>
        <a:graphic>
          <a:graphicData uri="http://schemas.openxmlformats.org/presentationml/2006/ole">
            <p:oleObj spid="_x0000_s30727" name="Equation" r:id="rId7" imgW="1676400" imgH="457200" progId="Equation.3">
              <p:embed/>
            </p:oleObj>
          </a:graphicData>
        </a:graphic>
      </p:graphicFrame>
      <p:sp>
        <p:nvSpPr>
          <p:cNvPr id="27" name="Rounded Rectangle 26"/>
          <p:cNvSpPr/>
          <p:nvPr/>
        </p:nvSpPr>
        <p:spPr>
          <a:xfrm>
            <a:off x="8274190" y="3025955"/>
            <a:ext cx="304800" cy="471488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629914" y="3511731"/>
            <a:ext cx="2592248" cy="679269"/>
          </a:xfrm>
          <a:prstGeom prst="round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685800" y="2902131"/>
          <a:ext cx="4953000" cy="471488"/>
        </p:xfrm>
        <a:graphic>
          <a:graphicData uri="http://schemas.openxmlformats.org/presentationml/2006/ole">
            <p:oleObj spid="_x0000_s30728" name="Equation" r:id="rId8" imgW="3340100" imgH="317500" progId="Equation.3">
              <p:embed/>
            </p:oleObj>
          </a:graphicData>
        </a:graphic>
      </p:graphicFrame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Vervink</a:t>
            </a:r>
            <a:endParaRPr lang="en-US"/>
          </a:p>
        </p:txBody>
      </p:sp>
      <p:pic>
        <p:nvPicPr>
          <p:cNvPr id="17" name="Picture 16" descr="lhcblogo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7901" y="0"/>
            <a:ext cx="438028" cy="301752"/>
          </a:xfrm>
          <a:prstGeom prst="rect">
            <a:avLst/>
          </a:prstGeom>
        </p:spPr>
      </p:pic>
      <p:pic>
        <p:nvPicPr>
          <p:cNvPr id="20" name="Picture 19" descr="Cern_logo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70" y="15240"/>
            <a:ext cx="37133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D92D-0C8A-4445-B958-F67964156275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90500" y="533400"/>
          <a:ext cx="1562100" cy="520700"/>
        </p:xfrm>
        <a:graphic>
          <a:graphicData uri="http://schemas.openxmlformats.org/presentationml/2006/ole">
            <p:oleObj spid="_x0000_s32770" name="Equation" r:id="rId4" imgW="533400" imgH="17780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830112" y="533400"/>
            <a:ext cx="6967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pple Casual"/>
                <a:cs typeface="Apple Casual"/>
              </a:rPr>
              <a:t>through the trigger: </a:t>
            </a:r>
            <a:r>
              <a:rPr lang="en-US" sz="2800" dirty="0" err="1" smtClean="0">
                <a:latin typeface="Symbol" charset="2"/>
                <a:cs typeface="Symbol" charset="2"/>
              </a:rPr>
              <a:t>g</a:t>
            </a:r>
            <a:r>
              <a:rPr lang="en-US" sz="2800" dirty="0" smtClean="0">
                <a:latin typeface="Apple Casual"/>
                <a:cs typeface="Apple Casual"/>
              </a:rPr>
              <a:t> and </a:t>
            </a:r>
            <a:r>
              <a:rPr lang="en-US" sz="2800" dirty="0" err="1" smtClean="0">
                <a:latin typeface="Apple Casual"/>
                <a:cs typeface="Apple Casual"/>
              </a:rPr>
              <a:t>hadron</a:t>
            </a:r>
            <a:r>
              <a:rPr lang="en-US" sz="2800" dirty="0" smtClean="0">
                <a:latin typeface="Apple Casual"/>
                <a:cs typeface="Apple Casual"/>
              </a:rPr>
              <a:t> alley</a:t>
            </a:r>
            <a:endParaRPr lang="en-US" sz="2800" dirty="0">
              <a:latin typeface="Apple Casual"/>
              <a:cs typeface="Apple Casu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399" y="1143000"/>
            <a:ext cx="8305801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Apple Casual"/>
                <a:cs typeface="Apple Casual"/>
              </a:rPr>
              <a:t>Photon alley:                                   </a:t>
            </a:r>
            <a:r>
              <a:rPr lang="en-US" sz="1400" dirty="0" err="1" smtClean="0">
                <a:solidFill>
                  <a:srgbClr val="000000"/>
                </a:solidFill>
                <a:latin typeface="Apple Casual"/>
                <a:cs typeface="Apple Casual"/>
              </a:rPr>
              <a:t>eff</a:t>
            </a:r>
            <a:r>
              <a:rPr lang="en-US" sz="1400" dirty="0" smtClean="0">
                <a:solidFill>
                  <a:srgbClr val="000000"/>
                </a:solidFill>
                <a:latin typeface="Apple Casual"/>
                <a:cs typeface="Apple Casual"/>
              </a:rPr>
              <a:t>*: ~72%</a:t>
            </a:r>
          </a:p>
          <a:p>
            <a:pPr>
              <a:buFontTx/>
              <a:buChar char="-"/>
            </a:pPr>
            <a:r>
              <a:rPr lang="en-US" sz="1400" dirty="0" err="1" smtClean="0">
                <a:latin typeface="Apple Casual"/>
                <a:cs typeface="Apple Casual"/>
              </a:rPr>
              <a:t>E</a:t>
            </a:r>
            <a:r>
              <a:rPr lang="en-US" sz="1400" baseline="-25000" dirty="0" err="1" smtClean="0">
                <a:latin typeface="Apple Casual"/>
                <a:cs typeface="Apple Casual"/>
              </a:rPr>
              <a:t>T</a:t>
            </a:r>
            <a:r>
              <a:rPr lang="en-US" sz="1400" dirty="0" err="1" smtClean="0">
                <a:latin typeface="Apple Casual"/>
                <a:cs typeface="Apple Casual"/>
              </a:rPr>
              <a:t>(</a:t>
            </a:r>
            <a:r>
              <a:rPr lang="en-US" sz="1400" dirty="0" err="1" smtClean="0">
                <a:latin typeface="Symbol" charset="2"/>
                <a:cs typeface="Symbol" charset="2"/>
              </a:rPr>
              <a:t>g</a:t>
            </a:r>
            <a:r>
              <a:rPr lang="en-US" sz="1400" dirty="0" smtClean="0">
                <a:latin typeface="Apple Casual"/>
                <a:cs typeface="Apple Casual"/>
              </a:rPr>
              <a:t>) &gt; 2.3 </a:t>
            </a:r>
            <a:r>
              <a:rPr lang="en-US" sz="1400" dirty="0" err="1" smtClean="0">
                <a:latin typeface="Apple Casual"/>
                <a:cs typeface="Apple Casual"/>
              </a:rPr>
              <a:t>GeV</a:t>
            </a:r>
            <a:r>
              <a:rPr lang="en-US" sz="1400" dirty="0" smtClean="0">
                <a:latin typeface="Apple Casual"/>
                <a:cs typeface="Apple Casual"/>
              </a:rPr>
              <a:t>, </a:t>
            </a:r>
            <a:r>
              <a:rPr lang="en-US" sz="1400" dirty="0" err="1" smtClean="0">
                <a:latin typeface="Apple Casual"/>
                <a:cs typeface="Apple Casual"/>
              </a:rPr>
              <a:t>E</a:t>
            </a:r>
            <a:r>
              <a:rPr lang="en-US" sz="1400" baseline="-25000" dirty="0" err="1" smtClean="0">
                <a:latin typeface="Apple Casual"/>
                <a:cs typeface="Apple Casual"/>
              </a:rPr>
              <a:t>T</a:t>
            </a:r>
            <a:r>
              <a:rPr lang="en-US" sz="1400" dirty="0" err="1" smtClean="0">
                <a:latin typeface="Apple Casual"/>
                <a:cs typeface="Apple Casual"/>
              </a:rPr>
              <a:t>(e</a:t>
            </a:r>
            <a:r>
              <a:rPr lang="en-US" sz="1400" dirty="0" smtClean="0">
                <a:latin typeface="Apple Casual"/>
                <a:cs typeface="Apple Casual"/>
              </a:rPr>
              <a:t>) &gt; 2.6 </a:t>
            </a:r>
            <a:r>
              <a:rPr lang="en-US" sz="1400" dirty="0" err="1" smtClean="0">
                <a:latin typeface="Apple Casual"/>
                <a:cs typeface="Apple Casual"/>
              </a:rPr>
              <a:t>GeV</a:t>
            </a:r>
            <a:r>
              <a:rPr lang="en-US" sz="1400" dirty="0" smtClean="0">
                <a:latin typeface="Apple Casual"/>
                <a:cs typeface="Apple Casual"/>
              </a:rPr>
              <a:t>, E</a:t>
            </a:r>
            <a:r>
              <a:rPr lang="en-US" sz="1400" baseline="-25000" dirty="0" smtClean="0">
                <a:latin typeface="Apple Casual"/>
                <a:cs typeface="Apple Casual"/>
              </a:rPr>
              <a:t>T</a:t>
            </a:r>
            <a:r>
              <a:rPr lang="en-US" sz="1400" dirty="0" smtClean="0">
                <a:latin typeface="Apple Casual"/>
                <a:cs typeface="Apple Casual"/>
              </a:rPr>
              <a:t>(</a:t>
            </a:r>
            <a:r>
              <a:rPr lang="en-US" sz="1400" dirty="0" smtClean="0">
                <a:latin typeface="Symbol" charset="2"/>
                <a:cs typeface="Symbol" charset="2"/>
              </a:rPr>
              <a:t>p</a:t>
            </a:r>
            <a:r>
              <a:rPr lang="en-US" sz="1400" baseline="30000" dirty="0" smtClean="0">
                <a:latin typeface="Apple Casual"/>
                <a:cs typeface="Apple Casual"/>
              </a:rPr>
              <a:t>0</a:t>
            </a:r>
            <a:r>
              <a:rPr lang="en-US" sz="1400" dirty="0" smtClean="0">
                <a:latin typeface="Apple Casual"/>
                <a:cs typeface="Apple Casual"/>
              </a:rPr>
              <a:t>)&gt; 4.3 </a:t>
            </a:r>
            <a:r>
              <a:rPr lang="en-US" sz="1400" dirty="0" err="1" smtClean="0">
                <a:latin typeface="Apple Casual"/>
                <a:cs typeface="Apple Casual"/>
              </a:rPr>
              <a:t>GeV</a:t>
            </a:r>
            <a:endParaRPr lang="en-US" sz="1400" dirty="0" smtClean="0">
              <a:latin typeface="Apple Casual"/>
              <a:cs typeface="Apple Casual"/>
            </a:endParaRPr>
          </a:p>
          <a:p>
            <a:pPr>
              <a:buFontTx/>
              <a:buChar char="-"/>
            </a:pPr>
            <a:endParaRPr lang="en-US" dirty="0" smtClean="0">
              <a:solidFill>
                <a:srgbClr val="D106BD"/>
              </a:solidFill>
              <a:latin typeface="Apple Casual"/>
              <a:cs typeface="Apple Casual"/>
            </a:endParaRPr>
          </a:p>
          <a:p>
            <a:r>
              <a:rPr lang="en-US" dirty="0" err="1" smtClean="0">
                <a:solidFill>
                  <a:srgbClr val="A04DA3"/>
                </a:solidFill>
                <a:latin typeface="Apple Casual"/>
                <a:cs typeface="Apple Casual"/>
              </a:rPr>
              <a:t>Hadron</a:t>
            </a:r>
            <a:r>
              <a:rPr lang="en-US" dirty="0" smtClean="0">
                <a:solidFill>
                  <a:srgbClr val="A04DA3"/>
                </a:solidFill>
                <a:latin typeface="Apple Casual"/>
                <a:cs typeface="Apple Casual"/>
              </a:rPr>
              <a:t> alley: </a:t>
            </a:r>
            <a:r>
              <a:rPr lang="en-US" sz="1400" dirty="0" smtClean="0">
                <a:latin typeface="Apple Casual"/>
                <a:cs typeface="Apple Casual"/>
              </a:rPr>
              <a:t>E</a:t>
            </a:r>
            <a:r>
              <a:rPr lang="en-US" sz="1400" baseline="-25000" dirty="0" smtClean="0">
                <a:latin typeface="Apple Casual"/>
                <a:cs typeface="Apple Casual"/>
              </a:rPr>
              <a:t>T</a:t>
            </a:r>
            <a:r>
              <a:rPr lang="en-US" sz="1400" dirty="0" smtClean="0">
                <a:latin typeface="Apple Casual"/>
                <a:cs typeface="Apple Casual"/>
              </a:rPr>
              <a:t> &gt; 3.5 </a:t>
            </a:r>
            <a:r>
              <a:rPr lang="en-US" sz="1400" dirty="0" err="1" smtClean="0">
                <a:latin typeface="Apple Casual"/>
                <a:cs typeface="Apple Casual"/>
              </a:rPr>
              <a:t>GeV</a:t>
            </a:r>
            <a:r>
              <a:rPr lang="en-US" sz="1400" dirty="0" smtClean="0">
                <a:latin typeface="Apple Casual"/>
                <a:cs typeface="Apple Casual"/>
              </a:rPr>
              <a:t>         </a:t>
            </a:r>
            <a:r>
              <a:rPr lang="en-US" dirty="0" smtClean="0">
                <a:solidFill>
                  <a:srgbClr val="A04DA3"/>
                </a:solidFill>
                <a:latin typeface="Apple Casual"/>
                <a:cs typeface="Apple Casual"/>
              </a:rPr>
              <a:t>		   		 </a:t>
            </a:r>
            <a:r>
              <a:rPr lang="en-US" sz="1400" dirty="0" err="1" smtClean="0">
                <a:latin typeface="Apple Casual"/>
                <a:cs typeface="Apple Casual"/>
              </a:rPr>
              <a:t>eff</a:t>
            </a:r>
            <a:r>
              <a:rPr lang="en-US" sz="1400" dirty="0" smtClean="0">
                <a:latin typeface="Apple Casual"/>
                <a:cs typeface="Apple Casual"/>
              </a:rPr>
              <a:t>*: ~36%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Apple Casual"/>
                <a:cs typeface="Apple Casual"/>
              </a:rPr>
              <a:t>L0 efficiency: ~82%</a:t>
            </a:r>
          </a:p>
          <a:p>
            <a:endParaRPr lang="en-US" b="1" u="sng" dirty="0" smtClean="0">
              <a:solidFill>
                <a:srgbClr val="A04DA3"/>
              </a:solidFill>
              <a:latin typeface="Apple Casual"/>
              <a:cs typeface="Apple Casual"/>
            </a:endParaRPr>
          </a:p>
          <a:p>
            <a:r>
              <a:rPr lang="en-US" dirty="0" smtClean="0">
                <a:solidFill>
                  <a:srgbClr val="A04DA3"/>
                </a:solidFill>
                <a:latin typeface="Apple Casual"/>
                <a:cs typeface="Apple Casual"/>
              </a:rPr>
              <a:t>Photon alley =  photon + 1 or 2 </a:t>
            </a:r>
            <a:r>
              <a:rPr lang="en-US" dirty="0" err="1" smtClean="0">
                <a:solidFill>
                  <a:srgbClr val="A04DA3"/>
                </a:solidFill>
                <a:latin typeface="Apple Casual"/>
                <a:cs typeface="Apple Casual"/>
              </a:rPr>
              <a:t>track(s</a:t>
            </a:r>
            <a:r>
              <a:rPr lang="en-US" dirty="0" smtClean="0">
                <a:solidFill>
                  <a:srgbClr val="A04DA3"/>
                </a:solidFill>
                <a:latin typeface="Apple Casual"/>
                <a:cs typeface="Apple Casual"/>
              </a:rPr>
              <a:t>):</a:t>
            </a:r>
            <a:r>
              <a:rPr lang="en-US" sz="1400" dirty="0" smtClean="0">
                <a:solidFill>
                  <a:srgbClr val="A04DA3"/>
                </a:solidFill>
                <a:latin typeface="Apple Casual"/>
                <a:cs typeface="Apple Casual"/>
              </a:rPr>
              <a:t>            </a:t>
            </a:r>
            <a:r>
              <a:rPr lang="en-US" sz="1400" dirty="0" err="1" smtClean="0">
                <a:latin typeface="Apple Casual"/>
                <a:cs typeface="Apple Casual"/>
              </a:rPr>
              <a:t>eff</a:t>
            </a:r>
            <a:r>
              <a:rPr lang="en-US" sz="1400" dirty="0" smtClean="0">
                <a:latin typeface="Apple Casual"/>
                <a:cs typeface="Apple Casual"/>
              </a:rPr>
              <a:t>*</a:t>
            </a:r>
            <a:r>
              <a:rPr lang="en-US" sz="1400" smtClean="0">
                <a:latin typeface="Apple Casual"/>
                <a:cs typeface="Apple Casual"/>
              </a:rPr>
              <a:t>:~60</a:t>
            </a:r>
            <a:r>
              <a:rPr lang="en-US" sz="1400" dirty="0" smtClean="0">
                <a:latin typeface="Apple Casual"/>
                <a:cs typeface="Apple Casual"/>
              </a:rPr>
              <a:t>%</a:t>
            </a:r>
          </a:p>
          <a:p>
            <a:pPr>
              <a:buFontTx/>
              <a:buChar char="-"/>
            </a:pPr>
            <a:r>
              <a:rPr lang="en-US" sz="1400" dirty="0" smtClean="0">
                <a:latin typeface="Apple Casual"/>
                <a:cs typeface="Apple Casual"/>
              </a:rPr>
              <a:t> fast p</a:t>
            </a:r>
            <a:r>
              <a:rPr lang="en-US" sz="1400" baseline="30000" dirty="0" smtClean="0">
                <a:latin typeface="Apple Casual"/>
                <a:cs typeface="Apple Casual"/>
              </a:rPr>
              <a:t>0</a:t>
            </a:r>
            <a:r>
              <a:rPr lang="en-US" sz="1400" dirty="0" smtClean="0">
                <a:latin typeface="Apple Casual"/>
                <a:cs typeface="Apple Casual"/>
              </a:rPr>
              <a:t>/</a:t>
            </a:r>
            <a:r>
              <a:rPr lang="en-US" sz="1400" dirty="0" smtClean="0">
                <a:latin typeface="Symbol" charset="2"/>
                <a:cs typeface="Symbol" charset="2"/>
              </a:rPr>
              <a:t>g</a:t>
            </a:r>
            <a:r>
              <a:rPr lang="en-US" sz="1400" dirty="0" smtClean="0">
                <a:latin typeface="Apple Casual"/>
                <a:cs typeface="Apple Casual"/>
              </a:rPr>
              <a:t> separator algorithm</a:t>
            </a:r>
          </a:p>
          <a:p>
            <a:pPr>
              <a:buFontTx/>
              <a:buChar char="-"/>
            </a:pPr>
            <a:r>
              <a:rPr lang="en-US" sz="1400" dirty="0" smtClean="0">
                <a:latin typeface="Apple Casual"/>
                <a:cs typeface="Apple Casual"/>
              </a:rPr>
              <a:t> track: requirements on </a:t>
            </a:r>
            <a:r>
              <a:rPr lang="en-US" sz="1400" dirty="0" err="1" smtClean="0">
                <a:latin typeface="Apple Casual"/>
                <a:cs typeface="Apple Casual"/>
              </a:rPr>
              <a:t>p</a:t>
            </a:r>
            <a:r>
              <a:rPr lang="en-US" sz="1400" baseline="-25000" dirty="0" err="1" smtClean="0">
                <a:latin typeface="Apple Casual"/>
                <a:cs typeface="Apple Casual"/>
              </a:rPr>
              <a:t>T</a:t>
            </a:r>
            <a:r>
              <a:rPr lang="en-US" sz="1400" dirty="0" smtClean="0">
                <a:latin typeface="Apple Casual"/>
                <a:cs typeface="Apple Casual"/>
              </a:rPr>
              <a:t>, IP distance, vertex quality </a:t>
            </a:r>
          </a:p>
          <a:p>
            <a:pPr>
              <a:buFontTx/>
              <a:buChar char="-"/>
            </a:pPr>
            <a:endParaRPr lang="en-US" sz="1400" dirty="0" smtClean="0">
              <a:latin typeface="Apple Casual"/>
              <a:cs typeface="Apple Casual"/>
            </a:endParaRPr>
          </a:p>
          <a:p>
            <a:r>
              <a:rPr lang="en-US" dirty="0" err="1" smtClean="0">
                <a:solidFill>
                  <a:srgbClr val="A04DA3"/>
                </a:solidFill>
                <a:latin typeface="Apple Casual"/>
                <a:cs typeface="Apple Casual"/>
              </a:rPr>
              <a:t>Hadron</a:t>
            </a:r>
            <a:r>
              <a:rPr lang="en-US" dirty="0" smtClean="0">
                <a:solidFill>
                  <a:srgbClr val="A04DA3"/>
                </a:solidFill>
                <a:latin typeface="Apple Casual"/>
                <a:cs typeface="Apple Casual"/>
              </a:rPr>
              <a:t> alley         </a:t>
            </a:r>
            <a:r>
              <a:rPr lang="en-US" dirty="0" smtClean="0">
                <a:solidFill>
                  <a:srgbClr val="D106BD"/>
                </a:solidFill>
                <a:latin typeface="Apple Casual"/>
                <a:cs typeface="Apple Casual"/>
              </a:rPr>
              <a:t>                          </a:t>
            </a:r>
            <a:r>
              <a:rPr lang="en-US" sz="1400" dirty="0" err="1" smtClean="0">
                <a:latin typeface="Apple Casual"/>
                <a:cs typeface="Apple Casual"/>
              </a:rPr>
              <a:t>eff</a:t>
            </a:r>
            <a:r>
              <a:rPr lang="en-US" sz="1400" dirty="0" smtClean="0">
                <a:latin typeface="Apple Casual"/>
                <a:cs typeface="Apple Casual"/>
              </a:rPr>
              <a:t>*:~15%</a:t>
            </a:r>
            <a:endParaRPr lang="en-US" b="1" dirty="0" smtClean="0">
              <a:solidFill>
                <a:srgbClr val="D106BD"/>
              </a:solidFill>
              <a:latin typeface="Apple Casual"/>
              <a:cs typeface="Apple Casual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Apple Casual"/>
                <a:cs typeface="Apple Casual"/>
              </a:rPr>
              <a:t>                        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Apple Casual"/>
                <a:cs typeface="Apple Casual"/>
              </a:rPr>
              <a:t>L0 </a:t>
            </a:r>
            <a:r>
              <a:rPr lang="en-US" dirty="0" err="1" smtClean="0">
                <a:solidFill>
                  <a:schemeClr val="accent2"/>
                </a:solidFill>
                <a:latin typeface="Apple Casual"/>
                <a:cs typeface="Apple Casual"/>
              </a:rPr>
              <a:t>x</a:t>
            </a:r>
            <a:r>
              <a:rPr lang="en-US" dirty="0" smtClean="0">
                <a:solidFill>
                  <a:schemeClr val="accent2"/>
                </a:solidFill>
                <a:latin typeface="Apple Casual"/>
                <a:cs typeface="Apple Casual"/>
              </a:rPr>
              <a:t> Hlt1 efficiency: ~60%</a:t>
            </a:r>
          </a:p>
          <a:p>
            <a:endParaRPr lang="en-US" dirty="0" smtClean="0">
              <a:solidFill>
                <a:srgbClr val="A04DA3"/>
              </a:solidFill>
              <a:latin typeface="Apple Casual"/>
              <a:cs typeface="Apple Casual"/>
            </a:endParaRPr>
          </a:p>
          <a:p>
            <a:r>
              <a:rPr lang="en-US" dirty="0" smtClean="0">
                <a:solidFill>
                  <a:srgbClr val="A04DA3"/>
                </a:solidFill>
                <a:latin typeface="Apple Casual"/>
                <a:cs typeface="Apple Casual"/>
              </a:rPr>
              <a:t>Exclusive B</a:t>
            </a:r>
            <a:r>
              <a:rPr lang="en-US" baseline="-25000" dirty="0" smtClean="0">
                <a:solidFill>
                  <a:srgbClr val="A04DA3"/>
                </a:solidFill>
                <a:latin typeface="Apple Casual"/>
                <a:cs typeface="Apple Casual"/>
              </a:rPr>
              <a:t>s</a:t>
            </a:r>
            <a:r>
              <a:rPr lang="en-US" dirty="0" smtClean="0">
                <a:solidFill>
                  <a:srgbClr val="A04DA3"/>
                </a:solidFill>
                <a:latin typeface="Apple Casual"/>
                <a:cs typeface="Apple Casual"/>
              </a:rPr>
              <a:t> -&gt; </a:t>
            </a:r>
            <a:r>
              <a:rPr lang="en-US" dirty="0" err="1" smtClean="0">
                <a:solidFill>
                  <a:srgbClr val="A04DA3"/>
                </a:solidFill>
                <a:latin typeface="Symbol" charset="2"/>
                <a:cs typeface="Symbol" charset="2"/>
              </a:rPr>
              <a:t>fg</a:t>
            </a:r>
            <a:r>
              <a:rPr lang="en-US" dirty="0" smtClean="0">
                <a:solidFill>
                  <a:srgbClr val="A04DA3"/>
                </a:solidFill>
                <a:latin typeface="Apple Casual"/>
                <a:cs typeface="Apple Casual"/>
              </a:rPr>
              <a:t> line:                          </a:t>
            </a:r>
            <a:r>
              <a:rPr lang="en-US" sz="1400" dirty="0" err="1" smtClean="0">
                <a:latin typeface="Apple Casual"/>
                <a:cs typeface="Apple Casual"/>
              </a:rPr>
              <a:t>eff</a:t>
            </a:r>
            <a:r>
              <a:rPr lang="en-US" sz="1400" dirty="0" smtClean="0">
                <a:latin typeface="Apple Casual"/>
                <a:cs typeface="Apple Casual"/>
              </a:rPr>
              <a:t>*: ~88%</a:t>
            </a:r>
            <a:endParaRPr lang="en-US" dirty="0" smtClean="0">
              <a:solidFill>
                <a:srgbClr val="D106BD"/>
              </a:solidFill>
              <a:latin typeface="Apple Casual"/>
              <a:cs typeface="Apple Casual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Apple Casual"/>
                <a:cs typeface="Apple Casual"/>
              </a:rPr>
              <a:t> offline selection procedure with relaxed cuts</a:t>
            </a:r>
          </a:p>
          <a:p>
            <a:endParaRPr lang="en-US" dirty="0" smtClean="0">
              <a:solidFill>
                <a:srgbClr val="A04DA3"/>
              </a:solidFill>
              <a:latin typeface="Apple Casual"/>
              <a:cs typeface="Apple Casual"/>
            </a:endParaRPr>
          </a:p>
          <a:p>
            <a:r>
              <a:rPr lang="en-US" dirty="0" smtClean="0">
                <a:solidFill>
                  <a:srgbClr val="A04DA3"/>
                </a:solidFill>
                <a:latin typeface="Apple Casual"/>
                <a:cs typeface="Apple Casual"/>
              </a:rPr>
              <a:t>Inclusive phi alley:                              </a:t>
            </a:r>
            <a:r>
              <a:rPr lang="en-US" sz="1400" dirty="0" err="1" smtClean="0">
                <a:latin typeface="Apple Casual"/>
                <a:cs typeface="Apple Casual"/>
              </a:rPr>
              <a:t>eff</a:t>
            </a:r>
            <a:r>
              <a:rPr lang="en-US" sz="1400" dirty="0" smtClean="0">
                <a:latin typeface="Apple Casual"/>
                <a:cs typeface="Apple Casual"/>
              </a:rPr>
              <a:t>*: ~83%</a:t>
            </a:r>
            <a:endParaRPr lang="en-US" sz="1400" dirty="0" smtClean="0">
              <a:solidFill>
                <a:srgbClr val="D106BD"/>
              </a:solidFill>
              <a:latin typeface="Apple Casual"/>
              <a:cs typeface="Apple Casual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Apple Casual"/>
                <a:cs typeface="Apple Casual"/>
              </a:rPr>
              <a:t>P</a:t>
            </a:r>
            <a:r>
              <a:rPr lang="en-US" sz="1400" baseline="-25000" dirty="0" smtClean="0">
                <a:latin typeface="Apple Casual"/>
                <a:cs typeface="Apple Casual"/>
              </a:rPr>
              <a:t>T</a:t>
            </a:r>
            <a:r>
              <a:rPr lang="en-US" sz="1400" dirty="0" smtClean="0">
                <a:latin typeface="Apple Casual"/>
                <a:cs typeface="Apple Casual"/>
              </a:rPr>
              <a:t> (K and </a:t>
            </a:r>
            <a:r>
              <a:rPr lang="en-US" sz="1400" dirty="0" err="1" smtClean="0">
                <a:latin typeface="Symbol" charset="2"/>
                <a:cs typeface="Symbol" charset="2"/>
              </a:rPr>
              <a:t>f</a:t>
            </a:r>
            <a:r>
              <a:rPr lang="en-US" sz="1400" dirty="0" smtClean="0">
                <a:latin typeface="Apple Casual"/>
                <a:cs typeface="Apple Casual"/>
              </a:rPr>
              <a:t>) and PID, IP, mass window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Apple Casual"/>
                <a:cs typeface="Apple Casual"/>
              </a:rPr>
              <a:t>L0 </a:t>
            </a:r>
            <a:r>
              <a:rPr lang="en-US" dirty="0" err="1" smtClean="0">
                <a:solidFill>
                  <a:schemeClr val="accent2"/>
                </a:solidFill>
                <a:latin typeface="Apple Casual"/>
                <a:cs typeface="Apple Casual"/>
              </a:rPr>
              <a:t>x</a:t>
            </a:r>
            <a:r>
              <a:rPr lang="en-US" dirty="0" smtClean="0">
                <a:solidFill>
                  <a:schemeClr val="accent2"/>
                </a:solidFill>
                <a:latin typeface="Apple Casual"/>
                <a:cs typeface="Apple Casual"/>
              </a:rPr>
              <a:t> Hlt1 </a:t>
            </a:r>
            <a:r>
              <a:rPr lang="en-US" dirty="0" err="1" smtClean="0">
                <a:solidFill>
                  <a:schemeClr val="accent2"/>
                </a:solidFill>
                <a:latin typeface="Apple Casual"/>
                <a:cs typeface="Apple Casual"/>
              </a:rPr>
              <a:t>x</a:t>
            </a:r>
            <a:r>
              <a:rPr lang="en-US" dirty="0" smtClean="0">
                <a:solidFill>
                  <a:schemeClr val="accent2"/>
                </a:solidFill>
                <a:latin typeface="Apple Casual"/>
                <a:cs typeface="Apple Casual"/>
              </a:rPr>
              <a:t> Hlt2 efficiency: ~57%</a:t>
            </a:r>
          </a:p>
          <a:p>
            <a:endParaRPr lang="en-US" dirty="0" smtClean="0">
              <a:cs typeface="Symbol" charset="2"/>
            </a:endParaRPr>
          </a:p>
          <a:p>
            <a:r>
              <a:rPr lang="en-US" dirty="0" smtClean="0">
                <a:latin typeface="Symbol" charset="2"/>
                <a:cs typeface="Symbol" charset="2"/>
              </a:rPr>
              <a:t>              </a:t>
            </a:r>
          </a:p>
          <a:p>
            <a:r>
              <a:rPr lang="en-US" dirty="0" smtClean="0">
                <a:cs typeface="Symbol" charset="2"/>
              </a:rPr>
              <a:t>	</a:t>
            </a:r>
            <a:endParaRPr lang="en-US" dirty="0" smtClean="0">
              <a:solidFill>
                <a:srgbClr val="D106BD"/>
              </a:solidFill>
              <a:cs typeface="Symbol" charset="2"/>
            </a:endParaRPr>
          </a:p>
          <a:p>
            <a:endParaRPr lang="en-US" dirty="0" smtClean="0">
              <a:cs typeface="Symbol" charset="2"/>
            </a:endParaRPr>
          </a:p>
          <a:p>
            <a:endParaRPr lang="en-US" dirty="0" smtClean="0"/>
          </a:p>
        </p:txBody>
      </p:sp>
      <p:sp>
        <p:nvSpPr>
          <p:cNvPr id="33" name="Rounded Rectangle 32"/>
          <p:cNvSpPr/>
          <p:nvPr/>
        </p:nvSpPr>
        <p:spPr>
          <a:xfrm>
            <a:off x="512064" y="1143000"/>
            <a:ext cx="8140700" cy="1132442"/>
          </a:xfrm>
          <a:prstGeom prst="roundRect">
            <a:avLst/>
          </a:prstGeom>
          <a:noFill/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202987" y="1509166"/>
            <a:ext cx="1132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chemeClr val="accent2"/>
                </a:solidFill>
              </a:rPr>
              <a:t>Level 0</a:t>
            </a:r>
            <a:endParaRPr lang="en-US" sz="2000" b="1" u="sng" dirty="0">
              <a:solidFill>
                <a:schemeClr val="accent2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12064" y="2743200"/>
            <a:ext cx="8140700" cy="1371600"/>
          </a:xfrm>
          <a:prstGeom prst="roundRect">
            <a:avLst/>
          </a:prstGeom>
          <a:noFill/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12064" y="4648200"/>
            <a:ext cx="8174736" cy="1447800"/>
          </a:xfrm>
          <a:prstGeom prst="roundRect">
            <a:avLst/>
          </a:prstGeom>
          <a:noFill/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370878" y="5017987"/>
            <a:ext cx="834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err="1" smtClean="0">
                <a:solidFill>
                  <a:schemeClr val="accent2"/>
                </a:solidFill>
              </a:rPr>
              <a:t>Hlt</a:t>
            </a:r>
            <a:r>
              <a:rPr lang="en-US" sz="2000" b="1" u="sng" dirty="0" smtClean="0">
                <a:solidFill>
                  <a:schemeClr val="accent2"/>
                </a:solidFill>
              </a:rPr>
              <a:t> 2</a:t>
            </a:r>
            <a:endParaRPr lang="en-US" sz="2000" b="1" u="sng" dirty="0">
              <a:solidFill>
                <a:schemeClr val="accent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369300" y="3171654"/>
            <a:ext cx="79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err="1" smtClean="0">
                <a:solidFill>
                  <a:schemeClr val="accent2"/>
                </a:solidFill>
              </a:rPr>
              <a:t>Hlt</a:t>
            </a:r>
            <a:r>
              <a:rPr lang="en-US" sz="2000" b="1" u="sng" dirty="0" smtClean="0">
                <a:solidFill>
                  <a:schemeClr val="accent2"/>
                </a:solidFill>
              </a:rPr>
              <a:t> 1</a:t>
            </a:r>
            <a:endParaRPr lang="en-US" sz="2000" b="1" u="sng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12" y="6532602"/>
            <a:ext cx="69038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A04DA3"/>
                </a:solidFill>
                <a:latin typeface="Symbol" charset="2"/>
                <a:ea typeface="Arial" pitchFamily="-65" charset="0"/>
                <a:cs typeface="Symbol" charset="2"/>
              </a:rPr>
              <a:t>* </a:t>
            </a:r>
            <a:r>
              <a:rPr lang="en-US" sz="1200" dirty="0" smtClean="0">
                <a:solidFill>
                  <a:srgbClr val="A04DA3"/>
                </a:solidFill>
                <a:latin typeface="Apple Casual"/>
                <a:ea typeface="Arial" pitchFamily="-65" charset="0"/>
                <a:cs typeface="Apple Casual"/>
              </a:rPr>
              <a:t>on offline selected events (which passed L0 (+ Hlt1) trigger)</a:t>
            </a:r>
            <a:endParaRPr lang="en-GB" sz="1200" dirty="0" smtClean="0">
              <a:solidFill>
                <a:srgbClr val="A04DA3"/>
              </a:solidFill>
              <a:latin typeface="Apple Casual"/>
              <a:ea typeface="Arial" pitchFamily="-65" charset="0"/>
              <a:cs typeface="Apple Casual"/>
            </a:endParaRPr>
          </a:p>
          <a:p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Vervink</a:t>
            </a:r>
            <a:endParaRPr lang="en-US"/>
          </a:p>
        </p:txBody>
      </p:sp>
      <p:pic>
        <p:nvPicPr>
          <p:cNvPr id="15" name="Picture 14" descr="lhcblog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901" y="0"/>
            <a:ext cx="438028" cy="301752"/>
          </a:xfrm>
          <a:prstGeom prst="rect">
            <a:avLst/>
          </a:prstGeom>
        </p:spPr>
      </p:pic>
      <p:pic>
        <p:nvPicPr>
          <p:cNvPr id="16" name="Picture 15" descr="Cern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0" y="15240"/>
            <a:ext cx="37133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708136" cy="5715000"/>
          </a:xfrm>
        </p:spPr>
        <p:txBody>
          <a:bodyPr>
            <a:noAutofit/>
          </a:bodyPr>
          <a:lstStyle/>
          <a:p>
            <a:r>
              <a:rPr lang="en-GB" sz="1800" dirty="0" smtClean="0">
                <a:latin typeface="Apple Casual"/>
                <a:ea typeface="Arial" pitchFamily="-65" charset="0"/>
                <a:cs typeface="Apple Casual"/>
              </a:rPr>
              <a:t>Both trigger selection and offline selection cut on IP distance of </a:t>
            </a:r>
            <a:r>
              <a:rPr lang="en-GB" sz="1800" dirty="0" err="1" smtClean="0">
                <a:latin typeface="Symbol" charset="2"/>
                <a:ea typeface="Arial" pitchFamily="-65" charset="0"/>
                <a:cs typeface="Symbol" charset="2"/>
              </a:rPr>
              <a:t>f</a:t>
            </a:r>
            <a:r>
              <a:rPr lang="en-GB" sz="1800" dirty="0" smtClean="0">
                <a:latin typeface="Apple Casual"/>
                <a:ea typeface="Arial" pitchFamily="-65" charset="0"/>
                <a:cs typeface="Apple Casual"/>
              </a:rPr>
              <a:t> to reduce the prompt background.</a:t>
            </a:r>
          </a:p>
          <a:p>
            <a:r>
              <a:rPr lang="en-US" sz="1800" dirty="0" smtClean="0">
                <a:latin typeface="Apple Casual"/>
                <a:ea typeface="Arial" pitchFamily="-65" charset="0"/>
                <a:cs typeface="Apple Casual"/>
              </a:rPr>
              <a:t>Affects </a:t>
            </a:r>
            <a:r>
              <a:rPr lang="en-US" sz="1800" dirty="0" err="1" smtClean="0">
                <a:latin typeface="Apple Casual"/>
                <a:ea typeface="Arial" pitchFamily="-65" charset="0"/>
                <a:cs typeface="Apple Casual"/>
              </a:rPr>
              <a:t>t</a:t>
            </a:r>
            <a:r>
              <a:rPr lang="en-GB" sz="1800" dirty="0" smtClean="0">
                <a:latin typeface="Apple Casual"/>
                <a:ea typeface="Arial" pitchFamily="-65" charset="0"/>
                <a:cs typeface="Apple Casual"/>
              </a:rPr>
              <a:t>he B</a:t>
            </a:r>
            <a:r>
              <a:rPr lang="en-GB" sz="1800" baseline="-25000" dirty="0" smtClean="0">
                <a:latin typeface="Apple Casual"/>
                <a:ea typeface="Arial" pitchFamily="-65" charset="0"/>
                <a:cs typeface="Apple Casual"/>
              </a:rPr>
              <a:t>s</a:t>
            </a:r>
            <a:r>
              <a:rPr lang="en-GB" sz="1800" dirty="0" smtClean="0">
                <a:latin typeface="Apple Casual"/>
                <a:ea typeface="Arial" pitchFamily="-65" charset="0"/>
                <a:cs typeface="Apple Casual"/>
              </a:rPr>
              <a:t> proper-time distribution</a:t>
            </a:r>
          </a:p>
          <a:p>
            <a:endParaRPr lang="en-GB" sz="1800" dirty="0" smtClean="0">
              <a:latin typeface="Apple Casual"/>
              <a:ea typeface="Arial" pitchFamily="-65" charset="0"/>
              <a:cs typeface="Apple Casual"/>
            </a:endParaRPr>
          </a:p>
          <a:p>
            <a:endParaRPr lang="en-GB" sz="1800" dirty="0" smtClean="0">
              <a:latin typeface="Apple Casual"/>
              <a:ea typeface="Arial" pitchFamily="-65" charset="0"/>
              <a:cs typeface="Apple Casual"/>
            </a:endParaRPr>
          </a:p>
          <a:p>
            <a:endParaRPr lang="en-GB" sz="1800" dirty="0" smtClean="0">
              <a:latin typeface="Apple Casual"/>
              <a:ea typeface="Arial" pitchFamily="-65" charset="0"/>
              <a:cs typeface="Apple Casual"/>
            </a:endParaRPr>
          </a:p>
          <a:p>
            <a:endParaRPr lang="en-GB" sz="1800" dirty="0" smtClean="0">
              <a:solidFill>
                <a:srgbClr val="FF0000"/>
              </a:solidFill>
              <a:latin typeface="Apple Casual"/>
              <a:ea typeface="Arial" pitchFamily="-65" charset="0"/>
              <a:cs typeface="Apple Casual"/>
            </a:endParaRPr>
          </a:p>
          <a:p>
            <a:endParaRPr lang="en-GB" sz="1800" dirty="0" smtClean="0">
              <a:latin typeface="Apple Casual"/>
              <a:ea typeface="Arial" pitchFamily="-65" charset="0"/>
              <a:cs typeface="Apple Casual"/>
            </a:endParaRPr>
          </a:p>
          <a:p>
            <a:endParaRPr lang="en-GB" sz="1800" dirty="0" smtClean="0">
              <a:latin typeface="Apple Casual"/>
              <a:ea typeface="Arial" pitchFamily="-65" charset="0"/>
              <a:cs typeface="Apple Casual"/>
            </a:endParaRPr>
          </a:p>
          <a:p>
            <a:pPr>
              <a:buNone/>
            </a:pPr>
            <a:endParaRPr lang="en-GB" sz="1800" dirty="0" smtClean="0">
              <a:latin typeface="Apple Casual"/>
              <a:ea typeface="Arial" pitchFamily="-65" charset="0"/>
              <a:cs typeface="Apple Casual"/>
            </a:endParaRPr>
          </a:p>
          <a:p>
            <a:pPr>
              <a:buNone/>
            </a:pPr>
            <a:endParaRPr lang="en-GB" sz="1800" dirty="0" smtClean="0">
              <a:latin typeface="Apple Casual"/>
              <a:ea typeface="Arial" pitchFamily="-65" charset="0"/>
              <a:cs typeface="Apple Casual"/>
            </a:endParaRPr>
          </a:p>
          <a:p>
            <a:r>
              <a:rPr lang="en-GB" sz="1800" b="1" dirty="0" smtClean="0">
                <a:latin typeface="Apple Casual"/>
                <a:ea typeface="Arial" pitchFamily="-65" charset="0"/>
                <a:cs typeface="Apple Casual"/>
              </a:rPr>
              <a:t>Acceptance </a:t>
            </a:r>
            <a:r>
              <a:rPr lang="en-GB" sz="1800" b="1" dirty="0">
                <a:latin typeface="Apple Casual"/>
                <a:ea typeface="Arial" pitchFamily="-65" charset="0"/>
                <a:cs typeface="Apple Casual"/>
              </a:rPr>
              <a:t>function: </a:t>
            </a:r>
            <a:r>
              <a:rPr lang="en-GB" sz="1800" i="1" dirty="0" err="1">
                <a:solidFill>
                  <a:srgbClr val="7030A0"/>
                </a:solidFill>
                <a:latin typeface="Symbol" charset="2"/>
                <a:ea typeface="Arial" pitchFamily="-65" charset="0"/>
                <a:cs typeface="Symbol" charset="2"/>
              </a:rPr>
              <a:t>e</a:t>
            </a:r>
            <a:r>
              <a:rPr lang="en-GB" sz="1800" i="1" dirty="0">
                <a:solidFill>
                  <a:srgbClr val="7030A0"/>
                </a:solidFill>
                <a:latin typeface="Apple Casual"/>
                <a:ea typeface="Arial" pitchFamily="-65" charset="0"/>
                <a:cs typeface="Apple Casual"/>
              </a:rPr>
              <a:t>=</a:t>
            </a:r>
            <a:r>
              <a:rPr lang="en-GB" sz="1800" i="1" dirty="0" err="1" smtClean="0">
                <a:solidFill>
                  <a:srgbClr val="7030A0"/>
                </a:solidFill>
                <a:latin typeface="Symbol" charset="2"/>
                <a:ea typeface="Arial" pitchFamily="-65" charset="0"/>
                <a:cs typeface="Symbol" charset="2"/>
              </a:rPr>
              <a:t>e</a:t>
            </a:r>
            <a:r>
              <a:rPr lang="en-GB" sz="1800" i="1" dirty="0" err="1" smtClean="0">
                <a:solidFill>
                  <a:srgbClr val="7030A0"/>
                </a:solidFill>
                <a:latin typeface="Apple Casual"/>
                <a:ea typeface="Arial" pitchFamily="-65" charset="0"/>
                <a:cs typeface="Apple Casual"/>
              </a:rPr>
              <a:t>(</a:t>
            </a:r>
            <a:r>
              <a:rPr lang="en-GB" sz="1800" i="1" dirty="0" err="1">
                <a:solidFill>
                  <a:srgbClr val="7030A0"/>
                </a:solidFill>
                <a:latin typeface="Apple Casual"/>
                <a:ea typeface="Arial" pitchFamily="-65" charset="0"/>
                <a:cs typeface="Apple Casual"/>
              </a:rPr>
              <a:t>t</a:t>
            </a:r>
            <a:r>
              <a:rPr lang="en-GB" sz="1800" i="1" dirty="0">
                <a:solidFill>
                  <a:srgbClr val="7030A0"/>
                </a:solidFill>
                <a:latin typeface="Apple Casual"/>
                <a:ea typeface="Arial" pitchFamily="-65" charset="0"/>
                <a:cs typeface="Apple Casual"/>
              </a:rPr>
              <a:t>)</a:t>
            </a:r>
            <a:r>
              <a:rPr lang="en-GB" sz="1800" dirty="0">
                <a:latin typeface="Apple Casual"/>
                <a:ea typeface="Arial" pitchFamily="-65" charset="0"/>
                <a:cs typeface="Apple Casual"/>
              </a:rPr>
              <a:t> </a:t>
            </a:r>
            <a:r>
              <a:rPr lang="en-GB" sz="1800" dirty="0" smtClean="0">
                <a:latin typeface="Apple Casual"/>
                <a:ea typeface="Arial" pitchFamily="-65" charset="0"/>
                <a:cs typeface="Apple Casual"/>
              </a:rPr>
              <a:t> </a:t>
            </a:r>
          </a:p>
          <a:p>
            <a:pPr lvl="1"/>
            <a:r>
              <a:rPr lang="en-GB" sz="1800" dirty="0" smtClean="0">
                <a:solidFill>
                  <a:srgbClr val="7030A0"/>
                </a:solidFill>
                <a:latin typeface="Apple Casual"/>
                <a:cs typeface="Apple Casual"/>
              </a:rPr>
              <a:t>Use control sample B</a:t>
            </a:r>
            <a:r>
              <a:rPr lang="en-GB" sz="1800" baseline="30000" dirty="0" smtClean="0">
                <a:solidFill>
                  <a:srgbClr val="7030A0"/>
                </a:solidFill>
                <a:latin typeface="Apple Casual"/>
                <a:cs typeface="Apple Casual"/>
              </a:rPr>
              <a:t>0</a:t>
            </a:r>
            <a:r>
              <a:rPr lang="en-GB" sz="1800" dirty="0" smtClean="0">
                <a:solidFill>
                  <a:srgbClr val="7030A0"/>
                </a:solidFill>
                <a:latin typeface="Apple Casual"/>
                <a:ea typeface="Arial" pitchFamily="-65" charset="0"/>
                <a:cs typeface="Apple Casual"/>
              </a:rPr>
              <a:t>→</a:t>
            </a:r>
            <a:r>
              <a:rPr lang="en-GB" sz="1800" dirty="0">
                <a:solidFill>
                  <a:srgbClr val="7030A0"/>
                </a:solidFill>
                <a:latin typeface="Apple Casual"/>
                <a:ea typeface="Arial" pitchFamily="-65" charset="0"/>
                <a:cs typeface="Apple Casual"/>
              </a:rPr>
              <a:t>K*(</a:t>
            </a:r>
            <a:r>
              <a:rPr lang="en-GB" sz="1800" dirty="0" err="1">
                <a:solidFill>
                  <a:srgbClr val="7030A0"/>
                </a:solidFill>
                <a:latin typeface="Apple Casual"/>
                <a:ea typeface="Arial" pitchFamily="-65" charset="0"/>
                <a:cs typeface="Apple Casual"/>
              </a:rPr>
              <a:t>K</a:t>
            </a:r>
            <a:r>
              <a:rPr lang="en-GB" sz="1800" baseline="30000" dirty="0" err="1">
                <a:solidFill>
                  <a:srgbClr val="7030A0"/>
                </a:solidFill>
                <a:latin typeface="Apple Casual"/>
                <a:ea typeface="Arial" pitchFamily="-65" charset="0"/>
                <a:cs typeface="Apple Casual"/>
              </a:rPr>
              <a:t>+</a:t>
            </a:r>
            <a:r>
              <a:rPr lang="en-GB" sz="1800" dirty="0" err="1">
                <a:solidFill>
                  <a:srgbClr val="7030A0"/>
                </a:solidFill>
                <a:latin typeface="Symbol" charset="2"/>
                <a:ea typeface="Arial" pitchFamily="-65" charset="0"/>
                <a:cs typeface="Symbol" charset="2"/>
              </a:rPr>
              <a:t>p</a:t>
            </a:r>
            <a:r>
              <a:rPr lang="en-GB" sz="1800" baseline="30000" dirty="0" err="1">
                <a:solidFill>
                  <a:srgbClr val="7030A0"/>
                </a:solidFill>
                <a:latin typeface="Apple Casual"/>
                <a:ea typeface="Arial" pitchFamily="-65" charset="0"/>
                <a:cs typeface="Apple Casual"/>
              </a:rPr>
              <a:t>-</a:t>
            </a:r>
            <a:r>
              <a:rPr lang="en-GB" sz="1800" dirty="0" err="1">
                <a:solidFill>
                  <a:srgbClr val="7030A0"/>
                </a:solidFill>
                <a:latin typeface="Apple Casual"/>
                <a:ea typeface="Arial" pitchFamily="-65" charset="0"/>
                <a:cs typeface="Apple Casual"/>
              </a:rPr>
              <a:t>)</a:t>
            </a:r>
            <a:r>
              <a:rPr lang="en-GB" sz="1800" dirty="0" err="1">
                <a:solidFill>
                  <a:srgbClr val="7030A0"/>
                </a:solidFill>
                <a:latin typeface="Symbol" charset="2"/>
                <a:ea typeface="Arial" pitchFamily="-65" charset="0"/>
                <a:cs typeface="Symbol" charset="2"/>
              </a:rPr>
              <a:t>g</a:t>
            </a:r>
            <a:r>
              <a:rPr lang="en-GB" sz="1800" dirty="0" smtClean="0">
                <a:solidFill>
                  <a:srgbClr val="7030A0"/>
                </a:solidFill>
                <a:latin typeface="Apple Casual"/>
                <a:ea typeface="Arial" pitchFamily="-65" charset="0"/>
                <a:cs typeface="Apple Casual"/>
              </a:rPr>
              <a:t>  </a:t>
            </a:r>
          </a:p>
          <a:p>
            <a:pPr lvl="1"/>
            <a:r>
              <a:rPr lang="en-GB" sz="1800" dirty="0" smtClean="0">
                <a:latin typeface="Apple Casual"/>
                <a:ea typeface="Arial" pitchFamily="-65" charset="0"/>
                <a:cs typeface="Apple Casual"/>
              </a:rPr>
              <a:t>Follows the same trigger flow </a:t>
            </a:r>
          </a:p>
          <a:p>
            <a:pPr lvl="1">
              <a:buNone/>
            </a:pPr>
            <a:r>
              <a:rPr lang="en-GB" sz="1800" dirty="0" smtClean="0">
                <a:latin typeface="Apple Casual"/>
                <a:ea typeface="Arial" pitchFamily="-65" charset="0"/>
                <a:cs typeface="Apple Casual"/>
              </a:rPr>
              <a:t>                   as the signals.  </a:t>
            </a:r>
          </a:p>
          <a:p>
            <a:pPr lvl="2"/>
            <a:r>
              <a:rPr lang="en-GB" sz="1800" dirty="0" smtClean="0">
                <a:latin typeface="Apple Casual"/>
                <a:ea typeface="Arial" pitchFamily="-65" charset="0"/>
                <a:cs typeface="Apple Casual"/>
              </a:rPr>
              <a:t>Statistics are ~factor 6 higher.  </a:t>
            </a:r>
          </a:p>
          <a:p>
            <a:pPr lvl="1">
              <a:buNone/>
            </a:pPr>
            <a:endParaRPr lang="en-GB" dirty="0" smtClean="0"/>
          </a:p>
          <a:p>
            <a:pPr lvl="1"/>
            <a:endParaRPr lang="en-GB" sz="1200" dirty="0">
              <a:ea typeface="Arial" pitchFamily="-65" charset="0"/>
              <a:cs typeface="Arial" pitchFamily="-65" charset="0"/>
            </a:endParaRPr>
          </a:p>
        </p:txBody>
      </p:sp>
      <p:pic>
        <p:nvPicPr>
          <p:cNvPr id="17" name="Content Placeholder 6" descr="sn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00199" y="2209800"/>
            <a:ext cx="6482335" cy="2514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5277658" y="2376488"/>
            <a:ext cx="86521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1" dirty="0" smtClean="0">
                <a:solidFill>
                  <a:srgbClr val="7030A0"/>
                </a:solidFill>
                <a:latin typeface="Symbol" pitchFamily="-65" charset="2"/>
                <a:ea typeface="Arial" pitchFamily="-65" charset="0"/>
                <a:cs typeface="Arial" pitchFamily="-65" charset="0"/>
              </a:rPr>
              <a:t>e</a:t>
            </a:r>
            <a:r>
              <a:rPr lang="en-GB" sz="3200" i="1" dirty="0" smtClean="0">
                <a:solidFill>
                  <a:srgbClr val="7030A0"/>
                </a:solidFill>
                <a:latin typeface="Calibri" pitchFamily="-65" charset="0"/>
                <a:ea typeface="Arial" pitchFamily="-65" charset="0"/>
                <a:cs typeface="Arial" pitchFamily="-65" charset="0"/>
              </a:rPr>
              <a:t>(</a:t>
            </a:r>
            <a:r>
              <a:rPr lang="en-GB" sz="3200" i="1" dirty="0" err="1" smtClean="0">
                <a:solidFill>
                  <a:srgbClr val="7030A0"/>
                </a:solidFill>
                <a:ea typeface="Arial" pitchFamily="-65" charset="0"/>
                <a:cs typeface="Arial" pitchFamily="-65" charset="0"/>
              </a:rPr>
              <a:t>t</a:t>
            </a:r>
            <a:r>
              <a:rPr lang="en-GB" sz="3200" i="1" dirty="0" smtClean="0">
                <a:solidFill>
                  <a:srgbClr val="7030A0"/>
                </a:solidFill>
                <a:latin typeface="Calibri" pitchFamily="-65" charset="0"/>
                <a:ea typeface="Arial" pitchFamily="-65" charset="0"/>
                <a:cs typeface="Arial" pitchFamily="-65" charset="0"/>
              </a:rPr>
              <a:t>)</a:t>
            </a:r>
            <a:endParaRPr lang="ca-ES" sz="3200" i="1" dirty="0">
              <a:solidFill>
                <a:srgbClr val="7030A0"/>
              </a:solidFill>
              <a:latin typeface="Calibri" pitchFamily="-65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4A66-D59D-2842-A32D-5CA828CF9CF9}" type="slidenum">
              <a:rPr lang="en-US"/>
              <a:pPr/>
              <a:t>17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695980"/>
            <a:ext cx="82542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04040"/>
                </a:solidFill>
                <a:latin typeface="Apple Casual"/>
                <a:cs typeface="Apple Casual"/>
              </a:rPr>
              <a:t>Distortion of the proper-time distribution</a:t>
            </a:r>
            <a:endParaRPr lang="en-US" sz="3200" dirty="0">
              <a:solidFill>
                <a:srgbClr val="404040"/>
              </a:solidFill>
              <a:latin typeface="Apple Casual"/>
              <a:cs typeface="Apple Casual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48000" y="2376488"/>
            <a:ext cx="4223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200" i="1" dirty="0" err="1" smtClean="0">
                <a:solidFill>
                  <a:srgbClr val="7030A0"/>
                </a:solidFill>
                <a:ea typeface="Arial" pitchFamily="-65" charset="0"/>
                <a:cs typeface="Arial" pitchFamily="-65" charset="0"/>
              </a:rPr>
              <a:t>t</a:t>
            </a:r>
            <a:endParaRPr lang="ca-ES" sz="3200" i="1" dirty="0">
              <a:solidFill>
                <a:srgbClr val="7030A0"/>
              </a:solidFill>
              <a:latin typeface="Calibri" pitchFamily="-65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38200" y="2133600"/>
            <a:ext cx="914401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905001" y="2376488"/>
            <a:ext cx="685799" cy="2043112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800600" y="4724400"/>
            <a:ext cx="4343400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Font typeface="Wingdings" pitchFamily="-65" charset="2"/>
              <a:buNone/>
            </a:pPr>
            <a:r>
              <a:rPr lang="fr-FR" sz="1600" u="sng" dirty="0" smtClean="0">
                <a:solidFill>
                  <a:srgbClr val="000066"/>
                </a:solidFill>
                <a:latin typeface="Apple Casual"/>
                <a:cs typeface="Apple Casual"/>
              </a:rPr>
              <a:t>2 fb</a:t>
            </a:r>
            <a:r>
              <a:rPr lang="fr-FR" sz="1600" u="sng" baseline="30000" dirty="0" smtClean="0">
                <a:solidFill>
                  <a:srgbClr val="000066"/>
                </a:solidFill>
                <a:latin typeface="Apple Casual"/>
                <a:cs typeface="Apple Casual"/>
              </a:rPr>
              <a:t>-1</a:t>
            </a:r>
            <a:endParaRPr lang="fr-FR" sz="1600" b="0" u="sng" dirty="0" smtClean="0">
              <a:solidFill>
                <a:srgbClr val="000066"/>
              </a:solidFill>
              <a:latin typeface="Apple Casual"/>
              <a:cs typeface="Apple Casual"/>
            </a:endParaRPr>
          </a:p>
          <a:p>
            <a:pPr>
              <a:buFont typeface="Wingdings" pitchFamily="-65" charset="2"/>
              <a:buNone/>
            </a:pPr>
            <a:r>
              <a:rPr lang="fr-FR" sz="1600" b="0" dirty="0" err="1" smtClean="0">
                <a:solidFill>
                  <a:srgbClr val="000066"/>
                </a:solidFill>
                <a:latin typeface="Apple Casual"/>
                <a:cs typeface="Apple Casual"/>
              </a:rPr>
              <a:t>Expect</a:t>
            </a:r>
            <a:r>
              <a:rPr lang="fr-FR" sz="1600" b="0" dirty="0" smtClean="0">
                <a:solidFill>
                  <a:srgbClr val="000066"/>
                </a:solidFill>
                <a:latin typeface="Apple Casual"/>
                <a:cs typeface="Apple Casual"/>
              </a:rPr>
              <a:t> </a:t>
            </a:r>
            <a:r>
              <a:rPr lang="fr-FR" sz="1600" b="0" dirty="0">
                <a:solidFill>
                  <a:srgbClr val="000066"/>
                </a:solidFill>
                <a:latin typeface="Apple Casual"/>
                <a:cs typeface="Apple Casual"/>
              </a:rPr>
              <a:t>11x10</a:t>
            </a:r>
            <a:r>
              <a:rPr lang="fr-FR" sz="1600" b="0" baseline="30000" dirty="0">
                <a:solidFill>
                  <a:srgbClr val="000066"/>
                </a:solidFill>
                <a:latin typeface="Apple Casual"/>
                <a:cs typeface="Apple Casual"/>
              </a:rPr>
              <a:t>3</a:t>
            </a:r>
            <a:r>
              <a:rPr lang="fr-FR" sz="1600" b="0" dirty="0">
                <a:solidFill>
                  <a:srgbClr val="000066"/>
                </a:solidFill>
                <a:latin typeface="Apple Casual"/>
                <a:cs typeface="Apple Casual"/>
              </a:rPr>
              <a:t> </a:t>
            </a:r>
            <a:r>
              <a:rPr lang="fr-FR" sz="1600" b="0" dirty="0" err="1">
                <a:solidFill>
                  <a:srgbClr val="000066"/>
                </a:solidFill>
                <a:latin typeface="Apple Casual"/>
                <a:cs typeface="Apple Casual"/>
              </a:rPr>
              <a:t>selected</a:t>
            </a:r>
            <a:r>
              <a:rPr lang="fr-FR" sz="1600" b="0" dirty="0">
                <a:solidFill>
                  <a:srgbClr val="000066"/>
                </a:solidFill>
                <a:latin typeface="Apple Casual"/>
                <a:cs typeface="Apple Casual"/>
              </a:rPr>
              <a:t> </a:t>
            </a:r>
            <a:r>
              <a:rPr lang="fr-FR" sz="1600" b="0" dirty="0" smtClean="0">
                <a:solidFill>
                  <a:srgbClr val="000066"/>
                </a:solidFill>
                <a:latin typeface="Apple Casual"/>
                <a:cs typeface="Apple Casual"/>
              </a:rPr>
              <a:t>signal </a:t>
            </a:r>
            <a:r>
              <a:rPr lang="en-US" sz="1600" dirty="0" err="1" smtClean="0">
                <a:solidFill>
                  <a:srgbClr val="000066"/>
                </a:solidFill>
                <a:latin typeface="Apple Casual"/>
                <a:cs typeface="Apple Casual"/>
              </a:rPr>
              <a:t>e</a:t>
            </a:r>
            <a:r>
              <a:rPr lang="fr-FR" sz="1600" b="0" dirty="0" smtClean="0">
                <a:solidFill>
                  <a:srgbClr val="000066"/>
                </a:solidFill>
                <a:latin typeface="Apple Casual"/>
                <a:cs typeface="Apple Casual"/>
              </a:rPr>
              <a:t>vents</a:t>
            </a:r>
            <a:endParaRPr lang="fr-FR" sz="1600" b="0" baseline="30000" dirty="0" smtClean="0">
              <a:solidFill>
                <a:srgbClr val="000066"/>
              </a:solidFill>
              <a:latin typeface="Apple Casual"/>
              <a:cs typeface="Apple Casual"/>
            </a:endParaRPr>
          </a:p>
          <a:p>
            <a:r>
              <a:rPr lang="en-US" sz="1600" dirty="0" smtClean="0">
                <a:latin typeface="Apple Casual"/>
                <a:cs typeface="Apple Casual"/>
              </a:rPr>
              <a:t>stat. error on A</a:t>
            </a:r>
            <a:r>
              <a:rPr lang="en-US" sz="1600" baseline="30000" dirty="0" smtClean="0">
                <a:latin typeface="Symbol" charset="2"/>
                <a:cs typeface="Symbol" charset="2"/>
              </a:rPr>
              <a:t>D</a:t>
            </a:r>
            <a:r>
              <a:rPr lang="en-US" sz="1600" dirty="0" smtClean="0">
                <a:latin typeface="Apple Casual"/>
                <a:cs typeface="Apple Casual"/>
              </a:rPr>
              <a:t>  = ~0.2</a:t>
            </a:r>
          </a:p>
          <a:p>
            <a:pPr algn="ctr">
              <a:buFont typeface="Wingdings" pitchFamily="-65" charset="2"/>
              <a:buNone/>
            </a:pPr>
            <a:endParaRPr lang="fr-FR" sz="1600" dirty="0" smtClean="0">
              <a:solidFill>
                <a:srgbClr val="000066"/>
              </a:solidFill>
              <a:latin typeface="Apple Casual"/>
              <a:cs typeface="Apple Casual"/>
            </a:endParaRPr>
          </a:p>
          <a:p>
            <a:pPr algn="ctr">
              <a:buFont typeface="Wingdings" pitchFamily="-65" charset="2"/>
              <a:buNone/>
            </a:pPr>
            <a:r>
              <a:rPr lang="fr-FR" sz="1600" dirty="0" smtClean="0">
                <a:solidFill>
                  <a:srgbClr val="000066"/>
                </a:solidFill>
                <a:latin typeface="Apple Casual"/>
                <a:cs typeface="Apple Casual"/>
              </a:rPr>
              <a:t>Belle [1]:</a:t>
            </a:r>
          </a:p>
          <a:p>
            <a:pPr algn="ctr">
              <a:buFont typeface="Wingdings" pitchFamily="-65" charset="2"/>
              <a:buNone/>
            </a:pPr>
            <a:r>
              <a:rPr lang="fr-FR" sz="1600" b="0" dirty="0" smtClean="0">
                <a:solidFill>
                  <a:srgbClr val="000066"/>
                </a:solidFill>
                <a:latin typeface="Apple Casual"/>
                <a:cs typeface="Apple Casual"/>
              </a:rPr>
              <a:t>18</a:t>
            </a:r>
            <a:r>
              <a:rPr lang="fr-FR" sz="1600" b="0" baseline="30000" dirty="0" smtClean="0">
                <a:solidFill>
                  <a:srgbClr val="000066"/>
                </a:solidFill>
                <a:latin typeface="Apple Casual"/>
                <a:cs typeface="Apple Casual"/>
              </a:rPr>
              <a:t>+6</a:t>
            </a:r>
            <a:r>
              <a:rPr lang="fr-FR" sz="1600" b="0" baseline="-25000" dirty="0" smtClean="0">
                <a:solidFill>
                  <a:srgbClr val="000066"/>
                </a:solidFill>
                <a:latin typeface="Apple Casual"/>
                <a:cs typeface="Apple Casual"/>
              </a:rPr>
              <a:t>-5 </a:t>
            </a:r>
            <a:r>
              <a:rPr lang="fr-FR" sz="1600" b="0" dirty="0" smtClean="0">
                <a:solidFill>
                  <a:srgbClr val="000066"/>
                </a:solidFill>
                <a:latin typeface="Apple Casual"/>
                <a:cs typeface="Apple Casual"/>
              </a:rPr>
              <a:t>signal </a:t>
            </a:r>
            <a:r>
              <a:rPr lang="fr-FR" sz="1600" b="0" dirty="0" err="1" smtClean="0">
                <a:solidFill>
                  <a:srgbClr val="000066"/>
                </a:solidFill>
                <a:latin typeface="Apple Casual"/>
                <a:cs typeface="Apple Casual"/>
              </a:rPr>
              <a:t>events</a:t>
            </a:r>
            <a:r>
              <a:rPr lang="fr-FR" sz="1600" b="0" dirty="0" smtClean="0">
                <a:solidFill>
                  <a:srgbClr val="000066"/>
                </a:solidFill>
                <a:latin typeface="Apple Casual"/>
                <a:cs typeface="Apple Casual"/>
              </a:rPr>
              <a:t> on 24 fb</a:t>
            </a:r>
            <a:r>
              <a:rPr lang="fr-FR" sz="1600" b="0" baseline="30000" dirty="0" smtClean="0">
                <a:solidFill>
                  <a:srgbClr val="000066"/>
                </a:solidFill>
                <a:latin typeface="Apple Casual"/>
                <a:cs typeface="Apple Casual"/>
              </a:rPr>
              <a:t>-1</a:t>
            </a:r>
          </a:p>
          <a:p>
            <a:pPr>
              <a:buFont typeface="Wingdings" pitchFamily="-65" charset="2"/>
              <a:buNone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pple Casual"/>
                <a:cs typeface="Apple Casual"/>
              </a:rPr>
              <a:t>BF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pple Casual"/>
                <a:cs typeface="Apple Casual"/>
              </a:rPr>
              <a:t>(B</a:t>
            </a:r>
            <a:r>
              <a:rPr lang="en-US" sz="1600" baseline="-25000" dirty="0" smtClean="0">
                <a:solidFill>
                  <a:schemeClr val="accent1">
                    <a:lumMod val="50000"/>
                  </a:schemeClr>
                </a:solidFill>
                <a:latin typeface="Apple Casual"/>
                <a:cs typeface="Apple Casual"/>
              </a:rPr>
              <a:t>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pple Casual"/>
                <a:cs typeface="Apple Casual"/>
              </a:rPr>
              <a:t> →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pple Casual"/>
                <a:cs typeface="Apple Casual"/>
              </a:rPr>
              <a:t>φγ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pple Casual"/>
                <a:cs typeface="Apple Casual"/>
              </a:rPr>
              <a:t>)= 57</a:t>
            </a:r>
            <a:r>
              <a:rPr lang="en-US" sz="1600" baseline="30000" dirty="0" smtClean="0">
                <a:solidFill>
                  <a:schemeClr val="accent1">
                    <a:lumMod val="50000"/>
                  </a:schemeClr>
                </a:solidFill>
                <a:latin typeface="Apple Casual"/>
                <a:cs typeface="Apple Casual"/>
              </a:rPr>
              <a:t>+18</a:t>
            </a:r>
            <a:r>
              <a:rPr lang="en-US" sz="1600" baseline="-25000" dirty="0" smtClean="0">
                <a:solidFill>
                  <a:schemeClr val="accent1">
                    <a:lumMod val="50000"/>
                  </a:schemeClr>
                </a:solidFill>
                <a:latin typeface="Apple Casual"/>
                <a:cs typeface="Apple Casual"/>
              </a:rPr>
              <a:t>-15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pple Casual"/>
                <a:cs typeface="Apple Casual"/>
              </a:rPr>
              <a:t>(stat)</a:t>
            </a:r>
            <a:r>
              <a:rPr lang="en-US" sz="1600" baseline="30000" dirty="0" smtClean="0">
                <a:solidFill>
                  <a:schemeClr val="accent1">
                    <a:lumMod val="50000"/>
                  </a:schemeClr>
                </a:solidFill>
                <a:latin typeface="Apple Casual"/>
                <a:cs typeface="Apple Casual"/>
              </a:rPr>
              <a:t>+12</a:t>
            </a:r>
            <a:r>
              <a:rPr lang="en-US" sz="1600" baseline="-25000" dirty="0" smtClean="0">
                <a:solidFill>
                  <a:schemeClr val="accent1">
                    <a:lumMod val="50000"/>
                  </a:schemeClr>
                </a:solidFill>
                <a:latin typeface="Apple Casual"/>
                <a:cs typeface="Apple Casual"/>
              </a:rPr>
              <a:t>-11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pple Casual"/>
                <a:cs typeface="Apple Casual"/>
              </a:rPr>
              <a:t>(syst) 10</a:t>
            </a:r>
            <a:r>
              <a:rPr lang="en-US" sz="1600" baseline="30000" dirty="0" smtClean="0">
                <a:solidFill>
                  <a:schemeClr val="accent1">
                    <a:lumMod val="50000"/>
                  </a:schemeClr>
                </a:solidFill>
                <a:latin typeface="Apple Casual"/>
                <a:cs typeface="Apple Casual"/>
              </a:rPr>
              <a:t>-6</a:t>
            </a:r>
            <a:endParaRPr lang="fr-FR" sz="1600" b="0" baseline="30000" dirty="0" smtClean="0">
              <a:solidFill>
                <a:schemeClr val="accent1">
                  <a:lumMod val="50000"/>
                </a:schemeClr>
              </a:solidFill>
              <a:latin typeface="Apple Casual"/>
              <a:cs typeface="Apple Casual"/>
            </a:endParaRPr>
          </a:p>
          <a:p>
            <a:pPr algn="ctr">
              <a:buFont typeface="Wingdings" pitchFamily="-65" charset="2"/>
              <a:buNone/>
            </a:pPr>
            <a:endParaRPr lang="fr-FR" sz="1600" b="0" dirty="0" smtClean="0">
              <a:latin typeface="Apple Casual"/>
              <a:cs typeface="Apple Casual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Vervink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638800" y="6564868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[1]PRL  100, 121801 (2008)</a:t>
            </a:r>
            <a:endParaRPr lang="en-US" sz="1400" dirty="0"/>
          </a:p>
        </p:txBody>
      </p:sp>
      <p:pic>
        <p:nvPicPr>
          <p:cNvPr id="23" name="Picture 22" descr="lhcb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901" y="0"/>
            <a:ext cx="438028" cy="301752"/>
          </a:xfrm>
          <a:prstGeom prst="rect">
            <a:avLst/>
          </a:prstGeom>
        </p:spPr>
      </p:pic>
      <p:pic>
        <p:nvPicPr>
          <p:cNvPr id="24" name="Picture 23" descr="Cer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0" y="15240"/>
            <a:ext cx="37133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36736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ple Casual"/>
                <a:cs typeface="Apple Casual"/>
              </a:rPr>
              <a:t>Trigger during first data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pple Casual"/>
              <a:cs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905000"/>
            <a:ext cx="4095749" cy="5023213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1800" dirty="0" smtClean="0">
                <a:solidFill>
                  <a:srgbClr val="438086"/>
                </a:solidFill>
                <a:latin typeface="Apple Casual"/>
                <a:cs typeface="Apple Casual"/>
              </a:rPr>
              <a:t>Random event selector trigger</a:t>
            </a:r>
          </a:p>
          <a:p>
            <a:pPr marL="916686" lvl="1" indent="-514350"/>
            <a:r>
              <a:rPr lang="en-US" sz="1800" dirty="0" smtClean="0">
                <a:solidFill>
                  <a:schemeClr val="tx1"/>
                </a:solidFill>
                <a:latin typeface="Apple Casual"/>
                <a:cs typeface="Apple Casual"/>
              </a:rPr>
              <a:t>Monitor the distributions at L0 entrance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1800" dirty="0" smtClean="0">
                <a:solidFill>
                  <a:schemeClr val="accent2"/>
                </a:solidFill>
                <a:latin typeface="Apple Casual"/>
                <a:cs typeface="Apple Casual"/>
              </a:rPr>
              <a:t>L0 trigger + Random event selector in Hlt1: </a:t>
            </a:r>
          </a:p>
          <a:p>
            <a:pPr marL="916686" lvl="1" indent="-514350"/>
            <a:r>
              <a:rPr lang="en-US" sz="1800" dirty="0" smtClean="0">
                <a:solidFill>
                  <a:srgbClr val="000000"/>
                </a:solidFill>
                <a:latin typeface="Apple Casual"/>
                <a:cs typeface="Apple Casual"/>
              </a:rPr>
              <a:t>Monitor the distributions of variables we will cut on in </a:t>
            </a:r>
            <a:r>
              <a:rPr lang="en-US" sz="1800" dirty="0" err="1" smtClean="0">
                <a:solidFill>
                  <a:srgbClr val="000000"/>
                </a:solidFill>
                <a:latin typeface="Apple Casual"/>
                <a:cs typeface="Apple Casual"/>
              </a:rPr>
              <a:t>Hlt</a:t>
            </a:r>
            <a:endParaRPr lang="en-US" sz="1800" dirty="0" smtClean="0">
              <a:solidFill>
                <a:srgbClr val="000000"/>
              </a:solidFill>
              <a:latin typeface="Apple Casual"/>
              <a:cs typeface="Apple Casual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1800" dirty="0" smtClean="0">
                <a:latin typeface="Apple Casual"/>
                <a:cs typeface="Apple Casual"/>
              </a:rPr>
              <a:t>Events passing the full trigger: </a:t>
            </a:r>
          </a:p>
          <a:p>
            <a:pPr marL="916686" lvl="1" indent="-514350"/>
            <a:r>
              <a:rPr lang="en-US" sz="1800" dirty="0" smtClean="0">
                <a:latin typeface="Apple Casual"/>
                <a:cs typeface="Apple Casual"/>
              </a:rPr>
              <a:t>Monitor the online environment using offline reconstruction </a:t>
            </a:r>
          </a:p>
          <a:p>
            <a:pPr marL="916686" lvl="1" indent="-514350"/>
            <a:r>
              <a:rPr lang="en-US" sz="1800" dirty="0" smtClean="0">
                <a:latin typeface="Apple Casual"/>
                <a:cs typeface="Apple Casual"/>
              </a:rPr>
              <a:t>Trigger efficiencies  vs. offline </a:t>
            </a:r>
          </a:p>
          <a:p>
            <a:pPr marL="916686" lvl="1" indent="-514350">
              <a:buFont typeface="+mj-lt"/>
              <a:buAutoNum type="arabicPeriod"/>
            </a:pPr>
            <a:endParaRPr lang="en-US" sz="1800" dirty="0" smtClean="0">
              <a:latin typeface="Apple Casual"/>
              <a:cs typeface="Apple Casual"/>
            </a:endParaRPr>
          </a:p>
          <a:p>
            <a:pPr marL="916686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5600-4E8B-9F4A-9232-428AAF84280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Vervink</a:t>
            </a:r>
            <a:endParaRPr lang="en-US"/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4114800" y="2139587"/>
            <a:ext cx="5160962" cy="3451588"/>
            <a:chOff x="1973" y="597"/>
            <a:chExt cx="2721" cy="2062"/>
          </a:xfrm>
        </p:grpSpPr>
        <p:pic>
          <p:nvPicPr>
            <p:cNvPr id="14" name="Picture 3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73" y="597"/>
              <a:ext cx="2721" cy="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37"/>
            <p:cNvSpPr>
              <a:spLocks noChangeArrowheads="1"/>
            </p:cNvSpPr>
            <p:nvPr/>
          </p:nvSpPr>
          <p:spPr bwMode="auto">
            <a:xfrm>
              <a:off x="3515" y="2341"/>
              <a:ext cx="213" cy="318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38"/>
            <p:cNvSpPr>
              <a:spLocks noChangeShapeType="1"/>
            </p:cNvSpPr>
            <p:nvPr/>
          </p:nvSpPr>
          <p:spPr bwMode="auto">
            <a:xfrm>
              <a:off x="3623" y="1119"/>
              <a:ext cx="0" cy="1190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3198" y="861"/>
              <a:ext cx="1232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200">
                  <a:solidFill>
                    <a:srgbClr val="3333CC"/>
                  </a:solidFill>
                </a:rPr>
                <a:t>First day(s) data collection</a:t>
              </a:r>
            </a:p>
          </p:txBody>
        </p:sp>
      </p:grp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4598987" y="5516562"/>
            <a:ext cx="4283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r-FR" sz="1200">
                <a:solidFill>
                  <a:srgbClr val="3333CC"/>
                </a:solidFill>
              </a:rPr>
              <a:t>« Minibias statistics to perform a 10% measurement »</a:t>
            </a:r>
          </a:p>
        </p:txBody>
      </p:sp>
      <p:sp>
        <p:nvSpPr>
          <p:cNvPr id="19" name="Line 42"/>
          <p:cNvSpPr>
            <a:spLocks noChangeShapeType="1"/>
          </p:cNvSpPr>
          <p:nvPr/>
        </p:nvSpPr>
        <p:spPr bwMode="auto">
          <a:xfrm>
            <a:off x="7899400" y="4030662"/>
            <a:ext cx="7239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7796212" y="3465512"/>
            <a:ext cx="91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r-FR" sz="1200">
                <a:solidFill>
                  <a:srgbClr val="CC0000"/>
                </a:solidFill>
              </a:rPr>
              <a:t>B-Trigger</a:t>
            </a:r>
          </a:p>
          <a:p>
            <a:pPr algn="l"/>
            <a:r>
              <a:rPr lang="fr-FR" sz="1200">
                <a:solidFill>
                  <a:srgbClr val="CC0000"/>
                </a:solidFill>
              </a:rPr>
              <a:t>needed</a:t>
            </a:r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 rot="2418529">
            <a:off x="5841741" y="3954673"/>
            <a:ext cx="17494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fr-FR" sz="16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100 signal </a:t>
            </a:r>
            <a:r>
              <a:rPr lang="fr-FR" sz="16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evens</a:t>
            </a:r>
            <a:endParaRPr lang="fr-FR" sz="1600" dirty="0">
              <a:solidFill>
                <a:srgbClr val="3333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2" name="Text Box 54"/>
          <p:cNvSpPr txBox="1">
            <a:spLocks noChangeArrowheads="1"/>
          </p:cNvSpPr>
          <p:nvPr/>
        </p:nvSpPr>
        <p:spPr bwMode="auto">
          <a:xfrm rot="16200000">
            <a:off x="3588543" y="3631406"/>
            <a:ext cx="1400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fr-FR" sz="1200" dirty="0">
                <a:solidFill>
                  <a:srgbClr val="3333CC"/>
                </a:solidFill>
              </a:rPr>
              <a:t>observation rate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1447800"/>
            <a:ext cx="6037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Trigger settings has to allow for trigger commissioning </a:t>
            </a:r>
          </a:p>
          <a:p>
            <a:endParaRPr lang="en-US" dirty="0"/>
          </a:p>
        </p:txBody>
      </p:sp>
      <p:pic>
        <p:nvPicPr>
          <p:cNvPr id="24" name="Picture 23" descr="lhcb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901" y="0"/>
            <a:ext cx="438028" cy="301752"/>
          </a:xfrm>
          <a:prstGeom prst="rect">
            <a:avLst/>
          </a:prstGeom>
        </p:spPr>
      </p:pic>
      <p:pic>
        <p:nvPicPr>
          <p:cNvPr id="25" name="Picture 24" descr="Cern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0" y="15240"/>
            <a:ext cx="37133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Apple Casual"/>
                <a:cs typeface="Apple Casual"/>
              </a:rPr>
              <a:t>Summary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17536" cy="4974336"/>
          </a:xfrm>
        </p:spPr>
        <p:txBody>
          <a:bodyPr/>
          <a:lstStyle/>
          <a:p>
            <a:r>
              <a:rPr lang="en-US" sz="2000" dirty="0" smtClean="0">
                <a:latin typeface="Apple Casual"/>
                <a:cs typeface="Apple Casual"/>
              </a:rPr>
              <a:t>Critical aspect of </a:t>
            </a:r>
            <a:r>
              <a:rPr lang="en-US" sz="2000" dirty="0" err="1" smtClean="0">
                <a:latin typeface="Apple Casual"/>
                <a:cs typeface="Apple Casual"/>
              </a:rPr>
              <a:t>LHCb</a:t>
            </a:r>
            <a:r>
              <a:rPr lang="en-US" sz="2000" dirty="0" smtClean="0">
                <a:latin typeface="Apple Casual"/>
                <a:cs typeface="Apple Casual"/>
              </a:rPr>
              <a:t> is isolating rare decays in the LHC environment. </a:t>
            </a:r>
          </a:p>
          <a:p>
            <a:r>
              <a:rPr lang="en-US" sz="2000" dirty="0" smtClean="0">
                <a:latin typeface="Apple Casual"/>
                <a:cs typeface="Apple Casual"/>
              </a:rPr>
              <a:t>Trigger consist of </a:t>
            </a:r>
          </a:p>
          <a:p>
            <a:pPr lvl="1"/>
            <a:r>
              <a:rPr lang="en-US" sz="1600" dirty="0" smtClean="0">
                <a:latin typeface="Apple Casual"/>
                <a:cs typeface="Apple Casual"/>
              </a:rPr>
              <a:t>a hardware trigger which search for high P</a:t>
            </a:r>
            <a:r>
              <a:rPr lang="en-US" sz="1600" baseline="-25000" dirty="0" smtClean="0">
                <a:latin typeface="Apple Casual"/>
                <a:cs typeface="Apple Casual"/>
              </a:rPr>
              <a:t>T</a:t>
            </a:r>
            <a:r>
              <a:rPr lang="en-US" sz="1600" dirty="0" smtClean="0">
                <a:latin typeface="Apple Casual"/>
                <a:cs typeface="Apple Casual"/>
              </a:rPr>
              <a:t> events.</a:t>
            </a:r>
          </a:p>
          <a:p>
            <a:pPr lvl="1"/>
            <a:r>
              <a:rPr lang="en-US" sz="1600" dirty="0" smtClean="0">
                <a:latin typeface="Apple Casual"/>
                <a:cs typeface="Apple Casual"/>
              </a:rPr>
              <a:t>and a software “High Level Trigger” based on software algorithms in a CPU farm.</a:t>
            </a:r>
            <a:endParaRPr lang="en-US" sz="2000" dirty="0" smtClean="0">
              <a:latin typeface="Apple Casual"/>
              <a:cs typeface="Apple Casual"/>
            </a:endParaRPr>
          </a:p>
          <a:p>
            <a:r>
              <a:rPr lang="en-US" sz="2000" dirty="0" smtClean="0">
                <a:latin typeface="Apple Casual"/>
                <a:cs typeface="Apple Casual"/>
              </a:rPr>
              <a:t>Trigger efficiencies of 80% and 60% for B</a:t>
            </a:r>
            <a:r>
              <a:rPr lang="en-US" sz="2000" baseline="30000" dirty="0" smtClean="0">
                <a:latin typeface="Apple Casual"/>
                <a:cs typeface="Apple Casual"/>
              </a:rPr>
              <a:t>0</a:t>
            </a:r>
            <a:r>
              <a:rPr lang="en-US" sz="2000" dirty="0" smtClean="0">
                <a:latin typeface="Apple Casual"/>
                <a:cs typeface="Apple Casual"/>
                <a:sym typeface="Wingdings"/>
              </a:rPr>
              <a:t></a:t>
            </a:r>
            <a:r>
              <a:rPr lang="en-US" sz="2000" dirty="0" smtClean="0">
                <a:latin typeface="Apple Casual"/>
                <a:cs typeface="Apple Casual"/>
              </a:rPr>
              <a:t>K*</a:t>
            </a:r>
            <a:r>
              <a:rPr lang="en-US" sz="2000" dirty="0" smtClean="0">
                <a:latin typeface="Symbol" charset="2"/>
                <a:cs typeface="Symbol" charset="2"/>
              </a:rPr>
              <a:t>mm</a:t>
            </a:r>
            <a:r>
              <a:rPr lang="en-US" sz="2000" dirty="0" smtClean="0">
                <a:latin typeface="Apple Casual"/>
                <a:cs typeface="Apple Casual"/>
              </a:rPr>
              <a:t> and </a:t>
            </a:r>
          </a:p>
          <a:p>
            <a:pPr>
              <a:buNone/>
            </a:pPr>
            <a:r>
              <a:rPr lang="en-US" sz="2000" dirty="0" smtClean="0">
                <a:latin typeface="Apple Casual"/>
                <a:cs typeface="Apple Casual"/>
              </a:rPr>
              <a:t>  B</a:t>
            </a:r>
            <a:r>
              <a:rPr lang="en-US" sz="2000" baseline="-25000" dirty="0" smtClean="0">
                <a:latin typeface="Apple Casual"/>
                <a:cs typeface="Apple Casual"/>
              </a:rPr>
              <a:t>s</a:t>
            </a:r>
            <a:r>
              <a:rPr lang="en-US" sz="2000" dirty="0" smtClean="0">
                <a:latin typeface="Apple Casual"/>
                <a:cs typeface="Apple Casual"/>
              </a:rPr>
              <a:t> </a:t>
            </a:r>
            <a:r>
              <a:rPr lang="en-US" sz="2000" dirty="0" err="1" smtClean="0">
                <a:latin typeface="Apple Casual"/>
                <a:cs typeface="Apple Casual"/>
                <a:sym typeface="Wingdings"/>
              </a:rPr>
              <a:t></a:t>
            </a:r>
            <a:r>
              <a:rPr lang="en-US" sz="2000" dirty="0" smtClean="0">
                <a:latin typeface="Apple Casual"/>
                <a:cs typeface="Apple Casual"/>
                <a:sym typeface="Wingdings"/>
              </a:rPr>
              <a:t> </a:t>
            </a:r>
            <a:r>
              <a:rPr lang="en-US" sz="2000" dirty="0" err="1" smtClean="0">
                <a:latin typeface="Symbol" charset="2"/>
                <a:cs typeface="Symbol" charset="2"/>
                <a:sym typeface="Wingdings"/>
              </a:rPr>
              <a:t>fg</a:t>
            </a:r>
            <a:r>
              <a:rPr lang="en-US" sz="2000" dirty="0" smtClean="0">
                <a:latin typeface="Apple Casual"/>
                <a:cs typeface="Apple Casual"/>
                <a:sym typeface="Wingdings"/>
              </a:rPr>
              <a:t> respectively are obtained.  </a:t>
            </a:r>
          </a:p>
          <a:p>
            <a:r>
              <a:rPr lang="en-US" sz="2000" dirty="0" smtClean="0">
                <a:latin typeface="Apple Casual"/>
                <a:cs typeface="Apple Casual"/>
                <a:sym typeface="Wingdings"/>
              </a:rPr>
              <a:t>With control samples we can study and correct for the </a:t>
            </a:r>
            <a:r>
              <a:rPr lang="en-US" sz="2000" dirty="0" smtClean="0">
                <a:latin typeface="Apple Casual"/>
                <a:cs typeface="Apple Casual"/>
              </a:rPr>
              <a:t>introduced biases on acceptance function or lifetime distribution.</a:t>
            </a:r>
          </a:p>
          <a:p>
            <a:r>
              <a:rPr lang="en-US" sz="2000" dirty="0" smtClean="0">
                <a:latin typeface="Apple Casual"/>
                <a:cs typeface="Apple Casual"/>
              </a:rPr>
              <a:t>Finally strategy for trigger commissioning is discussed</a:t>
            </a:r>
          </a:p>
          <a:p>
            <a:endParaRPr lang="en-US" sz="2000" dirty="0" smtClean="0">
              <a:latin typeface="Apple Casual"/>
              <a:cs typeface="Apple Casual"/>
            </a:endParaRPr>
          </a:p>
          <a:p>
            <a:pPr>
              <a:buNone/>
            </a:pPr>
            <a:r>
              <a:rPr lang="en-US" sz="2000" dirty="0" smtClean="0">
                <a:latin typeface="Apple Casual"/>
                <a:cs typeface="Apple Casual"/>
              </a:rPr>
              <a:t>We are ready for data... 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5600-4E8B-9F4A-9232-428AAF84280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Vervink</a:t>
            </a:r>
            <a:endParaRPr lang="en-US"/>
          </a:p>
        </p:txBody>
      </p:sp>
      <p:pic>
        <p:nvPicPr>
          <p:cNvPr id="8" name="Picture 7" descr="lhcb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901" y="0"/>
            <a:ext cx="438028" cy="301752"/>
          </a:xfrm>
          <a:prstGeom prst="rect">
            <a:avLst/>
          </a:prstGeom>
        </p:spPr>
      </p:pic>
      <p:pic>
        <p:nvPicPr>
          <p:cNvPr id="9" name="Picture 8" descr="Cern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0" y="15240"/>
            <a:ext cx="37133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pvazquez\My Documents\TRABALLO\Conferencias\Alberta08\imagenes\cav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1305992"/>
            <a:ext cx="5786437" cy="342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79" t="16535" r="10128" b="18597"/>
          <a:stretch>
            <a:fillRect/>
          </a:stretch>
        </p:blipFill>
        <p:spPr bwMode="auto">
          <a:xfrm>
            <a:off x="319057" y="2131051"/>
            <a:ext cx="5568981" cy="227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6000000"/>
            </a:lightRig>
          </a:scene3d>
          <a:sp3d prstMaterial="translucentPowder"/>
        </p:spPr>
      </p:pic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104775" y="1355203"/>
            <a:ext cx="1735138" cy="646113"/>
          </a:xfrm>
          <a:prstGeom prst="rect">
            <a:avLst/>
          </a:prstGeom>
          <a:solidFill>
            <a:srgbClr val="5C92B5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omic Sans MS" pitchFamily="-65" charset="0"/>
              </a:rPr>
              <a:t>Muon Stations</a:t>
            </a:r>
            <a:br>
              <a:rPr lang="en-US">
                <a:latin typeface="Comic Sans MS" pitchFamily="-65" charset="0"/>
              </a:rPr>
            </a:br>
            <a:r>
              <a:rPr lang="en-US">
                <a:latin typeface="Comic Sans MS" pitchFamily="-65" charset="0"/>
              </a:rPr>
              <a:t>M2-M5</a:t>
            </a:r>
          </a:p>
        </p:txBody>
      </p:sp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1961356" y="1478107"/>
            <a:ext cx="1566863" cy="369888"/>
          </a:xfrm>
          <a:prstGeom prst="rect">
            <a:avLst/>
          </a:prstGeom>
          <a:solidFill>
            <a:srgbClr val="5C92B5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omic Sans MS" pitchFamily="-65" charset="0"/>
              </a:rPr>
              <a:t>Calorimeters</a:t>
            </a: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2695575" y="4349227"/>
            <a:ext cx="1009650" cy="369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omic Sans MS" pitchFamily="-65" charset="0"/>
              </a:rPr>
              <a:t>RICH-2</a:t>
            </a:r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3997325" y="4719115"/>
            <a:ext cx="984250" cy="369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omic Sans MS" pitchFamily="-65" charset="0"/>
              </a:rPr>
              <a:t>Magnet</a:t>
            </a: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3265487" y="1946107"/>
            <a:ext cx="525463" cy="369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omic Sans MS" pitchFamily="-65" charset="0"/>
              </a:rPr>
              <a:t>OT</a:t>
            </a: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5683250" y="4036490"/>
            <a:ext cx="793750" cy="3667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omic Sans MS" pitchFamily="-65" charset="0"/>
              </a:rPr>
              <a:t>VELO</a:t>
            </a: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5281612" y="4735512"/>
            <a:ext cx="973138" cy="369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omic Sans MS" pitchFamily="-65" charset="0"/>
              </a:rPr>
              <a:t>RICH-1</a:t>
            </a: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5184775" y="1994172"/>
            <a:ext cx="498475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omic Sans MS" pitchFamily="-65" charset="0"/>
              </a:rPr>
              <a:t>TT</a:t>
            </a:r>
          </a:p>
        </p:txBody>
      </p:sp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3790950" y="1386826"/>
            <a:ext cx="533400" cy="400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omic Sans MS" pitchFamily="-65" charset="0"/>
              </a:rPr>
              <a:t>IT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2009775" y="4403203"/>
            <a:ext cx="492125" cy="369887"/>
          </a:xfrm>
          <a:prstGeom prst="rect">
            <a:avLst/>
          </a:prstGeom>
          <a:solidFill>
            <a:srgbClr val="5C92B5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omic Sans MS" pitchFamily="-65" charset="0"/>
              </a:rPr>
              <a:t>M1</a:t>
            </a:r>
          </a:p>
        </p:txBody>
      </p:sp>
      <p:sp>
        <p:nvSpPr>
          <p:cNvPr id="16398" name="Titre 15"/>
          <p:cNvSpPr>
            <a:spLocks noGrp="1"/>
          </p:cNvSpPr>
          <p:nvPr>
            <p:ph type="title"/>
          </p:nvPr>
        </p:nvSpPr>
        <p:spPr>
          <a:xfrm>
            <a:off x="228600" y="301752"/>
            <a:ext cx="8229600" cy="1069848"/>
          </a:xfrm>
        </p:spPr>
        <p:txBody>
          <a:bodyPr/>
          <a:lstStyle/>
          <a:p>
            <a:r>
              <a:rPr lang="en-US" dirty="0" err="1">
                <a:latin typeface="Comic Sans MS" pitchFamily="-65" charset="0"/>
              </a:rPr>
              <a:t>LHCb</a:t>
            </a:r>
            <a:r>
              <a:rPr lang="en-US" dirty="0" smtClean="0">
                <a:latin typeface="Comic Sans MS" pitchFamily="-65" charset="0"/>
              </a:rPr>
              <a:t> detector</a:t>
            </a:r>
            <a:endParaRPr lang="en-US" dirty="0">
              <a:latin typeface="Comic Sans MS" pitchFamily="-65" charset="0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1"/>
          </p:nvPr>
        </p:nvSpPr>
        <p:spPr>
          <a:xfrm>
            <a:off x="6553200" y="6553200"/>
            <a:ext cx="1905000" cy="304800"/>
          </a:xfrm>
        </p:spPr>
        <p:txBody>
          <a:bodyPr/>
          <a:lstStyle/>
          <a:p>
            <a:fld id="{9E3CAD85-96EC-BD48-A452-7C80C7EC6AA3}" type="slidenum">
              <a:rPr lang="fr-FR"/>
              <a:pPr/>
              <a:t>2</a:t>
            </a:fld>
            <a:endParaRPr lang="fr-FR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4542" y="685800"/>
            <a:ext cx="2078458" cy="2089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</p:spPr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19" name="Footer Placeholder 4"/>
          <p:cNvSpPr txBox="1">
            <a:spLocks/>
          </p:cNvSpPr>
          <p:nvPr/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 Vervink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-60960"/>
            <a:ext cx="762000" cy="365760"/>
          </a:xfrm>
        </p:spPr>
        <p:txBody>
          <a:bodyPr/>
          <a:lstStyle/>
          <a:p>
            <a:fld id="{73EB5600-4E8B-9F4A-9232-428AAF842802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4940040" y="4063739"/>
            <a:ext cx="1094309" cy="249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0"/>
          </p:cNvCxnSpPr>
          <p:nvPr/>
        </p:nvCxnSpPr>
        <p:spPr>
          <a:xfrm rot="16200000" flipV="1">
            <a:off x="5672139" y="3628503"/>
            <a:ext cx="623887" cy="192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240694" y="1859965"/>
            <a:ext cx="516064" cy="492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1000" y="5131475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Detector fully equipped and commissioned.</a:t>
            </a:r>
          </a:p>
          <a:p>
            <a:endParaRPr lang="en-US" dirty="0" smtClean="0">
              <a:latin typeface="Apple Casual"/>
              <a:cs typeface="Apple Casual"/>
            </a:endParaRPr>
          </a:p>
          <a:p>
            <a:pPr algn="ctr"/>
            <a:r>
              <a:rPr lang="en-US" sz="2000" b="1" dirty="0" smtClean="0">
                <a:solidFill>
                  <a:srgbClr val="438086"/>
                </a:solidFill>
                <a:latin typeface="Apple Casual"/>
                <a:cs typeface="Apple Casual"/>
              </a:rPr>
              <a:t>Physics goal: search for New Physics in B decays in </a:t>
            </a:r>
            <a:r>
              <a:rPr lang="en-US" sz="2000" b="1" dirty="0" err="1" smtClean="0">
                <a:solidFill>
                  <a:srgbClr val="438086"/>
                </a:solidFill>
                <a:latin typeface="Apple Casual"/>
                <a:cs typeface="Apple Casual"/>
              </a:rPr>
              <a:t>LHCb</a:t>
            </a:r>
            <a:r>
              <a:rPr lang="en-US" sz="2000" b="1" dirty="0" smtClean="0">
                <a:solidFill>
                  <a:srgbClr val="438086"/>
                </a:solidFill>
                <a:latin typeface="Apple Casual"/>
                <a:cs typeface="Apple Casual"/>
              </a:rPr>
              <a:t>.</a:t>
            </a:r>
          </a:p>
          <a:p>
            <a:endParaRPr lang="en-US" dirty="0" smtClean="0">
              <a:latin typeface="Apple Casual"/>
              <a:cs typeface="Apple Casual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See also talk at plenary by A. </a:t>
            </a:r>
            <a:r>
              <a:rPr lang="en-US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Golutvin</a:t>
            </a:r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 </a:t>
            </a:r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”</a:t>
            </a:r>
            <a:r>
              <a:rPr lang="en-US" dirty="0" err="1" smtClean="0">
                <a:solidFill>
                  <a:srgbClr val="438086"/>
                </a:solidFill>
                <a:latin typeface="Apple Casual"/>
                <a:cs typeface="Apple Casual"/>
              </a:rPr>
              <a:t>LHCb</a:t>
            </a:r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”</a:t>
            </a:r>
            <a:r>
              <a:rPr lang="en-US" dirty="0" smtClean="0">
                <a:latin typeface="Apple Casual"/>
                <a:cs typeface="Apple Casual"/>
              </a:rPr>
              <a:t> </a:t>
            </a:r>
          </a:p>
          <a:p>
            <a:pPr lvl="1" algn="ctr"/>
            <a:r>
              <a:rPr lang="en-US" sz="1600" dirty="0" smtClean="0">
                <a:solidFill>
                  <a:srgbClr val="FF0000"/>
                </a:solidFill>
                <a:latin typeface="Apple Casual"/>
                <a:cs typeface="Apple Casual"/>
              </a:rPr>
              <a:t> </a:t>
            </a:r>
            <a:r>
              <a:rPr lang="en-US" sz="1600" dirty="0" smtClean="0">
                <a:latin typeface="Apple Casual"/>
                <a:cs typeface="Apple Casual"/>
              </a:rPr>
              <a:t>– Wednesday 22</a:t>
            </a:r>
            <a:r>
              <a:rPr lang="en-US" sz="1600" baseline="30000" dirty="0" smtClean="0">
                <a:latin typeface="Apple Casual"/>
                <a:cs typeface="Apple Casual"/>
              </a:rPr>
              <a:t>nd</a:t>
            </a:r>
            <a:r>
              <a:rPr lang="en-US" sz="1600" dirty="0" smtClean="0">
                <a:latin typeface="Apple Casual"/>
                <a:cs typeface="Apple Casual"/>
              </a:rPr>
              <a:t> at 14h30</a:t>
            </a:r>
          </a:p>
          <a:p>
            <a:endParaRPr lang="en-US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84264" y="4182070"/>
            <a:ext cx="2383536" cy="923330"/>
          </a:xfrm>
          <a:prstGeom prst="rect">
            <a:avLst/>
          </a:prstGeom>
          <a:solidFill>
            <a:srgbClr val="5C92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pple Casual"/>
                <a:cs typeface="Apple Casual"/>
              </a:rPr>
              <a:t>Sub detectors used in the first level of the trigger.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54750" y="2734270"/>
            <a:ext cx="2813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pple Casual"/>
                <a:cs typeface="Apple Casual"/>
              </a:rPr>
              <a:t>B decays mainly produced in the forward or backward direction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Vervink</a:t>
            </a:r>
            <a:endParaRPr lang="en-US"/>
          </a:p>
        </p:txBody>
      </p:sp>
      <p:pic>
        <p:nvPicPr>
          <p:cNvPr id="28" name="Picture 27" descr="lhcblog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901" y="0"/>
            <a:ext cx="438028" cy="301752"/>
          </a:xfrm>
          <a:prstGeom prst="rect">
            <a:avLst/>
          </a:prstGeom>
        </p:spPr>
      </p:pic>
      <p:pic>
        <p:nvPicPr>
          <p:cNvPr id="32" name="Picture 31" descr="Cern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0" y="15240"/>
            <a:ext cx="371330" cy="3657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asual"/>
                <a:cs typeface="Apple Casual"/>
              </a:rPr>
              <a:t>Other </a:t>
            </a:r>
            <a:r>
              <a:rPr lang="en-US" dirty="0" err="1" smtClean="0">
                <a:latin typeface="Apple Casual"/>
                <a:cs typeface="Apple Casual"/>
              </a:rPr>
              <a:t>LHCb</a:t>
            </a:r>
            <a:r>
              <a:rPr lang="en-US" dirty="0" smtClean="0">
                <a:latin typeface="Apple Casual"/>
                <a:cs typeface="Apple Casual"/>
              </a:rPr>
              <a:t> talks at EPS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24"/>
            <a:ext cx="8936736" cy="4325112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438086"/>
                </a:solidFill>
                <a:latin typeface="Apple Casual"/>
                <a:cs typeface="Apple Casual"/>
              </a:rPr>
              <a:t>Commissioning and performance of </a:t>
            </a:r>
            <a:r>
              <a:rPr lang="en-US" sz="1800" dirty="0" err="1" smtClean="0">
                <a:solidFill>
                  <a:srgbClr val="438086"/>
                </a:solidFill>
                <a:latin typeface="Apple Casual"/>
                <a:cs typeface="Apple Casual"/>
              </a:rPr>
              <a:t>LHCb</a:t>
            </a:r>
            <a:r>
              <a:rPr lang="en-US" sz="1800" dirty="0" smtClean="0">
                <a:solidFill>
                  <a:srgbClr val="438086"/>
                </a:solidFill>
                <a:latin typeface="Apple Casual"/>
                <a:cs typeface="Apple Casual"/>
              </a:rPr>
              <a:t> vertex detector (T. </a:t>
            </a:r>
            <a:r>
              <a:rPr lang="en-US" sz="1800" dirty="0" err="1" smtClean="0">
                <a:solidFill>
                  <a:srgbClr val="438086"/>
                </a:solidFill>
                <a:latin typeface="Apple Casual"/>
                <a:cs typeface="Apple Casual"/>
              </a:rPr>
              <a:t>Bowcock</a:t>
            </a:r>
            <a:r>
              <a:rPr lang="en-US" sz="1800" dirty="0" smtClean="0">
                <a:solidFill>
                  <a:srgbClr val="438086"/>
                </a:solidFill>
                <a:latin typeface="Apple Casual"/>
                <a:cs typeface="Apple Casual"/>
              </a:rPr>
              <a:t>) 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Apple Casual"/>
                <a:cs typeface="Apple Casual"/>
              </a:rPr>
              <a:t>IV Detectors &amp; accelerators – Thursday 16</a:t>
            </a:r>
            <a:r>
              <a:rPr lang="en-US" sz="1600" baseline="30000" dirty="0" smtClean="0">
                <a:solidFill>
                  <a:srgbClr val="000000"/>
                </a:solidFill>
                <a:latin typeface="Apple Casual"/>
                <a:cs typeface="Apple Casual"/>
              </a:rPr>
              <a:t>th</a:t>
            </a:r>
            <a:r>
              <a:rPr lang="en-US" sz="1600" dirty="0" smtClean="0">
                <a:solidFill>
                  <a:srgbClr val="000000"/>
                </a:solidFill>
                <a:latin typeface="Apple Casual"/>
                <a:cs typeface="Apple Casual"/>
              </a:rPr>
              <a:t> at 10h00</a:t>
            </a:r>
          </a:p>
          <a:p>
            <a:r>
              <a:rPr lang="en-US" sz="1800" dirty="0" smtClean="0">
                <a:solidFill>
                  <a:schemeClr val="accent2"/>
                </a:solidFill>
                <a:latin typeface="Apple Casual"/>
                <a:cs typeface="Apple Casual"/>
              </a:rPr>
              <a:t>Measurements of CP violation and CKM matrix at </a:t>
            </a:r>
            <a:r>
              <a:rPr lang="en-US" sz="1800" dirty="0" err="1" smtClean="0">
                <a:solidFill>
                  <a:schemeClr val="accent2"/>
                </a:solidFill>
                <a:latin typeface="Apple Casual"/>
                <a:cs typeface="Apple Casual"/>
              </a:rPr>
              <a:t>LHCb</a:t>
            </a:r>
            <a:r>
              <a:rPr lang="en-US" sz="1800" dirty="0" smtClean="0">
                <a:solidFill>
                  <a:schemeClr val="accent2"/>
                </a:solidFill>
                <a:latin typeface="Apple Casual"/>
                <a:cs typeface="Apple Casual"/>
              </a:rPr>
              <a:t> (M. </a:t>
            </a:r>
            <a:r>
              <a:rPr lang="en-US" sz="1800" dirty="0" err="1" smtClean="0">
                <a:solidFill>
                  <a:schemeClr val="accent2"/>
                </a:solidFill>
                <a:latin typeface="Apple Casual"/>
                <a:cs typeface="Apple Casual"/>
              </a:rPr>
              <a:t>Calvi</a:t>
            </a:r>
            <a:r>
              <a:rPr lang="en-US" sz="1800" dirty="0" smtClean="0">
                <a:solidFill>
                  <a:schemeClr val="accent2"/>
                </a:solidFill>
                <a:latin typeface="Apple Casual"/>
                <a:cs typeface="Apple Casual"/>
              </a:rPr>
              <a:t>) 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Apple Casual"/>
                <a:cs typeface="Apple Casual"/>
              </a:rPr>
              <a:t>II Flavour Physics – Thursday 16</a:t>
            </a:r>
            <a:r>
              <a:rPr lang="en-US" sz="1600" baseline="30000" dirty="0" smtClean="0">
                <a:solidFill>
                  <a:schemeClr val="tx1"/>
                </a:solidFill>
                <a:latin typeface="Apple Casual"/>
                <a:cs typeface="Apple Casual"/>
              </a:rPr>
              <a:t>th</a:t>
            </a:r>
            <a:r>
              <a:rPr lang="en-US" sz="1600" dirty="0" smtClean="0">
                <a:solidFill>
                  <a:schemeClr val="tx1"/>
                </a:solidFill>
                <a:latin typeface="Apple Casual"/>
                <a:cs typeface="Apple Casual"/>
              </a:rPr>
              <a:t> at 11h30</a:t>
            </a:r>
          </a:p>
          <a:p>
            <a:r>
              <a:rPr lang="en-US" sz="1800" dirty="0" smtClean="0">
                <a:solidFill>
                  <a:srgbClr val="438086"/>
                </a:solidFill>
                <a:latin typeface="Apple Casual"/>
                <a:cs typeface="Apple Casual"/>
              </a:rPr>
              <a:t>New Physics sensitivity of the rare decay mode B-&gt;</a:t>
            </a:r>
            <a:r>
              <a:rPr lang="en-US" sz="1800" dirty="0" err="1" smtClean="0">
                <a:solidFill>
                  <a:srgbClr val="438086"/>
                </a:solidFill>
                <a:latin typeface="Apple Casual"/>
                <a:cs typeface="Apple Casual"/>
              </a:rPr>
              <a:t>Kl</a:t>
            </a:r>
            <a:r>
              <a:rPr lang="en-US" sz="1800" baseline="30000" dirty="0" err="1" smtClean="0">
                <a:solidFill>
                  <a:srgbClr val="438086"/>
                </a:solidFill>
                <a:latin typeface="Apple Casual"/>
                <a:cs typeface="Apple Casual"/>
              </a:rPr>
              <a:t>-</a:t>
            </a:r>
            <a:r>
              <a:rPr lang="en-US" sz="1800" dirty="0" err="1" smtClean="0">
                <a:solidFill>
                  <a:srgbClr val="438086"/>
                </a:solidFill>
                <a:latin typeface="Apple Casual"/>
                <a:cs typeface="Apple Casual"/>
              </a:rPr>
              <a:t>l</a:t>
            </a:r>
            <a:r>
              <a:rPr lang="en-US" sz="1800" baseline="30000" dirty="0" smtClean="0">
                <a:solidFill>
                  <a:srgbClr val="438086"/>
                </a:solidFill>
                <a:latin typeface="Apple Casual"/>
                <a:cs typeface="Apple Casual"/>
              </a:rPr>
              <a:t>+</a:t>
            </a:r>
            <a:r>
              <a:rPr lang="en-US" sz="1800" dirty="0" smtClean="0">
                <a:solidFill>
                  <a:srgbClr val="438086"/>
                </a:solidFill>
                <a:latin typeface="Apple Casual"/>
                <a:cs typeface="Apple Casual"/>
              </a:rPr>
              <a:t> (T. Hurth)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Apple Casual"/>
                <a:cs typeface="Apple Casual"/>
              </a:rPr>
              <a:t>II </a:t>
            </a:r>
            <a:r>
              <a:rPr lang="en-US" sz="1600" dirty="0" err="1" smtClean="0">
                <a:solidFill>
                  <a:srgbClr val="000000"/>
                </a:solidFill>
                <a:latin typeface="Apple Casual"/>
                <a:cs typeface="Apple Casual"/>
              </a:rPr>
              <a:t>Flavour</a:t>
            </a:r>
            <a:r>
              <a:rPr lang="en-US" sz="1600" dirty="0" smtClean="0">
                <a:solidFill>
                  <a:srgbClr val="000000"/>
                </a:solidFill>
                <a:latin typeface="Apple Casual"/>
                <a:cs typeface="Apple Casual"/>
              </a:rPr>
              <a:t> Physics – Friday 17</a:t>
            </a:r>
            <a:r>
              <a:rPr lang="en-US" sz="1600" baseline="30000" dirty="0" smtClean="0">
                <a:solidFill>
                  <a:srgbClr val="000000"/>
                </a:solidFill>
                <a:latin typeface="Apple Casual"/>
                <a:cs typeface="Apple Casual"/>
              </a:rPr>
              <a:t>th</a:t>
            </a:r>
            <a:r>
              <a:rPr lang="en-US" sz="1600" dirty="0" smtClean="0">
                <a:solidFill>
                  <a:srgbClr val="000000"/>
                </a:solidFill>
                <a:latin typeface="Apple Casual"/>
                <a:cs typeface="Apple Casual"/>
              </a:rPr>
              <a:t> at 9h30 </a:t>
            </a:r>
          </a:p>
          <a:p>
            <a:r>
              <a:rPr lang="en-US" sz="1800" dirty="0" smtClean="0">
                <a:solidFill>
                  <a:srgbClr val="438086"/>
                </a:solidFill>
                <a:latin typeface="Apple Casual"/>
                <a:cs typeface="Apple Casual"/>
              </a:rPr>
              <a:t>Search for New Physics at </a:t>
            </a:r>
            <a:r>
              <a:rPr lang="en-US" sz="1800" dirty="0" err="1" smtClean="0">
                <a:solidFill>
                  <a:srgbClr val="438086"/>
                </a:solidFill>
                <a:latin typeface="Apple Casual"/>
                <a:cs typeface="Apple Casual"/>
              </a:rPr>
              <a:t>LHCb</a:t>
            </a:r>
            <a:r>
              <a:rPr lang="en-US" sz="1800" dirty="0" smtClean="0">
                <a:solidFill>
                  <a:srgbClr val="438086"/>
                </a:solidFill>
                <a:latin typeface="Apple Casual"/>
                <a:cs typeface="Apple Casual"/>
              </a:rPr>
              <a:t>: CP violation in Charm sector and rare decays of B hadrons (M. H. </a:t>
            </a:r>
            <a:r>
              <a:rPr lang="en-US" sz="1800" dirty="0" err="1" smtClean="0">
                <a:solidFill>
                  <a:srgbClr val="438086"/>
                </a:solidFill>
                <a:latin typeface="Apple Casual"/>
                <a:cs typeface="Apple Casual"/>
              </a:rPr>
              <a:t>Schune</a:t>
            </a:r>
            <a:r>
              <a:rPr lang="en-US" sz="1800" dirty="0" smtClean="0">
                <a:solidFill>
                  <a:srgbClr val="438086"/>
                </a:solidFill>
                <a:latin typeface="Apple Casual"/>
                <a:cs typeface="Apple Casual"/>
              </a:rPr>
              <a:t>) 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Apple Casual"/>
                <a:cs typeface="Apple Casual"/>
              </a:rPr>
              <a:t>II Flavour Physics – Friday 17</a:t>
            </a:r>
            <a:r>
              <a:rPr lang="en-US" sz="1600" baseline="30000" dirty="0" smtClean="0">
                <a:solidFill>
                  <a:srgbClr val="000000"/>
                </a:solidFill>
                <a:latin typeface="Apple Casual"/>
                <a:cs typeface="Apple Casual"/>
              </a:rPr>
              <a:t>th</a:t>
            </a:r>
            <a:r>
              <a:rPr lang="en-US" sz="1600" dirty="0" smtClean="0">
                <a:solidFill>
                  <a:srgbClr val="000000"/>
                </a:solidFill>
                <a:latin typeface="Apple Casual"/>
                <a:cs typeface="Apple Casual"/>
              </a:rPr>
              <a:t> at 10h00</a:t>
            </a:r>
          </a:p>
          <a:p>
            <a:r>
              <a:rPr lang="en-US" sz="1800" dirty="0" err="1" smtClean="0">
                <a:solidFill>
                  <a:srgbClr val="438086"/>
                </a:solidFill>
                <a:latin typeface="Apple Casual"/>
                <a:cs typeface="Apple Casual"/>
              </a:rPr>
              <a:t>Nonleptonic</a:t>
            </a:r>
            <a:r>
              <a:rPr lang="en-US" sz="1800" dirty="0" smtClean="0">
                <a:solidFill>
                  <a:srgbClr val="438086"/>
                </a:solidFill>
                <a:latin typeface="Apple Casual"/>
                <a:cs typeface="Apple Casual"/>
              </a:rPr>
              <a:t> charmless </a:t>
            </a:r>
            <a:r>
              <a:rPr lang="en-US" sz="1800" dirty="0" err="1" smtClean="0">
                <a:solidFill>
                  <a:srgbClr val="438086"/>
                </a:solidFill>
                <a:latin typeface="Apple Casual"/>
                <a:cs typeface="Apple Casual"/>
              </a:rPr>
              <a:t>Bc</a:t>
            </a:r>
            <a:r>
              <a:rPr lang="en-US" sz="1800" dirty="0" smtClean="0">
                <a:solidFill>
                  <a:srgbClr val="438086"/>
                </a:solidFill>
                <a:latin typeface="Apple Casual"/>
                <a:cs typeface="Apple Casual"/>
              </a:rPr>
              <a:t> decays and their search at </a:t>
            </a:r>
            <a:r>
              <a:rPr lang="en-US" sz="1800" dirty="0" err="1" smtClean="0">
                <a:solidFill>
                  <a:srgbClr val="438086"/>
                </a:solidFill>
                <a:latin typeface="Apple Casual"/>
                <a:cs typeface="Apple Casual"/>
              </a:rPr>
              <a:t>LHCb</a:t>
            </a:r>
            <a:r>
              <a:rPr lang="en-US" sz="1800" dirty="0" smtClean="0">
                <a:solidFill>
                  <a:srgbClr val="438086"/>
                </a:solidFill>
                <a:latin typeface="Apple Casual"/>
                <a:cs typeface="Apple Casual"/>
              </a:rPr>
              <a:t> (S. </a:t>
            </a:r>
            <a:r>
              <a:rPr lang="en-US" sz="1800" dirty="0" err="1" smtClean="0">
                <a:solidFill>
                  <a:schemeClr val="accent2"/>
                </a:solidFill>
                <a:latin typeface="Apple Casual"/>
                <a:cs typeface="Apple Casual"/>
              </a:rPr>
              <a:t>Descotes</a:t>
            </a:r>
            <a:r>
              <a:rPr lang="en-US" sz="1800" dirty="0" smtClean="0">
                <a:solidFill>
                  <a:schemeClr val="accent2"/>
                </a:solidFill>
                <a:latin typeface="Apple Casual"/>
                <a:cs typeface="Apple Casual"/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  <a:latin typeface="Apple Casual"/>
                <a:cs typeface="Apple Casual"/>
              </a:rPr>
              <a:t>Genon</a:t>
            </a:r>
            <a:r>
              <a:rPr lang="en-US" sz="1600" dirty="0" smtClean="0">
                <a:solidFill>
                  <a:schemeClr val="accent2"/>
                </a:solidFill>
                <a:latin typeface="Apple Casual"/>
                <a:cs typeface="Apple Casual"/>
              </a:rPr>
              <a:t>)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Apple Casual"/>
                <a:cs typeface="Apple Casual"/>
              </a:rPr>
              <a:t>II Flavour Physics – Saturday 18</a:t>
            </a:r>
            <a:r>
              <a:rPr lang="en-US" sz="1600" baseline="30000" dirty="0" smtClean="0">
                <a:solidFill>
                  <a:srgbClr val="000000"/>
                </a:solidFill>
                <a:latin typeface="Apple Casual"/>
                <a:cs typeface="Apple Casual"/>
              </a:rPr>
              <a:t>th</a:t>
            </a:r>
            <a:r>
              <a:rPr lang="en-US" sz="1600" dirty="0" smtClean="0">
                <a:solidFill>
                  <a:srgbClr val="000000"/>
                </a:solidFill>
                <a:latin typeface="Apple Casual"/>
                <a:cs typeface="Apple Casual"/>
              </a:rPr>
              <a:t> at 10h05</a:t>
            </a:r>
          </a:p>
          <a:p>
            <a:r>
              <a:rPr lang="en-US" sz="1800" dirty="0" err="1" smtClean="0">
                <a:solidFill>
                  <a:srgbClr val="438086"/>
                </a:solidFill>
                <a:latin typeface="Apple Casual"/>
                <a:cs typeface="Apple Casual"/>
              </a:rPr>
              <a:t>LHCb</a:t>
            </a:r>
            <a:r>
              <a:rPr lang="en-US" sz="1800" dirty="0" smtClean="0">
                <a:latin typeface="Apple Casual"/>
                <a:cs typeface="Apple Casual"/>
              </a:rPr>
              <a:t> (A. </a:t>
            </a:r>
            <a:r>
              <a:rPr lang="en-US" sz="1800" dirty="0" err="1" smtClean="0">
                <a:latin typeface="Apple Casual"/>
                <a:cs typeface="Apple Casual"/>
              </a:rPr>
              <a:t>Golutvin</a:t>
            </a:r>
            <a:r>
              <a:rPr lang="en-US" sz="1800" dirty="0" smtClean="0">
                <a:latin typeface="Apple Casual"/>
                <a:cs typeface="Apple Casual"/>
              </a:rPr>
              <a:t>) – 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latin typeface="Apple Casual"/>
                <a:cs typeface="Apple Casual"/>
              </a:rPr>
              <a:t>Plenary session </a:t>
            </a:r>
            <a:r>
              <a:rPr lang="en-US" sz="1600" dirty="0" smtClean="0">
                <a:latin typeface="Apple Casual"/>
                <a:cs typeface="Apple Casual"/>
              </a:rPr>
              <a:t>– Wednesday 22</a:t>
            </a:r>
            <a:r>
              <a:rPr lang="en-US" sz="1600" baseline="30000" dirty="0" smtClean="0">
                <a:latin typeface="Apple Casual"/>
                <a:cs typeface="Apple Casual"/>
              </a:rPr>
              <a:t>nd</a:t>
            </a:r>
            <a:r>
              <a:rPr lang="en-US" sz="1600" dirty="0" smtClean="0">
                <a:latin typeface="Apple Casual"/>
                <a:cs typeface="Apple Casual"/>
              </a:rPr>
              <a:t> at 14h30</a:t>
            </a:r>
            <a:endParaRPr lang="en-US" sz="1600" dirty="0">
              <a:latin typeface="Apple Casual"/>
              <a:cs typeface="Apple Casu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5600-4E8B-9F4A-9232-428AAF84280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Vervink</a:t>
            </a:r>
            <a:endParaRPr lang="en-US"/>
          </a:p>
        </p:txBody>
      </p:sp>
      <p:pic>
        <p:nvPicPr>
          <p:cNvPr id="7" name="Picture 6" descr="lhcb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901" y="0"/>
            <a:ext cx="438028" cy="301752"/>
          </a:xfrm>
          <a:prstGeom prst="rect">
            <a:avLst/>
          </a:prstGeom>
        </p:spPr>
      </p:pic>
      <p:pic>
        <p:nvPicPr>
          <p:cNvPr id="8" name="Picture 7" descr="Cern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0" y="15240"/>
            <a:ext cx="37133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399" y="4876800"/>
            <a:ext cx="417829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1069848"/>
            <a:ext cx="91440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                           Tune luminosity: most probable is 1 interaction/</a:t>
            </a:r>
            <a:r>
              <a:rPr lang="en-US" dirty="0" err="1" smtClean="0">
                <a:latin typeface="Apple Casual"/>
                <a:cs typeface="Apple Casual"/>
              </a:rPr>
              <a:t>X’ing</a:t>
            </a:r>
            <a:endParaRPr lang="en-US" dirty="0" smtClean="0">
              <a:latin typeface="Apple Casual"/>
              <a:cs typeface="Apple Casual"/>
            </a:endParaRPr>
          </a:p>
          <a:p>
            <a:endParaRPr lang="en-US" dirty="0" smtClean="0">
              <a:latin typeface="Apple Casual"/>
              <a:cs typeface="Apple Casual"/>
            </a:endParaRPr>
          </a:p>
          <a:p>
            <a:endParaRPr lang="en-US" dirty="0" smtClean="0">
              <a:latin typeface="Apple Casual"/>
              <a:cs typeface="Apple Casual"/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Apple Casual"/>
                <a:cs typeface="Apple Casual"/>
              </a:rPr>
              <a:t>                                   10</a:t>
            </a:r>
            <a:r>
              <a:rPr lang="en-US" baseline="30000" dirty="0" smtClean="0">
                <a:solidFill>
                  <a:schemeClr val="accent2"/>
                </a:solidFill>
                <a:latin typeface="Apple Casual"/>
                <a:cs typeface="Apple Casual"/>
              </a:rPr>
              <a:t>12</a:t>
            </a:r>
            <a:r>
              <a:rPr lang="en-US" dirty="0" smtClean="0">
                <a:solidFill>
                  <a:schemeClr val="accent2"/>
                </a:solidFill>
                <a:latin typeface="Apple Casual"/>
                <a:cs typeface="Apple Casual"/>
              </a:rPr>
              <a:t> bb per yea</a:t>
            </a:r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r</a:t>
            </a:r>
            <a:r>
              <a:rPr lang="en-US" dirty="0" smtClean="0">
                <a:latin typeface="Apple Casual"/>
                <a:cs typeface="Apple Casual"/>
              </a:rPr>
              <a:t> or 10</a:t>
            </a:r>
            <a:r>
              <a:rPr lang="en-US" baseline="30000" dirty="0" smtClean="0">
                <a:latin typeface="Apple Casual"/>
                <a:cs typeface="Apple Casual"/>
              </a:rPr>
              <a:t>5</a:t>
            </a:r>
            <a:r>
              <a:rPr lang="en-US" dirty="0" smtClean="0">
                <a:latin typeface="Apple Casual"/>
                <a:cs typeface="Apple Casual"/>
              </a:rPr>
              <a:t> per </a:t>
            </a:r>
            <a:r>
              <a:rPr lang="en-US" dirty="0" err="1" smtClean="0">
                <a:latin typeface="Apple Casual"/>
                <a:cs typeface="Apple Casual"/>
              </a:rPr>
              <a:t>s</a:t>
            </a:r>
            <a:r>
              <a:rPr lang="en-US" dirty="0" smtClean="0">
                <a:latin typeface="Apple Casual"/>
                <a:cs typeface="Apple Casual"/>
              </a:rPr>
              <a:t>.</a:t>
            </a:r>
          </a:p>
          <a:p>
            <a:pPr algn="ctr"/>
            <a:endParaRPr lang="en-US" dirty="0" smtClean="0">
              <a:latin typeface="Apple Casual"/>
              <a:cs typeface="Apple Casual"/>
            </a:endParaRPr>
          </a:p>
          <a:p>
            <a:r>
              <a:rPr lang="en-US" dirty="0" smtClean="0">
                <a:latin typeface="Apple Casual"/>
                <a:cs typeface="Apple Casual"/>
              </a:rPr>
              <a:t>                                Corresponds to:      </a:t>
            </a:r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40MHz </a:t>
            </a:r>
          </a:p>
          <a:p>
            <a:r>
              <a:rPr lang="en-US" dirty="0" smtClean="0">
                <a:solidFill>
                  <a:srgbClr val="000000"/>
                </a:solidFill>
                <a:latin typeface="Apple Casual"/>
                <a:cs typeface="Apple Casual"/>
              </a:rPr>
              <a:t>                            Both bunches filled:      </a:t>
            </a:r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30MHz</a:t>
            </a:r>
          </a:p>
          <a:p>
            <a:r>
              <a:rPr lang="en-US" dirty="0" smtClean="0">
                <a:latin typeface="Apple Casual"/>
                <a:cs typeface="Apple Casual"/>
              </a:rPr>
              <a:t>                            &gt;2 tracks in acceptance:  </a:t>
            </a:r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10MHz</a:t>
            </a:r>
          </a:p>
          <a:p>
            <a:endParaRPr lang="en-US" dirty="0" smtClean="0">
              <a:solidFill>
                <a:srgbClr val="438086"/>
              </a:solidFill>
              <a:latin typeface="Apple Casual"/>
              <a:cs typeface="Apple Casual"/>
            </a:endParaRPr>
          </a:p>
          <a:p>
            <a:pPr algn="r"/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 15kHz of B decays </a:t>
            </a:r>
            <a:r>
              <a:rPr lang="en-US" dirty="0" smtClean="0">
                <a:solidFill>
                  <a:srgbClr val="000000"/>
                </a:solidFill>
                <a:latin typeface="Apple Casual"/>
                <a:cs typeface="Apple Casual"/>
              </a:rPr>
              <a:t>with at least 1B in the </a:t>
            </a:r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acceptance</a:t>
            </a:r>
          </a:p>
          <a:p>
            <a:pPr algn="r"/>
            <a:r>
              <a:rPr lang="en-US" dirty="0" smtClean="0">
                <a:solidFill>
                  <a:srgbClr val="000000"/>
                </a:solidFill>
                <a:latin typeface="Apple Casual"/>
                <a:cs typeface="Apple Casual"/>
              </a:rPr>
              <a:t>BR of </a:t>
            </a:r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interesting </a:t>
            </a:r>
            <a:r>
              <a:rPr lang="en-US" dirty="0" smtClean="0">
                <a:solidFill>
                  <a:srgbClr val="000000"/>
                </a:solidFill>
                <a:latin typeface="Apple Casual"/>
                <a:cs typeface="Apple Casual"/>
              </a:rPr>
              <a:t>B</a:t>
            </a:r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 decays: </a:t>
            </a:r>
            <a:r>
              <a:rPr lang="en-US" dirty="0" smtClean="0">
                <a:solidFill>
                  <a:srgbClr val="000000"/>
                </a:solidFill>
                <a:latin typeface="Apple Casual"/>
                <a:cs typeface="Apple Casual"/>
              </a:rPr>
              <a:t>typically &lt; 10</a:t>
            </a:r>
            <a:r>
              <a:rPr lang="en-US" baseline="30000" dirty="0" smtClean="0">
                <a:solidFill>
                  <a:srgbClr val="000000"/>
                </a:solidFill>
                <a:latin typeface="Apple Casual"/>
                <a:cs typeface="Apple Casual"/>
              </a:rPr>
              <a:t>-5</a:t>
            </a:r>
            <a:r>
              <a:rPr lang="en-US" dirty="0" smtClean="0">
                <a:solidFill>
                  <a:srgbClr val="000000"/>
                </a:solidFill>
                <a:latin typeface="Apple Casual"/>
                <a:cs typeface="Apple Casual"/>
              </a:rPr>
              <a:t> </a:t>
            </a:r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  <a:sym typeface="Wingdings"/>
              </a:rPr>
              <a:t>O(1)Hz</a:t>
            </a:r>
          </a:p>
          <a:p>
            <a:pPr algn="r"/>
            <a:endParaRPr lang="en-US" dirty="0" smtClean="0">
              <a:solidFill>
                <a:srgbClr val="438086"/>
              </a:solidFill>
              <a:latin typeface="Apple Casual"/>
              <a:cs typeface="Apple Casual"/>
              <a:sym typeface="Wingdings"/>
            </a:endParaRPr>
          </a:p>
          <a:p>
            <a:r>
              <a:rPr lang="en-US" dirty="0" smtClean="0">
                <a:latin typeface="Apple Casual"/>
                <a:cs typeface="Apple Casual"/>
                <a:sym typeface="Wingdings"/>
              </a:rPr>
              <a:t>      </a:t>
            </a:r>
          </a:p>
          <a:p>
            <a:r>
              <a:rPr lang="en-US" dirty="0" smtClean="0">
                <a:latin typeface="Apple Casual"/>
                <a:cs typeface="Apple Casual"/>
                <a:sym typeface="Wingdings"/>
              </a:rPr>
              <a:t>          </a:t>
            </a:r>
            <a:r>
              <a:rPr lang="en-US" u="sng" dirty="0" smtClean="0">
                <a:latin typeface="Apple Casual"/>
                <a:cs typeface="Apple Casual"/>
                <a:sym typeface="Wingdings"/>
              </a:rPr>
              <a:t>General strategy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pple Casual"/>
                <a:cs typeface="Apple Casual"/>
                <a:sym typeface="Wingdings"/>
              </a:rPr>
              <a:t>First level hardware trigger (L0)</a:t>
            </a:r>
          </a:p>
          <a:p>
            <a:pPr marL="342900" indent="-342900"/>
            <a:r>
              <a:rPr lang="en-US" dirty="0" err="1" smtClean="0">
                <a:latin typeface="Apple Casual"/>
                <a:cs typeface="Apple Casual"/>
                <a:sym typeface="Wingdings"/>
              </a:rPr>
              <a:t></a:t>
            </a:r>
            <a:r>
              <a:rPr lang="en-US" dirty="0" smtClean="0">
                <a:latin typeface="Apple Casual"/>
                <a:cs typeface="Apple Casual"/>
                <a:sym typeface="Wingdings"/>
              </a:rPr>
              <a:t> Readout </a:t>
            </a:r>
            <a:r>
              <a:rPr lang="en-US" dirty="0" err="1" smtClean="0">
                <a:latin typeface="Apple Casual"/>
                <a:cs typeface="Apple Casual"/>
                <a:sym typeface="Wingdings"/>
              </a:rPr>
              <a:t>netwerk</a:t>
            </a:r>
            <a:endParaRPr lang="en-US" dirty="0" smtClean="0">
              <a:latin typeface="Apple Casual"/>
              <a:cs typeface="Apple Casual"/>
              <a:sym typeface="Wingdings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Apple Casual"/>
                <a:cs typeface="Apple Casual"/>
                <a:sym typeface="Wingdings"/>
              </a:rPr>
              <a:t>2</a:t>
            </a:r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  <a:sym typeface="Wingdings"/>
              </a:rPr>
              <a:t>) CPU farm (High Level Trigger):</a:t>
            </a:r>
            <a:endParaRPr lang="en-US" dirty="0" smtClean="0">
              <a:latin typeface="Apple Casual"/>
              <a:cs typeface="Apple Casual"/>
              <a:sym typeface="Wingdings"/>
            </a:endParaRPr>
          </a:p>
          <a:p>
            <a:r>
              <a:rPr lang="en-US" dirty="0" err="1" smtClean="0">
                <a:latin typeface="Apple Casual"/>
                <a:cs typeface="Apple Casual"/>
                <a:sym typeface="Wingdings"/>
              </a:rPr>
              <a:t></a:t>
            </a:r>
            <a:r>
              <a:rPr lang="en-US" dirty="0" smtClean="0">
                <a:latin typeface="Apple Casual"/>
                <a:cs typeface="Apple Casual"/>
                <a:sym typeface="Wingdings"/>
              </a:rPr>
              <a:t> Monitoring and storage</a:t>
            </a:r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Comic Sans MS" pitchFamily="-65" charset="0"/>
              </a:rPr>
              <a:t>LHCb</a:t>
            </a:r>
            <a:r>
              <a:rPr lang="en-US" dirty="0" smtClean="0">
                <a:latin typeface="Comic Sans MS" pitchFamily="-65" charset="0"/>
              </a:rPr>
              <a:t> trigger environment</a:t>
            </a:r>
            <a:endParaRPr lang="en-US" dirty="0">
              <a:latin typeface="Comic Sans MS" pitchFamily="-65" charset="0"/>
            </a:endParaRPr>
          </a:p>
        </p:txBody>
      </p:sp>
      <p:grpSp>
        <p:nvGrpSpPr>
          <p:cNvPr id="2" name="17 Grupo"/>
          <p:cNvGrpSpPr>
            <a:grpSpLocks/>
          </p:cNvGrpSpPr>
          <p:nvPr/>
        </p:nvGrpSpPr>
        <p:grpSpPr bwMode="auto">
          <a:xfrm>
            <a:off x="332559" y="1875357"/>
            <a:ext cx="2639241" cy="1934643"/>
            <a:chOff x="6724650" y="1143000"/>
            <a:chExt cx="2686049" cy="2171700"/>
          </a:xfrm>
        </p:grpSpPr>
        <p:pic>
          <p:nvPicPr>
            <p:cNvPr id="15374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24650" y="1143000"/>
              <a:ext cx="2686049" cy="21717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5375" name="15 Rectángulo"/>
            <p:cNvSpPr>
              <a:spLocks noChangeArrowheads="1"/>
            </p:cNvSpPr>
            <p:nvPr/>
          </p:nvSpPr>
          <p:spPr bwMode="auto">
            <a:xfrm>
              <a:off x="8496300" y="1181100"/>
              <a:ext cx="514350" cy="1828800"/>
            </a:xfrm>
            <a:prstGeom prst="rect">
              <a:avLst/>
            </a:prstGeom>
            <a:solidFill>
              <a:srgbClr val="FFFF00">
                <a:alpha val="45097"/>
              </a:srgbClr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s-ES">
                <a:latin typeface="Calibri" pitchFamily="-65" charset="0"/>
              </a:endParaRPr>
            </a:p>
          </p:txBody>
        </p:sp>
      </p:grpSp>
      <p:sp>
        <p:nvSpPr>
          <p:cNvPr id="15368" name="ZoneTexte 8"/>
          <p:cNvSpPr txBox="1">
            <a:spLocks noChangeArrowheads="1"/>
          </p:cNvSpPr>
          <p:nvPr/>
        </p:nvSpPr>
        <p:spPr bwMode="auto">
          <a:xfrm>
            <a:off x="781050" y="2078366"/>
            <a:ext cx="1581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2-5</a:t>
            </a:r>
            <a:r>
              <a:rPr lang="en-US" sz="1600" dirty="0">
                <a:solidFill>
                  <a:srgbClr val="FF0000"/>
                </a:solidFill>
                <a:sym typeface="Symbol" pitchFamily="-65" charset="2"/>
              </a:rPr>
              <a:t></a:t>
            </a:r>
            <a:r>
              <a:rPr lang="en-US" sz="1600" dirty="0">
                <a:solidFill>
                  <a:srgbClr val="FF0000"/>
                </a:solidFill>
              </a:rPr>
              <a:t>10</a:t>
            </a:r>
            <a:r>
              <a:rPr lang="en-US" sz="1600" baseline="30000" dirty="0">
                <a:solidFill>
                  <a:srgbClr val="FF0000"/>
                </a:solidFill>
              </a:rPr>
              <a:t>32</a:t>
            </a:r>
            <a:r>
              <a:rPr lang="en-US" sz="1600" dirty="0">
                <a:solidFill>
                  <a:srgbClr val="FF0000"/>
                </a:solidFill>
              </a:rPr>
              <a:t>cm</a:t>
            </a:r>
            <a:r>
              <a:rPr lang="en-US" sz="1600" baseline="30000" dirty="0">
                <a:solidFill>
                  <a:srgbClr val="FF0000"/>
                </a:solidFill>
              </a:rPr>
              <a:t>-2</a:t>
            </a:r>
            <a:r>
              <a:rPr lang="en-US" sz="1600" dirty="0">
                <a:solidFill>
                  <a:srgbClr val="FF0000"/>
                </a:solidFill>
              </a:rPr>
              <a:t>s</a:t>
            </a:r>
            <a:r>
              <a:rPr lang="en-US" sz="1600" baseline="300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8300" y="1223489"/>
            <a:ext cx="2889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Production:</a:t>
            </a:r>
          </a:p>
          <a:p>
            <a:r>
              <a:rPr lang="en-US" dirty="0" smtClean="0">
                <a:latin typeface="Apple Casual"/>
                <a:cs typeface="Apple Casual"/>
              </a:rPr>
              <a:t>           pp-collisions</a:t>
            </a:r>
          </a:p>
          <a:p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924800" y="2438400"/>
          <a:ext cx="1145036" cy="295493"/>
        </p:xfrm>
        <a:graphic>
          <a:graphicData uri="http://schemas.openxmlformats.org/presentationml/2006/ole">
            <p:oleObj spid="_x0000_s53252" name="Equation" r:id="rId6" imgW="787400" imgH="203200" progId="Equation.3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13755" y="1574399"/>
          <a:ext cx="1149945" cy="278213"/>
        </p:xfrm>
        <a:graphic>
          <a:graphicData uri="http://schemas.openxmlformats.org/presentationml/2006/ole">
            <p:oleObj spid="_x0000_s53253" name="Equation" r:id="rId7" imgW="787400" imgH="190500" progId="Equation.3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783013" y="1524000"/>
          <a:ext cx="1474787" cy="214313"/>
        </p:xfrm>
        <a:graphic>
          <a:graphicData uri="http://schemas.openxmlformats.org/presentationml/2006/ole">
            <p:oleObj spid="_x0000_s53255" name="Equation" r:id="rId8" imgW="1130300" imgH="165100" progId="Equation.3">
              <p:embed/>
            </p:oleObj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rot="5400000">
            <a:off x="2174040" y="1762559"/>
            <a:ext cx="1397401" cy="1021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505200" y="1499366"/>
            <a:ext cx="1981200" cy="32943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6" idx="2"/>
          </p:cNvCxnSpPr>
          <p:nvPr/>
        </p:nvCxnSpPr>
        <p:spPr>
          <a:xfrm rot="5400000">
            <a:off x="4165902" y="2158698"/>
            <a:ext cx="6597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flipV="1">
            <a:off x="7010400" y="2438400"/>
            <a:ext cx="796058" cy="152400"/>
          </a:xfrm>
          <a:prstGeom prst="bentConnector3">
            <a:avLst>
              <a:gd name="adj1" fmla="val 10029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936" y="609600"/>
            <a:ext cx="957264" cy="457200"/>
          </a:xfrm>
        </p:spPr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72" name="Footer Placeholder 4"/>
          <p:cNvSpPr txBox="1">
            <a:spLocks/>
          </p:cNvSpPr>
          <p:nvPr/>
        </p:nvSpPr>
        <p:spPr>
          <a:xfrm>
            <a:off x="5410200" y="609600"/>
            <a:ext cx="1325880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 Vervink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2971802" y="6019803"/>
            <a:ext cx="152479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19600" y="4267200"/>
            <a:ext cx="242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Trigger is essential!!!</a:t>
            </a:r>
            <a:endParaRPr lang="en-US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10800000">
            <a:off x="5714206" y="1979612"/>
            <a:ext cx="1531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-60960"/>
            <a:ext cx="762000" cy="365760"/>
          </a:xfrm>
        </p:spPr>
        <p:txBody>
          <a:bodyPr/>
          <a:lstStyle/>
          <a:p>
            <a:fld id="{73EB5600-4E8B-9F4A-9232-428AAF8428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9" name="Picture 28" descr="lhcblogo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7901" y="0"/>
            <a:ext cx="438028" cy="301752"/>
          </a:xfrm>
          <a:prstGeom prst="rect">
            <a:avLst/>
          </a:prstGeom>
        </p:spPr>
      </p:pic>
      <p:pic>
        <p:nvPicPr>
          <p:cNvPr id="30" name="Picture 29" descr="Cern_logo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70" y="15240"/>
            <a:ext cx="37133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mic Sans MS" pitchFamily="-65" charset="0"/>
              </a:rPr>
              <a:t>L0 trigger</a:t>
            </a:r>
            <a:endParaRPr lang="en-US" dirty="0">
              <a:latin typeface="Comic Sans MS" pitchFamily="-65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799" y="3505200"/>
            <a:ext cx="5206801" cy="31605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4419600"/>
            <a:ext cx="3657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pple Casual"/>
                <a:cs typeface="Apple Casual"/>
                <a:sym typeface="Wingdings"/>
              </a:rPr>
              <a:t>LHCb</a:t>
            </a:r>
            <a:r>
              <a:rPr lang="en-US" dirty="0" smtClean="0">
                <a:latin typeface="Apple Casual"/>
                <a:cs typeface="Apple Casual"/>
                <a:sym typeface="Wingdings"/>
              </a:rPr>
              <a:t> looks for B-mesons, lower mass (and </a:t>
            </a:r>
            <a:r>
              <a:rPr lang="en-US" dirty="0" err="1" smtClean="0">
                <a:latin typeface="Apple Casual"/>
                <a:cs typeface="Apple Casual"/>
                <a:sym typeface="Wingdings"/>
              </a:rPr>
              <a:t>p</a:t>
            </a:r>
            <a:r>
              <a:rPr lang="en-US" baseline="-25000" dirty="0" err="1" smtClean="0">
                <a:latin typeface="Apple Casual"/>
                <a:cs typeface="Apple Casual"/>
                <a:sym typeface="Wingdings"/>
              </a:rPr>
              <a:t>T</a:t>
            </a:r>
            <a:r>
              <a:rPr lang="en-US" dirty="0" smtClean="0">
                <a:latin typeface="Apple Casual"/>
                <a:cs typeface="Apple Casual"/>
                <a:sym typeface="Wingdings"/>
              </a:rPr>
              <a:t>) than particles searched for by </a:t>
            </a:r>
            <a:r>
              <a:rPr lang="en-US" dirty="0" err="1" smtClean="0">
                <a:latin typeface="Apple Casual"/>
                <a:cs typeface="Apple Casual"/>
                <a:sym typeface="Wingdings"/>
              </a:rPr>
              <a:t>GPD’s</a:t>
            </a:r>
            <a:endParaRPr lang="en-US" dirty="0" smtClean="0">
              <a:latin typeface="Apple Casual"/>
              <a:cs typeface="Apple Casual"/>
              <a:sym typeface="Wingdings"/>
            </a:endParaRPr>
          </a:p>
          <a:p>
            <a:pPr algn="ctr"/>
            <a:r>
              <a:rPr lang="en-US" sz="2800" dirty="0" smtClean="0">
                <a:latin typeface="Apple Casual"/>
                <a:cs typeface="Apple Casual"/>
                <a:sym typeface="Wingdings"/>
              </a:rPr>
              <a:t> 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  <a:sym typeface="Wingdings"/>
              </a:rPr>
              <a:t>L0 output is large: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  <a:sym typeface="Wingdings"/>
              </a:rPr>
              <a:t>1 MHz              </a:t>
            </a:r>
            <a:r>
              <a:rPr lang="en-US" sz="2400" dirty="0" smtClean="0">
                <a:latin typeface="Apple Casual"/>
                <a:cs typeface="Apple Casual"/>
                <a:sym typeface="Wingdings"/>
              </a:rPr>
              <a:t>		</a:t>
            </a:r>
          </a:p>
        </p:txBody>
      </p:sp>
      <p:grpSp>
        <p:nvGrpSpPr>
          <p:cNvPr id="10" name="Groupe 24"/>
          <p:cNvGrpSpPr>
            <a:grpSpLocks/>
          </p:cNvGrpSpPr>
          <p:nvPr/>
        </p:nvGrpSpPr>
        <p:grpSpPr bwMode="auto">
          <a:xfrm>
            <a:off x="380999" y="1226352"/>
            <a:ext cx="2847975" cy="3040848"/>
            <a:chOff x="5240585" y="30904"/>
            <a:chExt cx="3698240" cy="3825582"/>
          </a:xfrm>
        </p:grpSpPr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3"/>
            <a:srcRect l="12132" t="2592" r="12648" b="3142"/>
            <a:stretch>
              <a:fillRect/>
            </a:stretch>
          </p:blipFill>
          <p:spPr bwMode="auto">
            <a:xfrm>
              <a:off x="5240585" y="277544"/>
              <a:ext cx="3698240" cy="3578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sp>
          <p:nvSpPr>
            <p:cNvPr id="12" name="ZoneTexte 21"/>
            <p:cNvSpPr txBox="1">
              <a:spLocks noChangeArrowheads="1"/>
            </p:cNvSpPr>
            <p:nvPr/>
          </p:nvSpPr>
          <p:spPr bwMode="auto">
            <a:xfrm>
              <a:off x="8203562" y="383195"/>
              <a:ext cx="698158" cy="30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dirty="0"/>
                <a:t>VELO</a:t>
              </a:r>
            </a:p>
          </p:txBody>
        </p:sp>
        <p:sp>
          <p:nvSpPr>
            <p:cNvPr id="13" name="ZoneTexte 22"/>
            <p:cNvSpPr txBox="1">
              <a:spLocks noChangeArrowheads="1"/>
            </p:cNvSpPr>
            <p:nvPr/>
          </p:nvSpPr>
          <p:spPr bwMode="auto">
            <a:xfrm>
              <a:off x="6061779" y="255008"/>
              <a:ext cx="762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dirty="0"/>
                <a:t>MUON</a:t>
              </a:r>
            </a:p>
          </p:txBody>
        </p:sp>
        <p:sp>
          <p:nvSpPr>
            <p:cNvPr id="14" name="ZoneTexte 23"/>
            <p:cNvSpPr txBox="1">
              <a:spLocks noChangeArrowheads="1"/>
            </p:cNvSpPr>
            <p:nvPr/>
          </p:nvSpPr>
          <p:spPr bwMode="auto">
            <a:xfrm>
              <a:off x="7021678" y="30904"/>
              <a:ext cx="1143000" cy="374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000" dirty="0"/>
                <a:t>SPD+PRS+</a:t>
              </a:r>
              <a:br>
                <a:rPr lang="en-US" sz="1000" dirty="0"/>
              </a:br>
              <a:r>
                <a:rPr lang="en-US" sz="1000" dirty="0"/>
                <a:t>ECAL+HCAL</a:t>
              </a:r>
            </a:p>
          </p:txBody>
        </p: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657600" y="1278792"/>
            <a:ext cx="5092654" cy="270227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-65" charset="2"/>
              <a:buNone/>
            </a:pP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</a:rPr>
              <a:t>              </a:t>
            </a:r>
            <a:r>
              <a:rPr lang="en-US" sz="1600" u="sng" dirty="0" smtClean="0">
                <a:solidFill>
                  <a:srgbClr val="00664D"/>
                </a:solidFill>
                <a:latin typeface="Apple Casual"/>
                <a:cs typeface="Apple Casual"/>
              </a:rPr>
              <a:t>Custom Electronics</a:t>
            </a:r>
            <a:endParaRPr lang="en-US" sz="1600" dirty="0" smtClean="0">
              <a:solidFill>
                <a:srgbClr val="00664D"/>
              </a:solidFill>
              <a:latin typeface="Apple Casual"/>
              <a:cs typeface="Apple Casual"/>
            </a:endParaRPr>
          </a:p>
          <a:p>
            <a:pPr marL="88900" lvl="1">
              <a:spcBef>
                <a:spcPct val="20000"/>
              </a:spcBef>
            </a:pP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</a:rPr>
              <a:t>4 </a:t>
            </a:r>
            <a:r>
              <a:rPr lang="en-US" sz="1600" dirty="0" err="1" smtClean="0">
                <a:solidFill>
                  <a:srgbClr val="00664D"/>
                </a:solidFill>
                <a:latin typeface="Apple Casual"/>
                <a:cs typeface="Apple Casual"/>
              </a:rPr>
              <a:t>subdetectors</a:t>
            </a: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</a:rPr>
              <a:t> read out and provide L0 trigger</a:t>
            </a:r>
          </a:p>
          <a:p>
            <a:pPr>
              <a:spcBef>
                <a:spcPct val="20000"/>
              </a:spcBef>
              <a:buClr>
                <a:srgbClr val="00664D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</a:rPr>
              <a:t> </a:t>
            </a:r>
            <a:r>
              <a:rPr lang="en-US" sz="1600" dirty="0" err="1" smtClean="0">
                <a:solidFill>
                  <a:srgbClr val="00664D"/>
                </a:solidFill>
                <a:latin typeface="Apple Casual"/>
                <a:cs typeface="Apple Casual"/>
              </a:rPr>
              <a:t>Velo</a:t>
            </a: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</a:rPr>
              <a:t>: Pile</a:t>
            </a:r>
            <a:r>
              <a:rPr lang="en-US" sz="1600" dirty="0">
                <a:solidFill>
                  <a:srgbClr val="00664D"/>
                </a:solidFill>
                <a:latin typeface="Apple Casual"/>
                <a:cs typeface="Apple Casual"/>
              </a:rPr>
              <a:t>-up</a:t>
            </a: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</a:rPr>
              <a:t> system</a:t>
            </a:r>
          </a:p>
          <a:p>
            <a:pPr>
              <a:spcBef>
                <a:spcPct val="20000"/>
              </a:spcBef>
              <a:buClr>
                <a:srgbClr val="00664D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</a:rPr>
              <a:t> </a:t>
            </a:r>
            <a:r>
              <a:rPr lang="en-US" sz="1600" dirty="0" err="1" smtClean="0">
                <a:solidFill>
                  <a:srgbClr val="00664D"/>
                </a:solidFill>
                <a:latin typeface="Apple Casual"/>
                <a:cs typeface="Apple Casual"/>
              </a:rPr>
              <a:t>Ecal</a:t>
            </a: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</a:rPr>
              <a:t>: single </a:t>
            </a:r>
            <a:r>
              <a:rPr lang="en-US" sz="1600" dirty="0" err="1" smtClean="0">
                <a:solidFill>
                  <a:srgbClr val="00664D"/>
                </a:solidFill>
                <a:latin typeface="Apple Casual"/>
                <a:cs typeface="Apple Casual"/>
              </a:rPr>
              <a:t>e/</a:t>
            </a:r>
            <a:r>
              <a:rPr lang="en-US" sz="1600" dirty="0" err="1" smtClean="0">
                <a:solidFill>
                  <a:srgbClr val="00664D"/>
                </a:solidFill>
                <a:latin typeface="Symbol" charset="2"/>
                <a:cs typeface="Symbol" charset="2"/>
              </a:rPr>
              <a:t>g</a:t>
            </a: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</a:rPr>
              <a:t>    with </a:t>
            </a:r>
            <a:r>
              <a:rPr lang="en-US" sz="1600" dirty="0" err="1" smtClean="0">
                <a:solidFill>
                  <a:srgbClr val="00664D"/>
                </a:solidFill>
                <a:latin typeface="Apple Casual"/>
                <a:cs typeface="Apple Casual"/>
              </a:rPr>
              <a:t>p</a:t>
            </a:r>
            <a:r>
              <a:rPr lang="en-US" sz="1600" baseline="-25000" dirty="0" err="1" smtClean="0">
                <a:solidFill>
                  <a:srgbClr val="00664D"/>
                </a:solidFill>
                <a:latin typeface="Apple Casual"/>
                <a:cs typeface="Apple Casual"/>
              </a:rPr>
              <a:t>T</a:t>
            </a: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</a:rPr>
              <a:t> &gt; 2.5 </a:t>
            </a:r>
            <a:r>
              <a:rPr lang="en-US" sz="1600" dirty="0" err="1" smtClean="0">
                <a:solidFill>
                  <a:srgbClr val="00664D"/>
                </a:solidFill>
                <a:latin typeface="Apple Casual"/>
                <a:cs typeface="Apple Casual"/>
              </a:rPr>
              <a:t>GeV</a:t>
            </a: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</a:rPr>
              <a:t> </a:t>
            </a:r>
            <a:r>
              <a:rPr lang="en-US" sz="1600" dirty="0" err="1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</a:t>
            </a: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 200kHz</a:t>
            </a:r>
          </a:p>
          <a:p>
            <a:pPr>
              <a:spcBef>
                <a:spcPct val="20000"/>
              </a:spcBef>
              <a:buClr>
                <a:srgbClr val="00664D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 </a:t>
            </a:r>
            <a:r>
              <a:rPr lang="en-US" sz="1600" dirty="0" err="1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Hcal</a:t>
            </a: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: single </a:t>
            </a:r>
            <a:r>
              <a:rPr lang="en-US" sz="1600" dirty="0" err="1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hadron</a:t>
            </a: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 with </a:t>
            </a:r>
            <a:r>
              <a:rPr lang="en-US" sz="1600" dirty="0" err="1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p</a:t>
            </a:r>
            <a:r>
              <a:rPr lang="en-US" sz="1600" baseline="-25000" dirty="0" err="1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T</a:t>
            </a: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 &gt; 3.5 </a:t>
            </a:r>
            <a:r>
              <a:rPr lang="en-US" sz="1600" dirty="0" err="1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GeV</a:t>
            </a: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 </a:t>
            </a:r>
            <a:r>
              <a:rPr lang="en-US" sz="1600" dirty="0" err="1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</a:t>
            </a: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 700kHz</a:t>
            </a:r>
          </a:p>
          <a:p>
            <a:pPr>
              <a:spcBef>
                <a:spcPct val="20000"/>
              </a:spcBef>
              <a:buClr>
                <a:srgbClr val="00664D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 </a:t>
            </a:r>
            <a:r>
              <a:rPr lang="en-US" sz="1600" dirty="0" err="1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Muon</a:t>
            </a: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: single </a:t>
            </a:r>
            <a:r>
              <a:rPr lang="en-US" sz="1600" dirty="0" err="1" smtClean="0">
                <a:solidFill>
                  <a:srgbClr val="00664D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     with </a:t>
            </a:r>
            <a:r>
              <a:rPr lang="en-US" sz="1600" dirty="0" err="1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p</a:t>
            </a:r>
            <a:r>
              <a:rPr lang="en-US" sz="1600" baseline="-25000" dirty="0" err="1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T</a:t>
            </a:r>
            <a:r>
              <a:rPr lang="en-US" sz="1600" baseline="-25000" dirty="0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 </a:t>
            </a: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&gt; 1.0 </a:t>
            </a:r>
            <a:r>
              <a:rPr lang="en-US" sz="1600" dirty="0" err="1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GeV</a:t>
            </a: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 </a:t>
            </a:r>
            <a:r>
              <a:rPr lang="en-US" sz="1600" dirty="0" err="1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</a:t>
            </a: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  <a:sym typeface="Wingdings"/>
              </a:rPr>
              <a:t> 200kHz</a:t>
            </a:r>
          </a:p>
          <a:p>
            <a:pPr>
              <a:spcBef>
                <a:spcPct val="20000"/>
              </a:spcBef>
              <a:buClr>
                <a:srgbClr val="00664D"/>
              </a:buClr>
            </a:pPr>
            <a:endParaRPr lang="en-US" sz="1600" u="sng" dirty="0" smtClean="0">
              <a:solidFill>
                <a:srgbClr val="00664D"/>
              </a:solidFill>
              <a:latin typeface="Comic Sans MS" pitchFamily="-65" charset="0"/>
              <a:sym typeface="Wingdings"/>
            </a:endParaRPr>
          </a:p>
          <a:p>
            <a:pPr>
              <a:spcBef>
                <a:spcPct val="20000"/>
              </a:spcBef>
              <a:buClr>
                <a:srgbClr val="00664D"/>
              </a:buClr>
            </a:pPr>
            <a:endParaRPr lang="en-US" sz="1600" u="sng" dirty="0" smtClean="0">
              <a:solidFill>
                <a:srgbClr val="00664D"/>
              </a:solidFill>
              <a:latin typeface="Comic Sans MS" pitchFamily="-65" charset="0"/>
              <a:sym typeface="Wingdings"/>
            </a:endParaRPr>
          </a:p>
          <a:p>
            <a:pPr>
              <a:spcBef>
                <a:spcPct val="20000"/>
              </a:spcBef>
              <a:buClr>
                <a:srgbClr val="00664D"/>
              </a:buClr>
            </a:pPr>
            <a:endParaRPr lang="en-US" sz="1600" u="sng" dirty="0" smtClean="0">
              <a:solidFill>
                <a:srgbClr val="00664D"/>
              </a:solidFill>
              <a:latin typeface="Comic Sans MS" pitchFamily="-65" charset="0"/>
              <a:sym typeface="Wingdings"/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3EB5600-4E8B-9F4A-9232-428AAF842802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933575" y="2590800"/>
            <a:ext cx="2590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2544269" y="2315669"/>
            <a:ext cx="19159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</a:rPr>
              <a:t>4 </a:t>
            </a:r>
            <a:r>
              <a:rPr lang="en-US" sz="1600" dirty="0" err="1" smtClean="0">
                <a:solidFill>
                  <a:srgbClr val="00664D"/>
                </a:solidFill>
                <a:latin typeface="Apple Casual"/>
                <a:cs typeface="Apple Casual"/>
                <a:sym typeface="Symbol" pitchFamily="-65" charset="2"/>
              </a:rPr>
              <a:t></a:t>
            </a:r>
            <a:r>
              <a:rPr lang="en-US" sz="1600" dirty="0" err="1" smtClean="0">
                <a:solidFill>
                  <a:srgbClr val="00664D"/>
                </a:solidFill>
                <a:latin typeface="Apple Casual"/>
                <a:cs typeface="Apple Casual"/>
              </a:rPr>
              <a:t>s</a:t>
            </a:r>
            <a:r>
              <a:rPr lang="en-US" sz="1600" dirty="0" smtClean="0">
                <a:solidFill>
                  <a:srgbClr val="00664D"/>
                </a:solidFill>
                <a:latin typeface="Apple Casual"/>
                <a:cs typeface="Apple Casual"/>
              </a:rPr>
              <a:t> fixed latency</a:t>
            </a:r>
            <a:endParaRPr lang="en-US" sz="1600" u="sng" dirty="0" smtClean="0">
              <a:solidFill>
                <a:srgbClr val="00664D"/>
              </a:solidFill>
              <a:latin typeface="Apple Casual"/>
              <a:cs typeface="Apple Casual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444034" y="4855572"/>
            <a:ext cx="27964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pple Casual"/>
                <a:cs typeface="Apple Casual"/>
              </a:rPr>
              <a:t>First trigger level rate (Hz)</a:t>
            </a:r>
            <a:endParaRPr lang="en-US" sz="1600" dirty="0">
              <a:latin typeface="Apple Casual"/>
              <a:cs typeface="Apple Casual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5257800" y="609600"/>
            <a:ext cx="1325880" cy="457200"/>
          </a:xfrm>
        </p:spPr>
        <p:txBody>
          <a:bodyPr/>
          <a:lstStyle/>
          <a:p>
            <a:r>
              <a:rPr lang="en-US" dirty="0" smtClean="0"/>
              <a:t>K. Vervink</a:t>
            </a:r>
            <a:endParaRPr lang="en-US" dirty="0"/>
          </a:p>
        </p:txBody>
      </p:sp>
      <p:pic>
        <p:nvPicPr>
          <p:cNvPr id="20" name="Picture 19" descr="lhcb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901" y="0"/>
            <a:ext cx="438028" cy="301752"/>
          </a:xfrm>
          <a:prstGeom prst="rect">
            <a:avLst/>
          </a:prstGeom>
        </p:spPr>
      </p:pic>
      <p:pic>
        <p:nvPicPr>
          <p:cNvPr id="23" name="Picture 22" descr="Cer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0" y="15240"/>
            <a:ext cx="37133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smtClean="0"/>
              <a:t>Pictures: Readout Network (Switch)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K. Vervink</a:t>
            </a:r>
            <a:endParaRPr lang="en-US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85813" y="1428750"/>
            <a:ext cx="2643187" cy="5000625"/>
            <a:chOff x="785786" y="1428736"/>
            <a:chExt cx="2643206" cy="5000660"/>
          </a:xfrm>
        </p:grpSpPr>
        <p:pic>
          <p:nvPicPr>
            <p:cNvPr id="23563" name="Picture 2"/>
            <p:cNvPicPr>
              <a:picLocks noChangeAspect="1" noChangeArrowheads="1"/>
            </p:cNvPicPr>
            <p:nvPr/>
          </p:nvPicPr>
          <p:blipFill>
            <a:blip r:embed="rId2"/>
            <a:srcRect l="8691" t="1451" r="10912" b="2805"/>
            <a:stretch>
              <a:fillRect/>
            </a:stretch>
          </p:blipFill>
          <p:spPr bwMode="auto">
            <a:xfrm>
              <a:off x="785786" y="1714488"/>
              <a:ext cx="2643206" cy="4714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287440" y="1428736"/>
              <a:ext cx="1639899" cy="4000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2000" dirty="0">
                  <a:latin typeface="+mn-lt"/>
                </a:rPr>
                <a:t>Glossy-Print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321175" y="1295400"/>
            <a:ext cx="3644900" cy="5410200"/>
            <a:chOff x="4321967" y="876283"/>
            <a:chExt cx="3643315" cy="5410204"/>
          </a:xfrm>
        </p:grpSpPr>
        <p:pic>
          <p:nvPicPr>
            <p:cNvPr id="23561" name="Picture 7" descr="DSC0439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3714748" y="2035953"/>
              <a:ext cx="4857753" cy="3643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518421" y="876283"/>
              <a:ext cx="1250406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2000" dirty="0">
                  <a:latin typeface="+mn-lt"/>
                </a:rPr>
                <a:t>Real Life</a:t>
              </a:r>
            </a:p>
          </p:txBody>
        </p:sp>
      </p:grpSp>
      <p:pic>
        <p:nvPicPr>
          <p:cNvPr id="14" name="Picture 13" descr="DSC0439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2428875"/>
            <a:ext cx="4922838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DSC0439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285875"/>
            <a:ext cx="6200775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SC0439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7463" y="1524000"/>
            <a:ext cx="6643687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586536" y="609600"/>
            <a:ext cx="957264" cy="457200"/>
          </a:xfrm>
        </p:spPr>
        <p:txBody>
          <a:bodyPr/>
          <a:lstStyle/>
          <a:p>
            <a:r>
              <a:rPr lang="fr-CH" dirty="0" smtClean="0"/>
              <a:t>17/07/09</a:t>
            </a:r>
            <a:endParaRPr lang="en-US" dirty="0"/>
          </a:p>
        </p:txBody>
      </p:sp>
      <p:pic>
        <p:nvPicPr>
          <p:cNvPr id="17" name="Picture 16" descr="lhcblogo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7901" y="0"/>
            <a:ext cx="438028" cy="301752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3EB5600-4E8B-9F4A-9232-428AAF8428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9" name="Picture 18" descr="Cern_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70" y="15240"/>
            <a:ext cx="37133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Pictures: CPU Farm (Processors)</a:t>
            </a:r>
          </a:p>
        </p:txBody>
      </p:sp>
      <p:pic>
        <p:nvPicPr>
          <p:cNvPr id="6" name="Content Placeholder 5" descr="DSC0439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143000"/>
            <a:ext cx="3829050" cy="5105400"/>
          </a:xfrm>
        </p:spPr>
      </p:pic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K. Vervink</a:t>
            </a:r>
            <a:endParaRPr lang="en-US"/>
          </a:p>
        </p:txBody>
      </p:sp>
      <p:pic>
        <p:nvPicPr>
          <p:cNvPr id="7" name="Picture 6" descr="DSC044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1143000"/>
            <a:ext cx="5905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SC044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1214438"/>
            <a:ext cx="3600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586536" y="609600"/>
            <a:ext cx="957264" cy="457200"/>
          </a:xfrm>
        </p:spPr>
        <p:txBody>
          <a:bodyPr/>
          <a:lstStyle/>
          <a:p>
            <a:r>
              <a:rPr lang="fr-CH" dirty="0" smtClean="0"/>
              <a:t>17/07/09</a:t>
            </a:r>
            <a:endParaRPr lang="en-US" dirty="0"/>
          </a:p>
        </p:txBody>
      </p:sp>
      <p:pic>
        <p:nvPicPr>
          <p:cNvPr id="10" name="Picture 9" descr="lhcblog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901" y="0"/>
            <a:ext cx="438028" cy="301752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0"/>
            <a:ext cx="762000" cy="365760"/>
          </a:xfrm>
        </p:spPr>
        <p:txBody>
          <a:bodyPr/>
          <a:lstStyle/>
          <a:p>
            <a:fld id="{73EB5600-4E8B-9F4A-9232-428AAF8428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11" descr="Cern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0" y="15240"/>
            <a:ext cx="37133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8022336" cy="2726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176" y="3657600"/>
            <a:ext cx="4637024" cy="2501938"/>
          </a:xfrm>
          <a:prstGeom prst="rect">
            <a:avLst/>
          </a:prstGeom>
        </p:spPr>
      </p:pic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066800"/>
          </a:xfrm>
        </p:spPr>
        <p:txBody>
          <a:bodyPr/>
          <a:lstStyle/>
          <a:p>
            <a:r>
              <a:rPr lang="en-US" dirty="0" err="1" smtClean="0">
                <a:latin typeface="Comic Sans MS" pitchFamily="-65" charset="0"/>
              </a:rPr>
              <a:t>Hlt</a:t>
            </a:r>
            <a:r>
              <a:rPr lang="en-US" dirty="0" smtClean="0">
                <a:latin typeface="Comic Sans MS" pitchFamily="-65" charset="0"/>
              </a:rPr>
              <a:t> trigger: 2 layers</a:t>
            </a:r>
            <a:endParaRPr lang="en-US" dirty="0">
              <a:latin typeface="Comic Sans MS" pitchFamily="-65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4022229"/>
            <a:ext cx="4495800" cy="1124129"/>
          </a:xfrm>
          <a:prstGeom prst="roundRect">
            <a:avLst/>
          </a:prstGeom>
          <a:noFill/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936" y="609600"/>
            <a:ext cx="957264" cy="457200"/>
          </a:xfrm>
        </p:spPr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5410200" y="609600"/>
            <a:ext cx="1325880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 Vervink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46029"/>
            <a:ext cx="4506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  <a:latin typeface="Apple Casual"/>
                <a:cs typeface="Apple Casual"/>
              </a:rPr>
              <a:t>Hlt1: </a:t>
            </a:r>
          </a:p>
          <a:p>
            <a:r>
              <a:rPr lang="en-US" dirty="0" smtClean="0">
                <a:solidFill>
                  <a:schemeClr val="accent2"/>
                </a:solidFill>
                <a:latin typeface="Apple Casual"/>
                <a:cs typeface="Apple Casual"/>
              </a:rPr>
              <a:t>confirmation of the L0 object</a:t>
            </a:r>
          </a:p>
          <a:p>
            <a:r>
              <a:rPr lang="en-US" dirty="0" smtClean="0">
                <a:latin typeface="Apple Casual"/>
                <a:cs typeface="Apple Casual"/>
              </a:rPr>
              <a:t>add information of </a:t>
            </a:r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T stations and </a:t>
            </a:r>
            <a:r>
              <a:rPr lang="en-US" dirty="0" err="1" smtClean="0">
                <a:solidFill>
                  <a:srgbClr val="438086"/>
                </a:solidFill>
                <a:latin typeface="Apple Casual"/>
                <a:cs typeface="Apple Casual"/>
              </a:rPr>
              <a:t>Velo</a:t>
            </a:r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 </a:t>
            </a:r>
            <a:r>
              <a:rPr lang="en-US" dirty="0" smtClean="0">
                <a:latin typeface="Apple Casual"/>
                <a:cs typeface="Apple Casual"/>
              </a:rPr>
              <a:t>     search for tracks only in small </a:t>
            </a:r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window</a:t>
            </a:r>
            <a:endParaRPr lang="en-US" sz="1400" dirty="0" smtClean="0">
              <a:latin typeface="Apple Casual"/>
              <a:cs typeface="Apple Casu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858470"/>
            <a:ext cx="89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6600"/>
              </a:solidFill>
              <a:latin typeface="Apple Casual"/>
              <a:cs typeface="Apple Casual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Apple Casual"/>
                <a:cs typeface="Apple Casual"/>
              </a:rPr>
              <a:t>Hlt2:</a:t>
            </a:r>
            <a:r>
              <a:rPr lang="en-US" dirty="0" smtClean="0">
                <a:latin typeface="Apple Casual"/>
                <a:cs typeface="Apple Casual"/>
              </a:rPr>
              <a:t> some </a:t>
            </a:r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additional inclusive </a:t>
            </a:r>
            <a:r>
              <a:rPr lang="en-US" dirty="0" smtClean="0">
                <a:latin typeface="Apple Casual"/>
                <a:cs typeface="Apple Casual"/>
              </a:rPr>
              <a:t>trigger streams (K</a:t>
            </a:r>
            <a:r>
              <a:rPr lang="en-US" baseline="-25000" dirty="0" smtClean="0">
                <a:latin typeface="Apple Casual"/>
                <a:cs typeface="Apple Casual"/>
              </a:rPr>
              <a:t>s</a:t>
            </a:r>
            <a:r>
              <a:rPr lang="en-US" dirty="0" smtClean="0">
                <a:latin typeface="Apple Casual"/>
                <a:cs typeface="Apple Casual"/>
              </a:rPr>
              <a:t>,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dirty="0" smtClean="0">
                <a:latin typeface="Apple Casual"/>
                <a:cs typeface="Apple Casual"/>
              </a:rPr>
              <a:t>) and a handful of </a:t>
            </a:r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exclusive</a:t>
            </a:r>
            <a:r>
              <a:rPr lang="en-US" dirty="0" smtClean="0">
                <a:latin typeface="Apple Casual"/>
                <a:cs typeface="Apple Casual"/>
              </a:rPr>
              <a:t> selections (ex. B</a:t>
            </a:r>
            <a:r>
              <a:rPr lang="en-US" baseline="-25000" dirty="0" smtClean="0">
                <a:latin typeface="Apple Casual"/>
                <a:cs typeface="Apple Casual"/>
              </a:rPr>
              <a:t>s</a:t>
            </a:r>
            <a:r>
              <a:rPr lang="en-US" dirty="0" smtClean="0">
                <a:latin typeface="Apple Casual"/>
                <a:cs typeface="Apple Casual"/>
              </a:rPr>
              <a:t> -&gt; </a:t>
            </a:r>
            <a:r>
              <a:rPr lang="en-US" dirty="0" err="1" smtClean="0">
                <a:latin typeface="Symbol" charset="2"/>
                <a:cs typeface="Symbol" charset="2"/>
              </a:rPr>
              <a:t>fg</a:t>
            </a:r>
            <a:r>
              <a:rPr lang="en-US" dirty="0" smtClean="0">
                <a:latin typeface="Apple Casual"/>
                <a:cs typeface="Apple Casual"/>
              </a:rPr>
              <a:t>).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200" y="6096000"/>
            <a:ext cx="8879131" cy="685800"/>
          </a:xfrm>
          <a:prstGeom prst="roundRect">
            <a:avLst/>
          </a:prstGeom>
          <a:noFill/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419600" y="4875212"/>
            <a:ext cx="1828800" cy="1588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72000" y="5655171"/>
            <a:ext cx="1284224" cy="4408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71542" y="753070"/>
            <a:ext cx="264865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pple Casual"/>
                <a:cs typeface="Apple Casual"/>
              </a:rPr>
              <a:t>L0 alley structure is maintained in Hlt1 and extended in Hlt2</a:t>
            </a:r>
          </a:p>
          <a:p>
            <a:pPr algn="ctr"/>
            <a:endParaRPr lang="en-US" dirty="0" smtClean="0">
              <a:latin typeface="Apple Casual"/>
              <a:cs typeface="Apple Casual"/>
            </a:endParaRPr>
          </a:p>
          <a:p>
            <a:pPr algn="ctr"/>
            <a:endParaRPr lang="en-US" dirty="0" smtClean="0">
              <a:latin typeface="Apple Casual"/>
              <a:cs typeface="Apple Casual"/>
            </a:endParaRPr>
          </a:p>
          <a:p>
            <a:pPr algn="ctr"/>
            <a:endParaRPr lang="en-US" dirty="0" smtClean="0">
              <a:latin typeface="Apple Casual"/>
              <a:cs typeface="Apple Casual"/>
            </a:endParaRPr>
          </a:p>
          <a:p>
            <a:pPr algn="ctr"/>
            <a:endParaRPr lang="en-US" dirty="0" smtClean="0">
              <a:latin typeface="Apple Casual"/>
              <a:cs typeface="Apple Casual"/>
            </a:endParaRPr>
          </a:p>
          <a:p>
            <a:pPr algn="ctr"/>
            <a:r>
              <a:rPr lang="en-US" dirty="0" smtClean="0">
                <a:latin typeface="Apple Casual"/>
                <a:cs typeface="Apple Casual"/>
              </a:rPr>
              <a:t>Signal selected by several triggers</a:t>
            </a:r>
          </a:p>
          <a:p>
            <a:pPr algn="ctr"/>
            <a:r>
              <a:rPr lang="en-US" dirty="0" smtClean="0">
                <a:latin typeface="Apple Casual"/>
                <a:cs typeface="Apple Casual"/>
              </a:rPr>
              <a:t>optimize robustness 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0"/>
            <a:ext cx="762000" cy="365760"/>
          </a:xfrm>
        </p:spPr>
        <p:txBody>
          <a:bodyPr/>
          <a:lstStyle/>
          <a:p>
            <a:fld id="{73EB5600-4E8B-9F4A-9232-428AAF8428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2400" y="3717100"/>
            <a:ext cx="966931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Apple Casual"/>
                <a:cs typeface="Apple Casual"/>
              </a:rPr>
              <a:t>~1 MHz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5724" y="5146358"/>
            <a:ext cx="1043876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Apple Casual"/>
                <a:cs typeface="Apple Casual"/>
              </a:rPr>
              <a:t>~30 kHz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00124" y="6488668"/>
            <a:ext cx="928459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Apple Casual"/>
                <a:cs typeface="Apple Casual"/>
              </a:rPr>
              <a:t>~2 kHz</a:t>
            </a:r>
          </a:p>
        </p:txBody>
      </p:sp>
      <p:pic>
        <p:nvPicPr>
          <p:cNvPr id="19" name="Picture 18" descr="lhcb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901" y="0"/>
            <a:ext cx="438028" cy="301752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/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B5600-4E8B-9F4A-9232-428AAF84280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Picture 26" descr="Cern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0" y="15240"/>
            <a:ext cx="37133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4495800" y="3364468"/>
            <a:ext cx="10182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Apple Casual"/>
                <a:cs typeface="Apple Casual"/>
              </a:rPr>
              <a:t>&lt;200 Hz</a:t>
            </a:r>
          </a:p>
        </p:txBody>
      </p:sp>
      <p:pic>
        <p:nvPicPr>
          <p:cNvPr id="30" name="Picture 29" descr="Graph_TF_effvsrate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36" y="3603639"/>
            <a:ext cx="3370587" cy="3254360"/>
          </a:xfrm>
          <a:prstGeom prst="rect">
            <a:avLst/>
          </a:prstGeom>
        </p:spPr>
      </p:pic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1066800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US" dirty="0" smtClean="0">
                <a:latin typeface="Comic Sans MS" pitchFamily="-65" charset="0"/>
              </a:rPr>
              <a:t>Hlt2 trigger example: </a:t>
            </a:r>
            <a:br>
              <a:rPr lang="en-US" dirty="0" smtClean="0">
                <a:latin typeface="Comic Sans MS" pitchFamily="-65" charset="0"/>
              </a:rPr>
            </a:br>
            <a:r>
              <a:rPr lang="en-US" dirty="0" smtClean="0">
                <a:latin typeface="Comic Sans MS" pitchFamily="-65" charset="0"/>
              </a:rPr>
              <a:t>                                 the inclusive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dirty="0" smtClean="0">
                <a:latin typeface="Comic Sans MS" pitchFamily="-65" charset="0"/>
              </a:rPr>
              <a:t> alley</a:t>
            </a:r>
            <a:endParaRPr lang="en-US" dirty="0">
              <a:latin typeface="Comic Sans MS" pitchFamily="-65" charset="0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936" y="609600"/>
            <a:ext cx="957264" cy="457200"/>
          </a:xfrm>
        </p:spPr>
        <p:txBody>
          <a:bodyPr/>
          <a:lstStyle/>
          <a:p>
            <a:r>
              <a:rPr lang="fr-CH" dirty="0" smtClean="0"/>
              <a:t>17/07/09</a:t>
            </a:r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5410200" y="609600"/>
            <a:ext cx="1325880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 Vervink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524000"/>
            <a:ext cx="4391123" cy="838200"/>
          </a:xfrm>
          <a:prstGeom prst="roundRect">
            <a:avLst/>
          </a:prstGeom>
          <a:noFill/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2470" y="1531203"/>
            <a:ext cx="4525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>
                <a:latin typeface="Apple Casual"/>
                <a:cs typeface="Apple Casual"/>
              </a:rPr>
              <a:t>tracks from </a:t>
            </a:r>
            <a:r>
              <a:rPr lang="en-US" sz="1600" dirty="0" smtClean="0">
                <a:solidFill>
                  <a:srgbClr val="438086"/>
                </a:solidFill>
                <a:latin typeface="Apple Casual"/>
                <a:cs typeface="Apple Casual"/>
              </a:rPr>
              <a:t>pattern recognition </a:t>
            </a:r>
          </a:p>
          <a:p>
            <a:pPr marL="342900" indent="-342900"/>
            <a:r>
              <a:rPr lang="en-US" sz="1600" dirty="0" smtClean="0">
                <a:latin typeface="Apple Casual"/>
                <a:cs typeface="Apple Casual"/>
              </a:rPr>
              <a:t>(no fitting) - apply “robust” cuts: P</a:t>
            </a:r>
            <a:r>
              <a:rPr lang="en-US" sz="1600" baseline="-25000" dirty="0" smtClean="0">
                <a:latin typeface="Apple Casual"/>
                <a:cs typeface="Apple Casual"/>
              </a:rPr>
              <a:t>T</a:t>
            </a:r>
            <a:r>
              <a:rPr lang="en-US" sz="1600" dirty="0" smtClean="0">
                <a:latin typeface="Apple Casual"/>
                <a:cs typeface="Apple Casual"/>
              </a:rPr>
              <a:t>, </a:t>
            </a:r>
          </a:p>
          <a:p>
            <a:pPr marL="342900" indent="-342900"/>
            <a:r>
              <a:rPr lang="en-US" sz="1600" dirty="0" smtClean="0">
                <a:latin typeface="Apple Casual"/>
                <a:cs typeface="Apple Casual"/>
              </a:rPr>
              <a:t>distance to IP, </a:t>
            </a:r>
            <a:r>
              <a:rPr lang="en-US" sz="1600" dirty="0" err="1" smtClean="0">
                <a:latin typeface="Symbol" charset="2"/>
                <a:cs typeface="Symbol" charset="2"/>
              </a:rPr>
              <a:t>f</a:t>
            </a:r>
            <a:r>
              <a:rPr lang="en-US" sz="1600" dirty="0" smtClean="0">
                <a:latin typeface="Apple Casual"/>
                <a:cs typeface="Apple Casual"/>
              </a:rPr>
              <a:t> mass...</a:t>
            </a:r>
            <a:endParaRPr lang="en-US" sz="1600" dirty="0">
              <a:latin typeface="Apple Casual"/>
              <a:cs typeface="Apple Casu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020761" y="1912708"/>
            <a:ext cx="3792208" cy="1200330"/>
          </a:xfrm>
          <a:prstGeom prst="roundRect">
            <a:avLst/>
          </a:prstGeom>
          <a:noFill/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0" y="2826602"/>
            <a:ext cx="4819354" cy="572869"/>
          </a:xfrm>
          <a:prstGeom prst="roundRect">
            <a:avLst/>
          </a:prstGeom>
          <a:noFill/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132738" y="1912708"/>
            <a:ext cx="3756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pple Casual"/>
                <a:cs typeface="Apple Casual"/>
              </a:rPr>
              <a:t>2. fancier tracking algorithm applied on reduced rate:  </a:t>
            </a:r>
            <a:r>
              <a:rPr lang="en-US" sz="1600" dirty="0" err="1" smtClean="0">
                <a:solidFill>
                  <a:srgbClr val="438086"/>
                </a:solidFill>
                <a:latin typeface="Apple Casual"/>
                <a:cs typeface="Apple Casual"/>
              </a:rPr>
              <a:t>Kalman</a:t>
            </a:r>
            <a:r>
              <a:rPr lang="en-US" sz="1600" dirty="0" smtClean="0">
                <a:solidFill>
                  <a:srgbClr val="438086"/>
                </a:solidFill>
                <a:latin typeface="Apple Casual"/>
                <a:cs typeface="Apple Casual"/>
              </a:rPr>
              <a:t> fit</a:t>
            </a:r>
            <a:r>
              <a:rPr lang="en-US" sz="1600" dirty="0" smtClean="0">
                <a:latin typeface="Apple Casual"/>
                <a:cs typeface="Apple Casual"/>
              </a:rPr>
              <a:t> tracks and apply cuts on track and vertex resolutions.</a:t>
            </a:r>
            <a:endParaRPr lang="en-US" sz="1600" dirty="0">
              <a:latin typeface="Apple Casual"/>
              <a:cs typeface="Apple Casu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2782669"/>
            <a:ext cx="487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pple Casual"/>
                <a:cs typeface="Apple Casual"/>
              </a:rPr>
              <a:t>3. Now with a reduced rate below 1000 Hz, </a:t>
            </a:r>
          </a:p>
          <a:p>
            <a:r>
              <a:rPr lang="en-US" sz="1600" dirty="0" smtClean="0">
                <a:latin typeface="Apple Casual"/>
                <a:cs typeface="Apple Casual"/>
              </a:rPr>
              <a:t>we can apply the </a:t>
            </a:r>
            <a:r>
              <a:rPr lang="en-US" sz="1600" dirty="0" smtClean="0">
                <a:solidFill>
                  <a:schemeClr val="accent2"/>
                </a:solidFill>
                <a:latin typeface="Apple Casual"/>
                <a:cs typeface="Apple Casual"/>
              </a:rPr>
              <a:t>PID algorithm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14556" y="6096000"/>
            <a:ext cx="1162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Rate (Hz)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-177669" y="4984680"/>
            <a:ext cx="19672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pple Casual"/>
                <a:cs typeface="Apple Casual"/>
              </a:rPr>
              <a:t>Eff. </a:t>
            </a:r>
            <a:r>
              <a:rPr lang="en-US" b="1" dirty="0" err="1" smtClean="0">
                <a:latin typeface="Apple Casual"/>
                <a:cs typeface="Apple Casual"/>
              </a:rPr>
              <a:t>w.r.t</a:t>
            </a:r>
            <a:r>
              <a:rPr lang="en-US" b="1" dirty="0" smtClean="0">
                <a:latin typeface="Apple Casual"/>
                <a:cs typeface="Apple Casual"/>
              </a:rPr>
              <a:t> step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92318" y="4528065"/>
            <a:ext cx="16404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Optimized cut</a:t>
            </a:r>
          </a:p>
        </p:txBody>
      </p:sp>
      <p:cxnSp>
        <p:nvCxnSpPr>
          <p:cNvPr id="34" name="Straight Arrow Connector 33"/>
          <p:cNvCxnSpPr>
            <a:stCxn id="32" idx="2"/>
          </p:cNvCxnSpPr>
          <p:nvPr/>
        </p:nvCxnSpPr>
        <p:spPr>
          <a:xfrm rot="5400000">
            <a:off x="2845218" y="4363359"/>
            <a:ext cx="933272" cy="20013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6200" y="1143000"/>
            <a:ext cx="10438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Apple Casual"/>
                <a:cs typeface="Apple Casual"/>
              </a:rPr>
              <a:t>~30 kHz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64949" y="1543376"/>
            <a:ext cx="10310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Apple Casual"/>
                <a:cs typeface="Apple Casual"/>
              </a:rPr>
              <a:t>2000 Hz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2457270"/>
            <a:ext cx="9156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Apple Casual"/>
                <a:cs typeface="Apple Casual"/>
              </a:rPr>
              <a:t>800 Hz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6477457" y="4007263"/>
          <a:ext cx="1488599" cy="1959674"/>
        </p:xfrm>
        <a:graphic>
          <a:graphicData uri="http://schemas.openxmlformats.org/presentationml/2006/ole">
            <p:oleObj spid="_x0000_s76803" name="Equation" r:id="rId4" imgW="1003300" imgH="1320800" progId="Equation.3">
              <p:embed/>
            </p:oleObj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6227582" y="3276600"/>
            <a:ext cx="329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pple Casual"/>
                <a:cs typeface="Apple Casual"/>
              </a:rPr>
              <a:t>Hlt2 Incl.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f</a:t>
            </a:r>
            <a:r>
              <a:rPr lang="en-US" dirty="0" smtClean="0">
                <a:solidFill>
                  <a:schemeClr val="accent2"/>
                </a:solidFill>
                <a:latin typeface="Apple Casual"/>
                <a:cs typeface="Apple Casual"/>
              </a:rPr>
              <a:t> efficiency on offline selected events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8029477" y="3833337"/>
            <a:ext cx="1190723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000" dirty="0" smtClean="0"/>
              <a:t>75%</a:t>
            </a:r>
          </a:p>
          <a:p>
            <a:pPr>
              <a:spcBef>
                <a:spcPts val="300"/>
              </a:spcBef>
            </a:pPr>
            <a:r>
              <a:rPr lang="en-US" sz="2000" dirty="0" smtClean="0"/>
              <a:t>45%</a:t>
            </a:r>
          </a:p>
          <a:p>
            <a:pPr>
              <a:spcBef>
                <a:spcPts val="300"/>
              </a:spcBef>
            </a:pPr>
            <a:r>
              <a:rPr lang="en-US" sz="2000" dirty="0" smtClean="0"/>
              <a:t>55%</a:t>
            </a:r>
          </a:p>
          <a:p>
            <a:pPr>
              <a:spcBef>
                <a:spcPts val="300"/>
              </a:spcBef>
            </a:pPr>
            <a:r>
              <a:rPr lang="en-US" sz="2000" dirty="0" smtClean="0"/>
              <a:t>82%</a:t>
            </a:r>
          </a:p>
          <a:p>
            <a:pPr>
              <a:spcBef>
                <a:spcPts val="300"/>
              </a:spcBef>
            </a:pPr>
            <a:r>
              <a:rPr lang="en-US" sz="2000" dirty="0" smtClean="0"/>
              <a:t>40%</a:t>
            </a:r>
          </a:p>
          <a:p>
            <a:pPr>
              <a:spcBef>
                <a:spcPts val="300"/>
              </a:spcBef>
            </a:pPr>
            <a:r>
              <a:rPr lang="en-US" sz="2000" dirty="0" smtClean="0"/>
              <a:t>25%</a:t>
            </a:r>
            <a:endParaRPr lang="en-US" sz="2000" dirty="0"/>
          </a:p>
        </p:txBody>
      </p:sp>
      <p:sp>
        <p:nvSpPr>
          <p:cNvPr id="26" name="Rounded Rectangle 25"/>
          <p:cNvSpPr/>
          <p:nvPr/>
        </p:nvSpPr>
        <p:spPr>
          <a:xfrm>
            <a:off x="6248400" y="3964648"/>
            <a:ext cx="2603314" cy="2002290"/>
          </a:xfrm>
          <a:prstGeom prst="roundRect">
            <a:avLst/>
          </a:prstGeom>
          <a:noFill/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3EB5600-4E8B-9F4A-9232-428AAF8428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410200" y="6135469"/>
            <a:ext cx="367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Channels will also be triggered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by other incl. trigger lines</a:t>
            </a:r>
            <a:endParaRPr lang="en-US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pic>
        <p:nvPicPr>
          <p:cNvPr id="29" name="Picture 28" descr="lhcblog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901" y="0"/>
            <a:ext cx="438028" cy="301752"/>
          </a:xfrm>
          <a:prstGeom prst="rect">
            <a:avLst/>
          </a:prstGeom>
        </p:spPr>
      </p:pic>
      <p:pic>
        <p:nvPicPr>
          <p:cNvPr id="33" name="Picture 32" descr="Cern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0" y="15240"/>
            <a:ext cx="37133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983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latin typeface="Apple Casual"/>
                <a:cs typeface="Apple Casual"/>
              </a:rPr>
              <a:t>Trigger performance on rare decays: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438086"/>
                </a:solidFill>
                <a:latin typeface="Apple Casual"/>
                <a:cs typeface="Apple Casual"/>
              </a:rPr>
              <a:t>1.) B</a:t>
            </a:r>
            <a:r>
              <a:rPr lang="en-US" sz="3600" baseline="30000" dirty="0" smtClean="0">
                <a:solidFill>
                  <a:srgbClr val="438086"/>
                </a:solidFill>
                <a:latin typeface="Apple Casual"/>
                <a:cs typeface="Apple Casual"/>
              </a:rPr>
              <a:t>0</a:t>
            </a:r>
            <a:r>
              <a:rPr lang="en-US" sz="3600" dirty="0" smtClean="0">
                <a:solidFill>
                  <a:srgbClr val="438086"/>
                </a:solidFill>
                <a:latin typeface="Apple Casual"/>
                <a:cs typeface="Apple Casual"/>
              </a:rPr>
              <a:t> </a:t>
            </a:r>
            <a:r>
              <a:rPr lang="en-US" sz="3600" dirty="0" err="1" smtClean="0">
                <a:solidFill>
                  <a:srgbClr val="438086"/>
                </a:solidFill>
                <a:latin typeface="Apple Casual"/>
                <a:cs typeface="Apple Casual"/>
                <a:sym typeface="Wingdings"/>
              </a:rPr>
              <a:t></a:t>
            </a:r>
            <a:r>
              <a:rPr lang="en-US" sz="3600" dirty="0" smtClean="0">
                <a:solidFill>
                  <a:srgbClr val="438086"/>
                </a:solidFill>
                <a:latin typeface="Apple Casual"/>
                <a:cs typeface="Apple Casual"/>
                <a:sym typeface="Wingdings"/>
              </a:rPr>
              <a:t> K*</a:t>
            </a:r>
            <a:r>
              <a:rPr lang="en-US" sz="3600" dirty="0" smtClean="0">
                <a:solidFill>
                  <a:srgbClr val="438086"/>
                </a:solidFill>
                <a:latin typeface="Symbol" charset="2"/>
                <a:cs typeface="Symbol" charset="2"/>
                <a:sym typeface="Wingdings"/>
              </a:rPr>
              <a:t> mm</a:t>
            </a:r>
          </a:p>
          <a:p>
            <a:pPr algn="ctr">
              <a:buNone/>
            </a:pPr>
            <a:r>
              <a:rPr lang="en-US" sz="3600" dirty="0" smtClean="0">
                <a:latin typeface="Apple Casual"/>
                <a:cs typeface="Apple Casual"/>
                <a:sym typeface="Wingdings"/>
              </a:rPr>
              <a:t>2.) B</a:t>
            </a:r>
            <a:r>
              <a:rPr lang="en-US" sz="3600" baseline="-25000" dirty="0" smtClean="0">
                <a:latin typeface="Apple Casual"/>
                <a:cs typeface="Apple Casual"/>
                <a:sym typeface="Wingdings"/>
              </a:rPr>
              <a:t>s</a:t>
            </a:r>
            <a:r>
              <a:rPr lang="en-US" sz="3600" dirty="0" smtClean="0">
                <a:latin typeface="Apple Casual"/>
                <a:cs typeface="Apple Casual"/>
                <a:sym typeface="Wingdings"/>
              </a:rPr>
              <a:t> </a:t>
            </a:r>
            <a:r>
              <a:rPr lang="en-US" sz="3600" dirty="0" err="1" smtClean="0">
                <a:latin typeface="Apple Casual"/>
                <a:cs typeface="Apple Casual"/>
                <a:sym typeface="Wingdings"/>
              </a:rPr>
              <a:t></a:t>
            </a:r>
            <a:r>
              <a:rPr lang="en-US" sz="3600" dirty="0" smtClean="0">
                <a:latin typeface="Apple Casual"/>
                <a:cs typeface="Apple Casual"/>
                <a:sym typeface="Wingdings"/>
              </a:rPr>
              <a:t> </a:t>
            </a:r>
            <a:r>
              <a:rPr lang="en-US" sz="3600" dirty="0" err="1" smtClean="0">
                <a:latin typeface="Symbol" charset="2"/>
                <a:cs typeface="Symbol" charset="2"/>
                <a:sym typeface="Wingdings"/>
              </a:rPr>
              <a:t>fg</a:t>
            </a:r>
            <a:r>
              <a:rPr lang="en-US" sz="3600" dirty="0" smtClean="0">
                <a:latin typeface="Symbol" charset="2"/>
                <a:cs typeface="Symbol" charset="2"/>
                <a:sym typeface="Wingdings"/>
              </a:rPr>
              <a:t>      </a:t>
            </a:r>
            <a:r>
              <a:rPr lang="en-US" sz="1200" dirty="0" smtClean="0">
                <a:latin typeface="Symbol" charset="2"/>
                <a:cs typeface="Symbol" charset="2"/>
                <a:sym typeface="Wingdings"/>
              </a:rPr>
              <a:t>.</a:t>
            </a:r>
          </a:p>
          <a:p>
            <a:pPr algn="ctr">
              <a:buNone/>
            </a:pPr>
            <a:endParaRPr lang="en-US" sz="3600" dirty="0">
              <a:latin typeface="Symbol" charset="2"/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17/07/09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5600-4E8B-9F4A-9232-428AAF84280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12" y="6477000"/>
            <a:ext cx="892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04DA3"/>
                </a:solidFill>
                <a:latin typeface="Apple Casual"/>
                <a:ea typeface="Arial" pitchFamily="-65" charset="0"/>
                <a:cs typeface="Apple Casual"/>
              </a:rPr>
              <a:t>NOTE: trigger efficiencies quoted for offline selected events.</a:t>
            </a:r>
            <a:endParaRPr lang="en-GB" dirty="0" smtClean="0">
              <a:solidFill>
                <a:srgbClr val="A04DA3"/>
              </a:solidFill>
              <a:latin typeface="Apple Casual"/>
              <a:ea typeface="Arial" pitchFamily="-65" charset="0"/>
              <a:cs typeface="Apple Casual"/>
            </a:endParaRP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Vervink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5203448"/>
            <a:ext cx="8229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See also: </a:t>
            </a:r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Search for New Physics at </a:t>
            </a:r>
            <a:r>
              <a:rPr lang="en-US" dirty="0" err="1" smtClean="0">
                <a:solidFill>
                  <a:srgbClr val="438086"/>
                </a:solidFill>
                <a:latin typeface="Apple Casual"/>
                <a:cs typeface="Apple Casual"/>
              </a:rPr>
              <a:t>LHCb</a:t>
            </a:r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: </a:t>
            </a:r>
          </a:p>
          <a:p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		  CP violation in Charm sector and rare decays of B hadrons     </a:t>
            </a:r>
          </a:p>
          <a:p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              (M. H. </a:t>
            </a:r>
            <a:r>
              <a:rPr lang="en-US" dirty="0" err="1" smtClean="0">
                <a:solidFill>
                  <a:srgbClr val="438086"/>
                </a:solidFill>
                <a:latin typeface="Apple Casual"/>
                <a:cs typeface="Apple Casual"/>
              </a:rPr>
              <a:t>Schune</a:t>
            </a:r>
            <a:r>
              <a:rPr lang="en-US" dirty="0" smtClean="0">
                <a:solidFill>
                  <a:srgbClr val="438086"/>
                </a:solidFill>
                <a:latin typeface="Apple Casual"/>
                <a:cs typeface="Apple Casual"/>
              </a:rPr>
              <a:t>)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pple Casual"/>
                <a:cs typeface="Apple Casual"/>
              </a:rPr>
              <a:t>II </a:t>
            </a:r>
            <a:r>
              <a:rPr lang="en-US" sz="1600" dirty="0" err="1" smtClean="0">
                <a:solidFill>
                  <a:srgbClr val="000000"/>
                </a:solidFill>
                <a:latin typeface="Apple Casual"/>
                <a:cs typeface="Apple Casual"/>
              </a:rPr>
              <a:t>Flavour</a:t>
            </a:r>
            <a:r>
              <a:rPr lang="en-US" sz="1600" dirty="0" smtClean="0">
                <a:solidFill>
                  <a:srgbClr val="000000"/>
                </a:solidFill>
                <a:latin typeface="Apple Casual"/>
                <a:cs typeface="Apple Casual"/>
              </a:rPr>
              <a:t> Physics – Friday 17</a:t>
            </a:r>
            <a:r>
              <a:rPr lang="en-US" sz="1600" baseline="30000" dirty="0" smtClean="0">
                <a:solidFill>
                  <a:srgbClr val="000000"/>
                </a:solidFill>
                <a:latin typeface="Apple Casual"/>
                <a:cs typeface="Apple Casual"/>
              </a:rPr>
              <a:t>th</a:t>
            </a:r>
            <a:r>
              <a:rPr lang="en-US" sz="1600" dirty="0" smtClean="0">
                <a:solidFill>
                  <a:srgbClr val="000000"/>
                </a:solidFill>
                <a:latin typeface="Apple Casual"/>
                <a:cs typeface="Apple Casual"/>
              </a:rPr>
              <a:t> at 10h00</a:t>
            </a:r>
          </a:p>
        </p:txBody>
      </p:sp>
      <p:pic>
        <p:nvPicPr>
          <p:cNvPr id="8" name="Picture 7" descr="lhcb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901" y="0"/>
            <a:ext cx="438028" cy="301752"/>
          </a:xfrm>
          <a:prstGeom prst="rect">
            <a:avLst/>
          </a:prstGeom>
        </p:spPr>
      </p:pic>
      <p:pic>
        <p:nvPicPr>
          <p:cNvPr id="10" name="Picture 9" descr="Cern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0" y="15240"/>
            <a:ext cx="37133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9818</TotalTime>
  <Words>2068</Words>
  <Application>Microsoft Macintosh PowerPoint</Application>
  <PresentationFormat>On-screen Show (4:3)</PresentationFormat>
  <Paragraphs>350</Paragraphs>
  <Slides>20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Urban</vt:lpstr>
      <vt:lpstr>Equation</vt:lpstr>
      <vt:lpstr>High Level Trigger for rare decays at LHCb</vt:lpstr>
      <vt:lpstr>LHCb detector</vt:lpstr>
      <vt:lpstr>LHCb trigger environment</vt:lpstr>
      <vt:lpstr>L0 trigger</vt:lpstr>
      <vt:lpstr>Pictures: Readout Network (Switch)</vt:lpstr>
      <vt:lpstr>Pictures: CPU Farm (Processors)</vt:lpstr>
      <vt:lpstr>Hlt trigger: 2 layers</vt:lpstr>
      <vt:lpstr>Hlt2 trigger example:                                   the inclusive f alley</vt:lpstr>
      <vt:lpstr>Slide 9</vt:lpstr>
      <vt:lpstr>B0  K*mm</vt:lpstr>
      <vt:lpstr>K*mm through the trigger: m and hadron alley</vt:lpstr>
      <vt:lpstr>Distortion of acceptance function</vt:lpstr>
      <vt:lpstr>Slide 13</vt:lpstr>
      <vt:lpstr>Slide 14</vt:lpstr>
      <vt:lpstr>Slide 15</vt:lpstr>
      <vt:lpstr>Slide 16</vt:lpstr>
      <vt:lpstr>Slide 17</vt:lpstr>
      <vt:lpstr>Trigger during first data</vt:lpstr>
      <vt:lpstr>Summary</vt:lpstr>
      <vt:lpstr>Other LHCb talks at EPS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HLT2 Inclusive f trigger</dc:title>
  <dc:creator>kim Vervink</dc:creator>
  <cp:lastModifiedBy>kim Vervink</cp:lastModifiedBy>
  <cp:revision>115</cp:revision>
  <dcterms:created xsi:type="dcterms:W3CDTF">2009-07-16T20:34:30Z</dcterms:created>
  <dcterms:modified xsi:type="dcterms:W3CDTF">2009-07-16T20:35:23Z</dcterms:modified>
</cp:coreProperties>
</file>