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5" r:id="rId3"/>
    <p:sldId id="276" r:id="rId4"/>
    <p:sldId id="263" r:id="rId5"/>
    <p:sldId id="265" r:id="rId6"/>
    <p:sldId id="266" r:id="rId7"/>
    <p:sldId id="277" r:id="rId8"/>
    <p:sldId id="267" r:id="rId9"/>
    <p:sldId id="272" r:id="rId10"/>
    <p:sldId id="268" r:id="rId11"/>
    <p:sldId id="278" r:id="rId12"/>
    <p:sldId id="273" r:id="rId13"/>
    <p:sldId id="280" r:id="rId14"/>
    <p:sldId id="269" r:id="rId15"/>
    <p:sldId id="260" r:id="rId16"/>
    <p:sldId id="279" r:id="rId17"/>
    <p:sldId id="281" r:id="rId18"/>
    <p:sldId id="27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prnPr/>
  <p:clrMru>
    <a:srgbClr val="E8ED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348" autoAdjust="0"/>
  </p:normalViewPr>
  <p:slideViewPr>
    <p:cSldViewPr snapToGrid="0">
      <p:cViewPr varScale="1">
        <p:scale>
          <a:sx n="93" d="100"/>
          <a:sy n="93" d="100"/>
        </p:scale>
        <p:origin x="-680" y="-104"/>
      </p:cViewPr>
      <p:guideLst>
        <p:guide orient="horz" pos="5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896" y="143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2E698-9C65-5540-968A-ECFEF2F4A792}" type="datetimeFigureOut">
              <a:rPr lang="en-US" smtClean="0"/>
              <a:pPr/>
              <a:t>7/15/09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BE18E-FC35-484C-8915-FF63D6BFF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F1167-AA09-6044-B476-36DE28550735}" type="datetimeFigureOut">
              <a:rPr lang="en-US" smtClean="0"/>
              <a:pPr/>
              <a:t>7/15/09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A200D-0D27-7447-8776-C1F1D23F3D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200D-0D27-7447-8776-C1F1D23F3D7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RN-Color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" y="5313600"/>
            <a:ext cx="1524000" cy="14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2009/07/16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Torsten Dahms,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0B52-59DE-EA4D-A0E0-E855C517D5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ERN-Color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00" y="263129"/>
            <a:ext cx="809625" cy="7921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3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3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gif"/><Relationship Id="rId3" Type="http://schemas.openxmlformats.org/officeDocument/2006/relationships/image" Target="../media/image6.gif"/><Relationship Id="rId5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gif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398"/>
            <a:ext cx="7772400" cy="1470025"/>
          </a:xfrm>
        </p:spPr>
        <p:txBody>
          <a:bodyPr/>
          <a:lstStyle/>
          <a:p>
            <a:r>
              <a:rPr lang="en-US" dirty="0" smtClean="0"/>
              <a:t>Charm production in</a:t>
            </a:r>
            <a:br>
              <a:rPr lang="en-US" dirty="0" smtClean="0"/>
            </a:br>
            <a:r>
              <a:rPr lang="en-US" dirty="0" smtClean="0"/>
              <a:t>high-energy p+A &amp; A+A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74374"/>
            <a:ext cx="7772400" cy="175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Torsten Dahms –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0142" y="2868010"/>
            <a:ext cx="6365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Cold nuclear matter effects from SPS to RHIC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Charm in heavy ion collisions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3565" y="5449926"/>
            <a:ext cx="6798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EPS Conference on High Energy Physics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Kraków, July 16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th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, 2009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enix_diele_cocktail_su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67" y="1389854"/>
            <a:ext cx="2880000" cy="2121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88" y="877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PHENIX: open charm in dielectrons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 descr="phenix_diele_aua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577" y="3954172"/>
            <a:ext cx="3419993" cy="2489050"/>
          </a:xfrm>
          <a:prstGeom prst="rect">
            <a:avLst/>
          </a:prstGeom>
        </p:spPr>
      </p:pic>
      <p:pic>
        <p:nvPicPr>
          <p:cNvPr id="12" name="Content Placeholder 11" descr="phenix_diele_cocktail_comp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3437" b="-3437"/>
          <a:stretch>
            <a:fillRect/>
          </a:stretch>
        </p:blipFill>
        <p:spPr>
          <a:xfrm>
            <a:off x="5960326" y="1035883"/>
            <a:ext cx="2730494" cy="30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8879" y="919266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95959"/>
                </a:solidFill>
              </a:rPr>
              <a:t>PLB 670 (2009) 313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9770" y="6279216"/>
            <a:ext cx="1370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95959"/>
                </a:solidFill>
              </a:rPr>
              <a:t>arXiv:0706.3034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215"/>
            <a:ext cx="5382114" cy="5137150"/>
          </a:xfrm>
        </p:spPr>
        <p:txBody>
          <a:bodyPr>
            <a:noAutofit/>
          </a:bodyPr>
          <a:lstStyle/>
          <a:p>
            <a:pPr marL="174625" indent="-174625"/>
            <a:r>
              <a:rPr lang="en-US" sz="1800" dirty="0" smtClean="0"/>
              <a:t>PHENIX has measured dielectrons in p+p and</a:t>
            </a:r>
            <a:br>
              <a:rPr lang="en-US" sz="1800" dirty="0" smtClean="0"/>
            </a:br>
            <a:r>
              <a:rPr lang="en-US" sz="1800" dirty="0" smtClean="0"/>
              <a:t>Au+Au collisions at √s</a:t>
            </a:r>
            <a:r>
              <a:rPr lang="en-US" sz="1800" baseline="-25000" dirty="0" smtClean="0"/>
              <a:t>NN</a:t>
            </a:r>
            <a:r>
              <a:rPr lang="en-US" sz="1800" dirty="0" smtClean="0"/>
              <a:t> = 200 GeV</a:t>
            </a:r>
          </a:p>
          <a:p>
            <a:pPr marL="174625" indent="-174625"/>
            <a:r>
              <a:rPr lang="en-US" sz="1800" dirty="0" smtClean="0"/>
              <a:t>p+p:</a:t>
            </a:r>
          </a:p>
          <a:p>
            <a:pPr marL="454025" lvl="1" indent="-174625"/>
            <a:r>
              <a:rPr lang="en-US" sz="1600" dirty="0" smtClean="0"/>
              <a:t>IMR shape in excellent agreement with PYTHIA</a:t>
            </a:r>
          </a:p>
          <a:p>
            <a:pPr marL="454025" lvl="1" indent="-174625"/>
            <a:r>
              <a:rPr lang="en-US" sz="1600" dirty="0" smtClean="0"/>
              <a:t>Total charm and beauty  cross section: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2"/>
                </a:solidFill>
              </a:rPr>
              <a:t>σ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cc</a:t>
            </a:r>
            <a:r>
              <a:rPr lang="en-US" sz="1600" dirty="0" smtClean="0">
                <a:solidFill>
                  <a:schemeClr val="accent2"/>
                </a:solidFill>
              </a:rPr>
              <a:t> = 544 ± 39 (stat) ± 142 (syst) ± 200 (model) µb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σ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bb</a:t>
            </a:r>
            <a:r>
              <a:rPr lang="en-US" sz="1600" dirty="0" smtClean="0">
                <a:solidFill>
                  <a:schemeClr val="accent2"/>
                </a:solidFill>
              </a:rPr>
              <a:t> = 3.9 ± 2.5 (stat) </a:t>
            </a:r>
            <a:r>
              <a:rPr lang="en-US" sz="1600" baseline="30000" dirty="0" smtClean="0">
                <a:solidFill>
                  <a:schemeClr val="accent2"/>
                </a:solidFill>
              </a:rPr>
              <a:t>+3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-2</a:t>
            </a:r>
            <a:r>
              <a:rPr lang="en-US" sz="1600" dirty="0" smtClean="0">
                <a:solidFill>
                  <a:schemeClr val="accent2"/>
                </a:solidFill>
              </a:rPr>
              <a:t> (syst) µb</a:t>
            </a:r>
          </a:p>
          <a:p>
            <a:pPr marL="454025" lvl="1" indent="-174625"/>
            <a:r>
              <a:rPr lang="en-US" sz="1600" dirty="0" smtClean="0"/>
              <a:t>In very good agreement with PHENIX result from</a:t>
            </a:r>
            <a:br>
              <a:rPr lang="en-US" sz="1600" dirty="0" smtClean="0"/>
            </a:br>
            <a:r>
              <a:rPr lang="en-US" sz="1600" dirty="0" smtClean="0"/>
              <a:t>non-photonic single electrons:</a:t>
            </a:r>
            <a:br>
              <a:rPr lang="en-US" sz="1600" dirty="0" smtClean="0"/>
            </a:br>
            <a:r>
              <a:rPr lang="en-US" sz="1600" dirty="0" smtClean="0"/>
              <a:t>σ</a:t>
            </a:r>
            <a:r>
              <a:rPr lang="en-US" sz="1600" baseline="-25000" dirty="0" smtClean="0"/>
              <a:t>cc</a:t>
            </a:r>
            <a:r>
              <a:rPr lang="en-US" sz="1600" dirty="0" smtClean="0"/>
              <a:t> = 567± 57 (stat) ± 193 (syst) µb</a:t>
            </a:r>
          </a:p>
          <a:p>
            <a:pPr marL="174625" indent="-174625"/>
            <a:r>
              <a:rPr lang="en-US" sz="1800" dirty="0" smtClean="0"/>
              <a:t>Au+Au:</a:t>
            </a:r>
          </a:p>
          <a:p>
            <a:pPr marL="454025" lvl="1" indent="-174625"/>
            <a:r>
              <a:rPr lang="en-US" sz="1600" dirty="0" smtClean="0"/>
              <a:t>IMR in apparent agreement with PYTHIA scaled to total cross section </a:t>
            </a:r>
            <a:r>
              <a:rPr lang="en-US" sz="1600" dirty="0" smtClean="0">
                <a:solidFill>
                  <a:srgbClr val="C0504D"/>
                </a:solidFill>
              </a:rPr>
              <a:t>of σ</a:t>
            </a:r>
            <a:r>
              <a:rPr lang="en-US" sz="1600" baseline="-25000" dirty="0" smtClean="0">
                <a:solidFill>
                  <a:srgbClr val="C0504D"/>
                </a:solidFill>
              </a:rPr>
              <a:t>cc</a:t>
            </a:r>
            <a:r>
              <a:rPr lang="en-US" sz="1600" dirty="0" smtClean="0">
                <a:solidFill>
                  <a:srgbClr val="C0504D"/>
                </a:solidFill>
              </a:rPr>
              <a:t> = 567µb × N</a:t>
            </a:r>
            <a:r>
              <a:rPr lang="en-US" sz="1600" baseline="-25000" dirty="0" smtClean="0">
                <a:solidFill>
                  <a:srgbClr val="C0504D"/>
                </a:solidFill>
              </a:rPr>
              <a:t>coll</a:t>
            </a:r>
          </a:p>
          <a:p>
            <a:pPr marL="454025" lvl="1" indent="-174625"/>
            <a:r>
              <a:rPr lang="en-US" sz="1600" dirty="0" smtClean="0"/>
              <a:t>But we know that open charm is heavily modified</a:t>
            </a:r>
          </a:p>
          <a:p>
            <a:pPr marL="457200" lvl="1" indent="-174625"/>
            <a:r>
              <a:rPr lang="en-US" sz="1600" dirty="0" smtClean="0"/>
              <a:t>Toy model: randomized correlation of c and cbar is much softer</a:t>
            </a:r>
          </a:p>
          <a:p>
            <a:pPr marL="457200" lvl="1" indent="-174625"/>
            <a:r>
              <a:rPr lang="en-US" sz="1600" dirty="0" smtClean="0"/>
              <a:t>Would leave room for thermal photons from qqbar</a:t>
            </a:r>
          </a:p>
          <a:p>
            <a:pPr marL="457200" lvl="1" indent="-174625"/>
            <a:r>
              <a:rPr lang="en-US" sz="1600" dirty="0" smtClean="0"/>
              <a:t>We know they should be there, because PHENIX has measured thermal photons at very low mass from qg Compton scattering and NA60 (SPS) has seen them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413" y="1371600"/>
            <a:ext cx="8475174" cy="4754563"/>
          </a:xfrm>
        </p:spPr>
        <p:txBody>
          <a:bodyPr>
            <a:noAutofit/>
          </a:bodyPr>
          <a:lstStyle/>
          <a:p>
            <a:pPr marL="177800" indent="-177800"/>
            <a:r>
              <a:rPr lang="en-US" sz="2400" dirty="0" smtClean="0">
                <a:solidFill>
                  <a:schemeClr val="accent1"/>
                </a:solidFill>
              </a:rPr>
              <a:t>Cold Nuclear Matter Effects</a:t>
            </a:r>
          </a:p>
          <a:p>
            <a:pPr marL="536575" lvl="1"/>
            <a:r>
              <a:rPr lang="en-US" sz="2000" dirty="0" smtClean="0"/>
              <a:t>Charm production in p-A collisions at forward rapidity seems to probe initial state effects (similar behavior of closed and open charm)</a:t>
            </a:r>
          </a:p>
          <a:p>
            <a:pPr marL="536575" lvl="1"/>
            <a:r>
              <a:rPr lang="en-US" sz="2000" dirty="0" smtClean="0"/>
              <a:t>Mid-rapidity different for open and closed charm</a:t>
            </a:r>
          </a:p>
          <a:p>
            <a:pPr marL="136525">
              <a:buNone/>
            </a:pP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shows non-trivial cocktail of initial and final state effects</a:t>
            </a:r>
          </a:p>
          <a:p>
            <a:pPr lvl="1"/>
            <a:endParaRPr lang="en-US" dirty="0" smtClean="0"/>
          </a:p>
          <a:p>
            <a:pPr marL="177800" indent="-177800"/>
            <a:r>
              <a:rPr lang="en-US" sz="2400" dirty="0" smtClean="0">
                <a:solidFill>
                  <a:schemeClr val="accent2"/>
                </a:solidFill>
              </a:rPr>
              <a:t>Charm in heavy ion collisions</a:t>
            </a:r>
          </a:p>
          <a:p>
            <a:pPr marL="536575" lvl="1"/>
            <a:r>
              <a:rPr lang="en-US" sz="2000" dirty="0" smtClean="0"/>
              <a:t>Single electrons from semi-leptonic open charm decays suppressed at high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in Au+Au collisions at RHIC (+ significant elliptic flow)</a:t>
            </a:r>
            <a:br>
              <a:rPr lang="en-US" sz="2000" dirty="0" smtClean="0"/>
            </a:br>
            <a:r>
              <a:rPr lang="en-US" sz="2000" dirty="0" smtClean="0">
                <a:sym typeface="Wingdings"/>
              </a:rPr>
              <a:t> a</a:t>
            </a:r>
            <a:r>
              <a:rPr lang="en-US" sz="2000" dirty="0" smtClean="0"/>
              <a:t>ttributed to heavy quark energy loss in the hot and dense medium</a:t>
            </a:r>
          </a:p>
          <a:p>
            <a:pPr marL="536575" lvl="1"/>
            <a:r>
              <a:rPr lang="en-US" sz="2000" dirty="0" smtClean="0"/>
              <a:t>Dielectrons in IMR from correlated open charm decays in Au+Au collision consistent with no modification in shape with respect to p+p</a:t>
            </a:r>
            <a:br>
              <a:rPr lang="en-US" sz="2000" dirty="0" smtClean="0"/>
            </a:b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a fortunate cancelation of modified open charm + thermal radiation from qqbar annihilation?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RHIC II</a:t>
            </a:r>
          </a:p>
          <a:p>
            <a:pPr marL="174625" indent="-174625"/>
            <a:r>
              <a:rPr lang="en-US" sz="1800" dirty="0" smtClean="0"/>
              <a:t>Will provide increased luminosities to study rare processes with higher statistics</a:t>
            </a:r>
          </a:p>
          <a:p>
            <a:pPr marL="174625" indent="-174625"/>
            <a:r>
              <a:rPr lang="en-US" sz="1800" dirty="0" smtClean="0"/>
              <a:t>Detector upgrades in PHENIX and STAR will enable vertexing and improved beauty/charm separation</a:t>
            </a:r>
          </a:p>
          <a:p>
            <a:pPr marL="174625" indent="-174625"/>
            <a:r>
              <a:rPr lang="en-US" sz="1800" dirty="0" smtClean="0"/>
              <a:t>Will hopefully resolve factor 2 difference in charm cross section measurements by PHENIX and STAR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The LHC</a:t>
            </a:r>
          </a:p>
          <a:p>
            <a:pPr marL="174625" indent="-174625"/>
            <a:r>
              <a:rPr lang="en-US" sz="1800" dirty="0" smtClean="0"/>
              <a:t>Higher √s </a:t>
            </a:r>
            <a:r>
              <a:rPr lang="en-US" sz="1800" dirty="0" smtClean="0">
                <a:sym typeface="Wingdings"/>
              </a:rPr>
              <a:t> even higher </a:t>
            </a:r>
            <a:r>
              <a:rPr lang="en-US" sz="1800" dirty="0" smtClean="0"/>
              <a:t> production rates of rare processes</a:t>
            </a:r>
          </a:p>
          <a:p>
            <a:pPr marL="174625" indent="-174625"/>
            <a:r>
              <a:rPr lang="en-US" sz="1800" dirty="0" smtClean="0"/>
              <a:t>Will allow quantitative measurements of the ϒ family</a:t>
            </a:r>
          </a:p>
          <a:p>
            <a:pPr marL="174625" indent="-174625"/>
            <a:r>
              <a:rPr lang="en-US" sz="1800" dirty="0" smtClean="0"/>
              <a:t>ALICE will measure hadronic decays of D mesons</a:t>
            </a:r>
          </a:p>
          <a:p>
            <a:pPr marL="174625" indent="-174625"/>
            <a:r>
              <a:rPr lang="en-US" sz="1800" dirty="0" smtClean="0"/>
              <a:t>CMS will measure beauty through displaced J/ψ over large y range</a:t>
            </a:r>
          </a:p>
          <a:p>
            <a:pPr marL="174625" indent="-174625"/>
            <a:r>
              <a:rPr lang="en-US" sz="1800" dirty="0" smtClean="0"/>
              <a:t>Open and closed charm and beauty measurements (J/ψ, ψ’, χ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, ϒ</a:t>
            </a:r>
            <a:r>
              <a:rPr lang="en-US" sz="1800" dirty="0" smtClean="0">
                <a:ea typeface="Lucida Grande"/>
              </a:rPr>
              <a:t>(1S), </a:t>
            </a:r>
            <a:r>
              <a:rPr lang="en-US" sz="1800" dirty="0" smtClean="0"/>
              <a:t>ϒ</a:t>
            </a:r>
            <a:r>
              <a:rPr lang="en-US" sz="1800" dirty="0" smtClean="0">
                <a:ea typeface="Lucida Grande"/>
              </a:rPr>
              <a:t>(2S), </a:t>
            </a:r>
            <a:r>
              <a:rPr lang="en-US" sz="1800" dirty="0" smtClean="0"/>
              <a:t>ϒ(</a:t>
            </a:r>
            <a:r>
              <a:rPr lang="en-US" sz="1800" dirty="0" smtClean="0">
                <a:ea typeface="Lucida Grande"/>
              </a:rPr>
              <a:t>3S)</a:t>
            </a:r>
            <a:r>
              <a:rPr lang="en-US" sz="1800" dirty="0" smtClean="0"/>
              <a:t>, and χ</a:t>
            </a:r>
            <a:r>
              <a:rPr lang="en-US" sz="1800" baseline="-25000" dirty="0" smtClean="0"/>
              <a:t>b</a:t>
            </a:r>
            <a:r>
              <a:rPr lang="en-US" sz="1800" dirty="0" smtClean="0"/>
              <a:t>) will allow us to perform a more systematic study of  heavy flavor production and suppression than ever before…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51" y="1371600"/>
            <a:ext cx="8465298" cy="4754563"/>
          </a:xfrm>
        </p:spPr>
        <p:txBody>
          <a:bodyPr>
            <a:noAutofit/>
          </a:bodyPr>
          <a:lstStyle/>
          <a:p>
            <a:pPr marL="177800" indent="-177800"/>
            <a:r>
              <a:rPr lang="en-US" sz="1600" dirty="0" smtClean="0"/>
              <a:t>Lourenço, Vogt, Wöhri, “Energy dependence of J/ψ absorption in proton-nucleus collisions”, JHEP 02 (2009) 014</a:t>
            </a:r>
          </a:p>
          <a:p>
            <a:pPr marL="177800" indent="-177800"/>
            <a:r>
              <a:rPr lang="en-US" sz="1600" dirty="0" smtClean="0"/>
              <a:t>NA60, </a:t>
            </a:r>
            <a:r>
              <a:rPr lang="en-US" sz="1600" i="1" dirty="0" smtClean="0"/>
              <a:t>“Evidence for the production of thermal muon pairs with masses above 1 GeV/c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in 158 A GeV indium-indium collisions ”</a:t>
            </a:r>
            <a:r>
              <a:rPr lang="en-US" sz="1600" dirty="0" smtClean="0"/>
              <a:t>, EPJ C 59 (2009) 607</a:t>
            </a:r>
          </a:p>
          <a:p>
            <a:pPr marL="177800" indent="-177800"/>
            <a:r>
              <a:rPr lang="en-US" sz="1600" dirty="0" smtClean="0"/>
              <a:t>PHENIX, </a:t>
            </a:r>
            <a:r>
              <a:rPr lang="en-US" sz="1600" i="1" dirty="0" smtClean="0"/>
              <a:t>“Energy Loss and Flow of Heavy Quarks in Au+Au Collisions at √s</a:t>
            </a:r>
            <a:r>
              <a:rPr lang="en-US" sz="1600" i="1" baseline="-25000" dirty="0" smtClean="0"/>
              <a:t>NN</a:t>
            </a:r>
            <a:r>
              <a:rPr lang="en-US" sz="1600" i="1" dirty="0" smtClean="0"/>
              <a:t> = 200 GeV ”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PRL 98 (2007) 172301</a:t>
            </a:r>
          </a:p>
          <a:p>
            <a:pPr marL="177800" indent="-177800"/>
            <a:r>
              <a:rPr lang="en-US" sz="1600" dirty="0" smtClean="0"/>
              <a:t>STAR, </a:t>
            </a:r>
            <a:r>
              <a:rPr lang="en-US" sz="1600" i="1" dirty="0" smtClean="0"/>
              <a:t>“Transverse Momentum and Centrality Dependence of High-p</a:t>
            </a:r>
            <a:r>
              <a:rPr lang="en-US" sz="1600" i="1" baseline="-25000" dirty="0" smtClean="0"/>
              <a:t>T</a:t>
            </a:r>
            <a:r>
              <a:rPr lang="en-US" sz="1600" i="1" dirty="0" smtClean="0"/>
              <a:t> Nonphotonic Electron Suppression in Au+Au Collisions at  √s</a:t>
            </a:r>
            <a:r>
              <a:rPr lang="en-US" sz="1600" i="1" baseline="-25000" dirty="0" smtClean="0"/>
              <a:t>NN</a:t>
            </a:r>
            <a:r>
              <a:rPr lang="en-US" sz="1600" i="1" dirty="0" smtClean="0"/>
              <a:t> = 200 GeV”</a:t>
            </a:r>
            <a:r>
              <a:rPr lang="en-US" sz="1600" dirty="0" smtClean="0"/>
              <a:t>, PRL 98 (2007) 192301</a:t>
            </a:r>
          </a:p>
          <a:p>
            <a:pPr marL="177800" indent="-177800"/>
            <a:r>
              <a:rPr lang="en-US" sz="1600" dirty="0" smtClean="0"/>
              <a:t>PHENIX, </a:t>
            </a:r>
            <a:r>
              <a:rPr lang="en-US" sz="1600" i="1" dirty="0" smtClean="0"/>
              <a:t>“Measurement of Bottom versus Charm as a Function of Transverse Momentum with Electron-Hadron Correlations in p+p Collisions at √s = 200 GeV”</a:t>
            </a:r>
            <a:r>
              <a:rPr lang="en-US" sz="1600" dirty="0" smtClean="0"/>
              <a:t> (2009), arXiv:0903.4851</a:t>
            </a:r>
          </a:p>
          <a:p>
            <a:pPr marL="177800" indent="-177800"/>
            <a:r>
              <a:rPr lang="en-US" sz="1600" dirty="0" smtClean="0"/>
              <a:t>PHENIX, </a:t>
            </a:r>
            <a:r>
              <a:rPr lang="en-US" sz="1600" i="1" dirty="0" smtClean="0"/>
              <a:t>“Dilepton mass spectra in p+p collisions at √s = 200 GeV and the contribution from open charm”</a:t>
            </a:r>
            <a:r>
              <a:rPr lang="en-US" sz="1600" dirty="0" smtClean="0"/>
              <a:t>, PLB 670 (2009) 313</a:t>
            </a:r>
          </a:p>
          <a:p>
            <a:pPr marL="177800" indent="-177800"/>
            <a:r>
              <a:rPr lang="en-US" sz="1600" dirty="0" smtClean="0"/>
              <a:t>PHENIX, </a:t>
            </a:r>
            <a:r>
              <a:rPr lang="en-US" sz="1600" i="1" dirty="0" smtClean="0"/>
              <a:t>“Enhancement of the dielectron continuum in √s</a:t>
            </a:r>
            <a:r>
              <a:rPr lang="en-US" sz="1600" i="1" baseline="-25000" dirty="0" smtClean="0"/>
              <a:t>NN</a:t>
            </a:r>
            <a:r>
              <a:rPr lang="en-US" sz="1600" i="1" dirty="0" smtClean="0"/>
              <a:t> = 200 GeV Au+Au collisions”</a:t>
            </a:r>
            <a:r>
              <a:rPr lang="en-US" sz="1600" dirty="0" smtClean="0"/>
              <a:t> (2007), arXiv:0706.3034</a:t>
            </a:r>
          </a:p>
          <a:p>
            <a:pPr marL="177800" indent="-177800"/>
            <a:r>
              <a:rPr lang="en-US" sz="1600" dirty="0" smtClean="0"/>
              <a:t>PHENIX, “Enhanced production of direct photons in Au+Au collision sat √s</a:t>
            </a:r>
            <a:r>
              <a:rPr lang="en-US" sz="1600" baseline="-25000" dirty="0" smtClean="0"/>
              <a:t>NN</a:t>
            </a:r>
            <a:r>
              <a:rPr lang="en-US" sz="1600" dirty="0" smtClean="0"/>
              <a:t> = 200GeV” (2008), arXiv:0804.4168</a:t>
            </a:r>
          </a:p>
          <a:p>
            <a:pPr marL="177800" indent="-177800"/>
            <a:endParaRPr lang="en-US" sz="1600" dirty="0" smtClean="0"/>
          </a:p>
          <a:p>
            <a:pPr marL="177800" indent="-177800"/>
            <a:endParaRPr lang="en-US" sz="1600" dirty="0" smtClean="0"/>
          </a:p>
          <a:p>
            <a:pPr marL="177800" indent="-177800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Open Charm (µ</a:t>
            </a:r>
            <a:r>
              <a:rPr lang="en-US" baseline="30000" dirty="0" smtClean="0"/>
              <a:t>±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6"/>
          <p:cNvGrpSpPr>
            <a:grpSpLocks noGrp="1" noChangeAspect="1"/>
          </p:cNvGrpSpPr>
          <p:nvPr>
            <p:ph sz="half" idx="1"/>
          </p:nvPr>
        </p:nvGrpSpPr>
        <p:grpSpPr bwMode="auto">
          <a:xfrm>
            <a:off x="457200" y="1600200"/>
            <a:ext cx="4038600" cy="4525963"/>
            <a:chOff x="144" y="555"/>
            <a:chExt cx="4205" cy="3280"/>
          </a:xfrm>
        </p:grpSpPr>
        <p:pic>
          <p:nvPicPr>
            <p:cNvPr id="21" name="Picture 4" descr="dau_non_photonic_0_88#E6D9F.gif                                000E4B81Macintosh HD                   BB752C5B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576"/>
              <a:ext cx="4205" cy="3259"/>
            </a:xfrm>
            <a:prstGeom prst="rect">
              <a:avLst/>
            </a:prstGeom>
            <a:noFill/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331" y="555"/>
              <a:ext cx="279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PHENIX Preliminary</a:t>
              </a:r>
            </a:p>
          </p:txBody>
        </p:sp>
      </p:grpSp>
      <p:pic>
        <p:nvPicPr>
          <p:cNvPr id="23" name="Content Placeholder 22" descr="charmInv_rda_run2pp3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8403" b="-8403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Open Charm (e</a:t>
            </a:r>
            <a:r>
              <a:rPr lang="en-US" baseline="30000" dirty="0" smtClean="0"/>
              <a:t>±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7" descr="opencharm_ele_RAA_v2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550" b="-655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Content Placeholder 7" descr="phenix_opencharm_ele_pt_ppAuAu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8050" r="-80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Open Charm (e</a:t>
            </a:r>
            <a:r>
              <a:rPr lang="en-US" baseline="30000" dirty="0" smtClean="0"/>
              <a:t>±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star_opencharm_ele_RdAu_RA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995" r="-2399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Thermal Photons</a:t>
            </a:r>
            <a:endParaRPr lang="en-US" dirty="0"/>
          </a:p>
        </p:txBody>
      </p:sp>
      <p:pic>
        <p:nvPicPr>
          <p:cNvPr id="9" name="Content Placeholder 8" descr="phenix_dir_photons_fit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3332" b="-33332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 descr="phenix_dir_photons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6" r="-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5394" y="6028196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arXiv:0804.4168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J/ψ</a:t>
            </a:r>
            <a:endParaRPr lang="en-US" dirty="0"/>
          </a:p>
        </p:txBody>
      </p:sp>
      <p:pic>
        <p:nvPicPr>
          <p:cNvPr id="13" name="Content Placeholder 12" descr="phenix_jpsi_rdau_vs_y_run5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3560" r="-335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7541" y="5725669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95959"/>
                </a:solidFill>
              </a:rPr>
              <a:t>PRL 96 (2006) 012304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136" y="1600200"/>
            <a:ext cx="4925450" cy="4525963"/>
          </a:xfrm>
        </p:spPr>
        <p:txBody>
          <a:bodyPr>
            <a:normAutofit/>
          </a:bodyPr>
          <a:lstStyle/>
          <a:p>
            <a:pPr marL="177800" indent="-177800"/>
            <a:r>
              <a:rPr lang="en-US" sz="1946" dirty="0" smtClean="0"/>
              <a:t>Charm as a probe of the QGP</a:t>
            </a:r>
          </a:p>
          <a:p>
            <a:pPr marL="442913" lvl="1" indent="-192088" defTabSz="442913"/>
            <a:r>
              <a:rPr lang="en-US" sz="1600" dirty="0" smtClean="0"/>
              <a:t>J/ψ suppression: golden signature of the QGP</a:t>
            </a:r>
          </a:p>
          <a:p>
            <a:pPr marL="442913" lvl="1" indent="-192088" defTabSz="442913"/>
            <a:r>
              <a:rPr lang="en-US" sz="1600" dirty="0" smtClean="0"/>
              <a:t>Charmonia as thermometer</a:t>
            </a:r>
          </a:p>
          <a:p>
            <a:pPr marL="442913" lvl="1" indent="-192088" defTabSz="442913"/>
            <a:r>
              <a:rPr lang="en-US" sz="1600" dirty="0" smtClean="0"/>
              <a:t>Open charm</a:t>
            </a:r>
          </a:p>
          <a:p>
            <a:pPr marL="620713" lvl="2" indent="-133350"/>
            <a:r>
              <a:rPr lang="en-US" sz="1600" dirty="0" smtClean="0"/>
              <a:t>Heavy quark energy loss in medium</a:t>
            </a:r>
          </a:p>
          <a:p>
            <a:pPr marL="620713" lvl="2" indent="-133350"/>
            <a:r>
              <a:rPr lang="en-US" sz="1600" dirty="0" smtClean="0"/>
              <a:t>Reference for charmonium suppression</a:t>
            </a:r>
          </a:p>
          <a:p>
            <a:pPr marL="177800" indent="-177800"/>
            <a:r>
              <a:rPr lang="en-US" sz="1946" dirty="0" smtClean="0"/>
              <a:t>Cold nuclear matter effects important for interpretation of HI measurements</a:t>
            </a:r>
          </a:p>
          <a:p>
            <a:pPr marL="442913" lvl="1" indent="-163513"/>
            <a:r>
              <a:rPr lang="en-US" sz="1600" dirty="0" smtClean="0"/>
              <a:t>Nuclear PDFs, initial state parton energy loss, final state absorption (σ</a:t>
            </a:r>
            <a:r>
              <a:rPr lang="en-US" sz="1600" baseline="-25000" dirty="0" smtClean="0"/>
              <a:t>abs</a:t>
            </a:r>
            <a:r>
              <a:rPr lang="en-US" sz="1600" dirty="0" smtClean="0"/>
              <a:t>),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07515" y="1012251"/>
            <a:ext cx="2863364" cy="55903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038274" y="5135520"/>
            <a:ext cx="2799217" cy="1574800"/>
            <a:chOff x="1038274" y="5135520"/>
            <a:chExt cx="2799217" cy="1574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 r="29248"/>
            <a:stretch>
              <a:fillRect/>
            </a:stretch>
          </p:blipFill>
          <p:spPr>
            <a:xfrm>
              <a:off x="1038274" y="5135520"/>
              <a:ext cx="2785519" cy="15748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13032" y="5782269"/>
              <a:ext cx="324459" cy="22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Cold nuclear matter effects</a:t>
            </a:r>
            <a:br>
              <a:rPr lang="en-US" dirty="0" smtClean="0"/>
            </a:br>
            <a:r>
              <a:rPr lang="en-US" dirty="0" smtClean="0"/>
              <a:t>from SPS to RHIC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production at E866…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9006" y="1171828"/>
            <a:ext cx="4038600" cy="4525963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1800" dirty="0" smtClean="0"/>
              <a:t>Fixed target p-A collisions at 800 GeV</a:t>
            </a:r>
          </a:p>
          <a:p>
            <a:pPr marL="174625" indent="-174625"/>
            <a:r>
              <a:rPr lang="en-US" sz="1800" dirty="0" smtClean="0"/>
              <a:t>Broad rapidity coverage</a:t>
            </a:r>
          </a:p>
          <a:p>
            <a:pPr marL="174625" indent="-174625"/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50241"/>
          <a:stretch>
            <a:fillRect/>
          </a:stretch>
        </p:blipFill>
        <p:spPr>
          <a:xfrm>
            <a:off x="2502001" y="1861680"/>
            <a:ext cx="4139998" cy="3114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25486" y="4998894"/>
            <a:ext cx="45203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US" u="sng" dirty="0" smtClean="0">
                <a:latin typeface="Cambria"/>
                <a:cs typeface="Cambria"/>
              </a:rPr>
              <a:t>Forward rapidity:</a:t>
            </a:r>
          </a:p>
          <a:p>
            <a:pPr marL="268288" lvl="1" indent="-200025" defTabSz="274638"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Strong reduction of the J/ψ and open charm per-nucleon production cross sections</a:t>
            </a:r>
          </a:p>
          <a:p>
            <a:pPr marL="268288" lvl="1" indent="-200025" defTabSz="274638">
              <a:tabLst>
                <a:tab pos="355600" algn="l"/>
              </a:tabLst>
            </a:pPr>
            <a:r>
              <a:rPr lang="en-US" sz="1600" dirty="0" smtClean="0">
                <a:latin typeface="Cambria"/>
                <a:cs typeface="Cambria"/>
                <a:sym typeface="Wingdings"/>
              </a:rPr>
              <a:t>	S</a:t>
            </a:r>
            <a:r>
              <a:rPr lang="en-US" sz="1600" dirty="0" smtClean="0">
                <a:latin typeface="Cambria"/>
                <a:cs typeface="Cambria"/>
              </a:rPr>
              <a:t>trong indication of initial state effects</a:t>
            </a:r>
          </a:p>
          <a:p>
            <a:pPr marL="541338" lvl="2" indent="-200025" defTabSz="274638">
              <a:buFont typeface="Lucida Grande"/>
              <a:buChar char="–"/>
            </a:pPr>
            <a:r>
              <a:rPr lang="en-US" sz="1600" dirty="0" smtClean="0">
                <a:latin typeface="Cambria"/>
                <a:cs typeface="Cambria"/>
              </a:rPr>
              <a:t>Nuclear modification of PDFs?</a:t>
            </a:r>
          </a:p>
          <a:p>
            <a:pPr marL="541338" lvl="2" indent="-200025" defTabSz="274638">
              <a:buFont typeface="Lucida Grande"/>
              <a:buChar char="–"/>
            </a:pPr>
            <a:r>
              <a:rPr lang="en-US" sz="1600" dirty="0" smtClean="0">
                <a:latin typeface="Cambria"/>
                <a:cs typeface="Cambria"/>
              </a:rPr>
              <a:t>Initial state gluon energy loss?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06" y="4998894"/>
            <a:ext cx="45289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US" u="sng" dirty="0" smtClean="0">
                <a:latin typeface="Cambria"/>
                <a:cs typeface="Cambria"/>
              </a:rPr>
              <a:t>Mid-rapidity (y&lt;0.5):</a:t>
            </a:r>
          </a:p>
          <a:p>
            <a:pPr marL="346075" lvl="1" indent="-200025" defTabSz="274638"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J/ψ strongly absorbed</a:t>
            </a:r>
          </a:p>
          <a:p>
            <a:pPr marL="346075" lvl="1" indent="-200025" defTabSz="274638"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No nuclear effects on open charm</a:t>
            </a:r>
          </a:p>
          <a:p>
            <a:pPr marL="365125" lvl="1" indent="-219075" defTabSz="274638">
              <a:tabLst>
                <a:tab pos="450850" algn="l"/>
              </a:tabLst>
            </a:pPr>
            <a:r>
              <a:rPr lang="en-US" sz="1600" dirty="0" smtClean="0">
                <a:latin typeface="Cambria"/>
                <a:cs typeface="Cambria"/>
                <a:sym typeface="Wingdings"/>
              </a:rPr>
              <a:t>	A</a:t>
            </a:r>
            <a:r>
              <a:rPr lang="en-US" sz="1600" dirty="0" smtClean="0">
                <a:latin typeface="Cambria"/>
                <a:cs typeface="Cambria"/>
              </a:rPr>
              <a:t>t mid-rapidity, final state effects dominate 	the changes to the per-nucleon cross 	sections (and kinematics)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1572" y="2184731"/>
            <a:ext cx="169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σ</a:t>
            </a:r>
            <a:r>
              <a:rPr lang="en-US" sz="2400" baseline="-25000" dirty="0" err="1" smtClean="0">
                <a:latin typeface="Cambria"/>
                <a:cs typeface="Cambria"/>
              </a:rPr>
              <a:t>pA</a:t>
            </a:r>
            <a:r>
              <a:rPr lang="en-US" sz="2400" dirty="0" smtClean="0">
                <a:latin typeface="Cambria"/>
                <a:cs typeface="Cambria"/>
              </a:rPr>
              <a:t> = </a:t>
            </a:r>
            <a:r>
              <a:rPr lang="en-US" sz="2400" dirty="0" err="1" smtClean="0">
                <a:latin typeface="Cambria"/>
                <a:cs typeface="Cambria"/>
              </a:rPr>
              <a:t>σ</a:t>
            </a:r>
            <a:r>
              <a:rPr lang="en-US" sz="2400" baseline="-25000" dirty="0" err="1" smtClean="0">
                <a:latin typeface="Cambria"/>
                <a:cs typeface="Cambria"/>
              </a:rPr>
              <a:t>pp</a:t>
            </a:r>
            <a:r>
              <a:rPr lang="en-US" sz="2400" dirty="0" smtClean="0">
                <a:latin typeface="Cambria"/>
                <a:cs typeface="Cambria"/>
              </a:rPr>
              <a:t> A</a:t>
            </a:r>
            <a:r>
              <a:rPr lang="en-US" sz="2400" baseline="30000" dirty="0" smtClean="0">
                <a:solidFill>
                  <a:schemeClr val="accent2"/>
                </a:solidFill>
                <a:latin typeface="Cambria"/>
                <a:cs typeface="Cambria"/>
              </a:rPr>
              <a:t>α</a:t>
            </a:r>
            <a:endParaRPr lang="en-US" sz="2400" baseline="30000" dirty="0">
              <a:solidFill>
                <a:schemeClr val="accent2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…at SPS and HERA-B…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116"/>
            <a:ext cx="4477020" cy="5125640"/>
          </a:xfrm>
        </p:spPr>
        <p:txBody>
          <a:bodyPr>
            <a:noAutofit/>
          </a:bodyPr>
          <a:lstStyle/>
          <a:p>
            <a:pPr marL="179388" indent="-179388">
              <a:buClr>
                <a:schemeClr val="tx1"/>
              </a:buClr>
              <a:tabLst>
                <a:tab pos="812800" algn="l"/>
                <a:tab pos="1787525" algn="l"/>
                <a:tab pos="2422525" algn="l"/>
              </a:tabLst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NA3</a:t>
            </a:r>
            <a:r>
              <a:rPr lang="en-US" sz="1800" dirty="0" smtClean="0"/>
              <a:t>,	</a:t>
            </a:r>
            <a:r>
              <a:rPr lang="en-US" sz="1800" dirty="0" smtClean="0">
                <a:solidFill>
                  <a:srgbClr val="0000FF"/>
                </a:solidFill>
              </a:rPr>
              <a:t>NA</a:t>
            </a:r>
            <a:r>
              <a:rPr lang="en-US" sz="1800" dirty="0" smtClean="0">
                <a:solidFill>
                  <a:srgbClr val="FF0000"/>
                </a:solidFill>
              </a:rPr>
              <a:t>50</a:t>
            </a:r>
            <a:r>
              <a:rPr lang="en-US" sz="1800" dirty="0" smtClean="0"/>
              <a:t>,	E866,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HERA-B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200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400</a:t>
            </a:r>
            <a:r>
              <a:rPr lang="en-US" sz="1800" dirty="0" smtClean="0"/>
              <a:t>/</a:t>
            </a:r>
            <a:r>
              <a:rPr lang="en-US" sz="1800" dirty="0" smtClean="0">
                <a:solidFill>
                  <a:srgbClr val="FF0000"/>
                </a:solidFill>
              </a:rPr>
              <a:t>450</a:t>
            </a:r>
            <a:r>
              <a:rPr lang="en-US" sz="1800" dirty="0" smtClean="0"/>
              <a:t>,	800,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920 </a:t>
            </a:r>
            <a:r>
              <a:rPr lang="en-US" sz="1800" dirty="0" smtClean="0"/>
              <a:t>GeV)</a:t>
            </a:r>
          </a:p>
          <a:p>
            <a:pPr marL="179388" indent="-179388"/>
            <a:r>
              <a:rPr lang="en-US" sz="1800" dirty="0" smtClean="0"/>
              <a:t>Similar J/ψ trend as E866 in p-A:</a:t>
            </a:r>
          </a:p>
          <a:p>
            <a:pPr marL="447675" lvl="1" indent="-179388"/>
            <a:r>
              <a:rPr lang="en-US" sz="1600" dirty="0" smtClean="0"/>
              <a:t>Changes with J/ψ rapidity &amp; collision energy</a:t>
            </a:r>
          </a:p>
          <a:p>
            <a:pPr marL="447675" lvl="1" indent="-179388"/>
            <a:r>
              <a:rPr lang="en-US" sz="1600" dirty="0" smtClean="0"/>
              <a:t>How do new NA60 data at fit into the game?</a:t>
            </a:r>
          </a:p>
          <a:p>
            <a:pPr marL="447675" lvl="1" indent="-179388"/>
            <a:r>
              <a:rPr lang="en-US" sz="1600" dirty="0" smtClean="0"/>
              <a:t>Prediction for 158 GeV shown as black dotted line</a:t>
            </a:r>
          </a:p>
          <a:p>
            <a:pPr marL="447675" lvl="1" indent="-179388"/>
            <a:r>
              <a:rPr lang="en-US" sz="1600" dirty="0" smtClean="0"/>
              <a:t>NA60 data at 400 GeV agree well with previously established trend</a:t>
            </a:r>
          </a:p>
          <a:p>
            <a:pPr marL="447675" lvl="1" indent="-179388"/>
            <a:r>
              <a:rPr lang="en-US" sz="1600" dirty="0" smtClean="0"/>
              <a:t>NA60 data at 158 GeV are generally higher than expected (besides the first point)</a:t>
            </a:r>
          </a:p>
          <a:p>
            <a:pPr marL="447675" lvl="1" indent="-179388">
              <a:buFont typeface="Wingdings" pitchFamily="-65" charset="2"/>
              <a:buChar char="à"/>
              <a:tabLst>
                <a:tab pos="531813" algn="l"/>
              </a:tabLst>
            </a:pPr>
            <a:r>
              <a:rPr lang="en-US" sz="1600" dirty="0" smtClean="0">
                <a:sym typeface="Wingdings"/>
              </a:rPr>
              <a:t> Different physics at forward rapidity than 	just nuclear absorption?</a:t>
            </a:r>
          </a:p>
          <a:p>
            <a:pPr marL="730250" lvl="2" indent="-179388" defTabSz="723900"/>
            <a:r>
              <a:rPr lang="en-US" sz="1600" dirty="0" smtClean="0">
                <a:sym typeface="Wingdings"/>
              </a:rPr>
              <a:t>But similar trend also observed for open charm, ergo initial state effects…?</a:t>
            </a:r>
          </a:p>
          <a:p>
            <a:pPr marL="179388" indent="-179388" defTabSz="442913"/>
            <a:endParaRPr lang="en-US" sz="1800" dirty="0" smtClean="0">
              <a:solidFill>
                <a:srgbClr val="FF0000"/>
              </a:solidFill>
            </a:endParaRPr>
          </a:p>
          <a:p>
            <a:pPr marL="179388" indent="-179388" defTabSz="442913"/>
            <a:r>
              <a:rPr lang="en-US" sz="1800" dirty="0" smtClean="0">
                <a:solidFill>
                  <a:srgbClr val="FF0000"/>
                </a:solidFill>
              </a:rPr>
              <a:t>Non-trivial cocktail of initial and final state effects</a:t>
            </a:r>
          </a:p>
          <a:p>
            <a:pPr marL="447675" lvl="1" indent="-179388"/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 descr="sigAbs_yCMS_EKS98-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62" y="946383"/>
            <a:ext cx="3240000" cy="3112732"/>
          </a:xfrm>
          <a:prstGeom prst="rect">
            <a:avLst/>
          </a:prstGeom>
        </p:spPr>
      </p:pic>
      <p:pic>
        <p:nvPicPr>
          <p:cNvPr id="14" name="Picture 13" descr="sigAbs_yCMS_EKS98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62" y="946383"/>
            <a:ext cx="3240000" cy="3112733"/>
          </a:xfrm>
          <a:prstGeom prst="rect">
            <a:avLst/>
          </a:prstGeom>
        </p:spPr>
      </p:pic>
      <p:pic>
        <p:nvPicPr>
          <p:cNvPr id="15" name="Picture 14" descr="sigAbs_yCMS_EKS98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062" y="946383"/>
            <a:ext cx="3240000" cy="3112733"/>
          </a:xfrm>
          <a:prstGeom prst="rect">
            <a:avLst/>
          </a:prstGeom>
        </p:spPr>
      </p:pic>
      <p:pic>
        <p:nvPicPr>
          <p:cNvPr id="16" name="Picture 15" descr="sigAbs_yCMS_EKS98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062" y="946383"/>
            <a:ext cx="3240000" cy="311273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713062" y="3880956"/>
            <a:ext cx="3780000" cy="2819390"/>
            <a:chOff x="304800" y="1851660"/>
            <a:chExt cx="3780000" cy="2819390"/>
          </a:xfrm>
        </p:grpSpPr>
        <p:pic>
          <p:nvPicPr>
            <p:cNvPr id="25" name="Picture 24" descr="ratioWoverBe-exp-withShadowing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4800" y="1851660"/>
              <a:ext cx="3780000" cy="281939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416713" y="2015188"/>
              <a:ext cx="1285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Cu/Be vs. x</a:t>
              </a:r>
              <a:r>
                <a:rPr lang="en-GB" baseline="-25000" dirty="0" smtClean="0"/>
                <a:t>F</a:t>
              </a:r>
              <a:endParaRPr lang="en-GB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63947" y="812222"/>
            <a:ext cx="1583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JHEP 02 (2009) 014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44000" y="2050143"/>
            <a:ext cx="4500000" cy="2032882"/>
            <a:chOff x="1563686" y="2140857"/>
            <a:chExt cx="4500000" cy="2032882"/>
          </a:xfrm>
        </p:grpSpPr>
        <p:pic>
          <p:nvPicPr>
            <p:cNvPr id="25" name="Picture 24" descr="rcp_none.png"/>
            <p:cNvPicPr>
              <a:picLocks noChangeAspect="1"/>
            </p:cNvPicPr>
            <p:nvPr/>
          </p:nvPicPr>
          <p:blipFill>
            <a:blip r:embed="rId2"/>
            <a:srcRect t="65442"/>
            <a:stretch>
              <a:fillRect/>
            </a:stretch>
          </p:blipFill>
          <p:spPr bwMode="auto">
            <a:xfrm>
              <a:off x="1563686" y="2140857"/>
              <a:ext cx="4500000" cy="2032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086426" y="2993568"/>
              <a:ext cx="1903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RHIC 2008</a:t>
              </a:r>
            </a:p>
            <a:p>
              <a:r>
                <a:rPr lang="en-US" sz="1200" b="1" dirty="0" smtClean="0">
                  <a:latin typeface="Arial"/>
                  <a:cs typeface="Arial"/>
                </a:rPr>
                <a:t>d+Au at √s</a:t>
              </a:r>
              <a:r>
                <a:rPr lang="en-US" sz="1200" b="1" baseline="-25000" dirty="0" smtClean="0">
                  <a:latin typeface="Arial"/>
                  <a:cs typeface="Arial"/>
                </a:rPr>
                <a:t>NN</a:t>
              </a:r>
              <a:r>
                <a:rPr lang="en-US" sz="1200" b="1" dirty="0" smtClean="0">
                  <a:latin typeface="Arial"/>
                  <a:cs typeface="Arial"/>
                </a:rPr>
                <a:t> = 200 GeV</a:t>
              </a:r>
              <a:endParaRPr lang="en-US" sz="1200" b="1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6261" y="2184402"/>
              <a:ext cx="2133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PHENIX Preliminary</a:t>
              </a:r>
              <a:endParaRPr lang="en-US" sz="16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l="1114"/>
          <a:stretch>
            <a:fillRect/>
          </a:stretch>
        </p:blipFill>
        <p:spPr>
          <a:xfrm>
            <a:off x="4817533" y="1804586"/>
            <a:ext cx="3737885" cy="28066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74625" indent="-174625"/>
            <a:r>
              <a:rPr lang="en-US" sz="1800" dirty="0" smtClean="0"/>
              <a:t>Collider with √s = 200 GeV</a:t>
            </a:r>
            <a:br>
              <a:rPr lang="en-US" sz="1800" dirty="0" smtClean="0"/>
            </a:br>
            <a:r>
              <a:rPr lang="en-US" sz="1800" dirty="0" smtClean="0"/>
              <a:t>p+p, d+Au (+heavy ions)</a:t>
            </a:r>
          </a:p>
          <a:p>
            <a:pPr marL="174625" indent="-174625"/>
            <a:endParaRPr lang="en-US" sz="1800" dirty="0" smtClean="0"/>
          </a:p>
          <a:p>
            <a:pPr marL="174625" indent="-174625"/>
            <a:r>
              <a:rPr lang="en-US" sz="1800" dirty="0" smtClean="0"/>
              <a:t>J/ψ in d+Au central vs. peripheral shows significant increase of “absorption” at forward rapidity</a:t>
            </a:r>
          </a:p>
          <a:p>
            <a:pPr marL="457200" lvl="1" indent="-174625"/>
            <a:r>
              <a:rPr lang="en-US" sz="1600" dirty="0" smtClean="0"/>
              <a:t>As seen by E866, NA3, …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rgbClr val="FF0000"/>
                </a:solidFill>
              </a:rPr>
              <a:t> energy loss as well?</a:t>
            </a:r>
          </a:p>
          <a:p>
            <a:pPr marL="457200" lvl="1" indent="-174625"/>
            <a:r>
              <a:rPr lang="en-US" sz="1600" dirty="0" smtClean="0"/>
              <a:t>If so, should also affect open charm</a:t>
            </a:r>
          </a:p>
          <a:p>
            <a:pPr marL="457200" lvl="1" indent="-174625"/>
            <a:r>
              <a:rPr lang="en-US" sz="1600" dirty="0" smtClean="0"/>
              <a:t>Existing data of non-photonic leptons from semi-leptonic open charm decays have large uncertainties, but indicate the same trend</a:t>
            </a:r>
          </a:p>
          <a:p>
            <a:pPr marL="457200" lvl="1" indent="-174625"/>
            <a:r>
              <a:rPr lang="en-US" sz="1600" dirty="0" smtClean="0"/>
              <a:t>Should be seen in new data (Run 8) analysis is ongoing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at RHIC?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917161" y="892744"/>
            <a:ext cx="3494599" cy="5847744"/>
            <a:chOff x="4917161" y="892744"/>
            <a:chExt cx="3494599" cy="5847744"/>
          </a:xfrm>
        </p:grpSpPr>
        <p:grpSp>
          <p:nvGrpSpPr>
            <p:cNvPr id="23" name="Group 22"/>
            <p:cNvGrpSpPr/>
            <p:nvPr/>
          </p:nvGrpSpPr>
          <p:grpSpPr>
            <a:xfrm>
              <a:off x="4917161" y="892744"/>
              <a:ext cx="3494599" cy="5847744"/>
              <a:chOff x="4917161" y="892744"/>
              <a:chExt cx="3494599" cy="584774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17161" y="892744"/>
                <a:ext cx="3494599" cy="5847744"/>
                <a:chOff x="4917161" y="892744"/>
                <a:chExt cx="3494599" cy="5847744"/>
              </a:xfrm>
            </p:grpSpPr>
            <p:grpSp>
              <p:nvGrpSpPr>
                <p:cNvPr id="11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4991760" y="892744"/>
                  <a:ext cx="3420000" cy="2650604"/>
                  <a:chOff x="144" y="576"/>
                  <a:chExt cx="4205" cy="3259"/>
                </a:xfrm>
              </p:grpSpPr>
              <p:pic>
                <p:nvPicPr>
                  <p:cNvPr id="12" name="Picture 4" descr="dau_non_photonic_0_88#E6D9F.gif                                000E4B81Macintosh HD                   BB752C5B: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44" y="576"/>
                    <a:ext cx="4205" cy="3259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982"/>
                    <a:ext cx="2296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 eaLnBrk="0" hangingPunct="0">
                      <a:spcBef>
                        <a:spcPct val="50000"/>
                      </a:spcBef>
                    </a:pP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PHENIX Preliminary</a:t>
                    </a: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917161" y="3601744"/>
                  <a:ext cx="3420000" cy="3138744"/>
                  <a:chOff x="4917161" y="3601744"/>
                  <a:chExt cx="3420000" cy="3138744"/>
                </a:xfrm>
              </p:grpSpPr>
              <p:pic>
                <p:nvPicPr>
                  <p:cNvPr id="10" name="Picture 9" descr="charmInv_rda_run2pp3.gif"/>
                  <p:cNvPicPr>
                    <a:picLocks noChangeAspect="1"/>
                  </p:cNvPicPr>
                  <p:nvPr/>
                </p:nvPicPr>
                <p:blipFill>
                  <a:blip r:embed="rId5"/>
                  <a:srcRect t="-511" b="4854"/>
                  <a:stretch>
                    <a:fillRect/>
                  </a:stretch>
                </p:blipFill>
                <p:spPr>
                  <a:xfrm>
                    <a:off x="4917161" y="3601744"/>
                    <a:ext cx="3420000" cy="3138744"/>
                  </a:xfrm>
                  <a:prstGeom prst="rect">
                    <a:avLst/>
                  </a:prstGeom>
                </p:spPr>
              </p:pic>
              <p:sp>
                <p:nvSpPr>
                  <p:cNvPr id="15" name="Rectangle 14"/>
                  <p:cNvSpPr/>
                  <p:nvPr/>
                </p:nvSpPr>
                <p:spPr>
                  <a:xfrm>
                    <a:off x="4917161" y="3601744"/>
                    <a:ext cx="1299430" cy="2889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520760" y="5715306"/>
                    <a:ext cx="5211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y&gt;0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520760" y="4922540"/>
                    <a:ext cx="5211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y&lt;0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sp>
            <p:nvSpPr>
              <p:cNvPr id="22" name="TextBox 21"/>
              <p:cNvSpPr txBox="1"/>
              <p:nvPr/>
            </p:nvSpPr>
            <p:spPr>
              <a:xfrm>
                <a:off x="6861021" y="1929307"/>
                <a:ext cx="1045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|y|&lt;0.35</a:t>
                </a:r>
                <a:endParaRPr lang="en-US" dirty="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418669" y="5782733"/>
              <a:ext cx="2577797" cy="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2. Charm in heavy ion collisions</a:t>
            </a:r>
            <a:br>
              <a:rPr lang="en-US" dirty="0" smtClean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NA60: open charm in In-In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08935" cy="4525963"/>
          </a:xfrm>
        </p:spPr>
        <p:txBody>
          <a:bodyPr>
            <a:noAutofit/>
          </a:bodyPr>
          <a:lstStyle/>
          <a:p>
            <a:pPr marL="179388" indent="-179388"/>
            <a:r>
              <a:rPr lang="en-US" sz="1800" dirty="0" smtClean="0"/>
              <a:t>NA60 measured dimuon continuum in</a:t>
            </a:r>
            <a:br>
              <a:rPr lang="en-US" sz="1800" dirty="0" smtClean="0"/>
            </a:br>
            <a:r>
              <a:rPr lang="en-US" sz="1800" dirty="0" smtClean="0"/>
              <a:t>In-In collisions at the SPS at 158 GeV</a:t>
            </a:r>
          </a:p>
          <a:p>
            <a:pPr marL="179388" indent="-179388"/>
            <a:r>
              <a:rPr lang="en-US" sz="1800" dirty="0" smtClean="0"/>
              <a:t>With vertexing able to distinguish</a:t>
            </a:r>
            <a:br>
              <a:rPr lang="en-US" sz="1800" dirty="0" smtClean="0"/>
            </a:br>
            <a:r>
              <a:rPr lang="en-US" sz="1800" dirty="0" smtClean="0"/>
              <a:t>non-prompt from prompt dimuons in the intermediate mass region</a:t>
            </a:r>
            <a:br>
              <a:rPr lang="en-US" sz="1800" dirty="0" smtClean="0"/>
            </a:br>
            <a:r>
              <a:rPr lang="en-US" sz="1800" dirty="0" smtClean="0"/>
              <a:t>(1.16–2.56 GeV)</a:t>
            </a:r>
          </a:p>
          <a:p>
            <a:pPr marL="179388" indent="-179388"/>
            <a:r>
              <a:rPr lang="en-US" sz="1800" dirty="0" smtClean="0"/>
              <a:t>Non-prompt:</a:t>
            </a:r>
          </a:p>
          <a:p>
            <a:pPr marL="447675" lvl="1" indent="-179388"/>
            <a:r>
              <a:rPr lang="en-US" sz="1600" dirty="0" smtClean="0"/>
              <a:t>From simultaneous semi-leptonic decays of charmed mesons</a:t>
            </a:r>
          </a:p>
          <a:p>
            <a:pPr marL="447675" lvl="1" indent="-179388"/>
            <a:r>
              <a:rPr lang="en-US" sz="1600" dirty="0" smtClean="0">
                <a:solidFill>
                  <a:srgbClr val="FF0000"/>
                </a:solidFill>
              </a:rPr>
              <a:t>Two times larger charm cross section than the world average </a:t>
            </a:r>
            <a:r>
              <a:rPr lang="en-US" sz="1600" dirty="0" smtClean="0"/>
              <a:t>(based on fully reconstructed D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π K decays)</a:t>
            </a:r>
          </a:p>
          <a:p>
            <a:pPr marL="447675" lvl="1" indent="-179388"/>
            <a:r>
              <a:rPr lang="en-US" sz="1600" dirty="0" smtClean="0"/>
              <a:t>Open charm in p-p 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258" y="3815816"/>
            <a:ext cx="3420000" cy="244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43" y="1247092"/>
            <a:ext cx="3420000" cy="25359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267739" y="963729"/>
            <a:ext cx="1595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EPJ C 59 (2009) 607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526871" y="3945630"/>
            <a:ext cx="3240000" cy="2320637"/>
            <a:chOff x="5526871" y="3945630"/>
            <a:chExt cx="3240000" cy="2320637"/>
          </a:xfrm>
        </p:grpSpPr>
        <p:pic>
          <p:nvPicPr>
            <p:cNvPr id="20" name="Picture 19" descr="phenix_e-h_corr_b_c_ratio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6871" y="3945630"/>
              <a:ext cx="3240000" cy="21141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03552" y="5958490"/>
              <a:ext cx="1370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595959"/>
                  </a:solidFill>
                </a:rPr>
                <a:t>arXiv:0903.4851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RHIC: open charm in Au+Au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802043" cy="4525963"/>
          </a:xfrm>
        </p:spPr>
        <p:txBody>
          <a:bodyPr>
            <a:noAutofit/>
          </a:bodyPr>
          <a:lstStyle/>
          <a:p>
            <a:pPr marL="174625" indent="-174625"/>
            <a:r>
              <a:rPr lang="en-US" sz="1800" dirty="0" smtClean="0"/>
              <a:t>PHENIX &amp; STAR have measured non-photonic single electrons in p+p and Au+Au collisions at √s</a:t>
            </a:r>
            <a:r>
              <a:rPr lang="en-US" sz="1800" baseline="-25000" dirty="0" smtClean="0"/>
              <a:t>NN</a:t>
            </a:r>
            <a:r>
              <a:rPr lang="en-US" sz="1800" dirty="0" smtClean="0"/>
              <a:t> = 200 GeV</a:t>
            </a:r>
          </a:p>
          <a:p>
            <a:pPr marL="174625" indent="-174625"/>
            <a:r>
              <a:rPr lang="en-US" sz="1800" dirty="0" smtClean="0"/>
              <a:t>STAR measures 2× larger open charm cross section than PHENIX both in p+p and Au+Au (cancels in R</a:t>
            </a:r>
            <a:r>
              <a:rPr lang="en-US" sz="1800" baseline="-25000" dirty="0" smtClean="0"/>
              <a:t>AA</a:t>
            </a:r>
            <a:r>
              <a:rPr lang="en-US" sz="1800" dirty="0" smtClean="0"/>
              <a:t>)</a:t>
            </a:r>
          </a:p>
          <a:p>
            <a:pPr marL="174625" indent="-174625"/>
            <a:r>
              <a:rPr lang="en-US" sz="1800" dirty="0" smtClean="0"/>
              <a:t>Both measure high p</a:t>
            </a:r>
            <a:r>
              <a:rPr lang="en-US" sz="1800" baseline="-25000" dirty="0" smtClean="0"/>
              <a:t>T </a:t>
            </a:r>
            <a:r>
              <a:rPr lang="en-US" sz="1800" dirty="0" smtClean="0"/>
              <a:t>suppression of electrons from semi-leptonic open charm</a:t>
            </a:r>
            <a:br>
              <a:rPr lang="en-US" sz="1800" dirty="0" smtClean="0"/>
            </a:br>
            <a:r>
              <a:rPr lang="en-US" sz="1800" dirty="0" smtClean="0"/>
              <a:t>(&amp; beauty?) decays</a:t>
            </a:r>
          </a:p>
          <a:p>
            <a:pPr marL="174625" indent="-174625"/>
            <a:r>
              <a:rPr lang="en-US" sz="1800" dirty="0" smtClean="0"/>
              <a:t>Significant elliptic flow</a:t>
            </a:r>
          </a:p>
          <a:p>
            <a:pPr marL="174625" indent="-174625">
              <a:buFont typeface="Wingdings" pitchFamily="-65" charset="2"/>
              <a:buChar char="à"/>
              <a:tabLst>
                <a:tab pos="273050" algn="l"/>
              </a:tabLst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Final state effect: strong coupling of heavy 	quarks to the medium</a:t>
            </a:r>
          </a:p>
          <a:p>
            <a:pPr marL="174625" indent="-174625"/>
            <a:r>
              <a:rPr lang="en-US" sz="1800" dirty="0" smtClean="0">
                <a:sym typeface="Wingdings"/>
              </a:rPr>
              <a:t>Where does beauty become important?</a:t>
            </a:r>
          </a:p>
          <a:p>
            <a:pPr marL="174625" indent="-174625"/>
            <a:r>
              <a:rPr lang="en-US" sz="1800" dirty="0" smtClean="0">
                <a:sym typeface="Wingdings"/>
              </a:rPr>
              <a:t>b/(c+b)  measured via e-h correlations in p+p</a:t>
            </a: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94571" y="3929685"/>
            <a:ext cx="3239998" cy="2138371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6000" b="-26000"/>
          <a:stretch>
            <a:fillRect/>
          </a:stretch>
        </p:blipFill>
        <p:spPr>
          <a:xfrm>
            <a:off x="5453634" y="943498"/>
            <a:ext cx="3240000" cy="36309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6684442" y="1130759"/>
            <a:ext cx="2404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PHENIX, PRL 98 (2007) 172301</a:t>
            </a:r>
          </a:p>
          <a:p>
            <a:r>
              <a:rPr lang="en-US" sz="1400" dirty="0" smtClean="0">
                <a:solidFill>
                  <a:srgbClr val="595959"/>
                </a:solidFill>
              </a:rPr>
              <a:t>STAR, PRL 98 (2007) 192301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dahms_ce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Cambria"/>
            <a:cs typeface="Cambr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tdahms_cern.potx</Template>
  <TotalTime>6904</TotalTime>
  <Words>1530</Words>
  <Application>Microsoft Macintosh PowerPoint</Application>
  <PresentationFormat>On-screen Show (4:3)</PresentationFormat>
  <Paragraphs>152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tdahms_cern</vt:lpstr>
      <vt:lpstr>Charm production in high-energy p+A &amp; A+A collisions</vt:lpstr>
      <vt:lpstr>Motivation</vt:lpstr>
      <vt:lpstr>1. Cold nuclear matter effects from SPS to RHIC </vt:lpstr>
      <vt:lpstr>Charm production at E866…</vt:lpstr>
      <vt:lpstr>…at SPS and HERA-B…</vt:lpstr>
      <vt:lpstr>…and at RHIC?</vt:lpstr>
      <vt:lpstr>2. Charm in heavy ion collisions </vt:lpstr>
      <vt:lpstr>NA60: open charm in In-In</vt:lpstr>
      <vt:lpstr>RHIC: open charm in Au+Au</vt:lpstr>
      <vt:lpstr>PHENIX: open charm in dielectrons</vt:lpstr>
      <vt:lpstr>Summary</vt:lpstr>
      <vt:lpstr>Outlook</vt:lpstr>
      <vt:lpstr>References</vt:lpstr>
      <vt:lpstr>Backup</vt:lpstr>
      <vt:lpstr>PHENIX Open Charm (µ±)</vt:lpstr>
      <vt:lpstr>PHENIX Open Charm (e±)</vt:lpstr>
      <vt:lpstr>STAR Open Charm (e±)</vt:lpstr>
      <vt:lpstr>PHENIX Thermal Photons</vt:lpstr>
      <vt:lpstr>PHENIX J/ψ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charm production in high-energy nuclear collisions</dc:title>
  <dc:creator>Torsten Dahms</dc:creator>
  <cp:keywords/>
  <cp:lastModifiedBy>Torsten Dahms</cp:lastModifiedBy>
  <cp:revision>36</cp:revision>
  <cp:lastPrinted>2009-01-25T07:46:21Z</cp:lastPrinted>
  <dcterms:created xsi:type="dcterms:W3CDTF">2009-07-15T08:39:04Z</dcterms:created>
  <dcterms:modified xsi:type="dcterms:W3CDTF">2009-07-15T08:39:25Z</dcterms:modified>
</cp:coreProperties>
</file>