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7" r:id="rId18"/>
    <p:sldId id="27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000"/>
    <a:srgbClr val="2DBC00"/>
    <a:srgbClr val="69D8FF"/>
    <a:srgbClr val="FFCC66"/>
    <a:srgbClr val="4AD24A"/>
    <a:srgbClr val="00CC00"/>
    <a:srgbClr val="35DE00"/>
    <a:srgbClr val="39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381196-D2EB-4CBE-A6D5-5F0F23CFC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7FAD2-7B60-44B7-965C-0DAC82D044BB}" type="slidenum">
              <a:rPr lang="it-IT" smtClean="0">
                <a:latin typeface="Arial" pitchFamily="34" charset="0"/>
              </a:rPr>
              <a:pPr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339C2-1B23-4323-8DB9-23DA015BFB9B}" type="slidenum">
              <a:rPr lang="it-IT" smtClean="0">
                <a:latin typeface="Arial" pitchFamily="34" charset="0"/>
              </a:rPr>
              <a:pPr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463B9-9E1A-4295-A067-6DDF5F295149}" type="slidenum">
              <a:rPr lang="it-IT" smtClean="0">
                <a:latin typeface="Arial" pitchFamily="34" charset="0"/>
              </a:rPr>
              <a:pPr/>
              <a:t>7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6948488" y="404813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50825" y="333375"/>
            <a:ext cx="433388" cy="4318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6" name="Picture 5" descr="barra_ondulat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840413"/>
            <a:ext cx="88566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rra_ondulat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549275"/>
            <a:ext cx="89646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9750" y="260350"/>
            <a:ext cx="287338" cy="2873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55650" y="404813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172450" y="5589588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85113" y="5734050"/>
            <a:ext cx="144462" cy="14446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388350" y="5229225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7885113" y="692150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8027988" y="5445125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75961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7380288" y="5492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 userDrawn="1"/>
        </p:nvSpPr>
        <p:spPr bwMode="auto">
          <a:xfrm>
            <a:off x="900113" y="549275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auto">
          <a:xfrm>
            <a:off x="1116013" y="476250"/>
            <a:ext cx="215900" cy="21748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06CE-ADD0-47D7-B08F-9065D91579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074863" cy="61547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6075362" cy="61547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2C3E-B31F-42E0-B098-59AB7795DD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4319-8D23-4C8F-8EF5-F38D560C89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75213" y="3967163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657A-DFA5-48BA-8974-E5E6C611F0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CA5B-D136-405D-9A38-3C69C4F09C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EC07-99D9-4CCF-B90A-0961937494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5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B0222-604F-4877-951B-638710967B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1E15-0B16-4143-81DF-E3F008805D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EDB0-B720-42A9-85D8-318DD78457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0DD6-7E29-48CF-BAE5-44F81EE4F7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75FE-777F-4F78-8107-CEDE368B65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A2B3-111E-4D25-8779-2DCBBDAC7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179388" y="260350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547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pic>
        <p:nvPicPr>
          <p:cNvPr id="2053" name="Picture 8" descr="barra_ondulat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-5400000">
            <a:off x="-2971006" y="3366294"/>
            <a:ext cx="6858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barra_ondulat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10800000">
            <a:off x="0" y="549275"/>
            <a:ext cx="80645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39750" y="549275"/>
            <a:ext cx="287338" cy="2873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611188" y="7651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8101013" y="63817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7667625" y="6381750"/>
            <a:ext cx="144463" cy="14446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43888" y="6092825"/>
            <a:ext cx="504825" cy="5048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48E68D2-3FA0-4A61-9FE4-5860B01133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8172450" y="549275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7885113" y="6237288"/>
            <a:ext cx="215900" cy="2159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82438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8459788" y="4762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 rot="10800000">
            <a:off x="-1588" y="836613"/>
            <a:ext cx="461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i="1" dirty="0" err="1">
                <a:solidFill>
                  <a:srgbClr val="000099"/>
                </a:solidFill>
                <a:latin typeface="Arial" charset="0"/>
              </a:rPr>
              <a:t>G.Lamanna</a:t>
            </a:r>
            <a:r>
              <a:rPr lang="it-IT" i="1" dirty="0">
                <a:solidFill>
                  <a:srgbClr val="000099"/>
                </a:solidFill>
                <a:latin typeface="Arial" charset="0"/>
              </a:rPr>
              <a:t> – EPS09 </a:t>
            </a:r>
            <a:r>
              <a:rPr lang="it-IT" i="1" dirty="0" err="1">
                <a:solidFill>
                  <a:srgbClr val="000099"/>
                </a:solidFill>
                <a:latin typeface="Arial" charset="0"/>
              </a:rPr>
              <a:t>Krakow</a:t>
            </a:r>
            <a:r>
              <a:rPr lang="it-IT" i="1" dirty="0">
                <a:solidFill>
                  <a:srgbClr val="000099"/>
                </a:solidFill>
                <a:latin typeface="Arial" charset="0"/>
              </a:rPr>
              <a:t> – 16.7.2009</a:t>
            </a:r>
          </a:p>
        </p:txBody>
      </p:sp>
      <p:sp>
        <p:nvSpPr>
          <p:cNvPr id="3" name="AutoShape 18"/>
          <p:cNvSpPr>
            <a:spLocks noChangeAspect="1" noChangeArrowheads="1"/>
          </p:cNvSpPr>
          <p:nvPr/>
        </p:nvSpPr>
        <p:spPr bwMode="auto">
          <a:xfrm>
            <a:off x="0" y="549275"/>
            <a:ext cx="8064500" cy="1476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14375" y="1357313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800" dirty="0" smtClean="0"/>
              <a:t>“QCD </a:t>
            </a:r>
            <a:r>
              <a:rPr lang="it-IT" sz="4800" dirty="0" err="1" smtClean="0"/>
              <a:t>tests</a:t>
            </a:r>
            <a:r>
              <a:rPr lang="it-IT" sz="4800" dirty="0" smtClean="0"/>
              <a:t> at NA48/2”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16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Gianluca </a:t>
            </a:r>
            <a:r>
              <a:rPr lang="it-IT" sz="1600" b="1" i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Lamanna</a:t>
            </a:r>
            <a:endParaRPr lang="it-IT" sz="1600" b="1" i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1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Scuola Normale Superiore and INFN Pisa</a:t>
            </a: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1979613" y="2997200"/>
            <a:ext cx="511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i="1" u="sng">
                <a:solidFill>
                  <a:schemeClr val="accent2"/>
                </a:solidFill>
                <a:latin typeface="Times New Roman" pitchFamily="18" charset="0"/>
              </a:rPr>
              <a:t>EPS_09                                                                    Krakow 16.7.2009</a:t>
            </a:r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1428750" y="4643438"/>
            <a:ext cx="6313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On behalf of the </a:t>
            </a:r>
            <a:r>
              <a:rPr lang="en-US" sz="1500" b="1" i="1" u="sng">
                <a:solidFill>
                  <a:srgbClr val="FF3300"/>
                </a:solidFill>
              </a:rPr>
              <a:t>NA48/2 collaboration</a:t>
            </a:r>
            <a:r>
              <a:rPr lang="en-US" sz="1500" b="1">
                <a:solidFill>
                  <a:srgbClr val="3399FF"/>
                </a:solidFill>
              </a:rPr>
              <a:t>:</a:t>
            </a:r>
          </a:p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Cambridge, CERN, Chicago, Dubna, Edimburgh, Ferrara, Florence, </a:t>
            </a:r>
          </a:p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Mainz, Northwestern, Perugia, Pisa, Saclay, Siegen,</a:t>
            </a:r>
          </a:p>
          <a:p>
            <a:pPr algn="ctr" eaLnBrk="0" hangingPunct="0"/>
            <a:r>
              <a:rPr lang="en-US" sz="1500" b="1">
                <a:solidFill>
                  <a:srgbClr val="3399FF"/>
                </a:solidFill>
              </a:rPr>
              <a:t>Turin, Vienna</a:t>
            </a:r>
          </a:p>
        </p:txBody>
      </p:sp>
      <p:pic>
        <p:nvPicPr>
          <p:cNvPr id="4102" name="Picture 17" descr="c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863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8" descr="logo-infn-nuo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981075"/>
            <a:ext cx="9017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a0 and a2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525066-FF17-42FE-86BF-25B42244FE54}" type="slidenum">
              <a:rPr lang="it-IT" smtClean="0">
                <a:latin typeface="Arial" pitchFamily="34" charset="0"/>
              </a:rPr>
              <a:pPr/>
              <a:t>10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2292" name="Picture 5" descr="C:\Users\Gianluca\Documents\talks\talks_slides\krakow-eps09\ke4_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43830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asellaDiTesto 5"/>
          <p:cNvSpPr txBox="1">
            <a:spLocks noChangeArrowheads="1"/>
          </p:cNvSpPr>
          <p:nvPr/>
        </p:nvSpPr>
        <p:spPr bwMode="auto">
          <a:xfrm>
            <a:off x="5000625" y="1214438"/>
            <a:ext cx="3857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/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Theory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prediction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low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energy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constants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Colangelo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Gasser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Leutwyler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 Nucl.Phys.B603,2001]</a:t>
            </a:r>
          </a:p>
          <a:p>
            <a:pPr>
              <a:defRPr/>
            </a:pP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[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Colangelo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Gasser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Leytwyler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 </a:t>
            </a:r>
            <a:r>
              <a:rPr lang="it-IT" sz="12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Phys.Rew.Lett</a:t>
            </a:r>
            <a:r>
              <a:rPr lang="it-IT" sz="12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.86,2001]:</a:t>
            </a:r>
          </a:p>
          <a:p>
            <a:pPr>
              <a:defRPr/>
            </a:pP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a0 = 0.220 ±0.005 </a:t>
            </a: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= -0.0444 ±0.0008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2938" y="5214938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Theoretical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error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computed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from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isospin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corrections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and Roy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equation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inputs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400" dirty="0">
                <a:solidFill>
                  <a:srgbClr val="00B050"/>
                </a:solidFill>
                <a:latin typeface="Arial" charset="0"/>
              </a:rPr>
              <a:t>[</a:t>
            </a:r>
            <a:r>
              <a:rPr lang="it-IT" sz="1400" dirty="0" err="1">
                <a:solidFill>
                  <a:srgbClr val="00B050"/>
                </a:solidFill>
                <a:latin typeface="Arial" charset="0"/>
              </a:rPr>
              <a:t>G</a:t>
            </a:r>
            <a:r>
              <a:rPr lang="it-IT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asser</a:t>
            </a:r>
            <a:r>
              <a:rPr lang="it-IT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</a:t>
            </a:r>
            <a:r>
              <a:rPr lang="it-IT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Eur.Phys.J.</a:t>
            </a:r>
            <a:r>
              <a:rPr lang="it-IT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C59:777,209]</a:t>
            </a:r>
            <a:endParaRPr lang="it-IT" sz="1400" dirty="0">
              <a:solidFill>
                <a:srgbClr val="00B050"/>
              </a:solidFill>
              <a:latin typeface="Arial" charset="0"/>
            </a:endParaRPr>
          </a:p>
        </p:txBody>
      </p:sp>
      <p:grpSp>
        <p:nvGrpSpPr>
          <p:cNvPr id="12295" name="Gruppo 14"/>
          <p:cNvGrpSpPr>
            <a:grpSpLocks/>
          </p:cNvGrpSpPr>
          <p:nvPr/>
        </p:nvGrpSpPr>
        <p:grpSpPr bwMode="auto">
          <a:xfrm>
            <a:off x="857250" y="3929063"/>
            <a:ext cx="7358063" cy="1285875"/>
            <a:chOff x="857224" y="3929066"/>
            <a:chExt cx="7358114" cy="1285884"/>
          </a:xfrm>
        </p:grpSpPr>
        <p:sp>
          <p:nvSpPr>
            <p:cNvPr id="13" name="Rettangolo 12"/>
            <p:cNvSpPr/>
            <p:nvPr/>
          </p:nvSpPr>
          <p:spPr>
            <a:xfrm>
              <a:off x="857224" y="3929066"/>
              <a:ext cx="7358114" cy="50006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" name="CasellaDiTesto 7"/>
            <p:cNvSpPr txBox="1">
              <a:spLocks noChangeArrowheads="1"/>
            </p:cNvSpPr>
            <p:nvPr/>
          </p:nvSpPr>
          <p:spPr bwMode="auto">
            <a:xfrm>
              <a:off x="2928926" y="4000503"/>
              <a:ext cx="5143536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a0 = 0.2206 ±0.0049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±0.0018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±0.0064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</a:p>
          </p:txBody>
        </p:sp>
        <p:sp>
          <p:nvSpPr>
            <p:cNvPr id="12294" name="CasellaDiTesto 6"/>
            <p:cNvSpPr txBox="1">
              <a:spLocks noChangeArrowheads="1"/>
            </p:cNvSpPr>
            <p:nvPr/>
          </p:nvSpPr>
          <p:spPr bwMode="auto">
            <a:xfrm>
              <a:off x="928662" y="4000503"/>
              <a:ext cx="2000264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ChPt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: 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57224" y="4500570"/>
              <a:ext cx="7358114" cy="7143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297" name="CasellaDiTesto 9"/>
            <p:cNvSpPr txBox="1">
              <a:spLocks noChangeArrowheads="1"/>
            </p:cNvSpPr>
            <p:nvPr/>
          </p:nvSpPr>
          <p:spPr bwMode="auto">
            <a:xfrm>
              <a:off x="2714612" y="4500570"/>
              <a:ext cx="5429288" cy="64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a0 = 0.2220 ±0.0128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±0.0050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±0.0037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</a:p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a2 = -0.0432 ±0.0086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±0.0034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±0.0028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it-IT" b="1" dirty="0"/>
                <a:t>	</a:t>
              </a:r>
            </a:p>
          </p:txBody>
        </p:sp>
        <p:sp>
          <p:nvSpPr>
            <p:cNvPr id="12296" name="CasellaDiTesto 8"/>
            <p:cNvSpPr txBox="1">
              <a:spLocks noChangeArrowheads="1"/>
            </p:cNvSpPr>
            <p:nvPr/>
          </p:nvSpPr>
          <p:spPr bwMode="auto">
            <a:xfrm>
              <a:off x="928662" y="4572007"/>
              <a:ext cx="1357321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</a:t>
              </a: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714375" y="5929313"/>
            <a:ext cx="3643313" cy="63658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299" name="CasellaDiTesto 11"/>
          <p:cNvSpPr txBox="1">
            <a:spLocks noChangeArrowheads="1"/>
          </p:cNvSpPr>
          <p:nvPr/>
        </p:nvSpPr>
        <p:spPr bwMode="auto">
          <a:xfrm>
            <a:off x="642938" y="5657850"/>
            <a:ext cx="7000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Using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data (21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points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three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experiments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dominated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NA48/2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a0= 0.2199 ±0.0125</a:t>
            </a:r>
            <a:r>
              <a:rPr lang="it-IT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±0.0037</a:t>
            </a:r>
            <a:r>
              <a:rPr lang="it-IT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a2= -0.0430 ±0.0083</a:t>
            </a:r>
            <a:r>
              <a:rPr lang="en-US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±0.0028</a:t>
            </a:r>
            <a:r>
              <a:rPr lang="en-US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it-IT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endParaRPr lang="it-IT" dirty="0"/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9B5819-B0B0-4498-8465-EEA7FB64203C}" type="slidenum">
              <a:rPr lang="it-IT" smtClean="0">
                <a:latin typeface="Arial" pitchFamily="34" charset="0"/>
              </a:rPr>
              <a:pPr/>
              <a:t>11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13316" name="Group 21"/>
          <p:cNvGrpSpPr>
            <a:grpSpLocks/>
          </p:cNvGrpSpPr>
          <p:nvPr/>
        </p:nvGrpSpPr>
        <p:grpSpPr bwMode="auto">
          <a:xfrm>
            <a:off x="5929313" y="500063"/>
            <a:ext cx="3214687" cy="2928937"/>
            <a:chOff x="340" y="1471"/>
            <a:chExt cx="2403" cy="2403"/>
          </a:xfrm>
        </p:grpSpPr>
        <p:pic>
          <p:nvPicPr>
            <p:cNvPr id="13362" name="Picture 13" descr="ucusp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1471"/>
              <a:ext cx="2403" cy="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3" name="Text Box 19"/>
            <p:cNvSpPr txBox="1">
              <a:spLocks noChangeArrowheads="1"/>
            </p:cNvSpPr>
            <p:nvPr/>
          </p:nvSpPr>
          <p:spPr bwMode="auto">
            <a:xfrm>
              <a:off x="1942" y="1859"/>
              <a:ext cx="51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>
                  <a:solidFill>
                    <a:srgbClr val="000000"/>
                  </a:solidFill>
                </a:rPr>
                <a:t>M</a:t>
              </a:r>
              <a:r>
                <a:rPr lang="it-IT" sz="1200" baseline="30000">
                  <a:solidFill>
                    <a:srgbClr val="000000"/>
                  </a:solidFill>
                </a:rPr>
                <a:t>2</a:t>
              </a:r>
              <a:r>
                <a:rPr lang="it-IT" sz="1200" baseline="-25000">
                  <a:solidFill>
                    <a:srgbClr val="000000"/>
                  </a:solidFill>
                  <a:latin typeface="Symbol" pitchFamily="18" charset="2"/>
                </a:rPr>
                <a:t>pp</a:t>
              </a:r>
            </a:p>
          </p:txBody>
        </p:sp>
      </p:grpSp>
      <p:grpSp>
        <p:nvGrpSpPr>
          <p:cNvPr id="13317" name="Group 22"/>
          <p:cNvGrpSpPr>
            <a:grpSpLocks/>
          </p:cNvGrpSpPr>
          <p:nvPr/>
        </p:nvGrpSpPr>
        <p:grpSpPr bwMode="auto">
          <a:xfrm>
            <a:off x="6000750" y="3714750"/>
            <a:ext cx="3143250" cy="2792413"/>
            <a:chOff x="3107" y="1571"/>
            <a:chExt cx="2359" cy="2359"/>
          </a:xfrm>
        </p:grpSpPr>
        <p:pic>
          <p:nvPicPr>
            <p:cNvPr id="13360" name="Picture 16" descr="ucusp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7" y="1571"/>
              <a:ext cx="2359" cy="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1" name="Text Box 20"/>
            <p:cNvSpPr txBox="1">
              <a:spLocks noChangeArrowheads="1"/>
            </p:cNvSpPr>
            <p:nvPr/>
          </p:nvSpPr>
          <p:spPr bwMode="auto">
            <a:xfrm>
              <a:off x="4555" y="1873"/>
              <a:ext cx="466" cy="2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>
                  <a:solidFill>
                    <a:srgbClr val="000000"/>
                  </a:solidFill>
                </a:rPr>
                <a:t>M</a:t>
              </a:r>
              <a:r>
                <a:rPr lang="it-IT" sz="1200" baseline="30000">
                  <a:solidFill>
                    <a:srgbClr val="000000"/>
                  </a:solidFill>
                </a:rPr>
                <a:t>2</a:t>
              </a:r>
              <a:r>
                <a:rPr lang="it-IT" sz="1200" baseline="-25000">
                  <a:solidFill>
                    <a:srgbClr val="000000"/>
                  </a:solidFill>
                  <a:latin typeface="Symbol" pitchFamily="18" charset="2"/>
                </a:rPr>
                <a:t>pp</a:t>
              </a:r>
            </a:p>
          </p:txBody>
        </p:sp>
      </p:grp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714375" y="2714625"/>
            <a:ext cx="5214938" cy="1996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Thanks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big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statistics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collected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by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NA48/2 and the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good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energy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resolution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first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time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a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structure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has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been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observed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at the </a:t>
            </a:r>
            <a:r>
              <a:rPr lang="it-IT" sz="1600" dirty="0" err="1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threshold</a:t>
            </a:r>
            <a:r>
              <a:rPr lang="it-IT" sz="1600" dirty="0">
                <a:solidFill>
                  <a:srgbClr val="9999FF"/>
                </a:solidFill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FreeSans" pitchFamily="32" charset="0"/>
                <a:ea typeface="DejaVu Sans" charset="0"/>
                <a:cs typeface="DejaVu Sans" charset="0"/>
              </a:rPr>
              <a:t>value</a:t>
            </a:r>
            <a:r>
              <a:rPr lang="it-IT" sz="1600" dirty="0">
                <a:solidFill>
                  <a:srgbClr val="9999FF"/>
                </a:solidFill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Batley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al.,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Phys.Lett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. B633:173-283,2006]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This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structure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has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been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interpreted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by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Cabibbo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Cabibbo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. Rev. Lett. 93, 121801 (2004)]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as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due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strong </a:t>
            </a:r>
            <a:r>
              <a:rPr lang="it-IT" sz="1600" dirty="0" err="1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6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rescattering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in the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K</a:t>
            </a:r>
            <a:r>
              <a:rPr lang="it-IT" sz="1600" baseline="33000" dirty="0" err="1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6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6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00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±</a:t>
            </a:r>
            <a:r>
              <a:rPr lang="it-IT" sz="16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30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 sz="16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3000" dirty="0" smtClean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 sz="1600" dirty="0" smtClean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final</a:t>
            </a:r>
            <a:r>
              <a:rPr lang="it-IT" sz="16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state</a:t>
            </a:r>
            <a:r>
              <a:rPr lang="it-IT" sz="16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3319" name="Rettangolo 10"/>
          <p:cNvSpPr>
            <a:spLocks noChangeArrowheads="1"/>
          </p:cNvSpPr>
          <p:nvPr/>
        </p:nvSpPr>
        <p:spPr bwMode="auto">
          <a:xfrm>
            <a:off x="857250" y="1785938"/>
            <a:ext cx="45720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|M(u,v)|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  <a:r>
              <a:rPr lang="it-IT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~</a:t>
            </a:r>
            <a:r>
              <a:rPr lang="it-IT">
                <a:solidFill>
                  <a:srgbClr val="000000"/>
                </a:solidFill>
              </a:rPr>
              <a:t>1+</a:t>
            </a:r>
            <a:r>
              <a:rPr lang="it-IT"/>
              <a:t>g</a:t>
            </a:r>
            <a:r>
              <a:rPr lang="it-IT">
                <a:solidFill>
                  <a:srgbClr val="4A42EE"/>
                </a:solidFill>
              </a:rPr>
              <a:t>u</a:t>
            </a:r>
            <a:r>
              <a:rPr lang="it-IT">
                <a:solidFill>
                  <a:srgbClr val="000000"/>
                </a:solidFill>
              </a:rPr>
              <a:t>+h</a:t>
            </a:r>
            <a:r>
              <a:rPr lang="it-IT">
                <a:solidFill>
                  <a:srgbClr val="4A42EE"/>
                </a:solidFill>
              </a:rPr>
              <a:t>u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  <a:r>
              <a:rPr lang="it-IT">
                <a:solidFill>
                  <a:srgbClr val="000000"/>
                </a:solidFill>
              </a:rPr>
              <a:t>+k</a:t>
            </a:r>
            <a:r>
              <a:rPr lang="it-IT">
                <a:solidFill>
                  <a:srgbClr val="CC0099"/>
                </a:solidFill>
              </a:rPr>
              <a:t>v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  <a:r>
              <a:rPr lang="it-IT">
                <a:solidFill>
                  <a:srgbClr val="000000"/>
                </a:solidFill>
              </a:rPr>
              <a:t>+...                 </a:t>
            </a:r>
            <a:r>
              <a:rPr lang="it-IT">
                <a:solidFill>
                  <a:srgbClr val="4A42EE"/>
                </a:solidFill>
              </a:rPr>
              <a:t>u</a:t>
            </a:r>
            <a:r>
              <a:rPr lang="it-IT">
                <a:solidFill>
                  <a:srgbClr val="000000"/>
                </a:solidFill>
              </a:rPr>
              <a:t>=(s</a:t>
            </a:r>
            <a:r>
              <a:rPr lang="it-IT" baseline="-25000">
                <a:solidFill>
                  <a:srgbClr val="000000"/>
                </a:solidFill>
              </a:rPr>
              <a:t>3</a:t>
            </a:r>
            <a:r>
              <a:rPr lang="it-IT">
                <a:solidFill>
                  <a:srgbClr val="000000"/>
                </a:solidFill>
              </a:rPr>
              <a:t>-s</a:t>
            </a:r>
            <a:r>
              <a:rPr lang="it-IT" baseline="-25000">
                <a:solidFill>
                  <a:srgbClr val="000000"/>
                </a:solidFill>
              </a:rPr>
              <a:t>0</a:t>
            </a:r>
            <a:r>
              <a:rPr lang="it-IT">
                <a:solidFill>
                  <a:srgbClr val="000000"/>
                </a:solidFill>
              </a:rPr>
              <a:t>)/m</a:t>
            </a:r>
            <a:r>
              <a:rPr lang="it-IT" baseline="-250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it-IT" baseline="30000">
                <a:solidFill>
                  <a:srgbClr val="000000"/>
                </a:solidFill>
              </a:rPr>
              <a:t>2     </a:t>
            </a:r>
            <a:r>
              <a:rPr lang="it-IT">
                <a:solidFill>
                  <a:srgbClr val="000000"/>
                </a:solidFill>
              </a:rPr>
              <a:t> s</a:t>
            </a:r>
            <a:r>
              <a:rPr lang="it-IT" baseline="-25000">
                <a:solidFill>
                  <a:srgbClr val="000000"/>
                </a:solidFill>
              </a:rPr>
              <a:t>i</a:t>
            </a:r>
            <a:r>
              <a:rPr lang="it-IT">
                <a:solidFill>
                  <a:srgbClr val="000000"/>
                </a:solidFill>
              </a:rPr>
              <a:t>=(P</a:t>
            </a:r>
            <a:r>
              <a:rPr lang="it-IT" baseline="-25000">
                <a:solidFill>
                  <a:srgbClr val="000000"/>
                </a:solidFill>
              </a:rPr>
              <a:t>K</a:t>
            </a:r>
            <a:r>
              <a:rPr lang="it-IT">
                <a:solidFill>
                  <a:srgbClr val="000000"/>
                </a:solidFill>
              </a:rPr>
              <a:t>-P</a:t>
            </a:r>
            <a:r>
              <a:rPr lang="it-IT" baseline="-2500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it-IT" baseline="-25000">
                <a:solidFill>
                  <a:srgbClr val="000000"/>
                </a:solidFill>
              </a:rPr>
              <a:t>,i</a:t>
            </a:r>
            <a:r>
              <a:rPr lang="it-IT">
                <a:solidFill>
                  <a:srgbClr val="000000"/>
                </a:solidFill>
              </a:rPr>
              <a:t>)</a:t>
            </a:r>
            <a:r>
              <a:rPr lang="it-IT" baseline="30000">
                <a:solidFill>
                  <a:srgbClr val="00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20" name="CasellaDiTesto 12"/>
          <p:cNvSpPr txBox="1">
            <a:spLocks noChangeArrowheads="1"/>
          </p:cNvSpPr>
          <p:nvPr/>
        </p:nvSpPr>
        <p:spPr bwMode="auto">
          <a:xfrm>
            <a:off x="857250" y="714375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597A0"/>
              </a:buClr>
              <a:buFont typeface="Arial" pitchFamily="34" charset="0"/>
              <a:buChar char="•"/>
            </a:pPr>
            <a:r>
              <a:rPr lang="it-IT">
                <a:solidFill>
                  <a:srgbClr val="9999FF"/>
                </a:solidFill>
                <a:ea typeface="DejaVu Sans" charset="0"/>
                <a:cs typeface="DejaVu Sans" charset="0"/>
              </a:rPr>
              <a:t> </a:t>
            </a:r>
            <a:r>
              <a:rPr lang="it-IT">
                <a:solidFill>
                  <a:srgbClr val="004A4A"/>
                </a:solidFill>
                <a:ea typeface="DejaVu Sans" charset="0"/>
                <a:cs typeface="DejaVu Sans" charset="0"/>
              </a:rPr>
              <a:t>In K</a:t>
            </a:r>
            <a:r>
              <a:rPr lang="it-IT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>
                <a:solidFill>
                  <a:srgbClr val="004A4A"/>
                </a:solidFill>
                <a:ea typeface="DejaVu Sans" charset="0"/>
                <a:cs typeface="DejaVu Sans" charset="0"/>
              </a:rPr>
              <a:t> decay the matrix element is usually given as </a:t>
            </a:r>
            <a:r>
              <a:rPr lang="it-IT">
                <a:solidFill>
                  <a:srgbClr val="00AE00"/>
                </a:solidFill>
                <a:ea typeface="DejaVu Sans" charset="0"/>
                <a:cs typeface="DejaVu Sans" charset="0"/>
              </a:rPr>
              <a:t>polynominal expansion</a:t>
            </a:r>
            <a:r>
              <a:rPr lang="it-IT">
                <a:solidFill>
                  <a:srgbClr val="004A4A"/>
                </a:solidFill>
                <a:ea typeface="DejaVu Sans" charset="0"/>
                <a:cs typeface="DejaVu Sans" charset="0"/>
              </a:rPr>
              <a:t> as a function of the Dalitz variables U and V</a:t>
            </a:r>
          </a:p>
          <a:p>
            <a:endParaRPr lang="it-IT"/>
          </a:p>
        </p:txBody>
      </p:sp>
      <p:grpSp>
        <p:nvGrpSpPr>
          <p:cNvPr id="13321" name="Group 8"/>
          <p:cNvGrpSpPr>
            <a:grpSpLocks/>
          </p:cNvGrpSpPr>
          <p:nvPr/>
        </p:nvGrpSpPr>
        <p:grpSpPr bwMode="auto">
          <a:xfrm>
            <a:off x="428625" y="4929188"/>
            <a:ext cx="5543550" cy="1303337"/>
            <a:chOff x="249" y="3402"/>
            <a:chExt cx="3492" cy="821"/>
          </a:xfrm>
        </p:grpSpPr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249" y="3428"/>
              <a:ext cx="1060" cy="726"/>
              <a:chOff x="249" y="3428"/>
              <a:chExt cx="1060" cy="726"/>
            </a:xfrm>
          </p:grpSpPr>
          <p:sp>
            <p:nvSpPr>
              <p:cNvPr id="13350" name="Line 10"/>
              <p:cNvSpPr>
                <a:spLocks noChangeShapeType="1"/>
              </p:cNvSpPr>
              <p:nvPr/>
            </p:nvSpPr>
            <p:spPr bwMode="auto">
              <a:xfrm>
                <a:off x="327" y="3659"/>
                <a:ext cx="390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1" name="Line 11"/>
              <p:cNvSpPr>
                <a:spLocks noChangeShapeType="1"/>
              </p:cNvSpPr>
              <p:nvPr/>
            </p:nvSpPr>
            <p:spPr bwMode="auto">
              <a:xfrm flipV="1">
                <a:off x="729" y="3507"/>
                <a:ext cx="314" cy="146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2" name="Line 12"/>
              <p:cNvSpPr>
                <a:spLocks noChangeShapeType="1"/>
              </p:cNvSpPr>
              <p:nvPr/>
            </p:nvSpPr>
            <p:spPr bwMode="auto">
              <a:xfrm>
                <a:off x="721" y="3673"/>
                <a:ext cx="306" cy="15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3" name="Line 13"/>
              <p:cNvSpPr>
                <a:spLocks noChangeShapeType="1"/>
              </p:cNvSpPr>
              <p:nvPr/>
            </p:nvSpPr>
            <p:spPr bwMode="auto">
              <a:xfrm>
                <a:off x="718" y="3664"/>
                <a:ext cx="391" cy="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54" name="AutoShape 14"/>
              <p:cNvSpPr>
                <a:spLocks noChangeArrowheads="1"/>
              </p:cNvSpPr>
              <p:nvPr/>
            </p:nvSpPr>
            <p:spPr bwMode="auto">
              <a:xfrm>
                <a:off x="625" y="3539"/>
                <a:ext cx="247" cy="237"/>
              </a:xfrm>
              <a:prstGeom prst="irregularSeal1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5" name="Text Box 15"/>
              <p:cNvSpPr txBox="1">
                <a:spLocks noChangeArrowheads="1"/>
              </p:cNvSpPr>
              <p:nvPr/>
            </p:nvSpPr>
            <p:spPr bwMode="auto">
              <a:xfrm>
                <a:off x="430" y="3773"/>
                <a:ext cx="384" cy="3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57383" rIns="90000" bIns="46800">
                <a:spAutoFit/>
              </a:bodyPr>
              <a:lstStyle/>
              <a:p>
                <a:pPr>
                  <a:lnSpc>
                    <a:spcPct val="98000"/>
                  </a:lnSpc>
                  <a:spcBef>
                    <a:spcPts val="175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 sz="2800">
                    <a:solidFill>
                      <a:srgbClr val="000000"/>
                    </a:solidFill>
                    <a:latin typeface="Monotype Corsiva" pitchFamily="66" charset="0"/>
                    <a:ea typeface="DejaVu Sans" charset="0"/>
                    <a:cs typeface="DejaVu Sans" charset="0"/>
                  </a:rPr>
                  <a:t>M</a:t>
                </a:r>
              </a:p>
            </p:txBody>
          </p:sp>
          <p:sp>
            <p:nvSpPr>
              <p:cNvPr id="13356" name="Text Box 16"/>
              <p:cNvSpPr txBox="1">
                <a:spLocks noChangeArrowheads="1"/>
              </p:cNvSpPr>
              <p:nvPr/>
            </p:nvSpPr>
            <p:spPr bwMode="auto">
              <a:xfrm>
                <a:off x="249" y="3505"/>
                <a:ext cx="172" cy="4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6803" rIns="0" bIns="0">
                <a:spAutoFit/>
              </a:bodyPr>
              <a:lstStyle/>
              <a:p>
                <a:pPr>
                  <a:lnSpc>
                    <a:spcPct val="98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Tahoma" pitchFamily="34" charset="0"/>
                    <a:ea typeface="DejaVu Sans" charset="0"/>
                    <a:cs typeface="DejaVu Sans" charset="0"/>
                  </a:rPr>
                  <a:t>K</a:t>
                </a:r>
                <a:r>
                  <a:rPr lang="it-IT" baseline="30000">
                    <a:solidFill>
                      <a:srgbClr val="000000"/>
                    </a:solidFill>
                    <a:latin typeface="Tahoma" pitchFamily="34" charset="0"/>
                    <a:ea typeface="DejaVu Sans" charset="0"/>
                    <a:cs typeface="DejaVu Sans" charset="0"/>
                  </a:rPr>
                  <a:t>±</a:t>
                </a:r>
              </a:p>
            </p:txBody>
          </p:sp>
          <p:sp>
            <p:nvSpPr>
              <p:cNvPr id="13357" name="Text Box 17"/>
              <p:cNvSpPr txBox="1">
                <a:spLocks noChangeArrowheads="1"/>
              </p:cNvSpPr>
              <p:nvPr/>
            </p:nvSpPr>
            <p:spPr bwMode="auto">
              <a:xfrm>
                <a:off x="1073" y="3428"/>
                <a:ext cx="173" cy="3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9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</a:t>
                </a:r>
                <a:r>
                  <a:rPr lang="it-IT" baseline="30000">
                    <a:solidFill>
                      <a:srgbClr val="000000"/>
                    </a:solidFill>
                    <a:latin typeface="Tahoma" pitchFamily="34" charset="0"/>
                    <a:ea typeface="DejaVu Sans" charset="0"/>
                    <a:cs typeface="DejaVu Sans" charset="0"/>
                  </a:rPr>
                  <a:t>±</a:t>
                </a:r>
              </a:p>
            </p:txBody>
          </p:sp>
          <p:sp>
            <p:nvSpPr>
              <p:cNvPr id="13358" name="Text Box 18"/>
              <p:cNvSpPr txBox="1">
                <a:spLocks noChangeArrowheads="1"/>
              </p:cNvSpPr>
              <p:nvPr/>
            </p:nvSpPr>
            <p:spPr bwMode="auto">
              <a:xfrm>
                <a:off x="1137" y="3578"/>
                <a:ext cx="17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9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</a:t>
                </a:r>
                <a:r>
                  <a:rPr lang="it-IT" baseline="30000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</a:t>
                </a:r>
              </a:p>
            </p:txBody>
          </p:sp>
          <p:sp>
            <p:nvSpPr>
              <p:cNvPr id="13359" name="Text Box 19"/>
              <p:cNvSpPr txBox="1">
                <a:spLocks noChangeArrowheads="1"/>
              </p:cNvSpPr>
              <p:nvPr/>
            </p:nvSpPr>
            <p:spPr bwMode="auto">
              <a:xfrm>
                <a:off x="1044" y="3762"/>
                <a:ext cx="174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9000"/>
                  </a:lnSpc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</a:t>
                </a:r>
                <a:r>
                  <a:rPr lang="it-IT" baseline="30000">
                    <a:solidFill>
                      <a:srgbClr val="000000"/>
                    </a:solidFill>
                    <a:latin typeface="Symbol" pitchFamily="18" charset="2"/>
                    <a:ea typeface="DejaVu Sans" charset="0"/>
                    <a:cs typeface="DejaVu Sans" charset="0"/>
                  </a:rPr>
                  <a:t></a:t>
                </a:r>
              </a:p>
            </p:txBody>
          </p:sp>
        </p:grpSp>
        <p:sp>
          <p:nvSpPr>
            <p:cNvPr id="13323" name="Text Box 20"/>
            <p:cNvSpPr txBox="1">
              <a:spLocks noChangeArrowheads="1"/>
            </p:cNvSpPr>
            <p:nvPr/>
          </p:nvSpPr>
          <p:spPr bwMode="auto">
            <a:xfrm>
              <a:off x="1259" y="3519"/>
              <a:ext cx="235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4000"/>
                </a:lnSpc>
                <a:spcBef>
                  <a:spcPts val="2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=</a:t>
              </a:r>
            </a:p>
          </p:txBody>
        </p:sp>
        <p:sp>
          <p:nvSpPr>
            <p:cNvPr id="13324" name="Line 21"/>
            <p:cNvSpPr>
              <a:spLocks noChangeShapeType="1"/>
            </p:cNvSpPr>
            <p:nvPr/>
          </p:nvSpPr>
          <p:spPr bwMode="auto">
            <a:xfrm>
              <a:off x="1491" y="3663"/>
              <a:ext cx="3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Oval 22"/>
            <p:cNvSpPr>
              <a:spLocks noChangeArrowheads="1"/>
            </p:cNvSpPr>
            <p:nvPr/>
          </p:nvSpPr>
          <p:spPr bwMode="auto">
            <a:xfrm>
              <a:off x="1860" y="3642"/>
              <a:ext cx="44" cy="39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6" name="Line 23"/>
            <p:cNvSpPr>
              <a:spLocks noChangeShapeType="1"/>
            </p:cNvSpPr>
            <p:nvPr/>
          </p:nvSpPr>
          <p:spPr bwMode="auto">
            <a:xfrm flipV="1">
              <a:off x="1893" y="3509"/>
              <a:ext cx="314" cy="14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Line 24"/>
            <p:cNvSpPr>
              <a:spLocks noChangeShapeType="1"/>
            </p:cNvSpPr>
            <p:nvPr/>
          </p:nvSpPr>
          <p:spPr bwMode="auto">
            <a:xfrm>
              <a:off x="1885" y="3676"/>
              <a:ext cx="306" cy="15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8" name="Line 25"/>
            <p:cNvSpPr>
              <a:spLocks noChangeShapeType="1"/>
            </p:cNvSpPr>
            <p:nvPr/>
          </p:nvSpPr>
          <p:spPr bwMode="auto">
            <a:xfrm>
              <a:off x="1881" y="3667"/>
              <a:ext cx="39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9" name="Text Box 26"/>
            <p:cNvSpPr txBox="1">
              <a:spLocks noChangeArrowheads="1"/>
            </p:cNvSpPr>
            <p:nvPr/>
          </p:nvSpPr>
          <p:spPr bwMode="auto">
            <a:xfrm>
              <a:off x="1606" y="3781"/>
              <a:ext cx="583" cy="4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38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sz="2800" baseline="-250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13330" name="Text Box 27"/>
            <p:cNvSpPr txBox="1">
              <a:spLocks noChangeArrowheads="1"/>
            </p:cNvSpPr>
            <p:nvPr/>
          </p:nvSpPr>
          <p:spPr bwMode="auto">
            <a:xfrm>
              <a:off x="1507" y="3535"/>
              <a:ext cx="173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803" rIns="0" bIns="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K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31" name="Text Box 28"/>
            <p:cNvSpPr txBox="1">
              <a:spLocks noChangeArrowheads="1"/>
            </p:cNvSpPr>
            <p:nvPr/>
          </p:nvSpPr>
          <p:spPr bwMode="auto">
            <a:xfrm>
              <a:off x="2244" y="3421"/>
              <a:ext cx="174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32" name="Text Box 29"/>
            <p:cNvSpPr txBox="1">
              <a:spLocks noChangeArrowheads="1"/>
            </p:cNvSpPr>
            <p:nvPr/>
          </p:nvSpPr>
          <p:spPr bwMode="auto">
            <a:xfrm>
              <a:off x="2285" y="3583"/>
              <a:ext cx="174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33" name="Text Box 30"/>
            <p:cNvSpPr txBox="1">
              <a:spLocks noChangeArrowheads="1"/>
            </p:cNvSpPr>
            <p:nvPr/>
          </p:nvSpPr>
          <p:spPr bwMode="auto">
            <a:xfrm>
              <a:off x="2214" y="3766"/>
              <a:ext cx="173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34" name="Text Box 31"/>
            <p:cNvSpPr txBox="1">
              <a:spLocks noChangeArrowheads="1"/>
            </p:cNvSpPr>
            <p:nvPr/>
          </p:nvSpPr>
          <p:spPr bwMode="auto">
            <a:xfrm>
              <a:off x="2323" y="3531"/>
              <a:ext cx="307" cy="4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4000"/>
                </a:lnSpc>
                <a:spcBef>
                  <a:spcPts val="2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32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+</a:t>
              </a:r>
            </a:p>
          </p:txBody>
        </p:sp>
        <p:sp>
          <p:nvSpPr>
            <p:cNvPr id="13335" name="Line 32"/>
            <p:cNvSpPr>
              <a:spLocks noChangeShapeType="1"/>
            </p:cNvSpPr>
            <p:nvPr/>
          </p:nvSpPr>
          <p:spPr bwMode="auto">
            <a:xfrm>
              <a:off x="2681" y="3656"/>
              <a:ext cx="39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6" name="Oval 33"/>
            <p:cNvSpPr>
              <a:spLocks noChangeArrowheads="1"/>
            </p:cNvSpPr>
            <p:nvPr/>
          </p:nvSpPr>
          <p:spPr bwMode="auto">
            <a:xfrm>
              <a:off x="3052" y="3636"/>
              <a:ext cx="43" cy="3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7" name="Line 34"/>
            <p:cNvSpPr>
              <a:spLocks noChangeShapeType="1"/>
            </p:cNvSpPr>
            <p:nvPr/>
          </p:nvSpPr>
          <p:spPr bwMode="auto">
            <a:xfrm flipV="1">
              <a:off x="3061" y="3494"/>
              <a:ext cx="417" cy="15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8" name="Line 35"/>
            <p:cNvSpPr>
              <a:spLocks noChangeShapeType="1"/>
            </p:cNvSpPr>
            <p:nvPr/>
          </p:nvSpPr>
          <p:spPr bwMode="auto">
            <a:xfrm>
              <a:off x="3391" y="3754"/>
              <a:ext cx="140" cy="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Line 36"/>
            <p:cNvSpPr>
              <a:spLocks noChangeShapeType="1"/>
            </p:cNvSpPr>
            <p:nvPr/>
          </p:nvSpPr>
          <p:spPr bwMode="auto">
            <a:xfrm flipV="1">
              <a:off x="3400" y="3718"/>
              <a:ext cx="161" cy="4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40" name="Oval 37"/>
            <p:cNvSpPr>
              <a:spLocks noChangeArrowheads="1"/>
            </p:cNvSpPr>
            <p:nvPr/>
          </p:nvSpPr>
          <p:spPr bwMode="auto">
            <a:xfrm>
              <a:off x="3368" y="3737"/>
              <a:ext cx="43" cy="3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1" name="Freeform 38"/>
            <p:cNvSpPr>
              <a:spLocks noChangeArrowheads="1"/>
            </p:cNvSpPr>
            <p:nvPr/>
          </p:nvSpPr>
          <p:spPr bwMode="auto">
            <a:xfrm>
              <a:off x="3084" y="3658"/>
              <a:ext cx="298" cy="138"/>
            </a:xfrm>
            <a:custGeom>
              <a:avLst/>
              <a:gdLst>
                <a:gd name="T0" fmla="*/ 0 w 312"/>
                <a:gd name="T1" fmla="*/ 0 h 164"/>
                <a:gd name="T2" fmla="*/ 29 w 312"/>
                <a:gd name="T3" fmla="*/ 48 h 164"/>
                <a:gd name="T4" fmla="*/ 153 w 312"/>
                <a:gd name="T5" fmla="*/ 68 h 164"/>
                <a:gd name="T6" fmla="*/ 248 w 312"/>
                <a:gd name="T7" fmla="*/ 53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164"/>
                <a:gd name="T14" fmla="*/ 312 w 312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164">
                  <a:moveTo>
                    <a:pt x="0" y="0"/>
                  </a:moveTo>
                  <a:cubicBezTo>
                    <a:pt x="2" y="43"/>
                    <a:pt x="4" y="87"/>
                    <a:pt x="36" y="114"/>
                  </a:cubicBezTo>
                  <a:cubicBezTo>
                    <a:pt x="68" y="141"/>
                    <a:pt x="146" y="160"/>
                    <a:pt x="192" y="162"/>
                  </a:cubicBezTo>
                  <a:cubicBezTo>
                    <a:pt x="238" y="164"/>
                    <a:pt x="298" y="118"/>
                    <a:pt x="312" y="126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2" name="Freeform 39"/>
            <p:cNvSpPr>
              <a:spLocks noChangeArrowheads="1"/>
            </p:cNvSpPr>
            <p:nvPr/>
          </p:nvSpPr>
          <p:spPr bwMode="auto">
            <a:xfrm>
              <a:off x="3084" y="3638"/>
              <a:ext cx="298" cy="105"/>
            </a:xfrm>
            <a:custGeom>
              <a:avLst/>
              <a:gdLst>
                <a:gd name="T0" fmla="*/ 0 w 312"/>
                <a:gd name="T1" fmla="*/ 8 h 138"/>
                <a:gd name="T2" fmla="*/ 124 w 312"/>
                <a:gd name="T3" fmla="*/ 2 h 138"/>
                <a:gd name="T4" fmla="*/ 210 w 312"/>
                <a:gd name="T5" fmla="*/ 17 h 138"/>
                <a:gd name="T6" fmla="*/ 248 w 312"/>
                <a:gd name="T7" fmla="*/ 35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138"/>
                <a:gd name="T14" fmla="*/ 312 w 312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138">
                  <a:moveTo>
                    <a:pt x="0" y="30"/>
                  </a:moveTo>
                  <a:cubicBezTo>
                    <a:pt x="56" y="15"/>
                    <a:pt x="112" y="0"/>
                    <a:pt x="156" y="6"/>
                  </a:cubicBezTo>
                  <a:cubicBezTo>
                    <a:pt x="200" y="12"/>
                    <a:pt x="238" y="44"/>
                    <a:pt x="264" y="66"/>
                  </a:cubicBezTo>
                  <a:cubicBezTo>
                    <a:pt x="290" y="88"/>
                    <a:pt x="304" y="122"/>
                    <a:pt x="312" y="13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3" name="Text Box 40"/>
            <p:cNvSpPr txBox="1">
              <a:spLocks noChangeArrowheads="1"/>
            </p:cNvSpPr>
            <p:nvPr/>
          </p:nvSpPr>
          <p:spPr bwMode="auto">
            <a:xfrm>
              <a:off x="2696" y="3800"/>
              <a:ext cx="463" cy="4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38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28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sz="2800" baseline="-25000">
                  <a:solidFill>
                    <a:srgbClr val="000000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13344" name="Text Box 41"/>
            <p:cNvSpPr txBox="1">
              <a:spLocks noChangeArrowheads="1"/>
            </p:cNvSpPr>
            <p:nvPr/>
          </p:nvSpPr>
          <p:spPr bwMode="auto">
            <a:xfrm>
              <a:off x="2656" y="3515"/>
              <a:ext cx="172" cy="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6803" rIns="0" bIns="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K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45" name="Text Box 42"/>
            <p:cNvSpPr txBox="1">
              <a:spLocks noChangeArrowheads="1"/>
            </p:cNvSpPr>
            <p:nvPr/>
          </p:nvSpPr>
          <p:spPr bwMode="auto">
            <a:xfrm>
              <a:off x="3525" y="3402"/>
              <a:ext cx="173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±</a:t>
              </a:r>
            </a:p>
          </p:txBody>
        </p:sp>
        <p:sp>
          <p:nvSpPr>
            <p:cNvPr id="13346" name="Text Box 43"/>
            <p:cNvSpPr txBox="1">
              <a:spLocks noChangeArrowheads="1"/>
            </p:cNvSpPr>
            <p:nvPr/>
          </p:nvSpPr>
          <p:spPr bwMode="auto">
            <a:xfrm>
              <a:off x="3538" y="3803"/>
              <a:ext cx="173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47" name="Text Box 44"/>
            <p:cNvSpPr txBox="1">
              <a:spLocks noChangeArrowheads="1"/>
            </p:cNvSpPr>
            <p:nvPr/>
          </p:nvSpPr>
          <p:spPr bwMode="auto">
            <a:xfrm>
              <a:off x="3570" y="3639"/>
              <a:ext cx="17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</a:t>
              </a:r>
            </a:p>
          </p:txBody>
        </p:sp>
        <p:sp>
          <p:nvSpPr>
            <p:cNvPr id="13348" name="Text Box 45"/>
            <p:cNvSpPr txBox="1">
              <a:spLocks noChangeArrowheads="1"/>
            </p:cNvSpPr>
            <p:nvPr/>
          </p:nvSpPr>
          <p:spPr bwMode="auto">
            <a:xfrm>
              <a:off x="3133" y="3773"/>
              <a:ext cx="174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baseline="30000">
                  <a:solidFill>
                    <a:srgbClr val="0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+</a:t>
              </a:r>
            </a:p>
          </p:txBody>
        </p:sp>
        <p:sp>
          <p:nvSpPr>
            <p:cNvPr id="13349" name="Text Box 46"/>
            <p:cNvSpPr txBox="1">
              <a:spLocks noChangeArrowheads="1"/>
            </p:cNvSpPr>
            <p:nvPr/>
          </p:nvSpPr>
          <p:spPr bwMode="auto">
            <a:xfrm>
              <a:off x="3340" y="3572"/>
              <a:ext cx="173" cy="3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9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  <a:ea typeface="DejaVu Sans" charset="0"/>
                  <a:cs typeface="DejaVu Sans" charset="0"/>
                </a:rPr>
                <a:t></a:t>
              </a:r>
              <a:r>
                <a:rPr lang="it-IT" sz="2000" b="1" baseline="30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smtClean="0"/>
              <a:t>3</a:t>
            </a:r>
            <a:r>
              <a:rPr lang="it-IT" dirty="0" smtClean="0">
                <a:latin typeface="Symbol" pitchFamily="18" charset="2"/>
              </a:rPr>
              <a:t>p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888209-656F-41F4-AA35-50EBB9045D9E}" type="slidenum">
              <a:rPr lang="it-IT" smtClean="0">
                <a:latin typeface="Arial" pitchFamily="34" charset="0"/>
              </a:rPr>
              <a:pPr/>
              <a:t>12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14340" name="Group 53"/>
          <p:cNvGrpSpPr>
            <a:grpSpLocks/>
          </p:cNvGrpSpPr>
          <p:nvPr/>
        </p:nvGrpSpPr>
        <p:grpSpPr bwMode="auto">
          <a:xfrm>
            <a:off x="571500" y="4214813"/>
            <a:ext cx="4941888" cy="2160587"/>
            <a:chOff x="2562" y="2263"/>
            <a:chExt cx="3113" cy="1361"/>
          </a:xfrm>
        </p:grpSpPr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>
              <a:off x="3384" y="2914"/>
              <a:ext cx="101" cy="24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46" name="Freeform 6"/>
            <p:cNvSpPr>
              <a:spLocks/>
            </p:cNvSpPr>
            <p:nvPr/>
          </p:nvSpPr>
          <p:spPr bwMode="auto">
            <a:xfrm>
              <a:off x="4294" y="2321"/>
              <a:ext cx="1169" cy="1199"/>
            </a:xfrm>
            <a:custGeom>
              <a:avLst/>
              <a:gdLst>
                <a:gd name="T0" fmla="*/ 1 w 1588"/>
                <a:gd name="T1" fmla="*/ 97 h 1551"/>
                <a:gd name="T2" fmla="*/ 72 w 1588"/>
                <a:gd name="T3" fmla="*/ 0 h 1551"/>
                <a:gd name="T4" fmla="*/ 173 w 1588"/>
                <a:gd name="T5" fmla="*/ 0 h 1551"/>
                <a:gd name="T6" fmla="*/ 253 w 1588"/>
                <a:gd name="T7" fmla="*/ 97 h 1551"/>
                <a:gd name="T8" fmla="*/ 253 w 1588"/>
                <a:gd name="T9" fmla="*/ 233 h 1551"/>
                <a:gd name="T10" fmla="*/ 177 w 1588"/>
                <a:gd name="T11" fmla="*/ 331 h 1551"/>
                <a:gd name="T12" fmla="*/ 72 w 1588"/>
                <a:gd name="T13" fmla="*/ 329 h 1551"/>
                <a:gd name="T14" fmla="*/ 0 w 1588"/>
                <a:gd name="T15" fmla="*/ 234 h 1551"/>
                <a:gd name="T16" fmla="*/ 1 w 1588"/>
                <a:gd name="T17" fmla="*/ 97 h 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8"/>
                <a:gd name="T28" fmla="*/ 0 h 1551"/>
                <a:gd name="T29" fmla="*/ 1588 w 1588"/>
                <a:gd name="T30" fmla="*/ 1551 h 15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8" h="1551">
                  <a:moveTo>
                    <a:pt x="1" y="454"/>
                  </a:moveTo>
                  <a:lnTo>
                    <a:pt x="454" y="0"/>
                  </a:lnTo>
                  <a:lnTo>
                    <a:pt x="1089" y="0"/>
                  </a:lnTo>
                  <a:lnTo>
                    <a:pt x="1588" y="454"/>
                  </a:lnTo>
                  <a:lnTo>
                    <a:pt x="1588" y="1089"/>
                  </a:lnTo>
                  <a:lnTo>
                    <a:pt x="1111" y="1551"/>
                  </a:lnTo>
                  <a:lnTo>
                    <a:pt x="454" y="1543"/>
                  </a:lnTo>
                  <a:lnTo>
                    <a:pt x="0" y="1098"/>
                  </a:lnTo>
                  <a:lnTo>
                    <a:pt x="1" y="454"/>
                  </a:lnTo>
                  <a:close/>
                </a:path>
              </a:pathLst>
            </a:custGeom>
            <a:solidFill>
              <a:srgbClr val="D7E7ED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21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7E7ED"/>
              </a:extrusionClr>
            </a:sp3d>
          </p:spPr>
          <p:txBody>
            <a:bodyPr wrap="none">
              <a:flatTx/>
            </a:bodyPr>
            <a:lstStyle/>
            <a:p>
              <a:endParaRPr lang="it-IT"/>
            </a:p>
          </p:txBody>
        </p:sp>
        <p:sp>
          <p:nvSpPr>
            <p:cNvPr id="14347" name="Oval 7"/>
            <p:cNvSpPr>
              <a:spLocks noChangeArrowheads="1"/>
            </p:cNvSpPr>
            <p:nvPr/>
          </p:nvSpPr>
          <p:spPr bwMode="auto">
            <a:xfrm>
              <a:off x="4830" y="2886"/>
              <a:ext cx="100" cy="105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Right">
                <a:rot lat="0" lon="27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48" name="Line 8"/>
            <p:cNvSpPr>
              <a:spLocks noChangeShapeType="1"/>
            </p:cNvSpPr>
            <p:nvPr/>
          </p:nvSpPr>
          <p:spPr bwMode="auto">
            <a:xfrm flipH="1">
              <a:off x="2562" y="2931"/>
              <a:ext cx="2333" cy="4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49" name="Oval 9"/>
            <p:cNvSpPr>
              <a:spLocks noChangeArrowheads="1"/>
            </p:cNvSpPr>
            <p:nvPr/>
          </p:nvSpPr>
          <p:spPr bwMode="auto">
            <a:xfrm>
              <a:off x="3146" y="3269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0" name="Oval 10"/>
            <p:cNvSpPr>
              <a:spLocks noChangeArrowheads="1"/>
            </p:cNvSpPr>
            <p:nvPr/>
          </p:nvSpPr>
          <p:spPr bwMode="auto">
            <a:xfrm>
              <a:off x="3821" y="3128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1" name="Line 11"/>
            <p:cNvSpPr>
              <a:spLocks noChangeShapeType="1"/>
            </p:cNvSpPr>
            <p:nvPr/>
          </p:nvSpPr>
          <p:spPr bwMode="auto">
            <a:xfrm flipV="1">
              <a:off x="3833" y="2478"/>
              <a:ext cx="997" cy="67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52" name="Line 12"/>
            <p:cNvSpPr>
              <a:spLocks noChangeShapeType="1"/>
            </p:cNvSpPr>
            <p:nvPr/>
          </p:nvSpPr>
          <p:spPr bwMode="auto">
            <a:xfrm flipV="1">
              <a:off x="3833" y="3039"/>
              <a:ext cx="1269" cy="10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53" name="Line 13"/>
            <p:cNvSpPr>
              <a:spLocks noChangeShapeType="1"/>
            </p:cNvSpPr>
            <p:nvPr/>
          </p:nvSpPr>
          <p:spPr bwMode="auto">
            <a:xfrm>
              <a:off x="3145" y="3304"/>
              <a:ext cx="1911" cy="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54" name="AutoShape 14"/>
            <p:cNvSpPr>
              <a:spLocks noChangeArrowheads="1"/>
            </p:cNvSpPr>
            <p:nvPr/>
          </p:nvSpPr>
          <p:spPr bwMode="auto">
            <a:xfrm>
              <a:off x="4612" y="2417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5" name="AutoShape 15"/>
            <p:cNvSpPr>
              <a:spLocks noChangeArrowheads="1"/>
            </p:cNvSpPr>
            <p:nvPr/>
          </p:nvSpPr>
          <p:spPr bwMode="auto">
            <a:xfrm>
              <a:off x="4785" y="2387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6" name="AutoShape 16"/>
            <p:cNvSpPr>
              <a:spLocks noChangeArrowheads="1"/>
            </p:cNvSpPr>
            <p:nvPr/>
          </p:nvSpPr>
          <p:spPr bwMode="auto">
            <a:xfrm>
              <a:off x="5057" y="2976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7" name="AutoShape 17"/>
            <p:cNvSpPr>
              <a:spLocks noChangeArrowheads="1"/>
            </p:cNvSpPr>
            <p:nvPr/>
          </p:nvSpPr>
          <p:spPr bwMode="auto">
            <a:xfrm>
              <a:off x="5012" y="3249"/>
              <a:ext cx="100" cy="105"/>
            </a:xfrm>
            <a:prstGeom prst="irregularSeal1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3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14358" name="Text Box 18"/>
            <p:cNvSpPr txBox="1">
              <a:spLocks noChangeArrowheads="1"/>
            </p:cNvSpPr>
            <p:nvPr/>
          </p:nvSpPr>
          <p:spPr bwMode="auto">
            <a:xfrm rot="-985757">
              <a:off x="5239" y="2840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CC0000"/>
                  </a:solidFill>
                  <a:latin typeface="Times New Roman" pitchFamily="18" charset="0"/>
                </a:rPr>
                <a:t>LKr</a:t>
              </a:r>
            </a:p>
          </p:txBody>
        </p:sp>
        <p:sp>
          <p:nvSpPr>
            <p:cNvPr id="14359" name="Line 19"/>
            <p:cNvSpPr>
              <a:spLocks noChangeShapeType="1"/>
            </p:cNvSpPr>
            <p:nvPr/>
          </p:nvSpPr>
          <p:spPr bwMode="auto">
            <a:xfrm>
              <a:off x="4858" y="2493"/>
              <a:ext cx="200" cy="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0" name="Line 20"/>
            <p:cNvSpPr>
              <a:spLocks noChangeShapeType="1"/>
            </p:cNvSpPr>
            <p:nvPr/>
          </p:nvSpPr>
          <p:spPr bwMode="auto">
            <a:xfrm>
              <a:off x="3176" y="3305"/>
              <a:ext cx="74" cy="1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1" name="Line 21"/>
            <p:cNvSpPr>
              <a:spLocks noChangeShapeType="1"/>
            </p:cNvSpPr>
            <p:nvPr/>
          </p:nvSpPr>
          <p:spPr bwMode="auto">
            <a:xfrm>
              <a:off x="3848" y="3169"/>
              <a:ext cx="73" cy="1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2" name="Line 22"/>
            <p:cNvSpPr>
              <a:spLocks noChangeShapeType="1"/>
            </p:cNvSpPr>
            <p:nvPr/>
          </p:nvSpPr>
          <p:spPr bwMode="auto">
            <a:xfrm flipV="1">
              <a:off x="3243" y="3298"/>
              <a:ext cx="687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4363" name="Text Box 23"/>
            <p:cNvSpPr txBox="1">
              <a:spLocks noChangeArrowheads="1"/>
            </p:cNvSpPr>
            <p:nvPr/>
          </p:nvSpPr>
          <p:spPr bwMode="auto">
            <a:xfrm>
              <a:off x="3446" y="3336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4364" name="Oval 24"/>
            <p:cNvSpPr>
              <a:spLocks noChangeArrowheads="1"/>
            </p:cNvSpPr>
            <p:nvPr/>
          </p:nvSpPr>
          <p:spPr bwMode="auto">
            <a:xfrm>
              <a:off x="3460" y="3195"/>
              <a:ext cx="66" cy="7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65" name="Text Box 25"/>
            <p:cNvSpPr txBox="1">
              <a:spLocks noChangeArrowheads="1"/>
            </p:cNvSpPr>
            <p:nvPr/>
          </p:nvSpPr>
          <p:spPr bwMode="auto">
            <a:xfrm>
              <a:off x="4895" y="2531"/>
              <a:ext cx="3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r>
                <a:rPr lang="it-IT" baseline="-25000">
                  <a:solidFill>
                    <a:srgbClr val="000000"/>
                  </a:solidFill>
                  <a:latin typeface="Times New Roman" pitchFamily="18" charset="0"/>
                </a:rPr>
                <a:t>ij</a:t>
              </a:r>
            </a:p>
          </p:txBody>
        </p:sp>
        <p:sp>
          <p:nvSpPr>
            <p:cNvPr id="14366" name="Text Box 26"/>
            <p:cNvSpPr txBox="1">
              <a:spLocks noChangeArrowheads="1"/>
            </p:cNvSpPr>
            <p:nvPr/>
          </p:nvSpPr>
          <p:spPr bwMode="auto">
            <a:xfrm>
              <a:off x="4801" y="2263"/>
              <a:ext cx="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5012" y="2931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14368" name="Text Box 28"/>
            <p:cNvSpPr txBox="1">
              <a:spLocks noChangeArrowheads="1"/>
            </p:cNvSpPr>
            <p:nvPr/>
          </p:nvSpPr>
          <p:spPr bwMode="auto">
            <a:xfrm>
              <a:off x="3667" y="2953"/>
              <a:ext cx="4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000000"/>
                  </a:solidFill>
                  <a:latin typeface="Times New Roman" pitchFamily="18" charset="0"/>
                </a:rPr>
                <a:t>Z(i,j)</a:t>
              </a:r>
            </a:p>
          </p:txBody>
        </p:sp>
        <p:sp>
          <p:nvSpPr>
            <p:cNvPr id="14369" name="Text Box 29"/>
            <p:cNvSpPr txBox="1">
              <a:spLocks noChangeArrowheads="1"/>
            </p:cNvSpPr>
            <p:nvPr/>
          </p:nvSpPr>
          <p:spPr bwMode="auto">
            <a:xfrm>
              <a:off x="2880" y="3067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000000"/>
                  </a:solidFill>
                  <a:latin typeface="Times New Roman" pitchFamily="18" charset="0"/>
                </a:rPr>
                <a:t>Z(k,l)</a:t>
              </a:r>
            </a:p>
          </p:txBody>
        </p:sp>
        <p:sp>
          <p:nvSpPr>
            <p:cNvPr id="14370" name="Text Box 30"/>
            <p:cNvSpPr txBox="1">
              <a:spLocks noChangeArrowheads="1"/>
            </p:cNvSpPr>
            <p:nvPr/>
          </p:nvSpPr>
          <p:spPr bwMode="auto">
            <a:xfrm>
              <a:off x="3195" y="2761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000000"/>
                  </a:solidFill>
                  <a:latin typeface="Times New Roman" pitchFamily="18" charset="0"/>
                </a:rPr>
                <a:t>Vertex</a:t>
              </a:r>
            </a:p>
          </p:txBody>
        </p:sp>
        <p:sp>
          <p:nvSpPr>
            <p:cNvPr id="14371" name="Line 31"/>
            <p:cNvSpPr>
              <a:spLocks noChangeShapeType="1"/>
            </p:cNvSpPr>
            <p:nvPr/>
          </p:nvSpPr>
          <p:spPr bwMode="auto">
            <a:xfrm flipV="1">
              <a:off x="3152" y="2478"/>
              <a:ext cx="1497" cy="816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3270" y="2361"/>
              <a:ext cx="116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it-IT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3270" y="2659"/>
              <a:ext cx="116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it-IT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71500" y="2500313"/>
            <a:ext cx="4929188" cy="1479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52848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dirty="0">
                <a:solidFill>
                  <a:srgbClr val="00FF00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u="sng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Offline </a:t>
            </a:r>
            <a:r>
              <a:rPr lang="it-IT" sz="1600" u="sng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selection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among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all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possible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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pairings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,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couple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which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</a:t>
            </a:r>
            <a:r>
              <a:rPr lang="it-IT" sz="1600" baseline="30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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smallest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selected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  <a:p>
            <a:pPr marL="455613" lvl="1">
              <a:lnSpc>
                <a:spcPct val="10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neutral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vertex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obtained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by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imposing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mass.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final</a:t>
            </a:r>
            <a:r>
              <a:rPr lang="it-IT" sz="1600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vertex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obtained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average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between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2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vertices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.</a:t>
            </a:r>
            <a:endParaRPr lang="it-IT" sz="1600" dirty="0">
              <a:solidFill>
                <a:srgbClr val="545472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28625" y="642938"/>
            <a:ext cx="5286375" cy="1804987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52848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dirty="0">
                <a:solidFill>
                  <a:srgbClr val="00FF00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u="sng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Online </a:t>
            </a:r>
            <a:r>
              <a:rPr lang="it-IT" sz="1600" u="sng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DejaVu Sans" charset="0"/>
                <a:cs typeface="DejaVu Sans" charset="0"/>
              </a:rPr>
              <a:t>selection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</a:p>
          <a:p>
            <a:pPr lvl="1"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Comic Sans MS" pitchFamily="66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Comic Sans MS" pitchFamily="66" charset="0"/>
                <a:ea typeface="DejaVu Sans" charset="0"/>
                <a:cs typeface="DejaVu Sans" charset="0"/>
              </a:rPr>
              <a:t>(L1)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one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particle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CHOD and at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least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three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peaks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at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least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one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projection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(x or y)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LKr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analog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sum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peak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system.</a:t>
            </a:r>
          </a:p>
          <a:p>
            <a:pPr lvl="1">
              <a:lnSpc>
                <a:spcPct val="98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(L2) 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opposite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mass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with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respect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tracks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have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far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one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600" baseline="30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0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mass. </a:t>
            </a:r>
          </a:p>
        </p:txBody>
      </p:sp>
      <p:sp>
        <p:nvSpPr>
          <p:cNvPr id="14344" name="CasellaDiTesto 36"/>
          <p:cNvSpPr txBox="1">
            <a:spLocks noChangeArrowheads="1"/>
          </p:cNvSpPr>
          <p:nvPr/>
        </p:nvSpPr>
        <p:spPr bwMode="auto">
          <a:xfrm>
            <a:off x="5929313" y="4143375"/>
            <a:ext cx="2857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Very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acceptance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and </a:t>
            </a:r>
            <a:r>
              <a:rPr lang="it-IT" dirty="0" err="1">
                <a:solidFill>
                  <a:srgbClr val="C00000"/>
                </a:solidFill>
              </a:rPr>
              <a:t>resolution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region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 high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statistics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opportunity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resolve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tiny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structures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3" name="Picture 5" descr="C:\Users\Gianluca\Documents\talks\montpellier\resa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714375"/>
            <a:ext cx="349408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8104187" cy="647700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(</a:t>
            </a:r>
            <a:r>
              <a:rPr lang="it-IT" dirty="0" err="1" smtClean="0"/>
              <a:t>Cabibbo-Isidori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C17B28-356B-472F-8B7D-378335C07545}" type="slidenum">
              <a:rPr lang="it-IT" smtClean="0">
                <a:latin typeface="Arial" pitchFamily="34" charset="0"/>
              </a:rPr>
              <a:pPr/>
              <a:t>13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15364" name="Group 26"/>
          <p:cNvGrpSpPr>
            <a:grpSpLocks/>
          </p:cNvGrpSpPr>
          <p:nvPr/>
        </p:nvGrpSpPr>
        <p:grpSpPr bwMode="auto">
          <a:xfrm>
            <a:off x="5580063" y="900113"/>
            <a:ext cx="3238500" cy="3059112"/>
            <a:chOff x="3515" y="567"/>
            <a:chExt cx="2040" cy="1927"/>
          </a:xfrm>
        </p:grpSpPr>
        <p:pic>
          <p:nvPicPr>
            <p:cNvPr id="15384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15" y="567"/>
              <a:ext cx="2041" cy="19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85" name="Text Box 28"/>
            <p:cNvSpPr txBox="1">
              <a:spLocks noChangeArrowheads="1"/>
            </p:cNvSpPr>
            <p:nvPr/>
          </p:nvSpPr>
          <p:spPr bwMode="auto">
            <a:xfrm>
              <a:off x="4082" y="1814"/>
              <a:ext cx="1247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067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latin typeface="DejaVu Sans" charset="0"/>
                  <a:ea typeface="DejaVu Sans" charset="0"/>
                  <a:cs typeface="DejaVu Sans" charset="0"/>
                </a:rPr>
                <a:t>~</a:t>
              </a: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13% leading effect</a:t>
              </a:r>
            </a:p>
          </p:txBody>
        </p:sp>
        <p:sp>
          <p:nvSpPr>
            <p:cNvPr id="15386" name="Text Box 29"/>
            <p:cNvSpPr txBox="1">
              <a:spLocks noChangeArrowheads="1"/>
            </p:cNvSpPr>
            <p:nvPr/>
          </p:nvSpPr>
          <p:spPr bwMode="auto">
            <a:xfrm>
              <a:off x="3969" y="572"/>
              <a:ext cx="1247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067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latin typeface="DejaVu Sans" charset="0"/>
                  <a:ea typeface="DejaVu Sans" charset="0"/>
                  <a:cs typeface="DejaVu Sans" charset="0"/>
                </a:rPr>
                <a:t>sub-</a:t>
              </a: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leading effect</a:t>
              </a:r>
            </a:p>
          </p:txBody>
        </p:sp>
        <p:sp>
          <p:nvSpPr>
            <p:cNvPr id="15387" name="Line 30"/>
            <p:cNvSpPr>
              <a:spLocks noChangeShapeType="1"/>
            </p:cNvSpPr>
            <p:nvPr/>
          </p:nvSpPr>
          <p:spPr bwMode="auto">
            <a:xfrm>
              <a:off x="4539" y="715"/>
              <a:ext cx="354" cy="23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 flipH="1" flipV="1">
              <a:off x="4308" y="1586"/>
              <a:ext cx="115" cy="22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9" name="Text Box 32"/>
            <p:cNvSpPr txBox="1">
              <a:spLocks noChangeArrowheads="1"/>
            </p:cNvSpPr>
            <p:nvPr/>
          </p:nvSpPr>
          <p:spPr bwMode="auto">
            <a:xfrm>
              <a:off x="4082" y="1814"/>
              <a:ext cx="1247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067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latin typeface="DejaVu Sans" charset="0"/>
                  <a:ea typeface="DejaVu Sans" charset="0"/>
                  <a:cs typeface="DejaVu Sans" charset="0"/>
                </a:rPr>
                <a:t>~</a:t>
              </a: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13% leading effect</a:t>
              </a:r>
            </a:p>
          </p:txBody>
        </p:sp>
        <p:sp>
          <p:nvSpPr>
            <p:cNvPr id="15390" name="Text Box 33"/>
            <p:cNvSpPr txBox="1">
              <a:spLocks noChangeArrowheads="1"/>
            </p:cNvSpPr>
            <p:nvPr/>
          </p:nvSpPr>
          <p:spPr bwMode="auto">
            <a:xfrm>
              <a:off x="4876" y="1247"/>
              <a:ext cx="567" cy="1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823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cusp</a:t>
              </a:r>
            </a:p>
          </p:txBody>
        </p:sp>
        <p:sp>
          <p:nvSpPr>
            <p:cNvPr id="15391" name="Line 34"/>
            <p:cNvSpPr>
              <a:spLocks noChangeShapeType="1"/>
            </p:cNvSpPr>
            <p:nvPr/>
          </p:nvSpPr>
          <p:spPr bwMode="auto">
            <a:xfrm flipH="1" flipV="1">
              <a:off x="4576" y="1261"/>
              <a:ext cx="414" cy="1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92" name="Text Box 35"/>
            <p:cNvSpPr txBox="1">
              <a:spLocks noChangeArrowheads="1"/>
            </p:cNvSpPr>
            <p:nvPr/>
          </p:nvSpPr>
          <p:spPr bwMode="auto">
            <a:xfrm>
              <a:off x="3742" y="824"/>
              <a:ext cx="567" cy="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823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PDG param.</a:t>
              </a:r>
            </a:p>
          </p:txBody>
        </p:sp>
        <p:sp>
          <p:nvSpPr>
            <p:cNvPr id="15393" name="Line 36"/>
            <p:cNvSpPr>
              <a:spLocks noChangeShapeType="1"/>
            </p:cNvSpPr>
            <p:nvPr/>
          </p:nvSpPr>
          <p:spPr bwMode="auto">
            <a:xfrm>
              <a:off x="3969" y="1134"/>
              <a:ext cx="113" cy="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857750"/>
            <a:ext cx="1800225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788025"/>
            <a:ext cx="1800225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4643438"/>
            <a:ext cx="1800225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8" name="CasellaDiTesto 17"/>
          <p:cNvSpPr txBox="1">
            <a:spLocks noChangeArrowheads="1"/>
          </p:cNvSpPr>
          <p:nvPr/>
        </p:nvSpPr>
        <p:spPr bwMode="auto">
          <a:xfrm>
            <a:off x="928688" y="857250"/>
            <a:ext cx="4071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Fenomenological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approach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term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M0 (no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rescattering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given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standard PDG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expansion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the first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rescattering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terms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real</a:t>
            </a:r>
            <a:r>
              <a:rPr lang="it-IT" dirty="0">
                <a:solidFill>
                  <a:srgbClr val="C00000"/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and </a:t>
            </a:r>
            <a:r>
              <a:rPr lang="it-IT" dirty="0" err="1">
                <a:solidFill>
                  <a:srgbClr val="0070C0"/>
                </a:solidFill>
                <a:ea typeface="DejaVu Sans" charset="0"/>
                <a:cs typeface="DejaVu Sans" charset="0"/>
              </a:rPr>
              <a:t>immaginary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ea typeface="DejaVu Sans" charset="0"/>
                <a:cs typeface="DejaVu Sans" charset="0"/>
              </a:rPr>
              <a:t>above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.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Interference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.  </a:t>
            </a:r>
          </a:p>
        </p:txBody>
      </p:sp>
      <p:sp>
        <p:nvSpPr>
          <p:cNvPr id="15369" name="CasellaDiTesto 18"/>
          <p:cNvSpPr txBox="1">
            <a:spLocks noChangeArrowheads="1"/>
          </p:cNvSpPr>
          <p:nvPr/>
        </p:nvSpPr>
        <p:spPr bwMode="auto">
          <a:xfrm>
            <a:off x="928688" y="27860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</a:t>
            </a:r>
            <a:r>
              <a:rPr lang="it-IT" baseline="-25000">
                <a:latin typeface="Symbol" pitchFamily="18" charset="2"/>
              </a:rPr>
              <a:t>pp</a:t>
            </a:r>
            <a:r>
              <a:rPr lang="it-IT"/>
              <a:t>&gt;(2m</a:t>
            </a:r>
            <a:r>
              <a:rPr lang="it-IT" baseline="-25000">
                <a:latin typeface="Symbol" pitchFamily="18" charset="2"/>
              </a:rPr>
              <a:t>p</a:t>
            </a:r>
            <a:r>
              <a:rPr lang="it-IT" baseline="-25000"/>
              <a:t>+</a:t>
            </a:r>
            <a:r>
              <a:rPr lang="it-IT"/>
              <a:t> )</a:t>
            </a:r>
            <a:r>
              <a:rPr lang="it-IT" baseline="30000"/>
              <a:t>2</a:t>
            </a:r>
          </a:p>
        </p:txBody>
      </p:sp>
      <p:sp>
        <p:nvSpPr>
          <p:cNvPr id="15370" name="CasellaDiTesto 19"/>
          <p:cNvSpPr txBox="1">
            <a:spLocks noChangeArrowheads="1"/>
          </p:cNvSpPr>
          <p:nvPr/>
        </p:nvSpPr>
        <p:spPr bwMode="auto">
          <a:xfrm>
            <a:off x="2857500" y="278606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</a:t>
            </a:r>
            <a:r>
              <a:rPr lang="it-IT" baseline="30000"/>
              <a:t>2</a:t>
            </a:r>
            <a:r>
              <a:rPr lang="it-IT"/>
              <a:t>=(M</a:t>
            </a:r>
            <a:r>
              <a:rPr lang="it-IT" baseline="-25000"/>
              <a:t>0</a:t>
            </a:r>
            <a:r>
              <a:rPr lang="it-IT"/>
              <a:t>)</a:t>
            </a:r>
            <a:r>
              <a:rPr lang="it-IT" baseline="30000"/>
              <a:t>2</a:t>
            </a:r>
            <a:r>
              <a:rPr lang="it-IT"/>
              <a:t>+|M</a:t>
            </a:r>
            <a:r>
              <a:rPr lang="it-IT" baseline="-25000"/>
              <a:t>1</a:t>
            </a:r>
            <a:r>
              <a:rPr lang="it-IT"/>
              <a:t>|</a:t>
            </a:r>
            <a:r>
              <a:rPr lang="it-IT" baseline="30000"/>
              <a:t>2</a:t>
            </a:r>
          </a:p>
        </p:txBody>
      </p:sp>
      <p:sp>
        <p:nvSpPr>
          <p:cNvPr id="15371" name="CasellaDiTesto 20"/>
          <p:cNvSpPr txBox="1">
            <a:spLocks noChangeArrowheads="1"/>
          </p:cNvSpPr>
          <p:nvPr/>
        </p:nvSpPr>
        <p:spPr bwMode="auto">
          <a:xfrm>
            <a:off x="928688" y="321468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</a:t>
            </a:r>
            <a:r>
              <a:rPr lang="it-IT" baseline="-25000">
                <a:latin typeface="Symbol" pitchFamily="18" charset="2"/>
              </a:rPr>
              <a:t>pp</a:t>
            </a:r>
            <a:r>
              <a:rPr lang="it-IT">
                <a:latin typeface="Symbol" pitchFamily="18" charset="2"/>
              </a:rPr>
              <a:t>&lt;</a:t>
            </a:r>
            <a:r>
              <a:rPr lang="it-IT"/>
              <a:t>(2m</a:t>
            </a:r>
            <a:r>
              <a:rPr lang="it-IT">
                <a:latin typeface="Symbol" pitchFamily="18" charset="2"/>
              </a:rPr>
              <a:t>p</a:t>
            </a:r>
            <a:r>
              <a:rPr lang="it-IT" baseline="-25000"/>
              <a:t>+</a:t>
            </a:r>
            <a:r>
              <a:rPr lang="it-IT"/>
              <a:t> )</a:t>
            </a:r>
            <a:r>
              <a:rPr lang="it-IT" baseline="30000"/>
              <a:t>2</a:t>
            </a:r>
          </a:p>
        </p:txBody>
      </p:sp>
      <p:sp>
        <p:nvSpPr>
          <p:cNvPr id="15372" name="CasellaDiTesto 21"/>
          <p:cNvSpPr txBox="1">
            <a:spLocks noChangeArrowheads="1"/>
          </p:cNvSpPr>
          <p:nvPr/>
        </p:nvSpPr>
        <p:spPr bwMode="auto">
          <a:xfrm>
            <a:off x="2857500" y="321468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</a:t>
            </a:r>
            <a:r>
              <a:rPr lang="it-IT" baseline="30000"/>
              <a:t>2</a:t>
            </a:r>
            <a:r>
              <a:rPr lang="it-IT"/>
              <a:t>=(M</a:t>
            </a:r>
            <a:r>
              <a:rPr lang="it-IT" baseline="-25000"/>
              <a:t>0</a:t>
            </a:r>
            <a:r>
              <a:rPr lang="it-IT"/>
              <a:t>)</a:t>
            </a:r>
            <a:r>
              <a:rPr lang="it-IT" baseline="30000"/>
              <a:t>2</a:t>
            </a:r>
            <a:r>
              <a:rPr lang="it-IT"/>
              <a:t>+(M</a:t>
            </a:r>
            <a:r>
              <a:rPr lang="it-IT" baseline="-25000"/>
              <a:t>1</a:t>
            </a:r>
            <a:r>
              <a:rPr lang="it-IT"/>
              <a:t>)</a:t>
            </a:r>
            <a:r>
              <a:rPr lang="it-IT" baseline="30000"/>
              <a:t>2</a:t>
            </a:r>
            <a:r>
              <a:rPr lang="it-IT"/>
              <a:t> +2M</a:t>
            </a:r>
            <a:r>
              <a:rPr lang="it-IT" baseline="-25000"/>
              <a:t>0</a:t>
            </a:r>
            <a:r>
              <a:rPr lang="it-IT"/>
              <a:t>M</a:t>
            </a:r>
            <a:r>
              <a:rPr lang="it-IT" baseline="-25000"/>
              <a:t>1</a:t>
            </a:r>
          </a:p>
        </p:txBody>
      </p:sp>
      <p:grpSp>
        <p:nvGrpSpPr>
          <p:cNvPr id="15373" name="Group 14"/>
          <p:cNvGrpSpPr>
            <a:grpSpLocks/>
          </p:cNvGrpSpPr>
          <p:nvPr/>
        </p:nvGrpSpPr>
        <p:grpSpPr bwMode="auto">
          <a:xfrm>
            <a:off x="357188" y="3643313"/>
            <a:ext cx="5105400" cy="931862"/>
            <a:chOff x="340" y="2311"/>
            <a:chExt cx="3061" cy="704"/>
          </a:xfrm>
        </p:grpSpPr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2380" y="2350"/>
              <a:ext cx="1021" cy="4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1– (     )</a:t>
              </a:r>
              <a:r>
                <a:rPr lang="it-IT" baseline="30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2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340" y="2418"/>
              <a:ext cx="2148" cy="2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 algn="ctr"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1 </a:t>
              </a: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 = –2/3</a:t>
              </a:r>
              <a:r>
                <a:rPr lang="it-IT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(a</a:t>
              </a:r>
              <a:r>
                <a:rPr lang="it-IT" baseline="-25000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0</a:t>
              </a:r>
              <a:r>
                <a:rPr lang="it-IT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–a</a:t>
              </a:r>
              <a:r>
                <a:rPr lang="it-IT" baseline="-25000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2</a:t>
              </a:r>
              <a:r>
                <a:rPr lang="it-IT">
                  <a:solidFill>
                    <a:srgbClr val="C00000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)</a:t>
              </a: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+</a:t>
              </a:r>
              <a:r>
                <a:rPr lang="it-IT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Monotype Corsiva" pitchFamily="66" charset="0"/>
                  <a:ea typeface="DejaVu Sans" charset="0"/>
                  <a:cs typeface="DejaVu Sans" charset="0"/>
                </a:rPr>
                <a:t>+</a:t>
              </a:r>
            </a:p>
          </p:txBody>
        </p:sp>
        <p:sp>
          <p:nvSpPr>
            <p:cNvPr id="15378" name="Line 17"/>
            <p:cNvSpPr>
              <a:spLocks noChangeShapeType="1"/>
            </p:cNvSpPr>
            <p:nvPr/>
          </p:nvSpPr>
          <p:spPr bwMode="auto">
            <a:xfrm>
              <a:off x="2257" y="2540"/>
              <a:ext cx="64" cy="226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 flipV="1">
              <a:off x="2316" y="2311"/>
              <a:ext cx="61" cy="457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0" name="Line 19"/>
            <p:cNvSpPr>
              <a:spLocks noChangeShapeType="1"/>
            </p:cNvSpPr>
            <p:nvPr/>
          </p:nvSpPr>
          <p:spPr bwMode="auto">
            <a:xfrm flipV="1">
              <a:off x="2380" y="2311"/>
              <a:ext cx="923" cy="5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1" name="Text Box 20"/>
            <p:cNvSpPr txBox="1">
              <a:spLocks noChangeArrowheads="1"/>
            </p:cNvSpPr>
            <p:nvPr/>
          </p:nvSpPr>
          <p:spPr bwMode="auto">
            <a:xfrm>
              <a:off x="2629" y="2350"/>
              <a:ext cx="514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M</a:t>
              </a:r>
              <a:r>
                <a:rPr lang="it-IT" baseline="-25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15382" name="Line 21"/>
            <p:cNvSpPr>
              <a:spLocks noChangeShapeType="1"/>
            </p:cNvSpPr>
            <p:nvPr/>
          </p:nvSpPr>
          <p:spPr bwMode="auto">
            <a:xfrm>
              <a:off x="2664" y="2615"/>
              <a:ext cx="410" cy="1"/>
            </a:xfrm>
            <a:prstGeom prst="line">
              <a:avLst/>
            </a:prstGeom>
            <a:noFill/>
            <a:ln w="19080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383" name="Text Box 22"/>
            <p:cNvSpPr txBox="1">
              <a:spLocks noChangeArrowheads="1"/>
            </p:cNvSpPr>
            <p:nvPr/>
          </p:nvSpPr>
          <p:spPr bwMode="auto">
            <a:xfrm>
              <a:off x="2567" y="2587"/>
              <a:ext cx="568" cy="4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3603" rIns="90000" bIns="46800">
              <a:spAutoFit/>
            </a:bodyPr>
            <a:lstStyle/>
            <a:p>
              <a:pPr>
                <a:lnSpc>
                  <a:spcPct val="98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2m</a:t>
              </a:r>
              <a:r>
                <a:rPr lang="it-IT" baseline="-25000">
                  <a:solidFill>
                    <a:srgbClr val="333399"/>
                  </a:solidFill>
                  <a:latin typeface="Tahoma" pitchFamily="34" charset="0"/>
                  <a:ea typeface="DejaVu Sans" charset="0"/>
                  <a:cs typeface="DejaVu Sans" charset="0"/>
                </a:rPr>
                <a:t>+</a:t>
              </a:r>
            </a:p>
          </p:txBody>
        </p:sp>
      </p:grpSp>
      <p:sp>
        <p:nvSpPr>
          <p:cNvPr id="15374" name="CasellaDiTesto 31"/>
          <p:cNvSpPr txBox="1">
            <a:spLocks noChangeArrowheads="1"/>
          </p:cNvSpPr>
          <p:nvPr/>
        </p:nvSpPr>
        <p:spPr bwMode="auto">
          <a:xfrm>
            <a:off x="5357813" y="4071938"/>
            <a:ext cx="35004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amplitude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threshold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depends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(a0-a2)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Other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5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terms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rise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two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loops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calculation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proportional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scattering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lengths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):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effects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below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above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threshold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Theoretical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error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evaluated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next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level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expansion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(work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progress…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500063" y="6072188"/>
            <a:ext cx="2500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2DB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Cabibbo,Isidori JHEP 0503 (2005) 21</a:t>
            </a:r>
            <a:endParaRPr lang="it-IT" sz="1400" dirty="0">
              <a:solidFill>
                <a:srgbClr val="2DB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8175625" cy="647700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(</a:t>
            </a:r>
            <a:r>
              <a:rPr lang="it-IT" dirty="0" err="1" smtClean="0"/>
              <a:t>Bern-Bonn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7F43E9-857D-4327-BE0E-44324841C67D}" type="slidenum">
              <a:rPr lang="it-IT" smtClean="0">
                <a:latin typeface="Arial" pitchFamily="34" charset="0"/>
              </a:rPr>
              <a:pPr/>
              <a:t>14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857250"/>
            <a:ext cx="4824413" cy="310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539750" y="900113"/>
            <a:ext cx="3746500" cy="501173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9999FF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Different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approach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based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on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effective</a:t>
            </a:r>
            <a:r>
              <a:rPr lang="it-IT" sz="1700" dirty="0">
                <a:solidFill>
                  <a:srgbClr val="B84747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non-relativistic</a:t>
            </a:r>
            <a:r>
              <a:rPr lang="it-IT" sz="1700" dirty="0">
                <a:solidFill>
                  <a:srgbClr val="B84747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Lagrangian</a:t>
            </a:r>
            <a:endParaRPr lang="it-IT" sz="1700" dirty="0">
              <a:solidFill>
                <a:srgbClr val="B84747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electromagnetic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effects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are </a:t>
            </a:r>
            <a:r>
              <a:rPr lang="it-IT" sz="1700" dirty="0" err="1">
                <a:solidFill>
                  <a:srgbClr val="00AE00"/>
                </a:solidFill>
                <a:ea typeface="DejaVu Sans" charset="0"/>
                <a:cs typeface="DejaVu Sans" charset="0"/>
              </a:rPr>
              <a:t>naturally</a:t>
            </a:r>
            <a:r>
              <a:rPr lang="it-IT" sz="1700" dirty="0">
                <a:solidFill>
                  <a:srgbClr val="00AE00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AE00"/>
                </a:solidFill>
                <a:ea typeface="DejaVu Sans" charset="0"/>
                <a:cs typeface="DejaVu Sans" charset="0"/>
              </a:rPr>
              <a:t>included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in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this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approach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(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explicitly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omitted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in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CI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work)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Different</a:t>
            </a:r>
            <a:r>
              <a:rPr lang="it-IT" sz="1700" dirty="0">
                <a:solidFill>
                  <a:srgbClr val="B84747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B84747"/>
                </a:solidFill>
                <a:ea typeface="DejaVu Sans" charset="0"/>
                <a:cs typeface="DejaVu Sans" charset="0"/>
              </a:rPr>
              <a:t>structure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of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expansion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(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different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correlation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between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terms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wrt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Cabibbo-Isidori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expansion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):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kinetic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energy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and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threshold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parameter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Simultaneus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fitting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of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charged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and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neutral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amplitude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to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exctract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M+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slope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parameters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(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modified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with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respect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to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 the PDG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parametrization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Radiative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correction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outside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the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cusp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point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included</a:t>
            </a:r>
            <a:r>
              <a:rPr lang="it-IT" sz="17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 in the BB </a:t>
            </a:r>
            <a:r>
              <a:rPr lang="it-IT" sz="17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model</a:t>
            </a:r>
            <a:endParaRPr lang="it-IT" sz="1700" dirty="0">
              <a:solidFill>
                <a:srgbClr val="004A4A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0" y="4214813"/>
            <a:ext cx="4500563" cy="22415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[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Colangelo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Kubis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Rusetsky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in Phys.Lett.B638:187-194,2006]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Bissenger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Fuhrer,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Kubis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Rusetsky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in Phys.Lett.B659:576,2008]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[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Bissegger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 Fuhrer, 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Gasser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 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Kubis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, </a:t>
            </a:r>
            <a:r>
              <a:rPr lang="it-IT" sz="1600" dirty="0" err="1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Rusetsky</a:t>
            </a:r>
            <a:r>
              <a:rPr lang="it-IT" sz="1600" dirty="0">
                <a:solidFill>
                  <a:srgbClr val="2AB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ans"/>
              </a:rPr>
              <a:t> in NPH B806:178, 2009]</a:t>
            </a:r>
            <a:endParaRPr lang="it-IT" sz="1600" dirty="0">
              <a:solidFill>
                <a:srgbClr val="2AB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ans"/>
              <a:ea typeface="DejaVu Sans" charset="0"/>
              <a:cs typeface="DejaVu Sans" charset="0"/>
            </a:endParaRP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1600" dirty="0">
              <a:solidFill>
                <a:srgbClr val="00AE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ans" pitchFamily="32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fitting</a:t>
            </a:r>
            <a:r>
              <a:rPr lang="it-IT" dirty="0" smtClean="0"/>
              <a:t> procedure</a:t>
            </a:r>
            <a:endParaRPr lang="it-IT" dirty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ED2D72-D278-4F4E-88E3-2DAB9600991B}" type="slidenum">
              <a:rPr lang="it-IT" smtClean="0">
                <a:latin typeface="Arial" pitchFamily="34" charset="0"/>
              </a:rPr>
              <a:pPr/>
              <a:t>15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7412" name="Picture 5" descr="C:\Users\Gianluca\Documents\talks\montpellier\pion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857250"/>
            <a:ext cx="4568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Users\Gianluca\Documents\talks\talks_slides\krakow-eps09\mpp_fi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2428875"/>
            <a:ext cx="4448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50" y="720725"/>
            <a:ext cx="3960813" cy="5514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Resolution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and detector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response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matrix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obtained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using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accurate Geant3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based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simulation</a:t>
            </a:r>
            <a:endParaRPr lang="it-IT" sz="1400" dirty="0">
              <a:solidFill>
                <a:srgbClr val="004A4A"/>
              </a:solidFill>
              <a:latin typeface="Arial" pitchFamily="34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Both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theories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can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be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fitted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with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same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procedure (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fit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parameters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: </a:t>
            </a:r>
            <a:r>
              <a:rPr lang="it-IT" sz="15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g, h, a</a:t>
            </a:r>
            <a:r>
              <a:rPr lang="it-IT" sz="1500" baseline="-330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0</a:t>
            </a:r>
            <a:r>
              <a:rPr lang="it-IT" sz="15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-a</a:t>
            </a:r>
            <a:r>
              <a:rPr lang="it-IT" sz="1500" baseline="-330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2 </a:t>
            </a:r>
            <a:r>
              <a:rPr lang="it-IT" sz="15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a</a:t>
            </a:r>
            <a:r>
              <a:rPr lang="it-IT" sz="1500" baseline="-330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2 </a:t>
            </a:r>
            <a:r>
              <a:rPr lang="it-IT" sz="15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N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The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M+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terms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appearing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in the </a:t>
            </a:r>
            <a:r>
              <a:rPr lang="it-IT" sz="1400" b="1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CI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theory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is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fixed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by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recent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measured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K</a:t>
            </a:r>
            <a:r>
              <a:rPr lang="it-IT" sz="1400" baseline="33000" dirty="0" err="1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slope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parameters</a:t>
            </a:r>
            <a:r>
              <a:rPr lang="it-IT" sz="14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[</a:t>
            </a:r>
            <a:r>
              <a:rPr lang="it-IT" sz="13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Batley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3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et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al. Phys.Lett.B649:349-358,2007]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In the </a:t>
            </a:r>
            <a:r>
              <a:rPr lang="it-IT" sz="1400" b="1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BB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M+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term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is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obtained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simultaneously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fitting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K</a:t>
            </a:r>
            <a:r>
              <a:rPr lang="it-IT" sz="1400" baseline="33000" dirty="0" err="1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0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and 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K</a:t>
            </a:r>
            <a:r>
              <a:rPr lang="it-IT" sz="1400" baseline="33000" dirty="0" err="1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 sz="14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sz="1400" baseline="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Dalitz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plot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Isospin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effects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 smtClean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included</a:t>
            </a:r>
            <a:endParaRPr lang="it-IT" sz="1400" dirty="0">
              <a:solidFill>
                <a:srgbClr val="004A4A"/>
              </a:solidFill>
              <a:latin typeface="Arial" pitchFamily="34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 The </a:t>
            </a:r>
            <a:r>
              <a:rPr lang="it-IT" sz="14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excess</a:t>
            </a:r>
            <a:r>
              <a:rPr lang="it-IT" sz="14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of</a:t>
            </a:r>
            <a:r>
              <a:rPr lang="it-IT" sz="14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events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in the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cusp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position, </a:t>
            </a:r>
            <a:r>
              <a:rPr lang="it-IT" sz="1400" dirty="0" err="1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R=</a:t>
            </a:r>
            <a:r>
              <a:rPr lang="it-IT" sz="14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(1.8±0.3)·10</a:t>
            </a:r>
            <a:r>
              <a:rPr lang="it-IT" sz="1400" baseline="330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-5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, can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be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explain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by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: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rgbClr val="8AC6CD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pionium</a:t>
            </a:r>
            <a:r>
              <a:rPr lang="it-IT" sz="13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0.8·10</a:t>
            </a:r>
            <a:r>
              <a:rPr lang="it-IT" sz="1400" baseline="33000" dirty="0">
                <a:solidFill>
                  <a:srgbClr val="B84747"/>
                </a:solidFill>
                <a:latin typeface="Arial" pitchFamily="34" charset="0"/>
                <a:ea typeface="DejaVu Sans" charset="0"/>
                <a:cs typeface="DejaVu Sans" charset="0"/>
              </a:rPr>
              <a:t>-5 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[</a:t>
            </a:r>
            <a:r>
              <a:rPr lang="it-IT" sz="13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Silagadze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JETP Lett. 60 (1994) 689]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rgbClr val="8AC6CD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unbound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state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with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resonant</a:t>
            </a:r>
            <a:r>
              <a:rPr lang="it-IT" sz="1400" dirty="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structure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[</a:t>
            </a:r>
            <a:r>
              <a:rPr lang="it-IT" sz="13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Gevorkian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</a:t>
            </a:r>
            <a:r>
              <a:rPr lang="it-IT" sz="13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Tarasov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</a:t>
            </a:r>
            <a:r>
              <a:rPr lang="it-IT" sz="13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Voskeresenskaya</a:t>
            </a:r>
            <a:r>
              <a:rPr lang="it-IT" sz="13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,Phys.Lett.B649:159,2007]</a:t>
            </a:r>
          </a:p>
        </p:txBody>
      </p:sp>
      <p:sp>
        <p:nvSpPr>
          <p:cNvPr id="17415" name="CasellaDiTesto 6"/>
          <p:cNvSpPr txBox="1">
            <a:spLocks noChangeArrowheads="1"/>
          </p:cNvSpPr>
          <p:nvPr/>
        </p:nvSpPr>
        <p:spPr bwMode="auto">
          <a:xfrm>
            <a:off x="4786313" y="4857750"/>
            <a:ext cx="3643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numbers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“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atoms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”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used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as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free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</a:rPr>
              <a:t>parameter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1">
                    <a:lumMod val="25000"/>
                  </a:schemeClr>
                </a:solidFill>
              </a:rPr>
              <a:t>including</a:t>
            </a:r>
            <a:r>
              <a:rPr lang="it-IT" sz="1600" dirty="0" smtClean="0">
                <a:solidFill>
                  <a:schemeClr val="accent1">
                    <a:lumMod val="25000"/>
                  </a:schemeClr>
                </a:solidFill>
              </a:rPr>
              <a:t> the 7 </a:t>
            </a:r>
            <a:r>
              <a:rPr lang="it-IT" sz="1600" dirty="0" err="1" smtClean="0">
                <a:solidFill>
                  <a:schemeClr val="accent1">
                    <a:lumMod val="25000"/>
                  </a:schemeClr>
                </a:solidFill>
              </a:rPr>
              <a:t>bins</a:t>
            </a:r>
            <a:r>
              <a:rPr lang="it-IT" sz="16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1">
                    <a:lumMod val="25000"/>
                  </a:schemeClr>
                </a:solidFill>
              </a:rPr>
              <a:t>around</a:t>
            </a:r>
            <a:r>
              <a:rPr lang="it-IT" sz="1600" dirty="0" smtClean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sz="1600" dirty="0" err="1" smtClean="0">
                <a:solidFill>
                  <a:schemeClr val="accent1">
                    <a:lumMod val="25000"/>
                  </a:schemeClr>
                </a:solidFill>
              </a:rPr>
              <a:t>cusp</a:t>
            </a:r>
            <a:r>
              <a:rPr lang="it-IT" sz="1600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  <a:endParaRPr lang="it-IT" sz="16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132C41-FE1B-435A-B40D-CEDBA4131C64}" type="slidenum">
              <a:rPr lang="it-IT" smtClean="0">
                <a:latin typeface="Arial" pitchFamily="34" charset="0"/>
              </a:rPr>
              <a:pPr/>
              <a:t>16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8436" name="Picture 6" descr="C:\Users\Gianluca\Documents\talks\talks_slides\krakow-eps09\a0_resu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214688"/>
            <a:ext cx="47148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4071938" y="2857500"/>
            <a:ext cx="478631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Results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based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on </a:t>
            </a:r>
            <a:r>
              <a:rPr lang="it-IT" dirty="0">
                <a:solidFill>
                  <a:srgbClr val="C00000"/>
                </a:solidFill>
                <a:latin typeface="Arial" charset="0"/>
              </a:rPr>
              <a:t>BB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model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better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c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2,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most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complete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theory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Very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agreement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between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two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approches</a:t>
            </a:r>
            <a:endParaRPr lang="it-IT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agreement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prediction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Colangelo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Leutwyler</a:t>
            </a:r>
            <a:r>
              <a:rPr lang="it-IT" sz="16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PRL 86 (2001) 5008]:</a:t>
            </a:r>
          </a:p>
          <a:p>
            <a:pPr>
              <a:defRPr/>
            </a:pPr>
            <a:endParaRPr lang="it-IT" dirty="0">
              <a:latin typeface="Arial" charset="0"/>
            </a:endParaRPr>
          </a:p>
        </p:txBody>
      </p:sp>
      <p:sp>
        <p:nvSpPr>
          <p:cNvPr id="18438" name="CasellaDiTesto 12"/>
          <p:cNvSpPr txBox="1">
            <a:spLocks noChangeArrowheads="1"/>
          </p:cNvSpPr>
          <p:nvPr/>
        </p:nvSpPr>
        <p:spPr bwMode="auto">
          <a:xfrm>
            <a:off x="4857750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(a0-a2)m</a:t>
            </a:r>
            <a:r>
              <a:rPr lang="it-IT" b="1" baseline="-25000">
                <a:solidFill>
                  <a:srgbClr val="C00000"/>
                </a:solidFill>
              </a:rPr>
              <a:t>+</a:t>
            </a:r>
            <a:r>
              <a:rPr lang="it-IT" b="1">
                <a:solidFill>
                  <a:srgbClr val="C00000"/>
                </a:solidFill>
              </a:rPr>
              <a:t>=0.265±0.004</a:t>
            </a:r>
          </a:p>
        </p:txBody>
      </p:sp>
      <p:sp>
        <p:nvSpPr>
          <p:cNvPr id="18443" name="CasellaDiTesto 13"/>
          <p:cNvSpPr txBox="1">
            <a:spLocks noChangeArrowheads="1"/>
          </p:cNvSpPr>
          <p:nvPr/>
        </p:nvSpPr>
        <p:spPr bwMode="auto">
          <a:xfrm>
            <a:off x="4071938" y="5072063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Similar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theoretical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experimental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precision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8444" name="CasellaDiTesto 14"/>
          <p:cNvSpPr txBox="1">
            <a:spLocks noChangeArrowheads="1"/>
          </p:cNvSpPr>
          <p:nvPr/>
        </p:nvSpPr>
        <p:spPr bwMode="auto">
          <a:xfrm>
            <a:off x="4071938" y="5643563"/>
            <a:ext cx="378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Systematics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error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dominated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LKr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non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linearity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trigger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efficiency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18441" name="Gruppo 14"/>
          <p:cNvGrpSpPr>
            <a:grpSpLocks/>
          </p:cNvGrpSpPr>
          <p:nvPr/>
        </p:nvGrpSpPr>
        <p:grpSpPr bwMode="auto">
          <a:xfrm>
            <a:off x="1000125" y="1071563"/>
            <a:ext cx="7358063" cy="714375"/>
            <a:chOff x="1357290" y="1500174"/>
            <a:chExt cx="7358114" cy="714380"/>
          </a:xfrm>
        </p:grpSpPr>
        <p:sp>
          <p:nvSpPr>
            <p:cNvPr id="13" name="Rettangolo 12"/>
            <p:cNvSpPr/>
            <p:nvPr/>
          </p:nvSpPr>
          <p:spPr>
            <a:xfrm>
              <a:off x="1357290" y="1500174"/>
              <a:ext cx="7358114" cy="7143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428728" y="1714487"/>
              <a:ext cx="1274771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</a:t>
              </a:r>
            </a:p>
          </p:txBody>
        </p:sp>
        <p:sp>
          <p:nvSpPr>
            <p:cNvPr id="18437" name="CasellaDiTesto 7"/>
            <p:cNvSpPr txBox="1">
              <a:spLocks noChangeArrowheads="1"/>
            </p:cNvSpPr>
            <p:nvPr/>
          </p:nvSpPr>
          <p:spPr bwMode="auto">
            <a:xfrm>
              <a:off x="2857488" y="1500174"/>
              <a:ext cx="5643601" cy="64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(a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–a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)m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= 0.2571 ± 0.0048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stat.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0.0025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syst.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0.0014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ext.</a:t>
              </a:r>
            </a:p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m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= –0.024 ± 0.013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stat.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0.009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syst.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± 0.002</a:t>
              </a:r>
              <a:r>
                <a:rPr lang="it-IT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ext.</a:t>
              </a:r>
              <a:endPara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8442" name="Gruppo 17"/>
          <p:cNvGrpSpPr>
            <a:grpSpLocks/>
          </p:cNvGrpSpPr>
          <p:nvPr/>
        </p:nvGrpSpPr>
        <p:grpSpPr bwMode="auto">
          <a:xfrm>
            <a:off x="1000125" y="2000250"/>
            <a:ext cx="7500938" cy="714375"/>
            <a:chOff x="1000100" y="2285992"/>
            <a:chExt cx="7500990" cy="714380"/>
          </a:xfrm>
        </p:grpSpPr>
        <p:sp>
          <p:nvSpPr>
            <p:cNvPr id="16" name="Rettangolo 15"/>
            <p:cNvSpPr/>
            <p:nvPr/>
          </p:nvSpPr>
          <p:spPr>
            <a:xfrm>
              <a:off x="1000100" y="2285992"/>
              <a:ext cx="7358114" cy="71438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000100" y="2428868"/>
              <a:ext cx="2019314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par. 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it-IT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ChPT</a:t>
              </a:r>
              <a:r>
                <a:rPr lang="it-IT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): </a:t>
              </a:r>
            </a:p>
          </p:txBody>
        </p:sp>
        <p:sp>
          <p:nvSpPr>
            <p:cNvPr id="18439" name="CasellaDiTesto 9"/>
            <p:cNvSpPr txBox="1">
              <a:spLocks noChangeArrowheads="1"/>
            </p:cNvSpPr>
            <p:nvPr/>
          </p:nvSpPr>
          <p:spPr bwMode="auto">
            <a:xfrm>
              <a:off x="2786050" y="2428868"/>
              <a:ext cx="5715040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(a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–a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2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)m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+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= 0.2633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±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0.0024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stat.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±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0.0014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syst.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± 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0.0019</a:t>
              </a:r>
              <a:r>
                <a: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mbusSansL-Regu"/>
                </a:rPr>
                <a:t>ext</a:t>
              </a:r>
              <a:r>
                <a:rPr lang="en-US" sz="1100" dirty="0">
                  <a:solidFill>
                    <a:srgbClr val="008100"/>
                  </a:solidFill>
                  <a:latin typeface="NimbusSansL-Regu"/>
                </a:rPr>
                <a:t>.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Cusp</a:t>
            </a:r>
            <a:r>
              <a:rPr lang="it-IT" dirty="0" smtClean="0"/>
              <a:t> and Ke4: </a:t>
            </a:r>
            <a:r>
              <a:rPr lang="it-IT" dirty="0" err="1" smtClean="0"/>
              <a:t>comparisons</a:t>
            </a:r>
            <a:endParaRPr lang="it-IT" dirty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E5852E-16BB-4920-8872-34E69B0FA56D}" type="slidenum">
              <a:rPr lang="it-IT" smtClean="0">
                <a:latin typeface="Arial" pitchFamily="34" charset="0"/>
              </a:rPr>
              <a:pPr/>
              <a:t>17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9461" name="CasellaDiTesto 24"/>
          <p:cNvSpPr txBox="1">
            <a:spLocks noChangeArrowheads="1"/>
          </p:cNvSpPr>
          <p:nvPr/>
        </p:nvSpPr>
        <p:spPr bwMode="auto">
          <a:xfrm>
            <a:off x="642938" y="928688"/>
            <a:ext cx="3429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Two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independent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measurements</a:t>
            </a:r>
            <a:endParaRPr lang="it-IT" sz="1600" u="sng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2AB000"/>
                </a:solidFill>
              </a:rPr>
              <a:t>60 M K3p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0070C0"/>
                </a:solidFill>
              </a:rPr>
              <a:t>1.13 M Ke4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Different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systematics</a:t>
            </a:r>
            <a:endParaRPr lang="it-IT" sz="1600" u="sng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rgbClr val="2AB000"/>
                </a:solidFill>
              </a:rPr>
              <a:t>Cusp</a:t>
            </a:r>
            <a:r>
              <a:rPr lang="it-IT" sz="1600" dirty="0">
                <a:solidFill>
                  <a:srgbClr val="2AB000"/>
                </a:solidFill>
              </a:rPr>
              <a:t>: </a:t>
            </a:r>
            <a:r>
              <a:rPr lang="it-IT" sz="1600" dirty="0" err="1">
                <a:solidFill>
                  <a:srgbClr val="2AB000"/>
                </a:solidFill>
              </a:rPr>
              <a:t>Calorimeter</a:t>
            </a:r>
            <a:r>
              <a:rPr lang="it-IT" sz="1600" dirty="0">
                <a:solidFill>
                  <a:srgbClr val="2AB000"/>
                </a:solidFill>
              </a:rPr>
              <a:t> and trigger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0070C0"/>
                </a:solidFill>
              </a:rPr>
              <a:t>Ke4: electron </a:t>
            </a:r>
            <a:r>
              <a:rPr lang="it-IT" sz="1600" dirty="0" err="1">
                <a:solidFill>
                  <a:srgbClr val="0070C0"/>
                </a:solidFill>
              </a:rPr>
              <a:t>misID</a:t>
            </a:r>
            <a:r>
              <a:rPr lang="it-IT" sz="1600" dirty="0">
                <a:solidFill>
                  <a:srgbClr val="0070C0"/>
                </a:solidFill>
              </a:rPr>
              <a:t> and Background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Different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theoretical</a:t>
            </a:r>
            <a:r>
              <a:rPr lang="it-IT" sz="1600" u="sng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u="sng" dirty="0" err="1">
                <a:solidFill>
                  <a:schemeClr val="accent1">
                    <a:lumMod val="25000"/>
                  </a:schemeClr>
                </a:solidFill>
              </a:rPr>
              <a:t>inputs</a:t>
            </a:r>
            <a:endParaRPr lang="it-IT" sz="1600" u="sng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 err="1">
                <a:solidFill>
                  <a:srgbClr val="2AB000"/>
                </a:solidFill>
              </a:rPr>
              <a:t>Cusp</a:t>
            </a:r>
            <a:r>
              <a:rPr lang="it-IT" sz="1600" dirty="0">
                <a:solidFill>
                  <a:srgbClr val="2AB000"/>
                </a:solidFill>
              </a:rPr>
              <a:t>: </a:t>
            </a:r>
            <a:r>
              <a:rPr lang="it-IT" sz="1600" dirty="0" err="1">
                <a:solidFill>
                  <a:srgbClr val="2AB000"/>
                </a:solidFill>
              </a:rPr>
              <a:t>rescattering</a:t>
            </a:r>
            <a:r>
              <a:rPr lang="it-IT" sz="1600" dirty="0">
                <a:solidFill>
                  <a:srgbClr val="2AB000"/>
                </a:solidFill>
              </a:rPr>
              <a:t> in </a:t>
            </a:r>
            <a:r>
              <a:rPr lang="it-IT" sz="1600" dirty="0" err="1">
                <a:solidFill>
                  <a:srgbClr val="2AB000"/>
                </a:solidFill>
              </a:rPr>
              <a:t>final</a:t>
            </a:r>
            <a:r>
              <a:rPr lang="it-IT" sz="1600" dirty="0">
                <a:solidFill>
                  <a:srgbClr val="2AB000"/>
                </a:solidFill>
              </a:rPr>
              <a:t> state and </a:t>
            </a:r>
            <a:r>
              <a:rPr lang="it-IT" sz="1600" dirty="0" err="1">
                <a:solidFill>
                  <a:srgbClr val="2AB000"/>
                </a:solidFill>
              </a:rPr>
              <a:t>ChPT</a:t>
            </a:r>
            <a:r>
              <a:rPr lang="it-IT" sz="1600" dirty="0">
                <a:solidFill>
                  <a:srgbClr val="2AB000"/>
                </a:solidFill>
              </a:rPr>
              <a:t> </a:t>
            </a:r>
            <a:r>
              <a:rPr lang="it-IT" sz="1600" dirty="0" err="1">
                <a:solidFill>
                  <a:srgbClr val="2AB000"/>
                </a:solidFill>
              </a:rPr>
              <a:t>expansion</a:t>
            </a:r>
            <a:endParaRPr lang="it-IT" sz="1600" dirty="0">
              <a:solidFill>
                <a:srgbClr val="2AB000"/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dirty="0">
                <a:solidFill>
                  <a:srgbClr val="0070C0"/>
                </a:solidFill>
              </a:rPr>
              <a:t>Ke4: Roy </a:t>
            </a:r>
            <a:r>
              <a:rPr lang="it-IT" sz="1600" dirty="0" err="1">
                <a:solidFill>
                  <a:srgbClr val="0070C0"/>
                </a:solidFill>
              </a:rPr>
              <a:t>equation</a:t>
            </a:r>
            <a:r>
              <a:rPr lang="it-IT" sz="1600" dirty="0">
                <a:solidFill>
                  <a:srgbClr val="0070C0"/>
                </a:solidFill>
              </a:rPr>
              <a:t> and </a:t>
            </a:r>
            <a:r>
              <a:rPr lang="it-IT" sz="1600" dirty="0" err="1">
                <a:solidFill>
                  <a:srgbClr val="0070C0"/>
                </a:solidFill>
              </a:rPr>
              <a:t>isospin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breaking</a:t>
            </a:r>
            <a:r>
              <a:rPr lang="it-IT" sz="1600" dirty="0">
                <a:solidFill>
                  <a:srgbClr val="0070C0"/>
                </a:solidFill>
              </a:rPr>
              <a:t> </a:t>
            </a:r>
            <a:r>
              <a:rPr lang="it-IT" sz="1600" dirty="0" err="1">
                <a:solidFill>
                  <a:srgbClr val="0070C0"/>
                </a:solidFill>
              </a:rPr>
              <a:t>correction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19463" name="CasellaDiTesto 27"/>
          <p:cNvSpPr txBox="1">
            <a:spLocks noChangeArrowheads="1"/>
          </p:cNvSpPr>
          <p:nvPr/>
        </p:nvSpPr>
        <p:spPr bwMode="auto">
          <a:xfrm>
            <a:off x="4929188" y="5143500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Very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agreement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prediction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(a0-a2)m</a:t>
            </a:r>
            <a:r>
              <a:rPr lang="it-IT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ans-Bold"/>
              </a:rPr>
              <a:t>0.265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Sans-Bold"/>
              </a:rPr>
              <a:t>0.004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26" descr="C:\Users\Gianluca\Documents\talks\talks_slides\krakow-eps09\a0a2t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538" y="785813"/>
            <a:ext cx="4843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7"/>
          <p:cNvGrpSpPr>
            <a:grpSpLocks/>
          </p:cNvGrpSpPr>
          <p:nvPr/>
        </p:nvGrpSpPr>
        <p:grpSpPr bwMode="auto">
          <a:xfrm>
            <a:off x="642938" y="4500563"/>
            <a:ext cx="3786187" cy="2103437"/>
            <a:chOff x="428596" y="4286256"/>
            <a:chExt cx="3786186" cy="2102763"/>
          </a:xfrm>
        </p:grpSpPr>
        <p:sp>
          <p:nvSpPr>
            <p:cNvPr id="27" name="Rettangolo 26"/>
            <p:cNvSpPr/>
            <p:nvPr/>
          </p:nvSpPr>
          <p:spPr>
            <a:xfrm>
              <a:off x="428596" y="4286256"/>
              <a:ext cx="3714749" cy="207102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28596" y="4357670"/>
              <a:ext cx="3786186" cy="20313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u="sng" dirty="0" err="1">
                  <a:solidFill>
                    <a:srgbClr val="0070C0"/>
                  </a:solidFill>
                </a:rPr>
                <a:t>Combined</a:t>
              </a:r>
              <a:r>
                <a:rPr lang="it-IT" u="sng" dirty="0">
                  <a:solidFill>
                    <a:srgbClr val="0070C0"/>
                  </a:solidFill>
                </a:rPr>
                <a:t> </a:t>
              </a:r>
              <a:r>
                <a:rPr lang="it-IT" u="sng" dirty="0" err="1">
                  <a:solidFill>
                    <a:srgbClr val="0070C0"/>
                  </a:solidFill>
                </a:rPr>
                <a:t>results</a:t>
              </a:r>
              <a:endParaRPr lang="it-IT" sz="1600" u="sng" dirty="0">
                <a:solidFill>
                  <a:srgbClr val="0070C0"/>
                </a:solidFill>
                <a:latin typeface="Comic Sans MS" pitchFamily="66" charset="0"/>
              </a:endParaRPr>
            </a:p>
            <a:p>
              <a:pPr>
                <a:defRPr/>
              </a:pP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(a0 -a2)m</a:t>
              </a:r>
              <a:r>
                <a:rPr lang="pt-BR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+</a:t>
              </a: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= </a:t>
              </a: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0.2639 ±0.0020 ±0.0004 ±0.0021 </a:t>
              </a:r>
            </a:p>
            <a:p>
              <a:pPr>
                <a:defRPr/>
              </a:pPr>
              <a:endParaRPr lang="pt-BR" b="1" dirty="0">
                <a:solidFill>
                  <a:schemeClr val="accent1">
                    <a:lumMod val="25000"/>
                  </a:schemeClr>
                </a:solidFill>
              </a:endParaRPr>
            </a:p>
            <a:p>
              <a:pPr>
                <a:defRPr/>
              </a:pPr>
              <a:r>
                <a:rPr lang="pt-BR" u="sng" dirty="0">
                  <a:solidFill>
                    <a:srgbClr val="0070C0"/>
                  </a:solidFill>
                </a:rPr>
                <a:t>Using ChPT constraints:</a:t>
              </a:r>
            </a:p>
            <a:p>
              <a:pPr>
                <a:defRPr/>
              </a:pP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(a0 -a2)m</a:t>
              </a:r>
              <a:r>
                <a:rPr lang="pt-BR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pt-B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0.2640 ±0.0020 ±0.0017 ±0.0035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pgg</a:t>
            </a:r>
            <a:r>
              <a:rPr lang="it-IT" dirty="0" smtClean="0"/>
              <a:t>:  </a:t>
            </a:r>
            <a:r>
              <a:rPr lang="it-IT" dirty="0" err="1" smtClean="0"/>
              <a:t>Theory</a:t>
            </a:r>
            <a:endParaRPr lang="it-IT" dirty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FEC0E1-96CE-4618-A26F-49DC029261D7}" type="slidenum">
              <a:rPr lang="it-IT" smtClean="0">
                <a:latin typeface="Arial" pitchFamily="34" charset="0"/>
              </a:rPr>
              <a:pPr/>
              <a:t>18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0484" name="Picture 5" descr="C:\Users\Gianluca\Documents\talks\talks_slides\krakow-eps09\mgg_t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357688"/>
            <a:ext cx="3594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Gianluca\Documents\talks\talks_slides\krakow-eps09\mgg_t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357688"/>
            <a:ext cx="3787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14375" y="928688"/>
            <a:ext cx="4143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At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leading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in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framework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 the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K(p)→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(p1)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(q2)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(q3)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differential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rate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given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</p:txBody>
      </p:sp>
      <p:grpSp>
        <p:nvGrpSpPr>
          <p:cNvPr id="20487" name="Gruppo 37"/>
          <p:cNvGrpSpPr>
            <a:grpSpLocks/>
          </p:cNvGrpSpPr>
          <p:nvPr/>
        </p:nvGrpSpPr>
        <p:grpSpPr bwMode="auto">
          <a:xfrm>
            <a:off x="857250" y="1857375"/>
            <a:ext cx="5572125" cy="695325"/>
            <a:chOff x="928662" y="2643182"/>
            <a:chExt cx="5572164" cy="695744"/>
          </a:xfrm>
        </p:grpSpPr>
        <p:sp>
          <p:nvSpPr>
            <p:cNvPr id="20500" name="CasellaDiTesto 7"/>
            <p:cNvSpPr txBox="1">
              <a:spLocks noChangeArrowheads="1"/>
            </p:cNvSpPr>
            <p:nvPr/>
          </p:nvSpPr>
          <p:spPr bwMode="auto">
            <a:xfrm>
              <a:off x="1071538" y="264318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∂</a:t>
              </a:r>
              <a:r>
                <a:rPr lang="it-IT" sz="1600" baseline="30000"/>
                <a:t>2</a:t>
              </a:r>
              <a:r>
                <a:rPr lang="el-GR" sz="1600"/>
                <a:t>Γ</a:t>
              </a:r>
              <a:endParaRPr lang="it-IT" sz="1600"/>
            </a:p>
          </p:txBody>
        </p:sp>
        <p:sp>
          <p:nvSpPr>
            <p:cNvPr id="20501" name="CasellaDiTesto 8"/>
            <p:cNvSpPr txBox="1">
              <a:spLocks noChangeArrowheads="1"/>
            </p:cNvSpPr>
            <p:nvPr/>
          </p:nvSpPr>
          <p:spPr bwMode="auto">
            <a:xfrm>
              <a:off x="928662" y="3000372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∂y∂z</a:t>
              </a:r>
            </a:p>
          </p:txBody>
        </p:sp>
        <p:sp>
          <p:nvSpPr>
            <p:cNvPr id="20502" name="CasellaDiTesto 9"/>
            <p:cNvSpPr txBox="1">
              <a:spLocks noChangeArrowheads="1"/>
            </p:cNvSpPr>
            <p:nvPr/>
          </p:nvSpPr>
          <p:spPr bwMode="auto">
            <a:xfrm>
              <a:off x="1785918" y="264318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m</a:t>
              </a:r>
              <a:r>
                <a:rPr lang="it-IT" sz="1600" baseline="-25000"/>
                <a:t>K</a:t>
              </a:r>
            </a:p>
          </p:txBody>
        </p:sp>
        <p:sp>
          <p:nvSpPr>
            <p:cNvPr id="20503" name="CasellaDiTesto 10"/>
            <p:cNvSpPr txBox="1">
              <a:spLocks noChangeArrowheads="1"/>
            </p:cNvSpPr>
            <p:nvPr/>
          </p:nvSpPr>
          <p:spPr bwMode="auto">
            <a:xfrm>
              <a:off x="1714480" y="3000372"/>
              <a:ext cx="785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(8</a:t>
              </a:r>
              <a:r>
                <a:rPr lang="it-IT" sz="1600">
                  <a:latin typeface="Symbol" pitchFamily="18" charset="2"/>
                </a:rPr>
                <a:t>p</a:t>
              </a:r>
              <a:r>
                <a:rPr lang="it-IT" sz="1600"/>
                <a:t>)</a:t>
              </a:r>
              <a:r>
                <a:rPr lang="it-IT" sz="1600" baseline="30000"/>
                <a:t>3</a:t>
              </a:r>
            </a:p>
          </p:txBody>
        </p:sp>
        <p:sp>
          <p:nvSpPr>
            <p:cNvPr id="20504" name="CasellaDiTesto 12"/>
            <p:cNvSpPr txBox="1">
              <a:spLocks noChangeArrowheads="1"/>
            </p:cNvSpPr>
            <p:nvPr/>
          </p:nvSpPr>
          <p:spPr bwMode="auto">
            <a:xfrm>
              <a:off x="2285984" y="2786058"/>
              <a:ext cx="42148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/>
                <a:t>z</a:t>
              </a:r>
              <a:r>
                <a:rPr lang="it-IT" sz="1600" baseline="30000"/>
                <a:t>2</a:t>
              </a:r>
              <a:r>
                <a:rPr lang="it-IT" sz="1600"/>
                <a:t>(|A+B|</a:t>
              </a:r>
              <a:r>
                <a:rPr lang="it-IT" sz="1600" baseline="30000"/>
                <a:t>2</a:t>
              </a:r>
              <a:r>
                <a:rPr lang="it-IT" sz="1600"/>
                <a:t>+|C|</a:t>
              </a:r>
              <a:r>
                <a:rPr lang="it-IT" sz="1600" baseline="30000"/>
                <a:t>2</a:t>
              </a:r>
              <a:r>
                <a:rPr lang="it-IT" sz="1600"/>
                <a:t>)+</a:t>
              </a:r>
              <a:r>
                <a:rPr lang="it-IT" sz="1600">
                  <a:solidFill>
                    <a:srgbClr val="4AD24A"/>
                  </a:solidFill>
                </a:rPr>
                <a:t>(y</a:t>
              </a:r>
              <a:r>
                <a:rPr lang="it-IT" sz="1600" baseline="30000">
                  <a:solidFill>
                    <a:srgbClr val="4AD24A"/>
                  </a:solidFill>
                </a:rPr>
                <a:t>2</a:t>
              </a:r>
              <a:r>
                <a:rPr lang="it-IT" sz="1600">
                  <a:solidFill>
                    <a:srgbClr val="4AD24A"/>
                  </a:solidFill>
                </a:rPr>
                <a:t>-1/4</a:t>
              </a:r>
              <a:r>
                <a:rPr lang="it-IT" sz="1600">
                  <a:solidFill>
                    <a:srgbClr val="4AD24A"/>
                  </a:solidFill>
                  <a:latin typeface="Symbol" pitchFamily="18" charset="2"/>
                </a:rPr>
                <a:t>l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(1,z,r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 baseline="-25000">
                  <a:solidFill>
                    <a:srgbClr val="4AD24A"/>
                  </a:solidFill>
                  <a:latin typeface="Symbol" pitchFamily="18" charset="2"/>
                  <a:cs typeface="Arial" pitchFamily="34" charset="0"/>
                </a:rPr>
                <a:t>p</a:t>
              </a:r>
              <a:r>
                <a:rPr lang="it-IT" sz="1600">
                  <a:solidFill>
                    <a:srgbClr val="4AD24A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))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 (|B|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+|D|</a:t>
              </a:r>
              <a:r>
                <a:rPr lang="it-IT" sz="1600" baseline="30000">
                  <a:solidFill>
                    <a:srgbClr val="4AD24A"/>
                  </a:solidFill>
                  <a:cs typeface="Arial" pitchFamily="34" charset="0"/>
                </a:rPr>
                <a:t>2</a:t>
              </a:r>
              <a:r>
                <a:rPr lang="it-IT" sz="1600">
                  <a:solidFill>
                    <a:srgbClr val="4AD24A"/>
                  </a:solidFill>
                  <a:cs typeface="Arial" pitchFamily="34" charset="0"/>
                </a:rPr>
                <a:t>)</a:t>
              </a:r>
              <a:endParaRPr lang="it-IT" sz="1600" baseline="30000">
                <a:solidFill>
                  <a:srgbClr val="4AD24A"/>
                </a:solidFill>
                <a:latin typeface="Symbol" pitchFamily="18" charset="2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1071538" y="3000585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1785918" y="3000585"/>
              <a:ext cx="42862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07" name="CasellaDiTesto 18"/>
            <p:cNvSpPr txBox="1">
              <a:spLocks noChangeArrowheads="1"/>
            </p:cNvSpPr>
            <p:nvPr/>
          </p:nvSpPr>
          <p:spPr bwMode="auto">
            <a:xfrm>
              <a:off x="1500166" y="2786058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/>
                <a:t>=</a:t>
              </a:r>
            </a:p>
          </p:txBody>
        </p:sp>
        <p:grpSp>
          <p:nvGrpSpPr>
            <p:cNvPr id="20508" name="Gruppo 36"/>
            <p:cNvGrpSpPr>
              <a:grpSpLocks/>
            </p:cNvGrpSpPr>
            <p:nvPr/>
          </p:nvGrpSpPr>
          <p:grpSpPr bwMode="auto">
            <a:xfrm>
              <a:off x="6357950" y="2714620"/>
              <a:ext cx="72232" cy="573092"/>
              <a:chOff x="6572264" y="2714620"/>
              <a:chExt cx="72232" cy="573092"/>
            </a:xfrm>
          </p:grpSpPr>
          <p:cxnSp>
            <p:nvCxnSpPr>
              <p:cNvPr id="23" name="Connettore 1 22"/>
              <p:cNvCxnSpPr/>
              <p:nvPr/>
            </p:nvCxnSpPr>
            <p:spPr>
              <a:xfrm rot="5400000">
                <a:off x="6361750" y="2996616"/>
                <a:ext cx="570255" cy="63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>
                <a:off x="6572264" y="2714663"/>
                <a:ext cx="71439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6572264" y="3286507"/>
                <a:ext cx="71439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09" name="Gruppo 29"/>
            <p:cNvGrpSpPr>
              <a:grpSpLocks/>
            </p:cNvGrpSpPr>
            <p:nvPr/>
          </p:nvGrpSpPr>
          <p:grpSpPr bwMode="auto">
            <a:xfrm>
              <a:off x="2285984" y="2714619"/>
              <a:ext cx="71438" cy="573093"/>
              <a:chOff x="3214678" y="3428999"/>
              <a:chExt cx="71438" cy="573093"/>
            </a:xfrm>
          </p:grpSpPr>
          <p:cxnSp>
            <p:nvCxnSpPr>
              <p:cNvPr id="21" name="Connettore 1 20"/>
              <p:cNvCxnSpPr/>
              <p:nvPr/>
            </p:nvCxnSpPr>
            <p:spPr>
              <a:xfrm rot="5400000">
                <a:off x="2930343" y="3714966"/>
                <a:ext cx="570256" cy="15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>
                <a:off x="3214678" y="4000887"/>
                <a:ext cx="71437" cy="158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3214678" y="3429043"/>
                <a:ext cx="7143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CasellaDiTesto 38"/>
          <p:cNvSpPr txBox="1"/>
          <p:nvPr/>
        </p:nvSpPr>
        <p:spPr>
          <a:xfrm>
            <a:off x="785813" y="2571750"/>
            <a:ext cx="8001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O(p4)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relevant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contribution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given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A(z,ĉ)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loops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 and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C(z)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poles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); </a:t>
            </a:r>
            <a:r>
              <a:rPr lang="it-IT" dirty="0">
                <a:solidFill>
                  <a:srgbClr val="2AB000"/>
                </a:solidFill>
              </a:rPr>
              <a:t>B=D=0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O(p4)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relevant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leading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only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at low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mass (1).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O(1)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have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extracted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data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O(p6)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can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relevant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(30%-40%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enhanced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BR)  (2).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4429125" y="3714750"/>
            <a:ext cx="43576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(1) 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Ecker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Pich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De Rafael, in Nucl.Phys.B303:665,1988]</a:t>
            </a:r>
          </a:p>
          <a:p>
            <a:pPr>
              <a:defRPr/>
            </a:pPr>
            <a:r>
              <a:rPr lang="it-IT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(2) 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D’Ambrosio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Portoles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in Nucl.Phys.B386:403,1996]</a:t>
            </a:r>
            <a:endParaRPr lang="it-IT" sz="1200" dirty="0"/>
          </a:p>
        </p:txBody>
      </p:sp>
      <p:grpSp>
        <p:nvGrpSpPr>
          <p:cNvPr id="20490" name="Gruppo 57"/>
          <p:cNvGrpSpPr>
            <a:grpSpLocks/>
          </p:cNvGrpSpPr>
          <p:nvPr/>
        </p:nvGrpSpPr>
        <p:grpSpPr bwMode="auto">
          <a:xfrm>
            <a:off x="4857750" y="928688"/>
            <a:ext cx="2081213" cy="1112837"/>
            <a:chOff x="5643570" y="886947"/>
            <a:chExt cx="2081942" cy="1113293"/>
          </a:xfrm>
        </p:grpSpPr>
        <p:cxnSp>
          <p:nvCxnSpPr>
            <p:cNvPr id="44" name="Connettore 1 43"/>
            <p:cNvCxnSpPr/>
            <p:nvPr/>
          </p:nvCxnSpPr>
          <p:spPr>
            <a:xfrm>
              <a:off x="5643570" y="1499973"/>
              <a:ext cx="1000475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6644045" y="1071172"/>
              <a:ext cx="857550" cy="4288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6644045" y="1499973"/>
              <a:ext cx="929013" cy="71466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6644045" y="1499973"/>
              <a:ext cx="786088" cy="500267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6" name="CasellaDiTesto 53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7143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/>
                <a:t>K(</a:t>
              </a:r>
              <a:r>
                <a:rPr lang="it-IT" sz="1400"/>
                <a:t>p</a:t>
              </a:r>
              <a:r>
                <a:rPr lang="it-IT"/>
                <a:t>)</a:t>
              </a:r>
            </a:p>
          </p:txBody>
        </p:sp>
        <p:sp>
          <p:nvSpPr>
            <p:cNvPr id="20497" name="CasellaDiTesto 54"/>
            <p:cNvSpPr txBox="1">
              <a:spLocks noChangeArrowheads="1"/>
            </p:cNvSpPr>
            <p:nvPr/>
          </p:nvSpPr>
          <p:spPr bwMode="auto">
            <a:xfrm rot="-1786793">
              <a:off x="6723041" y="886947"/>
              <a:ext cx="666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Symbol" pitchFamily="18" charset="2"/>
                </a:rPr>
                <a:t>p</a:t>
              </a:r>
              <a:r>
                <a:rPr lang="it-IT"/>
                <a:t>(</a:t>
              </a:r>
              <a:r>
                <a:rPr lang="it-IT" sz="1400"/>
                <a:t>p1</a:t>
              </a:r>
              <a:r>
                <a:rPr lang="it-IT"/>
                <a:t>)</a:t>
              </a:r>
            </a:p>
          </p:txBody>
        </p:sp>
        <p:sp>
          <p:nvSpPr>
            <p:cNvPr id="20498" name="CasellaDiTesto 55"/>
            <p:cNvSpPr txBox="1">
              <a:spLocks noChangeArrowheads="1"/>
            </p:cNvSpPr>
            <p:nvPr/>
          </p:nvSpPr>
          <p:spPr bwMode="auto">
            <a:xfrm rot="203568">
              <a:off x="6939694" y="1237351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Symbol" pitchFamily="18" charset="2"/>
                </a:rPr>
                <a:t>g</a:t>
              </a:r>
              <a:r>
                <a:rPr lang="it-IT"/>
                <a:t>(</a:t>
              </a:r>
              <a:r>
                <a:rPr lang="it-IT" sz="1400"/>
                <a:t>q2</a:t>
              </a:r>
              <a:r>
                <a:rPr lang="it-IT"/>
                <a:t>)</a:t>
              </a:r>
            </a:p>
          </p:txBody>
        </p:sp>
        <p:sp>
          <p:nvSpPr>
            <p:cNvPr id="20499" name="CasellaDiTesto 56"/>
            <p:cNvSpPr txBox="1">
              <a:spLocks noChangeArrowheads="1"/>
            </p:cNvSpPr>
            <p:nvPr/>
          </p:nvSpPr>
          <p:spPr bwMode="auto">
            <a:xfrm rot="2069226">
              <a:off x="6974159" y="1589129"/>
              <a:ext cx="6811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Symbol" pitchFamily="18" charset="2"/>
                </a:rPr>
                <a:t>g</a:t>
              </a:r>
              <a:r>
                <a:rPr lang="it-IT"/>
                <a:t>(</a:t>
              </a:r>
              <a:r>
                <a:rPr lang="it-IT" sz="1400"/>
                <a:t>q3</a:t>
              </a:r>
              <a:r>
                <a:rPr lang="it-IT"/>
                <a:t>)</a:t>
              </a:r>
            </a:p>
          </p:txBody>
        </p:sp>
      </p:grpSp>
      <p:sp>
        <p:nvSpPr>
          <p:cNvPr id="20491" name="CasellaDiTesto 58"/>
          <p:cNvSpPr txBox="1">
            <a:spLocks noChangeArrowheads="1"/>
          </p:cNvSpPr>
          <p:nvPr/>
        </p:nvSpPr>
        <p:spPr bwMode="auto">
          <a:xfrm>
            <a:off x="7143750" y="92868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70C0"/>
                </a:solidFill>
              </a:rPr>
              <a:t>y=p(q</a:t>
            </a:r>
            <a:r>
              <a:rPr lang="it-IT" baseline="-25000">
                <a:solidFill>
                  <a:srgbClr val="0070C0"/>
                </a:solidFill>
              </a:rPr>
              <a:t>2</a:t>
            </a:r>
            <a:r>
              <a:rPr lang="it-IT">
                <a:solidFill>
                  <a:srgbClr val="0070C0"/>
                </a:solidFill>
              </a:rPr>
              <a:t>-q</a:t>
            </a:r>
            <a:r>
              <a:rPr lang="it-IT" baseline="-25000">
                <a:solidFill>
                  <a:srgbClr val="0070C0"/>
                </a:solidFill>
              </a:rPr>
              <a:t>3</a:t>
            </a:r>
            <a:r>
              <a:rPr lang="it-IT">
                <a:solidFill>
                  <a:srgbClr val="0070C0"/>
                </a:solidFill>
              </a:rPr>
              <a:t>)/m</a:t>
            </a:r>
            <a:r>
              <a:rPr lang="it-IT" baseline="-25000">
                <a:solidFill>
                  <a:srgbClr val="0070C0"/>
                </a:solidFill>
              </a:rPr>
              <a:t>K</a:t>
            </a:r>
            <a:r>
              <a:rPr lang="it-IT" baseline="30000">
                <a:solidFill>
                  <a:srgbClr val="0070C0"/>
                </a:solidFill>
              </a:rPr>
              <a:t>2</a:t>
            </a:r>
            <a:endParaRPr lang="it-IT">
              <a:solidFill>
                <a:srgbClr val="0070C0"/>
              </a:solidFill>
            </a:endParaRPr>
          </a:p>
          <a:p>
            <a:r>
              <a:rPr lang="it-IT">
                <a:solidFill>
                  <a:srgbClr val="0070C0"/>
                </a:solidFill>
              </a:rPr>
              <a:t>z=(q</a:t>
            </a:r>
            <a:r>
              <a:rPr lang="it-IT" baseline="-25000">
                <a:solidFill>
                  <a:srgbClr val="0070C0"/>
                </a:solidFill>
              </a:rPr>
              <a:t>2</a:t>
            </a:r>
            <a:r>
              <a:rPr lang="it-IT">
                <a:solidFill>
                  <a:srgbClr val="0070C0"/>
                </a:solidFill>
              </a:rPr>
              <a:t>+q</a:t>
            </a:r>
            <a:r>
              <a:rPr lang="it-IT" baseline="-25000">
                <a:solidFill>
                  <a:srgbClr val="0070C0"/>
                </a:solidFill>
              </a:rPr>
              <a:t>3</a:t>
            </a:r>
            <a:r>
              <a:rPr lang="it-IT">
                <a:solidFill>
                  <a:srgbClr val="0070C0"/>
                </a:solidFill>
              </a:rPr>
              <a:t>)/m</a:t>
            </a:r>
            <a:r>
              <a:rPr lang="it-IT" baseline="-25000">
                <a:solidFill>
                  <a:srgbClr val="0070C0"/>
                </a:solidFill>
              </a:rPr>
              <a:t>K</a:t>
            </a:r>
            <a:r>
              <a:rPr lang="it-IT" baseline="3000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pgg</a:t>
            </a:r>
            <a:r>
              <a:rPr lang="it-IT" dirty="0" smtClean="0"/>
              <a:t>: 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452E7B-8AF0-4A08-B441-25A8C2C89CAF}" type="slidenum">
              <a:rPr lang="it-IT" smtClean="0">
                <a:latin typeface="Arial" pitchFamily="34" charset="0"/>
              </a:rPr>
              <a:pPr/>
              <a:t>19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1508" name="Picture 5" descr="C:\Users\Gianluca\Documents\talks\talks_slides\krakow-eps09\mgg_e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429000"/>
            <a:ext cx="42862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Users\Gianluca\Documents\talks\talks_slides\krakow-eps09\mgg_e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85813"/>
            <a:ext cx="4135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214813" y="857250"/>
            <a:ext cx="42862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Analysis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based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</a:t>
            </a:r>
            <a:r>
              <a:rPr lang="it-IT" dirty="0">
                <a:solidFill>
                  <a:srgbClr val="C00000"/>
                </a:solidFill>
              </a:rPr>
              <a:t>40%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whole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data set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1164 </a:t>
            </a:r>
            <a:r>
              <a:rPr lang="it-IT" dirty="0" err="1">
                <a:solidFill>
                  <a:srgbClr val="C00000"/>
                </a:solidFill>
              </a:rPr>
              <a:t>events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found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main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background: </a:t>
            </a:r>
            <a:r>
              <a:rPr lang="it-IT" dirty="0" err="1">
                <a:solidFill>
                  <a:srgbClr val="0070C0"/>
                </a:solidFill>
              </a:rPr>
              <a:t>K</a:t>
            </a:r>
            <a:r>
              <a:rPr lang="it-IT" baseline="30000" dirty="0" err="1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</a:rPr>
              <a:t>→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0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g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( 3.3%)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Main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systematics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trigger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efficency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determination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Data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shape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  <a:cs typeface="Arial" pitchFamily="34" charset="0"/>
              </a:rPr>
              <a:t>gg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follows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description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(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ĉ=2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shown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for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qualitative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comparison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endParaRPr lang="it-IT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O(p6)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and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ĉ=2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preliminary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result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</a:t>
            </a:r>
            <a:r>
              <a:rPr lang="it-IT" i="1" dirty="0" err="1">
                <a:solidFill>
                  <a:srgbClr val="2AB000"/>
                </a:solidFill>
              </a:rPr>
              <a:t>model</a:t>
            </a:r>
            <a:r>
              <a:rPr lang="it-IT" i="1" dirty="0">
                <a:solidFill>
                  <a:srgbClr val="2AB000"/>
                </a:solidFill>
              </a:rPr>
              <a:t> </a:t>
            </a:r>
            <a:r>
              <a:rPr lang="it-IT" i="1" dirty="0" err="1">
                <a:solidFill>
                  <a:srgbClr val="2AB000"/>
                </a:solidFill>
              </a:rPr>
              <a:t>dependent</a:t>
            </a:r>
            <a:r>
              <a:rPr lang="it-IT" i="1" dirty="0">
                <a:solidFill>
                  <a:srgbClr val="2AB000"/>
                </a:solidFill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determination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endParaRPr lang="it-IT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43375" y="5072063"/>
            <a:ext cx="4714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Overtaken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previous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result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E787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candidates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21512" name="CasellaDiTesto 8"/>
          <p:cNvSpPr txBox="1">
            <a:spLocks noChangeArrowheads="1"/>
          </p:cNvSpPr>
          <p:nvPr/>
        </p:nvSpPr>
        <p:spPr bwMode="auto">
          <a:xfrm>
            <a:off x="4143375" y="5786438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Br(K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</a:rPr>
              <a:t>→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g g</a:t>
            </a:r>
            <a:r>
              <a:rPr lang="it-IT">
                <a:solidFill>
                  <a:srgbClr val="C00000"/>
                </a:solidFill>
              </a:rPr>
              <a:t>) = (1.10±0.32)·10</a:t>
            </a:r>
            <a:r>
              <a:rPr lang="it-IT" baseline="30000">
                <a:solidFill>
                  <a:srgbClr val="C00000"/>
                </a:solidFill>
              </a:rPr>
              <a:t>−6</a:t>
            </a:r>
          </a:p>
        </p:txBody>
      </p:sp>
      <p:sp>
        <p:nvSpPr>
          <p:cNvPr id="21513" name="CasellaDiTesto 9"/>
          <p:cNvSpPr txBox="1">
            <a:spLocks noChangeArrowheads="1"/>
          </p:cNvSpPr>
          <p:nvPr/>
        </p:nvSpPr>
        <p:spPr bwMode="auto">
          <a:xfrm>
            <a:off x="4071938" y="4786313"/>
            <a:ext cx="428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rgbClr val="2AB000"/>
                </a:solidFill>
              </a:rPr>
              <a:t>(model independent analysis on going) </a:t>
            </a:r>
          </a:p>
        </p:txBody>
      </p:sp>
      <p:grpSp>
        <p:nvGrpSpPr>
          <p:cNvPr id="21514" name="Gruppo 11"/>
          <p:cNvGrpSpPr>
            <a:grpSpLocks/>
          </p:cNvGrpSpPr>
          <p:nvPr/>
        </p:nvGrpSpPr>
        <p:grpSpPr bwMode="auto">
          <a:xfrm>
            <a:off x="4071938" y="4214813"/>
            <a:ext cx="4857750" cy="571500"/>
            <a:chOff x="4071934" y="4214818"/>
            <a:chExt cx="4857784" cy="571504"/>
          </a:xfrm>
        </p:grpSpPr>
        <p:sp>
          <p:nvSpPr>
            <p:cNvPr id="11" name="Rettangolo 10"/>
            <p:cNvSpPr/>
            <p:nvPr/>
          </p:nvSpPr>
          <p:spPr>
            <a:xfrm>
              <a:off x="4071934" y="4214818"/>
              <a:ext cx="4857784" cy="57150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071934" y="4286255"/>
              <a:ext cx="4786345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Br(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→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 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(1.07±0.04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±0.08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)·10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−6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8B9B30-8DBE-4118-B99C-5750379BBC04}" type="slidenum">
              <a:rPr lang="it-IT" smtClean="0">
                <a:latin typeface="Arial" pitchFamily="34" charset="0"/>
              </a:rPr>
              <a:pPr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785813"/>
            <a:ext cx="35496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14375" y="928688"/>
            <a:ext cx="48577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NA48/2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experimental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setup</a:t>
            </a:r>
            <a:endParaRPr lang="it-IT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QCD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tests</a:t>
            </a:r>
            <a:endParaRPr lang="it-IT" sz="2400" dirty="0">
              <a:solidFill>
                <a:schemeClr val="accent1">
                  <a:lumMod val="25000"/>
                </a:schemeClr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pp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scattering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</a:rPr>
              <a:t>lengths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Ke4 and </a:t>
            </a:r>
            <a:r>
              <a:rPr lang="it-IT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Cusp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it-IT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preliminary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!)</a:t>
            </a:r>
          </a:p>
          <a:p>
            <a:pPr lvl="1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sz="2400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sz="2400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±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gg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: BR 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(</a:t>
            </a:r>
            <a:r>
              <a:rPr lang="it-IT" sz="16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preliminary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!)</a:t>
            </a:r>
            <a:endParaRPr lang="it-IT" sz="1600" dirty="0">
              <a:solidFill>
                <a:schemeClr val="accent6">
                  <a:lumMod val="60000"/>
                  <a:lumOff val="40000"/>
                </a:schemeClr>
              </a:solidFill>
              <a:latin typeface="Symbol" pitchFamily="18" charset="2"/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sz="2400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sz="24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±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it-IT" sz="24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it-IT" sz="24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: BR and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Shape</a:t>
            </a: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(</a:t>
            </a:r>
            <a:r>
              <a:rPr lang="it-IT" sz="16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final</a:t>
            </a:r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!)</a:t>
            </a:r>
          </a:p>
          <a:p>
            <a:pPr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4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Conclusions</a:t>
            </a:r>
            <a:endParaRPr lang="it-IT" sz="2400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26" name="Gruppo 17"/>
          <p:cNvGrpSpPr>
            <a:grpSpLocks/>
          </p:cNvGrpSpPr>
          <p:nvPr/>
        </p:nvGrpSpPr>
        <p:grpSpPr bwMode="auto">
          <a:xfrm>
            <a:off x="6072188" y="3286125"/>
            <a:ext cx="2735262" cy="2665413"/>
            <a:chOff x="6072198" y="3286124"/>
            <a:chExt cx="2735262" cy="2665231"/>
          </a:xfrm>
        </p:grpSpPr>
        <p:pic>
          <p:nvPicPr>
            <p:cNvPr id="512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5498" y="3286124"/>
              <a:ext cx="1731962" cy="2303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128" name="AutoShape 7"/>
            <p:cNvSpPr>
              <a:spLocks/>
            </p:cNvSpPr>
            <p:nvPr/>
          </p:nvSpPr>
          <p:spPr bwMode="auto">
            <a:xfrm>
              <a:off x="6799273" y="3317874"/>
              <a:ext cx="306387" cy="1319212"/>
            </a:xfrm>
            <a:prstGeom prst="leftBrace">
              <a:avLst>
                <a:gd name="adj1" fmla="val 35881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9" name="AutoShape 8"/>
            <p:cNvSpPr>
              <a:spLocks/>
            </p:cNvSpPr>
            <p:nvPr/>
          </p:nvSpPr>
          <p:spPr bwMode="auto">
            <a:xfrm>
              <a:off x="6897698" y="5037136"/>
              <a:ext cx="201612" cy="520700"/>
            </a:xfrm>
            <a:prstGeom prst="leftBrace">
              <a:avLst>
                <a:gd name="adj1" fmla="val 21522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6167448" y="3838574"/>
              <a:ext cx="674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NA48</a:t>
              </a:r>
            </a:p>
          </p:txBody>
        </p:sp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6072198" y="4702174"/>
              <a:ext cx="8731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NA48/1</a:t>
              </a:r>
            </a:p>
          </p:txBody>
        </p:sp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6072198" y="5146674"/>
              <a:ext cx="8731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NA48/2</a:t>
              </a:r>
            </a:p>
          </p:txBody>
        </p:sp>
        <p:sp>
          <p:nvSpPr>
            <p:cNvPr id="5133" name="AutoShape 12"/>
            <p:cNvSpPr>
              <a:spLocks/>
            </p:cNvSpPr>
            <p:nvPr/>
          </p:nvSpPr>
          <p:spPr bwMode="auto">
            <a:xfrm>
              <a:off x="6897698" y="4729161"/>
              <a:ext cx="152400" cy="246062"/>
            </a:xfrm>
            <a:prstGeom prst="leftBrace">
              <a:avLst>
                <a:gd name="adj1" fmla="val 1345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34" name="CasellaDiTesto 13"/>
            <p:cNvSpPr txBox="1">
              <a:spLocks noChangeArrowheads="1"/>
            </p:cNvSpPr>
            <p:nvPr/>
          </p:nvSpPr>
          <p:spPr bwMode="auto">
            <a:xfrm>
              <a:off x="6072198" y="5643578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</a:rPr>
                <a:t>NA62</a:t>
              </a:r>
            </a:p>
          </p:txBody>
        </p:sp>
        <p:sp>
          <p:nvSpPr>
            <p:cNvPr id="5135" name="AutoShape 12"/>
            <p:cNvSpPr>
              <a:spLocks/>
            </p:cNvSpPr>
            <p:nvPr/>
          </p:nvSpPr>
          <p:spPr bwMode="auto">
            <a:xfrm>
              <a:off x="6929454" y="5643578"/>
              <a:ext cx="152400" cy="246062"/>
            </a:xfrm>
            <a:prstGeom prst="leftBrace">
              <a:avLst>
                <a:gd name="adj1" fmla="val 1345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7072323" y="5643401"/>
              <a:ext cx="1714500" cy="28573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137" name="CasellaDiTesto 16"/>
            <p:cNvSpPr txBox="1">
              <a:spLocks noChangeArrowheads="1"/>
            </p:cNvSpPr>
            <p:nvPr/>
          </p:nvSpPr>
          <p:spPr bwMode="auto">
            <a:xfrm>
              <a:off x="7072330" y="5643578"/>
              <a:ext cx="15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000" b="1">
                  <a:solidFill>
                    <a:srgbClr val="FF0000"/>
                  </a:solidFill>
                </a:rPr>
                <a:t>&gt;2010   K-&gt;</a:t>
              </a:r>
              <a:r>
                <a:rPr lang="it-IT" sz="1000" b="1">
                  <a:solidFill>
                    <a:srgbClr val="FF0000"/>
                  </a:solidFill>
                  <a:latin typeface="Symbol" pitchFamily="18" charset="2"/>
                </a:rPr>
                <a:t>pnn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it-IT" dirty="0" smtClean="0"/>
              <a:t>: </a:t>
            </a:r>
            <a:r>
              <a:rPr lang="it-IT" dirty="0" err="1" smtClean="0"/>
              <a:t>Theory</a:t>
            </a:r>
            <a:endParaRPr lang="it-IT" dirty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FDEE03-5588-43C5-89C1-DDFCB892927F}" type="slidenum">
              <a:rPr lang="it-IT" smtClean="0">
                <a:latin typeface="Arial" pitchFamily="34" charset="0"/>
              </a:rPr>
              <a:pPr/>
              <a:t>20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2532" name="Picture 5" descr="C:\Users\Gianluca\Documents\talks\talks_slides\krakow-eps09\peeg_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714750"/>
            <a:ext cx="35417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Gianluca\Documents\talks\talks_slides\krakow-eps09\peeg_t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714375"/>
            <a:ext cx="34988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14375" y="1071563"/>
            <a:ext cx="36433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Similar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respect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it-IT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it-I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g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Br and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at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order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O(p4)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determined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O(p6)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could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enhance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by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30%-40%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Theoretical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prediction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at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O(p6)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: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  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4375" y="4214813"/>
            <a:ext cx="33575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Never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observed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before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! 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43188" y="3214688"/>
            <a:ext cx="40005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[Gabbiani, in Phys.Rev.Lett.D59,1999]</a:t>
            </a:r>
          </a:p>
        </p:txBody>
      </p:sp>
      <p:sp>
        <p:nvSpPr>
          <p:cNvPr id="22537" name="Rettangolo 7"/>
          <p:cNvSpPr>
            <a:spLocks noChangeArrowheads="1"/>
          </p:cNvSpPr>
          <p:nvPr/>
        </p:nvSpPr>
        <p:spPr bwMode="auto">
          <a:xfrm>
            <a:off x="1000125" y="2857500"/>
            <a:ext cx="357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Br(K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</a:rPr>
              <a:t>→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baseline="30000">
                <a:solidFill>
                  <a:srgbClr val="C00000"/>
                </a:solidFill>
              </a:rPr>
              <a:t>+</a:t>
            </a:r>
            <a:r>
              <a:rPr lang="it-IT">
                <a:solidFill>
                  <a:srgbClr val="C00000"/>
                </a:solidFill>
                <a:latin typeface="Symbol" pitchFamily="18" charset="2"/>
              </a:rPr>
              <a:t>g </a:t>
            </a:r>
            <a:r>
              <a:rPr lang="it-IT">
                <a:solidFill>
                  <a:srgbClr val="C00000"/>
                </a:solidFill>
                <a:cs typeface="Arial" pitchFamily="34" charset="0"/>
              </a:rPr>
              <a:t>e+e-</a:t>
            </a:r>
            <a:r>
              <a:rPr lang="it-IT">
                <a:solidFill>
                  <a:srgbClr val="C00000"/>
                </a:solidFill>
              </a:rPr>
              <a:t>) = (0.9÷1.6)·10</a:t>
            </a:r>
            <a:r>
              <a:rPr lang="it-IT" baseline="30000">
                <a:solidFill>
                  <a:srgbClr val="C00000"/>
                </a:solidFill>
              </a:rPr>
              <a:t>−8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</a:t>
            </a:r>
            <a:r>
              <a:rPr lang="it-IT" dirty="0" smtClean="0">
                <a:latin typeface="Arial"/>
                <a:cs typeface="Arial"/>
              </a:rPr>
              <a:t>→</a:t>
            </a:r>
            <a:r>
              <a:rPr lang="it-IT" dirty="0" err="1" smtClean="0">
                <a:latin typeface="Symbol" pitchFamily="18" charset="2"/>
              </a:rPr>
              <a:t>pg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/>
              <a:t>: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02DEC5-4351-4CCF-9A24-9C0EC2C88EAE}" type="slidenum">
              <a:rPr lang="it-IT" smtClean="0">
                <a:latin typeface="Arial" pitchFamily="34" charset="0"/>
              </a:rPr>
              <a:pPr/>
              <a:t>21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3556" name="Picture 5" descr="C:\Users\Gianluca\Documents\talks\talks_slides\krakow-eps09\peeg_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500"/>
            <a:ext cx="4244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C:\Users\Gianluca\Documents\talks\talks_slides\krakow-eps09\peeg_e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643313"/>
            <a:ext cx="35718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71500" y="1000125"/>
            <a:ext cx="4000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120 </a:t>
            </a:r>
            <a:r>
              <a:rPr lang="it-IT" dirty="0" err="1">
                <a:solidFill>
                  <a:srgbClr val="C00000"/>
                </a:solidFill>
              </a:rPr>
              <a:t>events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candidates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Background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K</a:t>
            </a:r>
            <a:r>
              <a:rPr lang="it-IT" baseline="30000" dirty="0" err="1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</a:rPr>
              <a:t>→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+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rgbClr val="0070C0"/>
                </a:solidFill>
              </a:rPr>
              <a:t>0</a:t>
            </a:r>
            <a:r>
              <a:rPr lang="it-IT" baseline="-25000" dirty="0">
                <a:solidFill>
                  <a:srgbClr val="0070C0"/>
                </a:solidFill>
              </a:rPr>
              <a:t>D</a:t>
            </a:r>
            <a:r>
              <a:rPr lang="it-IT" dirty="0">
                <a:solidFill>
                  <a:srgbClr val="0070C0"/>
                </a:solidFill>
                <a:latin typeface="Symbol" pitchFamily="18" charset="2"/>
              </a:rPr>
              <a:t>g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(6.1%)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computed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bins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of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endParaRPr lang="it-IT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no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assumption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on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(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model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independent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measurement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Cut on </a:t>
            </a:r>
            <a:r>
              <a:rPr lang="it-IT" dirty="0" err="1">
                <a:solidFill>
                  <a:srgbClr val="C00000"/>
                </a:solidFill>
              </a:rPr>
              <a:t>m</a:t>
            </a:r>
            <a:r>
              <a:rPr lang="it-IT" baseline="-25000" dirty="0" err="1">
                <a:solidFill>
                  <a:srgbClr val="C00000"/>
                </a:solidFill>
              </a:rPr>
              <a:t>ee</a:t>
            </a:r>
            <a:r>
              <a:rPr lang="it-IT" baseline="-25000" dirty="0" err="1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it-IT" dirty="0">
                <a:solidFill>
                  <a:srgbClr val="C00000"/>
                </a:solidFill>
                <a:cs typeface="Arial" pitchFamily="34" charset="0"/>
              </a:rPr>
              <a:t> &gt; 260 </a:t>
            </a:r>
            <a:r>
              <a:rPr lang="it-IT" dirty="0" err="1">
                <a:solidFill>
                  <a:srgbClr val="C00000"/>
                </a:solidFill>
                <a:cs typeface="Arial" pitchFamily="34" charset="0"/>
              </a:rPr>
              <a:t>MeV</a:t>
            </a:r>
            <a:r>
              <a:rPr lang="it-IT" dirty="0">
                <a:solidFill>
                  <a:srgbClr val="C00000"/>
                </a:solidFill>
                <a:cs typeface="Arial" pitchFamily="34" charset="0"/>
              </a:rPr>
              <a:t>/c</a:t>
            </a:r>
            <a:r>
              <a:rPr lang="it-IT" baseline="30000" dirty="0">
                <a:solidFill>
                  <a:srgbClr val="C00000"/>
                </a:solidFill>
                <a:cs typeface="Arial" pitchFamily="34" charset="0"/>
              </a:rPr>
              <a:t>2 </a:t>
            </a:r>
            <a:r>
              <a:rPr lang="it-IT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it-IT" baseline="30000" dirty="0"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2938" y="3643313"/>
            <a:ext cx="4000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O(p6),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the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ĉ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value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extracted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</a:rPr>
              <a:t>ee</a:t>
            </a:r>
            <a:r>
              <a:rPr lang="it-IT" baseline="-25000" dirty="0" err="1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distribution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500" y="5000625"/>
            <a:ext cx="4429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this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model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dependent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ChPT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BR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00063" y="6429375"/>
            <a:ext cx="37369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500" b="1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5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Batley</a:t>
            </a:r>
            <a:r>
              <a:rPr lang="it-IT" sz="1500" b="1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5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500" b="1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Phys.Lett.B659:493, 2008]</a:t>
            </a:r>
            <a:endParaRPr lang="it-IT" dirty="0"/>
          </a:p>
        </p:txBody>
      </p:sp>
      <p:grpSp>
        <p:nvGrpSpPr>
          <p:cNvPr id="23562" name="Gruppo 14"/>
          <p:cNvGrpSpPr>
            <a:grpSpLocks/>
          </p:cNvGrpSpPr>
          <p:nvPr/>
        </p:nvGrpSpPr>
        <p:grpSpPr bwMode="auto">
          <a:xfrm>
            <a:off x="500063" y="3071813"/>
            <a:ext cx="5000625" cy="500062"/>
            <a:chOff x="500034" y="3071810"/>
            <a:chExt cx="5000660" cy="500066"/>
          </a:xfrm>
        </p:grpSpPr>
        <p:sp>
          <p:nvSpPr>
            <p:cNvPr id="14" name="Rettangolo 13"/>
            <p:cNvSpPr/>
            <p:nvPr/>
          </p:nvSpPr>
          <p:spPr>
            <a:xfrm>
              <a:off x="500034" y="3071810"/>
              <a:ext cx="4929221" cy="50006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00034" y="3143248"/>
              <a:ext cx="5000660" cy="369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BR(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-&gt;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(1.19±0.12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±0.04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)·10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-8</a:t>
              </a:r>
            </a:p>
          </p:txBody>
        </p:sp>
      </p:grpSp>
      <p:grpSp>
        <p:nvGrpSpPr>
          <p:cNvPr id="23563" name="Gruppo 16"/>
          <p:cNvGrpSpPr>
            <a:grpSpLocks/>
          </p:cNvGrpSpPr>
          <p:nvPr/>
        </p:nvGrpSpPr>
        <p:grpSpPr bwMode="auto">
          <a:xfrm>
            <a:off x="1357313" y="4357688"/>
            <a:ext cx="1882775" cy="571500"/>
            <a:chOff x="1500166" y="4643446"/>
            <a:chExt cx="1882247" cy="571504"/>
          </a:xfrm>
        </p:grpSpPr>
        <p:sp>
          <p:nvSpPr>
            <p:cNvPr id="16" name="Rettangolo 15"/>
            <p:cNvSpPr/>
            <p:nvPr/>
          </p:nvSpPr>
          <p:spPr>
            <a:xfrm>
              <a:off x="1500166" y="4643446"/>
              <a:ext cx="1856854" cy="57150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500166" y="4714883"/>
              <a:ext cx="1882247" cy="369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ĉ = (0.90 ± 0.45)</a:t>
              </a:r>
            </a:p>
          </p:txBody>
        </p:sp>
      </p:grpSp>
      <p:grpSp>
        <p:nvGrpSpPr>
          <p:cNvPr id="23564" name="Gruppo 18"/>
          <p:cNvGrpSpPr>
            <a:grpSpLocks/>
          </p:cNvGrpSpPr>
          <p:nvPr/>
        </p:nvGrpSpPr>
        <p:grpSpPr bwMode="auto">
          <a:xfrm>
            <a:off x="500063" y="5715000"/>
            <a:ext cx="4929187" cy="571500"/>
            <a:chOff x="500034" y="5715016"/>
            <a:chExt cx="4929222" cy="571504"/>
          </a:xfrm>
        </p:grpSpPr>
        <p:sp>
          <p:nvSpPr>
            <p:cNvPr id="18" name="Rettangolo 17"/>
            <p:cNvSpPr/>
            <p:nvPr/>
          </p:nvSpPr>
          <p:spPr>
            <a:xfrm>
              <a:off x="500034" y="5715016"/>
              <a:ext cx="4857784" cy="57150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00034" y="5857892"/>
              <a:ext cx="4929222" cy="3698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BR(</a:t>
              </a:r>
              <a:r>
                <a:rPr lang="it-IT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it-IT" baseline="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-&gt; 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p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±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g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(1.29±0.13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±0.03</a:t>
              </a:r>
              <a:r>
                <a:rPr lang="it-IT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ĉ</a:t>
              </a:r>
              <a:r>
                <a:rPr lang="it-IT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)·10</a:t>
              </a:r>
              <a:r>
                <a:rPr lang="it-IT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1D3301-3D18-4535-A09A-FEA3F2B97D29}" type="slidenum">
              <a:rPr lang="it-IT" smtClean="0">
                <a:latin typeface="Arial" pitchFamily="34" charset="0"/>
              </a:rPr>
              <a:pPr/>
              <a:t>22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28688" y="928688"/>
            <a:ext cx="7572375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The kaon decays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give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possibility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study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the low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energy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hadronic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interaction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good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precision</a:t>
            </a:r>
            <a:endParaRPr lang="it-IT" sz="22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Thanks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to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high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statistics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and high data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quality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it-IT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NA48/2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can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check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several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ChPT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predictions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endParaRPr lang="it-IT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Three significative </a:t>
            </a:r>
            <a:r>
              <a:rPr lang="it-IT" sz="2200" i="1" dirty="0">
                <a:solidFill>
                  <a:schemeClr val="accent1">
                    <a:lumMod val="25000"/>
                  </a:schemeClr>
                </a:solidFill>
              </a:rPr>
              <a:t>“</a:t>
            </a:r>
            <a:r>
              <a:rPr lang="it-IT" sz="2200" i="1" dirty="0" err="1">
                <a:solidFill>
                  <a:schemeClr val="accent1">
                    <a:lumMod val="25000"/>
                  </a:schemeClr>
                </a:solidFill>
              </a:rPr>
              <a:t>examples</a:t>
            </a:r>
            <a:r>
              <a:rPr lang="it-IT" sz="2200" i="1" dirty="0">
                <a:solidFill>
                  <a:schemeClr val="accent1">
                    <a:lumMod val="25000"/>
                  </a:schemeClr>
                </a:solidFill>
              </a:rPr>
              <a:t>”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have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been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presented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</a:rPr>
              <a:t>this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</a:rPr>
              <a:t> talk: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  <a:latin typeface="Symbol" pitchFamily="18" charset="2"/>
              </a:rPr>
              <a:t>pp</a:t>
            </a: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</a:rPr>
              <a:t>scattering</a:t>
            </a: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>
                <a:solidFill>
                  <a:srgbClr val="C00000"/>
                </a:solidFill>
              </a:rPr>
              <a:t>lengths</a:t>
            </a:r>
            <a:endParaRPr lang="it-IT" sz="2200" dirty="0">
              <a:solidFill>
                <a:srgbClr val="C00000"/>
              </a:solidFill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 err="1" smtClean="0">
                <a:solidFill>
                  <a:srgbClr val="C00000"/>
                </a:solidFill>
              </a:rPr>
              <a:t>K</a:t>
            </a:r>
            <a:r>
              <a:rPr lang="it-IT" sz="2200" baseline="30000" dirty="0" err="1" smtClean="0">
                <a:solidFill>
                  <a:srgbClr val="C00000"/>
                </a:solidFill>
              </a:rPr>
              <a:t>±</a:t>
            </a:r>
            <a:r>
              <a:rPr lang="it-IT" sz="2200" dirty="0" smtClean="0">
                <a:solidFill>
                  <a:srgbClr val="C00000"/>
                </a:solidFill>
                <a:latin typeface="Arial"/>
                <a:cs typeface="Arial"/>
              </a:rPr>
              <a:t>→</a:t>
            </a:r>
            <a:r>
              <a:rPr lang="it-IT" sz="2200" dirty="0" err="1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sz="2200" baseline="30000" dirty="0" err="1" smtClean="0">
                <a:solidFill>
                  <a:srgbClr val="C00000"/>
                </a:solidFill>
              </a:rPr>
              <a:t>±</a:t>
            </a:r>
            <a:r>
              <a:rPr lang="it-IT" sz="2200" dirty="0" err="1" smtClean="0">
                <a:solidFill>
                  <a:srgbClr val="C00000"/>
                </a:solidFill>
                <a:latin typeface="Symbol" pitchFamily="18" charset="2"/>
              </a:rPr>
              <a:t>gg</a:t>
            </a:r>
            <a:endParaRPr lang="it-IT" sz="2200" dirty="0">
              <a:solidFill>
                <a:srgbClr val="C00000"/>
              </a:solidFill>
              <a:latin typeface="Symbol" pitchFamily="18" charset="2"/>
            </a:endParaRPr>
          </a:p>
          <a:p>
            <a:pPr lv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it-IT" sz="2200" dirty="0" err="1" smtClean="0">
                <a:solidFill>
                  <a:srgbClr val="C00000"/>
                </a:solidFill>
              </a:rPr>
              <a:t>K</a:t>
            </a:r>
            <a:r>
              <a:rPr lang="it-IT" sz="2200" baseline="30000" dirty="0" err="1" smtClean="0">
                <a:solidFill>
                  <a:srgbClr val="C00000"/>
                </a:solidFill>
              </a:rPr>
              <a:t>±</a:t>
            </a:r>
            <a:r>
              <a:rPr lang="it-IT" sz="2200" dirty="0" smtClean="0">
                <a:solidFill>
                  <a:srgbClr val="C00000"/>
                </a:solidFill>
                <a:latin typeface="Arial"/>
                <a:cs typeface="Arial"/>
              </a:rPr>
              <a:t>→</a:t>
            </a:r>
            <a:r>
              <a:rPr lang="it-IT" sz="2200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it-IT" sz="2200" baseline="30000" dirty="0" smtClean="0">
                <a:solidFill>
                  <a:srgbClr val="C00000"/>
                </a:solidFill>
              </a:rPr>
              <a:t>±</a:t>
            </a:r>
            <a:r>
              <a:rPr lang="it-IT" sz="2200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it-IT" sz="2200" dirty="0" smtClean="0">
                <a:solidFill>
                  <a:srgbClr val="C00000"/>
                </a:solidFill>
                <a:cs typeface="Arial" pitchFamily="34" charset="0"/>
              </a:rPr>
              <a:t>e</a:t>
            </a:r>
            <a:r>
              <a:rPr lang="it-IT" sz="2200" baseline="30000" dirty="0" smtClean="0">
                <a:solidFill>
                  <a:srgbClr val="C00000"/>
                </a:solidFill>
                <a:cs typeface="Arial" pitchFamily="34" charset="0"/>
              </a:rPr>
              <a:t>+</a:t>
            </a:r>
            <a:r>
              <a:rPr lang="it-IT" sz="2200" dirty="0" smtClean="0">
                <a:solidFill>
                  <a:srgbClr val="C00000"/>
                </a:solidFill>
                <a:cs typeface="Arial" pitchFamily="34" charset="0"/>
              </a:rPr>
              <a:t>e</a:t>
            </a:r>
            <a:r>
              <a:rPr lang="it-IT" sz="2200" baseline="30000" dirty="0" smtClean="0">
                <a:solidFill>
                  <a:srgbClr val="C00000"/>
                </a:solidFill>
                <a:cs typeface="Arial" pitchFamily="34" charset="0"/>
              </a:rPr>
              <a:t>-</a:t>
            </a:r>
            <a:endParaRPr lang="it-IT" sz="2200" baseline="30000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results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obtained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are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compatible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predictions</a:t>
            </a:r>
            <a:endParaRPr lang="it-IT" sz="2200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In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particular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measurement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of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pp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scattering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lengths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obtained</a:t>
            </a:r>
            <a:r>
              <a:rPr lang="it-IT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in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two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different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ways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,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an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experimental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error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comparable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with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theoretical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uncertainty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,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is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a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very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strong test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of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the </a:t>
            </a:r>
            <a:r>
              <a:rPr lang="it-IT" sz="2200" dirty="0" err="1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theory</a:t>
            </a:r>
            <a:r>
              <a:rPr lang="it-IT" sz="2200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DB57DC-A826-4E7B-9483-14A336A56C7A}" type="slidenum">
              <a:rPr lang="it-IT" smtClean="0">
                <a:latin typeface="Arial" pitchFamily="34" charset="0"/>
              </a:rPr>
              <a:pPr/>
              <a:t>3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201738" y="1571625"/>
            <a:ext cx="7154862" cy="4000500"/>
            <a:chOff x="0" y="845"/>
            <a:chExt cx="5760" cy="2950"/>
          </a:xfrm>
        </p:grpSpPr>
        <p:grpSp>
          <p:nvGrpSpPr>
            <p:cNvPr id="6167" name="Group 5"/>
            <p:cNvGrpSpPr>
              <a:grpSpLocks/>
            </p:cNvGrpSpPr>
            <p:nvPr/>
          </p:nvGrpSpPr>
          <p:grpSpPr bwMode="auto">
            <a:xfrm>
              <a:off x="0" y="845"/>
              <a:ext cx="5760" cy="2950"/>
              <a:chOff x="0" y="845"/>
              <a:chExt cx="5760" cy="2950"/>
            </a:xfrm>
          </p:grpSpPr>
          <p:pic>
            <p:nvPicPr>
              <p:cNvPr id="6169" name="Picture 6" descr="new_na48_2_beam_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845"/>
                <a:ext cx="5760" cy="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0" name="Freeform 7"/>
              <p:cNvSpPr>
                <a:spLocks/>
              </p:cNvSpPr>
              <p:nvPr/>
            </p:nvSpPr>
            <p:spPr bwMode="auto">
              <a:xfrm>
                <a:off x="960" y="1520"/>
                <a:ext cx="172" cy="698"/>
              </a:xfrm>
              <a:custGeom>
                <a:avLst/>
                <a:gdLst>
                  <a:gd name="T0" fmla="*/ 0 w 180"/>
                  <a:gd name="T1" fmla="*/ 0 h 594"/>
                  <a:gd name="T2" fmla="*/ 131 w 180"/>
                  <a:gd name="T3" fmla="*/ 1838 h 594"/>
                  <a:gd name="T4" fmla="*/ 0 60000 65536"/>
                  <a:gd name="T5" fmla="*/ 0 60000 65536"/>
                  <a:gd name="T6" fmla="*/ 0 w 180"/>
                  <a:gd name="T7" fmla="*/ 0 h 594"/>
                  <a:gd name="T8" fmla="*/ 180 w 180"/>
                  <a:gd name="T9" fmla="*/ 594 h 5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" h="594">
                    <a:moveTo>
                      <a:pt x="0" y="0"/>
                    </a:moveTo>
                    <a:lnTo>
                      <a:pt x="180" y="594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1" name="Line 8"/>
              <p:cNvSpPr>
                <a:spLocks noChangeShapeType="1"/>
              </p:cNvSpPr>
              <p:nvPr/>
            </p:nvSpPr>
            <p:spPr bwMode="auto">
              <a:xfrm>
                <a:off x="768" y="1520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2" name="Freeform 9"/>
              <p:cNvSpPr>
                <a:spLocks/>
              </p:cNvSpPr>
              <p:nvPr/>
            </p:nvSpPr>
            <p:spPr bwMode="auto">
              <a:xfrm>
                <a:off x="574" y="1512"/>
                <a:ext cx="188" cy="721"/>
              </a:xfrm>
              <a:custGeom>
                <a:avLst/>
                <a:gdLst>
                  <a:gd name="T0" fmla="*/ 368 w 168"/>
                  <a:gd name="T1" fmla="*/ 0 h 591"/>
                  <a:gd name="T2" fmla="*/ 0 w 168"/>
                  <a:gd name="T3" fmla="*/ 2379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3" name="Text Box 10"/>
              <p:cNvSpPr txBox="1">
                <a:spLocks noChangeArrowheads="1"/>
              </p:cNvSpPr>
              <p:nvPr/>
            </p:nvSpPr>
            <p:spPr bwMode="auto">
              <a:xfrm>
                <a:off x="483" y="1472"/>
                <a:ext cx="30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FF0000"/>
                    </a:solidFill>
                  </a:rPr>
                  <a:t>K</a:t>
                </a:r>
                <a:r>
                  <a:rPr lang="en-US" sz="2000" b="1" baseline="3000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6174" name="Freeform 11"/>
              <p:cNvSpPr>
                <a:spLocks/>
              </p:cNvSpPr>
              <p:nvPr/>
            </p:nvSpPr>
            <p:spPr bwMode="auto">
              <a:xfrm>
                <a:off x="572" y="2238"/>
                <a:ext cx="172" cy="730"/>
              </a:xfrm>
              <a:custGeom>
                <a:avLst/>
                <a:gdLst>
                  <a:gd name="T0" fmla="*/ 0 w 180"/>
                  <a:gd name="T1" fmla="*/ 0 h 594"/>
                  <a:gd name="T2" fmla="*/ 131 w 180"/>
                  <a:gd name="T3" fmla="*/ 2513 h 594"/>
                  <a:gd name="T4" fmla="*/ 0 60000 65536"/>
                  <a:gd name="T5" fmla="*/ 0 60000 65536"/>
                  <a:gd name="T6" fmla="*/ 0 w 180"/>
                  <a:gd name="T7" fmla="*/ 0 h 594"/>
                  <a:gd name="T8" fmla="*/ 180 w 180"/>
                  <a:gd name="T9" fmla="*/ 594 h 5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" h="594">
                    <a:moveTo>
                      <a:pt x="0" y="0"/>
                    </a:moveTo>
                    <a:lnTo>
                      <a:pt x="180" y="594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5" name="Freeform 12"/>
              <p:cNvSpPr>
                <a:spLocks/>
              </p:cNvSpPr>
              <p:nvPr/>
            </p:nvSpPr>
            <p:spPr bwMode="auto">
              <a:xfrm>
                <a:off x="944" y="2226"/>
                <a:ext cx="186" cy="742"/>
              </a:xfrm>
              <a:custGeom>
                <a:avLst/>
                <a:gdLst>
                  <a:gd name="T0" fmla="*/ 186 w 186"/>
                  <a:gd name="T1" fmla="*/ 0 h 606"/>
                  <a:gd name="T2" fmla="*/ 0 w 186"/>
                  <a:gd name="T3" fmla="*/ 2503 h 606"/>
                  <a:gd name="T4" fmla="*/ 0 60000 65536"/>
                  <a:gd name="T5" fmla="*/ 0 60000 65536"/>
                  <a:gd name="T6" fmla="*/ 0 w 186"/>
                  <a:gd name="T7" fmla="*/ 0 h 606"/>
                  <a:gd name="T8" fmla="*/ 186 w 186"/>
                  <a:gd name="T9" fmla="*/ 606 h 6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6" h="606">
                    <a:moveTo>
                      <a:pt x="186" y="0"/>
                    </a:moveTo>
                    <a:lnTo>
                      <a:pt x="0" y="606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6" name="Text Box 13"/>
              <p:cNvSpPr txBox="1">
                <a:spLocks noChangeArrowheads="1"/>
              </p:cNvSpPr>
              <p:nvPr/>
            </p:nvSpPr>
            <p:spPr bwMode="auto">
              <a:xfrm>
                <a:off x="925" y="2760"/>
                <a:ext cx="320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0000CC"/>
                    </a:solidFill>
                  </a:rPr>
                  <a:t>K</a:t>
                </a:r>
                <a:r>
                  <a:rPr lang="en-US" baseline="30000">
                    <a:solidFill>
                      <a:srgbClr val="0000CC"/>
                    </a:solidFill>
                    <a:cs typeface="Arial" pitchFamily="34" charset="0"/>
                    <a:sym typeface="Symbol" pitchFamily="18" charset="2"/>
                  </a:rPr>
                  <a:t>−</a:t>
                </a:r>
                <a:endParaRPr lang="en-US" baseline="30000">
                  <a:solidFill>
                    <a:srgbClr val="0000CC"/>
                  </a:solidFill>
                  <a:cs typeface="Arial" pitchFamily="34" charset="0"/>
                </a:endParaRPr>
              </a:p>
            </p:txBody>
          </p:sp>
          <p:sp>
            <p:nvSpPr>
              <p:cNvPr id="6177" name="Line 14"/>
              <p:cNvSpPr>
                <a:spLocks noChangeShapeType="1"/>
              </p:cNvSpPr>
              <p:nvPr/>
            </p:nvSpPr>
            <p:spPr bwMode="auto">
              <a:xfrm flipV="1">
                <a:off x="1979" y="1857"/>
                <a:ext cx="21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8" name="Freeform 15"/>
              <p:cNvSpPr>
                <a:spLocks/>
              </p:cNvSpPr>
              <p:nvPr/>
            </p:nvSpPr>
            <p:spPr bwMode="auto">
              <a:xfrm>
                <a:off x="1843" y="1865"/>
                <a:ext cx="136" cy="351"/>
              </a:xfrm>
              <a:custGeom>
                <a:avLst/>
                <a:gdLst>
                  <a:gd name="T0" fmla="*/ 38 w 168"/>
                  <a:gd name="T1" fmla="*/ 0 h 591"/>
                  <a:gd name="T2" fmla="*/ 0 w 168"/>
                  <a:gd name="T3" fmla="*/ 15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79" name="Freeform 16"/>
              <p:cNvSpPr>
                <a:spLocks/>
              </p:cNvSpPr>
              <p:nvPr/>
            </p:nvSpPr>
            <p:spPr bwMode="auto">
              <a:xfrm flipH="1">
                <a:off x="2204" y="1858"/>
                <a:ext cx="107" cy="359"/>
              </a:xfrm>
              <a:custGeom>
                <a:avLst/>
                <a:gdLst>
                  <a:gd name="T0" fmla="*/ 7 w 168"/>
                  <a:gd name="T1" fmla="*/ 0 h 591"/>
                  <a:gd name="T2" fmla="*/ 0 w 168"/>
                  <a:gd name="T3" fmla="*/ 18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0" name="Freeform 17"/>
              <p:cNvSpPr>
                <a:spLocks/>
              </p:cNvSpPr>
              <p:nvPr/>
            </p:nvSpPr>
            <p:spPr bwMode="auto">
              <a:xfrm flipV="1">
                <a:off x="1852" y="2217"/>
                <a:ext cx="120" cy="337"/>
              </a:xfrm>
              <a:custGeom>
                <a:avLst/>
                <a:gdLst>
                  <a:gd name="T0" fmla="*/ 16 w 168"/>
                  <a:gd name="T1" fmla="*/ 0 h 591"/>
                  <a:gd name="T2" fmla="*/ 0 w 168"/>
                  <a:gd name="T3" fmla="*/ 11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1" name="Freeform 18"/>
              <p:cNvSpPr>
                <a:spLocks/>
              </p:cNvSpPr>
              <p:nvPr/>
            </p:nvSpPr>
            <p:spPr bwMode="auto">
              <a:xfrm flipH="1" flipV="1">
                <a:off x="2205" y="2218"/>
                <a:ext cx="112" cy="329"/>
              </a:xfrm>
              <a:custGeom>
                <a:avLst/>
                <a:gdLst>
                  <a:gd name="T0" fmla="*/ 10 w 168"/>
                  <a:gd name="T1" fmla="*/ 0 h 591"/>
                  <a:gd name="T2" fmla="*/ 0 w 168"/>
                  <a:gd name="T3" fmla="*/ 10 h 591"/>
                  <a:gd name="T4" fmla="*/ 0 60000 65536"/>
                  <a:gd name="T5" fmla="*/ 0 60000 65536"/>
                  <a:gd name="T6" fmla="*/ 0 w 168"/>
                  <a:gd name="T7" fmla="*/ 0 h 591"/>
                  <a:gd name="T8" fmla="*/ 168 w 168"/>
                  <a:gd name="T9" fmla="*/ 591 h 5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591">
                    <a:moveTo>
                      <a:pt x="168" y="0"/>
                    </a:moveTo>
                    <a:lnTo>
                      <a:pt x="0" y="591"/>
                    </a:lnTo>
                  </a:path>
                </a:pathLst>
              </a:cu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2" name="Line 19"/>
              <p:cNvSpPr>
                <a:spLocks noChangeShapeType="1"/>
              </p:cNvSpPr>
              <p:nvPr/>
            </p:nvSpPr>
            <p:spPr bwMode="auto">
              <a:xfrm flipV="1">
                <a:off x="1966" y="2546"/>
                <a:ext cx="236" cy="2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grpSp>
            <p:nvGrpSpPr>
              <p:cNvPr id="6183" name="Group 20"/>
              <p:cNvGrpSpPr>
                <a:grpSpLocks/>
              </p:cNvGrpSpPr>
              <p:nvPr/>
            </p:nvGrpSpPr>
            <p:grpSpPr bwMode="auto">
              <a:xfrm>
                <a:off x="5398" y="1888"/>
                <a:ext cx="353" cy="432"/>
                <a:chOff x="5270" y="2112"/>
                <a:chExt cx="353" cy="432"/>
              </a:xfrm>
            </p:grpSpPr>
            <p:sp>
              <p:nvSpPr>
                <p:cNvPr id="6189" name="Line 21"/>
                <p:cNvSpPr>
                  <a:spLocks noChangeShapeType="1"/>
                </p:cNvSpPr>
                <p:nvPr/>
              </p:nvSpPr>
              <p:spPr bwMode="auto">
                <a:xfrm>
                  <a:off x="5376" y="23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1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270" y="2112"/>
                  <a:ext cx="353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buClr>
                      <a:schemeClr val="bg1"/>
                    </a:buClr>
                    <a:buFont typeface="Wingdings" pitchFamily="2" charset="2"/>
                    <a:buNone/>
                  </a:pPr>
                  <a:r>
                    <a:rPr lang="en-US" b="1">
                      <a:solidFill>
                        <a:srgbClr val="FF0000"/>
                      </a:solidFill>
                    </a:rPr>
                    <a:t>BM</a:t>
                  </a:r>
                </a:p>
              </p:txBody>
            </p:sp>
          </p:grpSp>
          <p:sp>
            <p:nvSpPr>
              <p:cNvPr id="6184" name="Rectangle 23"/>
              <p:cNvSpPr>
                <a:spLocks noChangeArrowheads="1"/>
              </p:cNvSpPr>
              <p:nvPr/>
            </p:nvSpPr>
            <p:spPr bwMode="auto">
              <a:xfrm>
                <a:off x="4688" y="1176"/>
                <a:ext cx="48" cy="2008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85" name="Line 24"/>
              <p:cNvSpPr>
                <a:spLocks noChangeShapeType="1"/>
              </p:cNvSpPr>
              <p:nvPr/>
            </p:nvSpPr>
            <p:spPr bwMode="auto">
              <a:xfrm>
                <a:off x="1138" y="2244"/>
                <a:ext cx="702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6" name="Line 25"/>
              <p:cNvSpPr>
                <a:spLocks noChangeShapeType="1"/>
              </p:cNvSpPr>
              <p:nvPr/>
            </p:nvSpPr>
            <p:spPr bwMode="auto">
              <a:xfrm>
                <a:off x="1142" y="2224"/>
                <a:ext cx="702" cy="0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7" name="Line 26"/>
              <p:cNvSpPr>
                <a:spLocks noChangeShapeType="1"/>
              </p:cNvSpPr>
              <p:nvPr/>
            </p:nvSpPr>
            <p:spPr bwMode="auto">
              <a:xfrm>
                <a:off x="2316" y="2216"/>
                <a:ext cx="3156" cy="6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188" name="Line 27"/>
              <p:cNvSpPr>
                <a:spLocks noChangeShapeType="1"/>
              </p:cNvSpPr>
              <p:nvPr/>
            </p:nvSpPr>
            <p:spPr bwMode="auto">
              <a:xfrm>
                <a:off x="2326" y="2232"/>
                <a:ext cx="3144" cy="6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6168" name="Line 28"/>
            <p:cNvSpPr>
              <a:spLocks noChangeShapeType="1"/>
            </p:cNvSpPr>
            <p:nvPr/>
          </p:nvSpPr>
          <p:spPr bwMode="auto">
            <a:xfrm>
              <a:off x="729" y="2976"/>
              <a:ext cx="227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49" name="Oval 29"/>
          <p:cNvSpPr>
            <a:spLocks noChangeArrowheads="1"/>
          </p:cNvSpPr>
          <p:nvPr/>
        </p:nvSpPr>
        <p:spPr bwMode="auto">
          <a:xfrm>
            <a:off x="1612900" y="3446463"/>
            <a:ext cx="57150" cy="619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Oval 30"/>
          <p:cNvSpPr>
            <a:spLocks noChangeArrowheads="1"/>
          </p:cNvSpPr>
          <p:nvPr/>
        </p:nvSpPr>
        <p:spPr bwMode="auto">
          <a:xfrm>
            <a:off x="1495425" y="3446463"/>
            <a:ext cx="57150" cy="61912"/>
          </a:xfrm>
          <a:prstGeom prst="ellipse">
            <a:avLst/>
          </a:prstGeom>
          <a:solidFill>
            <a:srgbClr val="4A42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Line 46"/>
          <p:cNvSpPr>
            <a:spLocks noChangeShapeType="1"/>
          </p:cNvSpPr>
          <p:nvPr/>
        </p:nvSpPr>
        <p:spPr bwMode="auto">
          <a:xfrm>
            <a:off x="6143625" y="2000250"/>
            <a:ext cx="454025" cy="1446213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52" name="Text Box 55"/>
          <p:cNvSpPr txBox="1">
            <a:spLocks noChangeArrowheads="1"/>
          </p:cNvSpPr>
          <p:nvPr/>
        </p:nvSpPr>
        <p:spPr bwMode="auto">
          <a:xfrm>
            <a:off x="1143000" y="2695575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solidFill>
                  <a:srgbClr val="4A42EE"/>
                </a:solidFill>
                <a:latin typeface="Verdana" pitchFamily="34" charset="0"/>
              </a:rPr>
              <a:t>SPS protons @ 400 GeV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43504" y="214290"/>
            <a:ext cx="1993900" cy="1785937"/>
            <a:chOff x="3765" y="0"/>
            <a:chExt cx="1316" cy="1243"/>
          </a:xfrm>
          <a:noFill/>
        </p:grpSpPr>
        <p:grpSp>
          <p:nvGrpSpPr>
            <p:cNvPr id="6162" name="Group 42"/>
            <p:cNvGrpSpPr>
              <a:grpSpLocks/>
            </p:cNvGrpSpPr>
            <p:nvPr/>
          </p:nvGrpSpPr>
          <p:grpSpPr bwMode="auto">
            <a:xfrm>
              <a:off x="3765" y="0"/>
              <a:ext cx="1316" cy="1243"/>
              <a:chOff x="4150" y="210"/>
              <a:chExt cx="1316" cy="1243"/>
            </a:xfrm>
            <a:grpFill/>
          </p:grpSpPr>
          <p:pic>
            <p:nvPicPr>
              <p:cNvPr id="6164" name="Picture 43" descr="beam_xy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50" y="210"/>
                <a:ext cx="1190" cy="12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5" name="Text Box 44"/>
              <p:cNvSpPr txBox="1">
                <a:spLocks noChangeArrowheads="1"/>
              </p:cNvSpPr>
              <p:nvPr/>
            </p:nvSpPr>
            <p:spPr bwMode="auto">
              <a:xfrm>
                <a:off x="4241" y="300"/>
                <a:ext cx="1134" cy="2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600" dirty="0" err="1">
                    <a:solidFill>
                      <a:schemeClr val="bg1"/>
                    </a:solidFill>
                    <a:latin typeface="Verdana" pitchFamily="34" charset="0"/>
                  </a:rPr>
                  <a:t>Width</a:t>
                </a:r>
                <a:r>
                  <a:rPr lang="it-IT" sz="1600" dirty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Verdana" pitchFamily="34" charset="0"/>
                  </a:rPr>
                  <a:t>~ 5mm</a:t>
                </a:r>
              </a:p>
            </p:txBody>
          </p:sp>
          <p:sp>
            <p:nvSpPr>
              <p:cNvPr id="6166" name="Text Box 45"/>
              <p:cNvSpPr txBox="1">
                <a:spLocks noChangeArrowheads="1"/>
              </p:cNvSpPr>
              <p:nvPr/>
            </p:nvSpPr>
            <p:spPr bwMode="auto">
              <a:xfrm>
                <a:off x="4241" y="1117"/>
                <a:ext cx="1225" cy="23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600" dirty="0" err="1">
                    <a:solidFill>
                      <a:schemeClr val="bg1"/>
                    </a:solidFill>
                    <a:latin typeface="Verdana" pitchFamily="34" charset="0"/>
                  </a:rPr>
                  <a:t>K+</a:t>
                </a:r>
                <a:r>
                  <a:rPr lang="it-IT" sz="1600" dirty="0">
                    <a:solidFill>
                      <a:schemeClr val="bg1"/>
                    </a:solidFill>
                    <a:latin typeface="Verdana" pitchFamily="34" charset="0"/>
                  </a:rPr>
                  <a:t>/K-</a:t>
                </a:r>
                <a:r>
                  <a:rPr lang="it-IT" dirty="0">
                    <a:latin typeface="Verdana" pitchFamily="34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latin typeface="Verdana" pitchFamily="34" charset="0"/>
                  </a:rPr>
                  <a:t>~ 1mm</a:t>
                </a:r>
                <a:r>
                  <a:rPr lang="it-IT" dirty="0">
                    <a:latin typeface="Verdana" pitchFamily="34" charset="0"/>
                  </a:rPr>
                  <a:t> </a:t>
                </a:r>
              </a:p>
            </p:txBody>
          </p:sp>
        </p:grpSp>
        <p:sp>
          <p:nvSpPr>
            <p:cNvPr id="6163" name="Line 47"/>
            <p:cNvSpPr>
              <a:spLocks noChangeShapeType="1"/>
            </p:cNvSpPr>
            <p:nvPr/>
          </p:nvSpPr>
          <p:spPr bwMode="auto">
            <a:xfrm>
              <a:off x="4264" y="346"/>
              <a:ext cx="317" cy="0"/>
            </a:xfrm>
            <a:prstGeom prst="line">
              <a:avLst/>
            </a:prstGeom>
            <a:grpFill/>
            <a:ln w="28575">
              <a:solidFill>
                <a:srgbClr val="FF993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85720" y="571480"/>
            <a:ext cx="1944688" cy="1737829"/>
            <a:chOff x="1488" y="720"/>
            <a:chExt cx="1330" cy="1256"/>
          </a:xfrm>
        </p:grpSpPr>
        <p:grpSp>
          <p:nvGrpSpPr>
            <p:cNvPr id="6158" name="Group 32"/>
            <p:cNvGrpSpPr>
              <a:grpSpLocks/>
            </p:cNvGrpSpPr>
            <p:nvPr/>
          </p:nvGrpSpPr>
          <p:grpSpPr bwMode="auto">
            <a:xfrm>
              <a:off x="1488" y="720"/>
              <a:ext cx="1330" cy="1200"/>
              <a:chOff x="1440" y="1056"/>
              <a:chExt cx="1330" cy="1200"/>
            </a:xfrm>
          </p:grpSpPr>
          <p:pic>
            <p:nvPicPr>
              <p:cNvPr id="6160" name="Picture 33" descr="mo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0" y="1056"/>
                <a:ext cx="1330" cy="1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1" name="Text Box 34"/>
              <p:cNvSpPr txBox="1">
                <a:spLocks noChangeArrowheads="1"/>
              </p:cNvSpPr>
              <p:nvPr/>
            </p:nvSpPr>
            <p:spPr bwMode="auto">
              <a:xfrm>
                <a:off x="1794" y="1776"/>
                <a:ext cx="702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 b="1" i="1" dirty="0">
                    <a:solidFill>
                      <a:srgbClr val="000066"/>
                    </a:solidFill>
                  </a:rPr>
                  <a:t>P</a:t>
                </a:r>
                <a:r>
                  <a:rPr lang="en-US" sz="1200" b="1" i="1" baseline="-25000" dirty="0">
                    <a:solidFill>
                      <a:srgbClr val="000066"/>
                    </a:solidFill>
                  </a:rPr>
                  <a:t>K</a:t>
                </a:r>
                <a:r>
                  <a:rPr lang="en-US" sz="1200" b="1" i="1" dirty="0">
                    <a:solidFill>
                      <a:srgbClr val="000066"/>
                    </a:solidFill>
                  </a:rPr>
                  <a:t> spectra, </a:t>
                </a:r>
              </a:p>
              <a:p>
                <a:pPr algn="ctr" eaLnBrk="0" hangingPunct="0"/>
                <a:r>
                  <a:rPr lang="en-US" sz="1200" b="1" dirty="0">
                    <a:solidFill>
                      <a:srgbClr val="FF0000"/>
                    </a:solidFill>
                  </a:rPr>
                  <a:t>60</a:t>
                </a:r>
                <a:r>
                  <a:rPr lang="en-US" sz="1200" b="1" dirty="0">
                    <a:solidFill>
                      <a:srgbClr val="FF0000"/>
                    </a:solidFill>
                    <a:sym typeface="Symbol" pitchFamily="18" charset="2"/>
                  </a:rPr>
                  <a:t>3</a:t>
                </a:r>
                <a:r>
                  <a:rPr lang="en-US" sz="1200" b="1" i="1" dirty="0">
                    <a:solidFill>
                      <a:srgbClr val="000066"/>
                    </a:solidFill>
                    <a:sym typeface="Symbol" pitchFamily="18" charset="2"/>
                  </a:rPr>
                  <a:t> </a:t>
                </a:r>
                <a:r>
                  <a:rPr lang="en-US" sz="1200" b="1" i="1" dirty="0" err="1">
                    <a:solidFill>
                      <a:srgbClr val="000066"/>
                    </a:solidFill>
                  </a:rPr>
                  <a:t>GeV</a:t>
                </a:r>
                <a:r>
                  <a:rPr lang="en-US" sz="1200" b="1" i="1" dirty="0">
                    <a:solidFill>
                      <a:srgbClr val="000066"/>
                    </a:solidFill>
                  </a:rPr>
                  <a:t>/c</a:t>
                </a:r>
              </a:p>
            </p:txBody>
          </p:sp>
        </p:grpSp>
        <p:sp>
          <p:nvSpPr>
            <p:cNvPr id="6159" name="Text Box 35"/>
            <p:cNvSpPr txBox="1">
              <a:spLocks noChangeArrowheads="1"/>
            </p:cNvSpPr>
            <p:nvPr/>
          </p:nvSpPr>
          <p:spPr bwMode="auto">
            <a:xfrm>
              <a:off x="1536" y="1776"/>
              <a:ext cx="124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66"/>
                  </a:solidFill>
                </a:rPr>
                <a:t>54    </a:t>
              </a:r>
              <a:r>
                <a:rPr lang="en-US" sz="1200" b="1" i="1" dirty="0" smtClean="0">
                  <a:solidFill>
                    <a:srgbClr val="000066"/>
                  </a:solidFill>
                </a:rPr>
                <a:t>         60             66</a:t>
              </a:r>
              <a:endParaRPr lang="en-US" sz="1200" b="1" i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6155" name="Text Box 38"/>
          <p:cNvSpPr txBox="1">
            <a:spLocks noChangeArrowheads="1"/>
          </p:cNvSpPr>
          <p:nvPr/>
        </p:nvSpPr>
        <p:spPr bwMode="auto">
          <a:xfrm>
            <a:off x="500063" y="5643563"/>
            <a:ext cx="4071937" cy="9969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875"/>
              </a:spcBef>
              <a:buClr>
                <a:srgbClr val="4597A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fixed target experiment at </a:t>
            </a:r>
            <a:r>
              <a:rPr lang="it-IT" sz="1400">
                <a:solidFill>
                  <a:srgbClr val="B84747"/>
                </a:solidFill>
                <a:ea typeface="DejaVu Sans" charset="0"/>
                <a:cs typeface="DejaVu Sans" charset="0"/>
              </a:rPr>
              <a:t>CERN-SPS</a:t>
            </a:r>
          </a:p>
          <a:p>
            <a:pPr>
              <a:lnSpc>
                <a:spcPct val="104000"/>
              </a:lnSpc>
              <a:spcBef>
                <a:spcPts val="875"/>
              </a:spcBef>
              <a:buClr>
                <a:srgbClr val="4597A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60±3 GeV/c kaon momentum (~7x10</a:t>
            </a:r>
            <a:r>
              <a:rPr lang="it-IT" sz="1400" baseline="33000">
                <a:solidFill>
                  <a:srgbClr val="004A4A"/>
                </a:solidFill>
                <a:ea typeface="DejaVu Sans" charset="0"/>
                <a:cs typeface="DejaVu Sans" charset="0"/>
              </a:rPr>
              <a:t>11</a:t>
            </a: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ppp)</a:t>
            </a:r>
          </a:p>
          <a:p>
            <a:pPr>
              <a:lnSpc>
                <a:spcPct val="104000"/>
              </a:lnSpc>
              <a:spcBef>
                <a:spcPts val="875"/>
              </a:spcBef>
              <a:buClr>
                <a:srgbClr val="4597A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>
                <a:solidFill>
                  <a:srgbClr val="B84747"/>
                </a:solidFill>
                <a:ea typeface="DejaVu Sans" charset="0"/>
                <a:cs typeface="DejaVu Sans" charset="0"/>
              </a:rPr>
              <a:t>6.3 x 10</a:t>
            </a:r>
            <a:r>
              <a:rPr lang="it-IT" sz="1400" baseline="33000">
                <a:solidFill>
                  <a:srgbClr val="B84747"/>
                </a:solidFill>
                <a:ea typeface="DejaVu Sans" charset="0"/>
                <a:cs typeface="DejaVu Sans" charset="0"/>
              </a:rPr>
              <a:t>7</a:t>
            </a:r>
            <a:r>
              <a:rPr lang="it-IT" sz="1400" baseline="3300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>
                <a:solidFill>
                  <a:srgbClr val="004A4A"/>
                </a:solidFill>
                <a:ea typeface="DejaVu Sans" charset="0"/>
                <a:cs typeface="DejaVu Sans" charset="0"/>
              </a:rPr>
              <a:t>particles per pulse in decay region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4357688" y="5653088"/>
            <a:ext cx="3929062" cy="9969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875"/>
              </a:spcBef>
              <a:buClr>
                <a:schemeClr val="accent5">
                  <a:lumMod val="50000"/>
                </a:schemeClr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Simultaneous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unseparated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,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focused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beams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4000"/>
              </a:lnSpc>
              <a:spcBef>
                <a:spcPts val="875"/>
              </a:spcBef>
              <a:buClr>
                <a:schemeClr val="accent5">
                  <a:lumMod val="50000"/>
                </a:schemeClr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Similar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acceptance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for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K+</a:t>
            </a:r>
            <a:r>
              <a:rPr lang="it-IT" sz="14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and </a:t>
            </a:r>
            <a:r>
              <a:rPr lang="it-IT" sz="14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K-</a:t>
            </a: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ea typeface="DejaVu Sans" charset="0"/>
                <a:cs typeface="DejaVu Sans" charset="0"/>
              </a:rPr>
              <a:t>decays</a:t>
            </a:r>
            <a:endParaRPr lang="it-IT" sz="1400" dirty="0">
              <a:solidFill>
                <a:srgbClr val="004A4A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875"/>
              </a:spcBef>
              <a:buClr>
                <a:schemeClr val="accent5">
                  <a:lumMod val="50000"/>
                </a:schemeClr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a typeface="DejaVu Sans" charset="0"/>
                <a:cs typeface="DejaVu Sans" charset="0"/>
              </a:rPr>
              <a:t>K+</a:t>
            </a:r>
            <a:r>
              <a:rPr lang="it-IT" sz="14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/</a:t>
            </a:r>
            <a:r>
              <a:rPr lang="it-IT" sz="14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K- 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ea typeface="DejaVu Sans" charset="0"/>
                <a:cs typeface="DejaVu Sans" charset="0"/>
              </a:rPr>
              <a:t>~ 1.8</a:t>
            </a:r>
          </a:p>
        </p:txBody>
      </p:sp>
      <p:sp>
        <p:nvSpPr>
          <p:cNvPr id="6157" name="Line 46"/>
          <p:cNvSpPr>
            <a:spLocks noChangeShapeType="1"/>
          </p:cNvSpPr>
          <p:nvPr/>
        </p:nvSpPr>
        <p:spPr bwMode="auto">
          <a:xfrm>
            <a:off x="1571625" y="2071688"/>
            <a:ext cx="1714500" cy="1357312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Detector</a:t>
            </a:r>
            <a:endParaRPr lang="it-IT" dirty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542F27-4B71-4500-866F-A8F98FBA62F4}" type="slidenum">
              <a:rPr lang="it-IT" smtClean="0">
                <a:latin typeface="Arial" pitchFamily="34" charset="0"/>
              </a:rPr>
              <a:pPr/>
              <a:t>4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42938"/>
            <a:ext cx="4095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uppo 15"/>
          <p:cNvGrpSpPr>
            <a:grpSpLocks/>
          </p:cNvGrpSpPr>
          <p:nvPr/>
        </p:nvGrpSpPr>
        <p:grpSpPr bwMode="auto">
          <a:xfrm>
            <a:off x="5143500" y="4071938"/>
            <a:ext cx="3214688" cy="2643187"/>
            <a:chOff x="-214346" y="3441141"/>
            <a:chExt cx="3861677" cy="3416859"/>
          </a:xfrm>
        </p:grpSpPr>
        <p:pic>
          <p:nvPicPr>
            <p:cNvPr id="7176" name="Picture 37" descr="mass_kp"/>
            <p:cNvPicPr>
              <a:picLocks noChangeAspect="1" noChangeArrowheads="1"/>
            </p:cNvPicPr>
            <p:nvPr/>
          </p:nvPicPr>
          <p:blipFill>
            <a:blip r:embed="rId3"/>
            <a:srcRect l="4178" t="10492" r="7381" b="5292"/>
            <a:stretch>
              <a:fillRect/>
            </a:stretch>
          </p:blipFill>
          <p:spPr bwMode="auto">
            <a:xfrm>
              <a:off x="-214346" y="3441141"/>
              <a:ext cx="3861677" cy="3416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857388" y="6215672"/>
              <a:ext cx="2217842" cy="240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p</a:t>
              </a:r>
              <a:r>
                <a:rPr lang="en-US" sz="1200" baseline="300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+</a:t>
              </a:r>
              <a:r>
                <a:rPr lang="en-US" sz="12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p</a:t>
              </a:r>
              <a:r>
                <a:rPr lang="bg-BG" sz="1200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  <a:r>
                <a:rPr lang="en-US" sz="12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p</a:t>
              </a:r>
              <a:r>
                <a:rPr lang="bg-BG" sz="1200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</a:t>
              </a:r>
              <a:r>
                <a:rPr lang="en-US" sz="12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invariant mass, </a:t>
              </a:r>
              <a:r>
                <a:rPr lang="en-US" sz="12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GeV</a:t>
              </a:r>
              <a:r>
                <a:rPr lang="en-US" sz="12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/c</a:t>
              </a:r>
              <a:r>
                <a:rPr lang="en-US" sz="1200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7178" name="Text Box 39"/>
            <p:cNvSpPr txBox="1">
              <a:spLocks noChangeArrowheads="1"/>
            </p:cNvSpPr>
            <p:nvPr/>
          </p:nvSpPr>
          <p:spPr bwMode="auto">
            <a:xfrm>
              <a:off x="287150" y="3664885"/>
              <a:ext cx="1332965" cy="54905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Resolution:</a:t>
              </a:r>
            </a:p>
            <a:p>
              <a:pPr marL="609600" indent="-6096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 0.9 MeV/c</a:t>
              </a:r>
              <a:r>
                <a:rPr lang="en-US" sz="1200" baseline="30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2274291" y="4826354"/>
              <a:ext cx="1115595" cy="49457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609600" indent="-609600"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50" dirty="0" err="1">
                  <a:solidFill>
                    <a:srgbClr val="006600"/>
                  </a:solidFill>
                  <a:latin typeface="Symbol" pitchFamily="18" charset="2"/>
                </a:rPr>
                <a:t>p</a:t>
              </a:r>
              <a:r>
                <a:rPr lang="en-US" sz="1050" dirty="0" err="1">
                  <a:solidFill>
                    <a:srgbClr val="006600"/>
                  </a:solidFill>
                  <a:latin typeface="Arial" charset="0"/>
                  <a:sym typeface="Wingdings" pitchFamily="2" charset="2"/>
                </a:rPr>
                <a:t></a:t>
              </a:r>
              <a:r>
                <a:rPr lang="en-US" sz="1050" dirty="0" err="1">
                  <a:solidFill>
                    <a:srgbClr val="006600"/>
                  </a:solidFill>
                  <a:latin typeface="Symbol" pitchFamily="18" charset="2"/>
                  <a:sym typeface="Wingdings" pitchFamily="2" charset="2"/>
                </a:rPr>
                <a:t>m</a:t>
              </a:r>
              <a:endParaRPr lang="en-US" sz="1050" dirty="0">
                <a:solidFill>
                  <a:srgbClr val="006600"/>
                </a:solidFill>
                <a:latin typeface="Symbol" pitchFamily="18" charset="2"/>
                <a:sym typeface="Wingdings" pitchFamily="2" charset="2"/>
              </a:endParaRPr>
            </a:p>
            <a:p>
              <a:pPr marL="609600" indent="-609600"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50" dirty="0">
                  <a:solidFill>
                    <a:srgbClr val="006600"/>
                  </a:solidFill>
                  <a:latin typeface="Arial" charset="0"/>
                  <a:sym typeface="Wingdings" pitchFamily="2" charset="2"/>
                </a:rPr>
                <a:t>contribution</a:t>
              </a:r>
              <a:endParaRPr lang="en-US" sz="1050" dirty="0">
                <a:solidFill>
                  <a:srgbClr val="006600"/>
                </a:solidFill>
                <a:latin typeface="Arial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86375" y="714375"/>
            <a:ext cx="3500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Spectrometer</a:t>
            </a:r>
            <a:r>
              <a:rPr lang="it-IT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baseline="-25000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/p = 1.0% + 0.044% p  [p in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GeV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]</a:t>
            </a:r>
            <a:endParaRPr lang="it-IT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LKR </a:t>
            </a:r>
            <a:r>
              <a:rPr lang="it-IT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calorimeter</a:t>
            </a:r>
            <a:r>
              <a:rPr lang="it-IT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l-GR" dirty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baseline="-25000" dirty="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/E = 3.2%/√E + 9%/E + 0.42% [E in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GeV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]</a:t>
            </a:r>
            <a:endParaRPr lang="it-IT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CHOD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</a:t>
            </a:r>
            <a:r>
              <a:rPr lang="it-IT" b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HAC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MUV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</a:t>
            </a:r>
            <a:r>
              <a:rPr lang="it-IT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vetos</a:t>
            </a:r>
            <a:endParaRPr lang="it-IT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Kabes</a:t>
            </a:r>
            <a:endParaRPr lang="it-IT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Beam</a:t>
            </a:r>
            <a:r>
              <a:rPr lang="it-IT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Monitor</a:t>
            </a:r>
          </a:p>
        </p:txBody>
      </p:sp>
      <p:sp>
        <p:nvSpPr>
          <p:cNvPr id="7175" name="CasellaDiTesto 16"/>
          <p:cNvSpPr txBox="1">
            <a:spLocks noChangeArrowheads="1"/>
          </p:cNvSpPr>
          <p:nvPr/>
        </p:nvSpPr>
        <p:spPr bwMode="auto">
          <a:xfrm>
            <a:off x="714375" y="4271963"/>
            <a:ext cx="44291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~100 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long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decay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region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vacuum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Triggers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based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on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LKr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peaks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CHOD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hits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DCH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multiplicity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Similar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acceptance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between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K+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and </a:t>
            </a:r>
            <a:r>
              <a:rPr lang="it-IT" dirty="0">
                <a:solidFill>
                  <a:srgbClr val="0070C0"/>
                </a:solidFill>
              </a:rPr>
              <a:t>K-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beams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checked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reversing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magnetics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fields</a:t>
            </a:r>
            <a:endParaRPr lang="it-IT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decay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products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from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hadronic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beam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remain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into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beam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pipe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Data </a:t>
            </a:r>
            <a:r>
              <a:rPr lang="it-IT" dirty="0" err="1" smtClean="0"/>
              <a:t>Taking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19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5850A1-1E4B-462B-AB7F-12881C983123}" type="slidenum">
              <a:rPr lang="it-IT" smtClean="0">
                <a:latin typeface="Arial" pitchFamily="34" charset="0"/>
              </a:rPr>
              <a:pPr/>
              <a:t>5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8196" name="Gruppo 30"/>
          <p:cNvGrpSpPr>
            <a:grpSpLocks/>
          </p:cNvGrpSpPr>
          <p:nvPr/>
        </p:nvGrpSpPr>
        <p:grpSpPr bwMode="auto">
          <a:xfrm>
            <a:off x="428625" y="714375"/>
            <a:ext cx="5929313" cy="2881313"/>
            <a:chOff x="642910" y="928670"/>
            <a:chExt cx="5929354" cy="2881684"/>
          </a:xfrm>
        </p:grpSpPr>
        <p:pic>
          <p:nvPicPr>
            <p:cNvPr id="8208" name="Picture 7" descr="C:\Users\Gianluca\Documents\talks\talks_slides\krakow-eps09\stat_chans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928670"/>
              <a:ext cx="5176831" cy="288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CasellaDiTesto 10"/>
            <p:cNvSpPr txBox="1">
              <a:spLocks noChangeArrowheads="1"/>
            </p:cNvSpPr>
            <p:nvPr/>
          </p:nvSpPr>
          <p:spPr bwMode="auto">
            <a:xfrm rot="-2673181">
              <a:off x="1362131" y="3136439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-</a:t>
              </a:r>
            </a:p>
          </p:txBody>
        </p:sp>
        <p:sp>
          <p:nvSpPr>
            <p:cNvPr id="8210" name="CasellaDiTesto 21"/>
            <p:cNvSpPr txBox="1">
              <a:spLocks noChangeArrowheads="1"/>
            </p:cNvSpPr>
            <p:nvPr/>
          </p:nvSpPr>
          <p:spPr bwMode="auto">
            <a:xfrm rot="-2673181">
              <a:off x="1647883" y="3136440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0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0</a:t>
              </a:r>
            </a:p>
          </p:txBody>
        </p:sp>
        <p:sp>
          <p:nvSpPr>
            <p:cNvPr id="8211" name="CasellaDiTesto 22"/>
            <p:cNvSpPr txBox="1">
              <a:spLocks noChangeArrowheads="1"/>
            </p:cNvSpPr>
            <p:nvPr/>
          </p:nvSpPr>
          <p:spPr bwMode="auto">
            <a:xfrm rot="-2673181">
              <a:off x="1933634" y="3207878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cs typeface="Arial" pitchFamily="34" charset="0"/>
                </a:rPr>
                <a:t>Ke4</a:t>
              </a:r>
              <a:endParaRPr lang="it-IT" sz="1400" baseline="30000">
                <a:cs typeface="Arial" pitchFamily="34" charset="0"/>
              </a:endParaRPr>
            </a:p>
          </p:txBody>
        </p:sp>
        <p:sp>
          <p:nvSpPr>
            <p:cNvPr id="8212" name="CasellaDiTesto 23"/>
            <p:cNvSpPr txBox="1">
              <a:spLocks noChangeArrowheads="1"/>
            </p:cNvSpPr>
            <p:nvPr/>
          </p:nvSpPr>
          <p:spPr bwMode="auto">
            <a:xfrm rot="-2673181">
              <a:off x="2219386" y="3207877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o</a:t>
              </a:r>
              <a:r>
                <a:rPr lang="it-IT" sz="1400" b="1">
                  <a:latin typeface="Symbol" pitchFamily="18" charset="2"/>
                </a:rPr>
                <a:t>g</a:t>
              </a:r>
              <a:endParaRPr lang="it-IT" sz="1400" b="1" baseline="30000">
                <a:latin typeface="Symbol" pitchFamily="18" charset="2"/>
              </a:endParaRPr>
            </a:p>
          </p:txBody>
        </p:sp>
        <p:sp>
          <p:nvSpPr>
            <p:cNvPr id="8213" name="CasellaDiTesto 24"/>
            <p:cNvSpPr txBox="1">
              <a:spLocks noChangeArrowheads="1"/>
            </p:cNvSpPr>
            <p:nvPr/>
          </p:nvSpPr>
          <p:spPr bwMode="auto">
            <a:xfrm rot="-2673181">
              <a:off x="2576577" y="3279316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cs typeface="Arial" pitchFamily="34" charset="0"/>
                </a:rPr>
                <a:t>Ke4n</a:t>
              </a:r>
              <a:endParaRPr lang="it-IT" sz="1400" baseline="30000">
                <a:cs typeface="Arial" pitchFamily="34" charset="0"/>
              </a:endParaRPr>
            </a:p>
          </p:txBody>
        </p:sp>
        <p:sp>
          <p:nvSpPr>
            <p:cNvPr id="8214" name="CasellaDiTesto 25"/>
            <p:cNvSpPr txBox="1">
              <a:spLocks noChangeArrowheads="1"/>
            </p:cNvSpPr>
            <p:nvPr/>
          </p:nvSpPr>
          <p:spPr bwMode="auto">
            <a:xfrm rot="-2673181">
              <a:off x="2862328" y="3350754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aseline="30000">
                  <a:cs typeface="Arial" pitchFamily="34" charset="0"/>
                </a:rPr>
                <a:t>+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aseline="30000">
                  <a:cs typeface="Arial" pitchFamily="34" charset="0"/>
                </a:rPr>
                <a:t>-</a:t>
              </a:r>
            </a:p>
          </p:txBody>
        </p:sp>
        <p:sp>
          <p:nvSpPr>
            <p:cNvPr id="8215" name="CasellaDiTesto 26"/>
            <p:cNvSpPr txBox="1">
              <a:spLocks noChangeArrowheads="1"/>
            </p:cNvSpPr>
            <p:nvPr/>
          </p:nvSpPr>
          <p:spPr bwMode="auto">
            <a:xfrm rot="-2673181">
              <a:off x="3219519" y="3350753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gg</a:t>
              </a:r>
              <a:r>
                <a:rPr lang="it-IT" sz="1400" b="1" baseline="30000">
                  <a:latin typeface="Symbol" pitchFamily="18" charset="2"/>
                </a:rPr>
                <a:t> </a:t>
              </a:r>
            </a:p>
          </p:txBody>
        </p:sp>
        <p:sp>
          <p:nvSpPr>
            <p:cNvPr id="8216" name="CasellaDiTesto 27"/>
            <p:cNvSpPr txBox="1">
              <a:spLocks noChangeArrowheads="1"/>
            </p:cNvSpPr>
            <p:nvPr/>
          </p:nvSpPr>
          <p:spPr bwMode="auto">
            <a:xfrm rot="-2673181">
              <a:off x="3505271" y="3422192"/>
              <a:ext cx="7176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 b="1">
                  <a:latin typeface="Symbol" pitchFamily="18" charset="2"/>
                </a:rPr>
                <a:t>m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  <a:r>
                <a:rPr lang="it-IT" sz="1400" b="1">
                  <a:latin typeface="Symbol" pitchFamily="18" charset="2"/>
                </a:rPr>
                <a:t>m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</a:p>
          </p:txBody>
        </p:sp>
        <p:sp>
          <p:nvSpPr>
            <p:cNvPr id="8217" name="CasellaDiTesto 28"/>
            <p:cNvSpPr txBox="1">
              <a:spLocks noChangeArrowheads="1"/>
            </p:cNvSpPr>
            <p:nvPr/>
          </p:nvSpPr>
          <p:spPr bwMode="auto">
            <a:xfrm rot="-2673181">
              <a:off x="3848875" y="3460467"/>
              <a:ext cx="8121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b="1">
                  <a:latin typeface="Symbol" pitchFamily="18" charset="2"/>
                </a:rPr>
                <a:t>p</a:t>
              </a:r>
              <a:r>
                <a:rPr lang="it-IT" sz="1400" b="1" baseline="30000">
                  <a:latin typeface="Symbol" pitchFamily="18" charset="2"/>
                </a:rPr>
                <a:t>±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="1" baseline="30000">
                  <a:latin typeface="Symbol" pitchFamily="18" charset="2"/>
                </a:rPr>
                <a:t>+</a:t>
              </a:r>
              <a:r>
                <a:rPr lang="it-IT" sz="1400">
                  <a:cs typeface="Arial" pitchFamily="34" charset="0"/>
                </a:rPr>
                <a:t>e</a:t>
              </a:r>
              <a:r>
                <a:rPr lang="it-IT" sz="1400" b="1" baseline="30000">
                  <a:latin typeface="Symbol" pitchFamily="18" charset="2"/>
                </a:rPr>
                <a:t>-</a:t>
              </a:r>
              <a:r>
                <a:rPr lang="it-IT" sz="1400" b="1">
                  <a:latin typeface="Symbol" pitchFamily="18" charset="2"/>
                </a:rPr>
                <a:t>g</a:t>
              </a:r>
              <a:endParaRPr lang="it-IT" sz="1400" b="1" baseline="30000">
                <a:latin typeface="Symbol" pitchFamily="18" charset="2"/>
              </a:endParaRPr>
            </a:p>
          </p:txBody>
        </p:sp>
        <p:sp>
          <p:nvSpPr>
            <p:cNvPr id="8218" name="CasellaDiTesto 29"/>
            <p:cNvSpPr txBox="1">
              <a:spLocks noChangeArrowheads="1"/>
            </p:cNvSpPr>
            <p:nvPr/>
          </p:nvSpPr>
          <p:spPr bwMode="auto">
            <a:xfrm>
              <a:off x="5286380" y="2143116"/>
              <a:ext cx="12858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/>
                <a:t>Before NA48/2</a:t>
              </a:r>
            </a:p>
            <a:p>
              <a:r>
                <a:rPr lang="it-IT" sz="1200"/>
                <a:t>NA48/2</a:t>
              </a:r>
            </a:p>
          </p:txBody>
        </p: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500063" y="3929063"/>
            <a:ext cx="5857875" cy="137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Unprecedented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statistics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many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channels</a:t>
            </a:r>
            <a:endParaRPr lang="it-IT" sz="16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Two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years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data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taking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(2003+2004) </a:t>
            </a:r>
          </a:p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Main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purpose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was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measure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direct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CP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violation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Kaon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decays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,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through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asymmetry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Dalitz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plot </a:t>
            </a:r>
            <a:r>
              <a:rPr lang="it-IT" sz="1600" dirty="0" err="1" smtClean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distribution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.</a:t>
            </a:r>
          </a:p>
          <a:p>
            <a:pPr>
              <a:lnSpc>
                <a:spcPct val="104000"/>
              </a:lnSpc>
              <a:buClr>
                <a:schemeClr val="accent5">
                  <a:lumMod val="50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New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limits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on CP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violation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charged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kaon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decays</a:t>
            </a:r>
            <a:endParaRPr lang="it-IT" sz="16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grpSp>
        <p:nvGrpSpPr>
          <p:cNvPr id="8198" name="Group 27"/>
          <p:cNvGrpSpPr>
            <a:grpSpLocks/>
          </p:cNvGrpSpPr>
          <p:nvPr/>
        </p:nvGrpSpPr>
        <p:grpSpPr bwMode="auto">
          <a:xfrm>
            <a:off x="6286500" y="3786188"/>
            <a:ext cx="2700338" cy="2811462"/>
            <a:chOff x="3402" y="2494"/>
            <a:chExt cx="1701" cy="1771"/>
          </a:xfrm>
        </p:grpSpPr>
        <p:grpSp>
          <p:nvGrpSpPr>
            <p:cNvPr id="8202" name="Group 28"/>
            <p:cNvGrpSpPr>
              <a:grpSpLocks/>
            </p:cNvGrpSpPr>
            <p:nvPr/>
          </p:nvGrpSpPr>
          <p:grpSpPr bwMode="auto">
            <a:xfrm>
              <a:off x="3402" y="2494"/>
              <a:ext cx="1701" cy="1523"/>
              <a:chOff x="3402" y="2494"/>
              <a:chExt cx="1701" cy="1523"/>
            </a:xfrm>
          </p:grpSpPr>
          <p:grpSp>
            <p:nvGrpSpPr>
              <p:cNvPr id="8204" name="Group 29"/>
              <p:cNvGrpSpPr>
                <a:grpSpLocks/>
              </p:cNvGrpSpPr>
              <p:nvPr/>
            </p:nvGrpSpPr>
            <p:grpSpPr bwMode="auto">
              <a:xfrm>
                <a:off x="3456" y="2494"/>
                <a:ext cx="1647" cy="1523"/>
                <a:chOff x="3456" y="2494"/>
                <a:chExt cx="1647" cy="1523"/>
              </a:xfrm>
            </p:grpSpPr>
            <p:pic>
              <p:nvPicPr>
                <p:cNvPr id="8206" name="Picture 3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56" y="2494"/>
                  <a:ext cx="1647" cy="152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820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56" y="2494"/>
                  <a:ext cx="1647" cy="152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8205" name="Text Box 32"/>
              <p:cNvSpPr txBox="1">
                <a:spLocks noChangeArrowheads="1"/>
              </p:cNvSpPr>
              <p:nvPr/>
            </p:nvSpPr>
            <p:spPr bwMode="auto">
              <a:xfrm>
                <a:off x="3402" y="2494"/>
                <a:ext cx="283" cy="48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67967" rIns="90000" bIns="46800">
                <a:spAutoFit/>
              </a:bodyPr>
              <a:lstStyle/>
              <a:p>
                <a:pPr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it-IT">
                    <a:solidFill>
                      <a:srgbClr val="000000"/>
                    </a:solidFill>
                    <a:ea typeface="DejaVu Sans" charset="0"/>
                    <a:cs typeface="DejaVu Sans" charset="0"/>
                  </a:rPr>
                  <a:t>v</a:t>
                </a:r>
              </a:p>
            </p:txBody>
          </p:sp>
        </p:grpSp>
        <p:sp>
          <p:nvSpPr>
            <p:cNvPr id="8203" name="Text Box 33"/>
            <p:cNvSpPr txBox="1">
              <a:spLocks noChangeArrowheads="1"/>
            </p:cNvSpPr>
            <p:nvPr/>
          </p:nvSpPr>
          <p:spPr bwMode="auto">
            <a:xfrm>
              <a:off x="4725" y="3825"/>
              <a:ext cx="337" cy="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7967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u</a:t>
              </a:r>
            </a:p>
          </p:txBody>
        </p:sp>
      </p:grp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571500" y="5214938"/>
            <a:ext cx="5429250" cy="83343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53603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 err="1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A</a:t>
            </a:r>
            <a:r>
              <a:rPr lang="it-IT" baseline="-25000" dirty="0" err="1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g</a:t>
            </a:r>
            <a:r>
              <a:rPr lang="it-IT" dirty="0" err="1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=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(-1.5+1.5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stat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+0.9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trig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+1.1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syst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)</a:t>
            </a:r>
            <a:r>
              <a:rPr lang="en-US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·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10</a:t>
            </a:r>
            <a:r>
              <a:rPr lang="it-IT" baseline="30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-4</a:t>
            </a:r>
          </a:p>
          <a:p>
            <a:pPr>
              <a:lnSpc>
                <a:spcPct val="97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A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g</a:t>
            </a:r>
            <a:r>
              <a:rPr lang="it-IT" baseline="30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0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=(1.8+1.7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stat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+0.5</a:t>
            </a:r>
            <a:r>
              <a:rPr lang="it-IT" baseline="-25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syst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)</a:t>
            </a:r>
            <a:r>
              <a:rPr lang="en-US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·</a:t>
            </a:r>
            <a:r>
              <a:rPr lang="it-IT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10</a:t>
            </a:r>
            <a:r>
              <a:rPr lang="it-IT" baseline="30000" dirty="0">
                <a:solidFill>
                  <a:srgbClr val="F21B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  <a:cs typeface="Arial" pitchFamily="34" charset="0"/>
              </a:rPr>
              <a:t>-4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072188" y="857250"/>
            <a:ext cx="3071812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1E4649"/>
                </a:solidFill>
                <a:ea typeface="DejaVu Sans" charset="0"/>
                <a:cs typeface="DejaVu Sans" charset="0"/>
              </a:rPr>
              <a:t>Detector and trigger optimized to collect 3 pions events</a:t>
            </a: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K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→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0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~1·10</a:t>
            </a:r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8</a:t>
            </a: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K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→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±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</a:t>
            </a:r>
            <a:r>
              <a:rPr 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~3·10</a:t>
            </a:r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9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14375" y="6097588"/>
            <a:ext cx="2428875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2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Phys.Lett.B</a:t>
            </a:r>
            <a:r>
              <a:rPr lang="it-IT" sz="1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634:474 482,2006                      </a:t>
            </a:r>
            <a:r>
              <a:rPr lang="it-IT" sz="12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Phys.Lett.B</a:t>
            </a:r>
            <a:r>
              <a:rPr lang="it-IT" sz="1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638:22-29,2006                           </a:t>
            </a:r>
            <a:r>
              <a:rPr lang="it-IT" sz="1200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Eur.Phys.J</a:t>
            </a:r>
            <a:r>
              <a:rPr lang="it-IT" sz="1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C52:875-891,2007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Formalism</a:t>
            </a:r>
            <a:endParaRPr lang="it-IT" dirty="0"/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A95ADD-2C28-43C9-BA00-84729F3F52FD}" type="slidenum">
              <a:rPr lang="it-IT" smtClean="0">
                <a:latin typeface="Arial" pitchFamily="34" charset="0"/>
              </a:rPr>
              <a:pPr/>
              <a:t>6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857250"/>
            <a:ext cx="458311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0" y="1143000"/>
            <a:ext cx="3786188" cy="1246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rgbClr val="6B6BC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The Ke4 (K</a:t>
            </a:r>
            <a:r>
              <a:rPr lang="it-IT" baseline="330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→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+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</a:t>
            </a:r>
            <a:r>
              <a:rPr lang="it-IT" baseline="33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-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e</a:t>
            </a:r>
            <a:r>
              <a:rPr lang="it-IT" baseline="300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±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n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 dynamics is fully described by 5 (</a:t>
            </a:r>
            <a:r>
              <a:rPr lang="it-IT" i="1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Cabibbo-Maksymovicz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 variables:</a:t>
            </a:r>
            <a:r>
              <a:rPr lang="it-IT">
                <a:solidFill>
                  <a:srgbClr val="545472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M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baseline="30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2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M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e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</a:t>
            </a:r>
            <a:r>
              <a:rPr lang="it-IT" baseline="30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2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cos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b="1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, cos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baseline="-250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e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 and </a:t>
            </a:r>
            <a:r>
              <a:rPr lang="it-IT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500" y="2428875"/>
            <a:ext cx="3744913" cy="3116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In the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partial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waves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expansion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amplitude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can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written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using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 2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axial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1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vector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(the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axial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R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suppressed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K</a:t>
            </a:r>
            <a:r>
              <a:rPr lang="it-IT" sz="1600" baseline="-25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e4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but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accessible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K</a:t>
            </a:r>
            <a:r>
              <a:rPr lang="it-IT" sz="1600" baseline="-25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</a:t>
            </a:r>
            <a:r>
              <a:rPr lang="it-IT" sz="1600" baseline="-25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4</a:t>
            </a:r>
            <a:r>
              <a:rPr lang="it-IT" sz="16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 </a:t>
            </a:r>
          </a:p>
          <a:p>
            <a:pPr>
              <a:lnSpc>
                <a:spcPct val="97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F=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s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s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+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cos</a:t>
            </a:r>
            <a:r>
              <a:rPr lang="it-IT" sz="24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sz="2400" baseline="-250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</a:p>
          <a:p>
            <a:pPr>
              <a:lnSpc>
                <a:spcPct val="97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G=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G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</a:p>
          <a:p>
            <a:pPr>
              <a:lnSpc>
                <a:spcPct val="97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H=</a:t>
            </a:r>
            <a:r>
              <a:rPr lang="it-IT" sz="24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H</a:t>
            </a:r>
            <a:r>
              <a:rPr lang="it-IT" sz="2400" baseline="-25000" dirty="0" err="1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sz="24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sz="2400" baseline="30000" dirty="0" err="1">
                <a:solidFill>
                  <a:srgbClr val="545472"/>
                </a:solidFill>
                <a:ea typeface="DejaVu Sans" charset="0"/>
                <a:cs typeface="DejaVu Sans" charset="0"/>
              </a:rPr>
              <a:t>i</a:t>
            </a:r>
            <a:r>
              <a:rPr lang="it-IT" sz="2400" baseline="30000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sz="2400" baseline="30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</a:p>
        </p:txBody>
      </p:sp>
      <p:sp>
        <p:nvSpPr>
          <p:cNvPr id="9223" name="CasellaDiTesto 6"/>
          <p:cNvSpPr txBox="1">
            <a:spLocks noChangeArrowheads="1"/>
          </p:cNvSpPr>
          <p:nvPr/>
        </p:nvSpPr>
        <p:spPr bwMode="auto">
          <a:xfrm>
            <a:off x="4500563" y="2928938"/>
            <a:ext cx="421481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The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q</a:t>
            </a:r>
            <a:r>
              <a:rPr lang="it-IT" baseline="300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=(M</a:t>
            </a:r>
            <a:r>
              <a:rPr lang="it-IT" baseline="-25000" dirty="0">
                <a:solidFill>
                  <a:srgbClr val="0070C0"/>
                </a:solidFill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baseline="300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/4m</a:t>
            </a:r>
            <a:r>
              <a:rPr lang="it-IT" baseline="-25000" dirty="0">
                <a:solidFill>
                  <a:srgbClr val="0070C0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 dirty="0">
                <a:solidFill>
                  <a:srgbClr val="0070C0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0070C0"/>
                </a:solidFill>
                <a:ea typeface="DejaVu Sans" charset="0"/>
                <a:cs typeface="DejaVu Sans" charset="0"/>
              </a:rPr>
              <a:t>)-1</a:t>
            </a:r>
            <a:r>
              <a:rPr lang="it-IT" dirty="0"/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dependence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can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be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studied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expanding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fitted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form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factors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assuming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isospin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</a:rPr>
              <a:t>symmetry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4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’(M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e</a:t>
            </a:r>
            <a:r>
              <a:rPr lang="it-IT" baseline="-250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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/4m</a:t>
            </a:r>
            <a:r>
              <a:rPr lang="it-IT" baseline="-25000" dirty="0">
                <a:solidFill>
                  <a:srgbClr val="545472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)+...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F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+f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+...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G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=g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+g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+...</a:t>
            </a:r>
          </a:p>
          <a:p>
            <a:pPr>
              <a:lnSpc>
                <a:spcPct val="104000"/>
              </a:lnSpc>
              <a:spcBef>
                <a:spcPts val="1250"/>
              </a:spcBef>
              <a:defRPr/>
            </a:pPr>
            <a:r>
              <a:rPr lang="it-IT" dirty="0">
                <a:solidFill>
                  <a:srgbClr val="F21B04"/>
                </a:solidFill>
                <a:ea typeface="DejaVu Sans" charset="0"/>
                <a:cs typeface="DejaVu Sans" charset="0"/>
              </a:rPr>
              <a:t>H</a:t>
            </a:r>
            <a:r>
              <a:rPr lang="it-IT" baseline="-25000" dirty="0">
                <a:solidFill>
                  <a:srgbClr val="F21B04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=h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+h</a:t>
            </a:r>
            <a:r>
              <a:rPr lang="it-IT" baseline="-25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’q</a:t>
            </a:r>
            <a:r>
              <a:rPr lang="it-IT" baseline="30000" dirty="0">
                <a:solidFill>
                  <a:srgbClr val="545472"/>
                </a:solidFill>
                <a:ea typeface="DejaVu Sans" charset="0"/>
                <a:cs typeface="DejaVu Sans" charset="0"/>
              </a:rPr>
              <a:t>2</a:t>
            </a:r>
            <a:r>
              <a:rPr lang="it-IT" dirty="0">
                <a:solidFill>
                  <a:srgbClr val="545472"/>
                </a:solidFill>
                <a:ea typeface="DejaVu Sans" charset="0"/>
                <a:cs typeface="DejaVu Sans" charset="0"/>
              </a:rPr>
              <a:t>+...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0063" y="5643563"/>
            <a:ext cx="3887787" cy="688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F (</a:t>
            </a:r>
            <a:r>
              <a:rPr lang="it-IT" dirty="0" err="1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F</a:t>
            </a:r>
            <a:r>
              <a:rPr lang="it-IT" baseline="-25000" dirty="0" err="1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,F</a:t>
            </a:r>
            <a:r>
              <a:rPr lang="it-IT" baseline="-25000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), G, H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and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=</a:t>
            </a:r>
            <a:r>
              <a:rPr lang="it-IT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baseline="-25000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p</a:t>
            </a:r>
            <a:r>
              <a:rPr lang="it-IT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-</a:t>
            </a:r>
            <a:r>
              <a:rPr lang="it-IT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</a:t>
            </a:r>
            <a:r>
              <a:rPr lang="it-IT" baseline="-25000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will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dirty="0">
                <a:solidFill>
                  <a:srgbClr val="545472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used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as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</a:t>
            </a:r>
            <a:r>
              <a:rPr lang="it-IT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parameters</a:t>
            </a:r>
            <a:endParaRPr lang="it-IT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10243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85BCA4-8971-4F8F-B4BF-B1C0783BB10E}" type="slidenum">
              <a:rPr lang="it-IT" smtClean="0">
                <a:latin typeface="Arial" pitchFamily="34" charset="0"/>
              </a:rPr>
              <a:pPr/>
              <a:t>7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0244" name="Immagine 6" descr="pkaon_ke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071563"/>
            <a:ext cx="38163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4375" y="1071563"/>
            <a:ext cx="3959225" cy="2633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u="sng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Signal selection: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3 tracks on spectrometer, total charge </a:t>
            </a:r>
            <a:r>
              <a:rPr lang="it-IT" sz="1500">
                <a:solidFill>
                  <a:srgbClr val="004A4A"/>
                </a:solidFill>
                <a:latin typeface="DejaVu Sans" charset="0"/>
                <a:ea typeface="DejaVu Sans" charset="0"/>
                <a:cs typeface="DejaVu Sans" charset="0"/>
              </a:rPr>
              <a:t>±</a:t>
            </a: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1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Missing energy and missing Pt, compatible with </a:t>
            </a:r>
            <a:r>
              <a:rPr lang="it-IT" sz="15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n</a:t>
            </a:r>
          </a:p>
          <a:p>
            <a:pPr>
              <a:lnSpc>
                <a:spcPct val="104000"/>
              </a:lnSpc>
              <a:spcBef>
                <a:spcPts val="1500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LKr/DCH used for electron PID </a:t>
            </a:r>
          </a:p>
          <a:p>
            <a:pPr>
              <a:lnSpc>
                <a:spcPct val="104000"/>
              </a:lnSpc>
              <a:spcBef>
                <a:spcPts val="1500"/>
              </a:spcBef>
              <a:buClr>
                <a:srgbClr val="4597A0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2 opposite sign pions</a:t>
            </a:r>
          </a:p>
          <a:p>
            <a:pPr>
              <a:lnSpc>
                <a:spcPct val="104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u="sng">
                <a:solidFill>
                  <a:srgbClr val="F21B04"/>
                </a:solidFill>
                <a:latin typeface="Arial" pitchFamily="34" charset="0"/>
                <a:ea typeface="DejaVu Sans" charset="0"/>
                <a:cs typeface="DejaVu Sans" charset="0"/>
              </a:rPr>
              <a:t>~1150000 decays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14375" y="3714750"/>
            <a:ext cx="4140200" cy="256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u="sng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DejaVu Sans" charset="0"/>
                <a:cs typeface="DejaVu Sans" charset="0"/>
              </a:rPr>
              <a:t>Main background sources:</a:t>
            </a:r>
          </a:p>
          <a:p>
            <a:pPr>
              <a:lnSpc>
                <a:spcPct val="109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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+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→e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</a:t>
            </a:r>
          </a:p>
          <a:p>
            <a:pPr>
              <a:lnSpc>
                <a:spcPct val="109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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with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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misidentified</a:t>
            </a:r>
          </a:p>
          <a:p>
            <a:pPr>
              <a:lnSpc>
                <a:spcPct val="109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or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 +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</a:t>
            </a:r>
            <a:r>
              <a:rPr lang="it-IT" baseline="3000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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(Dalitz) +e misidentified and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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 outside the LKr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14938" y="3857625"/>
            <a:ext cx="3276600" cy="1822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The background is studied using the electron </a:t>
            </a:r>
            <a:r>
              <a:rPr lang="it-IT" i="1">
                <a:solidFill>
                  <a:srgbClr val="33CC33"/>
                </a:solidFill>
                <a:latin typeface="Arial" pitchFamily="34" charset="0"/>
                <a:ea typeface="DejaVu Sans" charset="0"/>
                <a:cs typeface="DejaVu Sans" charset="0"/>
              </a:rPr>
              <a:t>“wrong”</a:t>
            </a:r>
            <a:r>
              <a:rPr lang="it-IT">
                <a:solidFill>
                  <a:srgbClr val="545472"/>
                </a:solidFill>
                <a:latin typeface="Arial" pitchFamily="34" charset="0"/>
                <a:ea typeface="DejaVu Sans" charset="0"/>
                <a:cs typeface="DejaVu Sans" charset="0"/>
              </a:rPr>
              <a:t>   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sign (WS) events (we assume 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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Q=</a:t>
            </a:r>
            <a:r>
              <a:rPr lang="it-IT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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S and total charge </a:t>
            </a:r>
            <a:r>
              <a:rPr lang="en-US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±1</a:t>
            </a:r>
            <a:r>
              <a:rPr lang="it-IT">
                <a:solidFill>
                  <a:srgbClr val="004A4A"/>
                </a:solidFill>
                <a:latin typeface="Arial" pitchFamily="34" charset="0"/>
                <a:ea typeface="DejaVu Sans" charset="0"/>
                <a:cs typeface="DejaVu Sans" charset="0"/>
              </a:rPr>
              <a:t>) and cross check with MC. The total bkg is at level of</a:t>
            </a:r>
            <a:r>
              <a:rPr lang="it-IT">
                <a:solidFill>
                  <a:srgbClr val="545472"/>
                </a:solidFill>
                <a:latin typeface="Arial" pitchFamily="34" charset="0"/>
                <a:ea typeface="DejaVu Sans" charset="0"/>
                <a:cs typeface="DejaVu Sans" charset="0"/>
              </a:rPr>
              <a:t> </a:t>
            </a:r>
            <a:r>
              <a:rPr lang="it-IT">
                <a:solidFill>
                  <a:srgbClr val="F21B04"/>
                </a:solidFill>
                <a:latin typeface="Arial" pitchFamily="34" charset="0"/>
                <a:ea typeface="DejaVu Sans" charset="0"/>
                <a:cs typeface="DejaVu Sans" charset="0"/>
              </a:rPr>
              <a:t>0.5%.</a:t>
            </a:r>
            <a:endParaRPr lang="it-IT">
              <a:solidFill>
                <a:srgbClr val="545472"/>
              </a:solidFill>
              <a:latin typeface="Arial" pitchFamily="34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Fitting</a:t>
            </a:r>
            <a:r>
              <a:rPr lang="it-IT" dirty="0" smtClean="0"/>
              <a:t> procedure</a:t>
            </a:r>
            <a:endParaRPr lang="it-IT" dirty="0"/>
          </a:p>
        </p:txBody>
      </p:sp>
      <p:sp>
        <p:nvSpPr>
          <p:cNvPr id="102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59A22B-1F5C-44AB-A606-C1C4B35AC5BC}" type="slidenum">
              <a:rPr lang="it-IT" smtClean="0">
                <a:latin typeface="Arial" pitchFamily="34" charset="0"/>
              </a:rPr>
              <a:pPr/>
              <a:t>8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029" name="Picture 5" descr="C:\Users\Gianluca\Documents\talks\montpellier\ke4_m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14375"/>
            <a:ext cx="44037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2571750"/>
            <a:ext cx="4643438" cy="41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60030" rIns="90000" bIns="46800">
            <a:spAutoFit/>
          </a:bodyPr>
          <a:lstStyle/>
          <a:p>
            <a:pPr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Define</a:t>
            </a:r>
            <a:r>
              <a:rPr lang="it-IT" sz="1500" dirty="0">
                <a:solidFill>
                  <a:srgbClr val="9999FF"/>
                </a:solidFill>
                <a:ea typeface="DejaVu Sans" charset="0"/>
                <a:cs typeface="DejaVu Sans" charset="0"/>
              </a:rPr>
              <a:t> 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10(M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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)x5(Me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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)x5(cos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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e)x5(cos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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)x12(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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)=15000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iso-populated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boxes</a:t>
            </a:r>
            <a:endParaRPr lang="it-IT" sz="15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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bin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F,G,H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5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are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extracted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minimizing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log-likelihood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estimator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over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1500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boxes</a:t>
            </a:r>
            <a:endParaRPr lang="it-IT" sz="15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All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are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measured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relatively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(no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overall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BR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measured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K+</a:t>
            </a:r>
            <a:r>
              <a:rPr lang="it-IT" sz="15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and </a:t>
            </a:r>
            <a:r>
              <a:rPr lang="it-IT" sz="1500" dirty="0">
                <a:solidFill>
                  <a:srgbClr val="0070C0"/>
                </a:solidFill>
                <a:latin typeface="Arial" charset="0"/>
                <a:ea typeface="DejaVu Sans" charset="0"/>
                <a:cs typeface="DejaVu Sans" charset="0"/>
              </a:rPr>
              <a:t>K-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separately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, and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then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parameters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are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combined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b="1" dirty="0">
                <a:solidFill>
                  <a:srgbClr val="F21B04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500" b="1" dirty="0">
                <a:solidFill>
                  <a:srgbClr val="F21B04"/>
                </a:solidFill>
                <a:latin typeface="Symbol" pitchFamily="18" charset="2"/>
                <a:ea typeface="DejaVu Sans" charset="0"/>
                <a:cs typeface="DejaVu Sans" charset="0"/>
              </a:rPr>
              <a:t>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bin</a:t>
            </a:r>
            <a:endParaRPr lang="it-IT" sz="15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form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factors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structure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studied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10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bins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q</a:t>
            </a:r>
            <a:r>
              <a:rPr lang="it-IT" sz="1500" baseline="33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2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(or M</a:t>
            </a:r>
            <a:r>
              <a:rPr lang="it-IT" sz="1500" baseline="330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2</a:t>
            </a:r>
            <a:r>
              <a:rPr lang="it-IT" sz="1500" baseline="-33000" dirty="0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Agreement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with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published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results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</a:t>
            </a:r>
            <a:r>
              <a:rPr lang="it-IT" sz="15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based</a:t>
            </a:r>
            <a:r>
              <a:rPr lang="it-IT" sz="15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on 2003 data) </a:t>
            </a:r>
            <a:r>
              <a:rPr lang="it-IT" sz="1500" dirty="0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[</a:t>
            </a:r>
            <a:r>
              <a:rPr lang="it-IT" sz="1500" dirty="0" err="1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Batley</a:t>
            </a:r>
            <a:r>
              <a:rPr lang="it-IT" sz="1500" dirty="0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500" dirty="0" err="1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500" dirty="0">
                <a:solidFill>
                  <a:srgbClr val="2A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EPJC 54-3 (2008) 411]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070475" y="933450"/>
          <a:ext cx="3565525" cy="1439863"/>
        </p:xfrm>
        <a:graphic>
          <a:graphicData uri="http://schemas.openxmlformats.org/presentationml/2006/ole">
            <p:oleObj spid="_x0000_s1026" name="Worksheet" r:id="rId4" imgW="3257533" imgH="1295460" progId="Excel.Sheet.8">
              <p:embed/>
            </p:oleObj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72063" y="2571750"/>
            <a:ext cx="3786187" cy="352583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54360" rIns="90000" bIns="46800">
            <a:spAutoFit/>
          </a:bodyPr>
          <a:lstStyle/>
          <a:p>
            <a:pPr>
              <a:lnSpc>
                <a:spcPct val="98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f’</a:t>
            </a:r>
            <a:r>
              <a:rPr lang="it-IT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</a:t>
            </a:r>
            <a:r>
              <a:rPr lang="it-IT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it-IT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</a:t>
            </a:r>
            <a:r>
              <a:rPr lang="it-IT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0.152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±0.007±0.005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f’’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-0.073±0.007±0.006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f'</a:t>
            </a:r>
            <a:r>
              <a:rPr lang="en-US" sz="2000" baseline="-33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e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0.068±0.006±0.007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p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-0.048±0.003±0.004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g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p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0.868±0.010±0.010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g'p/f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0.089±0.017±0.013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h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p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/f</a:t>
            </a:r>
            <a:r>
              <a:rPr lang="en-US" sz="2000" baseline="-25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s  </a:t>
            </a:r>
            <a:r>
              <a:rPr lang="en-US" sz="20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= -0.398±0.015±0.008</a:t>
            </a:r>
          </a:p>
          <a:p>
            <a:pPr>
              <a:lnSpc>
                <a:spcPct val="97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>
                <a:solidFill>
                  <a:srgbClr val="F21B04"/>
                </a:solidFill>
                <a:latin typeface="Comic Sans MS" pitchFamily="66" charset="0"/>
                <a:ea typeface="DejaVu Sans" charset="0"/>
                <a:cs typeface="DejaVu Sans" charset="0"/>
              </a:rPr>
              <a:t>(stat+syst error quoted)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8104187" cy="6477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Ke4: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shift</a:t>
            </a:r>
            <a:r>
              <a:rPr lang="it-IT" dirty="0" smtClean="0"/>
              <a:t> and </a:t>
            </a:r>
            <a:r>
              <a:rPr lang="it-IT" dirty="0" err="1" smtClean="0">
                <a:latin typeface="Symbol" pitchFamily="18" charset="2"/>
              </a:rPr>
              <a:t>pp</a:t>
            </a:r>
            <a:r>
              <a:rPr lang="it-IT" dirty="0" smtClean="0"/>
              <a:t>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C51DA0-C4AD-413B-9C0D-FB079BCCAD83}" type="slidenum">
              <a:rPr lang="it-IT" smtClean="0">
                <a:latin typeface="Arial" pitchFamily="34" charset="0"/>
              </a:rPr>
              <a:pPr/>
              <a:t>9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1268" name="Immagine 4" descr="phase_shift_k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25"/>
            <a:ext cx="464343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0063" y="3571875"/>
            <a:ext cx="4500562" cy="2617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extraction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of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scattering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lengths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=</a:t>
            </a:r>
            <a:r>
              <a:rPr lang="it-IT" sz="14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baseline="-330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-</a:t>
            </a:r>
            <a:r>
              <a:rPr lang="it-IT" sz="1400" dirty="0">
                <a:solidFill>
                  <a:srgbClr val="00AE00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baseline="-330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p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phase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shift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needs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external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theoretical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experimental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inputs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i="1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Roy </a:t>
            </a:r>
            <a:r>
              <a:rPr lang="it-IT" sz="1400" i="1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equations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provide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relation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between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a0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a2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near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threshold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(1) (2) (3)</a:t>
            </a:r>
          </a:p>
          <a:p>
            <a:pPr marL="455613" lvl="1"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75000"/>
                </a:schemeClr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Extrapolating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data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400" baseline="-33000" dirty="0" err="1">
                <a:solidFill>
                  <a:srgbClr val="B84747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&gt;0.8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GeV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's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possible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result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threshold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region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uncertainty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from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experimental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data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defines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i="1" dirty="0">
                <a:solidFill>
                  <a:srgbClr val="0070C0"/>
                </a:solidFill>
                <a:latin typeface="Arial" charset="0"/>
                <a:ea typeface="DejaVu Sans" charset="0"/>
                <a:cs typeface="DejaVu Sans" charset="0"/>
              </a:rPr>
              <a:t>Universal Band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)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29188" y="3500438"/>
            <a:ext cx="3927475" cy="19446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Coulomb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correction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(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Gamow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factor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) 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and</a:t>
            </a:r>
            <a:r>
              <a:rPr lang="it-IT" sz="1400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real</a:t>
            </a:r>
            <a:r>
              <a:rPr lang="it-IT" sz="14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photons</a:t>
            </a:r>
            <a:r>
              <a:rPr lang="it-IT" sz="14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are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included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simulation</a:t>
            </a:r>
            <a:r>
              <a:rPr lang="it-IT" sz="14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Isospin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correction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prescription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given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by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Gasser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(4)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results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11 </a:t>
            </a:r>
            <a:r>
              <a:rPr lang="it-IT" sz="1400" dirty="0" err="1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to</a:t>
            </a:r>
            <a:r>
              <a:rPr lang="it-IT" sz="1400" dirty="0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 15 </a:t>
            </a:r>
            <a:r>
              <a:rPr lang="it-IT" sz="1400" dirty="0" err="1">
                <a:solidFill>
                  <a:srgbClr val="00AE00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in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fitted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it-IT" sz="1400" dirty="0" err="1">
                <a:solidFill>
                  <a:srgbClr val="004A4A"/>
                </a:solidFill>
                <a:latin typeface="Symbol" pitchFamily="18" charset="2"/>
                <a:ea typeface="DejaVu Sans" charset="0"/>
                <a:cs typeface="DejaVu Sans" charset="0"/>
              </a:rPr>
              <a:t>pp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range</a:t>
            </a:r>
            <a:endParaRPr lang="it-IT" sz="1400" dirty="0">
              <a:solidFill>
                <a:srgbClr val="004A4A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isospin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correction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slightly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greater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than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the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error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on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point</a:t>
            </a:r>
            <a:r>
              <a:rPr lang="it-IT" sz="1400" dirty="0">
                <a:solidFill>
                  <a:srgbClr val="004A4A"/>
                </a:solidFill>
                <a:latin typeface="Arial" charset="0"/>
                <a:ea typeface="DejaVu Sans" charset="0"/>
                <a:cs typeface="DejaVu Sans" charset="0"/>
              </a:rPr>
              <a:t>: 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can't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be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400" dirty="0" err="1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ignored</a:t>
            </a:r>
            <a:r>
              <a:rPr lang="it-IT" sz="1400" dirty="0">
                <a:solidFill>
                  <a:srgbClr val="B84747"/>
                </a:solidFill>
                <a:latin typeface="Arial" charset="0"/>
                <a:ea typeface="DejaVu Sans" charset="0"/>
                <a:cs typeface="DejaVu Sans" charset="0"/>
              </a:rPr>
              <a:t>!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14938" y="928688"/>
            <a:ext cx="3929062" cy="2451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point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in the plot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has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been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corrected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isospin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effect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: 10-15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endParaRPr lang="it-IT" sz="1600" dirty="0">
              <a:solidFill>
                <a:schemeClr val="accent1">
                  <a:lumMod val="2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The total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error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in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point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different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for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each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it-IT" sz="1600" dirty="0" err="1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experiment</a:t>
            </a:r>
            <a:r>
              <a:rPr lang="it-IT" sz="1600" dirty="0">
                <a:solidFill>
                  <a:schemeClr val="accent1">
                    <a:lumMod val="2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:</a:t>
            </a: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008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dirty="0" err="1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Geneva-Saclay</a:t>
            </a:r>
            <a:r>
              <a:rPr lang="it-IT" sz="1600" b="1" dirty="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: 40-50 </a:t>
            </a:r>
            <a:r>
              <a:rPr lang="it-IT" sz="1600" b="1" dirty="0" err="1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endParaRPr lang="it-IT" sz="1600" b="1" dirty="0">
              <a:solidFill>
                <a:schemeClr val="tx1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008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0D15B3"/>
                </a:solidFill>
                <a:latin typeface="Arial" charset="0"/>
                <a:ea typeface="DejaVu Sans" charset="0"/>
                <a:cs typeface="DejaVu Sans" charset="0"/>
              </a:rPr>
              <a:t>E865: 15-20 </a:t>
            </a:r>
            <a:r>
              <a:rPr lang="it-IT" sz="1600" dirty="0" err="1">
                <a:solidFill>
                  <a:srgbClr val="0D15B3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endParaRPr lang="it-IT" sz="1600" dirty="0">
              <a:solidFill>
                <a:srgbClr val="0D15B3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104000"/>
              </a:lnSpc>
              <a:spcBef>
                <a:spcPts val="1125"/>
              </a:spcBef>
              <a:buClr>
                <a:srgbClr val="008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NA48/2: 7-8 </a:t>
            </a:r>
            <a:r>
              <a:rPr lang="it-IT" sz="1600" dirty="0" err="1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mrad</a:t>
            </a:r>
            <a:r>
              <a:rPr lang="it-IT" sz="1600" dirty="0">
                <a:solidFill>
                  <a:srgbClr val="C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endParaRPr lang="it-IT" sz="1600" dirty="0">
              <a:solidFill>
                <a:srgbClr val="B84747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29188" y="5429250"/>
            <a:ext cx="4071937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1)[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Ananthanarayan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Colangelo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Leutwyler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Phys.Rept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.353:207-279 (2001)]</a:t>
            </a:r>
          </a:p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2)[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Descotes-Genon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Fuchs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Girlanda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,Stern Eur.Phys.J.C24:469-483,2002]</a:t>
            </a:r>
          </a:p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3)[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Kaminski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Pelaez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,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Yndurain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Phys.Rev.D77 (2008)]</a:t>
            </a:r>
          </a:p>
          <a:p>
            <a:pPr marL="0" lvl="1">
              <a:defRPr/>
            </a:pP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4)[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Gasser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et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al. </a:t>
            </a:r>
            <a:r>
              <a:rPr lang="it-IT" sz="1200" dirty="0" err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Eur.Phys.J.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 </a:t>
            </a:r>
            <a:r>
              <a:rPr lang="it-IT" sz="1200" dirty="0" smtClean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C59:777,2009</a:t>
            </a:r>
            <a:r>
              <a:rPr lang="it-IT" sz="1200" dirty="0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ans" pitchFamily="32" charset="0"/>
                <a:ea typeface="DejaVu Sans" charset="0"/>
                <a:cs typeface="DejaVu Sans" charset="0"/>
              </a:rPr>
              <a:t>]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6921</TotalTime>
  <Words>2678</Words>
  <Application>Microsoft PowerPoint</Application>
  <PresentationFormat>Presentazione su schermo (4:3)</PresentationFormat>
  <Paragraphs>343</Paragraphs>
  <Slides>22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Default Design</vt:lpstr>
      <vt:lpstr>Worksheet</vt:lpstr>
      <vt:lpstr>“QCD tests at NA48/2”</vt:lpstr>
      <vt:lpstr>Outline</vt:lpstr>
      <vt:lpstr>Beam Line</vt:lpstr>
      <vt:lpstr>Detector</vt:lpstr>
      <vt:lpstr>Data Taking </vt:lpstr>
      <vt:lpstr>Ke4: Formalism</vt:lpstr>
      <vt:lpstr>Ke4: Selection</vt:lpstr>
      <vt:lpstr>Ke4: Fitting procedure</vt:lpstr>
      <vt:lpstr>Ke4: Phase shift and pp scattering length</vt:lpstr>
      <vt:lpstr>Ke4: a0 and a2 results</vt:lpstr>
      <vt:lpstr>Cusp: Experimental evidence</vt:lpstr>
      <vt:lpstr>Cusp: K→3p selection</vt:lpstr>
      <vt:lpstr>Cusp: Theoretical approach (Cabibbo-Isidori)</vt:lpstr>
      <vt:lpstr>Cusp: theoretical approach (Bern-Bonn)</vt:lpstr>
      <vt:lpstr>Cusp: fitting procedure</vt:lpstr>
      <vt:lpstr>Cusp: Results</vt:lpstr>
      <vt:lpstr>Cusp and Ke4: comparisons</vt:lpstr>
      <vt:lpstr>K→pgg:  Theory</vt:lpstr>
      <vt:lpstr>K→pgg:  Results</vt:lpstr>
      <vt:lpstr>K→pgee: Theory</vt:lpstr>
      <vt:lpstr>K→pgee : Results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Gianluca</dc:creator>
  <cp:lastModifiedBy>Gianluca</cp:lastModifiedBy>
  <cp:revision>184</cp:revision>
  <dcterms:created xsi:type="dcterms:W3CDTF">2009-03-03T12:47:20Z</dcterms:created>
  <dcterms:modified xsi:type="dcterms:W3CDTF">2009-07-15T21:54:43Z</dcterms:modified>
</cp:coreProperties>
</file>