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26"/>
  </p:notesMasterIdLst>
  <p:sldIdLst>
    <p:sldId id="520" r:id="rId2"/>
    <p:sldId id="566" r:id="rId3"/>
    <p:sldId id="567" r:id="rId4"/>
    <p:sldId id="568" r:id="rId5"/>
    <p:sldId id="569" r:id="rId6"/>
    <p:sldId id="571" r:id="rId7"/>
    <p:sldId id="572" r:id="rId8"/>
    <p:sldId id="573" r:id="rId9"/>
    <p:sldId id="580" r:id="rId10"/>
    <p:sldId id="588" r:id="rId11"/>
    <p:sldId id="582" r:id="rId12"/>
    <p:sldId id="579" r:id="rId13"/>
    <p:sldId id="527" r:id="rId14"/>
    <p:sldId id="590" r:id="rId15"/>
    <p:sldId id="529" r:id="rId16"/>
    <p:sldId id="589" r:id="rId17"/>
    <p:sldId id="532" r:id="rId18"/>
    <p:sldId id="565" r:id="rId19"/>
    <p:sldId id="531" r:id="rId20"/>
    <p:sldId id="584" r:id="rId21"/>
    <p:sldId id="585" r:id="rId22"/>
    <p:sldId id="586" r:id="rId23"/>
    <p:sldId id="545" r:id="rId24"/>
    <p:sldId id="583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FCA904"/>
    <a:srgbClr val="5F5F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5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A8081A-26F5-4681-B7B0-8F412A3A8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Themis Bowcock</a:t>
            </a:r>
            <a:r>
              <a:rPr lang="en-US" dirty="0">
                <a:solidFill>
                  <a:schemeClr val="tx1"/>
                </a:solidFill>
              </a:rPr>
              <a:t>     </a:t>
            </a:r>
            <a:fld id="{E31E3F09-EFD9-4C94-A08E-AB6F09A4FE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Themis Bowcock</a:t>
            </a:r>
            <a:r>
              <a:rPr lang="en-US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Themis Bowcock</a:t>
            </a:r>
            <a:r>
              <a:rPr lang="en-US">
                <a:solidFill>
                  <a:schemeClr val="tx1"/>
                </a:solidFill>
              </a:rPr>
              <a:t>     </a:t>
            </a:r>
            <a:fld id="{02F95B89-FB11-4005-BF54-22EE08258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1515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1515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1515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7" name="Rectangle 7"/>
          <p:cNvSpPr>
            <a:spLocks noChangeArrowheads="1"/>
          </p:cNvSpPr>
          <p:nvPr userDrawn="1"/>
        </p:nvSpPr>
        <p:spPr bwMode="auto">
          <a:xfrm>
            <a:off x="0" y="6065837"/>
            <a:ext cx="9144000" cy="79216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Themis Bowcock     </a:t>
            </a:r>
            <a:fld id="{05BDEB7A-1BA6-4CB9-9681-4F906DE91D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1232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152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2329" name="Line 9"/>
          <p:cNvSpPr>
            <a:spLocks noChangeShapeType="1"/>
          </p:cNvSpPr>
          <p:nvPr userDrawn="1"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whiteout_logo_848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3588" y="5849938"/>
            <a:ext cx="258445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3"/>
          <p:cNvSpPr txBox="1">
            <a:spLocks noChangeArrowheads="1"/>
          </p:cNvSpPr>
          <p:nvPr userDrawn="1"/>
        </p:nvSpPr>
        <p:spPr bwMode="auto">
          <a:xfrm>
            <a:off x="152400" y="62865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accent1"/>
                </a:solidFill>
                <a:effectLst/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Kraków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- 16 July 2009            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" name="Picture 11" descr="Graphic3"/>
          <p:cNvPicPr>
            <a:picLocks noChangeAspect="1" noChangeArrowheads="1"/>
          </p:cNvPicPr>
          <p:nvPr userDrawn="1"/>
        </p:nvPicPr>
        <p:blipFill>
          <a:blip r:embed="rId10" cstate="print">
            <a:lum bright="48000" contrast="4000"/>
          </a:blip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0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Windows Photo Gallery 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22513" y="4624388"/>
            <a:ext cx="3998912" cy="1849437"/>
            <a:chOff x="-28" y="3433"/>
            <a:chExt cx="2519" cy="1165"/>
          </a:xfrm>
        </p:grpSpPr>
        <p:pic>
          <p:nvPicPr>
            <p:cNvPr id="8" name="Picture 18" descr="whiteout_logo_13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" y="3433"/>
              <a:ext cx="2519" cy="1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622" y="3537"/>
              <a:ext cx="15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0" dirty="0">
                  <a:solidFill>
                    <a:schemeClr val="bg1"/>
                  </a:solidFill>
                </a:rPr>
                <a:t>Themis Bowcock</a:t>
              </a:r>
              <a:endParaRPr lang="en-US" sz="2400" b="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Themis Bowcock</a:t>
            </a:r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fld id="{A3FD82B3-C9F9-42C4-8925-3E7902F3E078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 r="5075"/>
          <a:stretch>
            <a:fillRect/>
          </a:stretch>
        </p:blipFill>
        <p:spPr bwMode="auto">
          <a:xfrm>
            <a:off x="4362450" y="1028700"/>
            <a:ext cx="4602163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3025"/>
            <a:ext cx="4038600" cy="4525963"/>
          </a:xfrm>
        </p:spPr>
        <p:txBody>
          <a:bodyPr/>
          <a:lstStyle/>
          <a:p>
            <a:pPr eaLnBrk="1" hangingPunct="1"/>
            <a:r>
              <a:rPr lang="en-GB" sz="2800" dirty="0" smtClean="0"/>
              <a:t>highly segmented</a:t>
            </a:r>
          </a:p>
          <a:p>
            <a:pPr eaLnBrk="1" hangingPunct="1"/>
            <a:r>
              <a:rPr lang="en-GB" sz="2800" dirty="0" err="1" smtClean="0"/>
              <a:t>n</a:t>
            </a:r>
            <a:r>
              <a:rPr lang="en-GB" sz="2800" baseline="30000" dirty="0" err="1" smtClean="0"/>
              <a:t>+</a:t>
            </a:r>
            <a:r>
              <a:rPr lang="en-GB" sz="2800" dirty="0" err="1" smtClean="0"/>
              <a:t>n</a:t>
            </a:r>
            <a:endParaRPr lang="en-GB" sz="2800" dirty="0" smtClean="0"/>
          </a:p>
          <a:p>
            <a:pPr eaLnBrk="1" hangingPunct="1"/>
            <a:r>
              <a:rPr lang="en-GB" sz="2800" dirty="0" smtClean="0"/>
              <a:t>double metal layer</a:t>
            </a:r>
          </a:p>
          <a:p>
            <a:pPr eaLnBrk="1" hangingPunct="1"/>
            <a:r>
              <a:rPr lang="en-GB" sz="2800" dirty="0" smtClean="0"/>
              <a:t>2048 strips/sensor</a:t>
            </a:r>
          </a:p>
          <a:p>
            <a:pPr eaLnBrk="1" hangingPunct="1"/>
            <a:r>
              <a:rPr lang="en-GB" sz="2800" dirty="0" smtClean="0"/>
              <a:t>Laser cut </a:t>
            </a:r>
          </a:p>
          <a:p>
            <a:pPr eaLnBrk="1" hangingPunct="1"/>
            <a:r>
              <a:rPr lang="en-GB" sz="2800" dirty="0" smtClean="0"/>
              <a:t>Design operation</a:t>
            </a:r>
          </a:p>
          <a:p>
            <a:pPr lvl="1" eaLnBrk="1" hangingPunct="1"/>
            <a:r>
              <a:rPr lang="en-GB" sz="2400" dirty="0" smtClean="0"/>
              <a:t>T=-7</a:t>
            </a:r>
            <a:r>
              <a:rPr lang="en-GB" sz="2400" dirty="0" smtClean="0">
                <a:sym typeface="Symbol" pitchFamily="18" charset="2"/>
              </a:rPr>
              <a:t></a:t>
            </a:r>
            <a:r>
              <a:rPr lang="en-GB" sz="2400" dirty="0" smtClean="0">
                <a:sym typeface="Symbol" pitchFamily="18" charset="2"/>
              </a:rPr>
              <a:t>C</a:t>
            </a:r>
          </a:p>
          <a:p>
            <a:pPr eaLnBrk="1" hangingPunct="1"/>
            <a:r>
              <a:rPr lang="en-GB" sz="2800" dirty="0" smtClean="0">
                <a:sym typeface="Symbol" pitchFamily="18" charset="2"/>
              </a:rPr>
              <a:t>~40 micron inner pitch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VELO: Sensors</a:t>
            </a:r>
            <a:endParaRPr lang="en-US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407150" y="2982913"/>
            <a:ext cx="1604963" cy="557212"/>
            <a:chOff x="4252" y="1536"/>
            <a:chExt cx="1224" cy="425"/>
          </a:xfrm>
        </p:grpSpPr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 flipV="1">
              <a:off x="4252" y="1643"/>
              <a:ext cx="1224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5849" name="Text Box 7"/>
            <p:cNvSpPr txBox="1">
              <a:spLocks noChangeArrowheads="1"/>
            </p:cNvSpPr>
            <p:nvPr/>
          </p:nvSpPr>
          <p:spPr bwMode="auto">
            <a:xfrm>
              <a:off x="4682" y="1536"/>
              <a:ext cx="486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b="0">
                  <a:solidFill>
                    <a:schemeClr val="tx1"/>
                  </a:solidFill>
                </a:rPr>
                <a:t>~4cm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Themis Bowcock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fld id="{EBD92351-10E4-4FB4-909D-4EFC9D26CDC6}" type="slidenum">
              <a:rPr lang="en-US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Modules: Complete halves</a:t>
            </a:r>
            <a:endParaRPr lang="en-US" smtClean="0"/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642" y="1147535"/>
            <a:ext cx="6681787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 for Commissioning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739571"/>
          </a:xfrm>
        </p:spPr>
        <p:txBody>
          <a:bodyPr/>
          <a:lstStyle/>
          <a:p>
            <a:r>
              <a:rPr lang="en-GB" sz="2000" dirty="0" smtClean="0"/>
              <a:t>Installed </a:t>
            </a:r>
            <a:r>
              <a:rPr lang="en-GB" dirty="0" smtClean="0"/>
              <a:t>2007</a:t>
            </a:r>
          </a:p>
          <a:p>
            <a:pPr lvl="1"/>
            <a:r>
              <a:rPr lang="en-GB" sz="1600" dirty="0" smtClean="0"/>
              <a:t>Cannot </a:t>
            </a:r>
            <a:r>
              <a:rPr lang="en-GB" sz="1600" dirty="0" smtClean="0"/>
              <a:t>use </a:t>
            </a:r>
            <a:r>
              <a:rPr lang="en-GB" sz="1600" dirty="0" err="1" smtClean="0"/>
              <a:t>cosmics</a:t>
            </a:r>
            <a:endParaRPr lang="en-GB" sz="1600" dirty="0" smtClean="0"/>
          </a:p>
          <a:p>
            <a:r>
              <a:rPr lang="en-GB" dirty="0" smtClean="0"/>
              <a:t>2008 Tests</a:t>
            </a:r>
            <a:endParaRPr lang="en-GB" dirty="0" smtClean="0"/>
          </a:p>
          <a:p>
            <a:pPr lvl="1"/>
            <a:r>
              <a:rPr lang="en-GB" sz="1800" dirty="0" smtClean="0"/>
              <a:t>Injection from SPS into LHC – “beam stopped”</a:t>
            </a:r>
          </a:p>
          <a:p>
            <a:pPr lvl="1"/>
            <a:r>
              <a:rPr lang="en-GB" sz="1800" dirty="0" smtClean="0"/>
              <a:t>Particles injected from </a:t>
            </a:r>
            <a:r>
              <a:rPr lang="en-GB" sz="1800" dirty="0" err="1" smtClean="0"/>
              <a:t>Muon</a:t>
            </a:r>
            <a:r>
              <a:rPr lang="en-GB" sz="1800" dirty="0" smtClean="0"/>
              <a:t> chamber direction!</a:t>
            </a:r>
          </a:p>
          <a:p>
            <a:pPr lvl="1">
              <a:buNone/>
            </a:pP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2009 Tests</a:t>
            </a:r>
          </a:p>
          <a:p>
            <a:pPr lvl="1"/>
            <a:r>
              <a:rPr lang="en-GB" sz="1800" dirty="0" smtClean="0"/>
              <a:t>Timing</a:t>
            </a:r>
          </a:p>
          <a:p>
            <a:pPr lvl="1"/>
            <a:r>
              <a:rPr lang="en-GB" sz="1800" dirty="0" smtClean="0"/>
              <a:t>High Rate R/O (1MHz)</a:t>
            </a:r>
          </a:p>
          <a:p>
            <a:pPr lvl="1"/>
            <a:r>
              <a:rPr lang="en-GB" sz="1800" dirty="0" smtClean="0"/>
              <a:t>Operation under final conditions (vacuum  &amp; temp)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-12725" r="17183"/>
          <a:stretch>
            <a:fillRect/>
          </a:stretch>
        </p:blipFill>
        <p:spPr bwMode="auto">
          <a:xfrm>
            <a:off x="1048318" y="4397829"/>
            <a:ext cx="7065167" cy="142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967538" y="3719513"/>
            <a:ext cx="20764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19700" y="4181475"/>
            <a:ext cx="15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LHCb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GB" dirty="0" smtClean="0"/>
              <a:t>TED June 2009</a:t>
            </a:r>
            <a:endParaRPr lang="en-GB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3213" y="1436688"/>
            <a:ext cx="4279900" cy="50530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Powered all HV channels</a:t>
            </a:r>
          </a:p>
          <a:p>
            <a:pPr>
              <a:lnSpc>
                <a:spcPct val="90000"/>
              </a:lnSpc>
            </a:pPr>
            <a:r>
              <a:rPr lang="en-GB" sz="2400" dirty="0" smtClean="0"/>
              <a:t>Very </a:t>
            </a:r>
            <a:r>
              <a:rPr lang="en-GB" sz="2400" dirty="0"/>
              <a:t>stable VELO operation 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Single bunches every 48 </a:t>
            </a:r>
            <a:r>
              <a:rPr lang="en-GB" sz="2400" dirty="0" smtClean="0"/>
              <a:t>s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Multiple time sample for timing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400" dirty="0" smtClean="0"/>
              <a:t>Bunch </a:t>
            </a:r>
            <a:r>
              <a:rPr lang="en-GB" sz="2400" dirty="0"/>
              <a:t>trains 12 consecutive bunches 25ns spacing: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Single time sample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zero-suppressed </a:t>
            </a:r>
            <a:r>
              <a:rPr lang="en-GB" sz="2000" dirty="0"/>
              <a:t>(physics) </a:t>
            </a:r>
            <a:r>
              <a:rPr lang="en-GB" sz="2000" dirty="0" smtClean="0"/>
              <a:t>data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800" dirty="0" smtClean="0"/>
              <a:t>50k </a:t>
            </a:r>
            <a:r>
              <a:rPr lang="en-GB" sz="2800" dirty="0" smtClean="0"/>
              <a:t>Tracks </a:t>
            </a:r>
            <a:r>
              <a:rPr lang="en-GB" sz="2800" dirty="0" smtClean="0"/>
              <a:t>collected</a:t>
            </a:r>
            <a:endParaRPr lang="en-GB" sz="28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1515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Themis Bowcock     </a:t>
            </a:r>
            <a:fld id="{FABD9361-6A61-4EA9-8E99-1D99262B3DD9}" type="slidenum">
              <a:rPr lang="en-US" sz="140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en-US" sz="1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411514"/>
            <a:ext cx="4038600" cy="4525963"/>
          </a:xfrm>
        </p:spPr>
        <p:txBody>
          <a:bodyPr/>
          <a:lstStyle/>
          <a:p>
            <a:r>
              <a:rPr lang="en-GB" dirty="0" smtClean="0"/>
              <a:t>Resolution</a:t>
            </a:r>
          </a:p>
          <a:p>
            <a:r>
              <a:rPr lang="en-GB" dirty="0" smtClean="0"/>
              <a:t>Efficiency</a:t>
            </a:r>
          </a:p>
          <a:p>
            <a:r>
              <a:rPr lang="en-GB" dirty="0" smtClean="0"/>
              <a:t>Alignment *</a:t>
            </a:r>
          </a:p>
          <a:p>
            <a:endParaRPr lang="en-GB" dirty="0"/>
          </a:p>
        </p:txBody>
      </p:sp>
      <p:pic>
        <p:nvPicPr>
          <p:cNvPr id="8" name="Picture 7" descr="Picture7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937930" y="2790038"/>
            <a:ext cx="4206070" cy="3311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few events…</a:t>
            </a:r>
            <a:endParaRPr lang="en-GB" dirty="0"/>
          </a:p>
        </p:txBody>
      </p:sp>
      <p:pic>
        <p:nvPicPr>
          <p:cNvPr id="6" name="Picture 5" descr="Velo_Ted_yellow_shor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4497" y="1233477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vent_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5191" y="1143000"/>
            <a:ext cx="6646609" cy="4945063"/>
          </a:xfrm>
          <a:noFill/>
          <a:ln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Event 2009</a:t>
            </a:r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1515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59" descr="Event_06"/>
          <p:cNvPicPr>
            <a:picLocks noChangeAspect="1" noChangeArrowheads="1"/>
          </p:cNvPicPr>
          <p:nvPr/>
        </p:nvPicPr>
        <p:blipFill>
          <a:blip r:embed="rId2" cstate="print"/>
          <a:srcRect t="7660"/>
          <a:stretch>
            <a:fillRect/>
          </a:stretch>
        </p:blipFill>
        <p:spPr bwMode="auto">
          <a:xfrm>
            <a:off x="314326" y="2433738"/>
            <a:ext cx="3448049" cy="26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0" descr="Event_08"/>
          <p:cNvPicPr>
            <a:picLocks noChangeAspect="1" noChangeArrowheads="1"/>
          </p:cNvPicPr>
          <p:nvPr/>
        </p:nvPicPr>
        <p:blipFill>
          <a:blip r:embed="rId3" cstate="print"/>
          <a:srcRect t="7829"/>
          <a:stretch>
            <a:fillRect/>
          </a:stretch>
        </p:blipFill>
        <p:spPr bwMode="auto">
          <a:xfrm>
            <a:off x="4194175" y="2462213"/>
            <a:ext cx="4949825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1950" y="534352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Low intensity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200525" y="536257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Higher intensity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30629" y="1335313"/>
            <a:ext cx="4470399" cy="4412343"/>
            <a:chOff x="432" y="1152"/>
            <a:chExt cx="2290" cy="2228"/>
          </a:xfrm>
        </p:grpSpPr>
        <p:pic>
          <p:nvPicPr>
            <p:cNvPr id="34833" name="Picture 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2" y="1152"/>
              <a:ext cx="2290" cy="2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825" name="Text Box 9"/>
            <p:cNvSpPr txBox="1">
              <a:spLocks noChangeArrowheads="1"/>
            </p:cNvSpPr>
            <p:nvPr/>
          </p:nvSpPr>
          <p:spPr bwMode="auto">
            <a:xfrm>
              <a:off x="576" y="1152"/>
              <a:ext cx="118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CC0000"/>
                  </a:solidFill>
                </a:rPr>
                <a:t>Saturday 2-5 10</a:t>
              </a:r>
              <a:r>
                <a:rPr lang="en-GB" sz="1600" b="1" baseline="30000">
                  <a:solidFill>
                    <a:srgbClr val="CC0000"/>
                  </a:solidFill>
                </a:rPr>
                <a:t>9</a:t>
              </a:r>
              <a:r>
                <a:rPr lang="en-GB" sz="1600" b="1">
                  <a:solidFill>
                    <a:srgbClr val="CC0000"/>
                  </a:solidFill>
                </a:rPr>
                <a:t>p</a:t>
              </a:r>
            </a:p>
            <a:p>
              <a:endParaRPr lang="en-GB" sz="1600" b="1">
                <a:solidFill>
                  <a:srgbClr val="CC0000"/>
                </a:solidFill>
              </a:endParaRPr>
            </a:p>
          </p:txBody>
        </p:sp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>
              <a:off x="1776" y="1728"/>
              <a:ext cx="529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GB" sz="1600" b="1">
                  <a:solidFill>
                    <a:srgbClr val="003399"/>
                  </a:solidFill>
                </a:rPr>
                <a:t>Av. 5.6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516664" y="1233713"/>
            <a:ext cx="4627336" cy="4615544"/>
            <a:chOff x="3360" y="1152"/>
            <a:chExt cx="2252" cy="2220"/>
          </a:xfrm>
        </p:grpSpPr>
        <p:pic>
          <p:nvPicPr>
            <p:cNvPr id="34832" name="Picture 1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60" y="1152"/>
              <a:ext cx="2252" cy="2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827" name="Rectangle 11"/>
            <p:cNvSpPr>
              <a:spLocks noChangeArrowheads="1"/>
            </p:cNvSpPr>
            <p:nvPr/>
          </p:nvSpPr>
          <p:spPr bwMode="auto">
            <a:xfrm>
              <a:off x="3360" y="1200"/>
              <a:ext cx="153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CC0000"/>
                  </a:solidFill>
                </a:rPr>
                <a:t>Sunday night  ~1 10</a:t>
              </a:r>
              <a:r>
                <a:rPr lang="en-GB" sz="1600" b="1" baseline="30000">
                  <a:solidFill>
                    <a:srgbClr val="CC0000"/>
                  </a:solidFill>
                </a:rPr>
                <a:t>10</a:t>
              </a:r>
              <a:r>
                <a:rPr lang="en-GB" sz="1600" b="1">
                  <a:solidFill>
                    <a:srgbClr val="CC0000"/>
                  </a:solidFill>
                </a:rPr>
                <a:t> p</a:t>
              </a:r>
            </a:p>
          </p:txBody>
        </p:sp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>
              <a:off x="3648" y="1536"/>
              <a:ext cx="60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GB" sz="1600" b="1">
                  <a:solidFill>
                    <a:srgbClr val="003399"/>
                  </a:solidFill>
                </a:rPr>
                <a:t>Av. 13.9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of tracks/event</a:t>
            </a:r>
            <a:endParaRPr lang="en-GB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1515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Searching for vertices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4" y="1143000"/>
            <a:ext cx="913465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00020" y="1428634"/>
            <a:ext cx="7425161" cy="2657591"/>
            <a:chOff x="-965" y="1135"/>
            <a:chExt cx="6164" cy="2743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4111" r="10655"/>
            <a:stretch>
              <a:fillRect/>
            </a:stretch>
          </p:blipFill>
          <p:spPr bwMode="auto">
            <a:xfrm>
              <a:off x="-965" y="1135"/>
              <a:ext cx="2987" cy="2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4111" r="10257"/>
            <a:stretch>
              <a:fillRect/>
            </a:stretch>
          </p:blipFill>
          <p:spPr bwMode="auto">
            <a:xfrm>
              <a:off x="2130" y="1200"/>
              <a:ext cx="2956" cy="214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974" y="3632"/>
              <a:ext cx="1297" cy="19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GB" sz="1400" dirty="0"/>
                <a:t>ADC sum (ADC counts)</a:t>
              </a:r>
            </a:p>
          </p:txBody>
        </p:sp>
        <p:sp>
          <p:nvSpPr>
            <p:cNvPr id="33798" name="Text Box 6"/>
            <p:cNvSpPr txBox="1">
              <a:spLocks noChangeArrowheads="1"/>
            </p:cNvSpPr>
            <p:nvPr/>
          </p:nvSpPr>
          <p:spPr bwMode="auto">
            <a:xfrm>
              <a:off x="3902" y="3686"/>
              <a:ext cx="1297" cy="19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GB" sz="1400" dirty="0"/>
                <a:t>ADC sum (ADC counts)</a:t>
              </a:r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auto">
            <a:xfrm>
              <a:off x="626" y="1721"/>
              <a:ext cx="4158" cy="34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en-GB" sz="1600" b="1" dirty="0" smtClean="0"/>
                <a:t>Preliminary</a:t>
              </a:r>
              <a:endParaRPr lang="en-GB" sz="1600" b="1" dirty="0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ADC sums (S/N) 2009</a:t>
            </a:r>
            <a:endParaRPr lang="en-GB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3" name="Picture 5" descr="50440_MP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52825"/>
            <a:ext cx="8893175" cy="2533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/>
          <p:cNvSpPr/>
          <p:nvPr/>
        </p:nvSpPr>
        <p:spPr>
          <a:xfrm>
            <a:off x="276225" y="1171575"/>
            <a:ext cx="20193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 Sensors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150" y="1181100"/>
            <a:ext cx="20193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ϕ</a:t>
            </a:r>
            <a:r>
              <a:rPr lang="en-GB" dirty="0" smtClean="0">
                <a:solidFill>
                  <a:schemeClr val="tx1"/>
                </a:solidFill>
              </a:rPr>
              <a:t> Sensors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7800" y="5238750"/>
            <a:ext cx="20193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 Sensors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5210175"/>
            <a:ext cx="20193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ϕ</a:t>
            </a:r>
            <a:r>
              <a:rPr lang="en-GB" dirty="0" smtClean="0">
                <a:solidFill>
                  <a:schemeClr val="tx1"/>
                </a:solidFill>
              </a:rPr>
              <a:t> Sensors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381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Warwick - 29 Jan 2009                  </a:t>
            </a: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Themis Bowcock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fld id="{2C7026F3-9805-4F0C-8ECA-ABBEE9A26CD0}" type="slidenum">
              <a:rPr lang="en-US">
                <a:latin typeface="Arial" pitchFamily="34" charset="0"/>
                <a:cs typeface="Arial" pitchFamily="34" charset="0"/>
              </a:rPr>
              <a:pPr/>
              <a:t>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11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8575" y="0"/>
            <a:ext cx="9172575" cy="1944688"/>
          </a:xfrm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1930400"/>
            <a:ext cx="9144000" cy="4927600"/>
          </a:xfrm>
          <a:prstGeom prst="rect">
            <a:avLst/>
          </a:prstGeom>
          <a:solidFill>
            <a:srgbClr val="6259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322513" y="4624388"/>
            <a:ext cx="3998912" cy="1849437"/>
            <a:chOff x="-28" y="3433"/>
            <a:chExt cx="2519" cy="1165"/>
          </a:xfrm>
        </p:grpSpPr>
        <p:pic>
          <p:nvPicPr>
            <p:cNvPr id="8201" name="Picture 18" descr="whiteout_logo_13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" y="3433"/>
              <a:ext cx="2519" cy="1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2" name="Text Box 19"/>
            <p:cNvSpPr txBox="1">
              <a:spLocks noChangeArrowheads="1"/>
            </p:cNvSpPr>
            <p:nvPr/>
          </p:nvSpPr>
          <p:spPr bwMode="auto">
            <a:xfrm>
              <a:off x="622" y="3537"/>
              <a:ext cx="15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0">
                  <a:solidFill>
                    <a:schemeClr val="bg1"/>
                  </a:solidFill>
                </a:rPr>
                <a:t>Themis Bowcock</a:t>
              </a:r>
              <a:endParaRPr lang="en-US" sz="2400" b="0">
                <a:solidFill>
                  <a:schemeClr val="bg1"/>
                </a:solidFill>
              </a:endParaRPr>
            </a:p>
          </p:txBody>
        </p:sp>
      </p:grp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0" y="2205038"/>
            <a:ext cx="88804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Commissioning the </a:t>
            </a:r>
            <a:r>
              <a:rPr lang="en-GB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LHCb</a:t>
            </a:r>
            <a:r>
              <a:rPr lang="en-GB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Vertex Detector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52913"/>
            <a:ext cx="9144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Signal and Resolution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S:N  &gt; 20:1</a:t>
            </a:r>
          </a:p>
          <a:p>
            <a:pPr lvl="1"/>
            <a:r>
              <a:rPr lang="en-GB" dirty="0" smtClean="0"/>
              <a:t>Sensor types similar!</a:t>
            </a:r>
            <a:endParaRPr lang="en-GB" dirty="0" smtClean="0"/>
          </a:p>
          <a:p>
            <a:r>
              <a:rPr lang="en-GB" dirty="0" smtClean="0"/>
              <a:t>Physics Mode</a:t>
            </a:r>
          </a:p>
          <a:p>
            <a:pPr lvl="1"/>
            <a:r>
              <a:rPr lang="en-GB" dirty="0" smtClean="0"/>
              <a:t>Zero Suppressed(ZS)</a:t>
            </a:r>
          </a:p>
          <a:p>
            <a:pPr lvl="1"/>
            <a:r>
              <a:rPr lang="en-GB" dirty="0" smtClean="0"/>
              <a:t>Some non-NZS readout for diagnostics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Resolution</a:t>
            </a:r>
          </a:p>
          <a:p>
            <a:pPr lvl="1"/>
            <a:r>
              <a:rPr lang="en-GB" dirty="0" smtClean="0"/>
              <a:t>TED ~“normal”  </a:t>
            </a:r>
          </a:p>
          <a:p>
            <a:pPr lvl="2"/>
            <a:r>
              <a:rPr lang="en-GB" dirty="0" smtClean="0"/>
              <a:t>Resolution ~ 80% * binary  </a:t>
            </a:r>
          </a:p>
          <a:p>
            <a:pPr lvl="1"/>
            <a:r>
              <a:rPr lang="en-GB" dirty="0" smtClean="0"/>
              <a:t>In Physics &lt;</a:t>
            </a:r>
            <a:r>
              <a:rPr lang="el-GR" dirty="0" smtClean="0"/>
              <a:t>θ</a:t>
            </a:r>
            <a:r>
              <a:rPr lang="en-GB" dirty="0" smtClean="0"/>
              <a:t>&gt;~8°</a:t>
            </a:r>
            <a:endParaRPr lang="en-GB" dirty="0" smtClean="0"/>
          </a:p>
          <a:p>
            <a:pPr lvl="2"/>
            <a:r>
              <a:rPr lang="en-GB" dirty="0" smtClean="0"/>
              <a:t>Resolution expected from </a:t>
            </a:r>
            <a:r>
              <a:rPr lang="en-GB" dirty="0" err="1" smtClean="0"/>
              <a:t>testbeam</a:t>
            </a:r>
            <a:r>
              <a:rPr lang="en-GB" dirty="0" smtClean="0"/>
              <a:t> &amp; simulation ~ 5-10</a:t>
            </a:r>
            <a:r>
              <a:rPr lang="el-GR" dirty="0" smtClean="0"/>
              <a:t>μ</a:t>
            </a:r>
            <a:r>
              <a:rPr lang="en-GB" dirty="0" smtClean="0"/>
              <a:t>m at inner radius</a:t>
            </a:r>
          </a:p>
          <a:p>
            <a:pPr lvl="1"/>
            <a:r>
              <a:rPr lang="en-GB" dirty="0" smtClean="0"/>
              <a:t>Under intense irradiation</a:t>
            </a:r>
          </a:p>
          <a:p>
            <a:pPr lvl="2"/>
            <a:r>
              <a:rPr lang="en-GB" dirty="0" smtClean="0"/>
              <a:t>Resolution → binary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2008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076700" cy="4525963"/>
          </a:xfrm>
        </p:spPr>
        <p:txBody>
          <a:bodyPr/>
          <a:lstStyle/>
          <a:p>
            <a:r>
              <a:rPr lang="en-GB" sz="2000" dirty="0" smtClean="0"/>
              <a:t>Detector Designed to be stable </a:t>
            </a:r>
            <a:r>
              <a:rPr lang="el-GR" sz="2000" dirty="0" smtClean="0"/>
              <a:t>Δ</a:t>
            </a:r>
            <a:r>
              <a:rPr lang="en-GB" sz="2000" dirty="0" smtClean="0"/>
              <a:t>T ~ 70°C</a:t>
            </a:r>
          </a:p>
          <a:p>
            <a:pPr lvl="1"/>
            <a:r>
              <a:rPr lang="en-GB" sz="1800" dirty="0" smtClean="0"/>
              <a:t>0  CTE composites and module mechanics</a:t>
            </a:r>
          </a:p>
          <a:p>
            <a:pPr lvl="1"/>
            <a:r>
              <a:rPr lang="en-GB" sz="1800" dirty="0" smtClean="0"/>
              <a:t>Aluminium support structure is thermally stabilized to ±1°C </a:t>
            </a:r>
          </a:p>
          <a:p>
            <a:r>
              <a:rPr lang="en-GB" sz="2000" dirty="0" smtClean="0"/>
              <a:t>2008 Alignment Performed with TED data</a:t>
            </a:r>
          </a:p>
          <a:p>
            <a:pPr lvl="1"/>
            <a:r>
              <a:rPr lang="en-GB" sz="1800" dirty="0" smtClean="0"/>
              <a:t>Modules within 10</a:t>
            </a:r>
            <a:r>
              <a:rPr lang="el-GR" sz="1800" dirty="0" smtClean="0"/>
              <a:t>μ</a:t>
            </a:r>
            <a:r>
              <a:rPr lang="en-GB" sz="1800" dirty="0" smtClean="0"/>
              <a:t>m of metrology</a:t>
            </a:r>
          </a:p>
          <a:p>
            <a:pPr lvl="1"/>
            <a:r>
              <a:rPr lang="en-GB" sz="1800" dirty="0" smtClean="0"/>
              <a:t>Note: Si built to be within 10</a:t>
            </a:r>
            <a:r>
              <a:rPr lang="el-GR" sz="1800" dirty="0" smtClean="0"/>
              <a:t>μ</a:t>
            </a:r>
            <a:r>
              <a:rPr lang="en-GB" sz="1800" dirty="0" smtClean="0"/>
              <a:t>m of nominal position</a:t>
            </a:r>
          </a:p>
          <a:p>
            <a:r>
              <a:rPr lang="en-GB" sz="2200" dirty="0" smtClean="0"/>
              <a:t>2009 – </a:t>
            </a:r>
          </a:p>
          <a:p>
            <a:pPr lvl="1"/>
            <a:r>
              <a:rPr lang="en-GB" sz="1800" dirty="0" smtClean="0"/>
              <a:t>Alignment changed &lt; 5</a:t>
            </a:r>
            <a:r>
              <a:rPr lang="el-GR" sz="1800" dirty="0" smtClean="0"/>
              <a:t>μ</a:t>
            </a:r>
            <a:r>
              <a:rPr lang="en-GB" sz="1800" dirty="0" smtClean="0"/>
              <a:t>m</a:t>
            </a:r>
            <a:endParaRPr lang="en-GB" sz="1800" dirty="0" smtClean="0"/>
          </a:p>
          <a:p>
            <a:pPr lvl="1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72543" y="1486418"/>
            <a:ext cx="4371973" cy="431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2009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32286" cy="4525963"/>
          </a:xfrm>
        </p:spPr>
        <p:txBody>
          <a:bodyPr/>
          <a:lstStyle/>
          <a:p>
            <a:r>
              <a:rPr lang="en-GB" dirty="0" smtClean="0"/>
              <a:t>High Statistics permitted checking ability to check how far apart the halves were using “traversing tracks”</a:t>
            </a:r>
          </a:p>
          <a:p>
            <a:pPr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8171" y="1758734"/>
            <a:ext cx="21717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3259" y="3627221"/>
            <a:ext cx="2020887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32114" y="3710898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60055" y="3708407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981186" y="3708407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394838" y="3710904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394293" y="3706119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822234" y="3703628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243365" y="3703628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657017" y="3706125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355959" y="4873054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783900" y="4870563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205031" y="4870563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618138" y="4868275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046079" y="4865784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467210" y="4865784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880862" y="4868281"/>
            <a:ext cx="72572" cy="827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095375" y="399573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1524029" y="414813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1938394" y="428148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2357522" y="443388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005274" y="4838725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3429165" y="4991125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3843530" y="512923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Connector 54"/>
          <p:cNvCxnSpPr/>
          <p:nvPr/>
        </p:nvCxnSpPr>
        <p:spPr>
          <a:xfrm>
            <a:off x="857250" y="3957638"/>
            <a:ext cx="3614738" cy="124301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57234" y="4152905"/>
            <a:ext cx="3614738" cy="1243012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57234" y="3957622"/>
            <a:ext cx="1758915" cy="6048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895599" y="4857746"/>
            <a:ext cx="1758915" cy="60484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H="1">
            <a:off x="7206342" y="1821542"/>
            <a:ext cx="609600" cy="56605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241159" y="143691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Detector open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GB" dirty="0" smtClean="0"/>
              <a:t>Detector half separation</a:t>
            </a:r>
            <a:endParaRPr lang="en-GB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1515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Themis Bowcock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fld id="{FABD9361-6A61-4EA9-8E99-1D99262B3DD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09625" y="1066800"/>
            <a:ext cx="31384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8696" y="1050133"/>
            <a:ext cx="303371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171450" y="4781550"/>
            <a:ext cx="805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Detector halves separated by 2.000mm and 2.450mm i.e. </a:t>
            </a:r>
            <a:r>
              <a:rPr lang="el-GR" dirty="0" smtClean="0"/>
              <a:t>Δ</a:t>
            </a:r>
            <a:r>
              <a:rPr lang="en-GB" dirty="0" smtClean="0"/>
              <a:t>x = 450</a:t>
            </a:r>
            <a:r>
              <a:rPr lang="el-GR" b="1" dirty="0" smtClean="0"/>
              <a:t> μ</a:t>
            </a:r>
            <a:r>
              <a:rPr lang="en-GB" b="1" dirty="0" smtClean="0"/>
              <a:t>m</a:t>
            </a:r>
            <a:r>
              <a:rPr lang="en-GB" dirty="0" smtClean="0"/>
              <a:t>  </a:t>
            </a:r>
          </a:p>
          <a:p>
            <a:r>
              <a:rPr lang="en-GB" dirty="0" smtClean="0"/>
              <a:t>Analysis sees </a:t>
            </a:r>
            <a:r>
              <a:rPr lang="el-GR" dirty="0" smtClean="0"/>
              <a:t>Δ</a:t>
            </a:r>
            <a:r>
              <a:rPr lang="en-GB" dirty="0" smtClean="0"/>
              <a:t>x = </a:t>
            </a:r>
            <a:r>
              <a:rPr lang="el-GR" dirty="0" smtClean="0"/>
              <a:t>445 ±10 μ</a:t>
            </a:r>
            <a:r>
              <a:rPr lang="en-GB" dirty="0" smtClean="0"/>
              <a:t>m (with only 1000 tracks!)</a:t>
            </a:r>
          </a:p>
          <a:p>
            <a:endParaRPr lang="en-GB" dirty="0" smtClean="0"/>
          </a:p>
        </p:txBody>
      </p:sp>
      <p:sp>
        <p:nvSpPr>
          <p:cNvPr id="44" name="TextBox 43"/>
          <p:cNvSpPr txBox="1"/>
          <p:nvPr/>
        </p:nvSpPr>
        <p:spPr>
          <a:xfrm rot="19777355">
            <a:off x="2476501" y="2486024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Preliminary</a:t>
            </a:r>
            <a:endParaRPr lang="en-GB" sz="5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62075"/>
            <a:ext cx="8229600" cy="4525963"/>
          </a:xfrm>
        </p:spPr>
        <p:txBody>
          <a:bodyPr/>
          <a:lstStyle/>
          <a:p>
            <a:r>
              <a:rPr lang="en-GB" sz="2800" dirty="0" err="1" smtClean="0"/>
              <a:t>LHCb</a:t>
            </a:r>
            <a:r>
              <a:rPr lang="en-GB" sz="2800" dirty="0" smtClean="0"/>
              <a:t> VELO has achieved required performance for physics</a:t>
            </a:r>
          </a:p>
          <a:p>
            <a:pPr lvl="1"/>
            <a:r>
              <a:rPr lang="en-GB" sz="2400" dirty="0" smtClean="0"/>
              <a:t>Improvements always possible</a:t>
            </a:r>
            <a:r>
              <a:rPr lang="en-GB" sz="2400" dirty="0" smtClean="0"/>
              <a:t>!</a:t>
            </a:r>
          </a:p>
          <a:p>
            <a:pPr lvl="1"/>
            <a:r>
              <a:rPr lang="en-GB" sz="2400" dirty="0" smtClean="0"/>
              <a:t>Detector behaves according to design</a:t>
            </a:r>
            <a:endParaRPr lang="en-GB" sz="2400" dirty="0" smtClean="0"/>
          </a:p>
          <a:p>
            <a:r>
              <a:rPr lang="en-GB" sz="2800" dirty="0" smtClean="0"/>
              <a:t>T</a:t>
            </a:r>
            <a:r>
              <a:rPr lang="en-GB" sz="2800" dirty="0" smtClean="0"/>
              <a:t>est in  </a:t>
            </a:r>
            <a:r>
              <a:rPr lang="en-GB" sz="2800" dirty="0" smtClean="0"/>
              <a:t>Aug 2009 of </a:t>
            </a:r>
            <a:r>
              <a:rPr lang="en-GB" sz="2800" dirty="0" smtClean="0"/>
              <a:t>full </a:t>
            </a:r>
            <a:r>
              <a:rPr lang="en-GB" sz="2800" dirty="0" smtClean="0"/>
              <a:t>system </a:t>
            </a:r>
            <a:r>
              <a:rPr lang="en-GB" sz="2800" dirty="0" smtClean="0"/>
              <a:t>in final configuration</a:t>
            </a:r>
          </a:p>
          <a:p>
            <a:pPr lvl="1"/>
            <a:r>
              <a:rPr lang="en-GB" sz="2400" dirty="0" smtClean="0"/>
              <a:t> </a:t>
            </a:r>
            <a:r>
              <a:rPr lang="en-GB" sz="2400" dirty="0" smtClean="0"/>
              <a:t>vacuum </a:t>
            </a:r>
            <a:endParaRPr lang="en-GB" sz="2400" dirty="0" smtClean="0"/>
          </a:p>
          <a:p>
            <a:pPr lvl="1"/>
            <a:r>
              <a:rPr lang="en-GB" sz="2400" dirty="0" err="1" smtClean="0"/>
              <a:t>T</a:t>
            </a:r>
            <a:r>
              <a:rPr lang="en-GB" sz="2400" baseline="-25000" dirty="0" err="1" smtClean="0"/>
              <a:t>cool</a:t>
            </a:r>
            <a:r>
              <a:rPr lang="en-GB" sz="2400" dirty="0" smtClean="0"/>
              <a:t> ~  -</a:t>
            </a:r>
            <a:r>
              <a:rPr lang="en-GB" sz="2400" dirty="0" smtClean="0"/>
              <a:t>3</a:t>
            </a:r>
            <a:r>
              <a:rPr lang="en-GB" sz="2400" dirty="0" smtClean="0"/>
              <a:t>0</a:t>
            </a:r>
            <a:r>
              <a:rPr lang="en-GB" sz="2400" dirty="0" smtClean="0"/>
              <a:t>°C</a:t>
            </a:r>
            <a:endParaRPr lang="en-GB" sz="2400" dirty="0" smtClean="0"/>
          </a:p>
          <a:p>
            <a:r>
              <a:rPr lang="en-GB" sz="2800" dirty="0" smtClean="0"/>
              <a:t>Ready for Data </a:t>
            </a:r>
            <a:r>
              <a:rPr lang="en-GB" sz="2800" dirty="0" smtClean="0"/>
              <a:t>Taking!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Themis Bowcock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fld id="{C7DD6F4A-130A-47E4-BEA1-118F63EDA476}" type="slidenum">
              <a:rPr lang="en-US">
                <a:latin typeface="Arial" pitchFamily="34" charset="0"/>
                <a:cs typeface="Arial" pitchFamily="34" charset="0"/>
              </a:rPr>
              <a:pPr/>
              <a:t>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Overview</a:t>
            </a:r>
            <a:endParaRPr lang="en-US" smtClean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201738"/>
            <a:ext cx="4038600" cy="2595562"/>
          </a:xfrm>
        </p:spPr>
        <p:txBody>
          <a:bodyPr/>
          <a:lstStyle/>
          <a:p>
            <a:pPr eaLnBrk="1" hangingPunct="1"/>
            <a:r>
              <a:rPr lang="en-GB" dirty="0" err="1" smtClean="0"/>
              <a:t>LHCb</a:t>
            </a:r>
            <a:endParaRPr lang="en-GB" dirty="0" smtClean="0"/>
          </a:p>
          <a:p>
            <a:pPr eaLnBrk="1" hangingPunct="1"/>
            <a:r>
              <a:rPr lang="en-GB" dirty="0" smtClean="0"/>
              <a:t>Vertex Detector</a:t>
            </a:r>
            <a:endParaRPr lang="en-GB" i="1" dirty="0" smtClean="0"/>
          </a:p>
          <a:p>
            <a:pPr eaLnBrk="1" hangingPunct="1"/>
            <a:r>
              <a:rPr lang="en-GB" dirty="0" smtClean="0"/>
              <a:t>Commissioning</a:t>
            </a:r>
            <a:endParaRPr lang="en-GB" dirty="0" smtClean="0"/>
          </a:p>
          <a:p>
            <a:pPr eaLnBrk="1" hangingPunct="1"/>
            <a:r>
              <a:rPr lang="en-GB" dirty="0" smtClean="0"/>
              <a:t>Summary</a:t>
            </a:r>
            <a:endParaRPr lang="en-GB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24582" name="Picture 4" descr="LHCb_schematic"/>
          <p:cNvPicPr>
            <a:picLocks noChangeAspect="1" noChangeArrowheads="1"/>
          </p:cNvPicPr>
          <p:nvPr/>
        </p:nvPicPr>
        <p:blipFill>
          <a:blip r:embed="rId2" cstate="print"/>
          <a:srcRect t="769" r="2740"/>
          <a:stretch>
            <a:fillRect/>
          </a:stretch>
        </p:blipFill>
        <p:spPr bwMode="auto">
          <a:xfrm>
            <a:off x="323850" y="1063625"/>
            <a:ext cx="4398963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46563"/>
            <a:ext cx="9144000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Themis Bowcock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fld id="{D23B35C2-ACF6-4F0D-B86B-6C2C1956C4F2}" type="slidenum">
              <a:rPr lang="en-US">
                <a:latin typeface="Arial" pitchFamily="34" charset="0"/>
                <a:cs typeface="Arial" pitchFamily="34" charset="0"/>
              </a:rPr>
              <a:pPr/>
              <a:t>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LHCb: Spectrometer</a:t>
            </a:r>
            <a:endParaRPr lang="en-US" smtClean="0"/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342" y="1227814"/>
            <a:ext cx="8085137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974975" y="1289050"/>
            <a:ext cx="4224338" cy="509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824" y="4383322"/>
            <a:ext cx="1509485" cy="88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</a:t>
            </a:r>
            <a:r>
              <a:rPr lang="en-GB" sz="2800" dirty="0" smtClean="0">
                <a:solidFill>
                  <a:srgbClr val="FF0000"/>
                </a:solidFill>
              </a:rPr>
              <a:t>VELO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Themis Bowcock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fld id="{7C5C085B-9136-416E-97A7-581549E1B6BD}" type="slidenum">
              <a:rPr lang="en-US">
                <a:latin typeface="Arial" pitchFamily="34" charset="0"/>
                <a:cs typeface="Arial" pitchFamily="34" charset="0"/>
              </a:rPr>
              <a:pPr/>
              <a:t>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822450"/>
            <a:ext cx="528637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LHCb: Triggering on B’s</a:t>
            </a:r>
            <a:endParaRPr lang="en-US" smtClean="0"/>
          </a:p>
        </p:txBody>
      </p:sp>
      <p:sp>
        <p:nvSpPr>
          <p:cNvPr id="266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5775" y="1268413"/>
            <a:ext cx="8229600" cy="4608512"/>
          </a:xfrm>
        </p:spPr>
        <p:txBody>
          <a:bodyPr/>
          <a:lstStyle/>
          <a:p>
            <a:pPr eaLnBrk="1" hangingPunct="1"/>
            <a:endParaRPr lang="en-GB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529942" y="1828800"/>
            <a:ext cx="275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data to disk ~ 2kHz</a:t>
            </a:r>
            <a:endParaRPr lang="en-GB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8743" y="3078150"/>
            <a:ext cx="3631520" cy="250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381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Themis Bowcock</a:t>
            </a:r>
            <a:r>
              <a:rPr lang="en-US">
                <a:solidFill>
                  <a:schemeClr val="tx1"/>
                </a:solidFill>
              </a:rPr>
              <a:t>     </a:t>
            </a:r>
            <a:fld id="{05D46842-B10A-4042-ABC1-5F51E68202C5}" type="slidenum">
              <a:rPr lang="en-US"/>
              <a:pPr/>
              <a:t>6</a:t>
            </a:fld>
            <a:endParaRPr lang="en-US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Physics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22836"/>
            <a:ext cx="6030686" cy="4525963"/>
          </a:xfrm>
        </p:spPr>
        <p:txBody>
          <a:bodyPr/>
          <a:lstStyle/>
          <a:p>
            <a:r>
              <a:rPr lang="en-GB" sz="3200" dirty="0" smtClean="0"/>
              <a:t>Flavour </a:t>
            </a:r>
            <a:endParaRPr lang="en-GB" sz="3200" dirty="0"/>
          </a:p>
          <a:p>
            <a:pPr lvl="1"/>
            <a:r>
              <a:rPr lang="en-GB" sz="2800" dirty="0"/>
              <a:t>CP violating </a:t>
            </a:r>
            <a:r>
              <a:rPr lang="en-GB" sz="2800" dirty="0" smtClean="0"/>
              <a:t>phases</a:t>
            </a:r>
          </a:p>
          <a:p>
            <a:pPr lvl="1"/>
            <a:r>
              <a:rPr lang="en-GB" sz="2800" dirty="0" smtClean="0"/>
              <a:t>CKM</a:t>
            </a:r>
            <a:endParaRPr lang="en-GB" sz="2800" dirty="0"/>
          </a:p>
          <a:p>
            <a:r>
              <a:rPr lang="en-GB" sz="3200" dirty="0" smtClean="0"/>
              <a:t>New Physics</a:t>
            </a:r>
          </a:p>
          <a:p>
            <a:pPr lvl="2"/>
            <a:r>
              <a:rPr lang="en-GB" sz="2400" dirty="0" smtClean="0"/>
              <a:t>Rare B Decays</a:t>
            </a:r>
          </a:p>
          <a:p>
            <a:pPr lvl="2"/>
            <a:r>
              <a:rPr lang="en-GB" sz="2400" dirty="0" smtClean="0"/>
              <a:t>High Reach</a:t>
            </a:r>
          </a:p>
          <a:p>
            <a:pPr lvl="2"/>
            <a:r>
              <a:rPr lang="en-GB" sz="2400" dirty="0" smtClean="0"/>
              <a:t>Exotics</a:t>
            </a:r>
          </a:p>
          <a:p>
            <a:r>
              <a:rPr lang="en-GB" sz="3600" dirty="0" smtClean="0"/>
              <a:t>SM</a:t>
            </a:r>
          </a:p>
          <a:p>
            <a:pPr lvl="1"/>
            <a:r>
              <a:rPr lang="en-GB" sz="3200" dirty="0" smtClean="0"/>
              <a:t>W/Z In new regions</a:t>
            </a:r>
            <a:endParaRPr lang="en-GB" sz="3200" dirty="0"/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 rot="-1696995">
            <a:off x="4441824" y="2659510"/>
            <a:ext cx="39052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Quantum Excitations</a:t>
            </a:r>
          </a:p>
          <a:p>
            <a:pPr>
              <a:spcBef>
                <a:spcPct val="50000"/>
              </a:spcBef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measurements </a:t>
            </a: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amplitudes and phases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Themis Bowcock</a:t>
            </a:r>
            <a:r>
              <a:rPr lang="en-US">
                <a:solidFill>
                  <a:schemeClr val="tx1"/>
                </a:solidFill>
              </a:rPr>
              <a:t>     </a:t>
            </a:r>
            <a:fld id="{B0F50239-B36C-484E-922C-83D70029D075}" type="slidenum">
              <a:rPr lang="en-US"/>
              <a:pPr/>
              <a:t>7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LHCb: VELO Requirements 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195388"/>
            <a:ext cx="8229600" cy="4525962"/>
          </a:xfrm>
        </p:spPr>
        <p:txBody>
          <a:bodyPr/>
          <a:lstStyle/>
          <a:p>
            <a:r>
              <a:rPr lang="en-GB" sz="2800"/>
              <a:t>Good vertexing</a:t>
            </a:r>
          </a:p>
          <a:p>
            <a:pPr lvl="1"/>
            <a:r>
              <a:rPr lang="en-GB" sz="2400"/>
              <a:t>Primary vertex &lt;10microns</a:t>
            </a:r>
          </a:p>
          <a:p>
            <a:pPr lvl="1"/>
            <a:r>
              <a:rPr lang="en-GB" sz="2400"/>
              <a:t>IP parameter ~40</a:t>
            </a:r>
            <a:r>
              <a:rPr lang="en-GB" sz="2400">
                <a:sym typeface="Symbol" pitchFamily="18" charset="2"/>
              </a:rPr>
              <a:t>m</a:t>
            </a:r>
            <a:r>
              <a:rPr lang="en-GB" sz="2400"/>
              <a:t> (40fs time resolution)</a:t>
            </a:r>
          </a:p>
          <a:p>
            <a:pPr lvl="2"/>
            <a:r>
              <a:rPr lang="en-GB" sz="2000"/>
              <a:t>close to LHC beam (vacuum)</a:t>
            </a:r>
          </a:p>
          <a:p>
            <a:pPr lvl="1"/>
            <a:r>
              <a:rPr lang="en-GB" sz="2400"/>
              <a:t>high radiation levels &lt;10</a:t>
            </a:r>
            <a:r>
              <a:rPr lang="en-GB" sz="2400" baseline="30000"/>
              <a:t>15</a:t>
            </a:r>
            <a:r>
              <a:rPr lang="en-GB" sz="2400"/>
              <a:t>p/cm</a:t>
            </a:r>
            <a:r>
              <a:rPr lang="en-GB" sz="2400" baseline="30000"/>
              <a:t>2</a:t>
            </a:r>
          </a:p>
          <a:p>
            <a:pPr lvl="1"/>
            <a:r>
              <a:rPr lang="en-GB" sz="2400"/>
              <a:t>Close to Beam = moving detectors</a:t>
            </a:r>
          </a:p>
          <a:p>
            <a:r>
              <a:rPr lang="en-GB" sz="2800"/>
              <a:t>Tracking</a:t>
            </a:r>
          </a:p>
          <a:p>
            <a:r>
              <a:rPr lang="en-GB" sz="2800"/>
              <a:t>2D trigger algorithm </a:t>
            </a:r>
          </a:p>
          <a:p>
            <a:pPr lvl="1"/>
            <a:r>
              <a:rPr lang="en-GB" sz="2400"/>
              <a:t>R-phi geometry</a:t>
            </a:r>
          </a:p>
          <a:p>
            <a:r>
              <a:rPr lang="en-GB" sz="2800"/>
              <a:t>Low mass ~10% X</a:t>
            </a:r>
            <a:r>
              <a:rPr lang="en-GB" sz="2800" baseline="-25000"/>
              <a:t>0</a:t>
            </a:r>
            <a:endParaRPr lang="en-GB" sz="2800"/>
          </a:p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381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Themis Bowcock</a:t>
            </a:r>
            <a:r>
              <a:rPr lang="en-US">
                <a:solidFill>
                  <a:schemeClr val="tx1"/>
                </a:solidFill>
              </a:rPr>
              <a:t>     </a:t>
            </a:r>
            <a:fld id="{040E8249-BECC-407E-93C4-39B4B0FBABFD}" type="slidenum">
              <a:rPr lang="en-US"/>
              <a:pPr/>
              <a:t>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4400" y="1163638"/>
            <a:ext cx="21717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9488" y="3032125"/>
            <a:ext cx="2020887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" y="1190625"/>
            <a:ext cx="4560888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 flipH="1" flipV="1">
            <a:off x="3714750" y="3375025"/>
            <a:ext cx="661988" cy="230188"/>
          </a:xfrm>
          <a:prstGeom prst="line">
            <a:avLst/>
          </a:prstGeom>
          <a:noFill/>
          <a:ln w="25400">
            <a:solidFill>
              <a:srgbClr val="FF27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198" name="Freeform 6"/>
          <p:cNvSpPr>
            <a:spLocks noChangeArrowheads="1"/>
          </p:cNvSpPr>
          <p:nvPr/>
        </p:nvSpPr>
        <p:spPr bwMode="auto">
          <a:xfrm>
            <a:off x="3594100" y="3328988"/>
            <a:ext cx="141288" cy="92075"/>
          </a:xfrm>
          <a:custGeom>
            <a:avLst/>
            <a:gdLst/>
            <a:ahLst/>
            <a:cxnLst>
              <a:cxn ang="0">
                <a:pos x="260" y="0"/>
              </a:cxn>
              <a:cxn ang="0">
                <a:pos x="0" y="0"/>
              </a:cxn>
              <a:cxn ang="0">
                <a:pos x="220" y="160"/>
              </a:cxn>
            </a:cxnLst>
            <a:rect l="0" t="0" r="r" b="b"/>
            <a:pathLst>
              <a:path w="260" h="160">
                <a:moveTo>
                  <a:pt x="260" y="0"/>
                </a:moveTo>
                <a:lnTo>
                  <a:pt x="0" y="0"/>
                </a:lnTo>
                <a:lnTo>
                  <a:pt x="220" y="160"/>
                </a:lnTo>
                <a:close/>
              </a:path>
            </a:pathLst>
          </a:custGeom>
          <a:solidFill>
            <a:srgbClr val="FF2700"/>
          </a:solidFill>
          <a:ln w="25400" cmpd="sng">
            <a:solidFill>
              <a:srgbClr val="FF27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 flipV="1">
            <a:off x="3378200" y="3927475"/>
            <a:ext cx="466725" cy="219075"/>
          </a:xfrm>
          <a:prstGeom prst="line">
            <a:avLst/>
          </a:prstGeom>
          <a:noFill/>
          <a:ln w="25400">
            <a:solidFill>
              <a:srgbClr val="FF27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0" name="Freeform 8"/>
          <p:cNvSpPr>
            <a:spLocks noChangeArrowheads="1"/>
          </p:cNvSpPr>
          <p:nvPr/>
        </p:nvSpPr>
        <p:spPr bwMode="auto">
          <a:xfrm>
            <a:off x="3257550" y="3870325"/>
            <a:ext cx="141288" cy="103188"/>
          </a:xfrm>
          <a:custGeom>
            <a:avLst/>
            <a:gdLst/>
            <a:ahLst/>
            <a:cxnLst>
              <a:cxn ang="0">
                <a:pos x="260" y="40"/>
              </a:cxn>
              <a:cxn ang="0">
                <a:pos x="0" y="0"/>
              </a:cxn>
              <a:cxn ang="0">
                <a:pos x="200" y="180"/>
              </a:cxn>
            </a:cxnLst>
            <a:rect l="0" t="0" r="r" b="b"/>
            <a:pathLst>
              <a:path w="260" h="180">
                <a:moveTo>
                  <a:pt x="260" y="40"/>
                </a:moveTo>
                <a:lnTo>
                  <a:pt x="0" y="0"/>
                </a:lnTo>
                <a:lnTo>
                  <a:pt x="200" y="180"/>
                </a:lnTo>
                <a:close/>
              </a:path>
            </a:pathLst>
          </a:custGeom>
          <a:solidFill>
            <a:srgbClr val="FF2700"/>
          </a:solidFill>
          <a:ln w="25400" cmpd="sng">
            <a:solidFill>
              <a:srgbClr val="FF27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1" name="Freeform 9"/>
          <p:cNvSpPr>
            <a:spLocks noChangeArrowheads="1"/>
          </p:cNvSpPr>
          <p:nvPr/>
        </p:nvSpPr>
        <p:spPr bwMode="auto">
          <a:xfrm>
            <a:off x="4495800" y="1876425"/>
            <a:ext cx="130175" cy="1270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0" y="220"/>
              </a:cxn>
              <a:cxn ang="0">
                <a:pos x="240" y="100"/>
              </a:cxn>
            </a:cxnLst>
            <a:rect l="0" t="0" r="r" b="b"/>
            <a:pathLst>
              <a:path w="240" h="220">
                <a:moveTo>
                  <a:pt x="120" y="0"/>
                </a:moveTo>
                <a:lnTo>
                  <a:pt x="0" y="220"/>
                </a:lnTo>
                <a:lnTo>
                  <a:pt x="240" y="100"/>
                </a:lnTo>
                <a:close/>
              </a:path>
            </a:pathLst>
          </a:custGeom>
          <a:solidFill>
            <a:srgbClr val="FF2700"/>
          </a:solidFill>
          <a:ln w="25400" cmpd="sng">
            <a:solidFill>
              <a:srgbClr val="FF27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2" name="Freeform 10"/>
          <p:cNvSpPr>
            <a:spLocks noChangeArrowheads="1"/>
          </p:cNvSpPr>
          <p:nvPr/>
        </p:nvSpPr>
        <p:spPr bwMode="auto">
          <a:xfrm>
            <a:off x="4756150" y="1852613"/>
            <a:ext cx="109538" cy="150812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0" y="260"/>
              </a:cxn>
              <a:cxn ang="0">
                <a:pos x="200" y="80"/>
              </a:cxn>
            </a:cxnLst>
            <a:rect l="0" t="0" r="r" b="b"/>
            <a:pathLst>
              <a:path w="200" h="260">
                <a:moveTo>
                  <a:pt x="60" y="0"/>
                </a:moveTo>
                <a:lnTo>
                  <a:pt x="0" y="260"/>
                </a:lnTo>
                <a:lnTo>
                  <a:pt x="200" y="80"/>
                </a:lnTo>
                <a:close/>
              </a:path>
            </a:pathLst>
          </a:custGeom>
          <a:solidFill>
            <a:srgbClr val="FF2700"/>
          </a:solidFill>
          <a:ln w="25400" cmpd="sng">
            <a:solidFill>
              <a:srgbClr val="FF27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6124575" y="2559050"/>
            <a:ext cx="477838" cy="300038"/>
          </a:xfrm>
          <a:prstGeom prst="line">
            <a:avLst/>
          </a:prstGeom>
          <a:noFill/>
          <a:ln w="25400">
            <a:solidFill>
              <a:srgbClr val="FF27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4" name="Freeform 12"/>
          <p:cNvSpPr>
            <a:spLocks noChangeArrowheads="1"/>
          </p:cNvSpPr>
          <p:nvPr/>
        </p:nvSpPr>
        <p:spPr bwMode="auto">
          <a:xfrm>
            <a:off x="6581775" y="2489200"/>
            <a:ext cx="130175" cy="104775"/>
          </a:xfrm>
          <a:custGeom>
            <a:avLst/>
            <a:gdLst/>
            <a:ahLst/>
            <a:cxnLst>
              <a:cxn ang="0">
                <a:pos x="80" y="180"/>
              </a:cxn>
              <a:cxn ang="0">
                <a:pos x="240" y="0"/>
              </a:cxn>
              <a:cxn ang="0">
                <a:pos x="0" y="60"/>
              </a:cxn>
            </a:cxnLst>
            <a:rect l="0" t="0" r="r" b="b"/>
            <a:pathLst>
              <a:path w="240" h="180">
                <a:moveTo>
                  <a:pt x="80" y="180"/>
                </a:moveTo>
                <a:lnTo>
                  <a:pt x="240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2700"/>
          </a:solidFill>
          <a:ln w="25400" cmpd="sng">
            <a:solidFill>
              <a:srgbClr val="FF27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V="1">
            <a:off x="1128713" y="1519238"/>
            <a:ext cx="250825" cy="1031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6" name="Freeform 14"/>
          <p:cNvSpPr>
            <a:spLocks noChangeArrowheads="1"/>
          </p:cNvSpPr>
          <p:nvPr/>
        </p:nvSpPr>
        <p:spPr bwMode="auto">
          <a:xfrm>
            <a:off x="1054100" y="1600200"/>
            <a:ext cx="85725" cy="57150"/>
          </a:xfrm>
          <a:custGeom>
            <a:avLst/>
            <a:gdLst/>
            <a:ahLst/>
            <a:cxnLst>
              <a:cxn ang="0">
                <a:pos x="140" y="0"/>
              </a:cxn>
              <a:cxn ang="0">
                <a:pos x="0" y="100"/>
              </a:cxn>
              <a:cxn ang="0">
                <a:pos x="160" y="100"/>
              </a:cxn>
            </a:cxnLst>
            <a:rect l="0" t="0" r="r" b="b"/>
            <a:pathLst>
              <a:path w="160" h="100">
                <a:moveTo>
                  <a:pt x="140" y="0"/>
                </a:moveTo>
                <a:lnTo>
                  <a:pt x="0" y="100"/>
                </a:lnTo>
                <a:lnTo>
                  <a:pt x="160" y="100"/>
                </a:ln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H="1" flipV="1">
            <a:off x="1379538" y="1519238"/>
            <a:ext cx="141287" cy="149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8" name="Freeform 16"/>
          <p:cNvSpPr>
            <a:spLocks noChangeArrowheads="1"/>
          </p:cNvSpPr>
          <p:nvPr/>
        </p:nvSpPr>
        <p:spPr bwMode="auto">
          <a:xfrm>
            <a:off x="1498600" y="1646238"/>
            <a:ext cx="76200" cy="80962"/>
          </a:xfrm>
          <a:custGeom>
            <a:avLst/>
            <a:gdLst/>
            <a:ahLst/>
            <a:cxnLst>
              <a:cxn ang="0">
                <a:pos x="0" y="60"/>
              </a:cxn>
              <a:cxn ang="0">
                <a:pos x="140" y="140"/>
              </a:cxn>
              <a:cxn ang="0">
                <a:pos x="60" y="0"/>
              </a:cxn>
            </a:cxnLst>
            <a:rect l="0" t="0" r="r" b="b"/>
            <a:pathLst>
              <a:path w="140" h="140">
                <a:moveTo>
                  <a:pt x="0" y="60"/>
                </a:moveTo>
                <a:lnTo>
                  <a:pt x="140" y="140"/>
                </a:lnTo>
                <a:lnTo>
                  <a:pt x="60" y="0"/>
                </a:ln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 flipV="1">
            <a:off x="1379538" y="1265238"/>
            <a:ext cx="0" cy="254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0" name="Freeform 18"/>
          <p:cNvSpPr>
            <a:spLocks noChangeArrowheads="1"/>
          </p:cNvSpPr>
          <p:nvPr/>
        </p:nvSpPr>
        <p:spPr bwMode="auto">
          <a:xfrm>
            <a:off x="1357313" y="1173163"/>
            <a:ext cx="53975" cy="92075"/>
          </a:xfrm>
          <a:custGeom>
            <a:avLst/>
            <a:gdLst/>
            <a:ahLst/>
            <a:cxnLst>
              <a:cxn ang="0">
                <a:pos x="100" y="160"/>
              </a:cxn>
              <a:cxn ang="0">
                <a:pos x="40" y="0"/>
              </a:cxn>
              <a:cxn ang="0">
                <a:pos x="0" y="160"/>
              </a:cxn>
            </a:cxnLst>
            <a:rect l="0" t="0" r="r" b="b"/>
            <a:pathLst>
              <a:path w="100" h="160">
                <a:moveTo>
                  <a:pt x="100" y="160"/>
                </a:moveTo>
                <a:lnTo>
                  <a:pt x="40" y="0"/>
                </a:lnTo>
                <a:lnTo>
                  <a:pt x="0" y="160"/>
                </a:ln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H="1" flipV="1">
            <a:off x="7786688" y="2938463"/>
            <a:ext cx="238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2" name="Freeform 20"/>
          <p:cNvSpPr>
            <a:spLocks noChangeArrowheads="1"/>
          </p:cNvSpPr>
          <p:nvPr/>
        </p:nvSpPr>
        <p:spPr bwMode="auto">
          <a:xfrm>
            <a:off x="7699375" y="2916238"/>
            <a:ext cx="87313" cy="57150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0" y="40"/>
              </a:cxn>
              <a:cxn ang="0">
                <a:pos x="160" y="100"/>
              </a:cxn>
            </a:cxnLst>
            <a:rect l="0" t="0" r="r" b="b"/>
            <a:pathLst>
              <a:path w="160" h="100">
                <a:moveTo>
                  <a:pt x="160" y="0"/>
                </a:moveTo>
                <a:lnTo>
                  <a:pt x="0" y="40"/>
                </a:lnTo>
                <a:lnTo>
                  <a:pt x="160" y="100"/>
                </a:ln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 flipV="1">
            <a:off x="8024813" y="2686050"/>
            <a:ext cx="0" cy="2524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4" name="Freeform 22"/>
          <p:cNvSpPr>
            <a:spLocks noChangeArrowheads="1"/>
          </p:cNvSpPr>
          <p:nvPr/>
        </p:nvSpPr>
        <p:spPr bwMode="auto">
          <a:xfrm>
            <a:off x="8004175" y="2593975"/>
            <a:ext cx="53975" cy="92075"/>
          </a:xfrm>
          <a:custGeom>
            <a:avLst/>
            <a:gdLst/>
            <a:ahLst/>
            <a:cxnLst>
              <a:cxn ang="0">
                <a:pos x="100" y="160"/>
              </a:cxn>
              <a:cxn ang="0">
                <a:pos x="40" y="0"/>
              </a:cxn>
              <a:cxn ang="0">
                <a:pos x="0" y="160"/>
              </a:cxn>
            </a:cxnLst>
            <a:rect l="0" t="0" r="r" b="b"/>
            <a:pathLst>
              <a:path w="100" h="160">
                <a:moveTo>
                  <a:pt x="100" y="160"/>
                </a:moveTo>
                <a:lnTo>
                  <a:pt x="40" y="0"/>
                </a:lnTo>
                <a:lnTo>
                  <a:pt x="0" y="160"/>
                </a:ln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flipH="1" flipV="1">
            <a:off x="6797675" y="2282825"/>
            <a:ext cx="109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6" name="Freeform 24"/>
          <p:cNvSpPr>
            <a:spLocks noChangeArrowheads="1"/>
          </p:cNvSpPr>
          <p:nvPr/>
        </p:nvSpPr>
        <p:spPr bwMode="auto">
          <a:xfrm>
            <a:off x="6907213" y="2247900"/>
            <a:ext cx="87312" cy="68263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160" y="60"/>
              </a:cxn>
              <a:cxn ang="0">
                <a:pos x="0" y="0"/>
              </a:cxn>
            </a:cxnLst>
            <a:rect l="0" t="0" r="r" b="b"/>
            <a:pathLst>
              <a:path w="160" h="120">
                <a:moveTo>
                  <a:pt x="0" y="120"/>
                </a:moveTo>
                <a:lnTo>
                  <a:pt x="160" y="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H="1" flipV="1">
            <a:off x="7232650" y="2282825"/>
            <a:ext cx="1190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8" name="Freeform 26"/>
          <p:cNvSpPr>
            <a:spLocks noChangeArrowheads="1"/>
          </p:cNvSpPr>
          <p:nvPr/>
        </p:nvSpPr>
        <p:spPr bwMode="auto">
          <a:xfrm>
            <a:off x="7156450" y="2247900"/>
            <a:ext cx="87313" cy="68263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0" y="60"/>
              </a:cxn>
              <a:cxn ang="0">
                <a:pos x="160" y="120"/>
              </a:cxn>
            </a:cxnLst>
            <a:rect l="0" t="0" r="r" b="b"/>
            <a:pathLst>
              <a:path w="160" h="120">
                <a:moveTo>
                  <a:pt x="160" y="0"/>
                </a:moveTo>
                <a:lnTo>
                  <a:pt x="0" y="60"/>
                </a:lnTo>
                <a:lnTo>
                  <a:pt x="160" y="120"/>
                </a:ln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V="1">
            <a:off x="2411413" y="4251325"/>
            <a:ext cx="271462" cy="230188"/>
          </a:xfrm>
          <a:prstGeom prst="line">
            <a:avLst/>
          </a:prstGeom>
          <a:noFill/>
          <a:ln w="38100">
            <a:solidFill>
              <a:srgbClr val="243777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20" name="Freeform 28"/>
          <p:cNvSpPr>
            <a:spLocks noChangeArrowheads="1"/>
          </p:cNvSpPr>
          <p:nvPr/>
        </p:nvSpPr>
        <p:spPr bwMode="auto">
          <a:xfrm>
            <a:off x="2649538" y="4170363"/>
            <a:ext cx="141287" cy="127000"/>
          </a:xfrm>
          <a:custGeom>
            <a:avLst/>
            <a:gdLst/>
            <a:ahLst/>
            <a:cxnLst>
              <a:cxn ang="0">
                <a:pos x="100" y="220"/>
              </a:cxn>
              <a:cxn ang="0">
                <a:pos x="260" y="0"/>
              </a:cxn>
              <a:cxn ang="0">
                <a:pos x="0" y="80"/>
              </a:cxn>
            </a:cxnLst>
            <a:rect l="0" t="0" r="r" b="b"/>
            <a:pathLst>
              <a:path w="260" h="220">
                <a:moveTo>
                  <a:pt x="100" y="220"/>
                </a:moveTo>
                <a:lnTo>
                  <a:pt x="260" y="0"/>
                </a:lnTo>
                <a:lnTo>
                  <a:pt x="0" y="80"/>
                </a:lnTo>
                <a:close/>
              </a:path>
            </a:pathLst>
          </a:custGeom>
          <a:solidFill>
            <a:srgbClr val="243777"/>
          </a:solidFill>
          <a:ln w="38100" cmpd="sng">
            <a:solidFill>
              <a:srgbClr val="24377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V="1">
            <a:off x="5256213" y="1841500"/>
            <a:ext cx="217487" cy="219075"/>
          </a:xfrm>
          <a:prstGeom prst="line">
            <a:avLst/>
          </a:prstGeom>
          <a:noFill/>
          <a:ln w="38100">
            <a:solidFill>
              <a:srgbClr val="243777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 flipH="1" flipV="1">
            <a:off x="6124575" y="3111500"/>
            <a:ext cx="466725" cy="219075"/>
          </a:xfrm>
          <a:prstGeom prst="line">
            <a:avLst/>
          </a:prstGeom>
          <a:noFill/>
          <a:ln w="25400">
            <a:solidFill>
              <a:srgbClr val="FF27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23" name="Freeform 31"/>
          <p:cNvSpPr>
            <a:spLocks noChangeArrowheads="1"/>
          </p:cNvSpPr>
          <p:nvPr/>
        </p:nvSpPr>
        <p:spPr bwMode="auto">
          <a:xfrm>
            <a:off x="6570663" y="3284538"/>
            <a:ext cx="141287" cy="104775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60" y="180"/>
              </a:cxn>
              <a:cxn ang="0">
                <a:pos x="80" y="0"/>
              </a:cxn>
            </a:cxnLst>
            <a:rect l="0" t="0" r="r" b="b"/>
            <a:pathLst>
              <a:path w="260" h="180">
                <a:moveTo>
                  <a:pt x="0" y="140"/>
                </a:moveTo>
                <a:lnTo>
                  <a:pt x="260" y="180"/>
                </a:lnTo>
                <a:lnTo>
                  <a:pt x="80" y="0"/>
                </a:lnTo>
                <a:close/>
              </a:path>
            </a:pathLst>
          </a:custGeom>
          <a:solidFill>
            <a:srgbClr val="FF2700"/>
          </a:solidFill>
          <a:ln w="25400" cmpd="sng">
            <a:solidFill>
              <a:srgbClr val="FF27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896938" y="5005388"/>
            <a:ext cx="38004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2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• 2 retractable detector halves  </a:t>
            </a: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896938" y="5362575"/>
            <a:ext cx="54625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2100" b="0" dirty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• 21 stations per half with an R and  </a:t>
            </a:r>
            <a:r>
              <a:rPr kumimoji="1" lang="en-US" altLang="ja-JP" sz="2100" b="0" dirty="0" smtClean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 </a:t>
            </a:r>
            <a:r>
              <a:rPr kumimoji="1" lang="el-GR" altLang="ja-JP" sz="2100" b="0" dirty="0" smtClean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ϕ</a:t>
            </a:r>
            <a:r>
              <a:rPr kumimoji="1" lang="en-US" altLang="ja-JP" sz="2100" b="0" dirty="0" smtClean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 </a:t>
            </a:r>
            <a:r>
              <a:rPr kumimoji="1" lang="en-US" altLang="ja-JP" sz="2100" b="0" dirty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sensor  </a:t>
            </a:r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6788150" y="1533525"/>
            <a:ext cx="66198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injection  </a:t>
            </a: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6853238" y="3262313"/>
            <a:ext cx="5429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stable beams  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3921125" y="4032250"/>
            <a:ext cx="9556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900" b="0">
                <a:solidFill>
                  <a:srgbClr val="FF2700"/>
                </a:solidFill>
                <a:effectLst/>
                <a:latin typeface="Tahoma" pitchFamily="34" charset="0"/>
                <a:ea typeface="New MingLiu" charset="-120"/>
              </a:rPr>
              <a:t>RF box  </a:t>
            </a: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4441825" y="3478213"/>
            <a:ext cx="9985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900" b="0">
                <a:solidFill>
                  <a:srgbClr val="FF2700"/>
                </a:solidFill>
                <a:effectLst/>
                <a:latin typeface="Tahoma" pitchFamily="34" charset="0"/>
                <a:ea typeface="New MingLiu" charset="-120"/>
              </a:rPr>
              <a:t>module  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5419725" y="2778125"/>
            <a:ext cx="7159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900" b="0">
                <a:solidFill>
                  <a:srgbClr val="FF2700"/>
                </a:solidFill>
                <a:effectLst/>
                <a:latin typeface="Tahoma" pitchFamily="34" charset="0"/>
                <a:ea typeface="New MingLiu" charset="-120"/>
              </a:rPr>
              <a:t>LHC  </a:t>
            </a: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5222875" y="2984500"/>
            <a:ext cx="10429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900" b="0">
                <a:solidFill>
                  <a:srgbClr val="FF2700"/>
                </a:solidFill>
                <a:effectLst/>
                <a:latin typeface="Tahoma" pitchFamily="34" charset="0"/>
                <a:ea typeface="New MingLiu" charset="-120"/>
              </a:rPr>
              <a:t>vacuum  </a:t>
            </a:r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1119188" y="1657350"/>
            <a:ext cx="1952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z  </a:t>
            </a:r>
          </a:p>
        </p:txBody>
      </p:sp>
      <p:sp>
        <p:nvSpPr>
          <p:cNvPr id="8233" name="Text Box 41"/>
          <p:cNvSpPr txBox="1">
            <a:spLocks noChangeArrowheads="1"/>
          </p:cNvSpPr>
          <p:nvPr/>
        </p:nvSpPr>
        <p:spPr bwMode="auto">
          <a:xfrm>
            <a:off x="1585913" y="1484313"/>
            <a:ext cx="1952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x  </a:t>
            </a:r>
          </a:p>
        </p:txBody>
      </p:sp>
      <p:sp>
        <p:nvSpPr>
          <p:cNvPr id="8234" name="Text Box 42"/>
          <p:cNvSpPr txBox="1">
            <a:spLocks noChangeArrowheads="1"/>
          </p:cNvSpPr>
          <p:nvPr/>
        </p:nvSpPr>
        <p:spPr bwMode="auto">
          <a:xfrm>
            <a:off x="1455738" y="1138238"/>
            <a:ext cx="1952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y  </a:t>
            </a:r>
          </a:p>
        </p:txBody>
      </p: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7764463" y="2973388"/>
            <a:ext cx="195262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x  </a:t>
            </a:r>
          </a:p>
        </p:txBody>
      </p:sp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8123238" y="2593975"/>
            <a:ext cx="195262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y  </a:t>
            </a:r>
          </a:p>
        </p:txBody>
      </p:sp>
      <p:sp>
        <p:nvSpPr>
          <p:cNvPr id="8237" name="Text Box 45"/>
          <p:cNvSpPr txBox="1">
            <a:spLocks noChangeArrowheads="1"/>
          </p:cNvSpPr>
          <p:nvPr/>
        </p:nvSpPr>
        <p:spPr bwMode="auto">
          <a:xfrm>
            <a:off x="6907213" y="2362200"/>
            <a:ext cx="433387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6 cm  </a:t>
            </a:r>
          </a:p>
        </p:txBody>
      </p: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2617788" y="4230688"/>
            <a:ext cx="56578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01688"/>
            <a:r>
              <a:rPr kumimoji="1" lang="en-US" altLang="ja-JP" sz="1900" b="0">
                <a:solidFill>
                  <a:srgbClr val="243777"/>
                </a:solidFill>
                <a:effectLst/>
                <a:latin typeface="Tahoma" pitchFamily="34" charset="0"/>
                <a:ea typeface="New MingLiu" charset="-120"/>
              </a:rPr>
              <a:t>p</a:t>
            </a:r>
            <a:r>
              <a:rPr kumimoji="1" lang="en-US" altLang="ja-JP" sz="1100" b="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partly overlapping</a:t>
            </a:r>
            <a:r>
              <a:rPr kumimoji="1" lang="en-US" altLang="ja-JP" sz="1100" b="0" baseline="-25000">
                <a:solidFill>
                  <a:schemeClr val="tx1"/>
                </a:solidFill>
                <a:effectLst/>
                <a:latin typeface="Tahoma" pitchFamily="34" charset="0"/>
                <a:ea typeface="New MingLiu" charset="-120"/>
              </a:rPr>
              <a:t>sensors  </a:t>
            </a:r>
          </a:p>
        </p:txBody>
      </p:sp>
      <p:sp>
        <p:nvSpPr>
          <p:cNvPr id="8239" name="Rectangle 4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VELO: Mechanics Overview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117600"/>
            <a:ext cx="1233714" cy="4992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clip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171" y="0"/>
            <a:ext cx="9144000" cy="6858000"/>
          </a:xfrm>
          <a:prstGeom prst="rect">
            <a:avLst/>
          </a:prstGeom>
        </p:spPr>
      </p:pic>
      <p:pic>
        <p:nvPicPr>
          <p:cNvPr id="21" name="Picture 11" descr="Graphic3"/>
          <p:cNvPicPr>
            <a:picLocks noChangeAspect="1" noChangeArrowheads="1"/>
          </p:cNvPicPr>
          <p:nvPr/>
        </p:nvPicPr>
        <p:blipFill>
          <a:blip r:embed="rId3" cstate="print">
            <a:lum bright="48000" contrast="4000"/>
          </a:blip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Themis Bowcock</a:t>
            </a:r>
            <a:r>
              <a:rPr lang="en-US" smtClean="0">
                <a:solidFill>
                  <a:schemeClr val="tx1"/>
                </a:solidFill>
              </a:rPr>
              <a:t>     </a:t>
            </a:r>
            <a:fld id="{C0B731D2-51A7-4D6F-A0D7-E58CD6F285A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7" name="Picture 16" descr="cutout_sk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7835">
            <a:off x="1091390" y="1379473"/>
            <a:ext cx="3133767" cy="4354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0"/>
            <a:ext cx="8229600" cy="1143000"/>
          </a:xfrm>
        </p:spPr>
        <p:txBody>
          <a:bodyPr/>
          <a:lstStyle/>
          <a:p>
            <a:r>
              <a:rPr lang="en-GB" dirty="0" smtClean="0"/>
              <a:t>Module</a:t>
            </a:r>
            <a:endParaRPr lang="en-GB" dirty="0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6065837"/>
            <a:ext cx="9144000" cy="79216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91515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Themis Bowcock     </a:t>
            </a:r>
            <a:fld id="{05BDEB7A-1BA6-4CB9-9681-4F906DE91DD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2" descr="whiteout_logo_8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3588" y="5849938"/>
            <a:ext cx="258445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3"/>
          <p:cNvSpPr txBox="1">
            <a:spLocks noChangeArrowheads="1"/>
          </p:cNvSpPr>
          <p:nvPr/>
        </p:nvSpPr>
        <p:spPr bwMode="auto">
          <a:xfrm>
            <a:off x="152400" y="62865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accent1"/>
                </a:solidFill>
                <a:effectLst/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Kraków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- 16 July 2009            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910286" y="1146629"/>
            <a:ext cx="1233714" cy="4913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3584</TotalTime>
  <Words>623</Words>
  <Application>Microsoft Office PowerPoint</Application>
  <PresentationFormat>On-screen Show (4:3)</PresentationFormat>
  <Paragraphs>170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Slide 2</vt:lpstr>
      <vt:lpstr>Overview</vt:lpstr>
      <vt:lpstr>LHCb: Spectrometer</vt:lpstr>
      <vt:lpstr>LHCb: Triggering on B’s</vt:lpstr>
      <vt:lpstr>Physics</vt:lpstr>
      <vt:lpstr>LHCb: VELO Requirements </vt:lpstr>
      <vt:lpstr>VELO: Mechanics Overview</vt:lpstr>
      <vt:lpstr>Module</vt:lpstr>
      <vt:lpstr>VELO: Sensors</vt:lpstr>
      <vt:lpstr>Modules: Complete halves</vt:lpstr>
      <vt:lpstr>Timeline for Commissioning</vt:lpstr>
      <vt:lpstr>TED June 2009</vt:lpstr>
      <vt:lpstr>A few events…</vt:lpstr>
      <vt:lpstr>Event 2009</vt:lpstr>
      <vt:lpstr>Slide 16</vt:lpstr>
      <vt:lpstr>Number of tracks/event</vt:lpstr>
      <vt:lpstr>Searching for vertices</vt:lpstr>
      <vt:lpstr>ADC sums (S/N) 2009</vt:lpstr>
      <vt:lpstr>Signal and Resolution</vt:lpstr>
      <vt:lpstr>Alignment 2008</vt:lpstr>
      <vt:lpstr>Alignment 2009</vt:lpstr>
      <vt:lpstr>Detector half separation</vt:lpstr>
      <vt:lpstr>Summary</vt:lpstr>
    </vt:vector>
  </TitlesOfParts>
  <Company>University of Liverpool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Vertex Detector</dc:title>
  <dc:creator>LHCb</dc:creator>
  <cp:lastModifiedBy>Themis Bowcock</cp:lastModifiedBy>
  <cp:revision>127</cp:revision>
  <dcterms:created xsi:type="dcterms:W3CDTF">2006-09-21T10:40:36Z</dcterms:created>
  <dcterms:modified xsi:type="dcterms:W3CDTF">2009-07-15T22:56:45Z</dcterms:modified>
</cp:coreProperties>
</file>