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8"/>
  </p:notesMasterIdLst>
  <p:sldIdLst>
    <p:sldId id="256" r:id="rId2"/>
    <p:sldId id="282" r:id="rId3"/>
    <p:sldId id="260" r:id="rId4"/>
    <p:sldId id="269" r:id="rId5"/>
    <p:sldId id="288" r:id="rId6"/>
    <p:sldId id="275" r:id="rId7"/>
    <p:sldId id="284" r:id="rId8"/>
    <p:sldId id="273" r:id="rId9"/>
    <p:sldId id="257" r:id="rId10"/>
    <p:sldId id="272" r:id="rId11"/>
    <p:sldId id="287" r:id="rId12"/>
    <p:sldId id="258" r:id="rId13"/>
    <p:sldId id="259" r:id="rId14"/>
    <p:sldId id="278" r:id="rId15"/>
    <p:sldId id="286" r:id="rId16"/>
    <p:sldId id="289" r:id="rId17"/>
  </p:sldIdLst>
  <p:sldSz cx="9144000" cy="6858000" type="screen4x3"/>
  <p:notesSz cx="6797675" cy="987425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clrMru>
    <a:srgbClr val="FFFFFF"/>
    <a:srgbClr val="FF6600"/>
    <a:srgbClr val="FF3300"/>
    <a:srgbClr val="FF3399"/>
    <a:srgbClr val="FF00FF"/>
    <a:srgbClr val="990000"/>
    <a:srgbClr val="660033"/>
    <a:srgbClr val="CC3300"/>
    <a:srgbClr val="000000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94" autoAdjust="0"/>
    <p:restoredTop sz="99647" autoAdjust="0"/>
  </p:normalViewPr>
  <p:slideViewPr>
    <p:cSldViewPr>
      <p:cViewPr varScale="1">
        <p:scale>
          <a:sx n="74" d="100"/>
          <a:sy n="74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8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12" Type="http://schemas.openxmlformats.org/officeDocument/2006/relationships/image" Target="../media/image57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50.wmf"/><Relationship Id="rId10" Type="http://schemas.openxmlformats.org/officeDocument/2006/relationships/image" Target="../media/image55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Relationship Id="rId14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EFEA92-8117-4F60-9C5B-522DC6623AE4}" type="datetimeFigureOut">
              <a:rPr lang="it-IT"/>
              <a:pPr>
                <a:defRPr/>
              </a:pPr>
              <a:t>14/07/2009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BAB1774-67FD-49C9-9C46-C24C9F729E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AB1774-67FD-49C9-9C46-C24C9F729E9C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-17463" y="-20638"/>
            <a:ext cx="9159876" cy="6878638"/>
            <a:chOff x="-11" y="-13"/>
            <a:chExt cx="5770" cy="4333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hidden">
            <a:xfrm>
              <a:off x="1008" y="0"/>
              <a:ext cx="4751" cy="431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912" cy="39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grayWhite">
            <a:xfrm>
              <a:off x="77" y="83"/>
              <a:ext cx="447" cy="520"/>
            </a:xfrm>
            <a:custGeom>
              <a:avLst/>
              <a:gdLst/>
              <a:ahLst/>
              <a:cxnLst>
                <a:cxn ang="0">
                  <a:pos x="254" y="495"/>
                </a:cxn>
                <a:cxn ang="0">
                  <a:pos x="245" y="454"/>
                </a:cxn>
                <a:cxn ang="0">
                  <a:pos x="230" y="417"/>
                </a:cxn>
                <a:cxn ang="0">
                  <a:pos x="193" y="402"/>
                </a:cxn>
                <a:cxn ang="0">
                  <a:pos x="150" y="412"/>
                </a:cxn>
                <a:cxn ang="0">
                  <a:pos x="112" y="417"/>
                </a:cxn>
                <a:cxn ang="0">
                  <a:pos x="93" y="399"/>
                </a:cxn>
                <a:cxn ang="0">
                  <a:pos x="81" y="370"/>
                </a:cxn>
                <a:cxn ang="0">
                  <a:pos x="75" y="339"/>
                </a:cxn>
                <a:cxn ang="0">
                  <a:pos x="76" y="309"/>
                </a:cxn>
                <a:cxn ang="0">
                  <a:pos x="106" y="300"/>
                </a:cxn>
                <a:cxn ang="0">
                  <a:pos x="146" y="307"/>
                </a:cxn>
                <a:cxn ang="0">
                  <a:pos x="175" y="294"/>
                </a:cxn>
                <a:cxn ang="0">
                  <a:pos x="186" y="273"/>
                </a:cxn>
                <a:cxn ang="0">
                  <a:pos x="189" y="246"/>
                </a:cxn>
                <a:cxn ang="0">
                  <a:pos x="188" y="219"/>
                </a:cxn>
                <a:cxn ang="0">
                  <a:pos x="178" y="191"/>
                </a:cxn>
                <a:cxn ang="0">
                  <a:pos x="153" y="171"/>
                </a:cxn>
                <a:cxn ang="0">
                  <a:pos x="123" y="172"/>
                </a:cxn>
                <a:cxn ang="0">
                  <a:pos x="93" y="185"/>
                </a:cxn>
                <a:cxn ang="0">
                  <a:pos x="64" y="194"/>
                </a:cxn>
                <a:cxn ang="0">
                  <a:pos x="34" y="185"/>
                </a:cxn>
                <a:cxn ang="0">
                  <a:pos x="19" y="166"/>
                </a:cxn>
                <a:cxn ang="0">
                  <a:pos x="9" y="146"/>
                </a:cxn>
                <a:cxn ang="0">
                  <a:pos x="2" y="122"/>
                </a:cxn>
                <a:cxn ang="0">
                  <a:pos x="0" y="98"/>
                </a:cxn>
                <a:cxn ang="0">
                  <a:pos x="387" y="12"/>
                </a:cxn>
                <a:cxn ang="0">
                  <a:pos x="399" y="41"/>
                </a:cxn>
                <a:cxn ang="0">
                  <a:pos x="406" y="74"/>
                </a:cxn>
                <a:cxn ang="0">
                  <a:pos x="411" y="107"/>
                </a:cxn>
                <a:cxn ang="0">
                  <a:pos x="396" y="141"/>
                </a:cxn>
                <a:cxn ang="0">
                  <a:pos x="375" y="144"/>
                </a:cxn>
                <a:cxn ang="0">
                  <a:pos x="354" y="141"/>
                </a:cxn>
                <a:cxn ang="0">
                  <a:pos x="332" y="137"/>
                </a:cxn>
                <a:cxn ang="0">
                  <a:pos x="307" y="141"/>
                </a:cxn>
                <a:cxn ang="0">
                  <a:pos x="286" y="166"/>
                </a:cxn>
                <a:cxn ang="0">
                  <a:pos x="285" y="199"/>
                </a:cxn>
                <a:cxn ang="0">
                  <a:pos x="289" y="222"/>
                </a:cxn>
                <a:cxn ang="0">
                  <a:pos x="295" y="247"/>
                </a:cxn>
                <a:cxn ang="0">
                  <a:pos x="308" y="268"/>
                </a:cxn>
                <a:cxn ang="0">
                  <a:pos x="332" y="282"/>
                </a:cxn>
                <a:cxn ang="0">
                  <a:pos x="357" y="282"/>
                </a:cxn>
                <a:cxn ang="0">
                  <a:pos x="379" y="272"/>
                </a:cxn>
                <a:cxn ang="0">
                  <a:pos x="402" y="262"/>
                </a:cxn>
                <a:cxn ang="0">
                  <a:pos x="426" y="265"/>
                </a:cxn>
                <a:cxn ang="0">
                  <a:pos x="436" y="287"/>
                </a:cxn>
                <a:cxn ang="0">
                  <a:pos x="442" y="312"/>
                </a:cxn>
                <a:cxn ang="0">
                  <a:pos x="444" y="338"/>
                </a:cxn>
                <a:cxn ang="0">
                  <a:pos x="436" y="358"/>
                </a:cxn>
                <a:cxn ang="0">
                  <a:pos x="397" y="366"/>
                </a:cxn>
                <a:cxn ang="0">
                  <a:pos x="363" y="380"/>
                </a:cxn>
                <a:cxn ang="0">
                  <a:pos x="347" y="406"/>
                </a:cxn>
                <a:cxn ang="0">
                  <a:pos x="353" y="437"/>
                </a:cxn>
                <a:cxn ang="0">
                  <a:pos x="372" y="464"/>
                </a:cxn>
                <a:cxn ang="0">
                  <a:pos x="369" y="492"/>
                </a:cxn>
                <a:cxn ang="0">
                  <a:pos x="347" y="503"/>
                </a:cxn>
                <a:cxn ang="0">
                  <a:pos x="323" y="511"/>
                </a:cxn>
                <a:cxn ang="0">
                  <a:pos x="298" y="516"/>
                </a:cxn>
                <a:cxn ang="0">
                  <a:pos x="272" y="519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grayWhite">
            <a:xfrm>
              <a:off x="19" y="1775"/>
              <a:ext cx="462" cy="618"/>
            </a:xfrm>
            <a:custGeom>
              <a:avLst/>
              <a:gdLst/>
              <a:ahLst/>
              <a:cxnLst>
                <a:cxn ang="0">
                  <a:pos x="224" y="439"/>
                </a:cxn>
                <a:cxn ang="0">
                  <a:pos x="193" y="434"/>
                </a:cxn>
                <a:cxn ang="0">
                  <a:pos x="165" y="436"/>
                </a:cxn>
                <a:cxn ang="0">
                  <a:pos x="156" y="444"/>
                </a:cxn>
                <a:cxn ang="0">
                  <a:pos x="147" y="461"/>
                </a:cxn>
                <a:cxn ang="0">
                  <a:pos x="147" y="487"/>
                </a:cxn>
                <a:cxn ang="0">
                  <a:pos x="143" y="513"/>
                </a:cxn>
                <a:cxn ang="0">
                  <a:pos x="136" y="537"/>
                </a:cxn>
                <a:cxn ang="0">
                  <a:pos x="7" y="549"/>
                </a:cxn>
                <a:cxn ang="0">
                  <a:pos x="5" y="510"/>
                </a:cxn>
                <a:cxn ang="0">
                  <a:pos x="1" y="472"/>
                </a:cxn>
                <a:cxn ang="0">
                  <a:pos x="1" y="433"/>
                </a:cxn>
                <a:cxn ang="0">
                  <a:pos x="12" y="392"/>
                </a:cxn>
                <a:cxn ang="0">
                  <a:pos x="37" y="383"/>
                </a:cxn>
                <a:cxn ang="0">
                  <a:pos x="66" y="389"/>
                </a:cxn>
                <a:cxn ang="0">
                  <a:pos x="94" y="403"/>
                </a:cxn>
                <a:cxn ang="0">
                  <a:pos x="120" y="417"/>
                </a:cxn>
                <a:cxn ang="0">
                  <a:pos x="156" y="399"/>
                </a:cxn>
                <a:cxn ang="0">
                  <a:pos x="166" y="363"/>
                </a:cxn>
                <a:cxn ang="0">
                  <a:pos x="164" y="321"/>
                </a:cxn>
                <a:cxn ang="0">
                  <a:pos x="158" y="280"/>
                </a:cxn>
                <a:cxn ang="0">
                  <a:pos x="71" y="135"/>
                </a:cxn>
                <a:cxn ang="0">
                  <a:pos x="104" y="141"/>
                </a:cxn>
                <a:cxn ang="0">
                  <a:pos x="137" y="147"/>
                </a:cxn>
                <a:cxn ang="0">
                  <a:pos x="170" y="144"/>
                </a:cxn>
                <a:cxn ang="0">
                  <a:pos x="195" y="128"/>
                </a:cxn>
                <a:cxn ang="0">
                  <a:pos x="206" y="114"/>
                </a:cxn>
                <a:cxn ang="0">
                  <a:pos x="216" y="92"/>
                </a:cxn>
                <a:cxn ang="0">
                  <a:pos x="211" y="69"/>
                </a:cxn>
                <a:cxn ang="0">
                  <a:pos x="207" y="47"/>
                </a:cxn>
                <a:cxn ang="0">
                  <a:pos x="208" y="24"/>
                </a:cxn>
                <a:cxn ang="0">
                  <a:pos x="221" y="2"/>
                </a:cxn>
                <a:cxn ang="0">
                  <a:pos x="245" y="0"/>
                </a:cxn>
                <a:cxn ang="0">
                  <a:pos x="272" y="5"/>
                </a:cxn>
                <a:cxn ang="0">
                  <a:pos x="296" y="17"/>
                </a:cxn>
                <a:cxn ang="0">
                  <a:pos x="316" y="38"/>
                </a:cxn>
                <a:cxn ang="0">
                  <a:pos x="317" y="66"/>
                </a:cxn>
                <a:cxn ang="0">
                  <a:pos x="304" y="94"/>
                </a:cxn>
                <a:cxn ang="0">
                  <a:pos x="294" y="125"/>
                </a:cxn>
                <a:cxn ang="0">
                  <a:pos x="302" y="158"/>
                </a:cxn>
                <a:cxn ang="0">
                  <a:pos x="337" y="181"/>
                </a:cxn>
                <a:cxn ang="0">
                  <a:pos x="380" y="188"/>
                </a:cxn>
                <a:cxn ang="0">
                  <a:pos x="427" y="190"/>
                </a:cxn>
                <a:cxn ang="0">
                  <a:pos x="431" y="329"/>
                </a:cxn>
                <a:cxn ang="0">
                  <a:pos x="401" y="338"/>
                </a:cxn>
                <a:cxn ang="0">
                  <a:pos x="370" y="331"/>
                </a:cxn>
                <a:cxn ang="0">
                  <a:pos x="337" y="319"/>
                </a:cxn>
                <a:cxn ang="0">
                  <a:pos x="303" y="316"/>
                </a:cxn>
                <a:cxn ang="0">
                  <a:pos x="281" y="333"/>
                </a:cxn>
                <a:cxn ang="0">
                  <a:pos x="268" y="361"/>
                </a:cxn>
                <a:cxn ang="0">
                  <a:pos x="263" y="393"/>
                </a:cxn>
                <a:cxn ang="0">
                  <a:pos x="264" y="427"/>
                </a:cxn>
                <a:cxn ang="0">
                  <a:pos x="286" y="457"/>
                </a:cxn>
                <a:cxn ang="0">
                  <a:pos x="317" y="464"/>
                </a:cxn>
                <a:cxn ang="0">
                  <a:pos x="354" y="463"/>
                </a:cxn>
                <a:cxn ang="0">
                  <a:pos x="392" y="473"/>
                </a:cxn>
                <a:cxn ang="0">
                  <a:pos x="401" y="509"/>
                </a:cxn>
                <a:cxn ang="0">
                  <a:pos x="403" y="547"/>
                </a:cxn>
                <a:cxn ang="0">
                  <a:pos x="398" y="583"/>
                </a:cxn>
                <a:cxn ang="0">
                  <a:pos x="388" y="617"/>
                </a:cxn>
              </a:cxnLst>
              <a:rect l="0" t="0" r="r" b="b"/>
              <a:pathLst>
                <a:path w="462" h="618">
                  <a:moveTo>
                    <a:pt x="384" y="617"/>
                  </a:moveTo>
                  <a:lnTo>
                    <a:pt x="248" y="578"/>
                  </a:lnTo>
                  <a:lnTo>
                    <a:pt x="231" y="442"/>
                  </a:lnTo>
                  <a:lnTo>
                    <a:pt x="224" y="439"/>
                  </a:lnTo>
                  <a:lnTo>
                    <a:pt x="217" y="436"/>
                  </a:lnTo>
                  <a:lnTo>
                    <a:pt x="209" y="435"/>
                  </a:lnTo>
                  <a:lnTo>
                    <a:pt x="201" y="434"/>
                  </a:lnTo>
                  <a:lnTo>
                    <a:pt x="193" y="434"/>
                  </a:lnTo>
                  <a:lnTo>
                    <a:pt x="185" y="434"/>
                  </a:lnTo>
                  <a:lnTo>
                    <a:pt x="176" y="435"/>
                  </a:lnTo>
                  <a:lnTo>
                    <a:pt x="167" y="435"/>
                  </a:lnTo>
                  <a:lnTo>
                    <a:pt x="165" y="436"/>
                  </a:lnTo>
                  <a:lnTo>
                    <a:pt x="162" y="438"/>
                  </a:lnTo>
                  <a:lnTo>
                    <a:pt x="160" y="440"/>
                  </a:lnTo>
                  <a:lnTo>
                    <a:pt x="158" y="442"/>
                  </a:lnTo>
                  <a:lnTo>
                    <a:pt x="156" y="444"/>
                  </a:lnTo>
                  <a:lnTo>
                    <a:pt x="153" y="448"/>
                  </a:lnTo>
                  <a:lnTo>
                    <a:pt x="151" y="452"/>
                  </a:lnTo>
                  <a:lnTo>
                    <a:pt x="147" y="456"/>
                  </a:lnTo>
                  <a:lnTo>
                    <a:pt x="147" y="461"/>
                  </a:lnTo>
                  <a:lnTo>
                    <a:pt x="147" y="468"/>
                  </a:lnTo>
                  <a:lnTo>
                    <a:pt x="147" y="474"/>
                  </a:lnTo>
                  <a:lnTo>
                    <a:pt x="147" y="480"/>
                  </a:lnTo>
                  <a:lnTo>
                    <a:pt x="147" y="487"/>
                  </a:lnTo>
                  <a:lnTo>
                    <a:pt x="146" y="493"/>
                  </a:lnTo>
                  <a:lnTo>
                    <a:pt x="146" y="499"/>
                  </a:lnTo>
                  <a:lnTo>
                    <a:pt x="145" y="506"/>
                  </a:lnTo>
                  <a:lnTo>
                    <a:pt x="143" y="513"/>
                  </a:lnTo>
                  <a:lnTo>
                    <a:pt x="143" y="520"/>
                  </a:lnTo>
                  <a:lnTo>
                    <a:pt x="141" y="525"/>
                  </a:lnTo>
                  <a:lnTo>
                    <a:pt x="139" y="532"/>
                  </a:lnTo>
                  <a:lnTo>
                    <a:pt x="136" y="537"/>
                  </a:lnTo>
                  <a:lnTo>
                    <a:pt x="134" y="543"/>
                  </a:lnTo>
                  <a:lnTo>
                    <a:pt x="131" y="549"/>
                  </a:lnTo>
                  <a:lnTo>
                    <a:pt x="128" y="553"/>
                  </a:lnTo>
                  <a:lnTo>
                    <a:pt x="7" y="549"/>
                  </a:lnTo>
                  <a:lnTo>
                    <a:pt x="7" y="539"/>
                  </a:lnTo>
                  <a:lnTo>
                    <a:pt x="7" y="530"/>
                  </a:lnTo>
                  <a:lnTo>
                    <a:pt x="6" y="521"/>
                  </a:lnTo>
                  <a:lnTo>
                    <a:pt x="5" y="510"/>
                  </a:lnTo>
                  <a:lnTo>
                    <a:pt x="4" y="501"/>
                  </a:lnTo>
                  <a:lnTo>
                    <a:pt x="2" y="492"/>
                  </a:lnTo>
                  <a:lnTo>
                    <a:pt x="1" y="482"/>
                  </a:lnTo>
                  <a:lnTo>
                    <a:pt x="1" y="472"/>
                  </a:lnTo>
                  <a:lnTo>
                    <a:pt x="0" y="463"/>
                  </a:lnTo>
                  <a:lnTo>
                    <a:pt x="0" y="453"/>
                  </a:lnTo>
                  <a:lnTo>
                    <a:pt x="0" y="442"/>
                  </a:lnTo>
                  <a:lnTo>
                    <a:pt x="1" y="433"/>
                  </a:lnTo>
                  <a:lnTo>
                    <a:pt x="3" y="423"/>
                  </a:lnTo>
                  <a:lnTo>
                    <a:pt x="5" y="413"/>
                  </a:lnTo>
                  <a:lnTo>
                    <a:pt x="8" y="402"/>
                  </a:lnTo>
                  <a:lnTo>
                    <a:pt x="12" y="392"/>
                  </a:lnTo>
                  <a:lnTo>
                    <a:pt x="18" y="388"/>
                  </a:lnTo>
                  <a:lnTo>
                    <a:pt x="24" y="386"/>
                  </a:lnTo>
                  <a:lnTo>
                    <a:pt x="30" y="384"/>
                  </a:lnTo>
                  <a:lnTo>
                    <a:pt x="37" y="383"/>
                  </a:lnTo>
                  <a:lnTo>
                    <a:pt x="45" y="384"/>
                  </a:lnTo>
                  <a:lnTo>
                    <a:pt x="52" y="385"/>
                  </a:lnTo>
                  <a:lnTo>
                    <a:pt x="59" y="387"/>
                  </a:lnTo>
                  <a:lnTo>
                    <a:pt x="66" y="389"/>
                  </a:lnTo>
                  <a:lnTo>
                    <a:pt x="73" y="392"/>
                  </a:lnTo>
                  <a:lnTo>
                    <a:pt x="80" y="396"/>
                  </a:lnTo>
                  <a:lnTo>
                    <a:pt x="87" y="400"/>
                  </a:lnTo>
                  <a:lnTo>
                    <a:pt x="94" y="403"/>
                  </a:lnTo>
                  <a:lnTo>
                    <a:pt x="100" y="407"/>
                  </a:lnTo>
                  <a:lnTo>
                    <a:pt x="107" y="411"/>
                  </a:lnTo>
                  <a:lnTo>
                    <a:pt x="113" y="415"/>
                  </a:lnTo>
                  <a:lnTo>
                    <a:pt x="120" y="417"/>
                  </a:lnTo>
                  <a:lnTo>
                    <a:pt x="136" y="417"/>
                  </a:lnTo>
                  <a:lnTo>
                    <a:pt x="143" y="412"/>
                  </a:lnTo>
                  <a:lnTo>
                    <a:pt x="151" y="406"/>
                  </a:lnTo>
                  <a:lnTo>
                    <a:pt x="156" y="399"/>
                  </a:lnTo>
                  <a:lnTo>
                    <a:pt x="160" y="391"/>
                  </a:lnTo>
                  <a:lnTo>
                    <a:pt x="163" y="383"/>
                  </a:lnTo>
                  <a:lnTo>
                    <a:pt x="165" y="373"/>
                  </a:lnTo>
                  <a:lnTo>
                    <a:pt x="166" y="363"/>
                  </a:lnTo>
                  <a:lnTo>
                    <a:pt x="166" y="353"/>
                  </a:lnTo>
                  <a:lnTo>
                    <a:pt x="166" y="343"/>
                  </a:lnTo>
                  <a:lnTo>
                    <a:pt x="166" y="333"/>
                  </a:lnTo>
                  <a:lnTo>
                    <a:pt x="164" y="321"/>
                  </a:lnTo>
                  <a:lnTo>
                    <a:pt x="163" y="311"/>
                  </a:lnTo>
                  <a:lnTo>
                    <a:pt x="161" y="301"/>
                  </a:lnTo>
                  <a:lnTo>
                    <a:pt x="159" y="290"/>
                  </a:lnTo>
                  <a:lnTo>
                    <a:pt x="158" y="280"/>
                  </a:lnTo>
                  <a:lnTo>
                    <a:pt x="156" y="270"/>
                  </a:lnTo>
                  <a:lnTo>
                    <a:pt x="39" y="241"/>
                  </a:lnTo>
                  <a:lnTo>
                    <a:pt x="63" y="135"/>
                  </a:lnTo>
                  <a:lnTo>
                    <a:pt x="71" y="135"/>
                  </a:lnTo>
                  <a:lnTo>
                    <a:pt x="79" y="136"/>
                  </a:lnTo>
                  <a:lnTo>
                    <a:pt x="87" y="137"/>
                  </a:lnTo>
                  <a:lnTo>
                    <a:pt x="96" y="139"/>
                  </a:lnTo>
                  <a:lnTo>
                    <a:pt x="104" y="141"/>
                  </a:lnTo>
                  <a:lnTo>
                    <a:pt x="113" y="143"/>
                  </a:lnTo>
                  <a:lnTo>
                    <a:pt x="120" y="144"/>
                  </a:lnTo>
                  <a:lnTo>
                    <a:pt x="129" y="146"/>
                  </a:lnTo>
                  <a:lnTo>
                    <a:pt x="137" y="147"/>
                  </a:lnTo>
                  <a:lnTo>
                    <a:pt x="146" y="147"/>
                  </a:lnTo>
                  <a:lnTo>
                    <a:pt x="154" y="147"/>
                  </a:lnTo>
                  <a:lnTo>
                    <a:pt x="162" y="146"/>
                  </a:lnTo>
                  <a:lnTo>
                    <a:pt x="170" y="144"/>
                  </a:lnTo>
                  <a:lnTo>
                    <a:pt x="177" y="141"/>
                  </a:lnTo>
                  <a:lnTo>
                    <a:pt x="185" y="136"/>
                  </a:lnTo>
                  <a:lnTo>
                    <a:pt x="192" y="132"/>
                  </a:lnTo>
                  <a:lnTo>
                    <a:pt x="195" y="128"/>
                  </a:lnTo>
                  <a:lnTo>
                    <a:pt x="197" y="125"/>
                  </a:lnTo>
                  <a:lnTo>
                    <a:pt x="200" y="121"/>
                  </a:lnTo>
                  <a:lnTo>
                    <a:pt x="204" y="118"/>
                  </a:lnTo>
                  <a:lnTo>
                    <a:pt x="206" y="114"/>
                  </a:lnTo>
                  <a:lnTo>
                    <a:pt x="210" y="108"/>
                  </a:lnTo>
                  <a:lnTo>
                    <a:pt x="212" y="104"/>
                  </a:lnTo>
                  <a:lnTo>
                    <a:pt x="216" y="97"/>
                  </a:lnTo>
                  <a:lnTo>
                    <a:pt x="216" y="92"/>
                  </a:lnTo>
                  <a:lnTo>
                    <a:pt x="214" y="86"/>
                  </a:lnTo>
                  <a:lnTo>
                    <a:pt x="214" y="80"/>
                  </a:lnTo>
                  <a:lnTo>
                    <a:pt x="212" y="76"/>
                  </a:lnTo>
                  <a:lnTo>
                    <a:pt x="211" y="69"/>
                  </a:lnTo>
                  <a:lnTo>
                    <a:pt x="210" y="65"/>
                  </a:lnTo>
                  <a:lnTo>
                    <a:pt x="209" y="58"/>
                  </a:lnTo>
                  <a:lnTo>
                    <a:pt x="208" y="53"/>
                  </a:lnTo>
                  <a:lnTo>
                    <a:pt x="207" y="47"/>
                  </a:lnTo>
                  <a:lnTo>
                    <a:pt x="206" y="41"/>
                  </a:lnTo>
                  <a:lnTo>
                    <a:pt x="206" y="35"/>
                  </a:lnTo>
                  <a:lnTo>
                    <a:pt x="207" y="29"/>
                  </a:lnTo>
                  <a:lnTo>
                    <a:pt x="208" y="24"/>
                  </a:lnTo>
                  <a:lnTo>
                    <a:pt x="210" y="17"/>
                  </a:lnTo>
                  <a:lnTo>
                    <a:pt x="212" y="11"/>
                  </a:lnTo>
                  <a:lnTo>
                    <a:pt x="216" y="5"/>
                  </a:lnTo>
                  <a:lnTo>
                    <a:pt x="221" y="2"/>
                  </a:lnTo>
                  <a:lnTo>
                    <a:pt x="226" y="1"/>
                  </a:lnTo>
                  <a:lnTo>
                    <a:pt x="233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1" y="0"/>
                  </a:lnTo>
                  <a:lnTo>
                    <a:pt x="258" y="1"/>
                  </a:lnTo>
                  <a:lnTo>
                    <a:pt x="264" y="3"/>
                  </a:lnTo>
                  <a:lnTo>
                    <a:pt x="272" y="5"/>
                  </a:lnTo>
                  <a:lnTo>
                    <a:pt x="278" y="8"/>
                  </a:lnTo>
                  <a:lnTo>
                    <a:pt x="284" y="11"/>
                  </a:lnTo>
                  <a:lnTo>
                    <a:pt x="290" y="13"/>
                  </a:lnTo>
                  <a:lnTo>
                    <a:pt x="296" y="17"/>
                  </a:lnTo>
                  <a:lnTo>
                    <a:pt x="302" y="21"/>
                  </a:lnTo>
                  <a:lnTo>
                    <a:pt x="307" y="26"/>
                  </a:lnTo>
                  <a:lnTo>
                    <a:pt x="311" y="30"/>
                  </a:lnTo>
                  <a:lnTo>
                    <a:pt x="316" y="38"/>
                  </a:lnTo>
                  <a:lnTo>
                    <a:pt x="318" y="44"/>
                  </a:lnTo>
                  <a:lnTo>
                    <a:pt x="319" y="52"/>
                  </a:lnTo>
                  <a:lnTo>
                    <a:pt x="318" y="59"/>
                  </a:lnTo>
                  <a:lnTo>
                    <a:pt x="317" y="66"/>
                  </a:lnTo>
                  <a:lnTo>
                    <a:pt x="314" y="73"/>
                  </a:lnTo>
                  <a:lnTo>
                    <a:pt x="311" y="80"/>
                  </a:lnTo>
                  <a:lnTo>
                    <a:pt x="308" y="87"/>
                  </a:lnTo>
                  <a:lnTo>
                    <a:pt x="304" y="94"/>
                  </a:lnTo>
                  <a:lnTo>
                    <a:pt x="301" y="102"/>
                  </a:lnTo>
                  <a:lnTo>
                    <a:pt x="297" y="110"/>
                  </a:lnTo>
                  <a:lnTo>
                    <a:pt x="294" y="118"/>
                  </a:lnTo>
                  <a:lnTo>
                    <a:pt x="294" y="125"/>
                  </a:lnTo>
                  <a:lnTo>
                    <a:pt x="293" y="133"/>
                  </a:lnTo>
                  <a:lnTo>
                    <a:pt x="294" y="140"/>
                  </a:lnTo>
                  <a:lnTo>
                    <a:pt x="295" y="147"/>
                  </a:lnTo>
                  <a:lnTo>
                    <a:pt x="302" y="158"/>
                  </a:lnTo>
                  <a:lnTo>
                    <a:pt x="309" y="165"/>
                  </a:lnTo>
                  <a:lnTo>
                    <a:pt x="317" y="172"/>
                  </a:lnTo>
                  <a:lnTo>
                    <a:pt x="327" y="176"/>
                  </a:lnTo>
                  <a:lnTo>
                    <a:pt x="337" y="181"/>
                  </a:lnTo>
                  <a:lnTo>
                    <a:pt x="347" y="183"/>
                  </a:lnTo>
                  <a:lnTo>
                    <a:pt x="357" y="186"/>
                  </a:lnTo>
                  <a:lnTo>
                    <a:pt x="369" y="187"/>
                  </a:lnTo>
                  <a:lnTo>
                    <a:pt x="380" y="188"/>
                  </a:lnTo>
                  <a:lnTo>
                    <a:pt x="392" y="188"/>
                  </a:lnTo>
                  <a:lnTo>
                    <a:pt x="403" y="189"/>
                  </a:lnTo>
                  <a:lnTo>
                    <a:pt x="415" y="189"/>
                  </a:lnTo>
                  <a:lnTo>
                    <a:pt x="427" y="190"/>
                  </a:lnTo>
                  <a:lnTo>
                    <a:pt x="438" y="191"/>
                  </a:lnTo>
                  <a:lnTo>
                    <a:pt x="450" y="192"/>
                  </a:lnTo>
                  <a:lnTo>
                    <a:pt x="461" y="195"/>
                  </a:lnTo>
                  <a:lnTo>
                    <a:pt x="431" y="329"/>
                  </a:lnTo>
                  <a:lnTo>
                    <a:pt x="424" y="334"/>
                  </a:lnTo>
                  <a:lnTo>
                    <a:pt x="416" y="336"/>
                  </a:lnTo>
                  <a:lnTo>
                    <a:pt x="408" y="338"/>
                  </a:lnTo>
                  <a:lnTo>
                    <a:pt x="401" y="338"/>
                  </a:lnTo>
                  <a:lnTo>
                    <a:pt x="393" y="337"/>
                  </a:lnTo>
                  <a:lnTo>
                    <a:pt x="385" y="336"/>
                  </a:lnTo>
                  <a:lnTo>
                    <a:pt x="377" y="334"/>
                  </a:lnTo>
                  <a:lnTo>
                    <a:pt x="370" y="331"/>
                  </a:lnTo>
                  <a:lnTo>
                    <a:pt x="361" y="327"/>
                  </a:lnTo>
                  <a:lnTo>
                    <a:pt x="353" y="325"/>
                  </a:lnTo>
                  <a:lnTo>
                    <a:pt x="345" y="321"/>
                  </a:lnTo>
                  <a:lnTo>
                    <a:pt x="337" y="319"/>
                  </a:lnTo>
                  <a:lnTo>
                    <a:pt x="328" y="317"/>
                  </a:lnTo>
                  <a:lnTo>
                    <a:pt x="320" y="316"/>
                  </a:lnTo>
                  <a:lnTo>
                    <a:pt x="311" y="315"/>
                  </a:lnTo>
                  <a:lnTo>
                    <a:pt x="303" y="316"/>
                  </a:lnTo>
                  <a:lnTo>
                    <a:pt x="297" y="319"/>
                  </a:lnTo>
                  <a:lnTo>
                    <a:pt x="291" y="323"/>
                  </a:lnTo>
                  <a:lnTo>
                    <a:pt x="286" y="327"/>
                  </a:lnTo>
                  <a:lnTo>
                    <a:pt x="281" y="333"/>
                  </a:lnTo>
                  <a:lnTo>
                    <a:pt x="277" y="339"/>
                  </a:lnTo>
                  <a:lnTo>
                    <a:pt x="274" y="346"/>
                  </a:lnTo>
                  <a:lnTo>
                    <a:pt x="271" y="353"/>
                  </a:lnTo>
                  <a:lnTo>
                    <a:pt x="268" y="361"/>
                  </a:lnTo>
                  <a:lnTo>
                    <a:pt x="266" y="368"/>
                  </a:lnTo>
                  <a:lnTo>
                    <a:pt x="264" y="376"/>
                  </a:lnTo>
                  <a:lnTo>
                    <a:pt x="264" y="385"/>
                  </a:lnTo>
                  <a:lnTo>
                    <a:pt x="263" y="393"/>
                  </a:lnTo>
                  <a:lnTo>
                    <a:pt x="263" y="402"/>
                  </a:lnTo>
                  <a:lnTo>
                    <a:pt x="263" y="410"/>
                  </a:lnTo>
                  <a:lnTo>
                    <a:pt x="264" y="418"/>
                  </a:lnTo>
                  <a:lnTo>
                    <a:pt x="264" y="427"/>
                  </a:lnTo>
                  <a:lnTo>
                    <a:pt x="268" y="438"/>
                  </a:lnTo>
                  <a:lnTo>
                    <a:pt x="273" y="446"/>
                  </a:lnTo>
                  <a:lnTo>
                    <a:pt x="279" y="454"/>
                  </a:lnTo>
                  <a:lnTo>
                    <a:pt x="286" y="457"/>
                  </a:lnTo>
                  <a:lnTo>
                    <a:pt x="293" y="461"/>
                  </a:lnTo>
                  <a:lnTo>
                    <a:pt x="300" y="463"/>
                  </a:lnTo>
                  <a:lnTo>
                    <a:pt x="308" y="464"/>
                  </a:lnTo>
                  <a:lnTo>
                    <a:pt x="317" y="464"/>
                  </a:lnTo>
                  <a:lnTo>
                    <a:pt x="326" y="463"/>
                  </a:lnTo>
                  <a:lnTo>
                    <a:pt x="335" y="463"/>
                  </a:lnTo>
                  <a:lnTo>
                    <a:pt x="344" y="462"/>
                  </a:lnTo>
                  <a:lnTo>
                    <a:pt x="354" y="463"/>
                  </a:lnTo>
                  <a:lnTo>
                    <a:pt x="363" y="463"/>
                  </a:lnTo>
                  <a:lnTo>
                    <a:pt x="373" y="465"/>
                  </a:lnTo>
                  <a:lnTo>
                    <a:pt x="383" y="468"/>
                  </a:lnTo>
                  <a:lnTo>
                    <a:pt x="392" y="473"/>
                  </a:lnTo>
                  <a:lnTo>
                    <a:pt x="395" y="482"/>
                  </a:lnTo>
                  <a:lnTo>
                    <a:pt x="398" y="491"/>
                  </a:lnTo>
                  <a:lnTo>
                    <a:pt x="400" y="499"/>
                  </a:lnTo>
                  <a:lnTo>
                    <a:pt x="401" y="509"/>
                  </a:lnTo>
                  <a:lnTo>
                    <a:pt x="403" y="518"/>
                  </a:lnTo>
                  <a:lnTo>
                    <a:pt x="404" y="527"/>
                  </a:lnTo>
                  <a:lnTo>
                    <a:pt x="404" y="536"/>
                  </a:lnTo>
                  <a:lnTo>
                    <a:pt x="403" y="547"/>
                  </a:lnTo>
                  <a:lnTo>
                    <a:pt x="403" y="555"/>
                  </a:lnTo>
                  <a:lnTo>
                    <a:pt x="401" y="564"/>
                  </a:lnTo>
                  <a:lnTo>
                    <a:pt x="400" y="574"/>
                  </a:lnTo>
                  <a:lnTo>
                    <a:pt x="398" y="583"/>
                  </a:lnTo>
                  <a:lnTo>
                    <a:pt x="396" y="591"/>
                  </a:lnTo>
                  <a:lnTo>
                    <a:pt x="393" y="600"/>
                  </a:lnTo>
                  <a:lnTo>
                    <a:pt x="391" y="608"/>
                  </a:lnTo>
                  <a:lnTo>
                    <a:pt x="388" y="617"/>
                  </a:lnTo>
                  <a:lnTo>
                    <a:pt x="384" y="61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grayWhite">
            <a:xfrm>
              <a:off x="48" y="1306"/>
              <a:ext cx="624" cy="371"/>
            </a:xfrm>
            <a:custGeom>
              <a:avLst/>
              <a:gdLst/>
              <a:ahLst/>
              <a:cxnLst>
                <a:cxn ang="0">
                  <a:pos x="186" y="342"/>
                </a:cxn>
                <a:cxn ang="0">
                  <a:pos x="175" y="308"/>
                </a:cxn>
                <a:cxn ang="0">
                  <a:pos x="149" y="280"/>
                </a:cxn>
                <a:cxn ang="0">
                  <a:pos x="124" y="270"/>
                </a:cxn>
                <a:cxn ang="0">
                  <a:pos x="104" y="269"/>
                </a:cxn>
                <a:cxn ang="0">
                  <a:pos x="10" y="290"/>
                </a:cxn>
                <a:cxn ang="0">
                  <a:pos x="3" y="264"/>
                </a:cxn>
                <a:cxn ang="0">
                  <a:pos x="0" y="236"/>
                </a:cxn>
                <a:cxn ang="0">
                  <a:pos x="4" y="214"/>
                </a:cxn>
                <a:cxn ang="0">
                  <a:pos x="22" y="200"/>
                </a:cxn>
                <a:cxn ang="0">
                  <a:pos x="53" y="200"/>
                </a:cxn>
                <a:cxn ang="0">
                  <a:pos x="90" y="208"/>
                </a:cxn>
                <a:cxn ang="0">
                  <a:pos x="126" y="190"/>
                </a:cxn>
                <a:cxn ang="0">
                  <a:pos x="144" y="33"/>
                </a:cxn>
                <a:cxn ang="0">
                  <a:pos x="174" y="28"/>
                </a:cxn>
                <a:cxn ang="0">
                  <a:pos x="206" y="31"/>
                </a:cxn>
                <a:cxn ang="0">
                  <a:pos x="230" y="57"/>
                </a:cxn>
                <a:cxn ang="0">
                  <a:pos x="236" y="99"/>
                </a:cxn>
                <a:cxn ang="0">
                  <a:pos x="249" y="138"/>
                </a:cxn>
                <a:cxn ang="0">
                  <a:pos x="293" y="159"/>
                </a:cxn>
                <a:cxn ang="0">
                  <a:pos x="345" y="148"/>
                </a:cxn>
                <a:cxn ang="0">
                  <a:pos x="366" y="119"/>
                </a:cxn>
                <a:cxn ang="0">
                  <a:pos x="361" y="91"/>
                </a:cxn>
                <a:cxn ang="0">
                  <a:pos x="352" y="62"/>
                </a:cxn>
                <a:cxn ang="0">
                  <a:pos x="363" y="34"/>
                </a:cxn>
                <a:cxn ang="0">
                  <a:pos x="398" y="17"/>
                </a:cxn>
                <a:cxn ang="0">
                  <a:pos x="439" y="7"/>
                </a:cxn>
                <a:cxn ang="0">
                  <a:pos x="474" y="5"/>
                </a:cxn>
                <a:cxn ang="0">
                  <a:pos x="479" y="37"/>
                </a:cxn>
                <a:cxn ang="0">
                  <a:pos x="483" y="70"/>
                </a:cxn>
                <a:cxn ang="0">
                  <a:pos x="507" y="97"/>
                </a:cxn>
                <a:cxn ang="0">
                  <a:pos x="535" y="101"/>
                </a:cxn>
                <a:cxn ang="0">
                  <a:pos x="566" y="94"/>
                </a:cxn>
                <a:cxn ang="0">
                  <a:pos x="598" y="94"/>
                </a:cxn>
                <a:cxn ang="0">
                  <a:pos x="620" y="125"/>
                </a:cxn>
                <a:cxn ang="0">
                  <a:pos x="621" y="162"/>
                </a:cxn>
                <a:cxn ang="0">
                  <a:pos x="608" y="178"/>
                </a:cxn>
                <a:cxn ang="0">
                  <a:pos x="573" y="183"/>
                </a:cxn>
                <a:cxn ang="0">
                  <a:pos x="524" y="186"/>
                </a:cxn>
                <a:cxn ang="0">
                  <a:pos x="514" y="197"/>
                </a:cxn>
                <a:cxn ang="0">
                  <a:pos x="519" y="333"/>
                </a:cxn>
                <a:cxn ang="0">
                  <a:pos x="486" y="342"/>
                </a:cxn>
                <a:cxn ang="0">
                  <a:pos x="449" y="344"/>
                </a:cxn>
                <a:cxn ang="0">
                  <a:pos x="412" y="338"/>
                </a:cxn>
                <a:cxn ang="0">
                  <a:pos x="402" y="311"/>
                </a:cxn>
                <a:cxn ang="0">
                  <a:pos x="402" y="283"/>
                </a:cxn>
                <a:cxn ang="0">
                  <a:pos x="397" y="254"/>
                </a:cxn>
                <a:cxn ang="0">
                  <a:pos x="367" y="236"/>
                </a:cxn>
                <a:cxn ang="0">
                  <a:pos x="329" y="237"/>
                </a:cxn>
                <a:cxn ang="0">
                  <a:pos x="289" y="248"/>
                </a:cxn>
                <a:cxn ang="0">
                  <a:pos x="263" y="264"/>
                </a:cxn>
                <a:cxn ang="0">
                  <a:pos x="262" y="293"/>
                </a:cxn>
                <a:cxn ang="0">
                  <a:pos x="276" y="322"/>
                </a:cxn>
                <a:cxn ang="0">
                  <a:pos x="257" y="360"/>
                </a:cxn>
                <a:cxn ang="0">
                  <a:pos x="210" y="364"/>
                </a:cxn>
              </a:cxnLst>
              <a:rect l="0" t="0" r="r" b="b"/>
              <a:pathLst>
                <a:path w="624" h="371">
                  <a:moveTo>
                    <a:pt x="191" y="370"/>
                  </a:moveTo>
                  <a:lnTo>
                    <a:pt x="190" y="363"/>
                  </a:lnTo>
                  <a:lnTo>
                    <a:pt x="189" y="356"/>
                  </a:lnTo>
                  <a:lnTo>
                    <a:pt x="188" y="349"/>
                  </a:lnTo>
                  <a:lnTo>
                    <a:pt x="186" y="342"/>
                  </a:lnTo>
                  <a:lnTo>
                    <a:pt x="185" y="335"/>
                  </a:lnTo>
                  <a:lnTo>
                    <a:pt x="182" y="328"/>
                  </a:lnTo>
                  <a:lnTo>
                    <a:pt x="181" y="321"/>
                  </a:lnTo>
                  <a:lnTo>
                    <a:pt x="178" y="315"/>
                  </a:lnTo>
                  <a:lnTo>
                    <a:pt x="175" y="308"/>
                  </a:lnTo>
                  <a:lnTo>
                    <a:pt x="171" y="302"/>
                  </a:lnTo>
                  <a:lnTo>
                    <a:pt x="167" y="296"/>
                  </a:lnTo>
                  <a:lnTo>
                    <a:pt x="162" y="290"/>
                  </a:lnTo>
                  <a:lnTo>
                    <a:pt x="156" y="285"/>
                  </a:lnTo>
                  <a:lnTo>
                    <a:pt x="149" y="280"/>
                  </a:lnTo>
                  <a:lnTo>
                    <a:pt x="143" y="276"/>
                  </a:lnTo>
                  <a:lnTo>
                    <a:pt x="134" y="273"/>
                  </a:lnTo>
                  <a:lnTo>
                    <a:pt x="131" y="271"/>
                  </a:lnTo>
                  <a:lnTo>
                    <a:pt x="128" y="270"/>
                  </a:lnTo>
                  <a:lnTo>
                    <a:pt x="124" y="270"/>
                  </a:lnTo>
                  <a:lnTo>
                    <a:pt x="121" y="270"/>
                  </a:lnTo>
                  <a:lnTo>
                    <a:pt x="117" y="270"/>
                  </a:lnTo>
                  <a:lnTo>
                    <a:pt x="113" y="271"/>
                  </a:lnTo>
                  <a:lnTo>
                    <a:pt x="109" y="270"/>
                  </a:lnTo>
                  <a:lnTo>
                    <a:pt x="104" y="269"/>
                  </a:lnTo>
                  <a:lnTo>
                    <a:pt x="22" y="307"/>
                  </a:lnTo>
                  <a:lnTo>
                    <a:pt x="19" y="304"/>
                  </a:lnTo>
                  <a:lnTo>
                    <a:pt x="15" y="300"/>
                  </a:lnTo>
                  <a:lnTo>
                    <a:pt x="13" y="296"/>
                  </a:lnTo>
                  <a:lnTo>
                    <a:pt x="10" y="290"/>
                  </a:lnTo>
                  <a:lnTo>
                    <a:pt x="9" y="286"/>
                  </a:lnTo>
                  <a:lnTo>
                    <a:pt x="6" y="280"/>
                  </a:lnTo>
                  <a:lnTo>
                    <a:pt x="5" y="275"/>
                  </a:lnTo>
                  <a:lnTo>
                    <a:pt x="4" y="270"/>
                  </a:lnTo>
                  <a:lnTo>
                    <a:pt x="3" y="264"/>
                  </a:lnTo>
                  <a:lnTo>
                    <a:pt x="2" y="258"/>
                  </a:lnTo>
                  <a:lnTo>
                    <a:pt x="0" y="252"/>
                  </a:lnTo>
                  <a:lnTo>
                    <a:pt x="0" y="246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29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2" y="217"/>
                  </a:lnTo>
                  <a:lnTo>
                    <a:pt x="4" y="214"/>
                  </a:lnTo>
                  <a:lnTo>
                    <a:pt x="6" y="211"/>
                  </a:lnTo>
                  <a:lnTo>
                    <a:pt x="9" y="208"/>
                  </a:lnTo>
                  <a:lnTo>
                    <a:pt x="12" y="206"/>
                  </a:lnTo>
                  <a:lnTo>
                    <a:pt x="16" y="203"/>
                  </a:lnTo>
                  <a:lnTo>
                    <a:pt x="22" y="200"/>
                  </a:lnTo>
                  <a:lnTo>
                    <a:pt x="28" y="200"/>
                  </a:lnTo>
                  <a:lnTo>
                    <a:pt x="33" y="200"/>
                  </a:lnTo>
                  <a:lnTo>
                    <a:pt x="40" y="200"/>
                  </a:lnTo>
                  <a:lnTo>
                    <a:pt x="47" y="200"/>
                  </a:lnTo>
                  <a:lnTo>
                    <a:pt x="53" y="200"/>
                  </a:lnTo>
                  <a:lnTo>
                    <a:pt x="60" y="201"/>
                  </a:lnTo>
                  <a:lnTo>
                    <a:pt x="67" y="204"/>
                  </a:lnTo>
                  <a:lnTo>
                    <a:pt x="74" y="207"/>
                  </a:lnTo>
                  <a:lnTo>
                    <a:pt x="81" y="208"/>
                  </a:lnTo>
                  <a:lnTo>
                    <a:pt x="90" y="208"/>
                  </a:lnTo>
                  <a:lnTo>
                    <a:pt x="97" y="207"/>
                  </a:lnTo>
                  <a:lnTo>
                    <a:pt x="105" y="204"/>
                  </a:lnTo>
                  <a:lnTo>
                    <a:pt x="113" y="200"/>
                  </a:lnTo>
                  <a:lnTo>
                    <a:pt x="119" y="196"/>
                  </a:lnTo>
                  <a:lnTo>
                    <a:pt x="126" y="190"/>
                  </a:lnTo>
                  <a:lnTo>
                    <a:pt x="131" y="183"/>
                  </a:lnTo>
                  <a:lnTo>
                    <a:pt x="127" y="35"/>
                  </a:lnTo>
                  <a:lnTo>
                    <a:pt x="133" y="35"/>
                  </a:lnTo>
                  <a:lnTo>
                    <a:pt x="138" y="34"/>
                  </a:lnTo>
                  <a:lnTo>
                    <a:pt x="144" y="33"/>
                  </a:lnTo>
                  <a:lnTo>
                    <a:pt x="150" y="32"/>
                  </a:lnTo>
                  <a:lnTo>
                    <a:pt x="156" y="31"/>
                  </a:lnTo>
                  <a:lnTo>
                    <a:pt x="162" y="30"/>
                  </a:lnTo>
                  <a:lnTo>
                    <a:pt x="168" y="29"/>
                  </a:lnTo>
                  <a:lnTo>
                    <a:pt x="174" y="28"/>
                  </a:lnTo>
                  <a:lnTo>
                    <a:pt x="181" y="28"/>
                  </a:lnTo>
                  <a:lnTo>
                    <a:pt x="186" y="28"/>
                  </a:lnTo>
                  <a:lnTo>
                    <a:pt x="193" y="28"/>
                  </a:lnTo>
                  <a:lnTo>
                    <a:pt x="199" y="30"/>
                  </a:lnTo>
                  <a:lnTo>
                    <a:pt x="206" y="31"/>
                  </a:lnTo>
                  <a:lnTo>
                    <a:pt x="211" y="34"/>
                  </a:lnTo>
                  <a:lnTo>
                    <a:pt x="218" y="37"/>
                  </a:lnTo>
                  <a:lnTo>
                    <a:pt x="225" y="41"/>
                  </a:lnTo>
                  <a:lnTo>
                    <a:pt x="228" y="48"/>
                  </a:lnTo>
                  <a:lnTo>
                    <a:pt x="230" y="57"/>
                  </a:lnTo>
                  <a:lnTo>
                    <a:pt x="232" y="65"/>
                  </a:lnTo>
                  <a:lnTo>
                    <a:pt x="234" y="73"/>
                  </a:lnTo>
                  <a:lnTo>
                    <a:pt x="234" y="82"/>
                  </a:lnTo>
                  <a:lnTo>
                    <a:pt x="235" y="91"/>
                  </a:lnTo>
                  <a:lnTo>
                    <a:pt x="236" y="99"/>
                  </a:lnTo>
                  <a:lnTo>
                    <a:pt x="238" y="108"/>
                  </a:lnTo>
                  <a:lnTo>
                    <a:pt x="239" y="116"/>
                  </a:lnTo>
                  <a:lnTo>
                    <a:pt x="242" y="124"/>
                  </a:lnTo>
                  <a:lnTo>
                    <a:pt x="245" y="131"/>
                  </a:lnTo>
                  <a:lnTo>
                    <a:pt x="249" y="138"/>
                  </a:lnTo>
                  <a:lnTo>
                    <a:pt x="256" y="145"/>
                  </a:lnTo>
                  <a:lnTo>
                    <a:pt x="263" y="150"/>
                  </a:lnTo>
                  <a:lnTo>
                    <a:pt x="273" y="155"/>
                  </a:lnTo>
                  <a:lnTo>
                    <a:pt x="284" y="159"/>
                  </a:lnTo>
                  <a:lnTo>
                    <a:pt x="293" y="159"/>
                  </a:lnTo>
                  <a:lnTo>
                    <a:pt x="303" y="159"/>
                  </a:lnTo>
                  <a:lnTo>
                    <a:pt x="314" y="158"/>
                  </a:lnTo>
                  <a:lnTo>
                    <a:pt x="325" y="156"/>
                  </a:lnTo>
                  <a:lnTo>
                    <a:pt x="335" y="152"/>
                  </a:lnTo>
                  <a:lnTo>
                    <a:pt x="345" y="148"/>
                  </a:lnTo>
                  <a:lnTo>
                    <a:pt x="353" y="142"/>
                  </a:lnTo>
                  <a:lnTo>
                    <a:pt x="359" y="134"/>
                  </a:lnTo>
                  <a:lnTo>
                    <a:pt x="363" y="129"/>
                  </a:lnTo>
                  <a:lnTo>
                    <a:pt x="365" y="124"/>
                  </a:lnTo>
                  <a:lnTo>
                    <a:pt x="366" y="119"/>
                  </a:lnTo>
                  <a:lnTo>
                    <a:pt x="366" y="113"/>
                  </a:lnTo>
                  <a:lnTo>
                    <a:pt x="366" y="108"/>
                  </a:lnTo>
                  <a:lnTo>
                    <a:pt x="365" y="102"/>
                  </a:lnTo>
                  <a:lnTo>
                    <a:pt x="364" y="96"/>
                  </a:lnTo>
                  <a:lnTo>
                    <a:pt x="361" y="91"/>
                  </a:lnTo>
                  <a:lnTo>
                    <a:pt x="359" y="86"/>
                  </a:lnTo>
                  <a:lnTo>
                    <a:pt x="357" y="79"/>
                  </a:lnTo>
                  <a:lnTo>
                    <a:pt x="354" y="73"/>
                  </a:lnTo>
                  <a:lnTo>
                    <a:pt x="354" y="68"/>
                  </a:lnTo>
                  <a:lnTo>
                    <a:pt x="352" y="62"/>
                  </a:lnTo>
                  <a:lnTo>
                    <a:pt x="351" y="57"/>
                  </a:lnTo>
                  <a:lnTo>
                    <a:pt x="351" y="51"/>
                  </a:lnTo>
                  <a:lnTo>
                    <a:pt x="352" y="44"/>
                  </a:lnTo>
                  <a:lnTo>
                    <a:pt x="357" y="39"/>
                  </a:lnTo>
                  <a:lnTo>
                    <a:pt x="363" y="34"/>
                  </a:lnTo>
                  <a:lnTo>
                    <a:pt x="369" y="30"/>
                  </a:lnTo>
                  <a:lnTo>
                    <a:pt x="376" y="26"/>
                  </a:lnTo>
                  <a:lnTo>
                    <a:pt x="383" y="22"/>
                  </a:lnTo>
                  <a:lnTo>
                    <a:pt x="391" y="19"/>
                  </a:lnTo>
                  <a:lnTo>
                    <a:pt x="398" y="17"/>
                  </a:lnTo>
                  <a:lnTo>
                    <a:pt x="407" y="14"/>
                  </a:lnTo>
                  <a:lnTo>
                    <a:pt x="414" y="12"/>
                  </a:lnTo>
                  <a:lnTo>
                    <a:pt x="422" y="10"/>
                  </a:lnTo>
                  <a:lnTo>
                    <a:pt x="431" y="9"/>
                  </a:lnTo>
                  <a:lnTo>
                    <a:pt x="439" y="7"/>
                  </a:lnTo>
                  <a:lnTo>
                    <a:pt x="448" y="5"/>
                  </a:lnTo>
                  <a:lnTo>
                    <a:pt x="456" y="3"/>
                  </a:lnTo>
                  <a:lnTo>
                    <a:pt x="464" y="2"/>
                  </a:lnTo>
                  <a:lnTo>
                    <a:pt x="472" y="0"/>
                  </a:lnTo>
                  <a:lnTo>
                    <a:pt x="474" y="5"/>
                  </a:lnTo>
                  <a:lnTo>
                    <a:pt x="476" y="11"/>
                  </a:lnTo>
                  <a:lnTo>
                    <a:pt x="477" y="17"/>
                  </a:lnTo>
                  <a:lnTo>
                    <a:pt x="478" y="24"/>
                  </a:lnTo>
                  <a:lnTo>
                    <a:pt x="478" y="30"/>
                  </a:lnTo>
                  <a:lnTo>
                    <a:pt x="479" y="37"/>
                  </a:lnTo>
                  <a:lnTo>
                    <a:pt x="479" y="44"/>
                  </a:lnTo>
                  <a:lnTo>
                    <a:pt x="479" y="51"/>
                  </a:lnTo>
                  <a:lnTo>
                    <a:pt x="479" y="57"/>
                  </a:lnTo>
                  <a:lnTo>
                    <a:pt x="481" y="64"/>
                  </a:lnTo>
                  <a:lnTo>
                    <a:pt x="483" y="70"/>
                  </a:lnTo>
                  <a:lnTo>
                    <a:pt x="485" y="76"/>
                  </a:lnTo>
                  <a:lnTo>
                    <a:pt x="488" y="82"/>
                  </a:lnTo>
                  <a:lnTo>
                    <a:pt x="493" y="88"/>
                  </a:lnTo>
                  <a:lnTo>
                    <a:pt x="499" y="92"/>
                  </a:lnTo>
                  <a:lnTo>
                    <a:pt x="507" y="97"/>
                  </a:lnTo>
                  <a:lnTo>
                    <a:pt x="512" y="99"/>
                  </a:lnTo>
                  <a:lnTo>
                    <a:pt x="517" y="101"/>
                  </a:lnTo>
                  <a:lnTo>
                    <a:pt x="523" y="102"/>
                  </a:lnTo>
                  <a:lnTo>
                    <a:pt x="529" y="102"/>
                  </a:lnTo>
                  <a:lnTo>
                    <a:pt x="535" y="101"/>
                  </a:lnTo>
                  <a:lnTo>
                    <a:pt x="541" y="99"/>
                  </a:lnTo>
                  <a:lnTo>
                    <a:pt x="547" y="98"/>
                  </a:lnTo>
                  <a:lnTo>
                    <a:pt x="554" y="97"/>
                  </a:lnTo>
                  <a:lnTo>
                    <a:pt x="560" y="95"/>
                  </a:lnTo>
                  <a:lnTo>
                    <a:pt x="566" y="94"/>
                  </a:lnTo>
                  <a:lnTo>
                    <a:pt x="572" y="92"/>
                  </a:lnTo>
                  <a:lnTo>
                    <a:pt x="579" y="92"/>
                  </a:lnTo>
                  <a:lnTo>
                    <a:pt x="584" y="92"/>
                  </a:lnTo>
                  <a:lnTo>
                    <a:pt x="591" y="92"/>
                  </a:lnTo>
                  <a:lnTo>
                    <a:pt x="598" y="94"/>
                  </a:lnTo>
                  <a:lnTo>
                    <a:pt x="603" y="97"/>
                  </a:lnTo>
                  <a:lnTo>
                    <a:pt x="610" y="102"/>
                  </a:lnTo>
                  <a:lnTo>
                    <a:pt x="614" y="109"/>
                  </a:lnTo>
                  <a:lnTo>
                    <a:pt x="618" y="117"/>
                  </a:lnTo>
                  <a:lnTo>
                    <a:pt x="620" y="125"/>
                  </a:lnTo>
                  <a:lnTo>
                    <a:pt x="621" y="133"/>
                  </a:lnTo>
                  <a:lnTo>
                    <a:pt x="622" y="142"/>
                  </a:lnTo>
                  <a:lnTo>
                    <a:pt x="623" y="151"/>
                  </a:lnTo>
                  <a:lnTo>
                    <a:pt x="623" y="159"/>
                  </a:lnTo>
                  <a:lnTo>
                    <a:pt x="621" y="162"/>
                  </a:lnTo>
                  <a:lnTo>
                    <a:pt x="619" y="165"/>
                  </a:lnTo>
                  <a:lnTo>
                    <a:pt x="618" y="169"/>
                  </a:lnTo>
                  <a:lnTo>
                    <a:pt x="615" y="172"/>
                  </a:lnTo>
                  <a:lnTo>
                    <a:pt x="612" y="175"/>
                  </a:lnTo>
                  <a:lnTo>
                    <a:pt x="608" y="178"/>
                  </a:lnTo>
                  <a:lnTo>
                    <a:pt x="604" y="181"/>
                  </a:lnTo>
                  <a:lnTo>
                    <a:pt x="599" y="183"/>
                  </a:lnTo>
                  <a:lnTo>
                    <a:pt x="591" y="184"/>
                  </a:lnTo>
                  <a:lnTo>
                    <a:pt x="582" y="184"/>
                  </a:lnTo>
                  <a:lnTo>
                    <a:pt x="573" y="183"/>
                  </a:lnTo>
                  <a:lnTo>
                    <a:pt x="564" y="182"/>
                  </a:lnTo>
                  <a:lnTo>
                    <a:pt x="554" y="181"/>
                  </a:lnTo>
                  <a:lnTo>
                    <a:pt x="545" y="182"/>
                  </a:lnTo>
                  <a:lnTo>
                    <a:pt x="535" y="183"/>
                  </a:lnTo>
                  <a:lnTo>
                    <a:pt x="524" y="186"/>
                  </a:lnTo>
                  <a:lnTo>
                    <a:pt x="523" y="188"/>
                  </a:lnTo>
                  <a:lnTo>
                    <a:pt x="521" y="191"/>
                  </a:lnTo>
                  <a:lnTo>
                    <a:pt x="519" y="192"/>
                  </a:lnTo>
                  <a:lnTo>
                    <a:pt x="517" y="194"/>
                  </a:lnTo>
                  <a:lnTo>
                    <a:pt x="514" y="197"/>
                  </a:lnTo>
                  <a:lnTo>
                    <a:pt x="512" y="199"/>
                  </a:lnTo>
                  <a:lnTo>
                    <a:pt x="509" y="203"/>
                  </a:lnTo>
                  <a:lnTo>
                    <a:pt x="507" y="207"/>
                  </a:lnTo>
                  <a:lnTo>
                    <a:pt x="524" y="331"/>
                  </a:lnTo>
                  <a:lnTo>
                    <a:pt x="519" y="333"/>
                  </a:lnTo>
                  <a:lnTo>
                    <a:pt x="512" y="335"/>
                  </a:lnTo>
                  <a:lnTo>
                    <a:pt x="507" y="338"/>
                  </a:lnTo>
                  <a:lnTo>
                    <a:pt x="500" y="339"/>
                  </a:lnTo>
                  <a:lnTo>
                    <a:pt x="493" y="341"/>
                  </a:lnTo>
                  <a:lnTo>
                    <a:pt x="486" y="342"/>
                  </a:lnTo>
                  <a:lnTo>
                    <a:pt x="479" y="343"/>
                  </a:lnTo>
                  <a:lnTo>
                    <a:pt x="471" y="344"/>
                  </a:lnTo>
                  <a:lnTo>
                    <a:pt x="464" y="344"/>
                  </a:lnTo>
                  <a:lnTo>
                    <a:pt x="456" y="344"/>
                  </a:lnTo>
                  <a:lnTo>
                    <a:pt x="449" y="344"/>
                  </a:lnTo>
                  <a:lnTo>
                    <a:pt x="441" y="344"/>
                  </a:lnTo>
                  <a:lnTo>
                    <a:pt x="433" y="342"/>
                  </a:lnTo>
                  <a:lnTo>
                    <a:pt x="426" y="341"/>
                  </a:lnTo>
                  <a:lnTo>
                    <a:pt x="419" y="340"/>
                  </a:lnTo>
                  <a:lnTo>
                    <a:pt x="412" y="338"/>
                  </a:lnTo>
                  <a:lnTo>
                    <a:pt x="408" y="333"/>
                  </a:lnTo>
                  <a:lnTo>
                    <a:pt x="405" y="328"/>
                  </a:lnTo>
                  <a:lnTo>
                    <a:pt x="403" y="322"/>
                  </a:lnTo>
                  <a:lnTo>
                    <a:pt x="402" y="316"/>
                  </a:lnTo>
                  <a:lnTo>
                    <a:pt x="402" y="311"/>
                  </a:lnTo>
                  <a:lnTo>
                    <a:pt x="401" y="306"/>
                  </a:lnTo>
                  <a:lnTo>
                    <a:pt x="401" y="300"/>
                  </a:lnTo>
                  <a:lnTo>
                    <a:pt x="401" y="294"/>
                  </a:lnTo>
                  <a:lnTo>
                    <a:pt x="402" y="289"/>
                  </a:lnTo>
                  <a:lnTo>
                    <a:pt x="402" y="283"/>
                  </a:lnTo>
                  <a:lnTo>
                    <a:pt x="402" y="277"/>
                  </a:lnTo>
                  <a:lnTo>
                    <a:pt x="401" y="271"/>
                  </a:lnTo>
                  <a:lnTo>
                    <a:pt x="400" y="266"/>
                  </a:lnTo>
                  <a:lnTo>
                    <a:pt x="398" y="260"/>
                  </a:lnTo>
                  <a:lnTo>
                    <a:pt x="397" y="254"/>
                  </a:lnTo>
                  <a:lnTo>
                    <a:pt x="393" y="248"/>
                  </a:lnTo>
                  <a:lnTo>
                    <a:pt x="388" y="244"/>
                  </a:lnTo>
                  <a:lnTo>
                    <a:pt x="381" y="240"/>
                  </a:lnTo>
                  <a:lnTo>
                    <a:pt x="374" y="238"/>
                  </a:lnTo>
                  <a:lnTo>
                    <a:pt x="367" y="236"/>
                  </a:lnTo>
                  <a:lnTo>
                    <a:pt x="360" y="235"/>
                  </a:lnTo>
                  <a:lnTo>
                    <a:pt x="353" y="235"/>
                  </a:lnTo>
                  <a:lnTo>
                    <a:pt x="345" y="235"/>
                  </a:lnTo>
                  <a:lnTo>
                    <a:pt x="337" y="236"/>
                  </a:lnTo>
                  <a:lnTo>
                    <a:pt x="329" y="237"/>
                  </a:lnTo>
                  <a:lnTo>
                    <a:pt x="321" y="239"/>
                  </a:lnTo>
                  <a:lnTo>
                    <a:pt x="313" y="241"/>
                  </a:lnTo>
                  <a:lnTo>
                    <a:pt x="306" y="243"/>
                  </a:lnTo>
                  <a:lnTo>
                    <a:pt x="297" y="245"/>
                  </a:lnTo>
                  <a:lnTo>
                    <a:pt x="289" y="248"/>
                  </a:lnTo>
                  <a:lnTo>
                    <a:pt x="281" y="250"/>
                  </a:lnTo>
                  <a:lnTo>
                    <a:pt x="273" y="252"/>
                  </a:lnTo>
                  <a:lnTo>
                    <a:pt x="270" y="255"/>
                  </a:lnTo>
                  <a:lnTo>
                    <a:pt x="267" y="260"/>
                  </a:lnTo>
                  <a:lnTo>
                    <a:pt x="263" y="264"/>
                  </a:lnTo>
                  <a:lnTo>
                    <a:pt x="260" y="270"/>
                  </a:lnTo>
                  <a:lnTo>
                    <a:pt x="258" y="276"/>
                  </a:lnTo>
                  <a:lnTo>
                    <a:pt x="258" y="282"/>
                  </a:lnTo>
                  <a:lnTo>
                    <a:pt x="258" y="287"/>
                  </a:lnTo>
                  <a:lnTo>
                    <a:pt x="262" y="293"/>
                  </a:lnTo>
                  <a:lnTo>
                    <a:pt x="265" y="299"/>
                  </a:lnTo>
                  <a:lnTo>
                    <a:pt x="268" y="304"/>
                  </a:lnTo>
                  <a:lnTo>
                    <a:pt x="271" y="310"/>
                  </a:lnTo>
                  <a:lnTo>
                    <a:pt x="273" y="316"/>
                  </a:lnTo>
                  <a:lnTo>
                    <a:pt x="276" y="322"/>
                  </a:lnTo>
                  <a:lnTo>
                    <a:pt x="277" y="328"/>
                  </a:lnTo>
                  <a:lnTo>
                    <a:pt x="277" y="334"/>
                  </a:lnTo>
                  <a:lnTo>
                    <a:pt x="277" y="341"/>
                  </a:lnTo>
                  <a:lnTo>
                    <a:pt x="266" y="355"/>
                  </a:lnTo>
                  <a:lnTo>
                    <a:pt x="257" y="360"/>
                  </a:lnTo>
                  <a:lnTo>
                    <a:pt x="248" y="362"/>
                  </a:lnTo>
                  <a:lnTo>
                    <a:pt x="239" y="363"/>
                  </a:lnTo>
                  <a:lnTo>
                    <a:pt x="230" y="363"/>
                  </a:lnTo>
                  <a:lnTo>
                    <a:pt x="220" y="364"/>
                  </a:lnTo>
                  <a:lnTo>
                    <a:pt x="210" y="364"/>
                  </a:lnTo>
                  <a:lnTo>
                    <a:pt x="201" y="366"/>
                  </a:lnTo>
                  <a:lnTo>
                    <a:pt x="191" y="37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grayWhite">
            <a:xfrm>
              <a:off x="0" y="706"/>
              <a:ext cx="506" cy="470"/>
            </a:xfrm>
            <a:custGeom>
              <a:avLst/>
              <a:gdLst/>
              <a:ahLst/>
              <a:cxnLst>
                <a:cxn ang="0">
                  <a:pos x="229" y="453"/>
                </a:cxn>
                <a:cxn ang="0">
                  <a:pos x="200" y="429"/>
                </a:cxn>
                <a:cxn ang="0">
                  <a:pos x="175" y="402"/>
                </a:cxn>
                <a:cxn ang="0">
                  <a:pos x="158" y="368"/>
                </a:cxn>
                <a:cxn ang="0">
                  <a:pos x="241" y="275"/>
                </a:cxn>
                <a:cxn ang="0">
                  <a:pos x="224" y="248"/>
                </a:cxn>
                <a:cxn ang="0">
                  <a:pos x="198" y="228"/>
                </a:cxn>
                <a:cxn ang="0">
                  <a:pos x="166" y="214"/>
                </a:cxn>
                <a:cxn ang="0">
                  <a:pos x="139" y="217"/>
                </a:cxn>
                <a:cxn ang="0">
                  <a:pos x="128" y="238"/>
                </a:cxn>
                <a:cxn ang="0">
                  <a:pos x="120" y="262"/>
                </a:cxn>
                <a:cxn ang="0">
                  <a:pos x="104" y="283"/>
                </a:cxn>
                <a:cxn ang="0">
                  <a:pos x="77" y="291"/>
                </a:cxn>
                <a:cxn ang="0">
                  <a:pos x="53" y="288"/>
                </a:cxn>
                <a:cxn ang="0">
                  <a:pos x="31" y="275"/>
                </a:cxn>
                <a:cxn ang="0">
                  <a:pos x="12" y="257"/>
                </a:cxn>
                <a:cxn ang="0">
                  <a:pos x="61" y="109"/>
                </a:cxn>
                <a:cxn ang="0">
                  <a:pos x="24" y="85"/>
                </a:cxn>
                <a:cxn ang="0">
                  <a:pos x="0" y="53"/>
                </a:cxn>
                <a:cxn ang="0">
                  <a:pos x="19" y="22"/>
                </a:cxn>
                <a:cxn ang="0">
                  <a:pos x="54" y="0"/>
                </a:cxn>
                <a:cxn ang="0">
                  <a:pos x="82" y="6"/>
                </a:cxn>
                <a:cxn ang="0">
                  <a:pos x="103" y="29"/>
                </a:cxn>
                <a:cxn ang="0">
                  <a:pos x="132" y="57"/>
                </a:cxn>
                <a:cxn ang="0">
                  <a:pos x="175" y="64"/>
                </a:cxn>
                <a:cxn ang="0">
                  <a:pos x="215" y="43"/>
                </a:cxn>
                <a:cxn ang="0">
                  <a:pos x="243" y="16"/>
                </a:cxn>
                <a:cxn ang="0">
                  <a:pos x="265" y="22"/>
                </a:cxn>
                <a:cxn ang="0">
                  <a:pos x="284" y="34"/>
                </a:cxn>
                <a:cxn ang="0">
                  <a:pos x="301" y="52"/>
                </a:cxn>
                <a:cxn ang="0">
                  <a:pos x="318" y="72"/>
                </a:cxn>
                <a:cxn ang="0">
                  <a:pos x="314" y="98"/>
                </a:cxn>
                <a:cxn ang="0">
                  <a:pos x="296" y="115"/>
                </a:cxn>
                <a:cxn ang="0">
                  <a:pos x="278" y="123"/>
                </a:cxn>
                <a:cxn ang="0">
                  <a:pos x="260" y="130"/>
                </a:cxn>
                <a:cxn ang="0">
                  <a:pos x="249" y="152"/>
                </a:cxn>
                <a:cxn ang="0">
                  <a:pos x="257" y="180"/>
                </a:cxn>
                <a:cxn ang="0">
                  <a:pos x="288" y="210"/>
                </a:cxn>
                <a:cxn ang="0">
                  <a:pos x="321" y="231"/>
                </a:cxn>
                <a:cxn ang="0">
                  <a:pos x="339" y="231"/>
                </a:cxn>
                <a:cxn ang="0">
                  <a:pos x="358" y="228"/>
                </a:cxn>
                <a:cxn ang="0">
                  <a:pos x="377" y="200"/>
                </a:cxn>
                <a:cxn ang="0">
                  <a:pos x="385" y="171"/>
                </a:cxn>
                <a:cxn ang="0">
                  <a:pos x="404" y="158"/>
                </a:cxn>
                <a:cxn ang="0">
                  <a:pos x="497" y="213"/>
                </a:cxn>
                <a:cxn ang="0">
                  <a:pos x="482" y="238"/>
                </a:cxn>
                <a:cxn ang="0">
                  <a:pos x="458" y="259"/>
                </a:cxn>
                <a:cxn ang="0">
                  <a:pos x="438" y="282"/>
                </a:cxn>
                <a:cxn ang="0">
                  <a:pos x="434" y="313"/>
                </a:cxn>
                <a:cxn ang="0">
                  <a:pos x="467" y="339"/>
                </a:cxn>
                <a:cxn ang="0">
                  <a:pos x="505" y="362"/>
                </a:cxn>
                <a:cxn ang="0">
                  <a:pos x="329" y="370"/>
                </a:cxn>
                <a:cxn ang="0">
                  <a:pos x="306" y="395"/>
                </a:cxn>
                <a:cxn ang="0">
                  <a:pos x="287" y="423"/>
                </a:cxn>
                <a:cxn ang="0">
                  <a:pos x="267" y="452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grayWhite">
            <a:xfrm>
              <a:off x="538" y="441"/>
              <a:ext cx="512" cy="509"/>
            </a:xfrm>
            <a:custGeom>
              <a:avLst/>
              <a:gdLst/>
              <a:ahLst/>
              <a:cxnLst>
                <a:cxn ang="0">
                  <a:pos x="67" y="492"/>
                </a:cxn>
                <a:cxn ang="0">
                  <a:pos x="45" y="451"/>
                </a:cxn>
                <a:cxn ang="0">
                  <a:pos x="68" y="418"/>
                </a:cxn>
                <a:cxn ang="0">
                  <a:pos x="106" y="391"/>
                </a:cxn>
                <a:cxn ang="0">
                  <a:pos x="105" y="352"/>
                </a:cxn>
                <a:cxn ang="0">
                  <a:pos x="79" y="324"/>
                </a:cxn>
                <a:cxn ang="0">
                  <a:pos x="44" y="302"/>
                </a:cxn>
                <a:cxn ang="0">
                  <a:pos x="7" y="280"/>
                </a:cxn>
                <a:cxn ang="0">
                  <a:pos x="2" y="258"/>
                </a:cxn>
                <a:cxn ang="0">
                  <a:pos x="13" y="239"/>
                </a:cxn>
                <a:cxn ang="0">
                  <a:pos x="29" y="220"/>
                </a:cxn>
                <a:cxn ang="0">
                  <a:pos x="43" y="201"/>
                </a:cxn>
                <a:cxn ang="0">
                  <a:pos x="65" y="184"/>
                </a:cxn>
                <a:cxn ang="0">
                  <a:pos x="100" y="191"/>
                </a:cxn>
                <a:cxn ang="0">
                  <a:pos x="124" y="210"/>
                </a:cxn>
                <a:cxn ang="0">
                  <a:pos x="150" y="233"/>
                </a:cxn>
                <a:cxn ang="0">
                  <a:pos x="179" y="232"/>
                </a:cxn>
                <a:cxn ang="0">
                  <a:pos x="207" y="223"/>
                </a:cxn>
                <a:cxn ang="0">
                  <a:pos x="230" y="198"/>
                </a:cxn>
                <a:cxn ang="0">
                  <a:pos x="242" y="165"/>
                </a:cxn>
                <a:cxn ang="0">
                  <a:pos x="226" y="143"/>
                </a:cxn>
                <a:cxn ang="0">
                  <a:pos x="203" y="132"/>
                </a:cxn>
                <a:cxn ang="0">
                  <a:pos x="176" y="122"/>
                </a:cxn>
                <a:cxn ang="0">
                  <a:pos x="153" y="111"/>
                </a:cxn>
                <a:cxn ang="0">
                  <a:pos x="142" y="80"/>
                </a:cxn>
                <a:cxn ang="0">
                  <a:pos x="163" y="50"/>
                </a:cxn>
                <a:cxn ang="0">
                  <a:pos x="187" y="36"/>
                </a:cxn>
                <a:cxn ang="0">
                  <a:pos x="211" y="18"/>
                </a:cxn>
                <a:cxn ang="0">
                  <a:pos x="243" y="28"/>
                </a:cxn>
                <a:cxn ang="0">
                  <a:pos x="277" y="54"/>
                </a:cxn>
                <a:cxn ang="0">
                  <a:pos x="314" y="72"/>
                </a:cxn>
                <a:cxn ang="0">
                  <a:pos x="355" y="68"/>
                </a:cxn>
                <a:cxn ang="0">
                  <a:pos x="382" y="36"/>
                </a:cxn>
                <a:cxn ang="0">
                  <a:pos x="411" y="3"/>
                </a:cxn>
                <a:cxn ang="0">
                  <a:pos x="453" y="10"/>
                </a:cxn>
                <a:cxn ang="0">
                  <a:pos x="486" y="36"/>
                </a:cxn>
                <a:cxn ang="0">
                  <a:pos x="489" y="68"/>
                </a:cxn>
                <a:cxn ang="0">
                  <a:pos x="466" y="88"/>
                </a:cxn>
                <a:cxn ang="0">
                  <a:pos x="437" y="107"/>
                </a:cxn>
                <a:cxn ang="0">
                  <a:pos x="422" y="133"/>
                </a:cxn>
                <a:cxn ang="0">
                  <a:pos x="419" y="317"/>
                </a:cxn>
                <a:cxn ang="0">
                  <a:pos x="388" y="302"/>
                </a:cxn>
                <a:cxn ang="0">
                  <a:pos x="364" y="273"/>
                </a:cxn>
                <a:cxn ang="0">
                  <a:pos x="336" y="250"/>
                </a:cxn>
                <a:cxn ang="0">
                  <a:pos x="299" y="252"/>
                </a:cxn>
                <a:cxn ang="0">
                  <a:pos x="275" y="270"/>
                </a:cxn>
                <a:cxn ang="0">
                  <a:pos x="255" y="294"/>
                </a:cxn>
                <a:cxn ang="0">
                  <a:pos x="242" y="323"/>
                </a:cxn>
                <a:cxn ang="0">
                  <a:pos x="241" y="353"/>
                </a:cxn>
                <a:cxn ang="0">
                  <a:pos x="257" y="364"/>
                </a:cxn>
                <a:cxn ang="0">
                  <a:pos x="279" y="368"/>
                </a:cxn>
                <a:cxn ang="0">
                  <a:pos x="304" y="370"/>
                </a:cxn>
                <a:cxn ang="0">
                  <a:pos x="330" y="376"/>
                </a:cxn>
                <a:cxn ang="0">
                  <a:pos x="353" y="407"/>
                </a:cxn>
                <a:cxn ang="0">
                  <a:pos x="352" y="443"/>
                </a:cxn>
                <a:cxn ang="0">
                  <a:pos x="334" y="462"/>
                </a:cxn>
                <a:cxn ang="0">
                  <a:pos x="311" y="479"/>
                </a:cxn>
                <a:cxn ang="0">
                  <a:pos x="278" y="465"/>
                </a:cxn>
                <a:cxn ang="0">
                  <a:pos x="241" y="445"/>
                </a:cxn>
                <a:cxn ang="0">
                  <a:pos x="202" y="432"/>
                </a:cxn>
                <a:cxn ang="0">
                  <a:pos x="98" y="508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grayWhite">
            <a:xfrm>
              <a:off x="459" y="2344"/>
              <a:ext cx="506" cy="470"/>
            </a:xfrm>
            <a:custGeom>
              <a:avLst/>
              <a:gdLst/>
              <a:ahLst/>
              <a:cxnLst>
                <a:cxn ang="0">
                  <a:pos x="229" y="453"/>
                </a:cxn>
                <a:cxn ang="0">
                  <a:pos x="200" y="429"/>
                </a:cxn>
                <a:cxn ang="0">
                  <a:pos x="175" y="402"/>
                </a:cxn>
                <a:cxn ang="0">
                  <a:pos x="158" y="368"/>
                </a:cxn>
                <a:cxn ang="0">
                  <a:pos x="241" y="275"/>
                </a:cxn>
                <a:cxn ang="0">
                  <a:pos x="224" y="248"/>
                </a:cxn>
                <a:cxn ang="0">
                  <a:pos x="198" y="228"/>
                </a:cxn>
                <a:cxn ang="0">
                  <a:pos x="166" y="214"/>
                </a:cxn>
                <a:cxn ang="0">
                  <a:pos x="139" y="217"/>
                </a:cxn>
                <a:cxn ang="0">
                  <a:pos x="128" y="238"/>
                </a:cxn>
                <a:cxn ang="0">
                  <a:pos x="120" y="262"/>
                </a:cxn>
                <a:cxn ang="0">
                  <a:pos x="104" y="283"/>
                </a:cxn>
                <a:cxn ang="0">
                  <a:pos x="77" y="291"/>
                </a:cxn>
                <a:cxn ang="0">
                  <a:pos x="53" y="288"/>
                </a:cxn>
                <a:cxn ang="0">
                  <a:pos x="31" y="275"/>
                </a:cxn>
                <a:cxn ang="0">
                  <a:pos x="12" y="257"/>
                </a:cxn>
                <a:cxn ang="0">
                  <a:pos x="61" y="109"/>
                </a:cxn>
                <a:cxn ang="0">
                  <a:pos x="24" y="85"/>
                </a:cxn>
                <a:cxn ang="0">
                  <a:pos x="0" y="53"/>
                </a:cxn>
                <a:cxn ang="0">
                  <a:pos x="19" y="22"/>
                </a:cxn>
                <a:cxn ang="0">
                  <a:pos x="54" y="0"/>
                </a:cxn>
                <a:cxn ang="0">
                  <a:pos x="82" y="6"/>
                </a:cxn>
                <a:cxn ang="0">
                  <a:pos x="103" y="29"/>
                </a:cxn>
                <a:cxn ang="0">
                  <a:pos x="132" y="57"/>
                </a:cxn>
                <a:cxn ang="0">
                  <a:pos x="175" y="64"/>
                </a:cxn>
                <a:cxn ang="0">
                  <a:pos x="215" y="43"/>
                </a:cxn>
                <a:cxn ang="0">
                  <a:pos x="243" y="16"/>
                </a:cxn>
                <a:cxn ang="0">
                  <a:pos x="265" y="22"/>
                </a:cxn>
                <a:cxn ang="0">
                  <a:pos x="284" y="34"/>
                </a:cxn>
                <a:cxn ang="0">
                  <a:pos x="301" y="52"/>
                </a:cxn>
                <a:cxn ang="0">
                  <a:pos x="318" y="72"/>
                </a:cxn>
                <a:cxn ang="0">
                  <a:pos x="314" y="98"/>
                </a:cxn>
                <a:cxn ang="0">
                  <a:pos x="296" y="115"/>
                </a:cxn>
                <a:cxn ang="0">
                  <a:pos x="278" y="123"/>
                </a:cxn>
                <a:cxn ang="0">
                  <a:pos x="260" y="130"/>
                </a:cxn>
                <a:cxn ang="0">
                  <a:pos x="249" y="152"/>
                </a:cxn>
                <a:cxn ang="0">
                  <a:pos x="257" y="180"/>
                </a:cxn>
                <a:cxn ang="0">
                  <a:pos x="288" y="210"/>
                </a:cxn>
                <a:cxn ang="0">
                  <a:pos x="321" y="231"/>
                </a:cxn>
                <a:cxn ang="0">
                  <a:pos x="339" y="231"/>
                </a:cxn>
                <a:cxn ang="0">
                  <a:pos x="358" y="228"/>
                </a:cxn>
                <a:cxn ang="0">
                  <a:pos x="377" y="200"/>
                </a:cxn>
                <a:cxn ang="0">
                  <a:pos x="385" y="171"/>
                </a:cxn>
                <a:cxn ang="0">
                  <a:pos x="404" y="158"/>
                </a:cxn>
                <a:cxn ang="0">
                  <a:pos x="497" y="213"/>
                </a:cxn>
                <a:cxn ang="0">
                  <a:pos x="482" y="238"/>
                </a:cxn>
                <a:cxn ang="0">
                  <a:pos x="458" y="259"/>
                </a:cxn>
                <a:cxn ang="0">
                  <a:pos x="438" y="282"/>
                </a:cxn>
                <a:cxn ang="0">
                  <a:pos x="434" y="313"/>
                </a:cxn>
                <a:cxn ang="0">
                  <a:pos x="467" y="339"/>
                </a:cxn>
                <a:cxn ang="0">
                  <a:pos x="505" y="362"/>
                </a:cxn>
                <a:cxn ang="0">
                  <a:pos x="329" y="370"/>
                </a:cxn>
                <a:cxn ang="0">
                  <a:pos x="306" y="395"/>
                </a:cxn>
                <a:cxn ang="0">
                  <a:pos x="287" y="423"/>
                </a:cxn>
                <a:cxn ang="0">
                  <a:pos x="267" y="452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grayWhite">
            <a:xfrm>
              <a:off x="477" y="2884"/>
              <a:ext cx="447" cy="520"/>
            </a:xfrm>
            <a:custGeom>
              <a:avLst/>
              <a:gdLst/>
              <a:ahLst/>
              <a:cxnLst>
                <a:cxn ang="0">
                  <a:pos x="254" y="495"/>
                </a:cxn>
                <a:cxn ang="0">
                  <a:pos x="245" y="454"/>
                </a:cxn>
                <a:cxn ang="0">
                  <a:pos x="230" y="417"/>
                </a:cxn>
                <a:cxn ang="0">
                  <a:pos x="193" y="402"/>
                </a:cxn>
                <a:cxn ang="0">
                  <a:pos x="150" y="412"/>
                </a:cxn>
                <a:cxn ang="0">
                  <a:pos x="112" y="417"/>
                </a:cxn>
                <a:cxn ang="0">
                  <a:pos x="93" y="399"/>
                </a:cxn>
                <a:cxn ang="0">
                  <a:pos x="81" y="370"/>
                </a:cxn>
                <a:cxn ang="0">
                  <a:pos x="75" y="339"/>
                </a:cxn>
                <a:cxn ang="0">
                  <a:pos x="76" y="309"/>
                </a:cxn>
                <a:cxn ang="0">
                  <a:pos x="106" y="300"/>
                </a:cxn>
                <a:cxn ang="0">
                  <a:pos x="146" y="307"/>
                </a:cxn>
                <a:cxn ang="0">
                  <a:pos x="175" y="294"/>
                </a:cxn>
                <a:cxn ang="0">
                  <a:pos x="186" y="273"/>
                </a:cxn>
                <a:cxn ang="0">
                  <a:pos x="189" y="246"/>
                </a:cxn>
                <a:cxn ang="0">
                  <a:pos x="188" y="219"/>
                </a:cxn>
                <a:cxn ang="0">
                  <a:pos x="178" y="191"/>
                </a:cxn>
                <a:cxn ang="0">
                  <a:pos x="153" y="171"/>
                </a:cxn>
                <a:cxn ang="0">
                  <a:pos x="123" y="172"/>
                </a:cxn>
                <a:cxn ang="0">
                  <a:pos x="93" y="185"/>
                </a:cxn>
                <a:cxn ang="0">
                  <a:pos x="64" y="194"/>
                </a:cxn>
                <a:cxn ang="0">
                  <a:pos x="34" y="185"/>
                </a:cxn>
                <a:cxn ang="0">
                  <a:pos x="19" y="166"/>
                </a:cxn>
                <a:cxn ang="0">
                  <a:pos x="9" y="146"/>
                </a:cxn>
                <a:cxn ang="0">
                  <a:pos x="2" y="122"/>
                </a:cxn>
                <a:cxn ang="0">
                  <a:pos x="0" y="98"/>
                </a:cxn>
                <a:cxn ang="0">
                  <a:pos x="387" y="12"/>
                </a:cxn>
                <a:cxn ang="0">
                  <a:pos x="399" y="41"/>
                </a:cxn>
                <a:cxn ang="0">
                  <a:pos x="406" y="74"/>
                </a:cxn>
                <a:cxn ang="0">
                  <a:pos x="411" y="107"/>
                </a:cxn>
                <a:cxn ang="0">
                  <a:pos x="396" y="141"/>
                </a:cxn>
                <a:cxn ang="0">
                  <a:pos x="375" y="144"/>
                </a:cxn>
                <a:cxn ang="0">
                  <a:pos x="354" y="141"/>
                </a:cxn>
                <a:cxn ang="0">
                  <a:pos x="332" y="137"/>
                </a:cxn>
                <a:cxn ang="0">
                  <a:pos x="307" y="141"/>
                </a:cxn>
                <a:cxn ang="0">
                  <a:pos x="286" y="166"/>
                </a:cxn>
                <a:cxn ang="0">
                  <a:pos x="285" y="199"/>
                </a:cxn>
                <a:cxn ang="0">
                  <a:pos x="289" y="222"/>
                </a:cxn>
                <a:cxn ang="0">
                  <a:pos x="295" y="247"/>
                </a:cxn>
                <a:cxn ang="0">
                  <a:pos x="308" y="268"/>
                </a:cxn>
                <a:cxn ang="0">
                  <a:pos x="332" y="282"/>
                </a:cxn>
                <a:cxn ang="0">
                  <a:pos x="357" y="282"/>
                </a:cxn>
                <a:cxn ang="0">
                  <a:pos x="379" y="272"/>
                </a:cxn>
                <a:cxn ang="0">
                  <a:pos x="402" y="262"/>
                </a:cxn>
                <a:cxn ang="0">
                  <a:pos x="426" y="265"/>
                </a:cxn>
                <a:cxn ang="0">
                  <a:pos x="436" y="287"/>
                </a:cxn>
                <a:cxn ang="0">
                  <a:pos x="442" y="312"/>
                </a:cxn>
                <a:cxn ang="0">
                  <a:pos x="444" y="338"/>
                </a:cxn>
                <a:cxn ang="0">
                  <a:pos x="436" y="358"/>
                </a:cxn>
                <a:cxn ang="0">
                  <a:pos x="397" y="366"/>
                </a:cxn>
                <a:cxn ang="0">
                  <a:pos x="363" y="380"/>
                </a:cxn>
                <a:cxn ang="0">
                  <a:pos x="347" y="406"/>
                </a:cxn>
                <a:cxn ang="0">
                  <a:pos x="353" y="437"/>
                </a:cxn>
                <a:cxn ang="0">
                  <a:pos x="372" y="464"/>
                </a:cxn>
                <a:cxn ang="0">
                  <a:pos x="369" y="492"/>
                </a:cxn>
                <a:cxn ang="0">
                  <a:pos x="347" y="503"/>
                </a:cxn>
                <a:cxn ang="0">
                  <a:pos x="323" y="511"/>
                </a:cxn>
                <a:cxn ang="0">
                  <a:pos x="298" y="516"/>
                </a:cxn>
                <a:cxn ang="0">
                  <a:pos x="272" y="519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grayWhite">
            <a:xfrm>
              <a:off x="49" y="2440"/>
              <a:ext cx="409" cy="621"/>
            </a:xfrm>
            <a:custGeom>
              <a:avLst/>
              <a:gdLst/>
              <a:ahLst/>
              <a:cxnLst>
                <a:cxn ang="0">
                  <a:pos x="232" y="620"/>
                </a:cxn>
                <a:cxn ang="0">
                  <a:pos x="189" y="605"/>
                </a:cxn>
                <a:cxn ang="0">
                  <a:pos x="182" y="565"/>
                </a:cxn>
                <a:cxn ang="0">
                  <a:pos x="193" y="519"/>
                </a:cxn>
                <a:cxn ang="0">
                  <a:pos x="165" y="492"/>
                </a:cxn>
                <a:cxn ang="0">
                  <a:pos x="126" y="490"/>
                </a:cxn>
                <a:cxn ang="0">
                  <a:pos x="87" y="497"/>
                </a:cxn>
                <a:cxn ang="0">
                  <a:pos x="44" y="505"/>
                </a:cxn>
                <a:cxn ang="0">
                  <a:pos x="25" y="493"/>
                </a:cxn>
                <a:cxn ang="0">
                  <a:pos x="21" y="472"/>
                </a:cxn>
                <a:cxn ang="0">
                  <a:pos x="19" y="448"/>
                </a:cxn>
                <a:cxn ang="0">
                  <a:pos x="17" y="423"/>
                </a:cxn>
                <a:cxn ang="0">
                  <a:pos x="21" y="396"/>
                </a:cxn>
                <a:cxn ang="0">
                  <a:pos x="52" y="377"/>
                </a:cxn>
                <a:cxn ang="0">
                  <a:pos x="82" y="375"/>
                </a:cxn>
                <a:cxn ang="0">
                  <a:pos x="116" y="373"/>
                </a:cxn>
                <a:cxn ang="0">
                  <a:pos x="137" y="354"/>
                </a:cxn>
                <a:cxn ang="0">
                  <a:pos x="151" y="327"/>
                </a:cxn>
                <a:cxn ang="0">
                  <a:pos x="151" y="294"/>
                </a:cxn>
                <a:cxn ang="0">
                  <a:pos x="137" y="262"/>
                </a:cxn>
                <a:cxn ang="0">
                  <a:pos x="111" y="256"/>
                </a:cxn>
                <a:cxn ang="0">
                  <a:pos x="86" y="264"/>
                </a:cxn>
                <a:cxn ang="0">
                  <a:pos x="60" y="275"/>
                </a:cxn>
                <a:cxn ang="0">
                  <a:pos x="35" y="282"/>
                </a:cxn>
                <a:cxn ang="0">
                  <a:pos x="6" y="268"/>
                </a:cxn>
                <a:cxn ang="0">
                  <a:pos x="1" y="231"/>
                </a:cxn>
                <a:cxn ang="0">
                  <a:pos x="9" y="205"/>
                </a:cxn>
                <a:cxn ang="0">
                  <a:pos x="15" y="175"/>
                </a:cxn>
                <a:cxn ang="0">
                  <a:pos x="44" y="161"/>
                </a:cxn>
                <a:cxn ang="0">
                  <a:pos x="87" y="156"/>
                </a:cxn>
                <a:cxn ang="0">
                  <a:pos x="127" y="145"/>
                </a:cxn>
                <a:cxn ang="0">
                  <a:pos x="154" y="113"/>
                </a:cxn>
                <a:cxn ang="0">
                  <a:pos x="152" y="72"/>
                </a:cxn>
                <a:cxn ang="0">
                  <a:pos x="150" y="29"/>
                </a:cxn>
                <a:cxn ang="0">
                  <a:pos x="186" y="4"/>
                </a:cxn>
                <a:cxn ang="0">
                  <a:pos x="228" y="1"/>
                </a:cxn>
                <a:cxn ang="0">
                  <a:pos x="252" y="22"/>
                </a:cxn>
                <a:cxn ang="0">
                  <a:pos x="248" y="53"/>
                </a:cxn>
                <a:cxn ang="0">
                  <a:pos x="241" y="86"/>
                </a:cxn>
                <a:cxn ang="0">
                  <a:pos x="247" y="116"/>
                </a:cxn>
                <a:cxn ang="0">
                  <a:pos x="371" y="252"/>
                </a:cxn>
                <a:cxn ang="0">
                  <a:pos x="338" y="262"/>
                </a:cxn>
                <a:cxn ang="0">
                  <a:pos x="301" y="257"/>
                </a:cxn>
                <a:cxn ang="0">
                  <a:pos x="264" y="260"/>
                </a:cxn>
                <a:cxn ang="0">
                  <a:pos x="237" y="286"/>
                </a:cxn>
                <a:cxn ang="0">
                  <a:pos x="233" y="316"/>
                </a:cxn>
                <a:cxn ang="0">
                  <a:pos x="234" y="348"/>
                </a:cxn>
                <a:cxn ang="0">
                  <a:pos x="245" y="377"/>
                </a:cxn>
                <a:cxn ang="0">
                  <a:pos x="265" y="400"/>
                </a:cxn>
                <a:cxn ang="0">
                  <a:pos x="284" y="397"/>
                </a:cxn>
                <a:cxn ang="0">
                  <a:pos x="303" y="385"/>
                </a:cxn>
                <a:cxn ang="0">
                  <a:pos x="322" y="370"/>
                </a:cxn>
                <a:cxn ang="0">
                  <a:pos x="345" y="356"/>
                </a:cxn>
                <a:cxn ang="0">
                  <a:pos x="383" y="363"/>
                </a:cxn>
                <a:cxn ang="0">
                  <a:pos x="407" y="390"/>
                </a:cxn>
                <a:cxn ang="0">
                  <a:pos x="407" y="416"/>
                </a:cxn>
                <a:cxn ang="0">
                  <a:pos x="402" y="444"/>
                </a:cxn>
                <a:cxn ang="0">
                  <a:pos x="368" y="456"/>
                </a:cxn>
                <a:cxn ang="0">
                  <a:pos x="327" y="467"/>
                </a:cxn>
                <a:cxn ang="0">
                  <a:pos x="291" y="485"/>
                </a:cxn>
                <a:cxn ang="0">
                  <a:pos x="266" y="611"/>
                </a:cxn>
              </a:cxnLst>
              <a:rect l="0" t="0" r="r" b="b"/>
              <a:pathLst>
                <a:path w="409" h="621">
                  <a:moveTo>
                    <a:pt x="266" y="611"/>
                  </a:moveTo>
                  <a:lnTo>
                    <a:pt x="254" y="616"/>
                  </a:lnTo>
                  <a:lnTo>
                    <a:pt x="243" y="618"/>
                  </a:lnTo>
                  <a:lnTo>
                    <a:pt x="232" y="620"/>
                  </a:lnTo>
                  <a:lnTo>
                    <a:pt x="221" y="619"/>
                  </a:lnTo>
                  <a:lnTo>
                    <a:pt x="210" y="617"/>
                  </a:lnTo>
                  <a:lnTo>
                    <a:pt x="199" y="611"/>
                  </a:lnTo>
                  <a:lnTo>
                    <a:pt x="189" y="605"/>
                  </a:lnTo>
                  <a:lnTo>
                    <a:pt x="179" y="598"/>
                  </a:lnTo>
                  <a:lnTo>
                    <a:pt x="179" y="588"/>
                  </a:lnTo>
                  <a:lnTo>
                    <a:pt x="180" y="577"/>
                  </a:lnTo>
                  <a:lnTo>
                    <a:pt x="182" y="565"/>
                  </a:lnTo>
                  <a:lnTo>
                    <a:pt x="186" y="555"/>
                  </a:lnTo>
                  <a:lnTo>
                    <a:pt x="190" y="543"/>
                  </a:lnTo>
                  <a:lnTo>
                    <a:pt x="192" y="531"/>
                  </a:lnTo>
                  <a:lnTo>
                    <a:pt x="193" y="519"/>
                  </a:lnTo>
                  <a:lnTo>
                    <a:pt x="189" y="506"/>
                  </a:lnTo>
                  <a:lnTo>
                    <a:pt x="182" y="500"/>
                  </a:lnTo>
                  <a:lnTo>
                    <a:pt x="173" y="495"/>
                  </a:lnTo>
                  <a:lnTo>
                    <a:pt x="165" y="492"/>
                  </a:lnTo>
                  <a:lnTo>
                    <a:pt x="155" y="489"/>
                  </a:lnTo>
                  <a:lnTo>
                    <a:pt x="146" y="489"/>
                  </a:lnTo>
                  <a:lnTo>
                    <a:pt x="136" y="488"/>
                  </a:lnTo>
                  <a:lnTo>
                    <a:pt x="126" y="490"/>
                  </a:lnTo>
                  <a:lnTo>
                    <a:pt x="117" y="490"/>
                  </a:lnTo>
                  <a:lnTo>
                    <a:pt x="107" y="493"/>
                  </a:lnTo>
                  <a:lnTo>
                    <a:pt x="97" y="495"/>
                  </a:lnTo>
                  <a:lnTo>
                    <a:pt x="87" y="497"/>
                  </a:lnTo>
                  <a:lnTo>
                    <a:pt x="76" y="499"/>
                  </a:lnTo>
                  <a:lnTo>
                    <a:pt x="65" y="502"/>
                  </a:lnTo>
                  <a:lnTo>
                    <a:pt x="55" y="503"/>
                  </a:lnTo>
                  <a:lnTo>
                    <a:pt x="44" y="505"/>
                  </a:lnTo>
                  <a:lnTo>
                    <a:pt x="34" y="506"/>
                  </a:lnTo>
                  <a:lnTo>
                    <a:pt x="30" y="502"/>
                  </a:lnTo>
                  <a:lnTo>
                    <a:pt x="28" y="498"/>
                  </a:lnTo>
                  <a:lnTo>
                    <a:pt x="25" y="493"/>
                  </a:lnTo>
                  <a:lnTo>
                    <a:pt x="23" y="489"/>
                  </a:lnTo>
                  <a:lnTo>
                    <a:pt x="23" y="483"/>
                  </a:lnTo>
                  <a:lnTo>
                    <a:pt x="21" y="478"/>
                  </a:lnTo>
                  <a:lnTo>
                    <a:pt x="21" y="472"/>
                  </a:lnTo>
                  <a:lnTo>
                    <a:pt x="20" y="466"/>
                  </a:lnTo>
                  <a:lnTo>
                    <a:pt x="19" y="460"/>
                  </a:lnTo>
                  <a:lnTo>
                    <a:pt x="19" y="454"/>
                  </a:lnTo>
                  <a:lnTo>
                    <a:pt x="19" y="448"/>
                  </a:lnTo>
                  <a:lnTo>
                    <a:pt x="19" y="442"/>
                  </a:lnTo>
                  <a:lnTo>
                    <a:pt x="18" y="435"/>
                  </a:lnTo>
                  <a:lnTo>
                    <a:pt x="17" y="429"/>
                  </a:lnTo>
                  <a:lnTo>
                    <a:pt x="17" y="423"/>
                  </a:lnTo>
                  <a:lnTo>
                    <a:pt x="15" y="417"/>
                  </a:lnTo>
                  <a:lnTo>
                    <a:pt x="14" y="410"/>
                  </a:lnTo>
                  <a:lnTo>
                    <a:pt x="17" y="402"/>
                  </a:lnTo>
                  <a:lnTo>
                    <a:pt x="21" y="396"/>
                  </a:lnTo>
                  <a:lnTo>
                    <a:pt x="26" y="391"/>
                  </a:lnTo>
                  <a:lnTo>
                    <a:pt x="35" y="386"/>
                  </a:lnTo>
                  <a:lnTo>
                    <a:pt x="42" y="381"/>
                  </a:lnTo>
                  <a:lnTo>
                    <a:pt x="52" y="377"/>
                  </a:lnTo>
                  <a:lnTo>
                    <a:pt x="61" y="374"/>
                  </a:lnTo>
                  <a:lnTo>
                    <a:pt x="67" y="373"/>
                  </a:lnTo>
                  <a:lnTo>
                    <a:pt x="75" y="374"/>
                  </a:lnTo>
                  <a:lnTo>
                    <a:pt x="82" y="375"/>
                  </a:lnTo>
                  <a:lnTo>
                    <a:pt x="91" y="375"/>
                  </a:lnTo>
                  <a:lnTo>
                    <a:pt x="98" y="376"/>
                  </a:lnTo>
                  <a:lnTo>
                    <a:pt x="107" y="375"/>
                  </a:lnTo>
                  <a:lnTo>
                    <a:pt x="116" y="373"/>
                  </a:lnTo>
                  <a:lnTo>
                    <a:pt x="127" y="371"/>
                  </a:lnTo>
                  <a:lnTo>
                    <a:pt x="130" y="366"/>
                  </a:lnTo>
                  <a:lnTo>
                    <a:pt x="134" y="359"/>
                  </a:lnTo>
                  <a:lnTo>
                    <a:pt x="137" y="354"/>
                  </a:lnTo>
                  <a:lnTo>
                    <a:pt x="140" y="348"/>
                  </a:lnTo>
                  <a:lnTo>
                    <a:pt x="144" y="341"/>
                  </a:lnTo>
                  <a:lnTo>
                    <a:pt x="148" y="334"/>
                  </a:lnTo>
                  <a:lnTo>
                    <a:pt x="151" y="327"/>
                  </a:lnTo>
                  <a:lnTo>
                    <a:pt x="156" y="321"/>
                  </a:lnTo>
                  <a:lnTo>
                    <a:pt x="153" y="313"/>
                  </a:lnTo>
                  <a:lnTo>
                    <a:pt x="151" y="304"/>
                  </a:lnTo>
                  <a:lnTo>
                    <a:pt x="151" y="294"/>
                  </a:lnTo>
                  <a:lnTo>
                    <a:pt x="149" y="285"/>
                  </a:lnTo>
                  <a:lnTo>
                    <a:pt x="147" y="275"/>
                  </a:lnTo>
                  <a:lnTo>
                    <a:pt x="143" y="269"/>
                  </a:lnTo>
                  <a:lnTo>
                    <a:pt x="137" y="262"/>
                  </a:lnTo>
                  <a:lnTo>
                    <a:pt x="129" y="257"/>
                  </a:lnTo>
                  <a:lnTo>
                    <a:pt x="123" y="257"/>
                  </a:lnTo>
                  <a:lnTo>
                    <a:pt x="117" y="257"/>
                  </a:lnTo>
                  <a:lnTo>
                    <a:pt x="111" y="256"/>
                  </a:lnTo>
                  <a:lnTo>
                    <a:pt x="104" y="258"/>
                  </a:lnTo>
                  <a:lnTo>
                    <a:pt x="98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0" y="266"/>
                  </a:lnTo>
                  <a:lnTo>
                    <a:pt x="73" y="270"/>
                  </a:lnTo>
                  <a:lnTo>
                    <a:pt x="67" y="273"/>
                  </a:lnTo>
                  <a:lnTo>
                    <a:pt x="60" y="275"/>
                  </a:lnTo>
                  <a:lnTo>
                    <a:pt x="55" y="278"/>
                  </a:lnTo>
                  <a:lnTo>
                    <a:pt x="48" y="280"/>
                  </a:lnTo>
                  <a:lnTo>
                    <a:pt x="41" y="282"/>
                  </a:lnTo>
                  <a:lnTo>
                    <a:pt x="35" y="282"/>
                  </a:lnTo>
                  <a:lnTo>
                    <a:pt x="28" y="283"/>
                  </a:lnTo>
                  <a:lnTo>
                    <a:pt x="20" y="280"/>
                  </a:lnTo>
                  <a:lnTo>
                    <a:pt x="12" y="275"/>
                  </a:lnTo>
                  <a:lnTo>
                    <a:pt x="6" y="268"/>
                  </a:lnTo>
                  <a:lnTo>
                    <a:pt x="2" y="259"/>
                  </a:lnTo>
                  <a:lnTo>
                    <a:pt x="2" y="252"/>
                  </a:lnTo>
                  <a:lnTo>
                    <a:pt x="0" y="241"/>
                  </a:lnTo>
                  <a:lnTo>
                    <a:pt x="1" y="231"/>
                  </a:lnTo>
                  <a:lnTo>
                    <a:pt x="5" y="222"/>
                  </a:lnTo>
                  <a:lnTo>
                    <a:pt x="6" y="217"/>
                  </a:lnTo>
                  <a:lnTo>
                    <a:pt x="8" y="210"/>
                  </a:lnTo>
                  <a:lnTo>
                    <a:pt x="9" y="205"/>
                  </a:lnTo>
                  <a:lnTo>
                    <a:pt x="10" y="196"/>
                  </a:lnTo>
                  <a:lnTo>
                    <a:pt x="12" y="190"/>
                  </a:lnTo>
                  <a:lnTo>
                    <a:pt x="13" y="183"/>
                  </a:lnTo>
                  <a:lnTo>
                    <a:pt x="15" y="175"/>
                  </a:lnTo>
                  <a:lnTo>
                    <a:pt x="17" y="167"/>
                  </a:lnTo>
                  <a:lnTo>
                    <a:pt x="26" y="165"/>
                  </a:lnTo>
                  <a:lnTo>
                    <a:pt x="34" y="163"/>
                  </a:lnTo>
                  <a:lnTo>
                    <a:pt x="44" y="161"/>
                  </a:lnTo>
                  <a:lnTo>
                    <a:pt x="54" y="160"/>
                  </a:lnTo>
                  <a:lnTo>
                    <a:pt x="64" y="158"/>
                  </a:lnTo>
                  <a:lnTo>
                    <a:pt x="75" y="158"/>
                  </a:lnTo>
                  <a:lnTo>
                    <a:pt x="87" y="156"/>
                  </a:lnTo>
                  <a:lnTo>
                    <a:pt x="97" y="155"/>
                  </a:lnTo>
                  <a:lnTo>
                    <a:pt x="108" y="153"/>
                  </a:lnTo>
                  <a:lnTo>
                    <a:pt x="118" y="150"/>
                  </a:lnTo>
                  <a:lnTo>
                    <a:pt x="127" y="145"/>
                  </a:lnTo>
                  <a:lnTo>
                    <a:pt x="136" y="140"/>
                  </a:lnTo>
                  <a:lnTo>
                    <a:pt x="142" y="132"/>
                  </a:lnTo>
                  <a:lnTo>
                    <a:pt x="148" y="124"/>
                  </a:lnTo>
                  <a:lnTo>
                    <a:pt x="154" y="113"/>
                  </a:lnTo>
                  <a:lnTo>
                    <a:pt x="157" y="99"/>
                  </a:lnTo>
                  <a:lnTo>
                    <a:pt x="157" y="91"/>
                  </a:lnTo>
                  <a:lnTo>
                    <a:pt x="156" y="81"/>
                  </a:lnTo>
                  <a:lnTo>
                    <a:pt x="152" y="72"/>
                  </a:lnTo>
                  <a:lnTo>
                    <a:pt x="149" y="61"/>
                  </a:lnTo>
                  <a:lnTo>
                    <a:pt x="147" y="51"/>
                  </a:lnTo>
                  <a:lnTo>
                    <a:pt x="147" y="39"/>
                  </a:lnTo>
                  <a:lnTo>
                    <a:pt x="150" y="29"/>
                  </a:lnTo>
                  <a:lnTo>
                    <a:pt x="156" y="18"/>
                  </a:lnTo>
                  <a:lnTo>
                    <a:pt x="166" y="13"/>
                  </a:lnTo>
                  <a:lnTo>
                    <a:pt x="175" y="8"/>
                  </a:lnTo>
                  <a:lnTo>
                    <a:pt x="186" y="4"/>
                  </a:lnTo>
                  <a:lnTo>
                    <a:pt x="196" y="1"/>
                  </a:lnTo>
                  <a:lnTo>
                    <a:pt x="207" y="0"/>
                  </a:lnTo>
                  <a:lnTo>
                    <a:pt x="217" y="0"/>
                  </a:lnTo>
                  <a:lnTo>
                    <a:pt x="228" y="1"/>
                  </a:lnTo>
                  <a:lnTo>
                    <a:pt x="239" y="3"/>
                  </a:lnTo>
                  <a:lnTo>
                    <a:pt x="246" y="9"/>
                  </a:lnTo>
                  <a:lnTo>
                    <a:pt x="249" y="14"/>
                  </a:lnTo>
                  <a:lnTo>
                    <a:pt x="252" y="22"/>
                  </a:lnTo>
                  <a:lnTo>
                    <a:pt x="252" y="29"/>
                  </a:lnTo>
                  <a:lnTo>
                    <a:pt x="252" y="36"/>
                  </a:lnTo>
                  <a:lnTo>
                    <a:pt x="250" y="44"/>
                  </a:lnTo>
                  <a:lnTo>
                    <a:pt x="248" y="53"/>
                  </a:lnTo>
                  <a:lnTo>
                    <a:pt x="246" y="61"/>
                  </a:lnTo>
                  <a:lnTo>
                    <a:pt x="244" y="69"/>
                  </a:lnTo>
                  <a:lnTo>
                    <a:pt x="241" y="78"/>
                  </a:lnTo>
                  <a:lnTo>
                    <a:pt x="241" y="86"/>
                  </a:lnTo>
                  <a:lnTo>
                    <a:pt x="239" y="94"/>
                  </a:lnTo>
                  <a:lnTo>
                    <a:pt x="241" y="102"/>
                  </a:lnTo>
                  <a:lnTo>
                    <a:pt x="242" y="109"/>
                  </a:lnTo>
                  <a:lnTo>
                    <a:pt x="247" y="116"/>
                  </a:lnTo>
                  <a:lnTo>
                    <a:pt x="253" y="122"/>
                  </a:lnTo>
                  <a:lnTo>
                    <a:pt x="376" y="124"/>
                  </a:lnTo>
                  <a:lnTo>
                    <a:pt x="377" y="244"/>
                  </a:lnTo>
                  <a:lnTo>
                    <a:pt x="371" y="252"/>
                  </a:lnTo>
                  <a:lnTo>
                    <a:pt x="363" y="257"/>
                  </a:lnTo>
                  <a:lnTo>
                    <a:pt x="354" y="260"/>
                  </a:lnTo>
                  <a:lnTo>
                    <a:pt x="347" y="262"/>
                  </a:lnTo>
                  <a:lnTo>
                    <a:pt x="338" y="262"/>
                  </a:lnTo>
                  <a:lnTo>
                    <a:pt x="328" y="261"/>
                  </a:lnTo>
                  <a:lnTo>
                    <a:pt x="319" y="260"/>
                  </a:lnTo>
                  <a:lnTo>
                    <a:pt x="310" y="259"/>
                  </a:lnTo>
                  <a:lnTo>
                    <a:pt x="301" y="257"/>
                  </a:lnTo>
                  <a:lnTo>
                    <a:pt x="292" y="256"/>
                  </a:lnTo>
                  <a:lnTo>
                    <a:pt x="282" y="257"/>
                  </a:lnTo>
                  <a:lnTo>
                    <a:pt x="274" y="257"/>
                  </a:lnTo>
                  <a:lnTo>
                    <a:pt x="264" y="260"/>
                  </a:lnTo>
                  <a:lnTo>
                    <a:pt x="256" y="264"/>
                  </a:lnTo>
                  <a:lnTo>
                    <a:pt x="248" y="271"/>
                  </a:lnTo>
                  <a:lnTo>
                    <a:pt x="240" y="280"/>
                  </a:lnTo>
                  <a:lnTo>
                    <a:pt x="237" y="286"/>
                  </a:lnTo>
                  <a:lnTo>
                    <a:pt x="236" y="293"/>
                  </a:lnTo>
                  <a:lnTo>
                    <a:pt x="235" y="300"/>
                  </a:lnTo>
                  <a:lnTo>
                    <a:pt x="234" y="308"/>
                  </a:lnTo>
                  <a:lnTo>
                    <a:pt x="233" y="316"/>
                  </a:lnTo>
                  <a:lnTo>
                    <a:pt x="233" y="323"/>
                  </a:lnTo>
                  <a:lnTo>
                    <a:pt x="233" y="331"/>
                  </a:lnTo>
                  <a:lnTo>
                    <a:pt x="234" y="339"/>
                  </a:lnTo>
                  <a:lnTo>
                    <a:pt x="234" y="348"/>
                  </a:lnTo>
                  <a:lnTo>
                    <a:pt x="237" y="355"/>
                  </a:lnTo>
                  <a:lnTo>
                    <a:pt x="238" y="362"/>
                  </a:lnTo>
                  <a:lnTo>
                    <a:pt x="241" y="370"/>
                  </a:lnTo>
                  <a:lnTo>
                    <a:pt x="245" y="377"/>
                  </a:lnTo>
                  <a:lnTo>
                    <a:pt x="249" y="385"/>
                  </a:lnTo>
                  <a:lnTo>
                    <a:pt x="254" y="392"/>
                  </a:lnTo>
                  <a:lnTo>
                    <a:pt x="259" y="397"/>
                  </a:lnTo>
                  <a:lnTo>
                    <a:pt x="265" y="400"/>
                  </a:lnTo>
                  <a:lnTo>
                    <a:pt x="270" y="400"/>
                  </a:lnTo>
                  <a:lnTo>
                    <a:pt x="275" y="400"/>
                  </a:lnTo>
                  <a:lnTo>
                    <a:pt x="278" y="398"/>
                  </a:lnTo>
                  <a:lnTo>
                    <a:pt x="284" y="397"/>
                  </a:lnTo>
                  <a:lnTo>
                    <a:pt x="289" y="394"/>
                  </a:lnTo>
                  <a:lnTo>
                    <a:pt x="294" y="392"/>
                  </a:lnTo>
                  <a:lnTo>
                    <a:pt x="298" y="388"/>
                  </a:lnTo>
                  <a:lnTo>
                    <a:pt x="303" y="385"/>
                  </a:lnTo>
                  <a:lnTo>
                    <a:pt x="308" y="381"/>
                  </a:lnTo>
                  <a:lnTo>
                    <a:pt x="313" y="378"/>
                  </a:lnTo>
                  <a:lnTo>
                    <a:pt x="318" y="373"/>
                  </a:lnTo>
                  <a:lnTo>
                    <a:pt x="322" y="370"/>
                  </a:lnTo>
                  <a:lnTo>
                    <a:pt x="326" y="366"/>
                  </a:lnTo>
                  <a:lnTo>
                    <a:pt x="331" y="363"/>
                  </a:lnTo>
                  <a:lnTo>
                    <a:pt x="336" y="360"/>
                  </a:lnTo>
                  <a:lnTo>
                    <a:pt x="345" y="356"/>
                  </a:lnTo>
                  <a:lnTo>
                    <a:pt x="355" y="355"/>
                  </a:lnTo>
                  <a:lnTo>
                    <a:pt x="365" y="356"/>
                  </a:lnTo>
                  <a:lnTo>
                    <a:pt x="375" y="359"/>
                  </a:lnTo>
                  <a:lnTo>
                    <a:pt x="383" y="363"/>
                  </a:lnTo>
                  <a:lnTo>
                    <a:pt x="392" y="369"/>
                  </a:lnTo>
                  <a:lnTo>
                    <a:pt x="400" y="376"/>
                  </a:lnTo>
                  <a:lnTo>
                    <a:pt x="406" y="383"/>
                  </a:lnTo>
                  <a:lnTo>
                    <a:pt x="407" y="390"/>
                  </a:lnTo>
                  <a:lnTo>
                    <a:pt x="408" y="396"/>
                  </a:lnTo>
                  <a:lnTo>
                    <a:pt x="408" y="403"/>
                  </a:lnTo>
                  <a:lnTo>
                    <a:pt x="408" y="410"/>
                  </a:lnTo>
                  <a:lnTo>
                    <a:pt x="407" y="416"/>
                  </a:lnTo>
                  <a:lnTo>
                    <a:pt x="408" y="423"/>
                  </a:lnTo>
                  <a:lnTo>
                    <a:pt x="408" y="431"/>
                  </a:lnTo>
                  <a:lnTo>
                    <a:pt x="408" y="438"/>
                  </a:lnTo>
                  <a:lnTo>
                    <a:pt x="402" y="444"/>
                  </a:lnTo>
                  <a:lnTo>
                    <a:pt x="395" y="447"/>
                  </a:lnTo>
                  <a:lnTo>
                    <a:pt x="387" y="451"/>
                  </a:lnTo>
                  <a:lnTo>
                    <a:pt x="378" y="454"/>
                  </a:lnTo>
                  <a:lnTo>
                    <a:pt x="368" y="456"/>
                  </a:lnTo>
                  <a:lnTo>
                    <a:pt x="358" y="459"/>
                  </a:lnTo>
                  <a:lnTo>
                    <a:pt x="348" y="463"/>
                  </a:lnTo>
                  <a:lnTo>
                    <a:pt x="338" y="465"/>
                  </a:lnTo>
                  <a:lnTo>
                    <a:pt x="327" y="467"/>
                  </a:lnTo>
                  <a:lnTo>
                    <a:pt x="317" y="471"/>
                  </a:lnTo>
                  <a:lnTo>
                    <a:pt x="309" y="475"/>
                  </a:lnTo>
                  <a:lnTo>
                    <a:pt x="299" y="480"/>
                  </a:lnTo>
                  <a:lnTo>
                    <a:pt x="291" y="485"/>
                  </a:lnTo>
                  <a:lnTo>
                    <a:pt x="283" y="490"/>
                  </a:lnTo>
                  <a:lnTo>
                    <a:pt x="277" y="498"/>
                  </a:lnTo>
                  <a:lnTo>
                    <a:pt x="271" y="508"/>
                  </a:lnTo>
                  <a:lnTo>
                    <a:pt x="266" y="61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grayWhite">
            <a:xfrm>
              <a:off x="548" y="-13"/>
              <a:ext cx="439" cy="396"/>
            </a:xfrm>
            <a:custGeom>
              <a:avLst/>
              <a:gdLst/>
              <a:ahLst/>
              <a:cxnLst>
                <a:cxn ang="0">
                  <a:pos x="246" y="372"/>
                </a:cxn>
                <a:cxn ang="0">
                  <a:pos x="237" y="330"/>
                </a:cxn>
                <a:cxn ang="0">
                  <a:pos x="222" y="293"/>
                </a:cxn>
                <a:cxn ang="0">
                  <a:pos x="185" y="278"/>
                </a:cxn>
                <a:cxn ang="0">
                  <a:pos x="142" y="289"/>
                </a:cxn>
                <a:cxn ang="0">
                  <a:pos x="104" y="293"/>
                </a:cxn>
                <a:cxn ang="0">
                  <a:pos x="85" y="275"/>
                </a:cxn>
                <a:cxn ang="0">
                  <a:pos x="73" y="247"/>
                </a:cxn>
                <a:cxn ang="0">
                  <a:pos x="67" y="215"/>
                </a:cxn>
                <a:cxn ang="0">
                  <a:pos x="68" y="185"/>
                </a:cxn>
                <a:cxn ang="0">
                  <a:pos x="99" y="176"/>
                </a:cxn>
                <a:cxn ang="0">
                  <a:pos x="139" y="183"/>
                </a:cxn>
                <a:cxn ang="0">
                  <a:pos x="167" y="170"/>
                </a:cxn>
                <a:cxn ang="0">
                  <a:pos x="179" y="149"/>
                </a:cxn>
                <a:cxn ang="0">
                  <a:pos x="181" y="123"/>
                </a:cxn>
                <a:cxn ang="0">
                  <a:pos x="180" y="96"/>
                </a:cxn>
                <a:cxn ang="0">
                  <a:pos x="170" y="68"/>
                </a:cxn>
                <a:cxn ang="0">
                  <a:pos x="146" y="48"/>
                </a:cxn>
                <a:cxn ang="0">
                  <a:pos x="115" y="49"/>
                </a:cxn>
                <a:cxn ang="0">
                  <a:pos x="86" y="62"/>
                </a:cxn>
                <a:cxn ang="0">
                  <a:pos x="56" y="71"/>
                </a:cxn>
                <a:cxn ang="0">
                  <a:pos x="26" y="62"/>
                </a:cxn>
                <a:cxn ang="0">
                  <a:pos x="11" y="43"/>
                </a:cxn>
                <a:cxn ang="0">
                  <a:pos x="1" y="22"/>
                </a:cxn>
                <a:cxn ang="0">
                  <a:pos x="388" y="18"/>
                </a:cxn>
                <a:cxn ang="0">
                  <a:pos x="367" y="21"/>
                </a:cxn>
                <a:cxn ang="0">
                  <a:pos x="346" y="18"/>
                </a:cxn>
                <a:cxn ang="0">
                  <a:pos x="324" y="13"/>
                </a:cxn>
                <a:cxn ang="0">
                  <a:pos x="299" y="18"/>
                </a:cxn>
                <a:cxn ang="0">
                  <a:pos x="278" y="43"/>
                </a:cxn>
                <a:cxn ang="0">
                  <a:pos x="277" y="75"/>
                </a:cxn>
                <a:cxn ang="0">
                  <a:pos x="281" y="99"/>
                </a:cxn>
                <a:cxn ang="0">
                  <a:pos x="287" y="124"/>
                </a:cxn>
                <a:cxn ang="0">
                  <a:pos x="300" y="145"/>
                </a:cxn>
                <a:cxn ang="0">
                  <a:pos x="325" y="159"/>
                </a:cxn>
                <a:cxn ang="0">
                  <a:pos x="349" y="158"/>
                </a:cxn>
                <a:cxn ang="0">
                  <a:pos x="371" y="148"/>
                </a:cxn>
                <a:cxn ang="0">
                  <a:pos x="394" y="138"/>
                </a:cxn>
                <a:cxn ang="0">
                  <a:pos x="418" y="142"/>
                </a:cxn>
                <a:cxn ang="0">
                  <a:pos x="428" y="163"/>
                </a:cxn>
                <a:cxn ang="0">
                  <a:pos x="434" y="188"/>
                </a:cxn>
                <a:cxn ang="0">
                  <a:pos x="436" y="215"/>
                </a:cxn>
                <a:cxn ang="0">
                  <a:pos x="428" y="234"/>
                </a:cxn>
                <a:cxn ang="0">
                  <a:pos x="389" y="242"/>
                </a:cxn>
                <a:cxn ang="0">
                  <a:pos x="355" y="257"/>
                </a:cxn>
                <a:cxn ang="0">
                  <a:pos x="339" y="282"/>
                </a:cxn>
                <a:cxn ang="0">
                  <a:pos x="345" y="313"/>
                </a:cxn>
                <a:cxn ang="0">
                  <a:pos x="364" y="340"/>
                </a:cxn>
                <a:cxn ang="0">
                  <a:pos x="361" y="368"/>
                </a:cxn>
                <a:cxn ang="0">
                  <a:pos x="339" y="379"/>
                </a:cxn>
                <a:cxn ang="0">
                  <a:pos x="315" y="387"/>
                </a:cxn>
                <a:cxn ang="0">
                  <a:pos x="290" y="392"/>
                </a:cxn>
                <a:cxn ang="0">
                  <a:pos x="264" y="395"/>
                </a:cxn>
              </a:cxnLst>
              <a:rect l="0" t="0" r="r" b="b"/>
              <a:pathLst>
                <a:path w="439" h="396">
                  <a:moveTo>
                    <a:pt x="264" y="395"/>
                  </a:moveTo>
                  <a:lnTo>
                    <a:pt x="257" y="388"/>
                  </a:lnTo>
                  <a:lnTo>
                    <a:pt x="251" y="381"/>
                  </a:lnTo>
                  <a:lnTo>
                    <a:pt x="246" y="372"/>
                  </a:lnTo>
                  <a:lnTo>
                    <a:pt x="244" y="362"/>
                  </a:lnTo>
                  <a:lnTo>
                    <a:pt x="240" y="351"/>
                  </a:lnTo>
                  <a:lnTo>
                    <a:pt x="238" y="341"/>
                  </a:lnTo>
                  <a:lnTo>
                    <a:pt x="237" y="330"/>
                  </a:lnTo>
                  <a:lnTo>
                    <a:pt x="234" y="320"/>
                  </a:lnTo>
                  <a:lnTo>
                    <a:pt x="231" y="310"/>
                  </a:lnTo>
                  <a:lnTo>
                    <a:pt x="227" y="301"/>
                  </a:lnTo>
                  <a:lnTo>
                    <a:pt x="222" y="293"/>
                  </a:lnTo>
                  <a:lnTo>
                    <a:pt x="215" y="287"/>
                  </a:lnTo>
                  <a:lnTo>
                    <a:pt x="207" y="282"/>
                  </a:lnTo>
                  <a:lnTo>
                    <a:pt x="197" y="279"/>
                  </a:lnTo>
                  <a:lnTo>
                    <a:pt x="185" y="278"/>
                  </a:lnTo>
                  <a:lnTo>
                    <a:pt x="169" y="280"/>
                  </a:lnTo>
                  <a:lnTo>
                    <a:pt x="160" y="283"/>
                  </a:lnTo>
                  <a:lnTo>
                    <a:pt x="151" y="286"/>
                  </a:lnTo>
                  <a:lnTo>
                    <a:pt x="142" y="289"/>
                  </a:lnTo>
                  <a:lnTo>
                    <a:pt x="132" y="291"/>
                  </a:lnTo>
                  <a:lnTo>
                    <a:pt x="123" y="292"/>
                  </a:lnTo>
                  <a:lnTo>
                    <a:pt x="114" y="293"/>
                  </a:lnTo>
                  <a:lnTo>
                    <a:pt x="104" y="293"/>
                  </a:lnTo>
                  <a:lnTo>
                    <a:pt x="94" y="293"/>
                  </a:lnTo>
                  <a:lnTo>
                    <a:pt x="91" y="288"/>
                  </a:lnTo>
                  <a:lnTo>
                    <a:pt x="88" y="282"/>
                  </a:lnTo>
                  <a:lnTo>
                    <a:pt x="85" y="275"/>
                  </a:lnTo>
                  <a:lnTo>
                    <a:pt x="82" y="269"/>
                  </a:lnTo>
                  <a:lnTo>
                    <a:pt x="79" y="261"/>
                  </a:lnTo>
                  <a:lnTo>
                    <a:pt x="76" y="254"/>
                  </a:lnTo>
                  <a:lnTo>
                    <a:pt x="73" y="247"/>
                  </a:lnTo>
                  <a:lnTo>
                    <a:pt x="72" y="238"/>
                  </a:lnTo>
                  <a:lnTo>
                    <a:pt x="70" y="231"/>
                  </a:lnTo>
                  <a:lnTo>
                    <a:pt x="68" y="224"/>
                  </a:lnTo>
                  <a:lnTo>
                    <a:pt x="67" y="215"/>
                  </a:lnTo>
                  <a:lnTo>
                    <a:pt x="66" y="208"/>
                  </a:lnTo>
                  <a:lnTo>
                    <a:pt x="66" y="201"/>
                  </a:lnTo>
                  <a:lnTo>
                    <a:pt x="67" y="192"/>
                  </a:lnTo>
                  <a:lnTo>
                    <a:pt x="68" y="185"/>
                  </a:lnTo>
                  <a:lnTo>
                    <a:pt x="70" y="179"/>
                  </a:lnTo>
                  <a:lnTo>
                    <a:pt x="79" y="175"/>
                  </a:lnTo>
                  <a:lnTo>
                    <a:pt x="89" y="174"/>
                  </a:lnTo>
                  <a:lnTo>
                    <a:pt x="99" y="176"/>
                  </a:lnTo>
                  <a:lnTo>
                    <a:pt x="108" y="179"/>
                  </a:lnTo>
                  <a:lnTo>
                    <a:pt x="119" y="181"/>
                  </a:lnTo>
                  <a:lnTo>
                    <a:pt x="128" y="183"/>
                  </a:lnTo>
                  <a:lnTo>
                    <a:pt x="139" y="183"/>
                  </a:lnTo>
                  <a:lnTo>
                    <a:pt x="149" y="182"/>
                  </a:lnTo>
                  <a:lnTo>
                    <a:pt x="157" y="179"/>
                  </a:lnTo>
                  <a:lnTo>
                    <a:pt x="162" y="174"/>
                  </a:lnTo>
                  <a:lnTo>
                    <a:pt x="167" y="170"/>
                  </a:lnTo>
                  <a:lnTo>
                    <a:pt x="171" y="166"/>
                  </a:lnTo>
                  <a:lnTo>
                    <a:pt x="174" y="160"/>
                  </a:lnTo>
                  <a:lnTo>
                    <a:pt x="177" y="155"/>
                  </a:lnTo>
                  <a:lnTo>
                    <a:pt x="179" y="149"/>
                  </a:lnTo>
                  <a:lnTo>
                    <a:pt x="179" y="142"/>
                  </a:lnTo>
                  <a:lnTo>
                    <a:pt x="180" y="136"/>
                  </a:lnTo>
                  <a:lnTo>
                    <a:pt x="181" y="129"/>
                  </a:lnTo>
                  <a:lnTo>
                    <a:pt x="181" y="123"/>
                  </a:lnTo>
                  <a:lnTo>
                    <a:pt x="181" y="115"/>
                  </a:lnTo>
                  <a:lnTo>
                    <a:pt x="181" y="109"/>
                  </a:lnTo>
                  <a:lnTo>
                    <a:pt x="181" y="102"/>
                  </a:lnTo>
                  <a:lnTo>
                    <a:pt x="180" y="96"/>
                  </a:lnTo>
                  <a:lnTo>
                    <a:pt x="180" y="89"/>
                  </a:lnTo>
                  <a:lnTo>
                    <a:pt x="178" y="81"/>
                  </a:lnTo>
                  <a:lnTo>
                    <a:pt x="174" y="74"/>
                  </a:lnTo>
                  <a:lnTo>
                    <a:pt x="170" y="68"/>
                  </a:lnTo>
                  <a:lnTo>
                    <a:pt x="165" y="62"/>
                  </a:lnTo>
                  <a:lnTo>
                    <a:pt x="159" y="57"/>
                  </a:lnTo>
                  <a:lnTo>
                    <a:pt x="153" y="52"/>
                  </a:lnTo>
                  <a:lnTo>
                    <a:pt x="146" y="48"/>
                  </a:lnTo>
                  <a:lnTo>
                    <a:pt x="138" y="44"/>
                  </a:lnTo>
                  <a:lnTo>
                    <a:pt x="130" y="44"/>
                  </a:lnTo>
                  <a:lnTo>
                    <a:pt x="122" y="46"/>
                  </a:lnTo>
                  <a:lnTo>
                    <a:pt x="115" y="49"/>
                  </a:lnTo>
                  <a:lnTo>
                    <a:pt x="108" y="51"/>
                  </a:lnTo>
                  <a:lnTo>
                    <a:pt x="100" y="55"/>
                  </a:lnTo>
                  <a:lnTo>
                    <a:pt x="92" y="59"/>
                  </a:lnTo>
                  <a:lnTo>
                    <a:pt x="86" y="62"/>
                  </a:lnTo>
                  <a:lnTo>
                    <a:pt x="79" y="65"/>
                  </a:lnTo>
                  <a:lnTo>
                    <a:pt x="71" y="68"/>
                  </a:lnTo>
                  <a:lnTo>
                    <a:pt x="63" y="70"/>
                  </a:lnTo>
                  <a:lnTo>
                    <a:pt x="56" y="71"/>
                  </a:lnTo>
                  <a:lnTo>
                    <a:pt x="48" y="71"/>
                  </a:lnTo>
                  <a:lnTo>
                    <a:pt x="40" y="69"/>
                  </a:lnTo>
                  <a:lnTo>
                    <a:pt x="33" y="67"/>
                  </a:lnTo>
                  <a:lnTo>
                    <a:pt x="26" y="62"/>
                  </a:lnTo>
                  <a:lnTo>
                    <a:pt x="19" y="55"/>
                  </a:lnTo>
                  <a:lnTo>
                    <a:pt x="16" y="51"/>
                  </a:lnTo>
                  <a:lnTo>
                    <a:pt x="13" y="48"/>
                  </a:lnTo>
                  <a:lnTo>
                    <a:pt x="11" y="43"/>
                  </a:lnTo>
                  <a:lnTo>
                    <a:pt x="7" y="38"/>
                  </a:lnTo>
                  <a:lnTo>
                    <a:pt x="6" y="33"/>
                  </a:lnTo>
                  <a:lnTo>
                    <a:pt x="3" y="27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405" y="0"/>
                  </a:lnTo>
                  <a:lnTo>
                    <a:pt x="393" y="14"/>
                  </a:lnTo>
                  <a:lnTo>
                    <a:pt x="388" y="18"/>
                  </a:lnTo>
                  <a:lnTo>
                    <a:pt x="383" y="20"/>
                  </a:lnTo>
                  <a:lnTo>
                    <a:pt x="378" y="21"/>
                  </a:lnTo>
                  <a:lnTo>
                    <a:pt x="372" y="21"/>
                  </a:lnTo>
                  <a:lnTo>
                    <a:pt x="367" y="21"/>
                  </a:lnTo>
                  <a:lnTo>
                    <a:pt x="362" y="21"/>
                  </a:lnTo>
                  <a:lnTo>
                    <a:pt x="357" y="20"/>
                  </a:lnTo>
                  <a:lnTo>
                    <a:pt x="351" y="18"/>
                  </a:lnTo>
                  <a:lnTo>
                    <a:pt x="346" y="18"/>
                  </a:lnTo>
                  <a:lnTo>
                    <a:pt x="340" y="16"/>
                  </a:lnTo>
                  <a:lnTo>
                    <a:pt x="335" y="15"/>
                  </a:lnTo>
                  <a:lnTo>
                    <a:pt x="330" y="14"/>
                  </a:lnTo>
                  <a:lnTo>
                    <a:pt x="324" y="13"/>
                  </a:lnTo>
                  <a:lnTo>
                    <a:pt x="318" y="13"/>
                  </a:lnTo>
                  <a:lnTo>
                    <a:pt x="312" y="13"/>
                  </a:lnTo>
                  <a:lnTo>
                    <a:pt x="306" y="14"/>
                  </a:lnTo>
                  <a:lnTo>
                    <a:pt x="299" y="18"/>
                  </a:lnTo>
                  <a:lnTo>
                    <a:pt x="293" y="22"/>
                  </a:lnTo>
                  <a:lnTo>
                    <a:pt x="287" y="28"/>
                  </a:lnTo>
                  <a:lnTo>
                    <a:pt x="282" y="36"/>
                  </a:lnTo>
                  <a:lnTo>
                    <a:pt x="278" y="43"/>
                  </a:lnTo>
                  <a:lnTo>
                    <a:pt x="276" y="51"/>
                  </a:lnTo>
                  <a:lnTo>
                    <a:pt x="274" y="60"/>
                  </a:lnTo>
                  <a:lnTo>
                    <a:pt x="275" y="70"/>
                  </a:lnTo>
                  <a:lnTo>
                    <a:pt x="277" y="75"/>
                  </a:lnTo>
                  <a:lnTo>
                    <a:pt x="278" y="81"/>
                  </a:lnTo>
                  <a:lnTo>
                    <a:pt x="278" y="87"/>
                  </a:lnTo>
                  <a:lnTo>
                    <a:pt x="279" y="93"/>
                  </a:lnTo>
                  <a:lnTo>
                    <a:pt x="281" y="99"/>
                  </a:lnTo>
                  <a:lnTo>
                    <a:pt x="282" y="105"/>
                  </a:lnTo>
                  <a:lnTo>
                    <a:pt x="284" y="111"/>
                  </a:lnTo>
                  <a:lnTo>
                    <a:pt x="285" y="118"/>
                  </a:lnTo>
                  <a:lnTo>
                    <a:pt x="287" y="124"/>
                  </a:lnTo>
                  <a:lnTo>
                    <a:pt x="290" y="129"/>
                  </a:lnTo>
                  <a:lnTo>
                    <a:pt x="292" y="135"/>
                  </a:lnTo>
                  <a:lnTo>
                    <a:pt x="296" y="140"/>
                  </a:lnTo>
                  <a:lnTo>
                    <a:pt x="300" y="145"/>
                  </a:lnTo>
                  <a:lnTo>
                    <a:pt x="305" y="149"/>
                  </a:lnTo>
                  <a:lnTo>
                    <a:pt x="311" y="152"/>
                  </a:lnTo>
                  <a:lnTo>
                    <a:pt x="318" y="156"/>
                  </a:lnTo>
                  <a:lnTo>
                    <a:pt x="325" y="159"/>
                  </a:lnTo>
                  <a:lnTo>
                    <a:pt x="331" y="160"/>
                  </a:lnTo>
                  <a:lnTo>
                    <a:pt x="337" y="160"/>
                  </a:lnTo>
                  <a:lnTo>
                    <a:pt x="343" y="160"/>
                  </a:lnTo>
                  <a:lnTo>
                    <a:pt x="349" y="158"/>
                  </a:lnTo>
                  <a:lnTo>
                    <a:pt x="354" y="156"/>
                  </a:lnTo>
                  <a:lnTo>
                    <a:pt x="359" y="154"/>
                  </a:lnTo>
                  <a:lnTo>
                    <a:pt x="365" y="151"/>
                  </a:lnTo>
                  <a:lnTo>
                    <a:pt x="371" y="148"/>
                  </a:lnTo>
                  <a:lnTo>
                    <a:pt x="377" y="145"/>
                  </a:lnTo>
                  <a:lnTo>
                    <a:pt x="382" y="142"/>
                  </a:lnTo>
                  <a:lnTo>
                    <a:pt x="388" y="140"/>
                  </a:lnTo>
                  <a:lnTo>
                    <a:pt x="394" y="138"/>
                  </a:lnTo>
                  <a:lnTo>
                    <a:pt x="399" y="137"/>
                  </a:lnTo>
                  <a:lnTo>
                    <a:pt x="406" y="137"/>
                  </a:lnTo>
                  <a:lnTo>
                    <a:pt x="412" y="137"/>
                  </a:lnTo>
                  <a:lnTo>
                    <a:pt x="418" y="142"/>
                  </a:lnTo>
                  <a:lnTo>
                    <a:pt x="421" y="146"/>
                  </a:lnTo>
                  <a:lnTo>
                    <a:pt x="424" y="151"/>
                  </a:lnTo>
                  <a:lnTo>
                    <a:pt x="426" y="157"/>
                  </a:lnTo>
                  <a:lnTo>
                    <a:pt x="428" y="163"/>
                  </a:lnTo>
                  <a:lnTo>
                    <a:pt x="431" y="169"/>
                  </a:lnTo>
                  <a:lnTo>
                    <a:pt x="431" y="175"/>
                  </a:lnTo>
                  <a:lnTo>
                    <a:pt x="432" y="182"/>
                  </a:lnTo>
                  <a:lnTo>
                    <a:pt x="434" y="188"/>
                  </a:lnTo>
                  <a:lnTo>
                    <a:pt x="434" y="195"/>
                  </a:lnTo>
                  <a:lnTo>
                    <a:pt x="435" y="202"/>
                  </a:lnTo>
                  <a:lnTo>
                    <a:pt x="435" y="208"/>
                  </a:lnTo>
                  <a:lnTo>
                    <a:pt x="436" y="215"/>
                  </a:lnTo>
                  <a:lnTo>
                    <a:pt x="437" y="221"/>
                  </a:lnTo>
                  <a:lnTo>
                    <a:pt x="437" y="228"/>
                  </a:lnTo>
                  <a:lnTo>
                    <a:pt x="438" y="234"/>
                  </a:lnTo>
                  <a:lnTo>
                    <a:pt x="428" y="234"/>
                  </a:lnTo>
                  <a:lnTo>
                    <a:pt x="418" y="235"/>
                  </a:lnTo>
                  <a:lnTo>
                    <a:pt x="409" y="237"/>
                  </a:lnTo>
                  <a:lnTo>
                    <a:pt x="398" y="239"/>
                  </a:lnTo>
                  <a:lnTo>
                    <a:pt x="389" y="242"/>
                  </a:lnTo>
                  <a:lnTo>
                    <a:pt x="378" y="245"/>
                  </a:lnTo>
                  <a:lnTo>
                    <a:pt x="369" y="248"/>
                  </a:lnTo>
                  <a:lnTo>
                    <a:pt x="358" y="253"/>
                  </a:lnTo>
                  <a:lnTo>
                    <a:pt x="355" y="257"/>
                  </a:lnTo>
                  <a:lnTo>
                    <a:pt x="351" y="261"/>
                  </a:lnTo>
                  <a:lnTo>
                    <a:pt x="346" y="267"/>
                  </a:lnTo>
                  <a:lnTo>
                    <a:pt x="343" y="275"/>
                  </a:lnTo>
                  <a:lnTo>
                    <a:pt x="339" y="282"/>
                  </a:lnTo>
                  <a:lnTo>
                    <a:pt x="338" y="290"/>
                  </a:lnTo>
                  <a:lnTo>
                    <a:pt x="339" y="298"/>
                  </a:lnTo>
                  <a:lnTo>
                    <a:pt x="342" y="305"/>
                  </a:lnTo>
                  <a:lnTo>
                    <a:pt x="345" y="313"/>
                  </a:lnTo>
                  <a:lnTo>
                    <a:pt x="350" y="320"/>
                  </a:lnTo>
                  <a:lnTo>
                    <a:pt x="355" y="326"/>
                  </a:lnTo>
                  <a:lnTo>
                    <a:pt x="360" y="334"/>
                  </a:lnTo>
                  <a:lnTo>
                    <a:pt x="364" y="340"/>
                  </a:lnTo>
                  <a:lnTo>
                    <a:pt x="366" y="348"/>
                  </a:lnTo>
                  <a:lnTo>
                    <a:pt x="367" y="356"/>
                  </a:lnTo>
                  <a:lnTo>
                    <a:pt x="365" y="365"/>
                  </a:lnTo>
                  <a:lnTo>
                    <a:pt x="361" y="368"/>
                  </a:lnTo>
                  <a:lnTo>
                    <a:pt x="356" y="372"/>
                  </a:lnTo>
                  <a:lnTo>
                    <a:pt x="351" y="374"/>
                  </a:lnTo>
                  <a:lnTo>
                    <a:pt x="345" y="376"/>
                  </a:lnTo>
                  <a:lnTo>
                    <a:pt x="339" y="379"/>
                  </a:lnTo>
                  <a:lnTo>
                    <a:pt x="333" y="381"/>
                  </a:lnTo>
                  <a:lnTo>
                    <a:pt x="328" y="384"/>
                  </a:lnTo>
                  <a:lnTo>
                    <a:pt x="322" y="385"/>
                  </a:lnTo>
                  <a:lnTo>
                    <a:pt x="315" y="387"/>
                  </a:lnTo>
                  <a:lnTo>
                    <a:pt x="309" y="388"/>
                  </a:lnTo>
                  <a:lnTo>
                    <a:pt x="303" y="390"/>
                  </a:lnTo>
                  <a:lnTo>
                    <a:pt x="296" y="391"/>
                  </a:lnTo>
                  <a:lnTo>
                    <a:pt x="290" y="392"/>
                  </a:lnTo>
                  <a:lnTo>
                    <a:pt x="284" y="393"/>
                  </a:lnTo>
                  <a:lnTo>
                    <a:pt x="277" y="394"/>
                  </a:lnTo>
                  <a:lnTo>
                    <a:pt x="271" y="395"/>
                  </a:lnTo>
                  <a:lnTo>
                    <a:pt x="264" y="39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grayWhite">
            <a:xfrm>
              <a:off x="-11" y="3121"/>
              <a:ext cx="513" cy="493"/>
            </a:xfrm>
            <a:custGeom>
              <a:avLst/>
              <a:gdLst/>
              <a:ahLst/>
              <a:cxnLst>
                <a:cxn ang="0">
                  <a:pos x="111" y="481"/>
                </a:cxn>
                <a:cxn ang="0">
                  <a:pos x="85" y="463"/>
                </a:cxn>
                <a:cxn ang="0">
                  <a:pos x="64" y="433"/>
                </a:cxn>
                <a:cxn ang="0">
                  <a:pos x="0" y="275"/>
                </a:cxn>
                <a:cxn ang="0">
                  <a:pos x="3" y="259"/>
                </a:cxn>
                <a:cxn ang="0">
                  <a:pos x="10" y="240"/>
                </a:cxn>
                <a:cxn ang="0">
                  <a:pos x="21" y="222"/>
                </a:cxn>
                <a:cxn ang="0">
                  <a:pos x="35" y="205"/>
                </a:cxn>
                <a:cxn ang="0">
                  <a:pos x="49" y="193"/>
                </a:cxn>
                <a:cxn ang="0">
                  <a:pos x="81" y="193"/>
                </a:cxn>
                <a:cxn ang="0">
                  <a:pos x="112" y="205"/>
                </a:cxn>
                <a:cxn ang="0">
                  <a:pos x="142" y="220"/>
                </a:cxn>
                <a:cxn ang="0">
                  <a:pos x="169" y="226"/>
                </a:cxn>
                <a:cxn ang="0">
                  <a:pos x="194" y="211"/>
                </a:cxn>
                <a:cxn ang="0">
                  <a:pos x="212" y="183"/>
                </a:cxn>
                <a:cxn ang="0">
                  <a:pos x="222" y="156"/>
                </a:cxn>
                <a:cxn ang="0">
                  <a:pos x="213" y="128"/>
                </a:cxn>
                <a:cxn ang="0">
                  <a:pos x="198" y="115"/>
                </a:cxn>
                <a:cxn ang="0">
                  <a:pos x="178" y="105"/>
                </a:cxn>
                <a:cxn ang="0">
                  <a:pos x="158" y="95"/>
                </a:cxn>
                <a:cxn ang="0">
                  <a:pos x="142" y="81"/>
                </a:cxn>
                <a:cxn ang="0">
                  <a:pos x="137" y="60"/>
                </a:cxn>
                <a:cxn ang="0">
                  <a:pos x="146" y="38"/>
                </a:cxn>
                <a:cxn ang="0">
                  <a:pos x="160" y="20"/>
                </a:cxn>
                <a:cxn ang="0">
                  <a:pos x="176" y="0"/>
                </a:cxn>
                <a:cxn ang="0">
                  <a:pos x="198" y="15"/>
                </a:cxn>
                <a:cxn ang="0">
                  <a:pos x="224" y="26"/>
                </a:cxn>
                <a:cxn ang="0">
                  <a:pos x="251" y="34"/>
                </a:cxn>
                <a:cxn ang="0">
                  <a:pos x="279" y="38"/>
                </a:cxn>
                <a:cxn ang="0">
                  <a:pos x="307" y="37"/>
                </a:cxn>
                <a:cxn ang="0">
                  <a:pos x="285" y="123"/>
                </a:cxn>
                <a:cxn ang="0">
                  <a:pos x="295" y="131"/>
                </a:cxn>
                <a:cxn ang="0">
                  <a:pos x="308" y="140"/>
                </a:cxn>
                <a:cxn ang="0">
                  <a:pos x="337" y="134"/>
                </a:cxn>
                <a:cxn ang="0">
                  <a:pos x="357" y="101"/>
                </a:cxn>
                <a:cxn ang="0">
                  <a:pos x="382" y="69"/>
                </a:cxn>
                <a:cxn ang="0">
                  <a:pos x="395" y="94"/>
                </a:cxn>
                <a:cxn ang="0">
                  <a:pos x="416" y="117"/>
                </a:cxn>
                <a:cxn ang="0">
                  <a:pos x="441" y="137"/>
                </a:cxn>
                <a:cxn ang="0">
                  <a:pos x="469" y="154"/>
                </a:cxn>
                <a:cxn ang="0">
                  <a:pos x="501" y="170"/>
                </a:cxn>
                <a:cxn ang="0">
                  <a:pos x="431" y="287"/>
                </a:cxn>
                <a:cxn ang="0">
                  <a:pos x="316" y="222"/>
                </a:cxn>
                <a:cxn ang="0">
                  <a:pos x="299" y="240"/>
                </a:cxn>
                <a:cxn ang="0">
                  <a:pos x="283" y="261"/>
                </a:cxn>
                <a:cxn ang="0">
                  <a:pos x="271" y="284"/>
                </a:cxn>
                <a:cxn ang="0">
                  <a:pos x="262" y="308"/>
                </a:cxn>
                <a:cxn ang="0">
                  <a:pos x="265" y="334"/>
                </a:cxn>
                <a:cxn ang="0">
                  <a:pos x="290" y="351"/>
                </a:cxn>
                <a:cxn ang="0">
                  <a:pos x="325" y="356"/>
                </a:cxn>
                <a:cxn ang="0">
                  <a:pos x="360" y="359"/>
                </a:cxn>
                <a:cxn ang="0">
                  <a:pos x="388" y="370"/>
                </a:cxn>
                <a:cxn ang="0">
                  <a:pos x="400" y="401"/>
                </a:cxn>
                <a:cxn ang="0">
                  <a:pos x="202" y="404"/>
                </a:cxn>
                <a:cxn ang="0">
                  <a:pos x="162" y="479"/>
                </a:cxn>
                <a:cxn ang="0">
                  <a:pos x="150" y="484"/>
                </a:cxn>
                <a:cxn ang="0">
                  <a:pos x="138" y="492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grayWhite">
            <a:xfrm>
              <a:off x="380" y="3463"/>
              <a:ext cx="512" cy="509"/>
            </a:xfrm>
            <a:custGeom>
              <a:avLst/>
              <a:gdLst/>
              <a:ahLst/>
              <a:cxnLst>
                <a:cxn ang="0">
                  <a:pos x="67" y="492"/>
                </a:cxn>
                <a:cxn ang="0">
                  <a:pos x="45" y="451"/>
                </a:cxn>
                <a:cxn ang="0">
                  <a:pos x="68" y="418"/>
                </a:cxn>
                <a:cxn ang="0">
                  <a:pos x="106" y="391"/>
                </a:cxn>
                <a:cxn ang="0">
                  <a:pos x="105" y="352"/>
                </a:cxn>
                <a:cxn ang="0">
                  <a:pos x="79" y="324"/>
                </a:cxn>
                <a:cxn ang="0">
                  <a:pos x="44" y="302"/>
                </a:cxn>
                <a:cxn ang="0">
                  <a:pos x="7" y="280"/>
                </a:cxn>
                <a:cxn ang="0">
                  <a:pos x="2" y="258"/>
                </a:cxn>
                <a:cxn ang="0">
                  <a:pos x="13" y="239"/>
                </a:cxn>
                <a:cxn ang="0">
                  <a:pos x="29" y="220"/>
                </a:cxn>
                <a:cxn ang="0">
                  <a:pos x="43" y="201"/>
                </a:cxn>
                <a:cxn ang="0">
                  <a:pos x="65" y="184"/>
                </a:cxn>
                <a:cxn ang="0">
                  <a:pos x="100" y="191"/>
                </a:cxn>
                <a:cxn ang="0">
                  <a:pos x="124" y="210"/>
                </a:cxn>
                <a:cxn ang="0">
                  <a:pos x="150" y="233"/>
                </a:cxn>
                <a:cxn ang="0">
                  <a:pos x="179" y="232"/>
                </a:cxn>
                <a:cxn ang="0">
                  <a:pos x="207" y="223"/>
                </a:cxn>
                <a:cxn ang="0">
                  <a:pos x="230" y="198"/>
                </a:cxn>
                <a:cxn ang="0">
                  <a:pos x="242" y="165"/>
                </a:cxn>
                <a:cxn ang="0">
                  <a:pos x="226" y="143"/>
                </a:cxn>
                <a:cxn ang="0">
                  <a:pos x="203" y="132"/>
                </a:cxn>
                <a:cxn ang="0">
                  <a:pos x="176" y="122"/>
                </a:cxn>
                <a:cxn ang="0">
                  <a:pos x="153" y="111"/>
                </a:cxn>
                <a:cxn ang="0">
                  <a:pos x="142" y="80"/>
                </a:cxn>
                <a:cxn ang="0">
                  <a:pos x="163" y="50"/>
                </a:cxn>
                <a:cxn ang="0">
                  <a:pos x="187" y="36"/>
                </a:cxn>
                <a:cxn ang="0">
                  <a:pos x="211" y="18"/>
                </a:cxn>
                <a:cxn ang="0">
                  <a:pos x="243" y="28"/>
                </a:cxn>
                <a:cxn ang="0">
                  <a:pos x="277" y="54"/>
                </a:cxn>
                <a:cxn ang="0">
                  <a:pos x="314" y="72"/>
                </a:cxn>
                <a:cxn ang="0">
                  <a:pos x="355" y="68"/>
                </a:cxn>
                <a:cxn ang="0">
                  <a:pos x="382" y="36"/>
                </a:cxn>
                <a:cxn ang="0">
                  <a:pos x="411" y="3"/>
                </a:cxn>
                <a:cxn ang="0">
                  <a:pos x="453" y="10"/>
                </a:cxn>
                <a:cxn ang="0">
                  <a:pos x="486" y="36"/>
                </a:cxn>
                <a:cxn ang="0">
                  <a:pos x="489" y="68"/>
                </a:cxn>
                <a:cxn ang="0">
                  <a:pos x="466" y="88"/>
                </a:cxn>
                <a:cxn ang="0">
                  <a:pos x="437" y="107"/>
                </a:cxn>
                <a:cxn ang="0">
                  <a:pos x="422" y="133"/>
                </a:cxn>
                <a:cxn ang="0">
                  <a:pos x="419" y="317"/>
                </a:cxn>
                <a:cxn ang="0">
                  <a:pos x="388" y="302"/>
                </a:cxn>
                <a:cxn ang="0">
                  <a:pos x="364" y="273"/>
                </a:cxn>
                <a:cxn ang="0">
                  <a:pos x="336" y="250"/>
                </a:cxn>
                <a:cxn ang="0">
                  <a:pos x="299" y="252"/>
                </a:cxn>
                <a:cxn ang="0">
                  <a:pos x="275" y="270"/>
                </a:cxn>
                <a:cxn ang="0">
                  <a:pos x="255" y="294"/>
                </a:cxn>
                <a:cxn ang="0">
                  <a:pos x="242" y="323"/>
                </a:cxn>
                <a:cxn ang="0">
                  <a:pos x="241" y="353"/>
                </a:cxn>
                <a:cxn ang="0">
                  <a:pos x="257" y="364"/>
                </a:cxn>
                <a:cxn ang="0">
                  <a:pos x="279" y="368"/>
                </a:cxn>
                <a:cxn ang="0">
                  <a:pos x="304" y="370"/>
                </a:cxn>
                <a:cxn ang="0">
                  <a:pos x="330" y="376"/>
                </a:cxn>
                <a:cxn ang="0">
                  <a:pos x="353" y="407"/>
                </a:cxn>
                <a:cxn ang="0">
                  <a:pos x="352" y="443"/>
                </a:cxn>
                <a:cxn ang="0">
                  <a:pos x="334" y="462"/>
                </a:cxn>
                <a:cxn ang="0">
                  <a:pos x="311" y="479"/>
                </a:cxn>
                <a:cxn ang="0">
                  <a:pos x="278" y="465"/>
                </a:cxn>
                <a:cxn ang="0">
                  <a:pos x="241" y="445"/>
                </a:cxn>
                <a:cxn ang="0">
                  <a:pos x="202" y="432"/>
                </a:cxn>
                <a:cxn ang="0">
                  <a:pos x="98" y="508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grayWhite">
            <a:xfrm>
              <a:off x="705" y="3827"/>
              <a:ext cx="513" cy="493"/>
            </a:xfrm>
            <a:custGeom>
              <a:avLst/>
              <a:gdLst/>
              <a:ahLst/>
              <a:cxnLst>
                <a:cxn ang="0">
                  <a:pos x="111" y="481"/>
                </a:cxn>
                <a:cxn ang="0">
                  <a:pos x="85" y="463"/>
                </a:cxn>
                <a:cxn ang="0">
                  <a:pos x="64" y="433"/>
                </a:cxn>
                <a:cxn ang="0">
                  <a:pos x="0" y="275"/>
                </a:cxn>
                <a:cxn ang="0">
                  <a:pos x="3" y="259"/>
                </a:cxn>
                <a:cxn ang="0">
                  <a:pos x="10" y="240"/>
                </a:cxn>
                <a:cxn ang="0">
                  <a:pos x="21" y="222"/>
                </a:cxn>
                <a:cxn ang="0">
                  <a:pos x="35" y="205"/>
                </a:cxn>
                <a:cxn ang="0">
                  <a:pos x="49" y="193"/>
                </a:cxn>
                <a:cxn ang="0">
                  <a:pos x="81" y="193"/>
                </a:cxn>
                <a:cxn ang="0">
                  <a:pos x="112" y="205"/>
                </a:cxn>
                <a:cxn ang="0">
                  <a:pos x="142" y="220"/>
                </a:cxn>
                <a:cxn ang="0">
                  <a:pos x="169" y="226"/>
                </a:cxn>
                <a:cxn ang="0">
                  <a:pos x="194" y="211"/>
                </a:cxn>
                <a:cxn ang="0">
                  <a:pos x="212" y="183"/>
                </a:cxn>
                <a:cxn ang="0">
                  <a:pos x="222" y="156"/>
                </a:cxn>
                <a:cxn ang="0">
                  <a:pos x="213" y="128"/>
                </a:cxn>
                <a:cxn ang="0">
                  <a:pos x="198" y="115"/>
                </a:cxn>
                <a:cxn ang="0">
                  <a:pos x="178" y="105"/>
                </a:cxn>
                <a:cxn ang="0">
                  <a:pos x="158" y="95"/>
                </a:cxn>
                <a:cxn ang="0">
                  <a:pos x="142" y="81"/>
                </a:cxn>
                <a:cxn ang="0">
                  <a:pos x="137" y="60"/>
                </a:cxn>
                <a:cxn ang="0">
                  <a:pos x="146" y="38"/>
                </a:cxn>
                <a:cxn ang="0">
                  <a:pos x="160" y="20"/>
                </a:cxn>
                <a:cxn ang="0">
                  <a:pos x="176" y="0"/>
                </a:cxn>
                <a:cxn ang="0">
                  <a:pos x="198" y="15"/>
                </a:cxn>
                <a:cxn ang="0">
                  <a:pos x="224" y="26"/>
                </a:cxn>
                <a:cxn ang="0">
                  <a:pos x="251" y="34"/>
                </a:cxn>
                <a:cxn ang="0">
                  <a:pos x="279" y="38"/>
                </a:cxn>
                <a:cxn ang="0">
                  <a:pos x="307" y="37"/>
                </a:cxn>
                <a:cxn ang="0">
                  <a:pos x="285" y="123"/>
                </a:cxn>
                <a:cxn ang="0">
                  <a:pos x="295" y="131"/>
                </a:cxn>
                <a:cxn ang="0">
                  <a:pos x="308" y="140"/>
                </a:cxn>
                <a:cxn ang="0">
                  <a:pos x="337" y="134"/>
                </a:cxn>
                <a:cxn ang="0">
                  <a:pos x="357" y="101"/>
                </a:cxn>
                <a:cxn ang="0">
                  <a:pos x="382" y="69"/>
                </a:cxn>
                <a:cxn ang="0">
                  <a:pos x="395" y="94"/>
                </a:cxn>
                <a:cxn ang="0">
                  <a:pos x="416" y="117"/>
                </a:cxn>
                <a:cxn ang="0">
                  <a:pos x="441" y="137"/>
                </a:cxn>
                <a:cxn ang="0">
                  <a:pos x="469" y="154"/>
                </a:cxn>
                <a:cxn ang="0">
                  <a:pos x="501" y="170"/>
                </a:cxn>
                <a:cxn ang="0">
                  <a:pos x="431" y="287"/>
                </a:cxn>
                <a:cxn ang="0">
                  <a:pos x="316" y="222"/>
                </a:cxn>
                <a:cxn ang="0">
                  <a:pos x="299" y="240"/>
                </a:cxn>
                <a:cxn ang="0">
                  <a:pos x="283" y="261"/>
                </a:cxn>
                <a:cxn ang="0">
                  <a:pos x="271" y="284"/>
                </a:cxn>
                <a:cxn ang="0">
                  <a:pos x="262" y="308"/>
                </a:cxn>
                <a:cxn ang="0">
                  <a:pos x="265" y="334"/>
                </a:cxn>
                <a:cxn ang="0">
                  <a:pos x="290" y="351"/>
                </a:cxn>
                <a:cxn ang="0">
                  <a:pos x="325" y="356"/>
                </a:cxn>
                <a:cxn ang="0">
                  <a:pos x="360" y="359"/>
                </a:cxn>
                <a:cxn ang="0">
                  <a:pos x="388" y="370"/>
                </a:cxn>
                <a:cxn ang="0">
                  <a:pos x="400" y="401"/>
                </a:cxn>
                <a:cxn ang="0">
                  <a:pos x="202" y="404"/>
                </a:cxn>
                <a:cxn ang="0">
                  <a:pos x="162" y="479"/>
                </a:cxn>
                <a:cxn ang="0">
                  <a:pos x="150" y="484"/>
                </a:cxn>
                <a:cxn ang="0">
                  <a:pos x="138" y="492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grayWhite">
            <a:xfrm>
              <a:off x="-3" y="3739"/>
              <a:ext cx="337" cy="355"/>
            </a:xfrm>
            <a:custGeom>
              <a:avLst/>
              <a:gdLst/>
              <a:ahLst/>
              <a:cxnLst>
                <a:cxn ang="0">
                  <a:pos x="315" y="160"/>
                </a:cxn>
                <a:cxn ang="0">
                  <a:pos x="280" y="168"/>
                </a:cxn>
                <a:cxn ang="0">
                  <a:pos x="247" y="179"/>
                </a:cxn>
                <a:cxn ang="0">
                  <a:pos x="232" y="209"/>
                </a:cxn>
                <a:cxn ang="0">
                  <a:pos x="240" y="243"/>
                </a:cxn>
                <a:cxn ang="0">
                  <a:pos x="243" y="275"/>
                </a:cxn>
                <a:cxn ang="0">
                  <a:pos x="227" y="291"/>
                </a:cxn>
                <a:cxn ang="0">
                  <a:pos x="202" y="300"/>
                </a:cxn>
                <a:cxn ang="0">
                  <a:pos x="175" y="303"/>
                </a:cxn>
                <a:cxn ang="0">
                  <a:pos x="149" y="303"/>
                </a:cxn>
                <a:cxn ang="0">
                  <a:pos x="142" y="276"/>
                </a:cxn>
                <a:cxn ang="0">
                  <a:pos x="149" y="243"/>
                </a:cxn>
                <a:cxn ang="0">
                  <a:pos x="139" y="220"/>
                </a:cxn>
                <a:cxn ang="0">
                  <a:pos x="121" y="210"/>
                </a:cxn>
                <a:cxn ang="0">
                  <a:pos x="99" y="206"/>
                </a:cxn>
                <a:cxn ang="0">
                  <a:pos x="75" y="207"/>
                </a:cxn>
                <a:cxn ang="0">
                  <a:pos x="51" y="216"/>
                </a:cxn>
                <a:cxn ang="0">
                  <a:pos x="34" y="234"/>
                </a:cxn>
                <a:cxn ang="0">
                  <a:pos x="32" y="260"/>
                </a:cxn>
                <a:cxn ang="0">
                  <a:pos x="43" y="284"/>
                </a:cxn>
                <a:cxn ang="0">
                  <a:pos x="50" y="309"/>
                </a:cxn>
                <a:cxn ang="0">
                  <a:pos x="41" y="333"/>
                </a:cxn>
                <a:cxn ang="0">
                  <a:pos x="25" y="345"/>
                </a:cxn>
                <a:cxn ang="0">
                  <a:pos x="7" y="353"/>
                </a:cxn>
                <a:cxn ang="0">
                  <a:pos x="14" y="34"/>
                </a:cxn>
                <a:cxn ang="0">
                  <a:pos x="16" y="51"/>
                </a:cxn>
                <a:cxn ang="0">
                  <a:pos x="13" y="68"/>
                </a:cxn>
                <a:cxn ang="0">
                  <a:pos x="9" y="87"/>
                </a:cxn>
                <a:cxn ang="0">
                  <a:pos x="12" y="107"/>
                </a:cxn>
                <a:cxn ang="0">
                  <a:pos x="33" y="126"/>
                </a:cxn>
                <a:cxn ang="0">
                  <a:pos x="61" y="127"/>
                </a:cxn>
                <a:cxn ang="0">
                  <a:pos x="81" y="124"/>
                </a:cxn>
                <a:cxn ang="0">
                  <a:pos x="103" y="121"/>
                </a:cxn>
                <a:cxn ang="0">
                  <a:pos x="122" y="110"/>
                </a:cxn>
                <a:cxn ang="0">
                  <a:pos x="135" y="91"/>
                </a:cxn>
                <a:cxn ang="0">
                  <a:pos x="134" y="71"/>
                </a:cxn>
                <a:cxn ang="0">
                  <a:pos x="126" y="52"/>
                </a:cxn>
                <a:cxn ang="0">
                  <a:pos x="118" y="33"/>
                </a:cxn>
                <a:cxn ang="0">
                  <a:pos x="122" y="13"/>
                </a:cxn>
                <a:cxn ang="0">
                  <a:pos x="140" y="6"/>
                </a:cxn>
                <a:cxn ang="0">
                  <a:pos x="163" y="1"/>
                </a:cxn>
                <a:cxn ang="0">
                  <a:pos x="186" y="1"/>
                </a:cxn>
                <a:cxn ang="0">
                  <a:pos x="202" y="8"/>
                </a:cxn>
                <a:cxn ang="0">
                  <a:pos x="207" y="41"/>
                </a:cxn>
                <a:cxn ang="0">
                  <a:pos x="219" y="68"/>
                </a:cxn>
                <a:cxn ang="0">
                  <a:pos x="241" y="82"/>
                </a:cxn>
                <a:cxn ang="0">
                  <a:pos x="267" y="78"/>
                </a:cxn>
                <a:cxn ang="0">
                  <a:pos x="292" y="64"/>
                </a:cxn>
                <a:cxn ang="0">
                  <a:pos x="316" y="67"/>
                </a:cxn>
                <a:cxn ang="0">
                  <a:pos x="323" y="85"/>
                </a:cxn>
                <a:cxn ang="0">
                  <a:pos x="329" y="105"/>
                </a:cxn>
                <a:cxn ang="0">
                  <a:pos x="334" y="126"/>
                </a:cxn>
                <a:cxn ang="0">
                  <a:pos x="335" y="147"/>
                </a:cxn>
              </a:cxnLst>
              <a:rect l="0" t="0" r="r" b="b"/>
              <a:pathLst>
                <a:path w="337" h="355">
                  <a:moveTo>
                    <a:pt x="335" y="147"/>
                  </a:moveTo>
                  <a:lnTo>
                    <a:pt x="329" y="153"/>
                  </a:lnTo>
                  <a:lnTo>
                    <a:pt x="323" y="158"/>
                  </a:lnTo>
                  <a:lnTo>
                    <a:pt x="315" y="160"/>
                  </a:lnTo>
                  <a:lnTo>
                    <a:pt x="306" y="163"/>
                  </a:lnTo>
                  <a:lnTo>
                    <a:pt x="297" y="165"/>
                  </a:lnTo>
                  <a:lnTo>
                    <a:pt x="288" y="167"/>
                  </a:lnTo>
                  <a:lnTo>
                    <a:pt x="280" y="168"/>
                  </a:lnTo>
                  <a:lnTo>
                    <a:pt x="270" y="170"/>
                  </a:lnTo>
                  <a:lnTo>
                    <a:pt x="261" y="172"/>
                  </a:lnTo>
                  <a:lnTo>
                    <a:pt x="254" y="175"/>
                  </a:lnTo>
                  <a:lnTo>
                    <a:pt x="247" y="179"/>
                  </a:lnTo>
                  <a:lnTo>
                    <a:pt x="242" y="183"/>
                  </a:lnTo>
                  <a:lnTo>
                    <a:pt x="237" y="191"/>
                  </a:lnTo>
                  <a:lnTo>
                    <a:pt x="233" y="199"/>
                  </a:lnTo>
                  <a:lnTo>
                    <a:pt x="232" y="209"/>
                  </a:lnTo>
                  <a:lnTo>
                    <a:pt x="233" y="222"/>
                  </a:lnTo>
                  <a:lnTo>
                    <a:pt x="236" y="229"/>
                  </a:lnTo>
                  <a:lnTo>
                    <a:pt x="239" y="237"/>
                  </a:lnTo>
                  <a:lnTo>
                    <a:pt x="240" y="243"/>
                  </a:lnTo>
                  <a:lnTo>
                    <a:pt x="242" y="252"/>
                  </a:lnTo>
                  <a:lnTo>
                    <a:pt x="242" y="259"/>
                  </a:lnTo>
                  <a:lnTo>
                    <a:pt x="243" y="266"/>
                  </a:lnTo>
                  <a:lnTo>
                    <a:pt x="243" y="275"/>
                  </a:lnTo>
                  <a:lnTo>
                    <a:pt x="243" y="283"/>
                  </a:lnTo>
                  <a:lnTo>
                    <a:pt x="237" y="286"/>
                  </a:lnTo>
                  <a:lnTo>
                    <a:pt x="232" y="289"/>
                  </a:lnTo>
                  <a:lnTo>
                    <a:pt x="227" y="291"/>
                  </a:lnTo>
                  <a:lnTo>
                    <a:pt x="221" y="293"/>
                  </a:lnTo>
                  <a:lnTo>
                    <a:pt x="216" y="294"/>
                  </a:lnTo>
                  <a:lnTo>
                    <a:pt x="209" y="297"/>
                  </a:lnTo>
                  <a:lnTo>
                    <a:pt x="202" y="300"/>
                  </a:lnTo>
                  <a:lnTo>
                    <a:pt x="195" y="300"/>
                  </a:lnTo>
                  <a:lnTo>
                    <a:pt x="189" y="302"/>
                  </a:lnTo>
                  <a:lnTo>
                    <a:pt x="182" y="303"/>
                  </a:lnTo>
                  <a:lnTo>
                    <a:pt x="175" y="303"/>
                  </a:lnTo>
                  <a:lnTo>
                    <a:pt x="169" y="303"/>
                  </a:lnTo>
                  <a:lnTo>
                    <a:pt x="162" y="303"/>
                  </a:lnTo>
                  <a:lnTo>
                    <a:pt x="155" y="303"/>
                  </a:lnTo>
                  <a:lnTo>
                    <a:pt x="149" y="303"/>
                  </a:lnTo>
                  <a:lnTo>
                    <a:pt x="143" y="299"/>
                  </a:lnTo>
                  <a:lnTo>
                    <a:pt x="140" y="293"/>
                  </a:lnTo>
                  <a:lnTo>
                    <a:pt x="140" y="285"/>
                  </a:lnTo>
                  <a:lnTo>
                    <a:pt x="142" y="276"/>
                  </a:lnTo>
                  <a:lnTo>
                    <a:pt x="144" y="268"/>
                  </a:lnTo>
                  <a:lnTo>
                    <a:pt x="147" y="260"/>
                  </a:lnTo>
                  <a:lnTo>
                    <a:pt x="149" y="252"/>
                  </a:lnTo>
                  <a:lnTo>
                    <a:pt x="149" y="243"/>
                  </a:lnTo>
                  <a:lnTo>
                    <a:pt x="149" y="235"/>
                  </a:lnTo>
                  <a:lnTo>
                    <a:pt x="146" y="229"/>
                  </a:lnTo>
                  <a:lnTo>
                    <a:pt x="143" y="224"/>
                  </a:lnTo>
                  <a:lnTo>
                    <a:pt x="139" y="220"/>
                  </a:lnTo>
                  <a:lnTo>
                    <a:pt x="136" y="217"/>
                  </a:lnTo>
                  <a:lnTo>
                    <a:pt x="130" y="214"/>
                  </a:lnTo>
                  <a:lnTo>
                    <a:pt x="126" y="211"/>
                  </a:lnTo>
                  <a:lnTo>
                    <a:pt x="121" y="210"/>
                  </a:lnTo>
                  <a:lnTo>
                    <a:pt x="116" y="209"/>
                  </a:lnTo>
                  <a:lnTo>
                    <a:pt x="110" y="208"/>
                  </a:lnTo>
                  <a:lnTo>
                    <a:pt x="105" y="208"/>
                  </a:lnTo>
                  <a:lnTo>
                    <a:pt x="99" y="206"/>
                  </a:lnTo>
                  <a:lnTo>
                    <a:pt x="93" y="206"/>
                  </a:lnTo>
                  <a:lnTo>
                    <a:pt x="87" y="207"/>
                  </a:lnTo>
                  <a:lnTo>
                    <a:pt x="81" y="206"/>
                  </a:lnTo>
                  <a:lnTo>
                    <a:pt x="75" y="207"/>
                  </a:lnTo>
                  <a:lnTo>
                    <a:pt x="70" y="207"/>
                  </a:lnTo>
                  <a:lnTo>
                    <a:pt x="62" y="209"/>
                  </a:lnTo>
                  <a:lnTo>
                    <a:pt x="56" y="212"/>
                  </a:lnTo>
                  <a:lnTo>
                    <a:pt x="51" y="216"/>
                  </a:lnTo>
                  <a:lnTo>
                    <a:pt x="46" y="219"/>
                  </a:lnTo>
                  <a:lnTo>
                    <a:pt x="41" y="224"/>
                  </a:lnTo>
                  <a:lnTo>
                    <a:pt x="37" y="229"/>
                  </a:lnTo>
                  <a:lnTo>
                    <a:pt x="34" y="234"/>
                  </a:lnTo>
                  <a:lnTo>
                    <a:pt x="29" y="241"/>
                  </a:lnTo>
                  <a:lnTo>
                    <a:pt x="30" y="248"/>
                  </a:lnTo>
                  <a:lnTo>
                    <a:pt x="31" y="253"/>
                  </a:lnTo>
                  <a:lnTo>
                    <a:pt x="32" y="260"/>
                  </a:lnTo>
                  <a:lnTo>
                    <a:pt x="35" y="266"/>
                  </a:lnTo>
                  <a:lnTo>
                    <a:pt x="37" y="272"/>
                  </a:lnTo>
                  <a:lnTo>
                    <a:pt x="42" y="279"/>
                  </a:lnTo>
                  <a:lnTo>
                    <a:pt x="43" y="284"/>
                  </a:lnTo>
                  <a:lnTo>
                    <a:pt x="45" y="289"/>
                  </a:lnTo>
                  <a:lnTo>
                    <a:pt x="49" y="296"/>
                  </a:lnTo>
                  <a:lnTo>
                    <a:pt x="50" y="303"/>
                  </a:lnTo>
                  <a:lnTo>
                    <a:pt x="50" y="309"/>
                  </a:lnTo>
                  <a:lnTo>
                    <a:pt x="50" y="316"/>
                  </a:lnTo>
                  <a:lnTo>
                    <a:pt x="49" y="321"/>
                  </a:lnTo>
                  <a:lnTo>
                    <a:pt x="47" y="326"/>
                  </a:lnTo>
                  <a:lnTo>
                    <a:pt x="41" y="333"/>
                  </a:lnTo>
                  <a:lnTo>
                    <a:pt x="35" y="339"/>
                  </a:lnTo>
                  <a:lnTo>
                    <a:pt x="32" y="341"/>
                  </a:lnTo>
                  <a:lnTo>
                    <a:pt x="30" y="343"/>
                  </a:lnTo>
                  <a:lnTo>
                    <a:pt x="25" y="345"/>
                  </a:lnTo>
                  <a:lnTo>
                    <a:pt x="21" y="348"/>
                  </a:lnTo>
                  <a:lnTo>
                    <a:pt x="17" y="349"/>
                  </a:lnTo>
                  <a:lnTo>
                    <a:pt x="12" y="350"/>
                  </a:lnTo>
                  <a:lnTo>
                    <a:pt x="7" y="353"/>
                  </a:lnTo>
                  <a:lnTo>
                    <a:pt x="0" y="354"/>
                  </a:lnTo>
                  <a:lnTo>
                    <a:pt x="0" y="19"/>
                  </a:lnTo>
                  <a:lnTo>
                    <a:pt x="12" y="31"/>
                  </a:lnTo>
                  <a:lnTo>
                    <a:pt x="14" y="34"/>
                  </a:lnTo>
                  <a:lnTo>
                    <a:pt x="16" y="39"/>
                  </a:lnTo>
                  <a:lnTo>
                    <a:pt x="18" y="43"/>
                  </a:lnTo>
                  <a:lnTo>
                    <a:pt x="17" y="47"/>
                  </a:lnTo>
                  <a:lnTo>
                    <a:pt x="16" y="51"/>
                  </a:lnTo>
                  <a:lnTo>
                    <a:pt x="16" y="56"/>
                  </a:lnTo>
                  <a:lnTo>
                    <a:pt x="16" y="60"/>
                  </a:lnTo>
                  <a:lnTo>
                    <a:pt x="14" y="64"/>
                  </a:lnTo>
                  <a:lnTo>
                    <a:pt x="13" y="68"/>
                  </a:lnTo>
                  <a:lnTo>
                    <a:pt x="12" y="73"/>
                  </a:lnTo>
                  <a:lnTo>
                    <a:pt x="11" y="78"/>
                  </a:lnTo>
                  <a:lnTo>
                    <a:pt x="10" y="82"/>
                  </a:lnTo>
                  <a:lnTo>
                    <a:pt x="9" y="87"/>
                  </a:lnTo>
                  <a:lnTo>
                    <a:pt x="9" y="92"/>
                  </a:lnTo>
                  <a:lnTo>
                    <a:pt x="8" y="97"/>
                  </a:lnTo>
                  <a:lnTo>
                    <a:pt x="9" y="102"/>
                  </a:lnTo>
                  <a:lnTo>
                    <a:pt x="12" y="107"/>
                  </a:lnTo>
                  <a:lnTo>
                    <a:pt x="16" y="112"/>
                  </a:lnTo>
                  <a:lnTo>
                    <a:pt x="19" y="118"/>
                  </a:lnTo>
                  <a:lnTo>
                    <a:pt x="27" y="122"/>
                  </a:lnTo>
                  <a:lnTo>
                    <a:pt x="33" y="126"/>
                  </a:lnTo>
                  <a:lnTo>
                    <a:pt x="40" y="128"/>
                  </a:lnTo>
                  <a:lnTo>
                    <a:pt x="48" y="128"/>
                  </a:lnTo>
                  <a:lnTo>
                    <a:pt x="56" y="129"/>
                  </a:lnTo>
                  <a:lnTo>
                    <a:pt x="61" y="127"/>
                  </a:lnTo>
                  <a:lnTo>
                    <a:pt x="65" y="127"/>
                  </a:lnTo>
                  <a:lnTo>
                    <a:pt x="70" y="126"/>
                  </a:lnTo>
                  <a:lnTo>
                    <a:pt x="76" y="126"/>
                  </a:lnTo>
                  <a:lnTo>
                    <a:pt x="81" y="124"/>
                  </a:lnTo>
                  <a:lnTo>
                    <a:pt x="87" y="124"/>
                  </a:lnTo>
                  <a:lnTo>
                    <a:pt x="92" y="123"/>
                  </a:lnTo>
                  <a:lnTo>
                    <a:pt x="98" y="121"/>
                  </a:lnTo>
                  <a:lnTo>
                    <a:pt x="103" y="121"/>
                  </a:lnTo>
                  <a:lnTo>
                    <a:pt x="107" y="119"/>
                  </a:lnTo>
                  <a:lnTo>
                    <a:pt x="112" y="116"/>
                  </a:lnTo>
                  <a:lnTo>
                    <a:pt x="117" y="114"/>
                  </a:lnTo>
                  <a:lnTo>
                    <a:pt x="122" y="110"/>
                  </a:lnTo>
                  <a:lnTo>
                    <a:pt x="125" y="106"/>
                  </a:lnTo>
                  <a:lnTo>
                    <a:pt x="128" y="101"/>
                  </a:lnTo>
                  <a:lnTo>
                    <a:pt x="131" y="96"/>
                  </a:lnTo>
                  <a:lnTo>
                    <a:pt x="135" y="91"/>
                  </a:lnTo>
                  <a:lnTo>
                    <a:pt x="136" y="85"/>
                  </a:lnTo>
                  <a:lnTo>
                    <a:pt x="136" y="81"/>
                  </a:lnTo>
                  <a:lnTo>
                    <a:pt x="136" y="76"/>
                  </a:lnTo>
                  <a:lnTo>
                    <a:pt x="134" y="71"/>
                  </a:lnTo>
                  <a:lnTo>
                    <a:pt x="133" y="67"/>
                  </a:lnTo>
                  <a:lnTo>
                    <a:pt x="131" y="62"/>
                  </a:lnTo>
                  <a:lnTo>
                    <a:pt x="128" y="56"/>
                  </a:lnTo>
                  <a:lnTo>
                    <a:pt x="126" y="52"/>
                  </a:lnTo>
                  <a:lnTo>
                    <a:pt x="124" y="47"/>
                  </a:lnTo>
                  <a:lnTo>
                    <a:pt x="122" y="43"/>
                  </a:lnTo>
                  <a:lnTo>
                    <a:pt x="119" y="38"/>
                  </a:lnTo>
                  <a:lnTo>
                    <a:pt x="118" y="33"/>
                  </a:lnTo>
                  <a:lnTo>
                    <a:pt x="118" y="28"/>
                  </a:lnTo>
                  <a:lnTo>
                    <a:pt x="118" y="22"/>
                  </a:lnTo>
                  <a:lnTo>
                    <a:pt x="118" y="18"/>
                  </a:lnTo>
                  <a:lnTo>
                    <a:pt x="122" y="13"/>
                  </a:lnTo>
                  <a:lnTo>
                    <a:pt x="127" y="11"/>
                  </a:lnTo>
                  <a:lnTo>
                    <a:pt x="130" y="9"/>
                  </a:lnTo>
                  <a:lnTo>
                    <a:pt x="136" y="8"/>
                  </a:lnTo>
                  <a:lnTo>
                    <a:pt x="140" y="6"/>
                  </a:lnTo>
                  <a:lnTo>
                    <a:pt x="145" y="4"/>
                  </a:lnTo>
                  <a:lnTo>
                    <a:pt x="151" y="3"/>
                  </a:lnTo>
                  <a:lnTo>
                    <a:pt x="156" y="4"/>
                  </a:lnTo>
                  <a:lnTo>
                    <a:pt x="163" y="1"/>
                  </a:lnTo>
                  <a:lnTo>
                    <a:pt x="169" y="2"/>
                  </a:lnTo>
                  <a:lnTo>
                    <a:pt x="174" y="1"/>
                  </a:lnTo>
                  <a:lnTo>
                    <a:pt x="180" y="2"/>
                  </a:lnTo>
                  <a:lnTo>
                    <a:pt x="186" y="1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2" y="8"/>
                  </a:lnTo>
                  <a:lnTo>
                    <a:pt x="203" y="15"/>
                  </a:lnTo>
                  <a:lnTo>
                    <a:pt x="204" y="24"/>
                  </a:lnTo>
                  <a:lnTo>
                    <a:pt x="205" y="33"/>
                  </a:lnTo>
                  <a:lnTo>
                    <a:pt x="207" y="41"/>
                  </a:lnTo>
                  <a:lnTo>
                    <a:pt x="211" y="49"/>
                  </a:lnTo>
                  <a:lnTo>
                    <a:pt x="212" y="57"/>
                  </a:lnTo>
                  <a:lnTo>
                    <a:pt x="217" y="65"/>
                  </a:lnTo>
                  <a:lnTo>
                    <a:pt x="219" y="68"/>
                  </a:lnTo>
                  <a:lnTo>
                    <a:pt x="224" y="72"/>
                  </a:lnTo>
                  <a:lnTo>
                    <a:pt x="228" y="76"/>
                  </a:lnTo>
                  <a:lnTo>
                    <a:pt x="234" y="79"/>
                  </a:lnTo>
                  <a:lnTo>
                    <a:pt x="241" y="82"/>
                  </a:lnTo>
                  <a:lnTo>
                    <a:pt x="248" y="82"/>
                  </a:lnTo>
                  <a:lnTo>
                    <a:pt x="254" y="83"/>
                  </a:lnTo>
                  <a:lnTo>
                    <a:pt x="261" y="80"/>
                  </a:lnTo>
                  <a:lnTo>
                    <a:pt x="267" y="78"/>
                  </a:lnTo>
                  <a:lnTo>
                    <a:pt x="273" y="74"/>
                  </a:lnTo>
                  <a:lnTo>
                    <a:pt x="280" y="71"/>
                  </a:lnTo>
                  <a:lnTo>
                    <a:pt x="286" y="67"/>
                  </a:lnTo>
                  <a:lnTo>
                    <a:pt x="292" y="64"/>
                  </a:lnTo>
                  <a:lnTo>
                    <a:pt x="298" y="61"/>
                  </a:lnTo>
                  <a:lnTo>
                    <a:pt x="305" y="62"/>
                  </a:lnTo>
                  <a:lnTo>
                    <a:pt x="313" y="63"/>
                  </a:lnTo>
                  <a:lnTo>
                    <a:pt x="316" y="67"/>
                  </a:lnTo>
                  <a:lnTo>
                    <a:pt x="318" y="71"/>
                  </a:lnTo>
                  <a:lnTo>
                    <a:pt x="320" y="74"/>
                  </a:lnTo>
                  <a:lnTo>
                    <a:pt x="322" y="80"/>
                  </a:lnTo>
                  <a:lnTo>
                    <a:pt x="323" y="85"/>
                  </a:lnTo>
                  <a:lnTo>
                    <a:pt x="326" y="90"/>
                  </a:lnTo>
                  <a:lnTo>
                    <a:pt x="329" y="94"/>
                  </a:lnTo>
                  <a:lnTo>
                    <a:pt x="328" y="100"/>
                  </a:lnTo>
                  <a:lnTo>
                    <a:pt x="329" y="105"/>
                  </a:lnTo>
                  <a:lnTo>
                    <a:pt x="331" y="110"/>
                  </a:lnTo>
                  <a:lnTo>
                    <a:pt x="332" y="115"/>
                  </a:lnTo>
                  <a:lnTo>
                    <a:pt x="333" y="121"/>
                  </a:lnTo>
                  <a:lnTo>
                    <a:pt x="334" y="126"/>
                  </a:lnTo>
                  <a:lnTo>
                    <a:pt x="334" y="131"/>
                  </a:lnTo>
                  <a:lnTo>
                    <a:pt x="335" y="137"/>
                  </a:lnTo>
                  <a:lnTo>
                    <a:pt x="336" y="142"/>
                  </a:lnTo>
                  <a:lnTo>
                    <a:pt x="335" y="14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grayWhite">
            <a:xfrm>
              <a:off x="165" y="3976"/>
              <a:ext cx="426" cy="341"/>
            </a:xfrm>
            <a:custGeom>
              <a:avLst/>
              <a:gdLst/>
              <a:ahLst/>
              <a:cxnLst>
                <a:cxn ang="0">
                  <a:pos x="131" y="340"/>
                </a:cxn>
                <a:cxn ang="0">
                  <a:pos x="132" y="311"/>
                </a:cxn>
                <a:cxn ang="0">
                  <a:pos x="128" y="290"/>
                </a:cxn>
                <a:cxn ang="0">
                  <a:pos x="100" y="265"/>
                </a:cxn>
                <a:cxn ang="0">
                  <a:pos x="37" y="249"/>
                </a:cxn>
                <a:cxn ang="0">
                  <a:pos x="2" y="210"/>
                </a:cxn>
                <a:cxn ang="0">
                  <a:pos x="0" y="174"/>
                </a:cxn>
                <a:cxn ang="0">
                  <a:pos x="10" y="150"/>
                </a:cxn>
                <a:cxn ang="0">
                  <a:pos x="32" y="135"/>
                </a:cxn>
                <a:cxn ang="0">
                  <a:pos x="48" y="136"/>
                </a:cxn>
                <a:cxn ang="0">
                  <a:pos x="82" y="142"/>
                </a:cxn>
                <a:cxn ang="0">
                  <a:pos x="98" y="145"/>
                </a:cxn>
                <a:cxn ang="0">
                  <a:pos x="123" y="146"/>
                </a:cxn>
                <a:cxn ang="0">
                  <a:pos x="154" y="136"/>
                </a:cxn>
                <a:cxn ang="0">
                  <a:pos x="172" y="117"/>
                </a:cxn>
                <a:cxn ang="0">
                  <a:pos x="181" y="103"/>
                </a:cxn>
                <a:cxn ang="0">
                  <a:pos x="185" y="91"/>
                </a:cxn>
                <a:cxn ang="0">
                  <a:pos x="181" y="75"/>
                </a:cxn>
                <a:cxn ang="0">
                  <a:pos x="178" y="57"/>
                </a:cxn>
                <a:cxn ang="0">
                  <a:pos x="175" y="41"/>
                </a:cxn>
                <a:cxn ang="0">
                  <a:pos x="177" y="23"/>
                </a:cxn>
                <a:cxn ang="0">
                  <a:pos x="185" y="4"/>
                </a:cxn>
                <a:cxn ang="0">
                  <a:pos x="201" y="0"/>
                </a:cxn>
                <a:cxn ang="0">
                  <a:pos x="220" y="0"/>
                </a:cxn>
                <a:cxn ang="0">
                  <a:pos x="240" y="4"/>
                </a:cxn>
                <a:cxn ang="0">
                  <a:pos x="246" y="7"/>
                </a:cxn>
                <a:cxn ang="0">
                  <a:pos x="265" y="16"/>
                </a:cxn>
                <a:cxn ang="0">
                  <a:pos x="275" y="25"/>
                </a:cxn>
                <a:cxn ang="0">
                  <a:pos x="284" y="37"/>
                </a:cxn>
                <a:cxn ang="0">
                  <a:pos x="287" y="58"/>
                </a:cxn>
                <a:cxn ang="0">
                  <a:pos x="280" y="80"/>
                </a:cxn>
                <a:cxn ang="0">
                  <a:pos x="269" y="101"/>
                </a:cxn>
                <a:cxn ang="0">
                  <a:pos x="261" y="132"/>
                </a:cxn>
                <a:cxn ang="0">
                  <a:pos x="271" y="157"/>
                </a:cxn>
                <a:cxn ang="0">
                  <a:pos x="286" y="171"/>
                </a:cxn>
                <a:cxn ang="0">
                  <a:pos x="305" y="181"/>
                </a:cxn>
                <a:cxn ang="0">
                  <a:pos x="326" y="185"/>
                </a:cxn>
                <a:cxn ang="0">
                  <a:pos x="337" y="186"/>
                </a:cxn>
                <a:cxn ang="0">
                  <a:pos x="360" y="188"/>
                </a:cxn>
                <a:cxn ang="0">
                  <a:pos x="395" y="190"/>
                </a:cxn>
                <a:cxn ang="0">
                  <a:pos x="417" y="208"/>
                </a:cxn>
                <a:cxn ang="0">
                  <a:pos x="425" y="246"/>
                </a:cxn>
                <a:cxn ang="0">
                  <a:pos x="412" y="300"/>
                </a:cxn>
                <a:cxn ang="0">
                  <a:pos x="400" y="329"/>
                </a:cxn>
                <a:cxn ang="0">
                  <a:pos x="393" y="334"/>
                </a:cxn>
                <a:cxn ang="0">
                  <a:pos x="377" y="339"/>
                </a:cxn>
                <a:cxn ang="0">
                  <a:pos x="362" y="338"/>
                </a:cxn>
                <a:cxn ang="0">
                  <a:pos x="338" y="331"/>
                </a:cxn>
                <a:cxn ang="0">
                  <a:pos x="329" y="327"/>
                </a:cxn>
                <a:cxn ang="0">
                  <a:pos x="313" y="322"/>
                </a:cxn>
                <a:cxn ang="0">
                  <a:pos x="297" y="317"/>
                </a:cxn>
                <a:cxn ang="0">
                  <a:pos x="280" y="315"/>
                </a:cxn>
                <a:cxn ang="0">
                  <a:pos x="260" y="324"/>
                </a:cxn>
                <a:cxn ang="0">
                  <a:pos x="246" y="340"/>
                </a:cxn>
                <a:cxn ang="0">
                  <a:pos x="131" y="340"/>
                </a:cxn>
              </a:cxnLst>
              <a:rect l="0" t="0" r="r" b="b"/>
              <a:pathLst>
                <a:path w="426" h="341">
                  <a:moveTo>
                    <a:pt x="131" y="340"/>
                  </a:moveTo>
                  <a:lnTo>
                    <a:pt x="132" y="311"/>
                  </a:lnTo>
                  <a:lnTo>
                    <a:pt x="128" y="290"/>
                  </a:lnTo>
                  <a:lnTo>
                    <a:pt x="100" y="265"/>
                  </a:lnTo>
                  <a:lnTo>
                    <a:pt x="37" y="249"/>
                  </a:lnTo>
                  <a:lnTo>
                    <a:pt x="2" y="210"/>
                  </a:lnTo>
                  <a:lnTo>
                    <a:pt x="0" y="174"/>
                  </a:lnTo>
                  <a:lnTo>
                    <a:pt x="10" y="150"/>
                  </a:lnTo>
                  <a:lnTo>
                    <a:pt x="32" y="135"/>
                  </a:lnTo>
                  <a:lnTo>
                    <a:pt x="48" y="136"/>
                  </a:lnTo>
                  <a:lnTo>
                    <a:pt x="82" y="142"/>
                  </a:lnTo>
                  <a:lnTo>
                    <a:pt x="98" y="145"/>
                  </a:lnTo>
                  <a:lnTo>
                    <a:pt x="123" y="146"/>
                  </a:lnTo>
                  <a:lnTo>
                    <a:pt x="154" y="136"/>
                  </a:lnTo>
                  <a:lnTo>
                    <a:pt x="172" y="117"/>
                  </a:lnTo>
                  <a:lnTo>
                    <a:pt x="181" y="103"/>
                  </a:lnTo>
                  <a:lnTo>
                    <a:pt x="185" y="91"/>
                  </a:lnTo>
                  <a:lnTo>
                    <a:pt x="181" y="75"/>
                  </a:lnTo>
                  <a:lnTo>
                    <a:pt x="178" y="57"/>
                  </a:lnTo>
                  <a:lnTo>
                    <a:pt x="175" y="41"/>
                  </a:lnTo>
                  <a:lnTo>
                    <a:pt x="177" y="23"/>
                  </a:lnTo>
                  <a:lnTo>
                    <a:pt x="185" y="4"/>
                  </a:lnTo>
                  <a:lnTo>
                    <a:pt x="201" y="0"/>
                  </a:lnTo>
                  <a:lnTo>
                    <a:pt x="220" y="0"/>
                  </a:lnTo>
                  <a:lnTo>
                    <a:pt x="240" y="4"/>
                  </a:lnTo>
                  <a:lnTo>
                    <a:pt x="246" y="7"/>
                  </a:lnTo>
                  <a:lnTo>
                    <a:pt x="265" y="16"/>
                  </a:lnTo>
                  <a:lnTo>
                    <a:pt x="275" y="25"/>
                  </a:lnTo>
                  <a:lnTo>
                    <a:pt x="284" y="37"/>
                  </a:lnTo>
                  <a:lnTo>
                    <a:pt x="287" y="58"/>
                  </a:lnTo>
                  <a:lnTo>
                    <a:pt x="280" y="80"/>
                  </a:lnTo>
                  <a:lnTo>
                    <a:pt x="269" y="101"/>
                  </a:lnTo>
                  <a:lnTo>
                    <a:pt x="261" y="132"/>
                  </a:lnTo>
                  <a:lnTo>
                    <a:pt x="271" y="157"/>
                  </a:lnTo>
                  <a:lnTo>
                    <a:pt x="286" y="171"/>
                  </a:lnTo>
                  <a:lnTo>
                    <a:pt x="305" y="181"/>
                  </a:lnTo>
                  <a:lnTo>
                    <a:pt x="326" y="185"/>
                  </a:lnTo>
                  <a:lnTo>
                    <a:pt x="337" y="186"/>
                  </a:lnTo>
                  <a:lnTo>
                    <a:pt x="360" y="188"/>
                  </a:lnTo>
                  <a:lnTo>
                    <a:pt x="395" y="190"/>
                  </a:lnTo>
                  <a:lnTo>
                    <a:pt x="417" y="208"/>
                  </a:lnTo>
                  <a:lnTo>
                    <a:pt x="425" y="246"/>
                  </a:lnTo>
                  <a:lnTo>
                    <a:pt x="412" y="300"/>
                  </a:lnTo>
                  <a:lnTo>
                    <a:pt x="400" y="329"/>
                  </a:lnTo>
                  <a:lnTo>
                    <a:pt x="393" y="334"/>
                  </a:lnTo>
                  <a:lnTo>
                    <a:pt x="377" y="339"/>
                  </a:lnTo>
                  <a:lnTo>
                    <a:pt x="362" y="338"/>
                  </a:lnTo>
                  <a:lnTo>
                    <a:pt x="338" y="331"/>
                  </a:lnTo>
                  <a:lnTo>
                    <a:pt x="329" y="327"/>
                  </a:lnTo>
                  <a:lnTo>
                    <a:pt x="313" y="322"/>
                  </a:lnTo>
                  <a:lnTo>
                    <a:pt x="297" y="317"/>
                  </a:lnTo>
                  <a:lnTo>
                    <a:pt x="280" y="315"/>
                  </a:lnTo>
                  <a:lnTo>
                    <a:pt x="260" y="324"/>
                  </a:lnTo>
                  <a:lnTo>
                    <a:pt x="246" y="340"/>
                  </a:lnTo>
                  <a:lnTo>
                    <a:pt x="131" y="34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2067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dt" sz="quarter" idx="10"/>
          </p:nvPr>
        </p:nvSpPr>
        <p:spPr>
          <a:xfrm>
            <a:off x="95232" y="6329386"/>
            <a:ext cx="1905000" cy="457200"/>
          </a:xfrm>
        </p:spPr>
        <p:txBody>
          <a:bodyPr/>
          <a:lstStyle>
            <a:lvl1pPr>
              <a:defRPr b="1" i="1"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HEP 2009 - M.Calvi</a:t>
            </a:r>
            <a:endParaRPr lang="it-IT"/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FCDCD-7B6E-4656-8F9C-7B0BCE5726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HEP 2009 - M.Calvi</a:t>
            </a:r>
            <a:endParaRPr lang="it-IT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F9E6D-6223-4CA1-BC16-4CED53E997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96125" y="609600"/>
            <a:ext cx="1946275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54125" y="609600"/>
            <a:ext cx="56896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HEP 2009 - M.Calvi</a:t>
            </a:r>
            <a:endParaRPr lang="it-IT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19F37-3FF1-491D-BA14-F25C919F58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3" name="Segnaposto dat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8B3558-3DAF-40D3-B410-16E0C868433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2"/>
          </p:nvPr>
        </p:nvSpPr>
        <p:spPr>
          <a:xfrm>
            <a:off x="0" y="6500834"/>
            <a:ext cx="2143108" cy="357190"/>
          </a:xfrm>
        </p:spPr>
        <p:txBody>
          <a:bodyPr/>
          <a:lstStyle>
            <a:lvl1pPr>
              <a:defRPr>
                <a:solidFill>
                  <a:schemeClr val="accent5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HEP 2009 - M.Calvi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HEP 2009 - M.Calvi</a:t>
            </a:r>
            <a:endParaRPr lang="it-IT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93324-1595-463E-A284-B2E4D5D205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541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165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HEP 2009 - M.Calvi</a:t>
            </a:r>
            <a:endParaRPr lang="it-IT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154A1-6B36-47EF-8288-8B3AFE3C30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HEP 2009 - M.Calvi</a:t>
            </a:r>
            <a:endParaRPr lang="it-IT"/>
          </a:p>
        </p:txBody>
      </p:sp>
      <p:sp>
        <p:nvSpPr>
          <p:cNvPr id="9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483A2-02D5-4859-9147-DD46C4CB35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72272"/>
            <a:ext cx="2000232" cy="285752"/>
          </a:xfrm>
          <a:ln/>
        </p:spPr>
        <p:txBody>
          <a:bodyPr/>
          <a:lstStyle>
            <a:lvl1pPr>
              <a:defRPr>
                <a:solidFill>
                  <a:schemeClr val="accent5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HEP 2009 - M.Calvi</a:t>
            </a:r>
            <a:endParaRPr lang="it-IT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0695C-492A-48BE-AF2F-C03A48ED36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HEP 2009 - M.Calvi</a:t>
            </a:r>
            <a:endParaRPr lang="it-IT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F44B3-A2FA-46D3-8E65-2D866850EED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HEP 2009 - M.Calvi</a:t>
            </a:r>
            <a:endParaRPr lang="it-IT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311CB-86DB-4E2A-9C8A-4E7F6F75DF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HEP 2009 - M.Calvi</a:t>
            </a:r>
            <a:endParaRPr lang="it-IT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882EA-8F88-4A21-8766-F04A9C45E9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/>
        </p:nvGrpSpPr>
        <p:grpSpPr bwMode="auto">
          <a:xfrm>
            <a:off x="-17463" y="-20638"/>
            <a:ext cx="9159876" cy="6878638"/>
            <a:chOff x="-11" y="-13"/>
            <a:chExt cx="5770" cy="4333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hidden">
            <a:xfrm>
              <a:off x="1008" y="0"/>
              <a:ext cx="4751" cy="431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912" cy="39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" name="Freeform 4"/>
            <p:cNvSpPr>
              <a:spLocks/>
            </p:cNvSpPr>
            <p:nvPr/>
          </p:nvSpPr>
          <p:spPr bwMode="grayWhite">
            <a:xfrm>
              <a:off x="77" y="83"/>
              <a:ext cx="447" cy="520"/>
            </a:xfrm>
            <a:custGeom>
              <a:avLst/>
              <a:gdLst/>
              <a:ahLst/>
              <a:cxnLst>
                <a:cxn ang="0">
                  <a:pos x="254" y="495"/>
                </a:cxn>
                <a:cxn ang="0">
                  <a:pos x="245" y="454"/>
                </a:cxn>
                <a:cxn ang="0">
                  <a:pos x="230" y="417"/>
                </a:cxn>
                <a:cxn ang="0">
                  <a:pos x="193" y="402"/>
                </a:cxn>
                <a:cxn ang="0">
                  <a:pos x="150" y="412"/>
                </a:cxn>
                <a:cxn ang="0">
                  <a:pos x="112" y="417"/>
                </a:cxn>
                <a:cxn ang="0">
                  <a:pos x="93" y="399"/>
                </a:cxn>
                <a:cxn ang="0">
                  <a:pos x="81" y="370"/>
                </a:cxn>
                <a:cxn ang="0">
                  <a:pos x="75" y="339"/>
                </a:cxn>
                <a:cxn ang="0">
                  <a:pos x="76" y="309"/>
                </a:cxn>
                <a:cxn ang="0">
                  <a:pos x="106" y="300"/>
                </a:cxn>
                <a:cxn ang="0">
                  <a:pos x="146" y="307"/>
                </a:cxn>
                <a:cxn ang="0">
                  <a:pos x="175" y="294"/>
                </a:cxn>
                <a:cxn ang="0">
                  <a:pos x="186" y="273"/>
                </a:cxn>
                <a:cxn ang="0">
                  <a:pos x="189" y="246"/>
                </a:cxn>
                <a:cxn ang="0">
                  <a:pos x="188" y="219"/>
                </a:cxn>
                <a:cxn ang="0">
                  <a:pos x="178" y="191"/>
                </a:cxn>
                <a:cxn ang="0">
                  <a:pos x="153" y="171"/>
                </a:cxn>
                <a:cxn ang="0">
                  <a:pos x="123" y="172"/>
                </a:cxn>
                <a:cxn ang="0">
                  <a:pos x="93" y="185"/>
                </a:cxn>
                <a:cxn ang="0">
                  <a:pos x="64" y="194"/>
                </a:cxn>
                <a:cxn ang="0">
                  <a:pos x="34" y="185"/>
                </a:cxn>
                <a:cxn ang="0">
                  <a:pos x="19" y="166"/>
                </a:cxn>
                <a:cxn ang="0">
                  <a:pos x="9" y="146"/>
                </a:cxn>
                <a:cxn ang="0">
                  <a:pos x="2" y="122"/>
                </a:cxn>
                <a:cxn ang="0">
                  <a:pos x="0" y="98"/>
                </a:cxn>
                <a:cxn ang="0">
                  <a:pos x="387" y="12"/>
                </a:cxn>
                <a:cxn ang="0">
                  <a:pos x="399" y="41"/>
                </a:cxn>
                <a:cxn ang="0">
                  <a:pos x="406" y="74"/>
                </a:cxn>
                <a:cxn ang="0">
                  <a:pos x="411" y="107"/>
                </a:cxn>
                <a:cxn ang="0">
                  <a:pos x="396" y="141"/>
                </a:cxn>
                <a:cxn ang="0">
                  <a:pos x="375" y="144"/>
                </a:cxn>
                <a:cxn ang="0">
                  <a:pos x="354" y="141"/>
                </a:cxn>
                <a:cxn ang="0">
                  <a:pos x="332" y="137"/>
                </a:cxn>
                <a:cxn ang="0">
                  <a:pos x="307" y="141"/>
                </a:cxn>
                <a:cxn ang="0">
                  <a:pos x="286" y="166"/>
                </a:cxn>
                <a:cxn ang="0">
                  <a:pos x="285" y="199"/>
                </a:cxn>
                <a:cxn ang="0">
                  <a:pos x="289" y="222"/>
                </a:cxn>
                <a:cxn ang="0">
                  <a:pos x="295" y="247"/>
                </a:cxn>
                <a:cxn ang="0">
                  <a:pos x="308" y="268"/>
                </a:cxn>
                <a:cxn ang="0">
                  <a:pos x="332" y="282"/>
                </a:cxn>
                <a:cxn ang="0">
                  <a:pos x="357" y="282"/>
                </a:cxn>
                <a:cxn ang="0">
                  <a:pos x="379" y="272"/>
                </a:cxn>
                <a:cxn ang="0">
                  <a:pos x="402" y="262"/>
                </a:cxn>
                <a:cxn ang="0">
                  <a:pos x="426" y="265"/>
                </a:cxn>
                <a:cxn ang="0">
                  <a:pos x="436" y="287"/>
                </a:cxn>
                <a:cxn ang="0">
                  <a:pos x="442" y="312"/>
                </a:cxn>
                <a:cxn ang="0">
                  <a:pos x="444" y="338"/>
                </a:cxn>
                <a:cxn ang="0">
                  <a:pos x="436" y="358"/>
                </a:cxn>
                <a:cxn ang="0">
                  <a:pos x="397" y="366"/>
                </a:cxn>
                <a:cxn ang="0">
                  <a:pos x="363" y="380"/>
                </a:cxn>
                <a:cxn ang="0">
                  <a:pos x="347" y="406"/>
                </a:cxn>
                <a:cxn ang="0">
                  <a:pos x="353" y="437"/>
                </a:cxn>
                <a:cxn ang="0">
                  <a:pos x="372" y="464"/>
                </a:cxn>
                <a:cxn ang="0">
                  <a:pos x="369" y="492"/>
                </a:cxn>
                <a:cxn ang="0">
                  <a:pos x="347" y="503"/>
                </a:cxn>
                <a:cxn ang="0">
                  <a:pos x="323" y="511"/>
                </a:cxn>
                <a:cxn ang="0">
                  <a:pos x="298" y="516"/>
                </a:cxn>
                <a:cxn ang="0">
                  <a:pos x="272" y="519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grayWhite">
            <a:xfrm>
              <a:off x="19" y="1775"/>
              <a:ext cx="462" cy="618"/>
            </a:xfrm>
            <a:custGeom>
              <a:avLst/>
              <a:gdLst/>
              <a:ahLst/>
              <a:cxnLst>
                <a:cxn ang="0">
                  <a:pos x="224" y="439"/>
                </a:cxn>
                <a:cxn ang="0">
                  <a:pos x="193" y="434"/>
                </a:cxn>
                <a:cxn ang="0">
                  <a:pos x="165" y="436"/>
                </a:cxn>
                <a:cxn ang="0">
                  <a:pos x="156" y="444"/>
                </a:cxn>
                <a:cxn ang="0">
                  <a:pos x="147" y="461"/>
                </a:cxn>
                <a:cxn ang="0">
                  <a:pos x="147" y="487"/>
                </a:cxn>
                <a:cxn ang="0">
                  <a:pos x="143" y="513"/>
                </a:cxn>
                <a:cxn ang="0">
                  <a:pos x="136" y="537"/>
                </a:cxn>
                <a:cxn ang="0">
                  <a:pos x="7" y="549"/>
                </a:cxn>
                <a:cxn ang="0">
                  <a:pos x="5" y="510"/>
                </a:cxn>
                <a:cxn ang="0">
                  <a:pos x="1" y="472"/>
                </a:cxn>
                <a:cxn ang="0">
                  <a:pos x="1" y="433"/>
                </a:cxn>
                <a:cxn ang="0">
                  <a:pos x="12" y="392"/>
                </a:cxn>
                <a:cxn ang="0">
                  <a:pos x="37" y="383"/>
                </a:cxn>
                <a:cxn ang="0">
                  <a:pos x="66" y="389"/>
                </a:cxn>
                <a:cxn ang="0">
                  <a:pos x="94" y="403"/>
                </a:cxn>
                <a:cxn ang="0">
                  <a:pos x="120" y="417"/>
                </a:cxn>
                <a:cxn ang="0">
                  <a:pos x="156" y="399"/>
                </a:cxn>
                <a:cxn ang="0">
                  <a:pos x="166" y="363"/>
                </a:cxn>
                <a:cxn ang="0">
                  <a:pos x="164" y="321"/>
                </a:cxn>
                <a:cxn ang="0">
                  <a:pos x="158" y="280"/>
                </a:cxn>
                <a:cxn ang="0">
                  <a:pos x="71" y="135"/>
                </a:cxn>
                <a:cxn ang="0">
                  <a:pos x="104" y="141"/>
                </a:cxn>
                <a:cxn ang="0">
                  <a:pos x="137" y="147"/>
                </a:cxn>
                <a:cxn ang="0">
                  <a:pos x="170" y="144"/>
                </a:cxn>
                <a:cxn ang="0">
                  <a:pos x="195" y="128"/>
                </a:cxn>
                <a:cxn ang="0">
                  <a:pos x="206" y="114"/>
                </a:cxn>
                <a:cxn ang="0">
                  <a:pos x="216" y="92"/>
                </a:cxn>
                <a:cxn ang="0">
                  <a:pos x="211" y="69"/>
                </a:cxn>
                <a:cxn ang="0">
                  <a:pos x="207" y="47"/>
                </a:cxn>
                <a:cxn ang="0">
                  <a:pos x="208" y="24"/>
                </a:cxn>
                <a:cxn ang="0">
                  <a:pos x="221" y="2"/>
                </a:cxn>
                <a:cxn ang="0">
                  <a:pos x="245" y="0"/>
                </a:cxn>
                <a:cxn ang="0">
                  <a:pos x="272" y="5"/>
                </a:cxn>
                <a:cxn ang="0">
                  <a:pos x="296" y="17"/>
                </a:cxn>
                <a:cxn ang="0">
                  <a:pos x="316" y="38"/>
                </a:cxn>
                <a:cxn ang="0">
                  <a:pos x="317" y="66"/>
                </a:cxn>
                <a:cxn ang="0">
                  <a:pos x="304" y="94"/>
                </a:cxn>
                <a:cxn ang="0">
                  <a:pos x="294" y="125"/>
                </a:cxn>
                <a:cxn ang="0">
                  <a:pos x="302" y="158"/>
                </a:cxn>
                <a:cxn ang="0">
                  <a:pos x="337" y="181"/>
                </a:cxn>
                <a:cxn ang="0">
                  <a:pos x="380" y="188"/>
                </a:cxn>
                <a:cxn ang="0">
                  <a:pos x="427" y="190"/>
                </a:cxn>
                <a:cxn ang="0">
                  <a:pos x="431" y="329"/>
                </a:cxn>
                <a:cxn ang="0">
                  <a:pos x="401" y="338"/>
                </a:cxn>
                <a:cxn ang="0">
                  <a:pos x="370" y="331"/>
                </a:cxn>
                <a:cxn ang="0">
                  <a:pos x="337" y="319"/>
                </a:cxn>
                <a:cxn ang="0">
                  <a:pos x="303" y="316"/>
                </a:cxn>
                <a:cxn ang="0">
                  <a:pos x="281" y="333"/>
                </a:cxn>
                <a:cxn ang="0">
                  <a:pos x="268" y="361"/>
                </a:cxn>
                <a:cxn ang="0">
                  <a:pos x="263" y="393"/>
                </a:cxn>
                <a:cxn ang="0">
                  <a:pos x="264" y="427"/>
                </a:cxn>
                <a:cxn ang="0">
                  <a:pos x="286" y="457"/>
                </a:cxn>
                <a:cxn ang="0">
                  <a:pos x="317" y="464"/>
                </a:cxn>
                <a:cxn ang="0">
                  <a:pos x="354" y="463"/>
                </a:cxn>
                <a:cxn ang="0">
                  <a:pos x="392" y="473"/>
                </a:cxn>
                <a:cxn ang="0">
                  <a:pos x="401" y="509"/>
                </a:cxn>
                <a:cxn ang="0">
                  <a:pos x="403" y="547"/>
                </a:cxn>
                <a:cxn ang="0">
                  <a:pos x="398" y="583"/>
                </a:cxn>
                <a:cxn ang="0">
                  <a:pos x="388" y="617"/>
                </a:cxn>
              </a:cxnLst>
              <a:rect l="0" t="0" r="r" b="b"/>
              <a:pathLst>
                <a:path w="462" h="618">
                  <a:moveTo>
                    <a:pt x="384" y="617"/>
                  </a:moveTo>
                  <a:lnTo>
                    <a:pt x="248" y="578"/>
                  </a:lnTo>
                  <a:lnTo>
                    <a:pt x="231" y="442"/>
                  </a:lnTo>
                  <a:lnTo>
                    <a:pt x="224" y="439"/>
                  </a:lnTo>
                  <a:lnTo>
                    <a:pt x="217" y="436"/>
                  </a:lnTo>
                  <a:lnTo>
                    <a:pt x="209" y="435"/>
                  </a:lnTo>
                  <a:lnTo>
                    <a:pt x="201" y="434"/>
                  </a:lnTo>
                  <a:lnTo>
                    <a:pt x="193" y="434"/>
                  </a:lnTo>
                  <a:lnTo>
                    <a:pt x="185" y="434"/>
                  </a:lnTo>
                  <a:lnTo>
                    <a:pt x="176" y="435"/>
                  </a:lnTo>
                  <a:lnTo>
                    <a:pt x="167" y="435"/>
                  </a:lnTo>
                  <a:lnTo>
                    <a:pt x="165" y="436"/>
                  </a:lnTo>
                  <a:lnTo>
                    <a:pt x="162" y="438"/>
                  </a:lnTo>
                  <a:lnTo>
                    <a:pt x="160" y="440"/>
                  </a:lnTo>
                  <a:lnTo>
                    <a:pt x="158" y="442"/>
                  </a:lnTo>
                  <a:lnTo>
                    <a:pt x="156" y="444"/>
                  </a:lnTo>
                  <a:lnTo>
                    <a:pt x="153" y="448"/>
                  </a:lnTo>
                  <a:lnTo>
                    <a:pt x="151" y="452"/>
                  </a:lnTo>
                  <a:lnTo>
                    <a:pt x="147" y="456"/>
                  </a:lnTo>
                  <a:lnTo>
                    <a:pt x="147" y="461"/>
                  </a:lnTo>
                  <a:lnTo>
                    <a:pt x="147" y="468"/>
                  </a:lnTo>
                  <a:lnTo>
                    <a:pt x="147" y="474"/>
                  </a:lnTo>
                  <a:lnTo>
                    <a:pt x="147" y="480"/>
                  </a:lnTo>
                  <a:lnTo>
                    <a:pt x="147" y="487"/>
                  </a:lnTo>
                  <a:lnTo>
                    <a:pt x="146" y="493"/>
                  </a:lnTo>
                  <a:lnTo>
                    <a:pt x="146" y="499"/>
                  </a:lnTo>
                  <a:lnTo>
                    <a:pt x="145" y="506"/>
                  </a:lnTo>
                  <a:lnTo>
                    <a:pt x="143" y="513"/>
                  </a:lnTo>
                  <a:lnTo>
                    <a:pt x="143" y="520"/>
                  </a:lnTo>
                  <a:lnTo>
                    <a:pt x="141" y="525"/>
                  </a:lnTo>
                  <a:lnTo>
                    <a:pt x="139" y="532"/>
                  </a:lnTo>
                  <a:lnTo>
                    <a:pt x="136" y="537"/>
                  </a:lnTo>
                  <a:lnTo>
                    <a:pt x="134" y="543"/>
                  </a:lnTo>
                  <a:lnTo>
                    <a:pt x="131" y="549"/>
                  </a:lnTo>
                  <a:lnTo>
                    <a:pt x="128" y="553"/>
                  </a:lnTo>
                  <a:lnTo>
                    <a:pt x="7" y="549"/>
                  </a:lnTo>
                  <a:lnTo>
                    <a:pt x="7" y="539"/>
                  </a:lnTo>
                  <a:lnTo>
                    <a:pt x="7" y="530"/>
                  </a:lnTo>
                  <a:lnTo>
                    <a:pt x="6" y="521"/>
                  </a:lnTo>
                  <a:lnTo>
                    <a:pt x="5" y="510"/>
                  </a:lnTo>
                  <a:lnTo>
                    <a:pt x="4" y="501"/>
                  </a:lnTo>
                  <a:lnTo>
                    <a:pt x="2" y="492"/>
                  </a:lnTo>
                  <a:lnTo>
                    <a:pt x="1" y="482"/>
                  </a:lnTo>
                  <a:lnTo>
                    <a:pt x="1" y="472"/>
                  </a:lnTo>
                  <a:lnTo>
                    <a:pt x="0" y="463"/>
                  </a:lnTo>
                  <a:lnTo>
                    <a:pt x="0" y="453"/>
                  </a:lnTo>
                  <a:lnTo>
                    <a:pt x="0" y="442"/>
                  </a:lnTo>
                  <a:lnTo>
                    <a:pt x="1" y="433"/>
                  </a:lnTo>
                  <a:lnTo>
                    <a:pt x="3" y="423"/>
                  </a:lnTo>
                  <a:lnTo>
                    <a:pt x="5" y="413"/>
                  </a:lnTo>
                  <a:lnTo>
                    <a:pt x="8" y="402"/>
                  </a:lnTo>
                  <a:lnTo>
                    <a:pt x="12" y="392"/>
                  </a:lnTo>
                  <a:lnTo>
                    <a:pt x="18" y="388"/>
                  </a:lnTo>
                  <a:lnTo>
                    <a:pt x="24" y="386"/>
                  </a:lnTo>
                  <a:lnTo>
                    <a:pt x="30" y="384"/>
                  </a:lnTo>
                  <a:lnTo>
                    <a:pt x="37" y="383"/>
                  </a:lnTo>
                  <a:lnTo>
                    <a:pt x="45" y="384"/>
                  </a:lnTo>
                  <a:lnTo>
                    <a:pt x="52" y="385"/>
                  </a:lnTo>
                  <a:lnTo>
                    <a:pt x="59" y="387"/>
                  </a:lnTo>
                  <a:lnTo>
                    <a:pt x="66" y="389"/>
                  </a:lnTo>
                  <a:lnTo>
                    <a:pt x="73" y="392"/>
                  </a:lnTo>
                  <a:lnTo>
                    <a:pt x="80" y="396"/>
                  </a:lnTo>
                  <a:lnTo>
                    <a:pt x="87" y="400"/>
                  </a:lnTo>
                  <a:lnTo>
                    <a:pt x="94" y="403"/>
                  </a:lnTo>
                  <a:lnTo>
                    <a:pt x="100" y="407"/>
                  </a:lnTo>
                  <a:lnTo>
                    <a:pt x="107" y="411"/>
                  </a:lnTo>
                  <a:lnTo>
                    <a:pt x="113" y="415"/>
                  </a:lnTo>
                  <a:lnTo>
                    <a:pt x="120" y="417"/>
                  </a:lnTo>
                  <a:lnTo>
                    <a:pt x="136" y="417"/>
                  </a:lnTo>
                  <a:lnTo>
                    <a:pt x="143" y="412"/>
                  </a:lnTo>
                  <a:lnTo>
                    <a:pt x="151" y="406"/>
                  </a:lnTo>
                  <a:lnTo>
                    <a:pt x="156" y="399"/>
                  </a:lnTo>
                  <a:lnTo>
                    <a:pt x="160" y="391"/>
                  </a:lnTo>
                  <a:lnTo>
                    <a:pt x="163" y="383"/>
                  </a:lnTo>
                  <a:lnTo>
                    <a:pt x="165" y="373"/>
                  </a:lnTo>
                  <a:lnTo>
                    <a:pt x="166" y="363"/>
                  </a:lnTo>
                  <a:lnTo>
                    <a:pt x="166" y="353"/>
                  </a:lnTo>
                  <a:lnTo>
                    <a:pt x="166" y="343"/>
                  </a:lnTo>
                  <a:lnTo>
                    <a:pt x="166" y="333"/>
                  </a:lnTo>
                  <a:lnTo>
                    <a:pt x="164" y="321"/>
                  </a:lnTo>
                  <a:lnTo>
                    <a:pt x="163" y="311"/>
                  </a:lnTo>
                  <a:lnTo>
                    <a:pt x="161" y="301"/>
                  </a:lnTo>
                  <a:lnTo>
                    <a:pt x="159" y="290"/>
                  </a:lnTo>
                  <a:lnTo>
                    <a:pt x="158" y="280"/>
                  </a:lnTo>
                  <a:lnTo>
                    <a:pt x="156" y="270"/>
                  </a:lnTo>
                  <a:lnTo>
                    <a:pt x="39" y="241"/>
                  </a:lnTo>
                  <a:lnTo>
                    <a:pt x="63" y="135"/>
                  </a:lnTo>
                  <a:lnTo>
                    <a:pt x="71" y="135"/>
                  </a:lnTo>
                  <a:lnTo>
                    <a:pt x="79" y="136"/>
                  </a:lnTo>
                  <a:lnTo>
                    <a:pt x="87" y="137"/>
                  </a:lnTo>
                  <a:lnTo>
                    <a:pt x="96" y="139"/>
                  </a:lnTo>
                  <a:lnTo>
                    <a:pt x="104" y="141"/>
                  </a:lnTo>
                  <a:lnTo>
                    <a:pt x="113" y="143"/>
                  </a:lnTo>
                  <a:lnTo>
                    <a:pt x="120" y="144"/>
                  </a:lnTo>
                  <a:lnTo>
                    <a:pt x="129" y="146"/>
                  </a:lnTo>
                  <a:lnTo>
                    <a:pt x="137" y="147"/>
                  </a:lnTo>
                  <a:lnTo>
                    <a:pt x="146" y="147"/>
                  </a:lnTo>
                  <a:lnTo>
                    <a:pt x="154" y="147"/>
                  </a:lnTo>
                  <a:lnTo>
                    <a:pt x="162" y="146"/>
                  </a:lnTo>
                  <a:lnTo>
                    <a:pt x="170" y="144"/>
                  </a:lnTo>
                  <a:lnTo>
                    <a:pt x="177" y="141"/>
                  </a:lnTo>
                  <a:lnTo>
                    <a:pt x="185" y="136"/>
                  </a:lnTo>
                  <a:lnTo>
                    <a:pt x="192" y="132"/>
                  </a:lnTo>
                  <a:lnTo>
                    <a:pt x="195" y="128"/>
                  </a:lnTo>
                  <a:lnTo>
                    <a:pt x="197" y="125"/>
                  </a:lnTo>
                  <a:lnTo>
                    <a:pt x="200" y="121"/>
                  </a:lnTo>
                  <a:lnTo>
                    <a:pt x="204" y="118"/>
                  </a:lnTo>
                  <a:lnTo>
                    <a:pt x="206" y="114"/>
                  </a:lnTo>
                  <a:lnTo>
                    <a:pt x="210" y="108"/>
                  </a:lnTo>
                  <a:lnTo>
                    <a:pt x="212" y="104"/>
                  </a:lnTo>
                  <a:lnTo>
                    <a:pt x="216" y="97"/>
                  </a:lnTo>
                  <a:lnTo>
                    <a:pt x="216" y="92"/>
                  </a:lnTo>
                  <a:lnTo>
                    <a:pt x="214" y="86"/>
                  </a:lnTo>
                  <a:lnTo>
                    <a:pt x="214" y="80"/>
                  </a:lnTo>
                  <a:lnTo>
                    <a:pt x="212" y="76"/>
                  </a:lnTo>
                  <a:lnTo>
                    <a:pt x="211" y="69"/>
                  </a:lnTo>
                  <a:lnTo>
                    <a:pt x="210" y="65"/>
                  </a:lnTo>
                  <a:lnTo>
                    <a:pt x="209" y="58"/>
                  </a:lnTo>
                  <a:lnTo>
                    <a:pt x="208" y="53"/>
                  </a:lnTo>
                  <a:lnTo>
                    <a:pt x="207" y="47"/>
                  </a:lnTo>
                  <a:lnTo>
                    <a:pt x="206" y="41"/>
                  </a:lnTo>
                  <a:lnTo>
                    <a:pt x="206" y="35"/>
                  </a:lnTo>
                  <a:lnTo>
                    <a:pt x="207" y="29"/>
                  </a:lnTo>
                  <a:lnTo>
                    <a:pt x="208" y="24"/>
                  </a:lnTo>
                  <a:lnTo>
                    <a:pt x="210" y="17"/>
                  </a:lnTo>
                  <a:lnTo>
                    <a:pt x="212" y="11"/>
                  </a:lnTo>
                  <a:lnTo>
                    <a:pt x="216" y="5"/>
                  </a:lnTo>
                  <a:lnTo>
                    <a:pt x="221" y="2"/>
                  </a:lnTo>
                  <a:lnTo>
                    <a:pt x="226" y="1"/>
                  </a:lnTo>
                  <a:lnTo>
                    <a:pt x="233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1" y="0"/>
                  </a:lnTo>
                  <a:lnTo>
                    <a:pt x="258" y="1"/>
                  </a:lnTo>
                  <a:lnTo>
                    <a:pt x="264" y="3"/>
                  </a:lnTo>
                  <a:lnTo>
                    <a:pt x="272" y="5"/>
                  </a:lnTo>
                  <a:lnTo>
                    <a:pt x="278" y="8"/>
                  </a:lnTo>
                  <a:lnTo>
                    <a:pt x="284" y="11"/>
                  </a:lnTo>
                  <a:lnTo>
                    <a:pt x="290" y="13"/>
                  </a:lnTo>
                  <a:lnTo>
                    <a:pt x="296" y="17"/>
                  </a:lnTo>
                  <a:lnTo>
                    <a:pt x="302" y="21"/>
                  </a:lnTo>
                  <a:lnTo>
                    <a:pt x="307" y="26"/>
                  </a:lnTo>
                  <a:lnTo>
                    <a:pt x="311" y="30"/>
                  </a:lnTo>
                  <a:lnTo>
                    <a:pt x="316" y="38"/>
                  </a:lnTo>
                  <a:lnTo>
                    <a:pt x="318" y="44"/>
                  </a:lnTo>
                  <a:lnTo>
                    <a:pt x="319" y="52"/>
                  </a:lnTo>
                  <a:lnTo>
                    <a:pt x="318" y="59"/>
                  </a:lnTo>
                  <a:lnTo>
                    <a:pt x="317" y="66"/>
                  </a:lnTo>
                  <a:lnTo>
                    <a:pt x="314" y="73"/>
                  </a:lnTo>
                  <a:lnTo>
                    <a:pt x="311" y="80"/>
                  </a:lnTo>
                  <a:lnTo>
                    <a:pt x="308" y="87"/>
                  </a:lnTo>
                  <a:lnTo>
                    <a:pt x="304" y="94"/>
                  </a:lnTo>
                  <a:lnTo>
                    <a:pt x="301" y="102"/>
                  </a:lnTo>
                  <a:lnTo>
                    <a:pt x="297" y="110"/>
                  </a:lnTo>
                  <a:lnTo>
                    <a:pt x="294" y="118"/>
                  </a:lnTo>
                  <a:lnTo>
                    <a:pt x="294" y="125"/>
                  </a:lnTo>
                  <a:lnTo>
                    <a:pt x="293" y="133"/>
                  </a:lnTo>
                  <a:lnTo>
                    <a:pt x="294" y="140"/>
                  </a:lnTo>
                  <a:lnTo>
                    <a:pt x="295" y="147"/>
                  </a:lnTo>
                  <a:lnTo>
                    <a:pt x="302" y="158"/>
                  </a:lnTo>
                  <a:lnTo>
                    <a:pt x="309" y="165"/>
                  </a:lnTo>
                  <a:lnTo>
                    <a:pt x="317" y="172"/>
                  </a:lnTo>
                  <a:lnTo>
                    <a:pt x="327" y="176"/>
                  </a:lnTo>
                  <a:lnTo>
                    <a:pt x="337" y="181"/>
                  </a:lnTo>
                  <a:lnTo>
                    <a:pt x="347" y="183"/>
                  </a:lnTo>
                  <a:lnTo>
                    <a:pt x="357" y="186"/>
                  </a:lnTo>
                  <a:lnTo>
                    <a:pt x="369" y="187"/>
                  </a:lnTo>
                  <a:lnTo>
                    <a:pt x="380" y="188"/>
                  </a:lnTo>
                  <a:lnTo>
                    <a:pt x="392" y="188"/>
                  </a:lnTo>
                  <a:lnTo>
                    <a:pt x="403" y="189"/>
                  </a:lnTo>
                  <a:lnTo>
                    <a:pt x="415" y="189"/>
                  </a:lnTo>
                  <a:lnTo>
                    <a:pt x="427" y="190"/>
                  </a:lnTo>
                  <a:lnTo>
                    <a:pt x="438" y="191"/>
                  </a:lnTo>
                  <a:lnTo>
                    <a:pt x="450" y="192"/>
                  </a:lnTo>
                  <a:lnTo>
                    <a:pt x="461" y="195"/>
                  </a:lnTo>
                  <a:lnTo>
                    <a:pt x="431" y="329"/>
                  </a:lnTo>
                  <a:lnTo>
                    <a:pt x="424" y="334"/>
                  </a:lnTo>
                  <a:lnTo>
                    <a:pt x="416" y="336"/>
                  </a:lnTo>
                  <a:lnTo>
                    <a:pt x="408" y="338"/>
                  </a:lnTo>
                  <a:lnTo>
                    <a:pt x="401" y="338"/>
                  </a:lnTo>
                  <a:lnTo>
                    <a:pt x="393" y="337"/>
                  </a:lnTo>
                  <a:lnTo>
                    <a:pt x="385" y="336"/>
                  </a:lnTo>
                  <a:lnTo>
                    <a:pt x="377" y="334"/>
                  </a:lnTo>
                  <a:lnTo>
                    <a:pt x="370" y="331"/>
                  </a:lnTo>
                  <a:lnTo>
                    <a:pt x="361" y="327"/>
                  </a:lnTo>
                  <a:lnTo>
                    <a:pt x="353" y="325"/>
                  </a:lnTo>
                  <a:lnTo>
                    <a:pt x="345" y="321"/>
                  </a:lnTo>
                  <a:lnTo>
                    <a:pt x="337" y="319"/>
                  </a:lnTo>
                  <a:lnTo>
                    <a:pt x="328" y="317"/>
                  </a:lnTo>
                  <a:lnTo>
                    <a:pt x="320" y="316"/>
                  </a:lnTo>
                  <a:lnTo>
                    <a:pt x="311" y="315"/>
                  </a:lnTo>
                  <a:lnTo>
                    <a:pt x="303" y="316"/>
                  </a:lnTo>
                  <a:lnTo>
                    <a:pt x="297" y="319"/>
                  </a:lnTo>
                  <a:lnTo>
                    <a:pt x="291" y="323"/>
                  </a:lnTo>
                  <a:lnTo>
                    <a:pt x="286" y="327"/>
                  </a:lnTo>
                  <a:lnTo>
                    <a:pt x="281" y="333"/>
                  </a:lnTo>
                  <a:lnTo>
                    <a:pt x="277" y="339"/>
                  </a:lnTo>
                  <a:lnTo>
                    <a:pt x="274" y="346"/>
                  </a:lnTo>
                  <a:lnTo>
                    <a:pt x="271" y="353"/>
                  </a:lnTo>
                  <a:lnTo>
                    <a:pt x="268" y="361"/>
                  </a:lnTo>
                  <a:lnTo>
                    <a:pt x="266" y="368"/>
                  </a:lnTo>
                  <a:lnTo>
                    <a:pt x="264" y="376"/>
                  </a:lnTo>
                  <a:lnTo>
                    <a:pt x="264" y="385"/>
                  </a:lnTo>
                  <a:lnTo>
                    <a:pt x="263" y="393"/>
                  </a:lnTo>
                  <a:lnTo>
                    <a:pt x="263" y="402"/>
                  </a:lnTo>
                  <a:lnTo>
                    <a:pt x="263" y="410"/>
                  </a:lnTo>
                  <a:lnTo>
                    <a:pt x="264" y="418"/>
                  </a:lnTo>
                  <a:lnTo>
                    <a:pt x="264" y="427"/>
                  </a:lnTo>
                  <a:lnTo>
                    <a:pt x="268" y="438"/>
                  </a:lnTo>
                  <a:lnTo>
                    <a:pt x="273" y="446"/>
                  </a:lnTo>
                  <a:lnTo>
                    <a:pt x="279" y="454"/>
                  </a:lnTo>
                  <a:lnTo>
                    <a:pt x="286" y="457"/>
                  </a:lnTo>
                  <a:lnTo>
                    <a:pt x="293" y="461"/>
                  </a:lnTo>
                  <a:lnTo>
                    <a:pt x="300" y="463"/>
                  </a:lnTo>
                  <a:lnTo>
                    <a:pt x="308" y="464"/>
                  </a:lnTo>
                  <a:lnTo>
                    <a:pt x="317" y="464"/>
                  </a:lnTo>
                  <a:lnTo>
                    <a:pt x="326" y="463"/>
                  </a:lnTo>
                  <a:lnTo>
                    <a:pt x="335" y="463"/>
                  </a:lnTo>
                  <a:lnTo>
                    <a:pt x="344" y="462"/>
                  </a:lnTo>
                  <a:lnTo>
                    <a:pt x="354" y="463"/>
                  </a:lnTo>
                  <a:lnTo>
                    <a:pt x="363" y="463"/>
                  </a:lnTo>
                  <a:lnTo>
                    <a:pt x="373" y="465"/>
                  </a:lnTo>
                  <a:lnTo>
                    <a:pt x="383" y="468"/>
                  </a:lnTo>
                  <a:lnTo>
                    <a:pt x="392" y="473"/>
                  </a:lnTo>
                  <a:lnTo>
                    <a:pt x="395" y="482"/>
                  </a:lnTo>
                  <a:lnTo>
                    <a:pt x="398" y="491"/>
                  </a:lnTo>
                  <a:lnTo>
                    <a:pt x="400" y="499"/>
                  </a:lnTo>
                  <a:lnTo>
                    <a:pt x="401" y="509"/>
                  </a:lnTo>
                  <a:lnTo>
                    <a:pt x="403" y="518"/>
                  </a:lnTo>
                  <a:lnTo>
                    <a:pt x="404" y="527"/>
                  </a:lnTo>
                  <a:lnTo>
                    <a:pt x="404" y="536"/>
                  </a:lnTo>
                  <a:lnTo>
                    <a:pt x="403" y="547"/>
                  </a:lnTo>
                  <a:lnTo>
                    <a:pt x="403" y="555"/>
                  </a:lnTo>
                  <a:lnTo>
                    <a:pt x="401" y="564"/>
                  </a:lnTo>
                  <a:lnTo>
                    <a:pt x="400" y="574"/>
                  </a:lnTo>
                  <a:lnTo>
                    <a:pt x="398" y="583"/>
                  </a:lnTo>
                  <a:lnTo>
                    <a:pt x="396" y="591"/>
                  </a:lnTo>
                  <a:lnTo>
                    <a:pt x="393" y="600"/>
                  </a:lnTo>
                  <a:lnTo>
                    <a:pt x="391" y="608"/>
                  </a:lnTo>
                  <a:lnTo>
                    <a:pt x="388" y="617"/>
                  </a:lnTo>
                  <a:lnTo>
                    <a:pt x="384" y="61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grayWhite">
            <a:xfrm>
              <a:off x="48" y="1306"/>
              <a:ext cx="624" cy="371"/>
            </a:xfrm>
            <a:custGeom>
              <a:avLst/>
              <a:gdLst/>
              <a:ahLst/>
              <a:cxnLst>
                <a:cxn ang="0">
                  <a:pos x="186" y="342"/>
                </a:cxn>
                <a:cxn ang="0">
                  <a:pos x="175" y="308"/>
                </a:cxn>
                <a:cxn ang="0">
                  <a:pos x="149" y="280"/>
                </a:cxn>
                <a:cxn ang="0">
                  <a:pos x="124" y="270"/>
                </a:cxn>
                <a:cxn ang="0">
                  <a:pos x="104" y="269"/>
                </a:cxn>
                <a:cxn ang="0">
                  <a:pos x="10" y="290"/>
                </a:cxn>
                <a:cxn ang="0">
                  <a:pos x="3" y="264"/>
                </a:cxn>
                <a:cxn ang="0">
                  <a:pos x="0" y="236"/>
                </a:cxn>
                <a:cxn ang="0">
                  <a:pos x="4" y="214"/>
                </a:cxn>
                <a:cxn ang="0">
                  <a:pos x="22" y="200"/>
                </a:cxn>
                <a:cxn ang="0">
                  <a:pos x="53" y="200"/>
                </a:cxn>
                <a:cxn ang="0">
                  <a:pos x="90" y="208"/>
                </a:cxn>
                <a:cxn ang="0">
                  <a:pos x="126" y="190"/>
                </a:cxn>
                <a:cxn ang="0">
                  <a:pos x="144" y="33"/>
                </a:cxn>
                <a:cxn ang="0">
                  <a:pos x="174" y="28"/>
                </a:cxn>
                <a:cxn ang="0">
                  <a:pos x="206" y="31"/>
                </a:cxn>
                <a:cxn ang="0">
                  <a:pos x="230" y="57"/>
                </a:cxn>
                <a:cxn ang="0">
                  <a:pos x="236" y="99"/>
                </a:cxn>
                <a:cxn ang="0">
                  <a:pos x="249" y="138"/>
                </a:cxn>
                <a:cxn ang="0">
                  <a:pos x="293" y="159"/>
                </a:cxn>
                <a:cxn ang="0">
                  <a:pos x="345" y="148"/>
                </a:cxn>
                <a:cxn ang="0">
                  <a:pos x="366" y="119"/>
                </a:cxn>
                <a:cxn ang="0">
                  <a:pos x="361" y="91"/>
                </a:cxn>
                <a:cxn ang="0">
                  <a:pos x="352" y="62"/>
                </a:cxn>
                <a:cxn ang="0">
                  <a:pos x="363" y="34"/>
                </a:cxn>
                <a:cxn ang="0">
                  <a:pos x="398" y="17"/>
                </a:cxn>
                <a:cxn ang="0">
                  <a:pos x="439" y="7"/>
                </a:cxn>
                <a:cxn ang="0">
                  <a:pos x="474" y="5"/>
                </a:cxn>
                <a:cxn ang="0">
                  <a:pos x="479" y="37"/>
                </a:cxn>
                <a:cxn ang="0">
                  <a:pos x="483" y="70"/>
                </a:cxn>
                <a:cxn ang="0">
                  <a:pos x="507" y="97"/>
                </a:cxn>
                <a:cxn ang="0">
                  <a:pos x="535" y="101"/>
                </a:cxn>
                <a:cxn ang="0">
                  <a:pos x="566" y="94"/>
                </a:cxn>
                <a:cxn ang="0">
                  <a:pos x="598" y="94"/>
                </a:cxn>
                <a:cxn ang="0">
                  <a:pos x="620" y="125"/>
                </a:cxn>
                <a:cxn ang="0">
                  <a:pos x="621" y="162"/>
                </a:cxn>
                <a:cxn ang="0">
                  <a:pos x="608" y="178"/>
                </a:cxn>
                <a:cxn ang="0">
                  <a:pos x="573" y="183"/>
                </a:cxn>
                <a:cxn ang="0">
                  <a:pos x="524" y="186"/>
                </a:cxn>
                <a:cxn ang="0">
                  <a:pos x="514" y="197"/>
                </a:cxn>
                <a:cxn ang="0">
                  <a:pos x="519" y="333"/>
                </a:cxn>
                <a:cxn ang="0">
                  <a:pos x="486" y="342"/>
                </a:cxn>
                <a:cxn ang="0">
                  <a:pos x="449" y="344"/>
                </a:cxn>
                <a:cxn ang="0">
                  <a:pos x="412" y="338"/>
                </a:cxn>
                <a:cxn ang="0">
                  <a:pos x="402" y="311"/>
                </a:cxn>
                <a:cxn ang="0">
                  <a:pos x="402" y="283"/>
                </a:cxn>
                <a:cxn ang="0">
                  <a:pos x="397" y="254"/>
                </a:cxn>
                <a:cxn ang="0">
                  <a:pos x="367" y="236"/>
                </a:cxn>
                <a:cxn ang="0">
                  <a:pos x="329" y="237"/>
                </a:cxn>
                <a:cxn ang="0">
                  <a:pos x="289" y="248"/>
                </a:cxn>
                <a:cxn ang="0">
                  <a:pos x="263" y="264"/>
                </a:cxn>
                <a:cxn ang="0">
                  <a:pos x="262" y="293"/>
                </a:cxn>
                <a:cxn ang="0">
                  <a:pos x="276" y="322"/>
                </a:cxn>
                <a:cxn ang="0">
                  <a:pos x="257" y="360"/>
                </a:cxn>
                <a:cxn ang="0">
                  <a:pos x="210" y="364"/>
                </a:cxn>
              </a:cxnLst>
              <a:rect l="0" t="0" r="r" b="b"/>
              <a:pathLst>
                <a:path w="624" h="371">
                  <a:moveTo>
                    <a:pt x="191" y="370"/>
                  </a:moveTo>
                  <a:lnTo>
                    <a:pt x="190" y="363"/>
                  </a:lnTo>
                  <a:lnTo>
                    <a:pt x="189" y="356"/>
                  </a:lnTo>
                  <a:lnTo>
                    <a:pt x="188" y="349"/>
                  </a:lnTo>
                  <a:lnTo>
                    <a:pt x="186" y="342"/>
                  </a:lnTo>
                  <a:lnTo>
                    <a:pt x="185" y="335"/>
                  </a:lnTo>
                  <a:lnTo>
                    <a:pt x="182" y="328"/>
                  </a:lnTo>
                  <a:lnTo>
                    <a:pt x="181" y="321"/>
                  </a:lnTo>
                  <a:lnTo>
                    <a:pt x="178" y="315"/>
                  </a:lnTo>
                  <a:lnTo>
                    <a:pt x="175" y="308"/>
                  </a:lnTo>
                  <a:lnTo>
                    <a:pt x="171" y="302"/>
                  </a:lnTo>
                  <a:lnTo>
                    <a:pt x="167" y="296"/>
                  </a:lnTo>
                  <a:lnTo>
                    <a:pt x="162" y="290"/>
                  </a:lnTo>
                  <a:lnTo>
                    <a:pt x="156" y="285"/>
                  </a:lnTo>
                  <a:lnTo>
                    <a:pt x="149" y="280"/>
                  </a:lnTo>
                  <a:lnTo>
                    <a:pt x="143" y="276"/>
                  </a:lnTo>
                  <a:lnTo>
                    <a:pt x="134" y="273"/>
                  </a:lnTo>
                  <a:lnTo>
                    <a:pt x="131" y="271"/>
                  </a:lnTo>
                  <a:lnTo>
                    <a:pt x="128" y="270"/>
                  </a:lnTo>
                  <a:lnTo>
                    <a:pt x="124" y="270"/>
                  </a:lnTo>
                  <a:lnTo>
                    <a:pt x="121" y="270"/>
                  </a:lnTo>
                  <a:lnTo>
                    <a:pt x="117" y="270"/>
                  </a:lnTo>
                  <a:lnTo>
                    <a:pt x="113" y="271"/>
                  </a:lnTo>
                  <a:lnTo>
                    <a:pt x="109" y="270"/>
                  </a:lnTo>
                  <a:lnTo>
                    <a:pt x="104" y="269"/>
                  </a:lnTo>
                  <a:lnTo>
                    <a:pt x="22" y="307"/>
                  </a:lnTo>
                  <a:lnTo>
                    <a:pt x="19" y="304"/>
                  </a:lnTo>
                  <a:lnTo>
                    <a:pt x="15" y="300"/>
                  </a:lnTo>
                  <a:lnTo>
                    <a:pt x="13" y="296"/>
                  </a:lnTo>
                  <a:lnTo>
                    <a:pt x="10" y="290"/>
                  </a:lnTo>
                  <a:lnTo>
                    <a:pt x="9" y="286"/>
                  </a:lnTo>
                  <a:lnTo>
                    <a:pt x="6" y="280"/>
                  </a:lnTo>
                  <a:lnTo>
                    <a:pt x="5" y="275"/>
                  </a:lnTo>
                  <a:lnTo>
                    <a:pt x="4" y="270"/>
                  </a:lnTo>
                  <a:lnTo>
                    <a:pt x="3" y="264"/>
                  </a:lnTo>
                  <a:lnTo>
                    <a:pt x="2" y="258"/>
                  </a:lnTo>
                  <a:lnTo>
                    <a:pt x="0" y="252"/>
                  </a:lnTo>
                  <a:lnTo>
                    <a:pt x="0" y="246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29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2" y="217"/>
                  </a:lnTo>
                  <a:lnTo>
                    <a:pt x="4" y="214"/>
                  </a:lnTo>
                  <a:lnTo>
                    <a:pt x="6" y="211"/>
                  </a:lnTo>
                  <a:lnTo>
                    <a:pt x="9" y="208"/>
                  </a:lnTo>
                  <a:lnTo>
                    <a:pt x="12" y="206"/>
                  </a:lnTo>
                  <a:lnTo>
                    <a:pt x="16" y="203"/>
                  </a:lnTo>
                  <a:lnTo>
                    <a:pt x="22" y="200"/>
                  </a:lnTo>
                  <a:lnTo>
                    <a:pt x="28" y="200"/>
                  </a:lnTo>
                  <a:lnTo>
                    <a:pt x="33" y="200"/>
                  </a:lnTo>
                  <a:lnTo>
                    <a:pt x="40" y="200"/>
                  </a:lnTo>
                  <a:lnTo>
                    <a:pt x="47" y="200"/>
                  </a:lnTo>
                  <a:lnTo>
                    <a:pt x="53" y="200"/>
                  </a:lnTo>
                  <a:lnTo>
                    <a:pt x="60" y="201"/>
                  </a:lnTo>
                  <a:lnTo>
                    <a:pt x="67" y="204"/>
                  </a:lnTo>
                  <a:lnTo>
                    <a:pt x="74" y="207"/>
                  </a:lnTo>
                  <a:lnTo>
                    <a:pt x="81" y="208"/>
                  </a:lnTo>
                  <a:lnTo>
                    <a:pt x="90" y="208"/>
                  </a:lnTo>
                  <a:lnTo>
                    <a:pt x="97" y="207"/>
                  </a:lnTo>
                  <a:lnTo>
                    <a:pt x="105" y="204"/>
                  </a:lnTo>
                  <a:lnTo>
                    <a:pt x="113" y="200"/>
                  </a:lnTo>
                  <a:lnTo>
                    <a:pt x="119" y="196"/>
                  </a:lnTo>
                  <a:lnTo>
                    <a:pt x="126" y="190"/>
                  </a:lnTo>
                  <a:lnTo>
                    <a:pt x="131" y="183"/>
                  </a:lnTo>
                  <a:lnTo>
                    <a:pt x="127" y="35"/>
                  </a:lnTo>
                  <a:lnTo>
                    <a:pt x="133" y="35"/>
                  </a:lnTo>
                  <a:lnTo>
                    <a:pt x="138" y="34"/>
                  </a:lnTo>
                  <a:lnTo>
                    <a:pt x="144" y="33"/>
                  </a:lnTo>
                  <a:lnTo>
                    <a:pt x="150" y="32"/>
                  </a:lnTo>
                  <a:lnTo>
                    <a:pt x="156" y="31"/>
                  </a:lnTo>
                  <a:lnTo>
                    <a:pt x="162" y="30"/>
                  </a:lnTo>
                  <a:lnTo>
                    <a:pt x="168" y="29"/>
                  </a:lnTo>
                  <a:lnTo>
                    <a:pt x="174" y="28"/>
                  </a:lnTo>
                  <a:lnTo>
                    <a:pt x="181" y="28"/>
                  </a:lnTo>
                  <a:lnTo>
                    <a:pt x="186" y="28"/>
                  </a:lnTo>
                  <a:lnTo>
                    <a:pt x="193" y="28"/>
                  </a:lnTo>
                  <a:lnTo>
                    <a:pt x="199" y="30"/>
                  </a:lnTo>
                  <a:lnTo>
                    <a:pt x="206" y="31"/>
                  </a:lnTo>
                  <a:lnTo>
                    <a:pt x="211" y="34"/>
                  </a:lnTo>
                  <a:lnTo>
                    <a:pt x="218" y="37"/>
                  </a:lnTo>
                  <a:lnTo>
                    <a:pt x="225" y="41"/>
                  </a:lnTo>
                  <a:lnTo>
                    <a:pt x="228" y="48"/>
                  </a:lnTo>
                  <a:lnTo>
                    <a:pt x="230" y="57"/>
                  </a:lnTo>
                  <a:lnTo>
                    <a:pt x="232" y="65"/>
                  </a:lnTo>
                  <a:lnTo>
                    <a:pt x="234" y="73"/>
                  </a:lnTo>
                  <a:lnTo>
                    <a:pt x="234" y="82"/>
                  </a:lnTo>
                  <a:lnTo>
                    <a:pt x="235" y="91"/>
                  </a:lnTo>
                  <a:lnTo>
                    <a:pt x="236" y="99"/>
                  </a:lnTo>
                  <a:lnTo>
                    <a:pt x="238" y="108"/>
                  </a:lnTo>
                  <a:lnTo>
                    <a:pt x="239" y="116"/>
                  </a:lnTo>
                  <a:lnTo>
                    <a:pt x="242" y="124"/>
                  </a:lnTo>
                  <a:lnTo>
                    <a:pt x="245" y="131"/>
                  </a:lnTo>
                  <a:lnTo>
                    <a:pt x="249" y="138"/>
                  </a:lnTo>
                  <a:lnTo>
                    <a:pt x="256" y="145"/>
                  </a:lnTo>
                  <a:lnTo>
                    <a:pt x="263" y="150"/>
                  </a:lnTo>
                  <a:lnTo>
                    <a:pt x="273" y="155"/>
                  </a:lnTo>
                  <a:lnTo>
                    <a:pt x="284" y="159"/>
                  </a:lnTo>
                  <a:lnTo>
                    <a:pt x="293" y="159"/>
                  </a:lnTo>
                  <a:lnTo>
                    <a:pt x="303" y="159"/>
                  </a:lnTo>
                  <a:lnTo>
                    <a:pt x="314" y="158"/>
                  </a:lnTo>
                  <a:lnTo>
                    <a:pt x="325" y="156"/>
                  </a:lnTo>
                  <a:lnTo>
                    <a:pt x="335" y="152"/>
                  </a:lnTo>
                  <a:lnTo>
                    <a:pt x="345" y="148"/>
                  </a:lnTo>
                  <a:lnTo>
                    <a:pt x="353" y="142"/>
                  </a:lnTo>
                  <a:lnTo>
                    <a:pt x="359" y="134"/>
                  </a:lnTo>
                  <a:lnTo>
                    <a:pt x="363" y="129"/>
                  </a:lnTo>
                  <a:lnTo>
                    <a:pt x="365" y="124"/>
                  </a:lnTo>
                  <a:lnTo>
                    <a:pt x="366" y="119"/>
                  </a:lnTo>
                  <a:lnTo>
                    <a:pt x="366" y="113"/>
                  </a:lnTo>
                  <a:lnTo>
                    <a:pt x="366" y="108"/>
                  </a:lnTo>
                  <a:lnTo>
                    <a:pt x="365" y="102"/>
                  </a:lnTo>
                  <a:lnTo>
                    <a:pt x="364" y="96"/>
                  </a:lnTo>
                  <a:lnTo>
                    <a:pt x="361" y="91"/>
                  </a:lnTo>
                  <a:lnTo>
                    <a:pt x="359" y="86"/>
                  </a:lnTo>
                  <a:lnTo>
                    <a:pt x="357" y="79"/>
                  </a:lnTo>
                  <a:lnTo>
                    <a:pt x="354" y="73"/>
                  </a:lnTo>
                  <a:lnTo>
                    <a:pt x="354" y="68"/>
                  </a:lnTo>
                  <a:lnTo>
                    <a:pt x="352" y="62"/>
                  </a:lnTo>
                  <a:lnTo>
                    <a:pt x="351" y="57"/>
                  </a:lnTo>
                  <a:lnTo>
                    <a:pt x="351" y="51"/>
                  </a:lnTo>
                  <a:lnTo>
                    <a:pt x="352" y="44"/>
                  </a:lnTo>
                  <a:lnTo>
                    <a:pt x="357" y="39"/>
                  </a:lnTo>
                  <a:lnTo>
                    <a:pt x="363" y="34"/>
                  </a:lnTo>
                  <a:lnTo>
                    <a:pt x="369" y="30"/>
                  </a:lnTo>
                  <a:lnTo>
                    <a:pt x="376" y="26"/>
                  </a:lnTo>
                  <a:lnTo>
                    <a:pt x="383" y="22"/>
                  </a:lnTo>
                  <a:lnTo>
                    <a:pt x="391" y="19"/>
                  </a:lnTo>
                  <a:lnTo>
                    <a:pt x="398" y="17"/>
                  </a:lnTo>
                  <a:lnTo>
                    <a:pt x="407" y="14"/>
                  </a:lnTo>
                  <a:lnTo>
                    <a:pt x="414" y="12"/>
                  </a:lnTo>
                  <a:lnTo>
                    <a:pt x="422" y="10"/>
                  </a:lnTo>
                  <a:lnTo>
                    <a:pt x="431" y="9"/>
                  </a:lnTo>
                  <a:lnTo>
                    <a:pt x="439" y="7"/>
                  </a:lnTo>
                  <a:lnTo>
                    <a:pt x="448" y="5"/>
                  </a:lnTo>
                  <a:lnTo>
                    <a:pt x="456" y="3"/>
                  </a:lnTo>
                  <a:lnTo>
                    <a:pt x="464" y="2"/>
                  </a:lnTo>
                  <a:lnTo>
                    <a:pt x="472" y="0"/>
                  </a:lnTo>
                  <a:lnTo>
                    <a:pt x="474" y="5"/>
                  </a:lnTo>
                  <a:lnTo>
                    <a:pt x="476" y="11"/>
                  </a:lnTo>
                  <a:lnTo>
                    <a:pt x="477" y="17"/>
                  </a:lnTo>
                  <a:lnTo>
                    <a:pt x="478" y="24"/>
                  </a:lnTo>
                  <a:lnTo>
                    <a:pt x="478" y="30"/>
                  </a:lnTo>
                  <a:lnTo>
                    <a:pt x="479" y="37"/>
                  </a:lnTo>
                  <a:lnTo>
                    <a:pt x="479" y="44"/>
                  </a:lnTo>
                  <a:lnTo>
                    <a:pt x="479" y="51"/>
                  </a:lnTo>
                  <a:lnTo>
                    <a:pt x="479" y="57"/>
                  </a:lnTo>
                  <a:lnTo>
                    <a:pt x="481" y="64"/>
                  </a:lnTo>
                  <a:lnTo>
                    <a:pt x="483" y="70"/>
                  </a:lnTo>
                  <a:lnTo>
                    <a:pt x="485" y="76"/>
                  </a:lnTo>
                  <a:lnTo>
                    <a:pt x="488" y="82"/>
                  </a:lnTo>
                  <a:lnTo>
                    <a:pt x="493" y="88"/>
                  </a:lnTo>
                  <a:lnTo>
                    <a:pt x="499" y="92"/>
                  </a:lnTo>
                  <a:lnTo>
                    <a:pt x="507" y="97"/>
                  </a:lnTo>
                  <a:lnTo>
                    <a:pt x="512" y="99"/>
                  </a:lnTo>
                  <a:lnTo>
                    <a:pt x="517" y="101"/>
                  </a:lnTo>
                  <a:lnTo>
                    <a:pt x="523" y="102"/>
                  </a:lnTo>
                  <a:lnTo>
                    <a:pt x="529" y="102"/>
                  </a:lnTo>
                  <a:lnTo>
                    <a:pt x="535" y="101"/>
                  </a:lnTo>
                  <a:lnTo>
                    <a:pt x="541" y="99"/>
                  </a:lnTo>
                  <a:lnTo>
                    <a:pt x="547" y="98"/>
                  </a:lnTo>
                  <a:lnTo>
                    <a:pt x="554" y="97"/>
                  </a:lnTo>
                  <a:lnTo>
                    <a:pt x="560" y="95"/>
                  </a:lnTo>
                  <a:lnTo>
                    <a:pt x="566" y="94"/>
                  </a:lnTo>
                  <a:lnTo>
                    <a:pt x="572" y="92"/>
                  </a:lnTo>
                  <a:lnTo>
                    <a:pt x="579" y="92"/>
                  </a:lnTo>
                  <a:lnTo>
                    <a:pt x="584" y="92"/>
                  </a:lnTo>
                  <a:lnTo>
                    <a:pt x="591" y="92"/>
                  </a:lnTo>
                  <a:lnTo>
                    <a:pt x="598" y="94"/>
                  </a:lnTo>
                  <a:lnTo>
                    <a:pt x="603" y="97"/>
                  </a:lnTo>
                  <a:lnTo>
                    <a:pt x="610" y="102"/>
                  </a:lnTo>
                  <a:lnTo>
                    <a:pt x="614" y="109"/>
                  </a:lnTo>
                  <a:lnTo>
                    <a:pt x="618" y="117"/>
                  </a:lnTo>
                  <a:lnTo>
                    <a:pt x="620" y="125"/>
                  </a:lnTo>
                  <a:lnTo>
                    <a:pt x="621" y="133"/>
                  </a:lnTo>
                  <a:lnTo>
                    <a:pt x="622" y="142"/>
                  </a:lnTo>
                  <a:lnTo>
                    <a:pt x="623" y="151"/>
                  </a:lnTo>
                  <a:lnTo>
                    <a:pt x="623" y="159"/>
                  </a:lnTo>
                  <a:lnTo>
                    <a:pt x="621" y="162"/>
                  </a:lnTo>
                  <a:lnTo>
                    <a:pt x="619" y="165"/>
                  </a:lnTo>
                  <a:lnTo>
                    <a:pt x="618" y="169"/>
                  </a:lnTo>
                  <a:lnTo>
                    <a:pt x="615" y="172"/>
                  </a:lnTo>
                  <a:lnTo>
                    <a:pt x="612" y="175"/>
                  </a:lnTo>
                  <a:lnTo>
                    <a:pt x="608" y="178"/>
                  </a:lnTo>
                  <a:lnTo>
                    <a:pt x="604" y="181"/>
                  </a:lnTo>
                  <a:lnTo>
                    <a:pt x="599" y="183"/>
                  </a:lnTo>
                  <a:lnTo>
                    <a:pt x="591" y="184"/>
                  </a:lnTo>
                  <a:lnTo>
                    <a:pt x="582" y="184"/>
                  </a:lnTo>
                  <a:lnTo>
                    <a:pt x="573" y="183"/>
                  </a:lnTo>
                  <a:lnTo>
                    <a:pt x="564" y="182"/>
                  </a:lnTo>
                  <a:lnTo>
                    <a:pt x="554" y="181"/>
                  </a:lnTo>
                  <a:lnTo>
                    <a:pt x="545" y="182"/>
                  </a:lnTo>
                  <a:lnTo>
                    <a:pt x="535" y="183"/>
                  </a:lnTo>
                  <a:lnTo>
                    <a:pt x="524" y="186"/>
                  </a:lnTo>
                  <a:lnTo>
                    <a:pt x="523" y="188"/>
                  </a:lnTo>
                  <a:lnTo>
                    <a:pt x="521" y="191"/>
                  </a:lnTo>
                  <a:lnTo>
                    <a:pt x="519" y="192"/>
                  </a:lnTo>
                  <a:lnTo>
                    <a:pt x="517" y="194"/>
                  </a:lnTo>
                  <a:lnTo>
                    <a:pt x="514" y="197"/>
                  </a:lnTo>
                  <a:lnTo>
                    <a:pt x="512" y="199"/>
                  </a:lnTo>
                  <a:lnTo>
                    <a:pt x="509" y="203"/>
                  </a:lnTo>
                  <a:lnTo>
                    <a:pt x="507" y="207"/>
                  </a:lnTo>
                  <a:lnTo>
                    <a:pt x="524" y="331"/>
                  </a:lnTo>
                  <a:lnTo>
                    <a:pt x="519" y="333"/>
                  </a:lnTo>
                  <a:lnTo>
                    <a:pt x="512" y="335"/>
                  </a:lnTo>
                  <a:lnTo>
                    <a:pt x="507" y="338"/>
                  </a:lnTo>
                  <a:lnTo>
                    <a:pt x="500" y="339"/>
                  </a:lnTo>
                  <a:lnTo>
                    <a:pt x="493" y="341"/>
                  </a:lnTo>
                  <a:lnTo>
                    <a:pt x="486" y="342"/>
                  </a:lnTo>
                  <a:lnTo>
                    <a:pt x="479" y="343"/>
                  </a:lnTo>
                  <a:lnTo>
                    <a:pt x="471" y="344"/>
                  </a:lnTo>
                  <a:lnTo>
                    <a:pt x="464" y="344"/>
                  </a:lnTo>
                  <a:lnTo>
                    <a:pt x="456" y="344"/>
                  </a:lnTo>
                  <a:lnTo>
                    <a:pt x="449" y="344"/>
                  </a:lnTo>
                  <a:lnTo>
                    <a:pt x="441" y="344"/>
                  </a:lnTo>
                  <a:lnTo>
                    <a:pt x="433" y="342"/>
                  </a:lnTo>
                  <a:lnTo>
                    <a:pt x="426" y="341"/>
                  </a:lnTo>
                  <a:lnTo>
                    <a:pt x="419" y="340"/>
                  </a:lnTo>
                  <a:lnTo>
                    <a:pt x="412" y="338"/>
                  </a:lnTo>
                  <a:lnTo>
                    <a:pt x="408" y="333"/>
                  </a:lnTo>
                  <a:lnTo>
                    <a:pt x="405" y="328"/>
                  </a:lnTo>
                  <a:lnTo>
                    <a:pt x="403" y="322"/>
                  </a:lnTo>
                  <a:lnTo>
                    <a:pt x="402" y="316"/>
                  </a:lnTo>
                  <a:lnTo>
                    <a:pt x="402" y="311"/>
                  </a:lnTo>
                  <a:lnTo>
                    <a:pt x="401" y="306"/>
                  </a:lnTo>
                  <a:lnTo>
                    <a:pt x="401" y="300"/>
                  </a:lnTo>
                  <a:lnTo>
                    <a:pt x="401" y="294"/>
                  </a:lnTo>
                  <a:lnTo>
                    <a:pt x="402" y="289"/>
                  </a:lnTo>
                  <a:lnTo>
                    <a:pt x="402" y="283"/>
                  </a:lnTo>
                  <a:lnTo>
                    <a:pt x="402" y="277"/>
                  </a:lnTo>
                  <a:lnTo>
                    <a:pt x="401" y="271"/>
                  </a:lnTo>
                  <a:lnTo>
                    <a:pt x="400" y="266"/>
                  </a:lnTo>
                  <a:lnTo>
                    <a:pt x="398" y="260"/>
                  </a:lnTo>
                  <a:lnTo>
                    <a:pt x="397" y="254"/>
                  </a:lnTo>
                  <a:lnTo>
                    <a:pt x="393" y="248"/>
                  </a:lnTo>
                  <a:lnTo>
                    <a:pt x="388" y="244"/>
                  </a:lnTo>
                  <a:lnTo>
                    <a:pt x="381" y="240"/>
                  </a:lnTo>
                  <a:lnTo>
                    <a:pt x="374" y="238"/>
                  </a:lnTo>
                  <a:lnTo>
                    <a:pt x="367" y="236"/>
                  </a:lnTo>
                  <a:lnTo>
                    <a:pt x="360" y="235"/>
                  </a:lnTo>
                  <a:lnTo>
                    <a:pt x="353" y="235"/>
                  </a:lnTo>
                  <a:lnTo>
                    <a:pt x="345" y="235"/>
                  </a:lnTo>
                  <a:lnTo>
                    <a:pt x="337" y="236"/>
                  </a:lnTo>
                  <a:lnTo>
                    <a:pt x="329" y="237"/>
                  </a:lnTo>
                  <a:lnTo>
                    <a:pt x="321" y="239"/>
                  </a:lnTo>
                  <a:lnTo>
                    <a:pt x="313" y="241"/>
                  </a:lnTo>
                  <a:lnTo>
                    <a:pt x="306" y="243"/>
                  </a:lnTo>
                  <a:lnTo>
                    <a:pt x="297" y="245"/>
                  </a:lnTo>
                  <a:lnTo>
                    <a:pt x="289" y="248"/>
                  </a:lnTo>
                  <a:lnTo>
                    <a:pt x="281" y="250"/>
                  </a:lnTo>
                  <a:lnTo>
                    <a:pt x="273" y="252"/>
                  </a:lnTo>
                  <a:lnTo>
                    <a:pt x="270" y="255"/>
                  </a:lnTo>
                  <a:lnTo>
                    <a:pt x="267" y="260"/>
                  </a:lnTo>
                  <a:lnTo>
                    <a:pt x="263" y="264"/>
                  </a:lnTo>
                  <a:lnTo>
                    <a:pt x="260" y="270"/>
                  </a:lnTo>
                  <a:lnTo>
                    <a:pt x="258" y="276"/>
                  </a:lnTo>
                  <a:lnTo>
                    <a:pt x="258" y="282"/>
                  </a:lnTo>
                  <a:lnTo>
                    <a:pt x="258" y="287"/>
                  </a:lnTo>
                  <a:lnTo>
                    <a:pt x="262" y="293"/>
                  </a:lnTo>
                  <a:lnTo>
                    <a:pt x="265" y="299"/>
                  </a:lnTo>
                  <a:lnTo>
                    <a:pt x="268" y="304"/>
                  </a:lnTo>
                  <a:lnTo>
                    <a:pt x="271" y="310"/>
                  </a:lnTo>
                  <a:lnTo>
                    <a:pt x="273" y="316"/>
                  </a:lnTo>
                  <a:lnTo>
                    <a:pt x="276" y="322"/>
                  </a:lnTo>
                  <a:lnTo>
                    <a:pt x="277" y="328"/>
                  </a:lnTo>
                  <a:lnTo>
                    <a:pt x="277" y="334"/>
                  </a:lnTo>
                  <a:lnTo>
                    <a:pt x="277" y="341"/>
                  </a:lnTo>
                  <a:lnTo>
                    <a:pt x="266" y="355"/>
                  </a:lnTo>
                  <a:lnTo>
                    <a:pt x="257" y="360"/>
                  </a:lnTo>
                  <a:lnTo>
                    <a:pt x="248" y="362"/>
                  </a:lnTo>
                  <a:lnTo>
                    <a:pt x="239" y="363"/>
                  </a:lnTo>
                  <a:lnTo>
                    <a:pt x="230" y="363"/>
                  </a:lnTo>
                  <a:lnTo>
                    <a:pt x="220" y="364"/>
                  </a:lnTo>
                  <a:lnTo>
                    <a:pt x="210" y="364"/>
                  </a:lnTo>
                  <a:lnTo>
                    <a:pt x="201" y="366"/>
                  </a:lnTo>
                  <a:lnTo>
                    <a:pt x="191" y="37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grayWhite">
            <a:xfrm>
              <a:off x="0" y="706"/>
              <a:ext cx="506" cy="470"/>
            </a:xfrm>
            <a:custGeom>
              <a:avLst/>
              <a:gdLst/>
              <a:ahLst/>
              <a:cxnLst>
                <a:cxn ang="0">
                  <a:pos x="229" y="453"/>
                </a:cxn>
                <a:cxn ang="0">
                  <a:pos x="200" y="429"/>
                </a:cxn>
                <a:cxn ang="0">
                  <a:pos x="175" y="402"/>
                </a:cxn>
                <a:cxn ang="0">
                  <a:pos x="158" y="368"/>
                </a:cxn>
                <a:cxn ang="0">
                  <a:pos x="241" y="275"/>
                </a:cxn>
                <a:cxn ang="0">
                  <a:pos x="224" y="248"/>
                </a:cxn>
                <a:cxn ang="0">
                  <a:pos x="198" y="228"/>
                </a:cxn>
                <a:cxn ang="0">
                  <a:pos x="166" y="214"/>
                </a:cxn>
                <a:cxn ang="0">
                  <a:pos x="139" y="217"/>
                </a:cxn>
                <a:cxn ang="0">
                  <a:pos x="128" y="238"/>
                </a:cxn>
                <a:cxn ang="0">
                  <a:pos x="120" y="262"/>
                </a:cxn>
                <a:cxn ang="0">
                  <a:pos x="104" y="283"/>
                </a:cxn>
                <a:cxn ang="0">
                  <a:pos x="77" y="291"/>
                </a:cxn>
                <a:cxn ang="0">
                  <a:pos x="53" y="288"/>
                </a:cxn>
                <a:cxn ang="0">
                  <a:pos x="31" y="275"/>
                </a:cxn>
                <a:cxn ang="0">
                  <a:pos x="12" y="257"/>
                </a:cxn>
                <a:cxn ang="0">
                  <a:pos x="61" y="109"/>
                </a:cxn>
                <a:cxn ang="0">
                  <a:pos x="24" y="85"/>
                </a:cxn>
                <a:cxn ang="0">
                  <a:pos x="0" y="53"/>
                </a:cxn>
                <a:cxn ang="0">
                  <a:pos x="19" y="22"/>
                </a:cxn>
                <a:cxn ang="0">
                  <a:pos x="54" y="0"/>
                </a:cxn>
                <a:cxn ang="0">
                  <a:pos x="82" y="6"/>
                </a:cxn>
                <a:cxn ang="0">
                  <a:pos x="103" y="29"/>
                </a:cxn>
                <a:cxn ang="0">
                  <a:pos x="132" y="57"/>
                </a:cxn>
                <a:cxn ang="0">
                  <a:pos x="175" y="64"/>
                </a:cxn>
                <a:cxn ang="0">
                  <a:pos x="215" y="43"/>
                </a:cxn>
                <a:cxn ang="0">
                  <a:pos x="243" y="16"/>
                </a:cxn>
                <a:cxn ang="0">
                  <a:pos x="265" y="22"/>
                </a:cxn>
                <a:cxn ang="0">
                  <a:pos x="284" y="34"/>
                </a:cxn>
                <a:cxn ang="0">
                  <a:pos x="301" y="52"/>
                </a:cxn>
                <a:cxn ang="0">
                  <a:pos x="318" y="72"/>
                </a:cxn>
                <a:cxn ang="0">
                  <a:pos x="314" y="98"/>
                </a:cxn>
                <a:cxn ang="0">
                  <a:pos x="296" y="115"/>
                </a:cxn>
                <a:cxn ang="0">
                  <a:pos x="278" y="123"/>
                </a:cxn>
                <a:cxn ang="0">
                  <a:pos x="260" y="130"/>
                </a:cxn>
                <a:cxn ang="0">
                  <a:pos x="249" y="152"/>
                </a:cxn>
                <a:cxn ang="0">
                  <a:pos x="257" y="180"/>
                </a:cxn>
                <a:cxn ang="0">
                  <a:pos x="288" y="210"/>
                </a:cxn>
                <a:cxn ang="0">
                  <a:pos x="321" y="231"/>
                </a:cxn>
                <a:cxn ang="0">
                  <a:pos x="339" y="231"/>
                </a:cxn>
                <a:cxn ang="0">
                  <a:pos x="358" y="228"/>
                </a:cxn>
                <a:cxn ang="0">
                  <a:pos x="377" y="200"/>
                </a:cxn>
                <a:cxn ang="0">
                  <a:pos x="385" y="171"/>
                </a:cxn>
                <a:cxn ang="0">
                  <a:pos x="404" y="158"/>
                </a:cxn>
                <a:cxn ang="0">
                  <a:pos x="497" y="213"/>
                </a:cxn>
                <a:cxn ang="0">
                  <a:pos x="482" y="238"/>
                </a:cxn>
                <a:cxn ang="0">
                  <a:pos x="458" y="259"/>
                </a:cxn>
                <a:cxn ang="0">
                  <a:pos x="438" y="282"/>
                </a:cxn>
                <a:cxn ang="0">
                  <a:pos x="434" y="313"/>
                </a:cxn>
                <a:cxn ang="0">
                  <a:pos x="467" y="339"/>
                </a:cxn>
                <a:cxn ang="0">
                  <a:pos x="505" y="362"/>
                </a:cxn>
                <a:cxn ang="0">
                  <a:pos x="329" y="370"/>
                </a:cxn>
                <a:cxn ang="0">
                  <a:pos x="306" y="395"/>
                </a:cxn>
                <a:cxn ang="0">
                  <a:pos x="287" y="423"/>
                </a:cxn>
                <a:cxn ang="0">
                  <a:pos x="267" y="452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grayWhite">
            <a:xfrm>
              <a:off x="538" y="441"/>
              <a:ext cx="512" cy="509"/>
            </a:xfrm>
            <a:custGeom>
              <a:avLst/>
              <a:gdLst/>
              <a:ahLst/>
              <a:cxnLst>
                <a:cxn ang="0">
                  <a:pos x="67" y="492"/>
                </a:cxn>
                <a:cxn ang="0">
                  <a:pos x="45" y="451"/>
                </a:cxn>
                <a:cxn ang="0">
                  <a:pos x="68" y="418"/>
                </a:cxn>
                <a:cxn ang="0">
                  <a:pos x="106" y="391"/>
                </a:cxn>
                <a:cxn ang="0">
                  <a:pos x="105" y="352"/>
                </a:cxn>
                <a:cxn ang="0">
                  <a:pos x="79" y="324"/>
                </a:cxn>
                <a:cxn ang="0">
                  <a:pos x="44" y="302"/>
                </a:cxn>
                <a:cxn ang="0">
                  <a:pos x="7" y="280"/>
                </a:cxn>
                <a:cxn ang="0">
                  <a:pos x="2" y="258"/>
                </a:cxn>
                <a:cxn ang="0">
                  <a:pos x="13" y="239"/>
                </a:cxn>
                <a:cxn ang="0">
                  <a:pos x="29" y="220"/>
                </a:cxn>
                <a:cxn ang="0">
                  <a:pos x="43" y="201"/>
                </a:cxn>
                <a:cxn ang="0">
                  <a:pos x="65" y="184"/>
                </a:cxn>
                <a:cxn ang="0">
                  <a:pos x="100" y="191"/>
                </a:cxn>
                <a:cxn ang="0">
                  <a:pos x="124" y="210"/>
                </a:cxn>
                <a:cxn ang="0">
                  <a:pos x="150" y="233"/>
                </a:cxn>
                <a:cxn ang="0">
                  <a:pos x="179" y="232"/>
                </a:cxn>
                <a:cxn ang="0">
                  <a:pos x="207" y="223"/>
                </a:cxn>
                <a:cxn ang="0">
                  <a:pos x="230" y="198"/>
                </a:cxn>
                <a:cxn ang="0">
                  <a:pos x="242" y="165"/>
                </a:cxn>
                <a:cxn ang="0">
                  <a:pos x="226" y="143"/>
                </a:cxn>
                <a:cxn ang="0">
                  <a:pos x="203" y="132"/>
                </a:cxn>
                <a:cxn ang="0">
                  <a:pos x="176" y="122"/>
                </a:cxn>
                <a:cxn ang="0">
                  <a:pos x="153" y="111"/>
                </a:cxn>
                <a:cxn ang="0">
                  <a:pos x="142" y="80"/>
                </a:cxn>
                <a:cxn ang="0">
                  <a:pos x="163" y="50"/>
                </a:cxn>
                <a:cxn ang="0">
                  <a:pos x="187" y="36"/>
                </a:cxn>
                <a:cxn ang="0">
                  <a:pos x="211" y="18"/>
                </a:cxn>
                <a:cxn ang="0">
                  <a:pos x="243" y="28"/>
                </a:cxn>
                <a:cxn ang="0">
                  <a:pos x="277" y="54"/>
                </a:cxn>
                <a:cxn ang="0">
                  <a:pos x="314" y="72"/>
                </a:cxn>
                <a:cxn ang="0">
                  <a:pos x="355" y="68"/>
                </a:cxn>
                <a:cxn ang="0">
                  <a:pos x="382" y="36"/>
                </a:cxn>
                <a:cxn ang="0">
                  <a:pos x="411" y="3"/>
                </a:cxn>
                <a:cxn ang="0">
                  <a:pos x="453" y="10"/>
                </a:cxn>
                <a:cxn ang="0">
                  <a:pos x="486" y="36"/>
                </a:cxn>
                <a:cxn ang="0">
                  <a:pos x="489" y="68"/>
                </a:cxn>
                <a:cxn ang="0">
                  <a:pos x="466" y="88"/>
                </a:cxn>
                <a:cxn ang="0">
                  <a:pos x="437" y="107"/>
                </a:cxn>
                <a:cxn ang="0">
                  <a:pos x="422" y="133"/>
                </a:cxn>
                <a:cxn ang="0">
                  <a:pos x="419" y="317"/>
                </a:cxn>
                <a:cxn ang="0">
                  <a:pos x="388" y="302"/>
                </a:cxn>
                <a:cxn ang="0">
                  <a:pos x="364" y="273"/>
                </a:cxn>
                <a:cxn ang="0">
                  <a:pos x="336" y="250"/>
                </a:cxn>
                <a:cxn ang="0">
                  <a:pos x="299" y="252"/>
                </a:cxn>
                <a:cxn ang="0">
                  <a:pos x="275" y="270"/>
                </a:cxn>
                <a:cxn ang="0">
                  <a:pos x="255" y="294"/>
                </a:cxn>
                <a:cxn ang="0">
                  <a:pos x="242" y="323"/>
                </a:cxn>
                <a:cxn ang="0">
                  <a:pos x="241" y="353"/>
                </a:cxn>
                <a:cxn ang="0">
                  <a:pos x="257" y="364"/>
                </a:cxn>
                <a:cxn ang="0">
                  <a:pos x="279" y="368"/>
                </a:cxn>
                <a:cxn ang="0">
                  <a:pos x="304" y="370"/>
                </a:cxn>
                <a:cxn ang="0">
                  <a:pos x="330" y="376"/>
                </a:cxn>
                <a:cxn ang="0">
                  <a:pos x="353" y="407"/>
                </a:cxn>
                <a:cxn ang="0">
                  <a:pos x="352" y="443"/>
                </a:cxn>
                <a:cxn ang="0">
                  <a:pos x="334" y="462"/>
                </a:cxn>
                <a:cxn ang="0">
                  <a:pos x="311" y="479"/>
                </a:cxn>
                <a:cxn ang="0">
                  <a:pos x="278" y="465"/>
                </a:cxn>
                <a:cxn ang="0">
                  <a:pos x="241" y="445"/>
                </a:cxn>
                <a:cxn ang="0">
                  <a:pos x="202" y="432"/>
                </a:cxn>
                <a:cxn ang="0">
                  <a:pos x="98" y="508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grayWhite">
            <a:xfrm>
              <a:off x="459" y="2344"/>
              <a:ext cx="506" cy="470"/>
            </a:xfrm>
            <a:custGeom>
              <a:avLst/>
              <a:gdLst/>
              <a:ahLst/>
              <a:cxnLst>
                <a:cxn ang="0">
                  <a:pos x="229" y="453"/>
                </a:cxn>
                <a:cxn ang="0">
                  <a:pos x="200" y="429"/>
                </a:cxn>
                <a:cxn ang="0">
                  <a:pos x="175" y="402"/>
                </a:cxn>
                <a:cxn ang="0">
                  <a:pos x="158" y="368"/>
                </a:cxn>
                <a:cxn ang="0">
                  <a:pos x="241" y="275"/>
                </a:cxn>
                <a:cxn ang="0">
                  <a:pos x="224" y="248"/>
                </a:cxn>
                <a:cxn ang="0">
                  <a:pos x="198" y="228"/>
                </a:cxn>
                <a:cxn ang="0">
                  <a:pos x="166" y="214"/>
                </a:cxn>
                <a:cxn ang="0">
                  <a:pos x="139" y="217"/>
                </a:cxn>
                <a:cxn ang="0">
                  <a:pos x="128" y="238"/>
                </a:cxn>
                <a:cxn ang="0">
                  <a:pos x="120" y="262"/>
                </a:cxn>
                <a:cxn ang="0">
                  <a:pos x="104" y="283"/>
                </a:cxn>
                <a:cxn ang="0">
                  <a:pos x="77" y="291"/>
                </a:cxn>
                <a:cxn ang="0">
                  <a:pos x="53" y="288"/>
                </a:cxn>
                <a:cxn ang="0">
                  <a:pos x="31" y="275"/>
                </a:cxn>
                <a:cxn ang="0">
                  <a:pos x="12" y="257"/>
                </a:cxn>
                <a:cxn ang="0">
                  <a:pos x="61" y="109"/>
                </a:cxn>
                <a:cxn ang="0">
                  <a:pos x="24" y="85"/>
                </a:cxn>
                <a:cxn ang="0">
                  <a:pos x="0" y="53"/>
                </a:cxn>
                <a:cxn ang="0">
                  <a:pos x="19" y="22"/>
                </a:cxn>
                <a:cxn ang="0">
                  <a:pos x="54" y="0"/>
                </a:cxn>
                <a:cxn ang="0">
                  <a:pos x="82" y="6"/>
                </a:cxn>
                <a:cxn ang="0">
                  <a:pos x="103" y="29"/>
                </a:cxn>
                <a:cxn ang="0">
                  <a:pos x="132" y="57"/>
                </a:cxn>
                <a:cxn ang="0">
                  <a:pos x="175" y="64"/>
                </a:cxn>
                <a:cxn ang="0">
                  <a:pos x="215" y="43"/>
                </a:cxn>
                <a:cxn ang="0">
                  <a:pos x="243" y="16"/>
                </a:cxn>
                <a:cxn ang="0">
                  <a:pos x="265" y="22"/>
                </a:cxn>
                <a:cxn ang="0">
                  <a:pos x="284" y="34"/>
                </a:cxn>
                <a:cxn ang="0">
                  <a:pos x="301" y="52"/>
                </a:cxn>
                <a:cxn ang="0">
                  <a:pos x="318" y="72"/>
                </a:cxn>
                <a:cxn ang="0">
                  <a:pos x="314" y="98"/>
                </a:cxn>
                <a:cxn ang="0">
                  <a:pos x="296" y="115"/>
                </a:cxn>
                <a:cxn ang="0">
                  <a:pos x="278" y="123"/>
                </a:cxn>
                <a:cxn ang="0">
                  <a:pos x="260" y="130"/>
                </a:cxn>
                <a:cxn ang="0">
                  <a:pos x="249" y="152"/>
                </a:cxn>
                <a:cxn ang="0">
                  <a:pos x="257" y="180"/>
                </a:cxn>
                <a:cxn ang="0">
                  <a:pos x="288" y="210"/>
                </a:cxn>
                <a:cxn ang="0">
                  <a:pos x="321" y="231"/>
                </a:cxn>
                <a:cxn ang="0">
                  <a:pos x="339" y="231"/>
                </a:cxn>
                <a:cxn ang="0">
                  <a:pos x="358" y="228"/>
                </a:cxn>
                <a:cxn ang="0">
                  <a:pos x="377" y="200"/>
                </a:cxn>
                <a:cxn ang="0">
                  <a:pos x="385" y="171"/>
                </a:cxn>
                <a:cxn ang="0">
                  <a:pos x="404" y="158"/>
                </a:cxn>
                <a:cxn ang="0">
                  <a:pos x="497" y="213"/>
                </a:cxn>
                <a:cxn ang="0">
                  <a:pos x="482" y="238"/>
                </a:cxn>
                <a:cxn ang="0">
                  <a:pos x="458" y="259"/>
                </a:cxn>
                <a:cxn ang="0">
                  <a:pos x="438" y="282"/>
                </a:cxn>
                <a:cxn ang="0">
                  <a:pos x="434" y="313"/>
                </a:cxn>
                <a:cxn ang="0">
                  <a:pos x="467" y="339"/>
                </a:cxn>
                <a:cxn ang="0">
                  <a:pos x="505" y="362"/>
                </a:cxn>
                <a:cxn ang="0">
                  <a:pos x="329" y="370"/>
                </a:cxn>
                <a:cxn ang="0">
                  <a:pos x="306" y="395"/>
                </a:cxn>
                <a:cxn ang="0">
                  <a:pos x="287" y="423"/>
                </a:cxn>
                <a:cxn ang="0">
                  <a:pos x="267" y="452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grayWhite">
            <a:xfrm>
              <a:off x="477" y="2884"/>
              <a:ext cx="447" cy="520"/>
            </a:xfrm>
            <a:custGeom>
              <a:avLst/>
              <a:gdLst/>
              <a:ahLst/>
              <a:cxnLst>
                <a:cxn ang="0">
                  <a:pos x="254" y="495"/>
                </a:cxn>
                <a:cxn ang="0">
                  <a:pos x="245" y="454"/>
                </a:cxn>
                <a:cxn ang="0">
                  <a:pos x="230" y="417"/>
                </a:cxn>
                <a:cxn ang="0">
                  <a:pos x="193" y="402"/>
                </a:cxn>
                <a:cxn ang="0">
                  <a:pos x="150" y="412"/>
                </a:cxn>
                <a:cxn ang="0">
                  <a:pos x="112" y="417"/>
                </a:cxn>
                <a:cxn ang="0">
                  <a:pos x="93" y="399"/>
                </a:cxn>
                <a:cxn ang="0">
                  <a:pos x="81" y="370"/>
                </a:cxn>
                <a:cxn ang="0">
                  <a:pos x="75" y="339"/>
                </a:cxn>
                <a:cxn ang="0">
                  <a:pos x="76" y="309"/>
                </a:cxn>
                <a:cxn ang="0">
                  <a:pos x="106" y="300"/>
                </a:cxn>
                <a:cxn ang="0">
                  <a:pos x="146" y="307"/>
                </a:cxn>
                <a:cxn ang="0">
                  <a:pos x="175" y="294"/>
                </a:cxn>
                <a:cxn ang="0">
                  <a:pos x="186" y="273"/>
                </a:cxn>
                <a:cxn ang="0">
                  <a:pos x="189" y="246"/>
                </a:cxn>
                <a:cxn ang="0">
                  <a:pos x="188" y="219"/>
                </a:cxn>
                <a:cxn ang="0">
                  <a:pos x="178" y="191"/>
                </a:cxn>
                <a:cxn ang="0">
                  <a:pos x="153" y="171"/>
                </a:cxn>
                <a:cxn ang="0">
                  <a:pos x="123" y="172"/>
                </a:cxn>
                <a:cxn ang="0">
                  <a:pos x="93" y="185"/>
                </a:cxn>
                <a:cxn ang="0">
                  <a:pos x="64" y="194"/>
                </a:cxn>
                <a:cxn ang="0">
                  <a:pos x="34" y="185"/>
                </a:cxn>
                <a:cxn ang="0">
                  <a:pos x="19" y="166"/>
                </a:cxn>
                <a:cxn ang="0">
                  <a:pos x="9" y="146"/>
                </a:cxn>
                <a:cxn ang="0">
                  <a:pos x="2" y="122"/>
                </a:cxn>
                <a:cxn ang="0">
                  <a:pos x="0" y="98"/>
                </a:cxn>
                <a:cxn ang="0">
                  <a:pos x="387" y="12"/>
                </a:cxn>
                <a:cxn ang="0">
                  <a:pos x="399" y="41"/>
                </a:cxn>
                <a:cxn ang="0">
                  <a:pos x="406" y="74"/>
                </a:cxn>
                <a:cxn ang="0">
                  <a:pos x="411" y="107"/>
                </a:cxn>
                <a:cxn ang="0">
                  <a:pos x="396" y="141"/>
                </a:cxn>
                <a:cxn ang="0">
                  <a:pos x="375" y="144"/>
                </a:cxn>
                <a:cxn ang="0">
                  <a:pos x="354" y="141"/>
                </a:cxn>
                <a:cxn ang="0">
                  <a:pos x="332" y="137"/>
                </a:cxn>
                <a:cxn ang="0">
                  <a:pos x="307" y="141"/>
                </a:cxn>
                <a:cxn ang="0">
                  <a:pos x="286" y="166"/>
                </a:cxn>
                <a:cxn ang="0">
                  <a:pos x="285" y="199"/>
                </a:cxn>
                <a:cxn ang="0">
                  <a:pos x="289" y="222"/>
                </a:cxn>
                <a:cxn ang="0">
                  <a:pos x="295" y="247"/>
                </a:cxn>
                <a:cxn ang="0">
                  <a:pos x="308" y="268"/>
                </a:cxn>
                <a:cxn ang="0">
                  <a:pos x="332" y="282"/>
                </a:cxn>
                <a:cxn ang="0">
                  <a:pos x="357" y="282"/>
                </a:cxn>
                <a:cxn ang="0">
                  <a:pos x="379" y="272"/>
                </a:cxn>
                <a:cxn ang="0">
                  <a:pos x="402" y="262"/>
                </a:cxn>
                <a:cxn ang="0">
                  <a:pos x="426" y="265"/>
                </a:cxn>
                <a:cxn ang="0">
                  <a:pos x="436" y="287"/>
                </a:cxn>
                <a:cxn ang="0">
                  <a:pos x="442" y="312"/>
                </a:cxn>
                <a:cxn ang="0">
                  <a:pos x="444" y="338"/>
                </a:cxn>
                <a:cxn ang="0">
                  <a:pos x="436" y="358"/>
                </a:cxn>
                <a:cxn ang="0">
                  <a:pos x="397" y="366"/>
                </a:cxn>
                <a:cxn ang="0">
                  <a:pos x="363" y="380"/>
                </a:cxn>
                <a:cxn ang="0">
                  <a:pos x="347" y="406"/>
                </a:cxn>
                <a:cxn ang="0">
                  <a:pos x="353" y="437"/>
                </a:cxn>
                <a:cxn ang="0">
                  <a:pos x="372" y="464"/>
                </a:cxn>
                <a:cxn ang="0">
                  <a:pos x="369" y="492"/>
                </a:cxn>
                <a:cxn ang="0">
                  <a:pos x="347" y="503"/>
                </a:cxn>
                <a:cxn ang="0">
                  <a:pos x="323" y="511"/>
                </a:cxn>
                <a:cxn ang="0">
                  <a:pos x="298" y="516"/>
                </a:cxn>
                <a:cxn ang="0">
                  <a:pos x="272" y="519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grayWhite">
            <a:xfrm>
              <a:off x="49" y="2440"/>
              <a:ext cx="409" cy="621"/>
            </a:xfrm>
            <a:custGeom>
              <a:avLst/>
              <a:gdLst/>
              <a:ahLst/>
              <a:cxnLst>
                <a:cxn ang="0">
                  <a:pos x="232" y="620"/>
                </a:cxn>
                <a:cxn ang="0">
                  <a:pos x="189" y="605"/>
                </a:cxn>
                <a:cxn ang="0">
                  <a:pos x="182" y="565"/>
                </a:cxn>
                <a:cxn ang="0">
                  <a:pos x="193" y="519"/>
                </a:cxn>
                <a:cxn ang="0">
                  <a:pos x="165" y="492"/>
                </a:cxn>
                <a:cxn ang="0">
                  <a:pos x="126" y="490"/>
                </a:cxn>
                <a:cxn ang="0">
                  <a:pos x="87" y="497"/>
                </a:cxn>
                <a:cxn ang="0">
                  <a:pos x="44" y="505"/>
                </a:cxn>
                <a:cxn ang="0">
                  <a:pos x="25" y="493"/>
                </a:cxn>
                <a:cxn ang="0">
                  <a:pos x="21" y="472"/>
                </a:cxn>
                <a:cxn ang="0">
                  <a:pos x="19" y="448"/>
                </a:cxn>
                <a:cxn ang="0">
                  <a:pos x="17" y="423"/>
                </a:cxn>
                <a:cxn ang="0">
                  <a:pos x="21" y="396"/>
                </a:cxn>
                <a:cxn ang="0">
                  <a:pos x="52" y="377"/>
                </a:cxn>
                <a:cxn ang="0">
                  <a:pos x="82" y="375"/>
                </a:cxn>
                <a:cxn ang="0">
                  <a:pos x="116" y="373"/>
                </a:cxn>
                <a:cxn ang="0">
                  <a:pos x="137" y="354"/>
                </a:cxn>
                <a:cxn ang="0">
                  <a:pos x="151" y="327"/>
                </a:cxn>
                <a:cxn ang="0">
                  <a:pos x="151" y="294"/>
                </a:cxn>
                <a:cxn ang="0">
                  <a:pos x="137" y="262"/>
                </a:cxn>
                <a:cxn ang="0">
                  <a:pos x="111" y="256"/>
                </a:cxn>
                <a:cxn ang="0">
                  <a:pos x="86" y="264"/>
                </a:cxn>
                <a:cxn ang="0">
                  <a:pos x="60" y="275"/>
                </a:cxn>
                <a:cxn ang="0">
                  <a:pos x="35" y="282"/>
                </a:cxn>
                <a:cxn ang="0">
                  <a:pos x="6" y="268"/>
                </a:cxn>
                <a:cxn ang="0">
                  <a:pos x="1" y="231"/>
                </a:cxn>
                <a:cxn ang="0">
                  <a:pos x="9" y="205"/>
                </a:cxn>
                <a:cxn ang="0">
                  <a:pos x="15" y="175"/>
                </a:cxn>
                <a:cxn ang="0">
                  <a:pos x="44" y="161"/>
                </a:cxn>
                <a:cxn ang="0">
                  <a:pos x="87" y="156"/>
                </a:cxn>
                <a:cxn ang="0">
                  <a:pos x="127" y="145"/>
                </a:cxn>
                <a:cxn ang="0">
                  <a:pos x="154" y="113"/>
                </a:cxn>
                <a:cxn ang="0">
                  <a:pos x="152" y="72"/>
                </a:cxn>
                <a:cxn ang="0">
                  <a:pos x="150" y="29"/>
                </a:cxn>
                <a:cxn ang="0">
                  <a:pos x="186" y="4"/>
                </a:cxn>
                <a:cxn ang="0">
                  <a:pos x="228" y="1"/>
                </a:cxn>
                <a:cxn ang="0">
                  <a:pos x="252" y="22"/>
                </a:cxn>
                <a:cxn ang="0">
                  <a:pos x="248" y="53"/>
                </a:cxn>
                <a:cxn ang="0">
                  <a:pos x="241" y="86"/>
                </a:cxn>
                <a:cxn ang="0">
                  <a:pos x="247" y="116"/>
                </a:cxn>
                <a:cxn ang="0">
                  <a:pos x="371" y="252"/>
                </a:cxn>
                <a:cxn ang="0">
                  <a:pos x="338" y="262"/>
                </a:cxn>
                <a:cxn ang="0">
                  <a:pos x="301" y="257"/>
                </a:cxn>
                <a:cxn ang="0">
                  <a:pos x="264" y="260"/>
                </a:cxn>
                <a:cxn ang="0">
                  <a:pos x="237" y="286"/>
                </a:cxn>
                <a:cxn ang="0">
                  <a:pos x="233" y="316"/>
                </a:cxn>
                <a:cxn ang="0">
                  <a:pos x="234" y="348"/>
                </a:cxn>
                <a:cxn ang="0">
                  <a:pos x="245" y="377"/>
                </a:cxn>
                <a:cxn ang="0">
                  <a:pos x="265" y="400"/>
                </a:cxn>
                <a:cxn ang="0">
                  <a:pos x="284" y="397"/>
                </a:cxn>
                <a:cxn ang="0">
                  <a:pos x="303" y="385"/>
                </a:cxn>
                <a:cxn ang="0">
                  <a:pos x="322" y="370"/>
                </a:cxn>
                <a:cxn ang="0">
                  <a:pos x="345" y="356"/>
                </a:cxn>
                <a:cxn ang="0">
                  <a:pos x="383" y="363"/>
                </a:cxn>
                <a:cxn ang="0">
                  <a:pos x="407" y="390"/>
                </a:cxn>
                <a:cxn ang="0">
                  <a:pos x="407" y="416"/>
                </a:cxn>
                <a:cxn ang="0">
                  <a:pos x="402" y="444"/>
                </a:cxn>
                <a:cxn ang="0">
                  <a:pos x="368" y="456"/>
                </a:cxn>
                <a:cxn ang="0">
                  <a:pos x="327" y="467"/>
                </a:cxn>
                <a:cxn ang="0">
                  <a:pos x="291" y="485"/>
                </a:cxn>
                <a:cxn ang="0">
                  <a:pos x="266" y="611"/>
                </a:cxn>
              </a:cxnLst>
              <a:rect l="0" t="0" r="r" b="b"/>
              <a:pathLst>
                <a:path w="409" h="621">
                  <a:moveTo>
                    <a:pt x="266" y="611"/>
                  </a:moveTo>
                  <a:lnTo>
                    <a:pt x="254" y="616"/>
                  </a:lnTo>
                  <a:lnTo>
                    <a:pt x="243" y="618"/>
                  </a:lnTo>
                  <a:lnTo>
                    <a:pt x="232" y="620"/>
                  </a:lnTo>
                  <a:lnTo>
                    <a:pt x="221" y="619"/>
                  </a:lnTo>
                  <a:lnTo>
                    <a:pt x="210" y="617"/>
                  </a:lnTo>
                  <a:lnTo>
                    <a:pt x="199" y="611"/>
                  </a:lnTo>
                  <a:lnTo>
                    <a:pt x="189" y="605"/>
                  </a:lnTo>
                  <a:lnTo>
                    <a:pt x="179" y="598"/>
                  </a:lnTo>
                  <a:lnTo>
                    <a:pt x="179" y="588"/>
                  </a:lnTo>
                  <a:lnTo>
                    <a:pt x="180" y="577"/>
                  </a:lnTo>
                  <a:lnTo>
                    <a:pt x="182" y="565"/>
                  </a:lnTo>
                  <a:lnTo>
                    <a:pt x="186" y="555"/>
                  </a:lnTo>
                  <a:lnTo>
                    <a:pt x="190" y="543"/>
                  </a:lnTo>
                  <a:lnTo>
                    <a:pt x="192" y="531"/>
                  </a:lnTo>
                  <a:lnTo>
                    <a:pt x="193" y="519"/>
                  </a:lnTo>
                  <a:lnTo>
                    <a:pt x="189" y="506"/>
                  </a:lnTo>
                  <a:lnTo>
                    <a:pt x="182" y="500"/>
                  </a:lnTo>
                  <a:lnTo>
                    <a:pt x="173" y="495"/>
                  </a:lnTo>
                  <a:lnTo>
                    <a:pt x="165" y="492"/>
                  </a:lnTo>
                  <a:lnTo>
                    <a:pt x="155" y="489"/>
                  </a:lnTo>
                  <a:lnTo>
                    <a:pt x="146" y="489"/>
                  </a:lnTo>
                  <a:lnTo>
                    <a:pt x="136" y="488"/>
                  </a:lnTo>
                  <a:lnTo>
                    <a:pt x="126" y="490"/>
                  </a:lnTo>
                  <a:lnTo>
                    <a:pt x="117" y="490"/>
                  </a:lnTo>
                  <a:lnTo>
                    <a:pt x="107" y="493"/>
                  </a:lnTo>
                  <a:lnTo>
                    <a:pt x="97" y="495"/>
                  </a:lnTo>
                  <a:lnTo>
                    <a:pt x="87" y="497"/>
                  </a:lnTo>
                  <a:lnTo>
                    <a:pt x="76" y="499"/>
                  </a:lnTo>
                  <a:lnTo>
                    <a:pt x="65" y="502"/>
                  </a:lnTo>
                  <a:lnTo>
                    <a:pt x="55" y="503"/>
                  </a:lnTo>
                  <a:lnTo>
                    <a:pt x="44" y="505"/>
                  </a:lnTo>
                  <a:lnTo>
                    <a:pt x="34" y="506"/>
                  </a:lnTo>
                  <a:lnTo>
                    <a:pt x="30" y="502"/>
                  </a:lnTo>
                  <a:lnTo>
                    <a:pt x="28" y="498"/>
                  </a:lnTo>
                  <a:lnTo>
                    <a:pt x="25" y="493"/>
                  </a:lnTo>
                  <a:lnTo>
                    <a:pt x="23" y="489"/>
                  </a:lnTo>
                  <a:lnTo>
                    <a:pt x="23" y="483"/>
                  </a:lnTo>
                  <a:lnTo>
                    <a:pt x="21" y="478"/>
                  </a:lnTo>
                  <a:lnTo>
                    <a:pt x="21" y="472"/>
                  </a:lnTo>
                  <a:lnTo>
                    <a:pt x="20" y="466"/>
                  </a:lnTo>
                  <a:lnTo>
                    <a:pt x="19" y="460"/>
                  </a:lnTo>
                  <a:lnTo>
                    <a:pt x="19" y="454"/>
                  </a:lnTo>
                  <a:lnTo>
                    <a:pt x="19" y="448"/>
                  </a:lnTo>
                  <a:lnTo>
                    <a:pt x="19" y="442"/>
                  </a:lnTo>
                  <a:lnTo>
                    <a:pt x="18" y="435"/>
                  </a:lnTo>
                  <a:lnTo>
                    <a:pt x="17" y="429"/>
                  </a:lnTo>
                  <a:lnTo>
                    <a:pt x="17" y="423"/>
                  </a:lnTo>
                  <a:lnTo>
                    <a:pt x="15" y="417"/>
                  </a:lnTo>
                  <a:lnTo>
                    <a:pt x="14" y="410"/>
                  </a:lnTo>
                  <a:lnTo>
                    <a:pt x="17" y="402"/>
                  </a:lnTo>
                  <a:lnTo>
                    <a:pt x="21" y="396"/>
                  </a:lnTo>
                  <a:lnTo>
                    <a:pt x="26" y="391"/>
                  </a:lnTo>
                  <a:lnTo>
                    <a:pt x="35" y="386"/>
                  </a:lnTo>
                  <a:lnTo>
                    <a:pt x="42" y="381"/>
                  </a:lnTo>
                  <a:lnTo>
                    <a:pt x="52" y="377"/>
                  </a:lnTo>
                  <a:lnTo>
                    <a:pt x="61" y="374"/>
                  </a:lnTo>
                  <a:lnTo>
                    <a:pt x="67" y="373"/>
                  </a:lnTo>
                  <a:lnTo>
                    <a:pt x="75" y="374"/>
                  </a:lnTo>
                  <a:lnTo>
                    <a:pt x="82" y="375"/>
                  </a:lnTo>
                  <a:lnTo>
                    <a:pt x="91" y="375"/>
                  </a:lnTo>
                  <a:lnTo>
                    <a:pt x="98" y="376"/>
                  </a:lnTo>
                  <a:lnTo>
                    <a:pt x="107" y="375"/>
                  </a:lnTo>
                  <a:lnTo>
                    <a:pt x="116" y="373"/>
                  </a:lnTo>
                  <a:lnTo>
                    <a:pt x="127" y="371"/>
                  </a:lnTo>
                  <a:lnTo>
                    <a:pt x="130" y="366"/>
                  </a:lnTo>
                  <a:lnTo>
                    <a:pt x="134" y="359"/>
                  </a:lnTo>
                  <a:lnTo>
                    <a:pt x="137" y="354"/>
                  </a:lnTo>
                  <a:lnTo>
                    <a:pt x="140" y="348"/>
                  </a:lnTo>
                  <a:lnTo>
                    <a:pt x="144" y="341"/>
                  </a:lnTo>
                  <a:lnTo>
                    <a:pt x="148" y="334"/>
                  </a:lnTo>
                  <a:lnTo>
                    <a:pt x="151" y="327"/>
                  </a:lnTo>
                  <a:lnTo>
                    <a:pt x="156" y="321"/>
                  </a:lnTo>
                  <a:lnTo>
                    <a:pt x="153" y="313"/>
                  </a:lnTo>
                  <a:lnTo>
                    <a:pt x="151" y="304"/>
                  </a:lnTo>
                  <a:lnTo>
                    <a:pt x="151" y="294"/>
                  </a:lnTo>
                  <a:lnTo>
                    <a:pt x="149" y="285"/>
                  </a:lnTo>
                  <a:lnTo>
                    <a:pt x="147" y="275"/>
                  </a:lnTo>
                  <a:lnTo>
                    <a:pt x="143" y="269"/>
                  </a:lnTo>
                  <a:lnTo>
                    <a:pt x="137" y="262"/>
                  </a:lnTo>
                  <a:lnTo>
                    <a:pt x="129" y="257"/>
                  </a:lnTo>
                  <a:lnTo>
                    <a:pt x="123" y="257"/>
                  </a:lnTo>
                  <a:lnTo>
                    <a:pt x="117" y="257"/>
                  </a:lnTo>
                  <a:lnTo>
                    <a:pt x="111" y="256"/>
                  </a:lnTo>
                  <a:lnTo>
                    <a:pt x="104" y="258"/>
                  </a:lnTo>
                  <a:lnTo>
                    <a:pt x="98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0" y="266"/>
                  </a:lnTo>
                  <a:lnTo>
                    <a:pt x="73" y="270"/>
                  </a:lnTo>
                  <a:lnTo>
                    <a:pt x="67" y="273"/>
                  </a:lnTo>
                  <a:lnTo>
                    <a:pt x="60" y="275"/>
                  </a:lnTo>
                  <a:lnTo>
                    <a:pt x="55" y="278"/>
                  </a:lnTo>
                  <a:lnTo>
                    <a:pt x="48" y="280"/>
                  </a:lnTo>
                  <a:lnTo>
                    <a:pt x="41" y="282"/>
                  </a:lnTo>
                  <a:lnTo>
                    <a:pt x="35" y="282"/>
                  </a:lnTo>
                  <a:lnTo>
                    <a:pt x="28" y="283"/>
                  </a:lnTo>
                  <a:lnTo>
                    <a:pt x="20" y="280"/>
                  </a:lnTo>
                  <a:lnTo>
                    <a:pt x="12" y="275"/>
                  </a:lnTo>
                  <a:lnTo>
                    <a:pt x="6" y="268"/>
                  </a:lnTo>
                  <a:lnTo>
                    <a:pt x="2" y="259"/>
                  </a:lnTo>
                  <a:lnTo>
                    <a:pt x="2" y="252"/>
                  </a:lnTo>
                  <a:lnTo>
                    <a:pt x="0" y="241"/>
                  </a:lnTo>
                  <a:lnTo>
                    <a:pt x="1" y="231"/>
                  </a:lnTo>
                  <a:lnTo>
                    <a:pt x="5" y="222"/>
                  </a:lnTo>
                  <a:lnTo>
                    <a:pt x="6" y="217"/>
                  </a:lnTo>
                  <a:lnTo>
                    <a:pt x="8" y="210"/>
                  </a:lnTo>
                  <a:lnTo>
                    <a:pt x="9" y="205"/>
                  </a:lnTo>
                  <a:lnTo>
                    <a:pt x="10" y="196"/>
                  </a:lnTo>
                  <a:lnTo>
                    <a:pt x="12" y="190"/>
                  </a:lnTo>
                  <a:lnTo>
                    <a:pt x="13" y="183"/>
                  </a:lnTo>
                  <a:lnTo>
                    <a:pt x="15" y="175"/>
                  </a:lnTo>
                  <a:lnTo>
                    <a:pt x="17" y="167"/>
                  </a:lnTo>
                  <a:lnTo>
                    <a:pt x="26" y="165"/>
                  </a:lnTo>
                  <a:lnTo>
                    <a:pt x="34" y="163"/>
                  </a:lnTo>
                  <a:lnTo>
                    <a:pt x="44" y="161"/>
                  </a:lnTo>
                  <a:lnTo>
                    <a:pt x="54" y="160"/>
                  </a:lnTo>
                  <a:lnTo>
                    <a:pt x="64" y="158"/>
                  </a:lnTo>
                  <a:lnTo>
                    <a:pt x="75" y="158"/>
                  </a:lnTo>
                  <a:lnTo>
                    <a:pt x="87" y="156"/>
                  </a:lnTo>
                  <a:lnTo>
                    <a:pt x="97" y="155"/>
                  </a:lnTo>
                  <a:lnTo>
                    <a:pt x="108" y="153"/>
                  </a:lnTo>
                  <a:lnTo>
                    <a:pt x="118" y="150"/>
                  </a:lnTo>
                  <a:lnTo>
                    <a:pt x="127" y="145"/>
                  </a:lnTo>
                  <a:lnTo>
                    <a:pt x="136" y="140"/>
                  </a:lnTo>
                  <a:lnTo>
                    <a:pt x="142" y="132"/>
                  </a:lnTo>
                  <a:lnTo>
                    <a:pt x="148" y="124"/>
                  </a:lnTo>
                  <a:lnTo>
                    <a:pt x="154" y="113"/>
                  </a:lnTo>
                  <a:lnTo>
                    <a:pt x="157" y="99"/>
                  </a:lnTo>
                  <a:lnTo>
                    <a:pt x="157" y="91"/>
                  </a:lnTo>
                  <a:lnTo>
                    <a:pt x="156" y="81"/>
                  </a:lnTo>
                  <a:lnTo>
                    <a:pt x="152" y="72"/>
                  </a:lnTo>
                  <a:lnTo>
                    <a:pt x="149" y="61"/>
                  </a:lnTo>
                  <a:lnTo>
                    <a:pt x="147" y="51"/>
                  </a:lnTo>
                  <a:lnTo>
                    <a:pt x="147" y="39"/>
                  </a:lnTo>
                  <a:lnTo>
                    <a:pt x="150" y="29"/>
                  </a:lnTo>
                  <a:lnTo>
                    <a:pt x="156" y="18"/>
                  </a:lnTo>
                  <a:lnTo>
                    <a:pt x="166" y="13"/>
                  </a:lnTo>
                  <a:lnTo>
                    <a:pt x="175" y="8"/>
                  </a:lnTo>
                  <a:lnTo>
                    <a:pt x="186" y="4"/>
                  </a:lnTo>
                  <a:lnTo>
                    <a:pt x="196" y="1"/>
                  </a:lnTo>
                  <a:lnTo>
                    <a:pt x="207" y="0"/>
                  </a:lnTo>
                  <a:lnTo>
                    <a:pt x="217" y="0"/>
                  </a:lnTo>
                  <a:lnTo>
                    <a:pt x="228" y="1"/>
                  </a:lnTo>
                  <a:lnTo>
                    <a:pt x="239" y="3"/>
                  </a:lnTo>
                  <a:lnTo>
                    <a:pt x="246" y="9"/>
                  </a:lnTo>
                  <a:lnTo>
                    <a:pt x="249" y="14"/>
                  </a:lnTo>
                  <a:lnTo>
                    <a:pt x="252" y="22"/>
                  </a:lnTo>
                  <a:lnTo>
                    <a:pt x="252" y="29"/>
                  </a:lnTo>
                  <a:lnTo>
                    <a:pt x="252" y="36"/>
                  </a:lnTo>
                  <a:lnTo>
                    <a:pt x="250" y="44"/>
                  </a:lnTo>
                  <a:lnTo>
                    <a:pt x="248" y="53"/>
                  </a:lnTo>
                  <a:lnTo>
                    <a:pt x="246" y="61"/>
                  </a:lnTo>
                  <a:lnTo>
                    <a:pt x="244" y="69"/>
                  </a:lnTo>
                  <a:lnTo>
                    <a:pt x="241" y="78"/>
                  </a:lnTo>
                  <a:lnTo>
                    <a:pt x="241" y="86"/>
                  </a:lnTo>
                  <a:lnTo>
                    <a:pt x="239" y="94"/>
                  </a:lnTo>
                  <a:lnTo>
                    <a:pt x="241" y="102"/>
                  </a:lnTo>
                  <a:lnTo>
                    <a:pt x="242" y="109"/>
                  </a:lnTo>
                  <a:lnTo>
                    <a:pt x="247" y="116"/>
                  </a:lnTo>
                  <a:lnTo>
                    <a:pt x="253" y="122"/>
                  </a:lnTo>
                  <a:lnTo>
                    <a:pt x="376" y="124"/>
                  </a:lnTo>
                  <a:lnTo>
                    <a:pt x="377" y="244"/>
                  </a:lnTo>
                  <a:lnTo>
                    <a:pt x="371" y="252"/>
                  </a:lnTo>
                  <a:lnTo>
                    <a:pt x="363" y="257"/>
                  </a:lnTo>
                  <a:lnTo>
                    <a:pt x="354" y="260"/>
                  </a:lnTo>
                  <a:lnTo>
                    <a:pt x="347" y="262"/>
                  </a:lnTo>
                  <a:lnTo>
                    <a:pt x="338" y="262"/>
                  </a:lnTo>
                  <a:lnTo>
                    <a:pt x="328" y="261"/>
                  </a:lnTo>
                  <a:lnTo>
                    <a:pt x="319" y="260"/>
                  </a:lnTo>
                  <a:lnTo>
                    <a:pt x="310" y="259"/>
                  </a:lnTo>
                  <a:lnTo>
                    <a:pt x="301" y="257"/>
                  </a:lnTo>
                  <a:lnTo>
                    <a:pt x="292" y="256"/>
                  </a:lnTo>
                  <a:lnTo>
                    <a:pt x="282" y="257"/>
                  </a:lnTo>
                  <a:lnTo>
                    <a:pt x="274" y="257"/>
                  </a:lnTo>
                  <a:lnTo>
                    <a:pt x="264" y="260"/>
                  </a:lnTo>
                  <a:lnTo>
                    <a:pt x="256" y="264"/>
                  </a:lnTo>
                  <a:lnTo>
                    <a:pt x="248" y="271"/>
                  </a:lnTo>
                  <a:lnTo>
                    <a:pt x="240" y="280"/>
                  </a:lnTo>
                  <a:lnTo>
                    <a:pt x="237" y="286"/>
                  </a:lnTo>
                  <a:lnTo>
                    <a:pt x="236" y="293"/>
                  </a:lnTo>
                  <a:lnTo>
                    <a:pt x="235" y="300"/>
                  </a:lnTo>
                  <a:lnTo>
                    <a:pt x="234" y="308"/>
                  </a:lnTo>
                  <a:lnTo>
                    <a:pt x="233" y="316"/>
                  </a:lnTo>
                  <a:lnTo>
                    <a:pt x="233" y="323"/>
                  </a:lnTo>
                  <a:lnTo>
                    <a:pt x="233" y="331"/>
                  </a:lnTo>
                  <a:lnTo>
                    <a:pt x="234" y="339"/>
                  </a:lnTo>
                  <a:lnTo>
                    <a:pt x="234" y="348"/>
                  </a:lnTo>
                  <a:lnTo>
                    <a:pt x="237" y="355"/>
                  </a:lnTo>
                  <a:lnTo>
                    <a:pt x="238" y="362"/>
                  </a:lnTo>
                  <a:lnTo>
                    <a:pt x="241" y="370"/>
                  </a:lnTo>
                  <a:lnTo>
                    <a:pt x="245" y="377"/>
                  </a:lnTo>
                  <a:lnTo>
                    <a:pt x="249" y="385"/>
                  </a:lnTo>
                  <a:lnTo>
                    <a:pt x="254" y="392"/>
                  </a:lnTo>
                  <a:lnTo>
                    <a:pt x="259" y="397"/>
                  </a:lnTo>
                  <a:lnTo>
                    <a:pt x="265" y="400"/>
                  </a:lnTo>
                  <a:lnTo>
                    <a:pt x="270" y="400"/>
                  </a:lnTo>
                  <a:lnTo>
                    <a:pt x="275" y="400"/>
                  </a:lnTo>
                  <a:lnTo>
                    <a:pt x="278" y="398"/>
                  </a:lnTo>
                  <a:lnTo>
                    <a:pt x="284" y="397"/>
                  </a:lnTo>
                  <a:lnTo>
                    <a:pt x="289" y="394"/>
                  </a:lnTo>
                  <a:lnTo>
                    <a:pt x="294" y="392"/>
                  </a:lnTo>
                  <a:lnTo>
                    <a:pt x="298" y="388"/>
                  </a:lnTo>
                  <a:lnTo>
                    <a:pt x="303" y="385"/>
                  </a:lnTo>
                  <a:lnTo>
                    <a:pt x="308" y="381"/>
                  </a:lnTo>
                  <a:lnTo>
                    <a:pt x="313" y="378"/>
                  </a:lnTo>
                  <a:lnTo>
                    <a:pt x="318" y="373"/>
                  </a:lnTo>
                  <a:lnTo>
                    <a:pt x="322" y="370"/>
                  </a:lnTo>
                  <a:lnTo>
                    <a:pt x="326" y="366"/>
                  </a:lnTo>
                  <a:lnTo>
                    <a:pt x="331" y="363"/>
                  </a:lnTo>
                  <a:lnTo>
                    <a:pt x="336" y="360"/>
                  </a:lnTo>
                  <a:lnTo>
                    <a:pt x="345" y="356"/>
                  </a:lnTo>
                  <a:lnTo>
                    <a:pt x="355" y="355"/>
                  </a:lnTo>
                  <a:lnTo>
                    <a:pt x="365" y="356"/>
                  </a:lnTo>
                  <a:lnTo>
                    <a:pt x="375" y="359"/>
                  </a:lnTo>
                  <a:lnTo>
                    <a:pt x="383" y="363"/>
                  </a:lnTo>
                  <a:lnTo>
                    <a:pt x="392" y="369"/>
                  </a:lnTo>
                  <a:lnTo>
                    <a:pt x="400" y="376"/>
                  </a:lnTo>
                  <a:lnTo>
                    <a:pt x="406" y="383"/>
                  </a:lnTo>
                  <a:lnTo>
                    <a:pt x="407" y="390"/>
                  </a:lnTo>
                  <a:lnTo>
                    <a:pt x="408" y="396"/>
                  </a:lnTo>
                  <a:lnTo>
                    <a:pt x="408" y="403"/>
                  </a:lnTo>
                  <a:lnTo>
                    <a:pt x="408" y="410"/>
                  </a:lnTo>
                  <a:lnTo>
                    <a:pt x="407" y="416"/>
                  </a:lnTo>
                  <a:lnTo>
                    <a:pt x="408" y="423"/>
                  </a:lnTo>
                  <a:lnTo>
                    <a:pt x="408" y="431"/>
                  </a:lnTo>
                  <a:lnTo>
                    <a:pt x="408" y="438"/>
                  </a:lnTo>
                  <a:lnTo>
                    <a:pt x="402" y="444"/>
                  </a:lnTo>
                  <a:lnTo>
                    <a:pt x="395" y="447"/>
                  </a:lnTo>
                  <a:lnTo>
                    <a:pt x="387" y="451"/>
                  </a:lnTo>
                  <a:lnTo>
                    <a:pt x="378" y="454"/>
                  </a:lnTo>
                  <a:lnTo>
                    <a:pt x="368" y="456"/>
                  </a:lnTo>
                  <a:lnTo>
                    <a:pt x="358" y="459"/>
                  </a:lnTo>
                  <a:lnTo>
                    <a:pt x="348" y="463"/>
                  </a:lnTo>
                  <a:lnTo>
                    <a:pt x="338" y="465"/>
                  </a:lnTo>
                  <a:lnTo>
                    <a:pt x="327" y="467"/>
                  </a:lnTo>
                  <a:lnTo>
                    <a:pt x="317" y="471"/>
                  </a:lnTo>
                  <a:lnTo>
                    <a:pt x="309" y="475"/>
                  </a:lnTo>
                  <a:lnTo>
                    <a:pt x="299" y="480"/>
                  </a:lnTo>
                  <a:lnTo>
                    <a:pt x="291" y="485"/>
                  </a:lnTo>
                  <a:lnTo>
                    <a:pt x="283" y="490"/>
                  </a:lnTo>
                  <a:lnTo>
                    <a:pt x="277" y="498"/>
                  </a:lnTo>
                  <a:lnTo>
                    <a:pt x="271" y="508"/>
                  </a:lnTo>
                  <a:lnTo>
                    <a:pt x="266" y="61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grayWhite">
            <a:xfrm>
              <a:off x="548" y="-13"/>
              <a:ext cx="439" cy="396"/>
            </a:xfrm>
            <a:custGeom>
              <a:avLst/>
              <a:gdLst/>
              <a:ahLst/>
              <a:cxnLst>
                <a:cxn ang="0">
                  <a:pos x="246" y="372"/>
                </a:cxn>
                <a:cxn ang="0">
                  <a:pos x="237" y="330"/>
                </a:cxn>
                <a:cxn ang="0">
                  <a:pos x="222" y="293"/>
                </a:cxn>
                <a:cxn ang="0">
                  <a:pos x="185" y="278"/>
                </a:cxn>
                <a:cxn ang="0">
                  <a:pos x="142" y="289"/>
                </a:cxn>
                <a:cxn ang="0">
                  <a:pos x="104" y="293"/>
                </a:cxn>
                <a:cxn ang="0">
                  <a:pos x="85" y="275"/>
                </a:cxn>
                <a:cxn ang="0">
                  <a:pos x="73" y="247"/>
                </a:cxn>
                <a:cxn ang="0">
                  <a:pos x="67" y="215"/>
                </a:cxn>
                <a:cxn ang="0">
                  <a:pos x="68" y="185"/>
                </a:cxn>
                <a:cxn ang="0">
                  <a:pos x="99" y="176"/>
                </a:cxn>
                <a:cxn ang="0">
                  <a:pos x="139" y="183"/>
                </a:cxn>
                <a:cxn ang="0">
                  <a:pos x="167" y="170"/>
                </a:cxn>
                <a:cxn ang="0">
                  <a:pos x="179" y="149"/>
                </a:cxn>
                <a:cxn ang="0">
                  <a:pos x="181" y="123"/>
                </a:cxn>
                <a:cxn ang="0">
                  <a:pos x="180" y="96"/>
                </a:cxn>
                <a:cxn ang="0">
                  <a:pos x="170" y="68"/>
                </a:cxn>
                <a:cxn ang="0">
                  <a:pos x="146" y="48"/>
                </a:cxn>
                <a:cxn ang="0">
                  <a:pos x="115" y="49"/>
                </a:cxn>
                <a:cxn ang="0">
                  <a:pos x="86" y="62"/>
                </a:cxn>
                <a:cxn ang="0">
                  <a:pos x="56" y="71"/>
                </a:cxn>
                <a:cxn ang="0">
                  <a:pos x="26" y="62"/>
                </a:cxn>
                <a:cxn ang="0">
                  <a:pos x="11" y="43"/>
                </a:cxn>
                <a:cxn ang="0">
                  <a:pos x="1" y="22"/>
                </a:cxn>
                <a:cxn ang="0">
                  <a:pos x="388" y="18"/>
                </a:cxn>
                <a:cxn ang="0">
                  <a:pos x="367" y="21"/>
                </a:cxn>
                <a:cxn ang="0">
                  <a:pos x="346" y="18"/>
                </a:cxn>
                <a:cxn ang="0">
                  <a:pos x="324" y="13"/>
                </a:cxn>
                <a:cxn ang="0">
                  <a:pos x="299" y="18"/>
                </a:cxn>
                <a:cxn ang="0">
                  <a:pos x="278" y="43"/>
                </a:cxn>
                <a:cxn ang="0">
                  <a:pos x="277" y="75"/>
                </a:cxn>
                <a:cxn ang="0">
                  <a:pos x="281" y="99"/>
                </a:cxn>
                <a:cxn ang="0">
                  <a:pos x="287" y="124"/>
                </a:cxn>
                <a:cxn ang="0">
                  <a:pos x="300" y="145"/>
                </a:cxn>
                <a:cxn ang="0">
                  <a:pos x="325" y="159"/>
                </a:cxn>
                <a:cxn ang="0">
                  <a:pos x="349" y="158"/>
                </a:cxn>
                <a:cxn ang="0">
                  <a:pos x="371" y="148"/>
                </a:cxn>
                <a:cxn ang="0">
                  <a:pos x="394" y="138"/>
                </a:cxn>
                <a:cxn ang="0">
                  <a:pos x="418" y="142"/>
                </a:cxn>
                <a:cxn ang="0">
                  <a:pos x="428" y="163"/>
                </a:cxn>
                <a:cxn ang="0">
                  <a:pos x="434" y="188"/>
                </a:cxn>
                <a:cxn ang="0">
                  <a:pos x="436" y="215"/>
                </a:cxn>
                <a:cxn ang="0">
                  <a:pos x="428" y="234"/>
                </a:cxn>
                <a:cxn ang="0">
                  <a:pos x="389" y="242"/>
                </a:cxn>
                <a:cxn ang="0">
                  <a:pos x="355" y="257"/>
                </a:cxn>
                <a:cxn ang="0">
                  <a:pos x="339" y="282"/>
                </a:cxn>
                <a:cxn ang="0">
                  <a:pos x="345" y="313"/>
                </a:cxn>
                <a:cxn ang="0">
                  <a:pos x="364" y="340"/>
                </a:cxn>
                <a:cxn ang="0">
                  <a:pos x="361" y="368"/>
                </a:cxn>
                <a:cxn ang="0">
                  <a:pos x="339" y="379"/>
                </a:cxn>
                <a:cxn ang="0">
                  <a:pos x="315" y="387"/>
                </a:cxn>
                <a:cxn ang="0">
                  <a:pos x="290" y="392"/>
                </a:cxn>
                <a:cxn ang="0">
                  <a:pos x="264" y="395"/>
                </a:cxn>
              </a:cxnLst>
              <a:rect l="0" t="0" r="r" b="b"/>
              <a:pathLst>
                <a:path w="439" h="396">
                  <a:moveTo>
                    <a:pt x="264" y="395"/>
                  </a:moveTo>
                  <a:lnTo>
                    <a:pt x="257" y="388"/>
                  </a:lnTo>
                  <a:lnTo>
                    <a:pt x="251" y="381"/>
                  </a:lnTo>
                  <a:lnTo>
                    <a:pt x="246" y="372"/>
                  </a:lnTo>
                  <a:lnTo>
                    <a:pt x="244" y="362"/>
                  </a:lnTo>
                  <a:lnTo>
                    <a:pt x="240" y="351"/>
                  </a:lnTo>
                  <a:lnTo>
                    <a:pt x="238" y="341"/>
                  </a:lnTo>
                  <a:lnTo>
                    <a:pt x="237" y="330"/>
                  </a:lnTo>
                  <a:lnTo>
                    <a:pt x="234" y="320"/>
                  </a:lnTo>
                  <a:lnTo>
                    <a:pt x="231" y="310"/>
                  </a:lnTo>
                  <a:lnTo>
                    <a:pt x="227" y="301"/>
                  </a:lnTo>
                  <a:lnTo>
                    <a:pt x="222" y="293"/>
                  </a:lnTo>
                  <a:lnTo>
                    <a:pt x="215" y="287"/>
                  </a:lnTo>
                  <a:lnTo>
                    <a:pt x="207" y="282"/>
                  </a:lnTo>
                  <a:lnTo>
                    <a:pt x="197" y="279"/>
                  </a:lnTo>
                  <a:lnTo>
                    <a:pt x="185" y="278"/>
                  </a:lnTo>
                  <a:lnTo>
                    <a:pt x="169" y="280"/>
                  </a:lnTo>
                  <a:lnTo>
                    <a:pt x="160" y="283"/>
                  </a:lnTo>
                  <a:lnTo>
                    <a:pt x="151" y="286"/>
                  </a:lnTo>
                  <a:lnTo>
                    <a:pt x="142" y="289"/>
                  </a:lnTo>
                  <a:lnTo>
                    <a:pt x="132" y="291"/>
                  </a:lnTo>
                  <a:lnTo>
                    <a:pt x="123" y="292"/>
                  </a:lnTo>
                  <a:lnTo>
                    <a:pt x="114" y="293"/>
                  </a:lnTo>
                  <a:lnTo>
                    <a:pt x="104" y="293"/>
                  </a:lnTo>
                  <a:lnTo>
                    <a:pt x="94" y="293"/>
                  </a:lnTo>
                  <a:lnTo>
                    <a:pt x="91" y="288"/>
                  </a:lnTo>
                  <a:lnTo>
                    <a:pt x="88" y="282"/>
                  </a:lnTo>
                  <a:lnTo>
                    <a:pt x="85" y="275"/>
                  </a:lnTo>
                  <a:lnTo>
                    <a:pt x="82" y="269"/>
                  </a:lnTo>
                  <a:lnTo>
                    <a:pt x="79" y="261"/>
                  </a:lnTo>
                  <a:lnTo>
                    <a:pt x="76" y="254"/>
                  </a:lnTo>
                  <a:lnTo>
                    <a:pt x="73" y="247"/>
                  </a:lnTo>
                  <a:lnTo>
                    <a:pt x="72" y="238"/>
                  </a:lnTo>
                  <a:lnTo>
                    <a:pt x="70" y="231"/>
                  </a:lnTo>
                  <a:lnTo>
                    <a:pt x="68" y="224"/>
                  </a:lnTo>
                  <a:lnTo>
                    <a:pt x="67" y="215"/>
                  </a:lnTo>
                  <a:lnTo>
                    <a:pt x="66" y="208"/>
                  </a:lnTo>
                  <a:lnTo>
                    <a:pt x="66" y="201"/>
                  </a:lnTo>
                  <a:lnTo>
                    <a:pt x="67" y="192"/>
                  </a:lnTo>
                  <a:lnTo>
                    <a:pt x="68" y="185"/>
                  </a:lnTo>
                  <a:lnTo>
                    <a:pt x="70" y="179"/>
                  </a:lnTo>
                  <a:lnTo>
                    <a:pt x="79" y="175"/>
                  </a:lnTo>
                  <a:lnTo>
                    <a:pt x="89" y="174"/>
                  </a:lnTo>
                  <a:lnTo>
                    <a:pt x="99" y="176"/>
                  </a:lnTo>
                  <a:lnTo>
                    <a:pt x="108" y="179"/>
                  </a:lnTo>
                  <a:lnTo>
                    <a:pt x="119" y="181"/>
                  </a:lnTo>
                  <a:lnTo>
                    <a:pt x="128" y="183"/>
                  </a:lnTo>
                  <a:lnTo>
                    <a:pt x="139" y="183"/>
                  </a:lnTo>
                  <a:lnTo>
                    <a:pt x="149" y="182"/>
                  </a:lnTo>
                  <a:lnTo>
                    <a:pt x="157" y="179"/>
                  </a:lnTo>
                  <a:lnTo>
                    <a:pt x="162" y="174"/>
                  </a:lnTo>
                  <a:lnTo>
                    <a:pt x="167" y="170"/>
                  </a:lnTo>
                  <a:lnTo>
                    <a:pt x="171" y="166"/>
                  </a:lnTo>
                  <a:lnTo>
                    <a:pt x="174" y="160"/>
                  </a:lnTo>
                  <a:lnTo>
                    <a:pt x="177" y="155"/>
                  </a:lnTo>
                  <a:lnTo>
                    <a:pt x="179" y="149"/>
                  </a:lnTo>
                  <a:lnTo>
                    <a:pt x="179" y="142"/>
                  </a:lnTo>
                  <a:lnTo>
                    <a:pt x="180" y="136"/>
                  </a:lnTo>
                  <a:lnTo>
                    <a:pt x="181" y="129"/>
                  </a:lnTo>
                  <a:lnTo>
                    <a:pt x="181" y="123"/>
                  </a:lnTo>
                  <a:lnTo>
                    <a:pt x="181" y="115"/>
                  </a:lnTo>
                  <a:lnTo>
                    <a:pt x="181" y="109"/>
                  </a:lnTo>
                  <a:lnTo>
                    <a:pt x="181" y="102"/>
                  </a:lnTo>
                  <a:lnTo>
                    <a:pt x="180" y="96"/>
                  </a:lnTo>
                  <a:lnTo>
                    <a:pt x="180" y="89"/>
                  </a:lnTo>
                  <a:lnTo>
                    <a:pt x="178" y="81"/>
                  </a:lnTo>
                  <a:lnTo>
                    <a:pt x="174" y="74"/>
                  </a:lnTo>
                  <a:lnTo>
                    <a:pt x="170" y="68"/>
                  </a:lnTo>
                  <a:lnTo>
                    <a:pt x="165" y="62"/>
                  </a:lnTo>
                  <a:lnTo>
                    <a:pt x="159" y="57"/>
                  </a:lnTo>
                  <a:lnTo>
                    <a:pt x="153" y="52"/>
                  </a:lnTo>
                  <a:lnTo>
                    <a:pt x="146" y="48"/>
                  </a:lnTo>
                  <a:lnTo>
                    <a:pt x="138" y="44"/>
                  </a:lnTo>
                  <a:lnTo>
                    <a:pt x="130" y="44"/>
                  </a:lnTo>
                  <a:lnTo>
                    <a:pt x="122" y="46"/>
                  </a:lnTo>
                  <a:lnTo>
                    <a:pt x="115" y="49"/>
                  </a:lnTo>
                  <a:lnTo>
                    <a:pt x="108" y="51"/>
                  </a:lnTo>
                  <a:lnTo>
                    <a:pt x="100" y="55"/>
                  </a:lnTo>
                  <a:lnTo>
                    <a:pt x="92" y="59"/>
                  </a:lnTo>
                  <a:lnTo>
                    <a:pt x="86" y="62"/>
                  </a:lnTo>
                  <a:lnTo>
                    <a:pt x="79" y="65"/>
                  </a:lnTo>
                  <a:lnTo>
                    <a:pt x="71" y="68"/>
                  </a:lnTo>
                  <a:lnTo>
                    <a:pt x="63" y="70"/>
                  </a:lnTo>
                  <a:lnTo>
                    <a:pt x="56" y="71"/>
                  </a:lnTo>
                  <a:lnTo>
                    <a:pt x="48" y="71"/>
                  </a:lnTo>
                  <a:lnTo>
                    <a:pt x="40" y="69"/>
                  </a:lnTo>
                  <a:lnTo>
                    <a:pt x="33" y="67"/>
                  </a:lnTo>
                  <a:lnTo>
                    <a:pt x="26" y="62"/>
                  </a:lnTo>
                  <a:lnTo>
                    <a:pt x="19" y="55"/>
                  </a:lnTo>
                  <a:lnTo>
                    <a:pt x="16" y="51"/>
                  </a:lnTo>
                  <a:lnTo>
                    <a:pt x="13" y="48"/>
                  </a:lnTo>
                  <a:lnTo>
                    <a:pt x="11" y="43"/>
                  </a:lnTo>
                  <a:lnTo>
                    <a:pt x="7" y="38"/>
                  </a:lnTo>
                  <a:lnTo>
                    <a:pt x="6" y="33"/>
                  </a:lnTo>
                  <a:lnTo>
                    <a:pt x="3" y="27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405" y="0"/>
                  </a:lnTo>
                  <a:lnTo>
                    <a:pt x="393" y="14"/>
                  </a:lnTo>
                  <a:lnTo>
                    <a:pt x="388" y="18"/>
                  </a:lnTo>
                  <a:lnTo>
                    <a:pt x="383" y="20"/>
                  </a:lnTo>
                  <a:lnTo>
                    <a:pt x="378" y="21"/>
                  </a:lnTo>
                  <a:lnTo>
                    <a:pt x="372" y="21"/>
                  </a:lnTo>
                  <a:lnTo>
                    <a:pt x="367" y="21"/>
                  </a:lnTo>
                  <a:lnTo>
                    <a:pt x="362" y="21"/>
                  </a:lnTo>
                  <a:lnTo>
                    <a:pt x="357" y="20"/>
                  </a:lnTo>
                  <a:lnTo>
                    <a:pt x="351" y="18"/>
                  </a:lnTo>
                  <a:lnTo>
                    <a:pt x="346" y="18"/>
                  </a:lnTo>
                  <a:lnTo>
                    <a:pt x="340" y="16"/>
                  </a:lnTo>
                  <a:lnTo>
                    <a:pt x="335" y="15"/>
                  </a:lnTo>
                  <a:lnTo>
                    <a:pt x="330" y="14"/>
                  </a:lnTo>
                  <a:lnTo>
                    <a:pt x="324" y="13"/>
                  </a:lnTo>
                  <a:lnTo>
                    <a:pt x="318" y="13"/>
                  </a:lnTo>
                  <a:lnTo>
                    <a:pt x="312" y="13"/>
                  </a:lnTo>
                  <a:lnTo>
                    <a:pt x="306" y="14"/>
                  </a:lnTo>
                  <a:lnTo>
                    <a:pt x="299" y="18"/>
                  </a:lnTo>
                  <a:lnTo>
                    <a:pt x="293" y="22"/>
                  </a:lnTo>
                  <a:lnTo>
                    <a:pt x="287" y="28"/>
                  </a:lnTo>
                  <a:lnTo>
                    <a:pt x="282" y="36"/>
                  </a:lnTo>
                  <a:lnTo>
                    <a:pt x="278" y="43"/>
                  </a:lnTo>
                  <a:lnTo>
                    <a:pt x="276" y="51"/>
                  </a:lnTo>
                  <a:lnTo>
                    <a:pt x="274" y="60"/>
                  </a:lnTo>
                  <a:lnTo>
                    <a:pt x="275" y="70"/>
                  </a:lnTo>
                  <a:lnTo>
                    <a:pt x="277" y="75"/>
                  </a:lnTo>
                  <a:lnTo>
                    <a:pt x="278" y="81"/>
                  </a:lnTo>
                  <a:lnTo>
                    <a:pt x="278" y="87"/>
                  </a:lnTo>
                  <a:lnTo>
                    <a:pt x="279" y="93"/>
                  </a:lnTo>
                  <a:lnTo>
                    <a:pt x="281" y="99"/>
                  </a:lnTo>
                  <a:lnTo>
                    <a:pt x="282" y="105"/>
                  </a:lnTo>
                  <a:lnTo>
                    <a:pt x="284" y="111"/>
                  </a:lnTo>
                  <a:lnTo>
                    <a:pt x="285" y="118"/>
                  </a:lnTo>
                  <a:lnTo>
                    <a:pt x="287" y="124"/>
                  </a:lnTo>
                  <a:lnTo>
                    <a:pt x="290" y="129"/>
                  </a:lnTo>
                  <a:lnTo>
                    <a:pt x="292" y="135"/>
                  </a:lnTo>
                  <a:lnTo>
                    <a:pt x="296" y="140"/>
                  </a:lnTo>
                  <a:lnTo>
                    <a:pt x="300" y="145"/>
                  </a:lnTo>
                  <a:lnTo>
                    <a:pt x="305" y="149"/>
                  </a:lnTo>
                  <a:lnTo>
                    <a:pt x="311" y="152"/>
                  </a:lnTo>
                  <a:lnTo>
                    <a:pt x="318" y="156"/>
                  </a:lnTo>
                  <a:lnTo>
                    <a:pt x="325" y="159"/>
                  </a:lnTo>
                  <a:lnTo>
                    <a:pt x="331" y="160"/>
                  </a:lnTo>
                  <a:lnTo>
                    <a:pt x="337" y="160"/>
                  </a:lnTo>
                  <a:lnTo>
                    <a:pt x="343" y="160"/>
                  </a:lnTo>
                  <a:lnTo>
                    <a:pt x="349" y="158"/>
                  </a:lnTo>
                  <a:lnTo>
                    <a:pt x="354" y="156"/>
                  </a:lnTo>
                  <a:lnTo>
                    <a:pt x="359" y="154"/>
                  </a:lnTo>
                  <a:lnTo>
                    <a:pt x="365" y="151"/>
                  </a:lnTo>
                  <a:lnTo>
                    <a:pt x="371" y="148"/>
                  </a:lnTo>
                  <a:lnTo>
                    <a:pt x="377" y="145"/>
                  </a:lnTo>
                  <a:lnTo>
                    <a:pt x="382" y="142"/>
                  </a:lnTo>
                  <a:lnTo>
                    <a:pt x="388" y="140"/>
                  </a:lnTo>
                  <a:lnTo>
                    <a:pt x="394" y="138"/>
                  </a:lnTo>
                  <a:lnTo>
                    <a:pt x="399" y="137"/>
                  </a:lnTo>
                  <a:lnTo>
                    <a:pt x="406" y="137"/>
                  </a:lnTo>
                  <a:lnTo>
                    <a:pt x="412" y="137"/>
                  </a:lnTo>
                  <a:lnTo>
                    <a:pt x="418" y="142"/>
                  </a:lnTo>
                  <a:lnTo>
                    <a:pt x="421" y="146"/>
                  </a:lnTo>
                  <a:lnTo>
                    <a:pt x="424" y="151"/>
                  </a:lnTo>
                  <a:lnTo>
                    <a:pt x="426" y="157"/>
                  </a:lnTo>
                  <a:lnTo>
                    <a:pt x="428" y="163"/>
                  </a:lnTo>
                  <a:lnTo>
                    <a:pt x="431" y="169"/>
                  </a:lnTo>
                  <a:lnTo>
                    <a:pt x="431" y="175"/>
                  </a:lnTo>
                  <a:lnTo>
                    <a:pt x="432" y="182"/>
                  </a:lnTo>
                  <a:lnTo>
                    <a:pt x="434" y="188"/>
                  </a:lnTo>
                  <a:lnTo>
                    <a:pt x="434" y="195"/>
                  </a:lnTo>
                  <a:lnTo>
                    <a:pt x="435" y="202"/>
                  </a:lnTo>
                  <a:lnTo>
                    <a:pt x="435" y="208"/>
                  </a:lnTo>
                  <a:lnTo>
                    <a:pt x="436" y="215"/>
                  </a:lnTo>
                  <a:lnTo>
                    <a:pt x="437" y="221"/>
                  </a:lnTo>
                  <a:lnTo>
                    <a:pt x="437" y="228"/>
                  </a:lnTo>
                  <a:lnTo>
                    <a:pt x="438" y="234"/>
                  </a:lnTo>
                  <a:lnTo>
                    <a:pt x="428" y="234"/>
                  </a:lnTo>
                  <a:lnTo>
                    <a:pt x="418" y="235"/>
                  </a:lnTo>
                  <a:lnTo>
                    <a:pt x="409" y="237"/>
                  </a:lnTo>
                  <a:lnTo>
                    <a:pt x="398" y="239"/>
                  </a:lnTo>
                  <a:lnTo>
                    <a:pt x="389" y="242"/>
                  </a:lnTo>
                  <a:lnTo>
                    <a:pt x="378" y="245"/>
                  </a:lnTo>
                  <a:lnTo>
                    <a:pt x="369" y="248"/>
                  </a:lnTo>
                  <a:lnTo>
                    <a:pt x="358" y="253"/>
                  </a:lnTo>
                  <a:lnTo>
                    <a:pt x="355" y="257"/>
                  </a:lnTo>
                  <a:lnTo>
                    <a:pt x="351" y="261"/>
                  </a:lnTo>
                  <a:lnTo>
                    <a:pt x="346" y="267"/>
                  </a:lnTo>
                  <a:lnTo>
                    <a:pt x="343" y="275"/>
                  </a:lnTo>
                  <a:lnTo>
                    <a:pt x="339" y="282"/>
                  </a:lnTo>
                  <a:lnTo>
                    <a:pt x="338" y="290"/>
                  </a:lnTo>
                  <a:lnTo>
                    <a:pt x="339" y="298"/>
                  </a:lnTo>
                  <a:lnTo>
                    <a:pt x="342" y="305"/>
                  </a:lnTo>
                  <a:lnTo>
                    <a:pt x="345" y="313"/>
                  </a:lnTo>
                  <a:lnTo>
                    <a:pt x="350" y="320"/>
                  </a:lnTo>
                  <a:lnTo>
                    <a:pt x="355" y="326"/>
                  </a:lnTo>
                  <a:lnTo>
                    <a:pt x="360" y="334"/>
                  </a:lnTo>
                  <a:lnTo>
                    <a:pt x="364" y="340"/>
                  </a:lnTo>
                  <a:lnTo>
                    <a:pt x="366" y="348"/>
                  </a:lnTo>
                  <a:lnTo>
                    <a:pt x="367" y="356"/>
                  </a:lnTo>
                  <a:lnTo>
                    <a:pt x="365" y="365"/>
                  </a:lnTo>
                  <a:lnTo>
                    <a:pt x="361" y="368"/>
                  </a:lnTo>
                  <a:lnTo>
                    <a:pt x="356" y="372"/>
                  </a:lnTo>
                  <a:lnTo>
                    <a:pt x="351" y="374"/>
                  </a:lnTo>
                  <a:lnTo>
                    <a:pt x="345" y="376"/>
                  </a:lnTo>
                  <a:lnTo>
                    <a:pt x="339" y="379"/>
                  </a:lnTo>
                  <a:lnTo>
                    <a:pt x="333" y="381"/>
                  </a:lnTo>
                  <a:lnTo>
                    <a:pt x="328" y="384"/>
                  </a:lnTo>
                  <a:lnTo>
                    <a:pt x="322" y="385"/>
                  </a:lnTo>
                  <a:lnTo>
                    <a:pt x="315" y="387"/>
                  </a:lnTo>
                  <a:lnTo>
                    <a:pt x="309" y="388"/>
                  </a:lnTo>
                  <a:lnTo>
                    <a:pt x="303" y="390"/>
                  </a:lnTo>
                  <a:lnTo>
                    <a:pt x="296" y="391"/>
                  </a:lnTo>
                  <a:lnTo>
                    <a:pt x="290" y="392"/>
                  </a:lnTo>
                  <a:lnTo>
                    <a:pt x="284" y="393"/>
                  </a:lnTo>
                  <a:lnTo>
                    <a:pt x="277" y="394"/>
                  </a:lnTo>
                  <a:lnTo>
                    <a:pt x="271" y="395"/>
                  </a:lnTo>
                  <a:lnTo>
                    <a:pt x="264" y="39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White">
            <a:xfrm>
              <a:off x="-11" y="3121"/>
              <a:ext cx="513" cy="493"/>
            </a:xfrm>
            <a:custGeom>
              <a:avLst/>
              <a:gdLst/>
              <a:ahLst/>
              <a:cxnLst>
                <a:cxn ang="0">
                  <a:pos x="111" y="481"/>
                </a:cxn>
                <a:cxn ang="0">
                  <a:pos x="85" y="463"/>
                </a:cxn>
                <a:cxn ang="0">
                  <a:pos x="64" y="433"/>
                </a:cxn>
                <a:cxn ang="0">
                  <a:pos x="0" y="275"/>
                </a:cxn>
                <a:cxn ang="0">
                  <a:pos x="3" y="259"/>
                </a:cxn>
                <a:cxn ang="0">
                  <a:pos x="10" y="240"/>
                </a:cxn>
                <a:cxn ang="0">
                  <a:pos x="21" y="222"/>
                </a:cxn>
                <a:cxn ang="0">
                  <a:pos x="35" y="205"/>
                </a:cxn>
                <a:cxn ang="0">
                  <a:pos x="49" y="193"/>
                </a:cxn>
                <a:cxn ang="0">
                  <a:pos x="81" y="193"/>
                </a:cxn>
                <a:cxn ang="0">
                  <a:pos x="112" y="205"/>
                </a:cxn>
                <a:cxn ang="0">
                  <a:pos x="142" y="220"/>
                </a:cxn>
                <a:cxn ang="0">
                  <a:pos x="169" y="226"/>
                </a:cxn>
                <a:cxn ang="0">
                  <a:pos x="194" y="211"/>
                </a:cxn>
                <a:cxn ang="0">
                  <a:pos x="212" y="183"/>
                </a:cxn>
                <a:cxn ang="0">
                  <a:pos x="222" y="156"/>
                </a:cxn>
                <a:cxn ang="0">
                  <a:pos x="213" y="128"/>
                </a:cxn>
                <a:cxn ang="0">
                  <a:pos x="198" y="115"/>
                </a:cxn>
                <a:cxn ang="0">
                  <a:pos x="178" y="105"/>
                </a:cxn>
                <a:cxn ang="0">
                  <a:pos x="158" y="95"/>
                </a:cxn>
                <a:cxn ang="0">
                  <a:pos x="142" y="81"/>
                </a:cxn>
                <a:cxn ang="0">
                  <a:pos x="137" y="60"/>
                </a:cxn>
                <a:cxn ang="0">
                  <a:pos x="146" y="38"/>
                </a:cxn>
                <a:cxn ang="0">
                  <a:pos x="160" y="20"/>
                </a:cxn>
                <a:cxn ang="0">
                  <a:pos x="176" y="0"/>
                </a:cxn>
                <a:cxn ang="0">
                  <a:pos x="198" y="15"/>
                </a:cxn>
                <a:cxn ang="0">
                  <a:pos x="224" y="26"/>
                </a:cxn>
                <a:cxn ang="0">
                  <a:pos x="251" y="34"/>
                </a:cxn>
                <a:cxn ang="0">
                  <a:pos x="279" y="38"/>
                </a:cxn>
                <a:cxn ang="0">
                  <a:pos x="307" y="37"/>
                </a:cxn>
                <a:cxn ang="0">
                  <a:pos x="285" y="123"/>
                </a:cxn>
                <a:cxn ang="0">
                  <a:pos x="295" y="131"/>
                </a:cxn>
                <a:cxn ang="0">
                  <a:pos x="308" y="140"/>
                </a:cxn>
                <a:cxn ang="0">
                  <a:pos x="337" y="134"/>
                </a:cxn>
                <a:cxn ang="0">
                  <a:pos x="357" y="101"/>
                </a:cxn>
                <a:cxn ang="0">
                  <a:pos x="382" y="69"/>
                </a:cxn>
                <a:cxn ang="0">
                  <a:pos x="395" y="94"/>
                </a:cxn>
                <a:cxn ang="0">
                  <a:pos x="416" y="117"/>
                </a:cxn>
                <a:cxn ang="0">
                  <a:pos x="441" y="137"/>
                </a:cxn>
                <a:cxn ang="0">
                  <a:pos x="469" y="154"/>
                </a:cxn>
                <a:cxn ang="0">
                  <a:pos x="501" y="170"/>
                </a:cxn>
                <a:cxn ang="0">
                  <a:pos x="431" y="287"/>
                </a:cxn>
                <a:cxn ang="0">
                  <a:pos x="316" y="222"/>
                </a:cxn>
                <a:cxn ang="0">
                  <a:pos x="299" y="240"/>
                </a:cxn>
                <a:cxn ang="0">
                  <a:pos x="283" y="261"/>
                </a:cxn>
                <a:cxn ang="0">
                  <a:pos x="271" y="284"/>
                </a:cxn>
                <a:cxn ang="0">
                  <a:pos x="262" y="308"/>
                </a:cxn>
                <a:cxn ang="0">
                  <a:pos x="265" y="334"/>
                </a:cxn>
                <a:cxn ang="0">
                  <a:pos x="290" y="351"/>
                </a:cxn>
                <a:cxn ang="0">
                  <a:pos x="325" y="356"/>
                </a:cxn>
                <a:cxn ang="0">
                  <a:pos x="360" y="359"/>
                </a:cxn>
                <a:cxn ang="0">
                  <a:pos x="388" y="370"/>
                </a:cxn>
                <a:cxn ang="0">
                  <a:pos x="400" y="401"/>
                </a:cxn>
                <a:cxn ang="0">
                  <a:pos x="202" y="404"/>
                </a:cxn>
                <a:cxn ang="0">
                  <a:pos x="162" y="479"/>
                </a:cxn>
                <a:cxn ang="0">
                  <a:pos x="150" y="484"/>
                </a:cxn>
                <a:cxn ang="0">
                  <a:pos x="138" y="492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White">
            <a:xfrm>
              <a:off x="380" y="3463"/>
              <a:ext cx="512" cy="509"/>
            </a:xfrm>
            <a:custGeom>
              <a:avLst/>
              <a:gdLst/>
              <a:ahLst/>
              <a:cxnLst>
                <a:cxn ang="0">
                  <a:pos x="67" y="492"/>
                </a:cxn>
                <a:cxn ang="0">
                  <a:pos x="45" y="451"/>
                </a:cxn>
                <a:cxn ang="0">
                  <a:pos x="68" y="418"/>
                </a:cxn>
                <a:cxn ang="0">
                  <a:pos x="106" y="391"/>
                </a:cxn>
                <a:cxn ang="0">
                  <a:pos x="105" y="352"/>
                </a:cxn>
                <a:cxn ang="0">
                  <a:pos x="79" y="324"/>
                </a:cxn>
                <a:cxn ang="0">
                  <a:pos x="44" y="302"/>
                </a:cxn>
                <a:cxn ang="0">
                  <a:pos x="7" y="280"/>
                </a:cxn>
                <a:cxn ang="0">
                  <a:pos x="2" y="258"/>
                </a:cxn>
                <a:cxn ang="0">
                  <a:pos x="13" y="239"/>
                </a:cxn>
                <a:cxn ang="0">
                  <a:pos x="29" y="220"/>
                </a:cxn>
                <a:cxn ang="0">
                  <a:pos x="43" y="201"/>
                </a:cxn>
                <a:cxn ang="0">
                  <a:pos x="65" y="184"/>
                </a:cxn>
                <a:cxn ang="0">
                  <a:pos x="100" y="191"/>
                </a:cxn>
                <a:cxn ang="0">
                  <a:pos x="124" y="210"/>
                </a:cxn>
                <a:cxn ang="0">
                  <a:pos x="150" y="233"/>
                </a:cxn>
                <a:cxn ang="0">
                  <a:pos x="179" y="232"/>
                </a:cxn>
                <a:cxn ang="0">
                  <a:pos x="207" y="223"/>
                </a:cxn>
                <a:cxn ang="0">
                  <a:pos x="230" y="198"/>
                </a:cxn>
                <a:cxn ang="0">
                  <a:pos x="242" y="165"/>
                </a:cxn>
                <a:cxn ang="0">
                  <a:pos x="226" y="143"/>
                </a:cxn>
                <a:cxn ang="0">
                  <a:pos x="203" y="132"/>
                </a:cxn>
                <a:cxn ang="0">
                  <a:pos x="176" y="122"/>
                </a:cxn>
                <a:cxn ang="0">
                  <a:pos x="153" y="111"/>
                </a:cxn>
                <a:cxn ang="0">
                  <a:pos x="142" y="80"/>
                </a:cxn>
                <a:cxn ang="0">
                  <a:pos x="163" y="50"/>
                </a:cxn>
                <a:cxn ang="0">
                  <a:pos x="187" y="36"/>
                </a:cxn>
                <a:cxn ang="0">
                  <a:pos x="211" y="18"/>
                </a:cxn>
                <a:cxn ang="0">
                  <a:pos x="243" y="28"/>
                </a:cxn>
                <a:cxn ang="0">
                  <a:pos x="277" y="54"/>
                </a:cxn>
                <a:cxn ang="0">
                  <a:pos x="314" y="72"/>
                </a:cxn>
                <a:cxn ang="0">
                  <a:pos x="355" y="68"/>
                </a:cxn>
                <a:cxn ang="0">
                  <a:pos x="382" y="36"/>
                </a:cxn>
                <a:cxn ang="0">
                  <a:pos x="411" y="3"/>
                </a:cxn>
                <a:cxn ang="0">
                  <a:pos x="453" y="10"/>
                </a:cxn>
                <a:cxn ang="0">
                  <a:pos x="486" y="36"/>
                </a:cxn>
                <a:cxn ang="0">
                  <a:pos x="489" y="68"/>
                </a:cxn>
                <a:cxn ang="0">
                  <a:pos x="466" y="88"/>
                </a:cxn>
                <a:cxn ang="0">
                  <a:pos x="437" y="107"/>
                </a:cxn>
                <a:cxn ang="0">
                  <a:pos x="422" y="133"/>
                </a:cxn>
                <a:cxn ang="0">
                  <a:pos x="419" y="317"/>
                </a:cxn>
                <a:cxn ang="0">
                  <a:pos x="388" y="302"/>
                </a:cxn>
                <a:cxn ang="0">
                  <a:pos x="364" y="273"/>
                </a:cxn>
                <a:cxn ang="0">
                  <a:pos x="336" y="250"/>
                </a:cxn>
                <a:cxn ang="0">
                  <a:pos x="299" y="252"/>
                </a:cxn>
                <a:cxn ang="0">
                  <a:pos x="275" y="270"/>
                </a:cxn>
                <a:cxn ang="0">
                  <a:pos x="255" y="294"/>
                </a:cxn>
                <a:cxn ang="0">
                  <a:pos x="242" y="323"/>
                </a:cxn>
                <a:cxn ang="0">
                  <a:pos x="241" y="353"/>
                </a:cxn>
                <a:cxn ang="0">
                  <a:pos x="257" y="364"/>
                </a:cxn>
                <a:cxn ang="0">
                  <a:pos x="279" y="368"/>
                </a:cxn>
                <a:cxn ang="0">
                  <a:pos x="304" y="370"/>
                </a:cxn>
                <a:cxn ang="0">
                  <a:pos x="330" y="376"/>
                </a:cxn>
                <a:cxn ang="0">
                  <a:pos x="353" y="407"/>
                </a:cxn>
                <a:cxn ang="0">
                  <a:pos x="352" y="443"/>
                </a:cxn>
                <a:cxn ang="0">
                  <a:pos x="334" y="462"/>
                </a:cxn>
                <a:cxn ang="0">
                  <a:pos x="311" y="479"/>
                </a:cxn>
                <a:cxn ang="0">
                  <a:pos x="278" y="465"/>
                </a:cxn>
                <a:cxn ang="0">
                  <a:pos x="241" y="445"/>
                </a:cxn>
                <a:cxn ang="0">
                  <a:pos x="202" y="432"/>
                </a:cxn>
                <a:cxn ang="0">
                  <a:pos x="98" y="508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White">
            <a:xfrm>
              <a:off x="705" y="3827"/>
              <a:ext cx="513" cy="493"/>
            </a:xfrm>
            <a:custGeom>
              <a:avLst/>
              <a:gdLst/>
              <a:ahLst/>
              <a:cxnLst>
                <a:cxn ang="0">
                  <a:pos x="111" y="481"/>
                </a:cxn>
                <a:cxn ang="0">
                  <a:pos x="85" y="463"/>
                </a:cxn>
                <a:cxn ang="0">
                  <a:pos x="64" y="433"/>
                </a:cxn>
                <a:cxn ang="0">
                  <a:pos x="0" y="275"/>
                </a:cxn>
                <a:cxn ang="0">
                  <a:pos x="3" y="259"/>
                </a:cxn>
                <a:cxn ang="0">
                  <a:pos x="10" y="240"/>
                </a:cxn>
                <a:cxn ang="0">
                  <a:pos x="21" y="222"/>
                </a:cxn>
                <a:cxn ang="0">
                  <a:pos x="35" y="205"/>
                </a:cxn>
                <a:cxn ang="0">
                  <a:pos x="49" y="193"/>
                </a:cxn>
                <a:cxn ang="0">
                  <a:pos x="81" y="193"/>
                </a:cxn>
                <a:cxn ang="0">
                  <a:pos x="112" y="205"/>
                </a:cxn>
                <a:cxn ang="0">
                  <a:pos x="142" y="220"/>
                </a:cxn>
                <a:cxn ang="0">
                  <a:pos x="169" y="226"/>
                </a:cxn>
                <a:cxn ang="0">
                  <a:pos x="194" y="211"/>
                </a:cxn>
                <a:cxn ang="0">
                  <a:pos x="212" y="183"/>
                </a:cxn>
                <a:cxn ang="0">
                  <a:pos x="222" y="156"/>
                </a:cxn>
                <a:cxn ang="0">
                  <a:pos x="213" y="128"/>
                </a:cxn>
                <a:cxn ang="0">
                  <a:pos x="198" y="115"/>
                </a:cxn>
                <a:cxn ang="0">
                  <a:pos x="178" y="105"/>
                </a:cxn>
                <a:cxn ang="0">
                  <a:pos x="158" y="95"/>
                </a:cxn>
                <a:cxn ang="0">
                  <a:pos x="142" y="81"/>
                </a:cxn>
                <a:cxn ang="0">
                  <a:pos x="137" y="60"/>
                </a:cxn>
                <a:cxn ang="0">
                  <a:pos x="146" y="38"/>
                </a:cxn>
                <a:cxn ang="0">
                  <a:pos x="160" y="20"/>
                </a:cxn>
                <a:cxn ang="0">
                  <a:pos x="176" y="0"/>
                </a:cxn>
                <a:cxn ang="0">
                  <a:pos x="198" y="15"/>
                </a:cxn>
                <a:cxn ang="0">
                  <a:pos x="224" y="26"/>
                </a:cxn>
                <a:cxn ang="0">
                  <a:pos x="251" y="34"/>
                </a:cxn>
                <a:cxn ang="0">
                  <a:pos x="279" y="38"/>
                </a:cxn>
                <a:cxn ang="0">
                  <a:pos x="307" y="37"/>
                </a:cxn>
                <a:cxn ang="0">
                  <a:pos x="285" y="123"/>
                </a:cxn>
                <a:cxn ang="0">
                  <a:pos x="295" y="131"/>
                </a:cxn>
                <a:cxn ang="0">
                  <a:pos x="308" y="140"/>
                </a:cxn>
                <a:cxn ang="0">
                  <a:pos x="337" y="134"/>
                </a:cxn>
                <a:cxn ang="0">
                  <a:pos x="357" y="101"/>
                </a:cxn>
                <a:cxn ang="0">
                  <a:pos x="382" y="69"/>
                </a:cxn>
                <a:cxn ang="0">
                  <a:pos x="395" y="94"/>
                </a:cxn>
                <a:cxn ang="0">
                  <a:pos x="416" y="117"/>
                </a:cxn>
                <a:cxn ang="0">
                  <a:pos x="441" y="137"/>
                </a:cxn>
                <a:cxn ang="0">
                  <a:pos x="469" y="154"/>
                </a:cxn>
                <a:cxn ang="0">
                  <a:pos x="501" y="170"/>
                </a:cxn>
                <a:cxn ang="0">
                  <a:pos x="431" y="287"/>
                </a:cxn>
                <a:cxn ang="0">
                  <a:pos x="316" y="222"/>
                </a:cxn>
                <a:cxn ang="0">
                  <a:pos x="299" y="240"/>
                </a:cxn>
                <a:cxn ang="0">
                  <a:pos x="283" y="261"/>
                </a:cxn>
                <a:cxn ang="0">
                  <a:pos x="271" y="284"/>
                </a:cxn>
                <a:cxn ang="0">
                  <a:pos x="262" y="308"/>
                </a:cxn>
                <a:cxn ang="0">
                  <a:pos x="265" y="334"/>
                </a:cxn>
                <a:cxn ang="0">
                  <a:pos x="290" y="351"/>
                </a:cxn>
                <a:cxn ang="0">
                  <a:pos x="325" y="356"/>
                </a:cxn>
                <a:cxn ang="0">
                  <a:pos x="360" y="359"/>
                </a:cxn>
                <a:cxn ang="0">
                  <a:pos x="388" y="370"/>
                </a:cxn>
                <a:cxn ang="0">
                  <a:pos x="400" y="401"/>
                </a:cxn>
                <a:cxn ang="0">
                  <a:pos x="202" y="404"/>
                </a:cxn>
                <a:cxn ang="0">
                  <a:pos x="162" y="479"/>
                </a:cxn>
                <a:cxn ang="0">
                  <a:pos x="150" y="484"/>
                </a:cxn>
                <a:cxn ang="0">
                  <a:pos x="138" y="492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grayWhite">
            <a:xfrm>
              <a:off x="-3" y="3739"/>
              <a:ext cx="337" cy="355"/>
            </a:xfrm>
            <a:custGeom>
              <a:avLst/>
              <a:gdLst/>
              <a:ahLst/>
              <a:cxnLst>
                <a:cxn ang="0">
                  <a:pos x="315" y="160"/>
                </a:cxn>
                <a:cxn ang="0">
                  <a:pos x="280" y="168"/>
                </a:cxn>
                <a:cxn ang="0">
                  <a:pos x="247" y="179"/>
                </a:cxn>
                <a:cxn ang="0">
                  <a:pos x="232" y="209"/>
                </a:cxn>
                <a:cxn ang="0">
                  <a:pos x="240" y="243"/>
                </a:cxn>
                <a:cxn ang="0">
                  <a:pos x="243" y="275"/>
                </a:cxn>
                <a:cxn ang="0">
                  <a:pos x="227" y="291"/>
                </a:cxn>
                <a:cxn ang="0">
                  <a:pos x="202" y="300"/>
                </a:cxn>
                <a:cxn ang="0">
                  <a:pos x="175" y="303"/>
                </a:cxn>
                <a:cxn ang="0">
                  <a:pos x="149" y="303"/>
                </a:cxn>
                <a:cxn ang="0">
                  <a:pos x="142" y="276"/>
                </a:cxn>
                <a:cxn ang="0">
                  <a:pos x="149" y="243"/>
                </a:cxn>
                <a:cxn ang="0">
                  <a:pos x="139" y="220"/>
                </a:cxn>
                <a:cxn ang="0">
                  <a:pos x="121" y="210"/>
                </a:cxn>
                <a:cxn ang="0">
                  <a:pos x="99" y="206"/>
                </a:cxn>
                <a:cxn ang="0">
                  <a:pos x="75" y="207"/>
                </a:cxn>
                <a:cxn ang="0">
                  <a:pos x="51" y="216"/>
                </a:cxn>
                <a:cxn ang="0">
                  <a:pos x="34" y="234"/>
                </a:cxn>
                <a:cxn ang="0">
                  <a:pos x="32" y="260"/>
                </a:cxn>
                <a:cxn ang="0">
                  <a:pos x="43" y="284"/>
                </a:cxn>
                <a:cxn ang="0">
                  <a:pos x="50" y="309"/>
                </a:cxn>
                <a:cxn ang="0">
                  <a:pos x="41" y="333"/>
                </a:cxn>
                <a:cxn ang="0">
                  <a:pos x="25" y="345"/>
                </a:cxn>
                <a:cxn ang="0">
                  <a:pos x="7" y="353"/>
                </a:cxn>
                <a:cxn ang="0">
                  <a:pos x="14" y="34"/>
                </a:cxn>
                <a:cxn ang="0">
                  <a:pos x="16" y="51"/>
                </a:cxn>
                <a:cxn ang="0">
                  <a:pos x="13" y="68"/>
                </a:cxn>
                <a:cxn ang="0">
                  <a:pos x="9" y="87"/>
                </a:cxn>
                <a:cxn ang="0">
                  <a:pos x="12" y="107"/>
                </a:cxn>
                <a:cxn ang="0">
                  <a:pos x="33" y="126"/>
                </a:cxn>
                <a:cxn ang="0">
                  <a:pos x="61" y="127"/>
                </a:cxn>
                <a:cxn ang="0">
                  <a:pos x="81" y="124"/>
                </a:cxn>
                <a:cxn ang="0">
                  <a:pos x="103" y="121"/>
                </a:cxn>
                <a:cxn ang="0">
                  <a:pos x="122" y="110"/>
                </a:cxn>
                <a:cxn ang="0">
                  <a:pos x="135" y="91"/>
                </a:cxn>
                <a:cxn ang="0">
                  <a:pos x="134" y="71"/>
                </a:cxn>
                <a:cxn ang="0">
                  <a:pos x="126" y="52"/>
                </a:cxn>
                <a:cxn ang="0">
                  <a:pos x="118" y="33"/>
                </a:cxn>
                <a:cxn ang="0">
                  <a:pos x="122" y="13"/>
                </a:cxn>
                <a:cxn ang="0">
                  <a:pos x="140" y="6"/>
                </a:cxn>
                <a:cxn ang="0">
                  <a:pos x="163" y="1"/>
                </a:cxn>
                <a:cxn ang="0">
                  <a:pos x="186" y="1"/>
                </a:cxn>
                <a:cxn ang="0">
                  <a:pos x="202" y="8"/>
                </a:cxn>
                <a:cxn ang="0">
                  <a:pos x="207" y="41"/>
                </a:cxn>
                <a:cxn ang="0">
                  <a:pos x="219" y="68"/>
                </a:cxn>
                <a:cxn ang="0">
                  <a:pos x="241" y="82"/>
                </a:cxn>
                <a:cxn ang="0">
                  <a:pos x="267" y="78"/>
                </a:cxn>
                <a:cxn ang="0">
                  <a:pos x="292" y="64"/>
                </a:cxn>
                <a:cxn ang="0">
                  <a:pos x="316" y="67"/>
                </a:cxn>
                <a:cxn ang="0">
                  <a:pos x="323" y="85"/>
                </a:cxn>
                <a:cxn ang="0">
                  <a:pos x="329" y="105"/>
                </a:cxn>
                <a:cxn ang="0">
                  <a:pos x="334" y="126"/>
                </a:cxn>
                <a:cxn ang="0">
                  <a:pos x="335" y="147"/>
                </a:cxn>
              </a:cxnLst>
              <a:rect l="0" t="0" r="r" b="b"/>
              <a:pathLst>
                <a:path w="337" h="355">
                  <a:moveTo>
                    <a:pt x="335" y="147"/>
                  </a:moveTo>
                  <a:lnTo>
                    <a:pt x="329" y="153"/>
                  </a:lnTo>
                  <a:lnTo>
                    <a:pt x="323" y="158"/>
                  </a:lnTo>
                  <a:lnTo>
                    <a:pt x="315" y="160"/>
                  </a:lnTo>
                  <a:lnTo>
                    <a:pt x="306" y="163"/>
                  </a:lnTo>
                  <a:lnTo>
                    <a:pt x="297" y="165"/>
                  </a:lnTo>
                  <a:lnTo>
                    <a:pt x="288" y="167"/>
                  </a:lnTo>
                  <a:lnTo>
                    <a:pt x="280" y="168"/>
                  </a:lnTo>
                  <a:lnTo>
                    <a:pt x="270" y="170"/>
                  </a:lnTo>
                  <a:lnTo>
                    <a:pt x="261" y="172"/>
                  </a:lnTo>
                  <a:lnTo>
                    <a:pt x="254" y="175"/>
                  </a:lnTo>
                  <a:lnTo>
                    <a:pt x="247" y="179"/>
                  </a:lnTo>
                  <a:lnTo>
                    <a:pt x="242" y="183"/>
                  </a:lnTo>
                  <a:lnTo>
                    <a:pt x="237" y="191"/>
                  </a:lnTo>
                  <a:lnTo>
                    <a:pt x="233" y="199"/>
                  </a:lnTo>
                  <a:lnTo>
                    <a:pt x="232" y="209"/>
                  </a:lnTo>
                  <a:lnTo>
                    <a:pt x="233" y="222"/>
                  </a:lnTo>
                  <a:lnTo>
                    <a:pt x="236" y="229"/>
                  </a:lnTo>
                  <a:lnTo>
                    <a:pt x="239" y="237"/>
                  </a:lnTo>
                  <a:lnTo>
                    <a:pt x="240" y="243"/>
                  </a:lnTo>
                  <a:lnTo>
                    <a:pt x="242" y="252"/>
                  </a:lnTo>
                  <a:lnTo>
                    <a:pt x="242" y="259"/>
                  </a:lnTo>
                  <a:lnTo>
                    <a:pt x="243" y="266"/>
                  </a:lnTo>
                  <a:lnTo>
                    <a:pt x="243" y="275"/>
                  </a:lnTo>
                  <a:lnTo>
                    <a:pt x="243" y="283"/>
                  </a:lnTo>
                  <a:lnTo>
                    <a:pt x="237" y="286"/>
                  </a:lnTo>
                  <a:lnTo>
                    <a:pt x="232" y="289"/>
                  </a:lnTo>
                  <a:lnTo>
                    <a:pt x="227" y="291"/>
                  </a:lnTo>
                  <a:lnTo>
                    <a:pt x="221" y="293"/>
                  </a:lnTo>
                  <a:lnTo>
                    <a:pt x="216" y="294"/>
                  </a:lnTo>
                  <a:lnTo>
                    <a:pt x="209" y="297"/>
                  </a:lnTo>
                  <a:lnTo>
                    <a:pt x="202" y="300"/>
                  </a:lnTo>
                  <a:lnTo>
                    <a:pt x="195" y="300"/>
                  </a:lnTo>
                  <a:lnTo>
                    <a:pt x="189" y="302"/>
                  </a:lnTo>
                  <a:lnTo>
                    <a:pt x="182" y="303"/>
                  </a:lnTo>
                  <a:lnTo>
                    <a:pt x="175" y="303"/>
                  </a:lnTo>
                  <a:lnTo>
                    <a:pt x="169" y="303"/>
                  </a:lnTo>
                  <a:lnTo>
                    <a:pt x="162" y="303"/>
                  </a:lnTo>
                  <a:lnTo>
                    <a:pt x="155" y="303"/>
                  </a:lnTo>
                  <a:lnTo>
                    <a:pt x="149" y="303"/>
                  </a:lnTo>
                  <a:lnTo>
                    <a:pt x="143" y="299"/>
                  </a:lnTo>
                  <a:lnTo>
                    <a:pt x="140" y="293"/>
                  </a:lnTo>
                  <a:lnTo>
                    <a:pt x="140" y="285"/>
                  </a:lnTo>
                  <a:lnTo>
                    <a:pt x="142" y="276"/>
                  </a:lnTo>
                  <a:lnTo>
                    <a:pt x="144" y="268"/>
                  </a:lnTo>
                  <a:lnTo>
                    <a:pt x="147" y="260"/>
                  </a:lnTo>
                  <a:lnTo>
                    <a:pt x="149" y="252"/>
                  </a:lnTo>
                  <a:lnTo>
                    <a:pt x="149" y="243"/>
                  </a:lnTo>
                  <a:lnTo>
                    <a:pt x="149" y="235"/>
                  </a:lnTo>
                  <a:lnTo>
                    <a:pt x="146" y="229"/>
                  </a:lnTo>
                  <a:lnTo>
                    <a:pt x="143" y="224"/>
                  </a:lnTo>
                  <a:lnTo>
                    <a:pt x="139" y="220"/>
                  </a:lnTo>
                  <a:lnTo>
                    <a:pt x="136" y="217"/>
                  </a:lnTo>
                  <a:lnTo>
                    <a:pt x="130" y="214"/>
                  </a:lnTo>
                  <a:lnTo>
                    <a:pt x="126" y="211"/>
                  </a:lnTo>
                  <a:lnTo>
                    <a:pt x="121" y="210"/>
                  </a:lnTo>
                  <a:lnTo>
                    <a:pt x="116" y="209"/>
                  </a:lnTo>
                  <a:lnTo>
                    <a:pt x="110" y="208"/>
                  </a:lnTo>
                  <a:lnTo>
                    <a:pt x="105" y="208"/>
                  </a:lnTo>
                  <a:lnTo>
                    <a:pt x="99" y="206"/>
                  </a:lnTo>
                  <a:lnTo>
                    <a:pt x="93" y="206"/>
                  </a:lnTo>
                  <a:lnTo>
                    <a:pt x="87" y="207"/>
                  </a:lnTo>
                  <a:lnTo>
                    <a:pt x="81" y="206"/>
                  </a:lnTo>
                  <a:lnTo>
                    <a:pt x="75" y="207"/>
                  </a:lnTo>
                  <a:lnTo>
                    <a:pt x="70" y="207"/>
                  </a:lnTo>
                  <a:lnTo>
                    <a:pt x="62" y="209"/>
                  </a:lnTo>
                  <a:lnTo>
                    <a:pt x="56" y="212"/>
                  </a:lnTo>
                  <a:lnTo>
                    <a:pt x="51" y="216"/>
                  </a:lnTo>
                  <a:lnTo>
                    <a:pt x="46" y="219"/>
                  </a:lnTo>
                  <a:lnTo>
                    <a:pt x="41" y="224"/>
                  </a:lnTo>
                  <a:lnTo>
                    <a:pt x="37" y="229"/>
                  </a:lnTo>
                  <a:lnTo>
                    <a:pt x="34" y="234"/>
                  </a:lnTo>
                  <a:lnTo>
                    <a:pt x="29" y="241"/>
                  </a:lnTo>
                  <a:lnTo>
                    <a:pt x="30" y="248"/>
                  </a:lnTo>
                  <a:lnTo>
                    <a:pt x="31" y="253"/>
                  </a:lnTo>
                  <a:lnTo>
                    <a:pt x="32" y="260"/>
                  </a:lnTo>
                  <a:lnTo>
                    <a:pt x="35" y="266"/>
                  </a:lnTo>
                  <a:lnTo>
                    <a:pt x="37" y="272"/>
                  </a:lnTo>
                  <a:lnTo>
                    <a:pt x="42" y="279"/>
                  </a:lnTo>
                  <a:lnTo>
                    <a:pt x="43" y="284"/>
                  </a:lnTo>
                  <a:lnTo>
                    <a:pt x="45" y="289"/>
                  </a:lnTo>
                  <a:lnTo>
                    <a:pt x="49" y="296"/>
                  </a:lnTo>
                  <a:lnTo>
                    <a:pt x="50" y="303"/>
                  </a:lnTo>
                  <a:lnTo>
                    <a:pt x="50" y="309"/>
                  </a:lnTo>
                  <a:lnTo>
                    <a:pt x="50" y="316"/>
                  </a:lnTo>
                  <a:lnTo>
                    <a:pt x="49" y="321"/>
                  </a:lnTo>
                  <a:lnTo>
                    <a:pt x="47" y="326"/>
                  </a:lnTo>
                  <a:lnTo>
                    <a:pt x="41" y="333"/>
                  </a:lnTo>
                  <a:lnTo>
                    <a:pt x="35" y="339"/>
                  </a:lnTo>
                  <a:lnTo>
                    <a:pt x="32" y="341"/>
                  </a:lnTo>
                  <a:lnTo>
                    <a:pt x="30" y="343"/>
                  </a:lnTo>
                  <a:lnTo>
                    <a:pt x="25" y="345"/>
                  </a:lnTo>
                  <a:lnTo>
                    <a:pt x="21" y="348"/>
                  </a:lnTo>
                  <a:lnTo>
                    <a:pt x="17" y="349"/>
                  </a:lnTo>
                  <a:lnTo>
                    <a:pt x="12" y="350"/>
                  </a:lnTo>
                  <a:lnTo>
                    <a:pt x="7" y="353"/>
                  </a:lnTo>
                  <a:lnTo>
                    <a:pt x="0" y="354"/>
                  </a:lnTo>
                  <a:lnTo>
                    <a:pt x="0" y="19"/>
                  </a:lnTo>
                  <a:lnTo>
                    <a:pt x="12" y="31"/>
                  </a:lnTo>
                  <a:lnTo>
                    <a:pt x="14" y="34"/>
                  </a:lnTo>
                  <a:lnTo>
                    <a:pt x="16" y="39"/>
                  </a:lnTo>
                  <a:lnTo>
                    <a:pt x="18" y="43"/>
                  </a:lnTo>
                  <a:lnTo>
                    <a:pt x="17" y="47"/>
                  </a:lnTo>
                  <a:lnTo>
                    <a:pt x="16" y="51"/>
                  </a:lnTo>
                  <a:lnTo>
                    <a:pt x="16" y="56"/>
                  </a:lnTo>
                  <a:lnTo>
                    <a:pt x="16" y="60"/>
                  </a:lnTo>
                  <a:lnTo>
                    <a:pt x="14" y="64"/>
                  </a:lnTo>
                  <a:lnTo>
                    <a:pt x="13" y="68"/>
                  </a:lnTo>
                  <a:lnTo>
                    <a:pt x="12" y="73"/>
                  </a:lnTo>
                  <a:lnTo>
                    <a:pt x="11" y="78"/>
                  </a:lnTo>
                  <a:lnTo>
                    <a:pt x="10" y="82"/>
                  </a:lnTo>
                  <a:lnTo>
                    <a:pt x="9" y="87"/>
                  </a:lnTo>
                  <a:lnTo>
                    <a:pt x="9" y="92"/>
                  </a:lnTo>
                  <a:lnTo>
                    <a:pt x="8" y="97"/>
                  </a:lnTo>
                  <a:lnTo>
                    <a:pt x="9" y="102"/>
                  </a:lnTo>
                  <a:lnTo>
                    <a:pt x="12" y="107"/>
                  </a:lnTo>
                  <a:lnTo>
                    <a:pt x="16" y="112"/>
                  </a:lnTo>
                  <a:lnTo>
                    <a:pt x="19" y="118"/>
                  </a:lnTo>
                  <a:lnTo>
                    <a:pt x="27" y="122"/>
                  </a:lnTo>
                  <a:lnTo>
                    <a:pt x="33" y="126"/>
                  </a:lnTo>
                  <a:lnTo>
                    <a:pt x="40" y="128"/>
                  </a:lnTo>
                  <a:lnTo>
                    <a:pt x="48" y="128"/>
                  </a:lnTo>
                  <a:lnTo>
                    <a:pt x="56" y="129"/>
                  </a:lnTo>
                  <a:lnTo>
                    <a:pt x="61" y="127"/>
                  </a:lnTo>
                  <a:lnTo>
                    <a:pt x="65" y="127"/>
                  </a:lnTo>
                  <a:lnTo>
                    <a:pt x="70" y="126"/>
                  </a:lnTo>
                  <a:lnTo>
                    <a:pt x="76" y="126"/>
                  </a:lnTo>
                  <a:lnTo>
                    <a:pt x="81" y="124"/>
                  </a:lnTo>
                  <a:lnTo>
                    <a:pt x="87" y="124"/>
                  </a:lnTo>
                  <a:lnTo>
                    <a:pt x="92" y="123"/>
                  </a:lnTo>
                  <a:lnTo>
                    <a:pt x="98" y="121"/>
                  </a:lnTo>
                  <a:lnTo>
                    <a:pt x="103" y="121"/>
                  </a:lnTo>
                  <a:lnTo>
                    <a:pt x="107" y="119"/>
                  </a:lnTo>
                  <a:lnTo>
                    <a:pt x="112" y="116"/>
                  </a:lnTo>
                  <a:lnTo>
                    <a:pt x="117" y="114"/>
                  </a:lnTo>
                  <a:lnTo>
                    <a:pt x="122" y="110"/>
                  </a:lnTo>
                  <a:lnTo>
                    <a:pt x="125" y="106"/>
                  </a:lnTo>
                  <a:lnTo>
                    <a:pt x="128" y="101"/>
                  </a:lnTo>
                  <a:lnTo>
                    <a:pt x="131" y="96"/>
                  </a:lnTo>
                  <a:lnTo>
                    <a:pt x="135" y="91"/>
                  </a:lnTo>
                  <a:lnTo>
                    <a:pt x="136" y="85"/>
                  </a:lnTo>
                  <a:lnTo>
                    <a:pt x="136" y="81"/>
                  </a:lnTo>
                  <a:lnTo>
                    <a:pt x="136" y="76"/>
                  </a:lnTo>
                  <a:lnTo>
                    <a:pt x="134" y="71"/>
                  </a:lnTo>
                  <a:lnTo>
                    <a:pt x="133" y="67"/>
                  </a:lnTo>
                  <a:lnTo>
                    <a:pt x="131" y="62"/>
                  </a:lnTo>
                  <a:lnTo>
                    <a:pt x="128" y="56"/>
                  </a:lnTo>
                  <a:lnTo>
                    <a:pt x="126" y="52"/>
                  </a:lnTo>
                  <a:lnTo>
                    <a:pt x="124" y="47"/>
                  </a:lnTo>
                  <a:lnTo>
                    <a:pt x="122" y="43"/>
                  </a:lnTo>
                  <a:lnTo>
                    <a:pt x="119" y="38"/>
                  </a:lnTo>
                  <a:lnTo>
                    <a:pt x="118" y="33"/>
                  </a:lnTo>
                  <a:lnTo>
                    <a:pt x="118" y="28"/>
                  </a:lnTo>
                  <a:lnTo>
                    <a:pt x="118" y="22"/>
                  </a:lnTo>
                  <a:lnTo>
                    <a:pt x="118" y="18"/>
                  </a:lnTo>
                  <a:lnTo>
                    <a:pt x="122" y="13"/>
                  </a:lnTo>
                  <a:lnTo>
                    <a:pt x="127" y="11"/>
                  </a:lnTo>
                  <a:lnTo>
                    <a:pt x="130" y="9"/>
                  </a:lnTo>
                  <a:lnTo>
                    <a:pt x="136" y="8"/>
                  </a:lnTo>
                  <a:lnTo>
                    <a:pt x="140" y="6"/>
                  </a:lnTo>
                  <a:lnTo>
                    <a:pt x="145" y="4"/>
                  </a:lnTo>
                  <a:lnTo>
                    <a:pt x="151" y="3"/>
                  </a:lnTo>
                  <a:lnTo>
                    <a:pt x="156" y="4"/>
                  </a:lnTo>
                  <a:lnTo>
                    <a:pt x="163" y="1"/>
                  </a:lnTo>
                  <a:lnTo>
                    <a:pt x="169" y="2"/>
                  </a:lnTo>
                  <a:lnTo>
                    <a:pt x="174" y="1"/>
                  </a:lnTo>
                  <a:lnTo>
                    <a:pt x="180" y="2"/>
                  </a:lnTo>
                  <a:lnTo>
                    <a:pt x="186" y="1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2" y="8"/>
                  </a:lnTo>
                  <a:lnTo>
                    <a:pt x="203" y="15"/>
                  </a:lnTo>
                  <a:lnTo>
                    <a:pt x="204" y="24"/>
                  </a:lnTo>
                  <a:lnTo>
                    <a:pt x="205" y="33"/>
                  </a:lnTo>
                  <a:lnTo>
                    <a:pt x="207" y="41"/>
                  </a:lnTo>
                  <a:lnTo>
                    <a:pt x="211" y="49"/>
                  </a:lnTo>
                  <a:lnTo>
                    <a:pt x="212" y="57"/>
                  </a:lnTo>
                  <a:lnTo>
                    <a:pt x="217" y="65"/>
                  </a:lnTo>
                  <a:lnTo>
                    <a:pt x="219" y="68"/>
                  </a:lnTo>
                  <a:lnTo>
                    <a:pt x="224" y="72"/>
                  </a:lnTo>
                  <a:lnTo>
                    <a:pt x="228" y="76"/>
                  </a:lnTo>
                  <a:lnTo>
                    <a:pt x="234" y="79"/>
                  </a:lnTo>
                  <a:lnTo>
                    <a:pt x="241" y="82"/>
                  </a:lnTo>
                  <a:lnTo>
                    <a:pt x="248" y="82"/>
                  </a:lnTo>
                  <a:lnTo>
                    <a:pt x="254" y="83"/>
                  </a:lnTo>
                  <a:lnTo>
                    <a:pt x="261" y="80"/>
                  </a:lnTo>
                  <a:lnTo>
                    <a:pt x="267" y="78"/>
                  </a:lnTo>
                  <a:lnTo>
                    <a:pt x="273" y="74"/>
                  </a:lnTo>
                  <a:lnTo>
                    <a:pt x="280" y="71"/>
                  </a:lnTo>
                  <a:lnTo>
                    <a:pt x="286" y="67"/>
                  </a:lnTo>
                  <a:lnTo>
                    <a:pt x="292" y="64"/>
                  </a:lnTo>
                  <a:lnTo>
                    <a:pt x="298" y="61"/>
                  </a:lnTo>
                  <a:lnTo>
                    <a:pt x="305" y="62"/>
                  </a:lnTo>
                  <a:lnTo>
                    <a:pt x="313" y="63"/>
                  </a:lnTo>
                  <a:lnTo>
                    <a:pt x="316" y="67"/>
                  </a:lnTo>
                  <a:lnTo>
                    <a:pt x="318" y="71"/>
                  </a:lnTo>
                  <a:lnTo>
                    <a:pt x="320" y="74"/>
                  </a:lnTo>
                  <a:lnTo>
                    <a:pt x="322" y="80"/>
                  </a:lnTo>
                  <a:lnTo>
                    <a:pt x="323" y="85"/>
                  </a:lnTo>
                  <a:lnTo>
                    <a:pt x="326" y="90"/>
                  </a:lnTo>
                  <a:lnTo>
                    <a:pt x="329" y="94"/>
                  </a:lnTo>
                  <a:lnTo>
                    <a:pt x="328" y="100"/>
                  </a:lnTo>
                  <a:lnTo>
                    <a:pt x="329" y="105"/>
                  </a:lnTo>
                  <a:lnTo>
                    <a:pt x="331" y="110"/>
                  </a:lnTo>
                  <a:lnTo>
                    <a:pt x="332" y="115"/>
                  </a:lnTo>
                  <a:lnTo>
                    <a:pt x="333" y="121"/>
                  </a:lnTo>
                  <a:lnTo>
                    <a:pt x="334" y="126"/>
                  </a:lnTo>
                  <a:lnTo>
                    <a:pt x="334" y="131"/>
                  </a:lnTo>
                  <a:lnTo>
                    <a:pt x="335" y="137"/>
                  </a:lnTo>
                  <a:lnTo>
                    <a:pt x="336" y="142"/>
                  </a:lnTo>
                  <a:lnTo>
                    <a:pt x="335" y="14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grayWhite">
            <a:xfrm>
              <a:off x="165" y="3976"/>
              <a:ext cx="426" cy="341"/>
            </a:xfrm>
            <a:custGeom>
              <a:avLst/>
              <a:gdLst/>
              <a:ahLst/>
              <a:cxnLst>
                <a:cxn ang="0">
                  <a:pos x="131" y="340"/>
                </a:cxn>
                <a:cxn ang="0">
                  <a:pos x="132" y="311"/>
                </a:cxn>
                <a:cxn ang="0">
                  <a:pos x="128" y="290"/>
                </a:cxn>
                <a:cxn ang="0">
                  <a:pos x="100" y="265"/>
                </a:cxn>
                <a:cxn ang="0">
                  <a:pos x="37" y="249"/>
                </a:cxn>
                <a:cxn ang="0">
                  <a:pos x="2" y="210"/>
                </a:cxn>
                <a:cxn ang="0">
                  <a:pos x="0" y="174"/>
                </a:cxn>
                <a:cxn ang="0">
                  <a:pos x="10" y="150"/>
                </a:cxn>
                <a:cxn ang="0">
                  <a:pos x="32" y="135"/>
                </a:cxn>
                <a:cxn ang="0">
                  <a:pos x="48" y="136"/>
                </a:cxn>
                <a:cxn ang="0">
                  <a:pos x="82" y="142"/>
                </a:cxn>
                <a:cxn ang="0">
                  <a:pos x="98" y="145"/>
                </a:cxn>
                <a:cxn ang="0">
                  <a:pos x="123" y="146"/>
                </a:cxn>
                <a:cxn ang="0">
                  <a:pos x="154" y="136"/>
                </a:cxn>
                <a:cxn ang="0">
                  <a:pos x="172" y="117"/>
                </a:cxn>
                <a:cxn ang="0">
                  <a:pos x="181" y="103"/>
                </a:cxn>
                <a:cxn ang="0">
                  <a:pos x="185" y="91"/>
                </a:cxn>
                <a:cxn ang="0">
                  <a:pos x="181" y="75"/>
                </a:cxn>
                <a:cxn ang="0">
                  <a:pos x="178" y="57"/>
                </a:cxn>
                <a:cxn ang="0">
                  <a:pos x="175" y="41"/>
                </a:cxn>
                <a:cxn ang="0">
                  <a:pos x="177" y="23"/>
                </a:cxn>
                <a:cxn ang="0">
                  <a:pos x="185" y="4"/>
                </a:cxn>
                <a:cxn ang="0">
                  <a:pos x="201" y="0"/>
                </a:cxn>
                <a:cxn ang="0">
                  <a:pos x="220" y="0"/>
                </a:cxn>
                <a:cxn ang="0">
                  <a:pos x="240" y="4"/>
                </a:cxn>
                <a:cxn ang="0">
                  <a:pos x="246" y="7"/>
                </a:cxn>
                <a:cxn ang="0">
                  <a:pos x="265" y="16"/>
                </a:cxn>
                <a:cxn ang="0">
                  <a:pos x="275" y="25"/>
                </a:cxn>
                <a:cxn ang="0">
                  <a:pos x="284" y="37"/>
                </a:cxn>
                <a:cxn ang="0">
                  <a:pos x="287" y="58"/>
                </a:cxn>
                <a:cxn ang="0">
                  <a:pos x="280" y="80"/>
                </a:cxn>
                <a:cxn ang="0">
                  <a:pos x="269" y="101"/>
                </a:cxn>
                <a:cxn ang="0">
                  <a:pos x="261" y="132"/>
                </a:cxn>
                <a:cxn ang="0">
                  <a:pos x="271" y="157"/>
                </a:cxn>
                <a:cxn ang="0">
                  <a:pos x="286" y="171"/>
                </a:cxn>
                <a:cxn ang="0">
                  <a:pos x="305" y="181"/>
                </a:cxn>
                <a:cxn ang="0">
                  <a:pos x="326" y="185"/>
                </a:cxn>
                <a:cxn ang="0">
                  <a:pos x="337" y="186"/>
                </a:cxn>
                <a:cxn ang="0">
                  <a:pos x="360" y="188"/>
                </a:cxn>
                <a:cxn ang="0">
                  <a:pos x="395" y="190"/>
                </a:cxn>
                <a:cxn ang="0">
                  <a:pos x="417" y="208"/>
                </a:cxn>
                <a:cxn ang="0">
                  <a:pos x="425" y="246"/>
                </a:cxn>
                <a:cxn ang="0">
                  <a:pos x="412" y="300"/>
                </a:cxn>
                <a:cxn ang="0">
                  <a:pos x="400" y="329"/>
                </a:cxn>
                <a:cxn ang="0">
                  <a:pos x="393" y="334"/>
                </a:cxn>
                <a:cxn ang="0">
                  <a:pos x="377" y="339"/>
                </a:cxn>
                <a:cxn ang="0">
                  <a:pos x="362" y="338"/>
                </a:cxn>
                <a:cxn ang="0">
                  <a:pos x="338" y="331"/>
                </a:cxn>
                <a:cxn ang="0">
                  <a:pos x="329" y="327"/>
                </a:cxn>
                <a:cxn ang="0">
                  <a:pos x="313" y="322"/>
                </a:cxn>
                <a:cxn ang="0">
                  <a:pos x="297" y="317"/>
                </a:cxn>
                <a:cxn ang="0">
                  <a:pos x="280" y="315"/>
                </a:cxn>
                <a:cxn ang="0">
                  <a:pos x="260" y="324"/>
                </a:cxn>
                <a:cxn ang="0">
                  <a:pos x="246" y="340"/>
                </a:cxn>
                <a:cxn ang="0">
                  <a:pos x="131" y="340"/>
                </a:cxn>
              </a:cxnLst>
              <a:rect l="0" t="0" r="r" b="b"/>
              <a:pathLst>
                <a:path w="426" h="341">
                  <a:moveTo>
                    <a:pt x="131" y="340"/>
                  </a:moveTo>
                  <a:lnTo>
                    <a:pt x="132" y="311"/>
                  </a:lnTo>
                  <a:lnTo>
                    <a:pt x="128" y="290"/>
                  </a:lnTo>
                  <a:lnTo>
                    <a:pt x="100" y="265"/>
                  </a:lnTo>
                  <a:lnTo>
                    <a:pt x="37" y="249"/>
                  </a:lnTo>
                  <a:lnTo>
                    <a:pt x="2" y="210"/>
                  </a:lnTo>
                  <a:lnTo>
                    <a:pt x="0" y="174"/>
                  </a:lnTo>
                  <a:lnTo>
                    <a:pt x="10" y="150"/>
                  </a:lnTo>
                  <a:lnTo>
                    <a:pt x="32" y="135"/>
                  </a:lnTo>
                  <a:lnTo>
                    <a:pt x="48" y="136"/>
                  </a:lnTo>
                  <a:lnTo>
                    <a:pt x="82" y="142"/>
                  </a:lnTo>
                  <a:lnTo>
                    <a:pt x="98" y="145"/>
                  </a:lnTo>
                  <a:lnTo>
                    <a:pt x="123" y="146"/>
                  </a:lnTo>
                  <a:lnTo>
                    <a:pt x="154" y="136"/>
                  </a:lnTo>
                  <a:lnTo>
                    <a:pt x="172" y="117"/>
                  </a:lnTo>
                  <a:lnTo>
                    <a:pt x="181" y="103"/>
                  </a:lnTo>
                  <a:lnTo>
                    <a:pt x="185" y="91"/>
                  </a:lnTo>
                  <a:lnTo>
                    <a:pt x="181" y="75"/>
                  </a:lnTo>
                  <a:lnTo>
                    <a:pt x="178" y="57"/>
                  </a:lnTo>
                  <a:lnTo>
                    <a:pt x="175" y="41"/>
                  </a:lnTo>
                  <a:lnTo>
                    <a:pt x="177" y="23"/>
                  </a:lnTo>
                  <a:lnTo>
                    <a:pt x="185" y="4"/>
                  </a:lnTo>
                  <a:lnTo>
                    <a:pt x="201" y="0"/>
                  </a:lnTo>
                  <a:lnTo>
                    <a:pt x="220" y="0"/>
                  </a:lnTo>
                  <a:lnTo>
                    <a:pt x="240" y="4"/>
                  </a:lnTo>
                  <a:lnTo>
                    <a:pt x="246" y="7"/>
                  </a:lnTo>
                  <a:lnTo>
                    <a:pt x="265" y="16"/>
                  </a:lnTo>
                  <a:lnTo>
                    <a:pt x="275" y="25"/>
                  </a:lnTo>
                  <a:lnTo>
                    <a:pt x="284" y="37"/>
                  </a:lnTo>
                  <a:lnTo>
                    <a:pt x="287" y="58"/>
                  </a:lnTo>
                  <a:lnTo>
                    <a:pt x="280" y="80"/>
                  </a:lnTo>
                  <a:lnTo>
                    <a:pt x="269" y="101"/>
                  </a:lnTo>
                  <a:lnTo>
                    <a:pt x="261" y="132"/>
                  </a:lnTo>
                  <a:lnTo>
                    <a:pt x="271" y="157"/>
                  </a:lnTo>
                  <a:lnTo>
                    <a:pt x="286" y="171"/>
                  </a:lnTo>
                  <a:lnTo>
                    <a:pt x="305" y="181"/>
                  </a:lnTo>
                  <a:lnTo>
                    <a:pt x="326" y="185"/>
                  </a:lnTo>
                  <a:lnTo>
                    <a:pt x="337" y="186"/>
                  </a:lnTo>
                  <a:lnTo>
                    <a:pt x="360" y="188"/>
                  </a:lnTo>
                  <a:lnTo>
                    <a:pt x="395" y="190"/>
                  </a:lnTo>
                  <a:lnTo>
                    <a:pt x="417" y="208"/>
                  </a:lnTo>
                  <a:lnTo>
                    <a:pt x="425" y="246"/>
                  </a:lnTo>
                  <a:lnTo>
                    <a:pt x="412" y="300"/>
                  </a:lnTo>
                  <a:lnTo>
                    <a:pt x="400" y="329"/>
                  </a:lnTo>
                  <a:lnTo>
                    <a:pt x="393" y="334"/>
                  </a:lnTo>
                  <a:lnTo>
                    <a:pt x="377" y="339"/>
                  </a:lnTo>
                  <a:lnTo>
                    <a:pt x="362" y="338"/>
                  </a:lnTo>
                  <a:lnTo>
                    <a:pt x="338" y="331"/>
                  </a:lnTo>
                  <a:lnTo>
                    <a:pt x="329" y="327"/>
                  </a:lnTo>
                  <a:lnTo>
                    <a:pt x="313" y="322"/>
                  </a:lnTo>
                  <a:lnTo>
                    <a:pt x="297" y="317"/>
                  </a:lnTo>
                  <a:lnTo>
                    <a:pt x="280" y="315"/>
                  </a:lnTo>
                  <a:lnTo>
                    <a:pt x="260" y="324"/>
                  </a:lnTo>
                  <a:lnTo>
                    <a:pt x="246" y="340"/>
                  </a:lnTo>
                  <a:lnTo>
                    <a:pt x="131" y="34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8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41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41425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9386"/>
            <a:ext cx="21431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1" i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smtClean="0"/>
              <a:t>HEP 2009 - M.Calvi</a:t>
            </a:r>
            <a:endParaRPr lang="it-IT" dirty="0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08825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578B3558-3DAF-40D3-B410-16E0C86843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8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8.bin"/><Relationship Id="rId19" Type="http://schemas.openxmlformats.org/officeDocument/2006/relationships/oleObject" Target="../embeddings/oleObject17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wmf"/><Relationship Id="rId7" Type="http://schemas.openxmlformats.org/officeDocument/2006/relationships/image" Target="../media/image12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png"/><Relationship Id="rId7" Type="http://schemas.openxmlformats.org/officeDocument/2006/relationships/image" Target="../media/image21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10" Type="http://schemas.openxmlformats.org/officeDocument/2006/relationships/image" Target="../media/image7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8.wmf"/><Relationship Id="rId7" Type="http://schemas.openxmlformats.org/officeDocument/2006/relationships/image" Target="../media/image23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10" Type="http://schemas.openxmlformats.org/officeDocument/2006/relationships/image" Target="../media/image34.wmf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sz="quarter"/>
          </p:nvPr>
        </p:nvSpPr>
        <p:spPr>
          <a:xfrm>
            <a:off x="1000125" y="20002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4800" dirty="0" smtClean="0"/>
              <a:t>Measurement of CP </a:t>
            </a:r>
            <a:r>
              <a:rPr lang="it-IT" sz="4800" dirty="0" err="1" smtClean="0"/>
              <a:t>violation</a:t>
            </a:r>
            <a:r>
              <a:rPr lang="it-IT" sz="4800" dirty="0" smtClean="0"/>
              <a:t>  and CKM matrix in LHCb</a:t>
            </a:r>
            <a:endParaRPr lang="it-IT" sz="4800" dirty="0"/>
          </a:p>
        </p:txBody>
      </p:sp>
      <p:sp>
        <p:nvSpPr>
          <p:cNvPr id="4099" name="Sottotitolo 2"/>
          <p:cNvSpPr>
            <a:spLocks noGrp="1"/>
          </p:cNvSpPr>
          <p:nvPr>
            <p:ph type="subTitle" sz="quarter" idx="1"/>
          </p:nvPr>
        </p:nvSpPr>
        <p:spPr>
          <a:xfrm>
            <a:off x="1500188" y="3962416"/>
            <a:ext cx="6400800" cy="1752600"/>
          </a:xfrm>
        </p:spPr>
        <p:txBody>
          <a:bodyPr/>
          <a:lstStyle/>
          <a:p>
            <a:pPr eaLnBrk="1" hangingPunct="1"/>
            <a:r>
              <a:rPr lang="it-IT" sz="3600" dirty="0" smtClean="0">
                <a:solidFill>
                  <a:srgbClr val="FFFFFF"/>
                </a:solidFill>
              </a:rPr>
              <a:t>Marta Calvi</a:t>
            </a:r>
          </a:p>
          <a:p>
            <a:pPr eaLnBrk="1" hangingPunct="1"/>
            <a:r>
              <a:rPr lang="it-IT" sz="2800" dirty="0" err="1" smtClean="0"/>
              <a:t>University</a:t>
            </a:r>
            <a:r>
              <a:rPr lang="it-IT" sz="2800" dirty="0" smtClean="0"/>
              <a:t>  </a:t>
            </a:r>
            <a:r>
              <a:rPr lang="it-IT" sz="2800" dirty="0" err="1" smtClean="0"/>
              <a:t>of</a:t>
            </a:r>
            <a:r>
              <a:rPr lang="it-IT" sz="2800" dirty="0" smtClean="0"/>
              <a:t> Milano Bicocca and INFN</a:t>
            </a:r>
          </a:p>
        </p:txBody>
      </p:sp>
      <p:sp>
        <p:nvSpPr>
          <p:cNvPr id="5" name="Sottotitolo 2"/>
          <p:cNvSpPr txBox="1">
            <a:spLocks/>
          </p:cNvSpPr>
          <p:nvPr/>
        </p:nvSpPr>
        <p:spPr bwMode="auto">
          <a:xfrm>
            <a:off x="1000100" y="214313"/>
            <a:ext cx="7286654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/>
          <a:lstStyle/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it-IT" sz="3200" kern="0" dirty="0">
                <a:solidFill>
                  <a:srgbClr val="FFFFFF"/>
                </a:solidFill>
                <a:latin typeface="+mn-lt"/>
              </a:rPr>
              <a:t>EPS </a:t>
            </a:r>
            <a:r>
              <a:rPr lang="it-IT" sz="3200" kern="0" dirty="0" smtClean="0">
                <a:solidFill>
                  <a:srgbClr val="FFFFFF"/>
                </a:solidFill>
                <a:latin typeface="+mn-lt"/>
              </a:rPr>
              <a:t>– HEP 09 </a:t>
            </a:r>
            <a:r>
              <a:rPr lang="it-IT" sz="3200" kern="0" dirty="0" err="1">
                <a:solidFill>
                  <a:srgbClr val="FFFFFF"/>
                </a:solidFill>
                <a:latin typeface="+mn-lt"/>
              </a:rPr>
              <a:t>Krakow</a:t>
            </a:r>
            <a:r>
              <a:rPr lang="it-IT" sz="3200" kern="0" dirty="0">
                <a:solidFill>
                  <a:srgbClr val="FFFFFF"/>
                </a:solidFill>
                <a:latin typeface="+mn-lt"/>
              </a:rPr>
              <a:t> 16-22 </a:t>
            </a:r>
            <a:r>
              <a:rPr lang="it-IT" sz="3200" kern="0" dirty="0" err="1">
                <a:solidFill>
                  <a:srgbClr val="FFFFFF"/>
                </a:solidFill>
                <a:latin typeface="+mn-lt"/>
              </a:rPr>
              <a:t>July</a:t>
            </a:r>
            <a:r>
              <a:rPr lang="it-IT" sz="3200" kern="0" dirty="0">
                <a:solidFill>
                  <a:srgbClr val="FFFFFF"/>
                </a:solidFill>
                <a:latin typeface="+mn-lt"/>
              </a:rPr>
              <a:t> 2009</a:t>
            </a:r>
            <a:endParaRPr lang="it-IT" sz="2800" kern="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6" name="Picture 40" descr="lhcb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6000768"/>
            <a:ext cx="1214414" cy="83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Logo%20Facoltà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6000769"/>
            <a:ext cx="85243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logoinf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6049986"/>
            <a:ext cx="1039813" cy="769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747713"/>
          </a:xfrm>
        </p:spPr>
        <p:txBody>
          <a:bodyPr/>
          <a:lstStyle/>
          <a:p>
            <a:pPr eaLnBrk="1" hangingPunct="1">
              <a:defRPr/>
            </a:pPr>
            <a:r>
              <a:rPr lang="it-IT" sz="4000" dirty="0" smtClean="0"/>
              <a:t>B</a:t>
            </a:r>
            <a:r>
              <a:rPr lang="it-IT" sz="4000" baseline="-25000" dirty="0" smtClean="0"/>
              <a:t>s</a:t>
            </a:r>
            <a:r>
              <a:rPr lang="it-IT" sz="4000" baseline="30000" dirty="0" smtClean="0"/>
              <a:t>0</a:t>
            </a:r>
            <a:r>
              <a:rPr lang="it-IT" sz="4000" dirty="0" smtClean="0">
                <a:sym typeface="Wingdings" pitchFamily="2" charset="2"/>
              </a:rPr>
              <a:t>J/</a:t>
            </a:r>
            <a:r>
              <a:rPr lang="it-IT" sz="4000" dirty="0" err="1" smtClean="0">
                <a:latin typeface="Symbol" pitchFamily="18" charset="2"/>
                <a:sym typeface="Wingdings" pitchFamily="2" charset="2"/>
              </a:rPr>
              <a:t>yf</a:t>
            </a:r>
            <a:r>
              <a:rPr lang="it-IT" sz="4000" dirty="0" smtClean="0">
                <a:latin typeface="Symbol" pitchFamily="18" charset="2"/>
                <a:sym typeface="Wingdings" pitchFamily="2" charset="2"/>
              </a:rPr>
              <a:t> :  </a:t>
            </a:r>
            <a:r>
              <a:rPr lang="it-IT" sz="4000" dirty="0" err="1" smtClean="0"/>
              <a:t>fits</a:t>
            </a:r>
            <a:r>
              <a:rPr lang="it-IT" sz="4000" dirty="0" smtClean="0"/>
              <a:t> </a:t>
            </a:r>
            <a:r>
              <a:rPr lang="it-IT" sz="4000" dirty="0" err="1" smtClean="0"/>
              <a:t>results</a:t>
            </a:r>
            <a:endParaRPr lang="it-IT" sz="4000" dirty="0"/>
          </a:p>
        </p:txBody>
      </p:sp>
      <p:sp>
        <p:nvSpPr>
          <p:cNvPr id="13315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108825" y="6105529"/>
            <a:ext cx="1905000" cy="457200"/>
          </a:xfrm>
          <a:noFill/>
        </p:spPr>
        <p:txBody>
          <a:bodyPr/>
          <a:lstStyle/>
          <a:p>
            <a:fld id="{5802F578-9C88-48C2-864C-ED01A94128AA}" type="slidenum">
              <a:rPr lang="it-IT" smtClean="0"/>
              <a:pPr/>
              <a:t>10</a:t>
            </a:fld>
            <a:endParaRPr lang="it-IT" dirty="0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85794"/>
            <a:ext cx="4357688" cy="320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714356"/>
            <a:ext cx="308532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contenuto 2"/>
          <p:cNvSpPr txBox="1">
            <a:spLocks/>
          </p:cNvSpPr>
          <p:nvPr/>
        </p:nvSpPr>
        <p:spPr>
          <a:xfrm>
            <a:off x="-32" y="4071942"/>
            <a:ext cx="9358378" cy="250031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66"/>
              </a:buClr>
              <a:buFont typeface="Arial" pitchFamily="34" charset="0"/>
              <a:buChar char="•"/>
              <a:defRPr/>
            </a:pPr>
            <a:r>
              <a:rPr lang="en-US" altLang="fr-FR" sz="20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Sensitivity studies  with 2fb</a:t>
            </a:r>
            <a:r>
              <a:rPr lang="en-US" altLang="fr-FR" sz="2000" b="1" kern="0" baseline="300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-1</a:t>
            </a:r>
            <a:r>
              <a:rPr lang="en-US" altLang="fr-FR" sz="20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(one nominal year) : </a:t>
            </a:r>
            <a:r>
              <a:rPr lang="en-US" altLang="fr-FR" sz="20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  <a:sym typeface="Symbol" pitchFamily="18" charset="2"/>
              </a:rPr>
              <a:t>s(2b</a:t>
            </a:r>
            <a:r>
              <a:rPr lang="en-US" altLang="fr-FR" sz="2000" b="1" kern="0" baseline="-250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s</a:t>
            </a:r>
            <a:r>
              <a:rPr lang="en-US" altLang="fr-FR" sz="20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) ~0.03  </a:t>
            </a:r>
          </a:p>
          <a:p>
            <a:pPr marL="342900" indent="-342900">
              <a:spcBef>
                <a:spcPct val="20000"/>
              </a:spcBef>
              <a:buClr>
                <a:srgbClr val="FFFF66"/>
              </a:buClr>
              <a:defRPr/>
            </a:pPr>
            <a:r>
              <a:rPr lang="en-US" altLang="fr-FR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     Good </a:t>
            </a:r>
            <a:r>
              <a:rPr lang="en-US" altLang="fr-FR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convergence for all physics parameters, all “detector parameters” can also be fitted.  </a:t>
            </a:r>
          </a:p>
        </p:txBody>
      </p:sp>
      <p:sp>
        <p:nvSpPr>
          <p:cNvPr id="7" name="Rettangolo 6"/>
          <p:cNvSpPr/>
          <p:nvPr/>
        </p:nvSpPr>
        <p:spPr>
          <a:xfrm>
            <a:off x="5715001" y="1714488"/>
            <a:ext cx="2786089" cy="1428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142844" y="4857783"/>
            <a:ext cx="9215471" cy="1714494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66"/>
              </a:buClr>
              <a:buFont typeface="Arial" pitchFamily="34" charset="0"/>
              <a:buChar char="•"/>
              <a:defRPr/>
            </a:pPr>
            <a:r>
              <a:rPr lang="en-US" altLang="fr-FR" sz="2000" b="1" kern="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Systematics</a:t>
            </a:r>
            <a:r>
              <a:rPr lang="en-US" altLang="fr-FR" sz="20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:   </a:t>
            </a:r>
            <a:r>
              <a:rPr lang="en-US" altLang="fr-FR" sz="20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altLang="fr-FR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Angular </a:t>
            </a:r>
            <a:r>
              <a:rPr lang="en-US" altLang="fr-FR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distortions </a:t>
            </a:r>
            <a:r>
              <a:rPr lang="en-US" altLang="fr-FR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(± 5%)                 7</a:t>
            </a:r>
            <a:r>
              <a:rPr lang="en-US" altLang="fr-FR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% </a:t>
            </a:r>
          </a:p>
          <a:p>
            <a:pPr marL="342900" indent="-342900">
              <a:spcBef>
                <a:spcPct val="20000"/>
              </a:spcBef>
              <a:buClr>
                <a:srgbClr val="FFFF66"/>
              </a:buClr>
              <a:defRPr/>
            </a:pPr>
            <a:r>
              <a:rPr lang="en-US" altLang="fr-FR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                                   </a:t>
            </a:r>
            <a:r>
              <a:rPr lang="en-US" altLang="fr-FR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  Proper </a:t>
            </a:r>
            <a:r>
              <a:rPr lang="en-US" altLang="fr-FR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time resolution (</a:t>
            </a:r>
            <a:r>
              <a:rPr lang="en-US" altLang="fr-FR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40 ± 4 </a:t>
            </a:r>
            <a:r>
              <a:rPr lang="en-US" altLang="fr-FR" sz="16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fs</a:t>
            </a:r>
            <a:r>
              <a:rPr lang="en-US" altLang="fr-FR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) </a:t>
            </a:r>
            <a:r>
              <a:rPr lang="en-US" altLang="fr-FR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   5% </a:t>
            </a:r>
            <a:endParaRPr lang="en-US" altLang="fr-FR" sz="1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Clr>
                <a:srgbClr val="FFFF66"/>
              </a:buClr>
              <a:defRPr/>
            </a:pPr>
            <a:r>
              <a:rPr lang="en-US" altLang="fr-FR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                                   </a:t>
            </a:r>
            <a:r>
              <a:rPr lang="en-US" altLang="fr-FR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  </a:t>
            </a:r>
            <a:r>
              <a:rPr lang="en-US" altLang="fr-FR" sz="16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Mistag</a:t>
            </a:r>
            <a:r>
              <a:rPr lang="en-US" altLang="fr-FR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rate (</a:t>
            </a:r>
            <a:r>
              <a:rPr lang="en-US" altLang="fr-FR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0.34 ± 0.01)                     7</a:t>
            </a:r>
            <a:r>
              <a:rPr lang="en-US" altLang="fr-FR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% </a:t>
            </a:r>
          </a:p>
          <a:p>
            <a:pPr marL="342900" indent="-342900">
              <a:spcBef>
                <a:spcPct val="20000"/>
              </a:spcBef>
              <a:buClr>
                <a:srgbClr val="FFFF66"/>
              </a:buClr>
              <a:defRPr/>
            </a:pPr>
            <a:r>
              <a:rPr lang="en-US" altLang="fr-FR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     </a:t>
            </a:r>
            <a:r>
              <a:rPr lang="en-US" altLang="fr-FR" sz="1600" b="1" kern="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Ignoring a possible 5-10</a:t>
            </a:r>
            <a:r>
              <a:rPr lang="en-US" altLang="fr-FR" sz="1600" b="1" kern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% </a:t>
            </a:r>
            <a:r>
              <a:rPr lang="en-US" altLang="fr-FR" sz="1600" b="1" kern="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S-wave contamination </a:t>
            </a:r>
            <a:r>
              <a:rPr lang="it-IT" sz="16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will</a:t>
            </a:r>
            <a:r>
              <a:rPr lang="it-IT" sz="1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introduce a</a:t>
            </a:r>
            <a:r>
              <a:rPr lang="en-US" altLang="fr-FR" sz="1600" b="1" kern="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~</a:t>
            </a:r>
            <a:r>
              <a:rPr lang="it-IT" altLang="fr-FR" sz="1600" b="1" kern="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15</a:t>
            </a:r>
            <a:r>
              <a:rPr lang="it-IT" sz="1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% </a:t>
            </a:r>
            <a:r>
              <a:rPr lang="it-IT" sz="16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bias</a:t>
            </a:r>
            <a:r>
              <a:rPr lang="it-IT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on </a:t>
            </a:r>
            <a:r>
              <a:rPr lang="en-US" altLang="fr-FR" sz="1600" b="1" kern="0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  <a:sym typeface="Symbol" pitchFamily="18" charset="2"/>
              </a:rPr>
              <a:t>b</a:t>
            </a:r>
            <a:r>
              <a:rPr lang="en-US" altLang="fr-FR" sz="1600" b="1" kern="0" baseline="-25000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s</a:t>
            </a:r>
            <a:r>
              <a:rPr lang="it-IT" sz="1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.       </a:t>
            </a:r>
          </a:p>
          <a:p>
            <a:pPr marL="342900" indent="-342900">
              <a:spcBef>
                <a:spcPct val="20000"/>
              </a:spcBef>
              <a:buClr>
                <a:srgbClr val="FFFF66"/>
              </a:buClr>
              <a:defRPr/>
            </a:pPr>
            <a:r>
              <a:rPr lang="it-IT" sz="1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     </a:t>
            </a:r>
            <a:r>
              <a:rPr lang="it-IT" sz="16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Included</a:t>
            </a:r>
            <a:r>
              <a:rPr lang="it-IT" sz="1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in the </a:t>
            </a:r>
            <a:r>
              <a:rPr lang="it-IT" sz="16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fit</a:t>
            </a:r>
            <a:r>
              <a:rPr lang="it-IT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sz="1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sz="16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will</a:t>
            </a:r>
            <a:r>
              <a:rPr lang="it-IT" sz="1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reduce the </a:t>
            </a:r>
            <a:r>
              <a:rPr lang="it-IT" sz="16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resolution</a:t>
            </a:r>
            <a:r>
              <a:rPr lang="it-IT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fr-FR" sz="1600" b="1" kern="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~</a:t>
            </a:r>
            <a:r>
              <a:rPr lang="it-IT" sz="1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20</a:t>
            </a:r>
            <a:r>
              <a:rPr lang="it-IT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%</a:t>
            </a:r>
            <a:r>
              <a:rPr lang="it-IT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Wingdings" pitchFamily="2" charset="2"/>
              </a:rPr>
              <a:t> </a:t>
            </a:r>
            <a:r>
              <a:rPr lang="en-US" sz="1600" b="1" kern="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but </a:t>
            </a:r>
            <a:r>
              <a:rPr lang="en-US" sz="1600" b="1" kern="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allows </a:t>
            </a:r>
            <a:r>
              <a:rPr lang="en-US" sz="1600" b="1" kern="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cos2</a:t>
            </a:r>
            <a:r>
              <a:rPr lang="en-US" altLang="fr-FR" sz="1600" b="1" kern="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  <a:sym typeface="Symbol" pitchFamily="18" charset="2"/>
              </a:rPr>
              <a:t>b</a:t>
            </a:r>
            <a:r>
              <a:rPr lang="en-US" altLang="fr-FR" sz="1600" b="1" kern="0" baseline="-25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s</a:t>
            </a:r>
            <a:r>
              <a:rPr lang="en-US" altLang="fr-FR" sz="1600" b="1" kern="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1600" b="1" kern="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measurement</a:t>
            </a:r>
            <a:endParaRPr lang="it-IT" sz="1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473809" y="5172095"/>
            <a:ext cx="955711" cy="400110"/>
          </a:xfrm>
          <a:prstGeom prst="rect">
            <a:avLst/>
          </a:prstGeom>
          <a:ln>
            <a:solidFill>
              <a:srgbClr val="FFFF66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fr-FR" sz="2000" b="1" kern="0" dirty="0">
                <a:solidFill>
                  <a:srgbClr val="FFFF66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D</a:t>
            </a:r>
            <a:r>
              <a:rPr lang="en-US" altLang="fr-FR" sz="2000" b="1" kern="0" dirty="0" err="1">
                <a:solidFill>
                  <a:srgbClr val="FFFF66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b</a:t>
            </a:r>
            <a:r>
              <a:rPr lang="en-US" altLang="fr-FR" sz="2000" b="1" kern="0" baseline="-25000" dirty="0" err="1">
                <a:solidFill>
                  <a:srgbClr val="FFFF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</a:t>
            </a:r>
            <a:r>
              <a:rPr lang="en-US" altLang="fr-FR" sz="2000" b="1" kern="0" dirty="0">
                <a:solidFill>
                  <a:srgbClr val="FFFF66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/</a:t>
            </a:r>
            <a:r>
              <a:rPr lang="en-US" altLang="fr-FR" sz="2000" b="1" kern="0" dirty="0" err="1">
                <a:solidFill>
                  <a:srgbClr val="FFFF66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b</a:t>
            </a:r>
            <a:r>
              <a:rPr lang="en-US" altLang="fr-FR" sz="2000" b="1" kern="0" baseline="-25000" dirty="0" err="1">
                <a:solidFill>
                  <a:srgbClr val="FFFF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</a:t>
            </a:r>
            <a:r>
              <a:rPr lang="en-US" altLang="fr-FR" sz="2000" b="1" kern="0" dirty="0">
                <a:solidFill>
                  <a:srgbClr val="FFFF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endParaRPr lang="it-IT" b="1" dirty="0">
              <a:solidFill>
                <a:srgbClr val="FFFF66"/>
              </a:solidFill>
            </a:endParaRPr>
          </a:p>
        </p:txBody>
      </p:sp>
      <p:sp>
        <p:nvSpPr>
          <p:cNvPr id="10" name="Parentesi graffa chiusa 9"/>
          <p:cNvSpPr/>
          <p:nvPr/>
        </p:nvSpPr>
        <p:spPr>
          <a:xfrm>
            <a:off x="6215074" y="5000641"/>
            <a:ext cx="214314" cy="714380"/>
          </a:xfrm>
          <a:prstGeom prst="rightBrac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1071538" y="3286124"/>
            <a:ext cx="360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kern="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y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111012" y="1643050"/>
            <a:ext cx="317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kern="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q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214678" y="1643050"/>
            <a:ext cx="317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kern="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f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571868" y="3357562"/>
            <a:ext cx="296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kern="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t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1"/>
          </p:nvPr>
        </p:nvSpPr>
        <p:spPr>
          <a:xfrm>
            <a:off x="0" y="6429401"/>
            <a:ext cx="2000232" cy="285752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HEP 2009 - </a:t>
            </a:r>
            <a:r>
              <a:rPr lang="it-IT" dirty="0" err="1" smtClean="0"/>
              <a:t>M.Calvi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328614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108825" y="6329386"/>
            <a:ext cx="1905000" cy="457200"/>
          </a:xfrm>
          <a:noFill/>
        </p:spPr>
        <p:txBody>
          <a:bodyPr/>
          <a:lstStyle/>
          <a:p>
            <a:fld id="{AAEC67E1-22B2-4D81-A493-132A4D3E8D2A}" type="slidenum">
              <a:rPr lang="it-IT" smtClean="0"/>
              <a:pPr/>
              <a:t>11</a:t>
            </a:fld>
            <a:endParaRPr lang="it-IT" dirty="0" smtClean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285720" y="4714884"/>
            <a:ext cx="8858280" cy="185738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00"/>
              </a:buClr>
              <a:defRPr/>
            </a:pPr>
            <a:r>
              <a:rPr lang="en-US" altLang="fr-FR" sz="20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      If </a:t>
            </a:r>
            <a:r>
              <a:rPr lang="en-US" altLang="fr-FR" sz="20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true </a:t>
            </a:r>
            <a:r>
              <a:rPr lang="en-US" altLang="fr-FR" sz="2000" b="1" kern="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  <a:sym typeface="Symbol" pitchFamily="18" charset="2"/>
              </a:rPr>
              <a:t>b</a:t>
            </a:r>
            <a:r>
              <a:rPr lang="en-US" altLang="fr-FR" sz="2000" b="1" kern="0" baseline="-250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s</a:t>
            </a:r>
            <a:r>
              <a:rPr lang="en-US" altLang="fr-FR" sz="20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value </a:t>
            </a:r>
            <a:r>
              <a:rPr lang="en-US" altLang="fr-FR" sz="20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is the current </a:t>
            </a:r>
            <a:r>
              <a:rPr lang="en-US" altLang="fr-FR" sz="2000" b="1" kern="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Tevatron</a:t>
            </a:r>
            <a:r>
              <a:rPr lang="en-US" altLang="fr-FR" sz="20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measurement (</a:t>
            </a:r>
            <a:r>
              <a:rPr lang="en-US" altLang="fr-FR" sz="20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NP-like) </a:t>
            </a:r>
            <a:r>
              <a:rPr lang="en-US" altLang="fr-FR" sz="20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  </a:t>
            </a:r>
          </a:p>
          <a:p>
            <a:pPr marL="342900" indent="-342900">
              <a:spcBef>
                <a:spcPct val="20000"/>
              </a:spcBef>
              <a:buClr>
                <a:srgbClr val="FFFF00"/>
              </a:buClr>
              <a:defRPr/>
            </a:pPr>
            <a:r>
              <a:rPr lang="en-US" altLang="fr-FR" sz="20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      we </a:t>
            </a:r>
            <a:r>
              <a:rPr lang="en-US" altLang="fr-FR" sz="20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should measure </a:t>
            </a:r>
            <a:r>
              <a:rPr lang="en-US" altLang="fr-FR" sz="20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it from </a:t>
            </a:r>
            <a:r>
              <a:rPr lang="it-IT" sz="2000" b="1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it-IT" sz="2000" b="1" baseline="-25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it-IT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J/</a:t>
            </a:r>
            <a:r>
              <a:rPr lang="it-IT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Wingdings" pitchFamily="2" charset="2"/>
              </a:rPr>
              <a:t>y(mm)f</a:t>
            </a:r>
            <a:r>
              <a:rPr lang="en-US" altLang="fr-FR" sz="20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 with </a:t>
            </a:r>
            <a:r>
              <a:rPr lang="en-US" altLang="fr-FR" sz="20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200 </a:t>
            </a:r>
            <a:r>
              <a:rPr lang="en-US" altLang="fr-FR" sz="20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pb</a:t>
            </a:r>
            <a:r>
              <a:rPr lang="en-US" altLang="fr-FR" sz="2000" b="1" kern="0" baseline="30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-1 </a:t>
            </a:r>
            <a:r>
              <a:rPr lang="en-US" altLang="fr-FR" sz="20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!</a:t>
            </a:r>
          </a:p>
          <a:p>
            <a:pPr marL="342900" indent="-342900">
              <a:spcBef>
                <a:spcPct val="20000"/>
              </a:spcBef>
              <a:buClr>
                <a:srgbClr val="FFFF00"/>
              </a:buClr>
              <a:defRPr/>
            </a:pPr>
            <a:endParaRPr lang="en-US" altLang="fr-FR" sz="20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lnSpc>
                <a:spcPct val="80000"/>
              </a:lnSpc>
              <a:buClr>
                <a:srgbClr val="FFFF00"/>
              </a:buClr>
            </a:pPr>
            <a:r>
              <a:rPr lang="it-IT" sz="2000" b="1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With</a:t>
            </a:r>
            <a:r>
              <a:rPr lang="it-IT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10 fb</a:t>
            </a:r>
            <a:r>
              <a:rPr lang="it-IT" sz="2000" b="1" baseline="30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-1</a:t>
            </a:r>
            <a:r>
              <a:rPr lang="en-GB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Symbol" pitchFamily="18" charset="2"/>
              </a:rPr>
              <a:t>  </a:t>
            </a:r>
            <a:r>
              <a:rPr lang="en-GB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sym typeface="Symbol" pitchFamily="18" charset="2"/>
              </a:rPr>
              <a:t>&gt; 3 </a:t>
            </a:r>
            <a:r>
              <a:rPr lang="en-GB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Symbol" pitchFamily="18" charset="2"/>
              </a:rPr>
              <a:t>evidence of non-zero</a:t>
            </a:r>
            <a:r>
              <a:rPr lang="en-GB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sym typeface="Symbol" pitchFamily="18" charset="2"/>
              </a:rPr>
              <a:t> </a:t>
            </a:r>
            <a:r>
              <a:rPr lang="en-GB" sz="2000" b="1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 pitchFamily="18" charset="2"/>
              </a:rPr>
              <a:t>b</a:t>
            </a:r>
            <a:r>
              <a:rPr lang="en-GB" sz="2000" b="1" baseline="-25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sym typeface="Symbol" pitchFamily="18" charset="2"/>
              </a:rPr>
              <a:t>s</a:t>
            </a:r>
            <a:r>
              <a:rPr lang="en-GB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sym typeface="Symbol" pitchFamily="18" charset="2"/>
              </a:rPr>
              <a:t>  </a:t>
            </a:r>
            <a:r>
              <a:rPr lang="en-GB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Symbol" pitchFamily="18" charset="2"/>
              </a:rPr>
              <a:t>even if only SM.</a:t>
            </a:r>
          </a:p>
          <a:p>
            <a:pPr>
              <a:lnSpc>
                <a:spcPct val="80000"/>
              </a:lnSpc>
              <a:buClr>
                <a:srgbClr val="FFFF00"/>
              </a:buClr>
            </a:pPr>
            <a:endParaRPr lang="en-GB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sym typeface="Symbol" pitchFamily="18" charset="2"/>
            </a:endParaRPr>
          </a:p>
          <a:p>
            <a:pPr>
              <a:lnSpc>
                <a:spcPct val="80000"/>
              </a:lnSpc>
              <a:buClr>
                <a:srgbClr val="FFFF00"/>
              </a:buClr>
            </a:pPr>
            <a:r>
              <a:rPr lang="en-GB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Symbol" pitchFamily="18" charset="2"/>
              </a:rPr>
              <a:t>Other channels also under study:</a:t>
            </a:r>
            <a:r>
              <a:rPr lang="it-IT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it-IT" sz="2000" b="1" baseline="-25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it-IT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J/</a:t>
            </a:r>
            <a:r>
              <a:rPr lang="it-IT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Wingdings" pitchFamily="2" charset="2"/>
              </a:rPr>
              <a:t>y(</a:t>
            </a:r>
            <a:r>
              <a:rPr lang="it-IT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ee</a:t>
            </a:r>
            <a:r>
              <a:rPr lang="it-IT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Wingdings" pitchFamily="2" charset="2"/>
              </a:rPr>
              <a:t>)f</a:t>
            </a:r>
            <a:r>
              <a:rPr lang="en-GB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Symbol" pitchFamily="18" charset="2"/>
              </a:rPr>
              <a:t>, </a:t>
            </a:r>
            <a:r>
              <a:rPr lang="it-IT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it-IT" sz="2000" b="1" baseline="-25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it-IT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J/</a:t>
            </a:r>
            <a:r>
              <a:rPr lang="it-IT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Wingdings" pitchFamily="2" charset="2"/>
              </a:rPr>
              <a:t>yh</a:t>
            </a:r>
            <a:r>
              <a:rPr lang="it-IT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Wingdings" pitchFamily="2" charset="2"/>
              </a:rPr>
              <a:t>, </a:t>
            </a:r>
            <a:r>
              <a:rPr lang="it-IT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it-IT" sz="2000" b="1" baseline="-25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it-IT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it-IT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D</a:t>
            </a:r>
            <a:r>
              <a:rPr lang="it-IT" sz="2000" b="1" baseline="-25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it-IT" sz="2000" b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it-IT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it-IT" sz="2000" b="1" baseline="-25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it-IT" sz="2000" b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-</a:t>
            </a:r>
            <a:r>
              <a:rPr lang="it-IT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altLang="fr-FR" sz="2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endParaRPr lang="en-US" altLang="fr-FR" sz="20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endParaRPr lang="en-US" altLang="fr-FR" sz="2000" b="1" kern="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214282" y="785794"/>
            <a:ext cx="8501063" cy="71437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fr-FR" sz="2000" b="1" kern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First </a:t>
            </a:r>
            <a:r>
              <a:rPr lang="en-US" altLang="fr-FR" sz="2000" b="1" kern="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important results can come already from 2010 running. </a:t>
            </a:r>
            <a:endParaRPr lang="en-US" altLang="fr-FR" sz="2000" b="1" kern="0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7" name="Ovale 6"/>
          <p:cNvSpPr/>
          <p:nvPr/>
        </p:nvSpPr>
        <p:spPr>
          <a:xfrm>
            <a:off x="2428860" y="2643182"/>
            <a:ext cx="928694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714744" y="2571744"/>
            <a:ext cx="1285884" cy="7386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Reduced</a:t>
            </a:r>
            <a:r>
              <a:rPr lang="it-IT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LHC </a:t>
            </a:r>
            <a:r>
              <a:rPr lang="it-IT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collision</a:t>
            </a:r>
            <a:r>
              <a:rPr lang="it-IT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energy</a:t>
            </a:r>
            <a:endParaRPr lang="it-IT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285860"/>
            <a:ext cx="3429024" cy="327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6467342" y="3071810"/>
            <a:ext cx="10336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GB" sz="1200" b="1" dirty="0" smtClean="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s=</a:t>
            </a:r>
            <a:r>
              <a:rPr lang="en-GB" sz="1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14TeV</a:t>
            </a:r>
            <a:endParaRPr lang="it-IT" sz="1200" b="1" dirty="0"/>
          </a:p>
        </p:txBody>
      </p:sp>
      <p:sp>
        <p:nvSpPr>
          <p:cNvPr id="12" name="Freccia in su 11"/>
          <p:cNvSpPr/>
          <p:nvPr/>
        </p:nvSpPr>
        <p:spPr>
          <a:xfrm flipH="1">
            <a:off x="1214414" y="4286256"/>
            <a:ext cx="382909" cy="428628"/>
          </a:xfrm>
          <a:prstGeom prst="upArrow">
            <a:avLst/>
          </a:prstGeom>
          <a:solidFill>
            <a:srgbClr val="FFFF66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101632" y="0"/>
            <a:ext cx="9042400" cy="7143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Sensitivity</a:t>
            </a:r>
            <a:r>
              <a:rPr kumimoji="0" lang="it-IT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versus </a:t>
            </a:r>
            <a:r>
              <a:rPr kumimoji="0" lang="it-IT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integrated</a:t>
            </a:r>
            <a:r>
              <a:rPr kumimoji="0" lang="it-IT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Luminosity</a:t>
            </a:r>
            <a:endParaRPr kumimoji="0" lang="it-IT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1600" y="-24"/>
            <a:ext cx="9042400" cy="785818"/>
          </a:xfrm>
        </p:spPr>
        <p:txBody>
          <a:bodyPr/>
          <a:lstStyle/>
          <a:p>
            <a:pPr eaLnBrk="1" hangingPunct="1">
              <a:defRPr/>
            </a:pPr>
            <a:r>
              <a:rPr lang="it-IT" sz="4000" dirty="0" smtClean="0"/>
              <a:t>sin(2</a:t>
            </a:r>
            <a:r>
              <a:rPr lang="it-IT" sz="4000" dirty="0" smtClean="0">
                <a:latin typeface="Symbol" pitchFamily="18" charset="2"/>
              </a:rPr>
              <a:t>b</a:t>
            </a:r>
            <a:r>
              <a:rPr lang="it-IT" sz="4000" dirty="0" smtClean="0"/>
              <a:t>) </a:t>
            </a:r>
            <a:r>
              <a:rPr lang="it-IT" sz="4000" dirty="0" err="1" smtClean="0"/>
              <a:t>with</a:t>
            </a:r>
            <a:r>
              <a:rPr lang="it-IT" sz="4000" dirty="0" smtClean="0"/>
              <a:t> B</a:t>
            </a:r>
            <a:r>
              <a:rPr lang="it-IT" sz="4000" baseline="30000" dirty="0" smtClean="0"/>
              <a:t>0</a:t>
            </a:r>
            <a:r>
              <a:rPr lang="it-IT" sz="4000" dirty="0" smtClean="0">
                <a:sym typeface="Wingdings" pitchFamily="2" charset="2"/>
              </a:rPr>
              <a:t>J/</a:t>
            </a:r>
            <a:r>
              <a:rPr lang="it-IT" sz="4000" dirty="0" smtClean="0">
                <a:latin typeface="Symbol" pitchFamily="18" charset="2"/>
                <a:sym typeface="Wingdings" pitchFamily="2" charset="2"/>
              </a:rPr>
              <a:t>y(mm)</a:t>
            </a:r>
            <a:r>
              <a:rPr lang="it-IT" sz="4000" dirty="0" smtClean="0">
                <a:sym typeface="Wingdings" pitchFamily="2" charset="2"/>
              </a:rPr>
              <a:t>K</a:t>
            </a:r>
            <a:r>
              <a:rPr lang="it-IT" sz="4000" baseline="-25000" dirty="0" smtClean="0">
                <a:sym typeface="Wingdings" pitchFamily="2" charset="2"/>
              </a:rPr>
              <a:t>S</a:t>
            </a:r>
            <a:r>
              <a:rPr lang="it-IT" sz="4000" dirty="0" smtClean="0">
                <a:sym typeface="Wingdings" pitchFamily="2" charset="2"/>
              </a:rPr>
              <a:t>(</a:t>
            </a:r>
            <a:r>
              <a:rPr lang="it-IT" sz="4000" dirty="0" err="1" smtClean="0">
                <a:latin typeface="Symbol" pitchFamily="18" charset="2"/>
                <a:sym typeface="Wingdings" pitchFamily="2" charset="2"/>
              </a:rPr>
              <a:t>pp</a:t>
            </a:r>
            <a:r>
              <a:rPr lang="it-IT" sz="4000" dirty="0" smtClean="0">
                <a:sym typeface="Wingdings" pitchFamily="2" charset="2"/>
              </a:rPr>
              <a:t>)</a:t>
            </a:r>
            <a:endParaRPr lang="it-IT" sz="4000" dirty="0"/>
          </a:p>
        </p:txBody>
      </p:sp>
      <p:sp>
        <p:nvSpPr>
          <p:cNvPr id="4" name="Titolo 1"/>
          <p:cNvSpPr txBox="1">
            <a:spLocks/>
          </p:cNvSpPr>
          <p:nvPr/>
        </p:nvSpPr>
        <p:spPr bwMode="auto">
          <a:xfrm>
            <a:off x="4071967" y="857231"/>
            <a:ext cx="46434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 anchor="ctr"/>
          <a:lstStyle/>
          <a:p>
            <a:pPr>
              <a:defRPr/>
            </a:pPr>
            <a:r>
              <a:rPr lang="en-US" sz="2000" b="1" kern="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Will be the first time dependent CP asymmetry measurement at </a:t>
            </a:r>
            <a:r>
              <a:rPr lang="en-US" sz="2000" b="1" kern="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LHCb</a:t>
            </a:r>
            <a:r>
              <a:rPr lang="en-US" sz="2000" b="1" kern="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:</a:t>
            </a:r>
          </a:p>
          <a:p>
            <a:pPr>
              <a:defRPr/>
            </a:pPr>
            <a:r>
              <a:rPr lang="en-US" sz="2000" b="1" kern="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with 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200 pb</a:t>
            </a:r>
            <a:r>
              <a:rPr lang="en-US" sz="2000" b="1" baseline="30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-1</a:t>
            </a:r>
            <a:r>
              <a:rPr lang="en-US" sz="2000" b="1" kern="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expect  </a:t>
            </a:r>
            <a:r>
              <a:rPr lang="en-US" sz="2000" b="1" kern="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ea typeface="+mj-ea"/>
                <a:cs typeface="Arial" pitchFamily="34" charset="0"/>
              </a:rPr>
              <a:t>s</a:t>
            </a:r>
            <a:r>
              <a:rPr lang="en-US" sz="2000" b="1" kern="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(sin2</a:t>
            </a:r>
            <a:r>
              <a:rPr lang="en-US" sz="2000" b="1" kern="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ea typeface="+mj-ea"/>
                <a:cs typeface="Arial" pitchFamily="34" charset="0"/>
              </a:rPr>
              <a:t>b </a:t>
            </a:r>
            <a:r>
              <a:rPr lang="en-US" sz="2000" b="1" kern="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)~0.06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4357686" y="3000372"/>
            <a:ext cx="4071937" cy="50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 anchor="ctr"/>
          <a:lstStyle/>
          <a:p>
            <a:pPr>
              <a:defRPr/>
            </a:pPr>
            <a:r>
              <a:rPr lang="it-IT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it-IT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s</a:t>
            </a:r>
            <a:r>
              <a:rPr lang="it-IT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(sin2</a:t>
            </a:r>
            <a:r>
              <a:rPr lang="it-IT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b </a:t>
            </a:r>
            <a:r>
              <a:rPr lang="it-IT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)~0.020  in </a:t>
            </a:r>
            <a:r>
              <a:rPr lang="en-GB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2 fb</a:t>
            </a:r>
            <a:r>
              <a:rPr lang="en-GB" sz="2000" b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-1</a:t>
            </a:r>
            <a:r>
              <a:rPr lang="it-IT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it-IT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36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A05748-56D7-402C-A975-CF00DE864190}" type="slidenum">
              <a:rPr lang="it-IT" smtClean="0"/>
              <a:pPr/>
              <a:t>12</a:t>
            </a:fld>
            <a:endParaRPr lang="it-IT" smtClean="0"/>
          </a:p>
        </p:txBody>
      </p:sp>
      <p:graphicFrame>
        <p:nvGraphicFramePr>
          <p:cNvPr id="7" name="Group 183"/>
          <p:cNvGraphicFramePr>
            <a:graphicFrameLocks noGrp="1"/>
          </p:cNvGraphicFramePr>
          <p:nvPr/>
        </p:nvGraphicFramePr>
        <p:xfrm>
          <a:off x="4143372" y="2071678"/>
          <a:ext cx="4214841" cy="949008"/>
        </p:xfrm>
        <a:graphic>
          <a:graphicData uri="http://schemas.openxmlformats.org/drawingml/2006/table">
            <a:tbl>
              <a:tblPr/>
              <a:tblGrid>
                <a:gridCol w="1735527"/>
                <a:gridCol w="1449019"/>
                <a:gridCol w="103029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Signal yield       (2 fb</a:t>
                      </a:r>
                      <a:r>
                        <a:rPr kumimoji="0" lang="nl-NL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B/S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lang="it-IT" sz="1800" b="1" dirty="0" err="1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it-IT" sz="1800" b="1" baseline="-25000" dirty="0" err="1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it-IT" sz="1800" b="1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J/</a:t>
                      </a:r>
                      <a:r>
                        <a:rPr lang="it-IT" sz="1800" b="1" dirty="0" smtClean="0">
                          <a:solidFill>
                            <a:schemeClr val="bg2"/>
                          </a:solidFill>
                          <a:latin typeface="Symbol" pitchFamily="18" charset="2"/>
                          <a:cs typeface="Arial" pitchFamily="34" charset="0"/>
                          <a:sym typeface="Wingdings" pitchFamily="2" charset="2"/>
                        </a:rPr>
                        <a:t>y</a:t>
                      </a:r>
                      <a:r>
                        <a:rPr lang="it-IT" sz="1800" b="1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 K</a:t>
                      </a:r>
                      <a:r>
                        <a:rPr lang="it-IT" sz="1800" b="1" baseline="-2500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S</a:t>
                      </a:r>
                      <a:r>
                        <a:rPr lang="it-IT" sz="1800" b="1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 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 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35130"/>
            <a:ext cx="3286148" cy="235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olo 1"/>
          <p:cNvSpPr txBox="1">
            <a:spLocks/>
          </p:cNvSpPr>
          <p:nvPr/>
        </p:nvSpPr>
        <p:spPr bwMode="auto">
          <a:xfrm>
            <a:off x="142908" y="3571884"/>
            <a:ext cx="9144000" cy="85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 anchor="ctr"/>
          <a:lstStyle/>
          <a:p>
            <a:pPr>
              <a:defRPr/>
            </a:pPr>
            <a:r>
              <a:rPr lang="en-US" sz="20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With additional luminosity will give insight into possible NP contributions </a:t>
            </a:r>
          </a:p>
          <a:p>
            <a:pPr>
              <a:defRPr/>
            </a:pPr>
            <a:r>
              <a:rPr lang="en-US" sz="20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to </a:t>
            </a:r>
            <a:r>
              <a:rPr lang="en-US" sz="2000" b="1" kern="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b</a:t>
            </a:r>
            <a:r>
              <a:rPr lang="en-US" sz="2000" b="1" kern="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ccs</a:t>
            </a:r>
            <a:r>
              <a:rPr lang="en-US" sz="20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.   Will also constrain </a:t>
            </a:r>
            <a:r>
              <a:rPr lang="en-US" sz="20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direct </a:t>
            </a:r>
            <a:r>
              <a:rPr lang="en-US" sz="20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CP asymmetry.</a:t>
            </a:r>
          </a:p>
          <a:p>
            <a:pPr>
              <a:defRPr/>
            </a:pPr>
            <a:r>
              <a:rPr lang="en-US" sz="20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 </a:t>
            </a:r>
          </a:p>
        </p:txBody>
      </p:sp>
      <p:graphicFrame>
        <p:nvGraphicFramePr>
          <p:cNvPr id="10" name="Group 181"/>
          <p:cNvGraphicFramePr>
            <a:graphicFrameLocks noGrp="1"/>
          </p:cNvGraphicFramePr>
          <p:nvPr/>
        </p:nvGraphicFramePr>
        <p:xfrm>
          <a:off x="285720" y="5357826"/>
          <a:ext cx="4286280" cy="1066800"/>
        </p:xfrm>
        <a:graphic>
          <a:graphicData uri="http://schemas.openxmlformats.org/drawingml/2006/table">
            <a:tbl>
              <a:tblPr/>
              <a:tblGrid>
                <a:gridCol w="1397238"/>
                <a:gridCol w="1388844"/>
                <a:gridCol w="1500198"/>
              </a:tblGrid>
              <a:tr h="2877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Yield (2 fb</a:t>
                      </a:r>
                      <a:r>
                        <a:rPr kumimoji="0" lang="nl-NL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B/S (90% CL)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r>
                        <a:rPr kumimoji="0" lang="en-GB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 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 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cs typeface="Arial" charset="0"/>
                          <a:sym typeface="Symbol" pitchFamily="18" charset="2"/>
                        </a:rPr>
                        <a:t>f </a:t>
                      </a: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cs typeface="Arial" charset="0"/>
                          <a:sym typeface="Symbol" pitchFamily="18" charset="2"/>
                        </a:rPr>
                        <a:t>f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 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&lt; </a:t>
                      </a: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139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r>
                        <a:rPr kumimoji="0" lang="en-GB" sz="18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r>
                        <a:rPr kumimoji="0" lang="en-GB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 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cs typeface="Arial" charset="0"/>
                          <a:sym typeface="Symbol" pitchFamily="18" charset="2"/>
                        </a:rPr>
                        <a:t>f 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K</a:t>
                      </a:r>
                      <a:r>
                        <a:rPr kumimoji="0" lang="en-GB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S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 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&lt; </a:t>
                      </a: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11" name="Text Box 145"/>
          <p:cNvSpPr txBox="1">
            <a:spLocks noChangeArrowheads="1"/>
          </p:cNvSpPr>
          <p:nvPr/>
        </p:nvSpPr>
        <p:spPr bwMode="auto">
          <a:xfrm>
            <a:off x="71406" y="4957074"/>
            <a:ext cx="8715436" cy="40075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lvl="0">
              <a:buClr>
                <a:srgbClr val="3333FF"/>
              </a:buClr>
            </a:pPr>
            <a:r>
              <a:rPr lang="en-GB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Good perspective at </a:t>
            </a:r>
            <a:r>
              <a:rPr lang="en-GB" sz="2000" b="1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LHCb</a:t>
            </a:r>
            <a:r>
              <a:rPr lang="en-GB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for </a:t>
            </a:r>
            <a:r>
              <a:rPr lang="en-GB" sz="2000" b="1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</a:t>
            </a:r>
            <a:r>
              <a:rPr lang="en-GB" sz="2000" b="1" baseline="-25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</a:t>
            </a:r>
            <a:r>
              <a:rPr lang="en-GB" sz="2000" b="1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</a:t>
            </a:r>
            <a:r>
              <a:rPr lang="en-GB" sz="2000" b="1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charset="0"/>
                <a:sym typeface="Symbol" pitchFamily="18" charset="2"/>
              </a:rPr>
              <a:t>ff</a:t>
            </a:r>
            <a:r>
              <a:rPr lang="en-GB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.</a:t>
            </a:r>
            <a:endParaRPr lang="en-GB" sz="1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583905" y="6072206"/>
            <a:ext cx="4274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3333FF"/>
              </a:buClr>
            </a:pP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GB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baseline="-250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GB" baseline="-25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</a:t>
            </a:r>
            <a:r>
              <a:rPr lang="en-GB" dirty="0" err="1" smtClean="0">
                <a:solidFill>
                  <a:srgbClr val="FFFFFF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f</a:t>
            </a:r>
            <a:r>
              <a:rPr lang="en-GB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K</a:t>
            </a:r>
            <a:r>
              <a:rPr lang="en-GB" baseline="-250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expect  (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sin2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</a:t>
            </a:r>
            <a:r>
              <a:rPr lang="en-GB" baseline="-25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eff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) 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≈0.23</a:t>
            </a:r>
            <a:endParaRPr lang="en-GB" dirty="0">
              <a:solidFill>
                <a:srgbClr val="FFFFFF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928794" y="4286256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2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 from </a:t>
            </a:r>
            <a:r>
              <a:rPr lang="en-GB" sz="3200" kern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3200" kern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sss</a:t>
            </a:r>
            <a:r>
              <a:rPr lang="en-GB" sz="32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penguin decays</a:t>
            </a:r>
            <a:r>
              <a:rPr lang="en-GB" sz="32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3200" kern="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 Box 145"/>
          <p:cNvSpPr txBox="1">
            <a:spLocks noChangeArrowheads="1"/>
          </p:cNvSpPr>
          <p:nvPr/>
        </p:nvSpPr>
        <p:spPr bwMode="auto">
          <a:xfrm>
            <a:off x="4714908" y="4984463"/>
            <a:ext cx="4500562" cy="101630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lvl="0" algn="ctr">
              <a:buClr>
                <a:srgbClr val="3333FF"/>
              </a:buClr>
            </a:pPr>
            <a:r>
              <a:rPr lang="en-GB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Time </a:t>
            </a:r>
            <a:r>
              <a:rPr lang="en-GB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dependent </a:t>
            </a:r>
            <a:r>
              <a:rPr lang="en-GB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analysis of angular </a:t>
            </a:r>
            <a:r>
              <a:rPr lang="en-GB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distribution of flavour tagged </a:t>
            </a:r>
            <a:r>
              <a:rPr lang="en-GB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events:</a:t>
            </a:r>
            <a:r>
              <a:rPr lang="en-GB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  </a:t>
            </a:r>
            <a:r>
              <a:rPr lang="en-GB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     </a:t>
            </a:r>
            <a:r>
              <a:rPr lang="en-GB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</a:t>
            </a:r>
            <a:r>
              <a:rPr lang="en-GB" sz="2000" b="1" baseline="-25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stat </a:t>
            </a:r>
            <a:r>
              <a:rPr lang="en-GB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( </a:t>
            </a:r>
            <a:r>
              <a:rPr lang="en-US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Symbol" pitchFamily="18" charset="2"/>
              </a:rPr>
              <a:t></a:t>
            </a:r>
            <a:r>
              <a:rPr lang="en-GB" sz="2000" b="1" baseline="-25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Bs </a:t>
            </a:r>
            <a:r>
              <a:rPr lang="en-GB" sz="2000" b="1" baseline="-25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 </a:t>
            </a:r>
            <a:r>
              <a:rPr lang="en-GB" sz="2000" b="1" baseline="30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NP</a:t>
            </a:r>
            <a:r>
              <a:rPr lang="en-GB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) = 0.11 </a:t>
            </a:r>
            <a:r>
              <a:rPr lang="en-GB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 </a:t>
            </a:r>
            <a:r>
              <a:rPr lang="en-GB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in 2 fb</a:t>
            </a:r>
            <a:r>
              <a:rPr lang="en-GB" sz="2000" b="1" baseline="30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–1</a:t>
            </a:r>
            <a:endParaRPr lang="en-GB" sz="2000" b="1" baseline="300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cxnSp>
        <p:nvCxnSpPr>
          <p:cNvPr id="16" name="Connettore 1 15"/>
          <p:cNvCxnSpPr/>
          <p:nvPr/>
        </p:nvCxnSpPr>
        <p:spPr>
          <a:xfrm>
            <a:off x="1071538" y="3929066"/>
            <a:ext cx="142876" cy="1588"/>
          </a:xfrm>
          <a:prstGeom prst="line">
            <a:avLst/>
          </a:prstGeom>
          <a:ln w="28575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500562" y="4498982"/>
            <a:ext cx="142876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HEP 2009 - M.Calvi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2910" y="-24"/>
            <a:ext cx="7772400" cy="642919"/>
          </a:xfrm>
        </p:spPr>
        <p:txBody>
          <a:bodyPr/>
          <a:lstStyle/>
          <a:p>
            <a:pPr eaLnBrk="1" hangingPunct="1">
              <a:defRPr/>
            </a:pPr>
            <a:r>
              <a:rPr lang="it-IT" sz="4000" dirty="0" smtClean="0">
                <a:latin typeface="Symbol" pitchFamily="18" charset="2"/>
              </a:rPr>
              <a:t>g</a:t>
            </a:r>
            <a:r>
              <a:rPr lang="it-IT" sz="4000" dirty="0" smtClean="0"/>
              <a:t> </a:t>
            </a:r>
            <a:r>
              <a:rPr lang="it-IT" sz="4000" dirty="0" err="1" smtClean="0"/>
              <a:t>measurements</a:t>
            </a:r>
            <a:endParaRPr lang="it-IT" sz="4000" dirty="0"/>
          </a:p>
        </p:txBody>
      </p:sp>
      <p:sp>
        <p:nvSpPr>
          <p:cNvPr id="17411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45BDAE-7423-4E1E-AF33-E186FC47D5E2}" type="slidenum">
              <a:rPr lang="it-IT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13</a:t>
            </a:fld>
            <a:endParaRPr lang="it-IT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5" name="Gruppo 74"/>
          <p:cNvGrpSpPr/>
          <p:nvPr/>
        </p:nvGrpSpPr>
        <p:grpSpPr>
          <a:xfrm>
            <a:off x="2857520" y="1714488"/>
            <a:ext cx="2428892" cy="928694"/>
            <a:chOff x="3143240" y="2571744"/>
            <a:chExt cx="2286016" cy="857256"/>
          </a:xfrm>
        </p:grpSpPr>
        <p:sp>
          <p:nvSpPr>
            <p:cNvPr id="74" name="Rettangolo 73"/>
            <p:cNvSpPr/>
            <p:nvPr/>
          </p:nvSpPr>
          <p:spPr>
            <a:xfrm>
              <a:off x="3143240" y="2571744"/>
              <a:ext cx="2286016" cy="857256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8" name="Group 4"/>
            <p:cNvGrpSpPr>
              <a:grpSpLocks noChangeAspect="1"/>
            </p:cNvGrpSpPr>
            <p:nvPr/>
          </p:nvGrpSpPr>
          <p:grpSpPr bwMode="auto">
            <a:xfrm>
              <a:off x="3195638" y="2679700"/>
              <a:ext cx="2181225" cy="677862"/>
              <a:chOff x="2351" y="889"/>
              <a:chExt cx="1717" cy="534"/>
            </a:xfrm>
          </p:grpSpPr>
          <p:sp>
            <p:nvSpPr>
              <p:cNvPr id="29" name="Line 5"/>
              <p:cNvSpPr>
                <a:spLocks noChangeAspect="1" noChangeShapeType="1"/>
              </p:cNvSpPr>
              <p:nvPr/>
            </p:nvSpPr>
            <p:spPr bwMode="auto">
              <a:xfrm>
                <a:off x="2666" y="988"/>
                <a:ext cx="53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0" name="Line 6"/>
              <p:cNvSpPr>
                <a:spLocks noChangeAspect="1" noChangeShapeType="1"/>
              </p:cNvSpPr>
              <p:nvPr/>
            </p:nvSpPr>
            <p:spPr bwMode="auto">
              <a:xfrm>
                <a:off x="3168" y="989"/>
                <a:ext cx="53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1" name="Line 7"/>
              <p:cNvSpPr>
                <a:spLocks noChangeAspect="1" noChangeShapeType="1"/>
              </p:cNvSpPr>
              <p:nvPr/>
            </p:nvSpPr>
            <p:spPr bwMode="auto">
              <a:xfrm>
                <a:off x="3165" y="1365"/>
                <a:ext cx="53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2" name="Line 8"/>
              <p:cNvSpPr>
                <a:spLocks noChangeAspect="1" noChangeShapeType="1"/>
              </p:cNvSpPr>
              <p:nvPr/>
            </p:nvSpPr>
            <p:spPr bwMode="auto">
              <a:xfrm>
                <a:off x="2665" y="1366"/>
                <a:ext cx="53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it-IT"/>
              </a:p>
            </p:txBody>
          </p:sp>
          <p:grpSp>
            <p:nvGrpSpPr>
              <p:cNvPr id="33" name="Group 9"/>
              <p:cNvGrpSpPr>
                <a:grpSpLocks noChangeAspect="1"/>
              </p:cNvGrpSpPr>
              <p:nvPr/>
            </p:nvGrpSpPr>
            <p:grpSpPr bwMode="auto">
              <a:xfrm rot="1200000">
                <a:off x="3392" y="1229"/>
                <a:ext cx="315" cy="1"/>
                <a:chOff x="1361" y="2613"/>
                <a:chExt cx="315" cy="1"/>
              </a:xfrm>
            </p:grpSpPr>
            <p:sp>
              <p:nvSpPr>
                <p:cNvPr id="49" name="Line 10"/>
                <p:cNvSpPr>
                  <a:spLocks noChangeAspect="1" noChangeShapeType="1"/>
                </p:cNvSpPr>
                <p:nvPr/>
              </p:nvSpPr>
              <p:spPr bwMode="auto">
                <a:xfrm>
                  <a:off x="1361" y="2614"/>
                  <a:ext cx="13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50" name="Line 11"/>
                <p:cNvSpPr>
                  <a:spLocks noChangeAspect="1" noChangeShapeType="1"/>
                </p:cNvSpPr>
                <p:nvPr/>
              </p:nvSpPr>
              <p:spPr bwMode="auto">
                <a:xfrm>
                  <a:off x="1474" y="2613"/>
                  <a:ext cx="20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it-IT"/>
                </a:p>
              </p:txBody>
            </p:sp>
          </p:grpSp>
          <p:grpSp>
            <p:nvGrpSpPr>
              <p:cNvPr id="34" name="Group 12"/>
              <p:cNvGrpSpPr>
                <a:grpSpLocks noChangeAspect="1"/>
              </p:cNvGrpSpPr>
              <p:nvPr/>
            </p:nvGrpSpPr>
            <p:grpSpPr bwMode="auto">
              <a:xfrm rot="20400000">
                <a:off x="3388" y="1125"/>
                <a:ext cx="314" cy="0"/>
                <a:chOff x="1480" y="2709"/>
                <a:chExt cx="314" cy="0"/>
              </a:xfrm>
            </p:grpSpPr>
            <p:sp>
              <p:nvSpPr>
                <p:cNvPr id="47" name="Line 13"/>
                <p:cNvSpPr>
                  <a:spLocks noChangeAspect="1" noChangeShapeType="1"/>
                </p:cNvSpPr>
                <p:nvPr/>
              </p:nvSpPr>
              <p:spPr bwMode="auto">
                <a:xfrm>
                  <a:off x="1480" y="2709"/>
                  <a:ext cx="20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48" name="Line 14"/>
                <p:cNvSpPr>
                  <a:spLocks noChangeAspect="1" noChangeShapeType="1"/>
                </p:cNvSpPr>
                <p:nvPr/>
              </p:nvSpPr>
              <p:spPr bwMode="auto">
                <a:xfrm>
                  <a:off x="1660" y="2709"/>
                  <a:ext cx="13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it-IT"/>
                </a:p>
              </p:txBody>
            </p:sp>
          </p:grpSp>
          <p:sp>
            <p:nvSpPr>
              <p:cNvPr id="35" name="Freeform 15"/>
              <p:cNvSpPr>
                <a:spLocks noChangeAspect="1"/>
              </p:cNvSpPr>
              <p:nvPr/>
            </p:nvSpPr>
            <p:spPr bwMode="auto">
              <a:xfrm rot="1765648">
                <a:off x="3017" y="1076"/>
                <a:ext cx="398" cy="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48" y="156"/>
                  </a:cxn>
                  <a:cxn ang="0">
                    <a:pos x="292" y="5"/>
                  </a:cxn>
                  <a:cxn ang="0">
                    <a:pos x="439" y="159"/>
                  </a:cxn>
                  <a:cxn ang="0">
                    <a:pos x="585" y="5"/>
                  </a:cxn>
                  <a:cxn ang="0">
                    <a:pos x="734" y="156"/>
                  </a:cxn>
                  <a:cxn ang="0">
                    <a:pos x="878" y="5"/>
                  </a:cxn>
                  <a:cxn ang="0">
                    <a:pos x="1024" y="156"/>
                  </a:cxn>
                  <a:cxn ang="0">
                    <a:pos x="1168" y="0"/>
                  </a:cxn>
                </a:cxnLst>
                <a:rect l="0" t="0" r="r" b="b"/>
                <a:pathLst>
                  <a:path w="1168" h="159">
                    <a:moveTo>
                      <a:pt x="0" y="5"/>
                    </a:moveTo>
                    <a:cubicBezTo>
                      <a:pt x="49" y="80"/>
                      <a:pt x="99" y="156"/>
                      <a:pt x="148" y="156"/>
                    </a:cubicBezTo>
                    <a:cubicBezTo>
                      <a:pt x="197" y="156"/>
                      <a:pt x="244" y="5"/>
                      <a:pt x="292" y="5"/>
                    </a:cubicBezTo>
                    <a:cubicBezTo>
                      <a:pt x="340" y="5"/>
                      <a:pt x="390" y="159"/>
                      <a:pt x="439" y="159"/>
                    </a:cubicBezTo>
                    <a:cubicBezTo>
                      <a:pt x="488" y="159"/>
                      <a:pt x="536" y="5"/>
                      <a:pt x="585" y="5"/>
                    </a:cubicBezTo>
                    <a:cubicBezTo>
                      <a:pt x="634" y="5"/>
                      <a:pt x="685" y="156"/>
                      <a:pt x="734" y="156"/>
                    </a:cubicBezTo>
                    <a:cubicBezTo>
                      <a:pt x="783" y="156"/>
                      <a:pt x="830" y="5"/>
                      <a:pt x="878" y="5"/>
                    </a:cubicBezTo>
                    <a:cubicBezTo>
                      <a:pt x="926" y="5"/>
                      <a:pt x="976" y="157"/>
                      <a:pt x="1024" y="156"/>
                    </a:cubicBezTo>
                    <a:cubicBezTo>
                      <a:pt x="1072" y="155"/>
                      <a:pt x="1144" y="26"/>
                      <a:pt x="1168" y="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6" name="Oval 16"/>
              <p:cNvSpPr>
                <a:spLocks noChangeAspect="1" noChangeArrowheads="1"/>
              </p:cNvSpPr>
              <p:nvPr/>
            </p:nvSpPr>
            <p:spPr bwMode="auto">
              <a:xfrm>
                <a:off x="3391" y="1158"/>
                <a:ext cx="37" cy="35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7" name="Oval 17"/>
              <p:cNvSpPr>
                <a:spLocks noChangeAspect="1" noChangeArrowheads="1"/>
              </p:cNvSpPr>
              <p:nvPr/>
            </p:nvSpPr>
            <p:spPr bwMode="auto">
              <a:xfrm>
                <a:off x="3039" y="973"/>
                <a:ext cx="37" cy="35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it-IT"/>
              </a:p>
            </p:txBody>
          </p:sp>
          <p:graphicFrame>
            <p:nvGraphicFramePr>
              <p:cNvPr id="38" name="Object 18"/>
              <p:cNvGraphicFramePr>
                <a:graphicFrameLocks noChangeAspect="1"/>
              </p:cNvGraphicFramePr>
              <p:nvPr/>
            </p:nvGraphicFramePr>
            <p:xfrm>
              <a:off x="3701" y="1318"/>
              <a:ext cx="95" cy="105"/>
            </p:xfrm>
            <a:graphic>
              <a:graphicData uri="http://schemas.openxmlformats.org/presentationml/2006/ole">
                <p:oleObj spid="_x0000_s1035" name="Equation" r:id="rId3" imgW="126720" imgH="139680" progId="Equation.3">
                  <p:embed/>
                </p:oleObj>
              </a:graphicData>
            </a:graphic>
          </p:graphicFrame>
          <p:graphicFrame>
            <p:nvGraphicFramePr>
              <p:cNvPr id="39" name="Object 19"/>
              <p:cNvGraphicFramePr>
                <a:graphicFrameLocks noChangeAspect="1"/>
              </p:cNvGraphicFramePr>
              <p:nvPr/>
            </p:nvGraphicFramePr>
            <p:xfrm>
              <a:off x="3704" y="1209"/>
              <a:ext cx="93" cy="125"/>
            </p:xfrm>
            <a:graphic>
              <a:graphicData uri="http://schemas.openxmlformats.org/presentationml/2006/ole">
                <p:oleObj spid="_x0000_s1036" name="Equation" r:id="rId4" imgW="126720" imgH="164880" progId="Equation.3">
                  <p:embed/>
                </p:oleObj>
              </a:graphicData>
            </a:graphic>
          </p:graphicFrame>
          <p:graphicFrame>
            <p:nvGraphicFramePr>
              <p:cNvPr id="40" name="Object 20"/>
              <p:cNvGraphicFramePr>
                <a:graphicFrameLocks noChangeAspect="1"/>
              </p:cNvGraphicFramePr>
              <p:nvPr/>
            </p:nvGraphicFramePr>
            <p:xfrm>
              <a:off x="3703" y="1018"/>
              <a:ext cx="85" cy="105"/>
            </p:xfrm>
            <a:graphic>
              <a:graphicData uri="http://schemas.openxmlformats.org/presentationml/2006/ole">
                <p:oleObj spid="_x0000_s1037" name="Equation" r:id="rId5" imgW="114120" imgH="139680" progId="Equation.3">
                  <p:embed/>
                </p:oleObj>
              </a:graphicData>
            </a:graphic>
          </p:graphicFrame>
          <p:graphicFrame>
            <p:nvGraphicFramePr>
              <p:cNvPr id="41" name="Object 21"/>
              <p:cNvGraphicFramePr>
                <a:graphicFrameLocks noChangeAspect="1"/>
              </p:cNvGraphicFramePr>
              <p:nvPr/>
            </p:nvGraphicFramePr>
            <p:xfrm>
              <a:off x="3698" y="920"/>
              <a:ext cx="104" cy="123"/>
            </p:xfrm>
            <a:graphic>
              <a:graphicData uri="http://schemas.openxmlformats.org/presentationml/2006/ole">
                <p:oleObj spid="_x0000_s1038" name="Equation" r:id="rId6" imgW="139680" imgH="164880" progId="Equation.3">
                  <p:embed/>
                </p:oleObj>
              </a:graphicData>
            </a:graphic>
          </p:graphicFrame>
          <p:graphicFrame>
            <p:nvGraphicFramePr>
              <p:cNvPr id="42" name="Object 22"/>
              <p:cNvGraphicFramePr>
                <a:graphicFrameLocks noChangeAspect="1"/>
              </p:cNvGraphicFramePr>
              <p:nvPr/>
            </p:nvGraphicFramePr>
            <p:xfrm>
              <a:off x="2569" y="912"/>
              <a:ext cx="104" cy="152"/>
            </p:xfrm>
            <a:graphic>
              <a:graphicData uri="http://schemas.openxmlformats.org/presentationml/2006/ole">
                <p:oleObj spid="_x0000_s1039" name="Equation" r:id="rId7" imgW="139680" imgH="203040" progId="Equation.3">
                  <p:embed/>
                </p:oleObj>
              </a:graphicData>
            </a:graphic>
          </p:graphicFrame>
          <p:graphicFrame>
            <p:nvGraphicFramePr>
              <p:cNvPr id="43" name="Object 23"/>
              <p:cNvGraphicFramePr>
                <a:graphicFrameLocks noChangeAspect="1"/>
              </p:cNvGraphicFramePr>
              <p:nvPr/>
            </p:nvGraphicFramePr>
            <p:xfrm>
              <a:off x="2570" y="1316"/>
              <a:ext cx="94" cy="104"/>
            </p:xfrm>
            <a:graphic>
              <a:graphicData uri="http://schemas.openxmlformats.org/presentationml/2006/ole">
                <p:oleObj spid="_x0000_s1040" name="Equation" r:id="rId8" imgW="126720" imgH="139680" progId="Equation.3">
                  <p:embed/>
                </p:oleObj>
              </a:graphicData>
            </a:graphic>
          </p:graphicFrame>
          <p:graphicFrame>
            <p:nvGraphicFramePr>
              <p:cNvPr id="44" name="Object 24"/>
              <p:cNvGraphicFramePr>
                <a:graphicFrameLocks noChangeAspect="1"/>
              </p:cNvGraphicFramePr>
              <p:nvPr/>
            </p:nvGraphicFramePr>
            <p:xfrm>
              <a:off x="2351" y="1078"/>
              <a:ext cx="211" cy="199"/>
            </p:xfrm>
            <a:graphic>
              <a:graphicData uri="http://schemas.openxmlformats.org/presentationml/2006/ole">
                <p:oleObj spid="_x0000_s1041" name="Equation" r:id="rId9" imgW="203040" imgH="190440" progId="Equation.3">
                  <p:embed/>
                </p:oleObj>
              </a:graphicData>
            </a:graphic>
          </p:graphicFrame>
          <p:graphicFrame>
            <p:nvGraphicFramePr>
              <p:cNvPr id="45" name="Object 25"/>
              <p:cNvGraphicFramePr>
                <a:graphicFrameLocks noChangeAspect="1"/>
              </p:cNvGraphicFramePr>
              <p:nvPr/>
            </p:nvGraphicFramePr>
            <p:xfrm>
              <a:off x="3828" y="889"/>
              <a:ext cx="224" cy="201"/>
            </p:xfrm>
            <a:graphic>
              <a:graphicData uri="http://schemas.openxmlformats.org/presentationml/2006/ole">
                <p:oleObj spid="_x0000_s1042" name="Equation" r:id="rId10" imgW="215640" imgH="190440" progId="Equation.3">
                  <p:embed/>
                </p:oleObj>
              </a:graphicData>
            </a:graphic>
          </p:graphicFrame>
          <p:graphicFrame>
            <p:nvGraphicFramePr>
              <p:cNvPr id="46" name="Object 26"/>
              <p:cNvGraphicFramePr>
                <a:graphicFrameLocks noChangeAspect="1"/>
              </p:cNvGraphicFramePr>
              <p:nvPr/>
            </p:nvGraphicFramePr>
            <p:xfrm>
              <a:off x="3832" y="1207"/>
              <a:ext cx="236" cy="200"/>
            </p:xfrm>
            <a:graphic>
              <a:graphicData uri="http://schemas.openxmlformats.org/presentationml/2006/ole">
                <p:oleObj spid="_x0000_s1043" name="Equation" r:id="rId11" imgW="228600" imgH="190440" progId="Equation.3">
                  <p:embed/>
                </p:oleObj>
              </a:graphicData>
            </a:graphic>
          </p:graphicFrame>
        </p:grpSp>
      </p:grpSp>
      <p:grpSp>
        <p:nvGrpSpPr>
          <p:cNvPr id="76" name="Gruppo 75"/>
          <p:cNvGrpSpPr/>
          <p:nvPr/>
        </p:nvGrpSpPr>
        <p:grpSpPr>
          <a:xfrm>
            <a:off x="357158" y="1714488"/>
            <a:ext cx="2428892" cy="928694"/>
            <a:chOff x="1428728" y="3643314"/>
            <a:chExt cx="2286016" cy="857256"/>
          </a:xfrm>
        </p:grpSpPr>
        <p:sp>
          <p:nvSpPr>
            <p:cNvPr id="27" name="Rettangolo 26"/>
            <p:cNvSpPr/>
            <p:nvPr/>
          </p:nvSpPr>
          <p:spPr>
            <a:xfrm>
              <a:off x="1428728" y="3643314"/>
              <a:ext cx="2286016" cy="857256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1" name="Group 27"/>
            <p:cNvGrpSpPr>
              <a:grpSpLocks noChangeAspect="1"/>
            </p:cNvGrpSpPr>
            <p:nvPr/>
          </p:nvGrpSpPr>
          <p:grpSpPr bwMode="auto">
            <a:xfrm>
              <a:off x="1458906" y="3698882"/>
              <a:ext cx="2184400" cy="658812"/>
              <a:chOff x="362" y="897"/>
              <a:chExt cx="1717" cy="518"/>
            </a:xfrm>
          </p:grpSpPr>
          <p:sp>
            <p:nvSpPr>
              <p:cNvPr id="52" name="Line 28"/>
              <p:cNvSpPr>
                <a:spLocks noChangeAspect="1" noChangeShapeType="1"/>
              </p:cNvSpPr>
              <p:nvPr/>
            </p:nvSpPr>
            <p:spPr bwMode="auto">
              <a:xfrm>
                <a:off x="677" y="1238"/>
                <a:ext cx="53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53" name="Line 29"/>
              <p:cNvSpPr>
                <a:spLocks noChangeAspect="1" noChangeShapeType="1"/>
              </p:cNvSpPr>
              <p:nvPr/>
            </p:nvSpPr>
            <p:spPr bwMode="auto">
              <a:xfrm>
                <a:off x="1179" y="1239"/>
                <a:ext cx="53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54" name="Line 30"/>
              <p:cNvSpPr>
                <a:spLocks noChangeAspect="1" noChangeShapeType="1"/>
              </p:cNvSpPr>
              <p:nvPr/>
            </p:nvSpPr>
            <p:spPr bwMode="auto">
              <a:xfrm>
                <a:off x="1176" y="1357"/>
                <a:ext cx="53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55" name="Line 31"/>
              <p:cNvSpPr>
                <a:spLocks noChangeAspect="1" noChangeShapeType="1"/>
              </p:cNvSpPr>
              <p:nvPr/>
            </p:nvSpPr>
            <p:spPr bwMode="auto">
              <a:xfrm>
                <a:off x="676" y="1358"/>
                <a:ext cx="53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it-IT"/>
              </a:p>
            </p:txBody>
          </p:sp>
          <p:grpSp>
            <p:nvGrpSpPr>
              <p:cNvPr id="56" name="Group 32"/>
              <p:cNvGrpSpPr>
                <a:grpSpLocks noChangeAspect="1"/>
              </p:cNvGrpSpPr>
              <p:nvPr/>
            </p:nvGrpSpPr>
            <p:grpSpPr bwMode="auto">
              <a:xfrm rot="600000">
                <a:off x="1407" y="1045"/>
                <a:ext cx="315" cy="1"/>
                <a:chOff x="1361" y="2613"/>
                <a:chExt cx="315" cy="1"/>
              </a:xfrm>
            </p:grpSpPr>
            <p:sp>
              <p:nvSpPr>
                <p:cNvPr id="72" name="Line 33"/>
                <p:cNvSpPr>
                  <a:spLocks noChangeAspect="1" noChangeShapeType="1"/>
                </p:cNvSpPr>
                <p:nvPr/>
              </p:nvSpPr>
              <p:spPr bwMode="auto">
                <a:xfrm>
                  <a:off x="1361" y="2614"/>
                  <a:ext cx="13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73" name="Line 34"/>
                <p:cNvSpPr>
                  <a:spLocks noChangeAspect="1" noChangeShapeType="1"/>
                </p:cNvSpPr>
                <p:nvPr/>
              </p:nvSpPr>
              <p:spPr bwMode="auto">
                <a:xfrm>
                  <a:off x="1474" y="2613"/>
                  <a:ext cx="20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it-IT"/>
                </a:p>
              </p:txBody>
            </p:sp>
          </p:grpSp>
          <p:grpSp>
            <p:nvGrpSpPr>
              <p:cNvPr id="57" name="Group 35"/>
              <p:cNvGrpSpPr>
                <a:grpSpLocks noChangeAspect="1"/>
              </p:cNvGrpSpPr>
              <p:nvPr/>
            </p:nvGrpSpPr>
            <p:grpSpPr bwMode="auto">
              <a:xfrm rot="21000000">
                <a:off x="1407" y="991"/>
                <a:ext cx="314" cy="0"/>
                <a:chOff x="1480" y="2709"/>
                <a:chExt cx="314" cy="0"/>
              </a:xfrm>
            </p:grpSpPr>
            <p:sp>
              <p:nvSpPr>
                <p:cNvPr id="70" name="Line 36"/>
                <p:cNvSpPr>
                  <a:spLocks noChangeAspect="1" noChangeShapeType="1"/>
                </p:cNvSpPr>
                <p:nvPr/>
              </p:nvSpPr>
              <p:spPr bwMode="auto">
                <a:xfrm>
                  <a:off x="1480" y="2709"/>
                  <a:ext cx="20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71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1660" y="2709"/>
                  <a:ext cx="13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it-IT"/>
                </a:p>
              </p:txBody>
            </p:sp>
          </p:grpSp>
          <p:sp>
            <p:nvSpPr>
              <p:cNvPr id="58" name="Freeform 38"/>
              <p:cNvSpPr>
                <a:spLocks noChangeAspect="1"/>
              </p:cNvSpPr>
              <p:nvPr/>
            </p:nvSpPr>
            <p:spPr bwMode="auto">
              <a:xfrm rot="9060000">
                <a:off x="1028" y="1080"/>
                <a:ext cx="398" cy="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48" y="156"/>
                  </a:cxn>
                  <a:cxn ang="0">
                    <a:pos x="292" y="5"/>
                  </a:cxn>
                  <a:cxn ang="0">
                    <a:pos x="439" y="159"/>
                  </a:cxn>
                  <a:cxn ang="0">
                    <a:pos x="585" y="5"/>
                  </a:cxn>
                  <a:cxn ang="0">
                    <a:pos x="734" y="156"/>
                  </a:cxn>
                  <a:cxn ang="0">
                    <a:pos x="878" y="5"/>
                  </a:cxn>
                  <a:cxn ang="0">
                    <a:pos x="1024" y="156"/>
                  </a:cxn>
                  <a:cxn ang="0">
                    <a:pos x="1168" y="0"/>
                  </a:cxn>
                </a:cxnLst>
                <a:rect l="0" t="0" r="r" b="b"/>
                <a:pathLst>
                  <a:path w="1168" h="159">
                    <a:moveTo>
                      <a:pt x="0" y="5"/>
                    </a:moveTo>
                    <a:cubicBezTo>
                      <a:pt x="49" y="80"/>
                      <a:pt x="99" y="156"/>
                      <a:pt x="148" y="156"/>
                    </a:cubicBezTo>
                    <a:cubicBezTo>
                      <a:pt x="197" y="156"/>
                      <a:pt x="244" y="5"/>
                      <a:pt x="292" y="5"/>
                    </a:cubicBezTo>
                    <a:cubicBezTo>
                      <a:pt x="340" y="5"/>
                      <a:pt x="390" y="159"/>
                      <a:pt x="439" y="159"/>
                    </a:cubicBezTo>
                    <a:cubicBezTo>
                      <a:pt x="488" y="159"/>
                      <a:pt x="536" y="5"/>
                      <a:pt x="585" y="5"/>
                    </a:cubicBezTo>
                    <a:cubicBezTo>
                      <a:pt x="634" y="5"/>
                      <a:pt x="685" y="156"/>
                      <a:pt x="734" y="156"/>
                    </a:cubicBezTo>
                    <a:cubicBezTo>
                      <a:pt x="783" y="156"/>
                      <a:pt x="830" y="5"/>
                      <a:pt x="878" y="5"/>
                    </a:cubicBezTo>
                    <a:cubicBezTo>
                      <a:pt x="926" y="5"/>
                      <a:pt x="976" y="157"/>
                      <a:pt x="1024" y="156"/>
                    </a:cubicBezTo>
                    <a:cubicBezTo>
                      <a:pt x="1072" y="155"/>
                      <a:pt x="1144" y="26"/>
                      <a:pt x="1168" y="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59" name="Oval 39"/>
              <p:cNvSpPr>
                <a:spLocks noChangeAspect="1" noChangeArrowheads="1"/>
              </p:cNvSpPr>
              <p:nvPr/>
            </p:nvSpPr>
            <p:spPr bwMode="auto">
              <a:xfrm>
                <a:off x="1402" y="1000"/>
                <a:ext cx="37" cy="35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60" name="Oval 40"/>
              <p:cNvSpPr>
                <a:spLocks noChangeAspect="1" noChangeArrowheads="1"/>
              </p:cNvSpPr>
              <p:nvPr/>
            </p:nvSpPr>
            <p:spPr bwMode="auto">
              <a:xfrm>
                <a:off x="1050" y="1223"/>
                <a:ext cx="37" cy="35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it-IT"/>
              </a:p>
            </p:txBody>
          </p:sp>
          <p:graphicFrame>
            <p:nvGraphicFramePr>
              <p:cNvPr id="61" name="Object 41"/>
              <p:cNvGraphicFramePr>
                <a:graphicFrameLocks noChangeAspect="1"/>
              </p:cNvGraphicFramePr>
              <p:nvPr/>
            </p:nvGraphicFramePr>
            <p:xfrm>
              <a:off x="1712" y="1310"/>
              <a:ext cx="95" cy="105"/>
            </p:xfrm>
            <a:graphic>
              <a:graphicData uri="http://schemas.openxmlformats.org/presentationml/2006/ole">
                <p:oleObj spid="_x0000_s1044" name="Equation" r:id="rId12" imgW="126720" imgH="139680" progId="Equation.3">
                  <p:embed/>
                </p:oleObj>
              </a:graphicData>
            </a:graphic>
          </p:graphicFrame>
          <p:graphicFrame>
            <p:nvGraphicFramePr>
              <p:cNvPr id="62" name="Object 42"/>
              <p:cNvGraphicFramePr>
                <a:graphicFrameLocks noChangeAspect="1"/>
              </p:cNvGraphicFramePr>
              <p:nvPr/>
            </p:nvGraphicFramePr>
            <p:xfrm>
              <a:off x="1715" y="1009"/>
              <a:ext cx="93" cy="125"/>
            </p:xfrm>
            <a:graphic>
              <a:graphicData uri="http://schemas.openxmlformats.org/presentationml/2006/ole">
                <p:oleObj spid="_x0000_s1045" name="Equation" r:id="rId13" imgW="126720" imgH="164880" progId="Equation.3">
                  <p:embed/>
                </p:oleObj>
              </a:graphicData>
            </a:graphic>
          </p:graphicFrame>
          <p:graphicFrame>
            <p:nvGraphicFramePr>
              <p:cNvPr id="63" name="Object 43"/>
              <p:cNvGraphicFramePr>
                <a:graphicFrameLocks noChangeAspect="1"/>
              </p:cNvGraphicFramePr>
              <p:nvPr/>
            </p:nvGraphicFramePr>
            <p:xfrm>
              <a:off x="1716" y="910"/>
              <a:ext cx="94" cy="105"/>
            </p:xfrm>
            <a:graphic>
              <a:graphicData uri="http://schemas.openxmlformats.org/presentationml/2006/ole">
                <p:oleObj spid="_x0000_s1046" name="Equation" r:id="rId14" imgW="126720" imgH="139680" progId="Equation.3">
                  <p:embed/>
                </p:oleObj>
              </a:graphicData>
            </a:graphic>
          </p:graphicFrame>
          <p:graphicFrame>
            <p:nvGraphicFramePr>
              <p:cNvPr id="64" name="Object 44"/>
              <p:cNvGraphicFramePr>
                <a:graphicFrameLocks noChangeAspect="1"/>
              </p:cNvGraphicFramePr>
              <p:nvPr/>
            </p:nvGraphicFramePr>
            <p:xfrm>
              <a:off x="1714" y="1170"/>
              <a:ext cx="94" cy="123"/>
            </p:xfrm>
            <a:graphic>
              <a:graphicData uri="http://schemas.openxmlformats.org/presentationml/2006/ole">
                <p:oleObj spid="_x0000_s1047" name="Equation" r:id="rId15" imgW="126720" imgH="164880" progId="Equation.3">
                  <p:embed/>
                </p:oleObj>
              </a:graphicData>
            </a:graphic>
          </p:graphicFrame>
          <p:graphicFrame>
            <p:nvGraphicFramePr>
              <p:cNvPr id="65" name="Object 45"/>
              <p:cNvGraphicFramePr>
                <a:graphicFrameLocks noChangeAspect="1"/>
              </p:cNvGraphicFramePr>
              <p:nvPr/>
            </p:nvGraphicFramePr>
            <p:xfrm>
              <a:off x="580" y="1162"/>
              <a:ext cx="104" cy="152"/>
            </p:xfrm>
            <a:graphic>
              <a:graphicData uri="http://schemas.openxmlformats.org/presentationml/2006/ole">
                <p:oleObj spid="_x0000_s1048" name="Equation" r:id="rId16" imgW="139680" imgH="203040" progId="Equation.3">
                  <p:embed/>
                </p:oleObj>
              </a:graphicData>
            </a:graphic>
          </p:graphicFrame>
          <p:graphicFrame>
            <p:nvGraphicFramePr>
              <p:cNvPr id="66" name="Object 46"/>
              <p:cNvGraphicFramePr>
                <a:graphicFrameLocks noChangeAspect="1"/>
              </p:cNvGraphicFramePr>
              <p:nvPr/>
            </p:nvGraphicFramePr>
            <p:xfrm>
              <a:off x="581" y="1308"/>
              <a:ext cx="94" cy="104"/>
            </p:xfrm>
            <a:graphic>
              <a:graphicData uri="http://schemas.openxmlformats.org/presentationml/2006/ole">
                <p:oleObj spid="_x0000_s1049" name="Equation" r:id="rId17" imgW="126720" imgH="139680" progId="Equation.3">
                  <p:embed/>
                </p:oleObj>
              </a:graphicData>
            </a:graphic>
          </p:graphicFrame>
          <p:graphicFrame>
            <p:nvGraphicFramePr>
              <p:cNvPr id="67" name="Object 47"/>
              <p:cNvGraphicFramePr>
                <a:graphicFrameLocks noChangeAspect="1"/>
              </p:cNvGraphicFramePr>
              <p:nvPr/>
            </p:nvGraphicFramePr>
            <p:xfrm>
              <a:off x="362" y="1180"/>
              <a:ext cx="211" cy="199"/>
            </p:xfrm>
            <a:graphic>
              <a:graphicData uri="http://schemas.openxmlformats.org/presentationml/2006/ole">
                <p:oleObj spid="_x0000_s1050" name="Equation" r:id="rId18" imgW="203040" imgH="190440" progId="Equation.3">
                  <p:embed/>
                </p:oleObj>
              </a:graphicData>
            </a:graphic>
          </p:graphicFrame>
          <p:graphicFrame>
            <p:nvGraphicFramePr>
              <p:cNvPr id="68" name="Object 48"/>
              <p:cNvGraphicFramePr>
                <a:graphicFrameLocks noChangeAspect="1"/>
              </p:cNvGraphicFramePr>
              <p:nvPr/>
            </p:nvGraphicFramePr>
            <p:xfrm>
              <a:off x="1840" y="897"/>
              <a:ext cx="237" cy="201"/>
            </p:xfrm>
            <a:graphic>
              <a:graphicData uri="http://schemas.openxmlformats.org/presentationml/2006/ole">
                <p:oleObj spid="_x0000_s1051" name="Equation" r:id="rId19" imgW="228600" imgH="190440" progId="Equation.3">
                  <p:embed/>
                </p:oleObj>
              </a:graphicData>
            </a:graphic>
          </p:graphicFrame>
          <p:graphicFrame>
            <p:nvGraphicFramePr>
              <p:cNvPr id="69" name="Object 49"/>
              <p:cNvGraphicFramePr>
                <a:graphicFrameLocks noChangeAspect="1"/>
              </p:cNvGraphicFramePr>
              <p:nvPr/>
            </p:nvGraphicFramePr>
            <p:xfrm>
              <a:off x="1842" y="1196"/>
              <a:ext cx="237" cy="200"/>
            </p:xfrm>
            <a:graphic>
              <a:graphicData uri="http://schemas.openxmlformats.org/presentationml/2006/ole">
                <p:oleObj spid="_x0000_s1052" name="Equation" r:id="rId20" imgW="228600" imgH="190440" progId="Equation.3">
                  <p:embed/>
                </p:oleObj>
              </a:graphicData>
            </a:graphic>
          </p:graphicFrame>
        </p:grpSp>
      </p:grpSp>
      <p:sp>
        <p:nvSpPr>
          <p:cNvPr id="77" name="Text Box 145"/>
          <p:cNvSpPr txBox="1">
            <a:spLocks noChangeArrowheads="1"/>
          </p:cNvSpPr>
          <p:nvPr/>
        </p:nvSpPr>
        <p:spPr bwMode="auto">
          <a:xfrm>
            <a:off x="214282" y="642918"/>
            <a:ext cx="8929718" cy="101630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Clr>
                <a:srgbClr val="FFFFFF"/>
              </a:buClr>
              <a:buFont typeface="Arial" pitchFamily="34" charset="0"/>
              <a:buChar char="●"/>
            </a:pPr>
            <a:r>
              <a:rPr lang="en-GB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Many approaches to </a:t>
            </a:r>
            <a:r>
              <a:rPr lang="en-GB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g</a:t>
            </a:r>
            <a:r>
              <a:rPr lang="en-GB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angle measurements.  Most powerful through </a:t>
            </a:r>
            <a:endParaRPr lang="en-GB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FFFF"/>
              </a:buClr>
            </a:pPr>
            <a:r>
              <a:rPr lang="en-GB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GB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‘</a:t>
            </a:r>
            <a:r>
              <a:rPr lang="en-GB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DK’ </a:t>
            </a:r>
            <a:r>
              <a:rPr lang="en-GB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strategies </a:t>
            </a:r>
            <a:r>
              <a:rPr lang="en-GB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(charged and neutral B modes).  D final state is </a:t>
            </a:r>
            <a:endParaRPr lang="en-GB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buClr>
                <a:srgbClr val="FFFFFF"/>
              </a:buClr>
            </a:pPr>
            <a:r>
              <a:rPr lang="en-GB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GB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  </a:t>
            </a:r>
            <a:r>
              <a:rPr lang="en-GB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common to </a:t>
            </a:r>
            <a:r>
              <a:rPr lang="en-GB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D</a:t>
            </a:r>
            <a:r>
              <a:rPr lang="en-GB" sz="2000" b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0</a:t>
            </a:r>
            <a:r>
              <a:rPr lang="en-GB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and D</a:t>
            </a:r>
            <a:r>
              <a:rPr lang="en-GB" sz="2000" b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0</a:t>
            </a:r>
            <a:r>
              <a:rPr lang="en-GB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</a:p>
        </p:txBody>
      </p:sp>
      <p:sp>
        <p:nvSpPr>
          <p:cNvPr id="78" name="Text Box 145"/>
          <p:cNvSpPr txBox="1">
            <a:spLocks noChangeArrowheads="1"/>
          </p:cNvSpPr>
          <p:nvPr/>
        </p:nvSpPr>
        <p:spPr bwMode="auto">
          <a:xfrm>
            <a:off x="500034" y="2500306"/>
            <a:ext cx="8429652" cy="34785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Clr>
                <a:srgbClr val="FFFFFF"/>
              </a:buClr>
              <a:buFont typeface="Arial" pitchFamily="34" charset="0"/>
              <a:buChar char="●"/>
            </a:pPr>
            <a:endParaRPr lang="en-GB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buClr>
                <a:srgbClr val="FFFFFF"/>
              </a:buClr>
              <a:buFont typeface="Arial" pitchFamily="34" charset="0"/>
              <a:buChar char="●"/>
            </a:pPr>
            <a:r>
              <a:rPr lang="en-GB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Opportunity for </a:t>
            </a:r>
            <a:r>
              <a:rPr lang="en-GB" b="1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LHCb</a:t>
            </a:r>
            <a:r>
              <a:rPr lang="en-GB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 make a contribution </a:t>
            </a:r>
            <a:r>
              <a:rPr lang="en-GB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already with 200 </a:t>
            </a:r>
            <a:r>
              <a:rPr lang="en-GB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pb</a:t>
            </a:r>
            <a:r>
              <a:rPr lang="en-GB" b="1" baseline="30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-1  </a:t>
            </a:r>
            <a:r>
              <a:rPr lang="en-GB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:  </a:t>
            </a:r>
            <a:endParaRPr lang="en-GB" b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buClr>
                <a:srgbClr val="FFFFFF"/>
              </a:buClr>
            </a:pPr>
            <a:r>
              <a:rPr lang="en-GB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                                   expect </a:t>
            </a:r>
            <a:r>
              <a:rPr lang="en-GB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~10k </a:t>
            </a:r>
            <a:r>
              <a:rPr lang="en-GB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events </a:t>
            </a:r>
            <a:r>
              <a:rPr lang="en-GB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en-GB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D(</a:t>
            </a:r>
            <a:r>
              <a:rPr lang="en-GB" b="1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hh</a:t>
            </a:r>
            <a:r>
              <a:rPr lang="en-GB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)K . </a:t>
            </a:r>
          </a:p>
          <a:p>
            <a:pPr>
              <a:buClr>
                <a:srgbClr val="FFFFFF"/>
              </a:buClr>
              <a:buFont typeface="Arial" pitchFamily="34" charset="0"/>
              <a:buChar char="●"/>
            </a:pPr>
            <a:endParaRPr lang="en-GB" b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buClr>
                <a:srgbClr val="FFFFFF"/>
              </a:buClr>
              <a:buFont typeface="Arial" pitchFamily="34" charset="0"/>
              <a:buChar char="●"/>
            </a:pPr>
            <a:r>
              <a:rPr lang="en-GB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GB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Dalitz</a:t>
            </a:r>
            <a:r>
              <a:rPr lang="en-GB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plot analysis giving currently the single best </a:t>
            </a:r>
            <a:r>
              <a:rPr lang="en-GB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g</a:t>
            </a:r>
            <a:r>
              <a:rPr lang="en-GB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results:  </a:t>
            </a:r>
            <a:r>
              <a:rPr lang="en-GB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LHCb</a:t>
            </a:r>
            <a:r>
              <a:rPr lang="en-GB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will </a:t>
            </a:r>
          </a:p>
          <a:p>
            <a:pPr>
              <a:buClr>
                <a:srgbClr val="FFFFFF"/>
              </a:buClr>
            </a:pPr>
            <a:r>
              <a:rPr lang="en-GB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  reconstruct  in </a:t>
            </a:r>
            <a:r>
              <a:rPr lang="en-GB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B</a:t>
            </a:r>
            <a:r>
              <a:rPr lang="en-GB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GB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D(</a:t>
            </a:r>
            <a:r>
              <a:rPr lang="en-US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K</a:t>
            </a:r>
            <a:r>
              <a:rPr lang="en-US" b="1" baseline="-25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S</a:t>
            </a:r>
            <a:r>
              <a:rPr lang="en-US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charset="0"/>
                <a:sym typeface="Wingdings" pitchFamily="2" charset="2"/>
              </a:rPr>
              <a:t>pp</a:t>
            </a:r>
            <a:r>
              <a:rPr lang="en-GB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)K   </a:t>
            </a:r>
            <a:r>
              <a:rPr lang="en-GB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~6.800 events /2 fb</a:t>
            </a:r>
            <a:r>
              <a:rPr lang="en-GB" b="1" baseline="300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-1</a:t>
            </a:r>
            <a:r>
              <a:rPr lang="en-GB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GB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with </a:t>
            </a:r>
            <a:r>
              <a:rPr lang="en-GB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B/S&lt;1.5  </a:t>
            </a:r>
            <a:r>
              <a:rPr lang="en-GB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90%CL</a:t>
            </a:r>
            <a:r>
              <a:rPr lang="en-GB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</a:p>
          <a:p>
            <a:pPr>
              <a:buClr>
                <a:srgbClr val="FFFFFF"/>
              </a:buClr>
            </a:pPr>
            <a:endParaRPr lang="en-GB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buClr>
                <a:srgbClr val="FFFFFF"/>
              </a:buClr>
              <a:buFont typeface="Arial" pitchFamily="34" charset="0"/>
              <a:buChar char="●"/>
            </a:pPr>
            <a:r>
              <a:rPr lang="en-GB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GB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</a:t>
            </a:r>
            <a:r>
              <a:rPr lang="en-GB" b="1" baseline="-25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</a:t>
            </a:r>
            <a:r>
              <a:rPr lang="en-GB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→D</a:t>
            </a:r>
            <a:r>
              <a:rPr lang="en-GB" b="1" baseline="-25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</a:t>
            </a:r>
            <a:r>
              <a:rPr lang="en-GB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</a:t>
            </a:r>
            <a:r>
              <a:rPr lang="en-GB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time dependent CP asymmetry is unique to </a:t>
            </a:r>
            <a:r>
              <a:rPr lang="en-GB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LHCb</a:t>
            </a:r>
            <a:r>
              <a:rPr lang="en-GB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:  exploit </a:t>
            </a:r>
            <a:r>
              <a:rPr lang="en-GB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good </a:t>
            </a:r>
            <a:endParaRPr lang="en-GB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Clr>
                <a:srgbClr val="FFFFFF"/>
              </a:buClr>
            </a:pPr>
            <a:r>
              <a:rPr lang="en-GB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PID for </a:t>
            </a:r>
            <a:r>
              <a:rPr lang="en-GB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separation from </a:t>
            </a:r>
            <a:r>
              <a:rPr lang="en-GB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</a:t>
            </a:r>
            <a:r>
              <a:rPr lang="en-GB" b="1" baseline="-25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</a:t>
            </a:r>
            <a:r>
              <a:rPr lang="en-GB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→D</a:t>
            </a:r>
            <a:r>
              <a:rPr lang="en-GB" b="1" baseline="-25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</a:t>
            </a:r>
            <a:r>
              <a:rPr lang="en-GB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charset="0"/>
              </a:rPr>
              <a:t>p</a:t>
            </a:r>
            <a:r>
              <a:rPr lang="en-GB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and excellent proper time </a:t>
            </a:r>
            <a:r>
              <a:rPr lang="en-GB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resolution.</a:t>
            </a:r>
            <a:endParaRPr lang="en-GB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Clr>
                <a:srgbClr val="FFFFFF"/>
              </a:buClr>
              <a:buFont typeface="Arial" pitchFamily="34" charset="0"/>
              <a:buChar char="●"/>
            </a:pPr>
            <a:endParaRPr lang="en-GB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buClr>
                <a:srgbClr val="FFFFFF"/>
              </a:buClr>
            </a:pPr>
            <a:r>
              <a:rPr lang="en-GB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Global </a:t>
            </a:r>
            <a:r>
              <a:rPr lang="en-GB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fit to all measurements of </a:t>
            </a:r>
            <a:r>
              <a:rPr lang="en-GB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g  </a:t>
            </a:r>
            <a:r>
              <a:rPr lang="en-GB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Symbol" pitchFamily="18" charset="2"/>
              </a:rPr>
              <a:t>from tree decays only</a:t>
            </a:r>
            <a:r>
              <a:rPr lang="en-GB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:   </a:t>
            </a:r>
          </a:p>
          <a:p>
            <a:pPr>
              <a:buClr>
                <a:srgbClr val="FFFFFF"/>
              </a:buClr>
            </a:pPr>
            <a:r>
              <a:rPr lang="en-GB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             </a:t>
            </a:r>
            <a:r>
              <a:rPr lang="en-GB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 </a:t>
            </a:r>
            <a:r>
              <a:rPr lang="en-GB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 pitchFamily="18" charset="2"/>
              </a:rPr>
              <a:t></a:t>
            </a:r>
            <a:r>
              <a:rPr lang="en-GB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 pitchFamily="18" charset="2"/>
              </a:rPr>
              <a:t>() </a:t>
            </a:r>
            <a:r>
              <a:rPr lang="en-GB" altLang="ja-JP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/>
                <a:cs typeface="ＭＳ Ｐゴシック"/>
                <a:sym typeface="Symbol" pitchFamily="18" charset="2"/>
              </a:rPr>
              <a:t>~ 4</a:t>
            </a:r>
            <a:r>
              <a:rPr lang="en-US" altLang="zh-CN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宋体"/>
                <a:cs typeface="宋体"/>
              </a:rPr>
              <a:t>º</a:t>
            </a:r>
            <a:r>
              <a:rPr lang="en-GB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 with  2 fb</a:t>
            </a:r>
            <a:r>
              <a:rPr lang="en-GB" sz="2000" b="1" baseline="30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–1</a:t>
            </a:r>
            <a:endParaRPr lang="en-GB" sz="2000" b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5"/>
          <p:cNvSpPr txBox="1">
            <a:spLocks noChangeArrowheads="1"/>
          </p:cNvSpPr>
          <p:nvPr/>
        </p:nvSpPr>
        <p:spPr bwMode="auto">
          <a:xfrm>
            <a:off x="5286412" y="1714488"/>
            <a:ext cx="3929058" cy="92397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Clr>
                <a:srgbClr val="FFFFFF"/>
              </a:buClr>
            </a:pPr>
            <a:r>
              <a:rPr lang="en-GB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Many possibilities for D final states: </a:t>
            </a:r>
            <a:r>
              <a:rPr lang="en-GB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en-GB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  <a:sym typeface="Wingdings" pitchFamily="2" charset="2"/>
              </a:rPr>
              <a:t>p</a:t>
            </a:r>
            <a:r>
              <a:rPr lang="en-GB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, KK, </a:t>
            </a:r>
            <a:r>
              <a:rPr lang="en-GB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  <a:sym typeface="Wingdings" pitchFamily="2" charset="2"/>
              </a:rPr>
              <a:t>pp</a:t>
            </a:r>
            <a:r>
              <a:rPr lang="en-GB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GB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en-GB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  <a:sym typeface="Wingdings" pitchFamily="2" charset="2"/>
              </a:rPr>
              <a:t>ppp</a:t>
            </a:r>
            <a:r>
              <a:rPr lang="en-GB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  <a:sym typeface="Wingdings" pitchFamily="2" charset="2"/>
              </a:rPr>
              <a:t>,  </a:t>
            </a:r>
            <a:r>
              <a:rPr lang="en-GB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en-GB" baseline="-25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S</a:t>
            </a:r>
            <a:r>
              <a:rPr lang="en-GB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  <a:sym typeface="Wingdings" pitchFamily="2" charset="2"/>
              </a:rPr>
              <a:t>pp</a:t>
            </a:r>
            <a:r>
              <a:rPr lang="en-GB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...</a:t>
            </a:r>
          </a:p>
          <a:p>
            <a:pPr>
              <a:buClr>
                <a:srgbClr val="FFFFFF"/>
              </a:buClr>
            </a:pPr>
            <a:endParaRPr lang="en-GB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81" name="Connettore 1 80"/>
          <p:cNvCxnSpPr/>
          <p:nvPr/>
        </p:nvCxnSpPr>
        <p:spPr>
          <a:xfrm>
            <a:off x="2928926" y="1285860"/>
            <a:ext cx="214314" cy="1588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asellaDiTesto 81"/>
          <p:cNvSpPr txBox="1"/>
          <p:nvPr/>
        </p:nvSpPr>
        <p:spPr>
          <a:xfrm>
            <a:off x="4572000" y="6000768"/>
            <a:ext cx="4357718" cy="36933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More </a:t>
            </a:r>
            <a:r>
              <a:rPr lang="it-IT" dirty="0" err="1" smtClean="0">
                <a:solidFill>
                  <a:srgbClr val="FF0000"/>
                </a:solidFill>
              </a:rPr>
              <a:t>details</a:t>
            </a:r>
            <a:r>
              <a:rPr lang="it-IT" dirty="0" smtClean="0">
                <a:solidFill>
                  <a:srgbClr val="FF0000"/>
                </a:solidFill>
              </a:rPr>
              <a:t> in poster </a:t>
            </a:r>
            <a:r>
              <a:rPr lang="it-IT" dirty="0" err="1" smtClean="0">
                <a:solidFill>
                  <a:srgbClr val="FF0000"/>
                </a:solidFill>
              </a:rPr>
              <a:t>session</a:t>
            </a:r>
            <a:r>
              <a:rPr lang="it-IT" dirty="0" smtClean="0">
                <a:solidFill>
                  <a:srgbClr val="FF0000"/>
                </a:solidFill>
              </a:rPr>
              <a:t>: M. </a:t>
            </a:r>
            <a:r>
              <a:rPr lang="it-IT" dirty="0" err="1" smtClean="0">
                <a:solidFill>
                  <a:srgbClr val="FF0000"/>
                </a:solidFill>
              </a:rPr>
              <a:t>Gersabeck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80" name="Rettangolo 79"/>
          <p:cNvSpPr/>
          <p:nvPr/>
        </p:nvSpPr>
        <p:spPr>
          <a:xfrm>
            <a:off x="1571604" y="5572140"/>
            <a:ext cx="2643206" cy="428628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Segnaposto piè di pagina 8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HEP 2009 - M.Calvi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714356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err="1" smtClean="0"/>
              <a:t>Conclusions</a:t>
            </a:r>
            <a:endParaRPr lang="it-IT" dirty="0"/>
          </a:p>
        </p:txBody>
      </p:sp>
      <p:sp>
        <p:nvSpPr>
          <p:cNvPr id="16387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926A25-BA2F-4FA2-83C1-5FF1143CE302}" type="slidenum">
              <a:rPr lang="it-IT" smtClean="0"/>
              <a:pPr/>
              <a:t>14</a:t>
            </a:fld>
            <a:endParaRPr lang="it-IT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0034" y="928670"/>
            <a:ext cx="8643966" cy="50174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buClr>
                <a:srgbClr val="FFFFFF"/>
              </a:buClr>
              <a:buSzPct val="135000"/>
              <a:buFontTx/>
              <a:buChar char="•"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LHCb</a:t>
            </a:r>
            <a:r>
              <a:rPr lang="en-US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detector is on place and operational, ready for data taking</a:t>
            </a:r>
          </a:p>
          <a:p>
            <a:pPr>
              <a:buClr>
                <a:srgbClr val="FFFFFF"/>
              </a:buClr>
              <a:buSzPct val="135000"/>
            </a:pPr>
            <a:r>
              <a:rPr lang="en-US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at LHC start-up.</a:t>
            </a:r>
          </a:p>
          <a:p>
            <a:pPr>
              <a:buClr>
                <a:srgbClr val="FFFFFF"/>
              </a:buClr>
              <a:buSzPct val="135000"/>
              <a:buFontTx/>
              <a:buChar char="•"/>
            </a:pPr>
            <a:endParaRPr lang="en-US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Clr>
                <a:srgbClr val="FFFFFF"/>
              </a:buClr>
              <a:buSzPct val="135000"/>
              <a:buFontTx/>
              <a:buChar char="•"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charset="0"/>
                <a:sym typeface="Symbol" pitchFamily="18" charset="2"/>
              </a:rPr>
              <a:t> </a:t>
            </a:r>
            <a:r>
              <a:rPr lang="en-US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charset="0"/>
                <a:sym typeface="Symbol" pitchFamily="18" charset="2"/>
              </a:rPr>
              <a:t>2b</a:t>
            </a:r>
            <a:r>
              <a:rPr lang="en-US" sz="2000" b="1" baseline="-250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 </a:t>
            </a:r>
            <a:r>
              <a:rPr lang="en-US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value </a:t>
            </a:r>
            <a:r>
              <a:rPr lang="en-US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could bring good news for NP:  first </a:t>
            </a:r>
            <a:r>
              <a:rPr lang="en-US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LHCb</a:t>
            </a:r>
            <a:r>
              <a:rPr lang="en-US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 results could</a:t>
            </a:r>
          </a:p>
          <a:p>
            <a:pPr>
              <a:buClr>
                <a:srgbClr val="FFFFFF"/>
              </a:buClr>
              <a:buSzPct val="135000"/>
            </a:pPr>
            <a:r>
              <a:rPr lang="en-US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   come already from 2010 running. Expected sensitivity ~0.03/ 2 </a:t>
            </a:r>
            <a:r>
              <a:rPr lang="en-US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fb</a:t>
            </a:r>
            <a:r>
              <a:rPr lang="en-US" sz="2000" b="1" baseline="300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-1</a:t>
            </a:r>
          </a:p>
          <a:p>
            <a:pPr>
              <a:buClr>
                <a:srgbClr val="FFFFFF"/>
              </a:buClr>
              <a:buSzPct val="135000"/>
            </a:pPr>
            <a:endParaRPr lang="en-US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  <a:sym typeface="Symbol" pitchFamily="18" charset="2"/>
            </a:endParaRPr>
          </a:p>
          <a:p>
            <a:pPr>
              <a:buClr>
                <a:srgbClr val="FFFFFF"/>
              </a:buClr>
              <a:buSzPct val="135000"/>
              <a:buFontTx/>
              <a:buChar char="•"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 Extensive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LHCb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 program includes studies on many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hadronic</a:t>
            </a:r>
            <a:endParaRPr lang="en-US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  <a:sym typeface="Symbol" pitchFamily="18" charset="2"/>
            </a:endParaRPr>
          </a:p>
          <a:p>
            <a:pPr>
              <a:buClr>
                <a:srgbClr val="FFFFFF"/>
              </a:buClr>
              <a:buSzPct val="135000"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  channels for measurements on all CKM matrix parameters, </a:t>
            </a:r>
          </a:p>
          <a:p>
            <a:pPr>
              <a:buClr>
                <a:srgbClr val="FFFFFF"/>
              </a:buClr>
              <a:buSzPct val="135000"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  as well as searches for rare decays.</a:t>
            </a:r>
          </a:p>
          <a:p>
            <a:pPr>
              <a:buClr>
                <a:srgbClr val="FFFFFF"/>
              </a:buClr>
              <a:buSzPct val="135000"/>
              <a:buFontTx/>
              <a:buChar char="•"/>
            </a:pPr>
            <a:endParaRPr lang="en-US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  <a:sym typeface="Symbol" pitchFamily="18" charset="2"/>
            </a:endParaRPr>
          </a:p>
          <a:p>
            <a:pPr>
              <a:buClr>
                <a:srgbClr val="FFFFFF"/>
              </a:buClr>
              <a:buSzPct val="135000"/>
              <a:buFontTx/>
              <a:buChar char="•"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 First year data will also provide a lot of inclusive measurements </a:t>
            </a:r>
          </a:p>
          <a:p>
            <a:pPr>
              <a:buClr>
                <a:srgbClr val="FFFFFF"/>
              </a:buClr>
              <a:buSzPct val="135000"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 and studies on control channels.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</a:t>
            </a:r>
          </a:p>
          <a:p>
            <a:pPr>
              <a:buClr>
                <a:srgbClr val="FFFFFF"/>
              </a:buClr>
              <a:buSzPct val="135000"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        </a:t>
            </a:r>
            <a:endParaRPr lang="en-US" sz="2000" b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  <a:sym typeface="Symbol" pitchFamily="18" charset="2"/>
            </a:endParaRPr>
          </a:p>
          <a:p>
            <a:pPr>
              <a:buClr>
                <a:srgbClr val="FFFFFF"/>
              </a:buClr>
              <a:buSzPct val="135000"/>
              <a:buFontTx/>
              <a:buChar char="•"/>
            </a:pPr>
            <a:r>
              <a:rPr lang="en-US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In the coming years </a:t>
            </a:r>
            <a:r>
              <a:rPr lang="en-US" sz="2000" b="1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LHCb</a:t>
            </a:r>
            <a:r>
              <a:rPr lang="en-US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results will finally provide a strong</a:t>
            </a:r>
          </a:p>
          <a:p>
            <a:pPr>
              <a:buClr>
                <a:srgbClr val="FFFFFF"/>
              </a:buClr>
              <a:buSzPct val="135000"/>
            </a:pPr>
            <a:r>
              <a:rPr lang="en-US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improvement to </a:t>
            </a:r>
            <a:r>
              <a:rPr lang="en-US" sz="2000" b="1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flavour</a:t>
            </a:r>
            <a:r>
              <a:rPr lang="en-US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physics, in particular to the knowledge</a:t>
            </a:r>
          </a:p>
          <a:p>
            <a:pPr>
              <a:buClr>
                <a:srgbClr val="FFFFFF"/>
              </a:buClr>
              <a:buSzPct val="135000"/>
            </a:pPr>
            <a:r>
              <a:rPr lang="en-US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of the B</a:t>
            </a:r>
            <a:r>
              <a:rPr lang="en-US" sz="2000" b="1" baseline="-25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</a:t>
            </a:r>
            <a:r>
              <a:rPr lang="en-US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sector. </a:t>
            </a:r>
            <a:endParaRPr lang="en-US" sz="20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HEP 2009 - M.Calvi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7224" y="3000372"/>
            <a:ext cx="7772400" cy="928688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BACKUP</a:t>
            </a:r>
            <a:endParaRPr lang="it-IT" dirty="0"/>
          </a:p>
        </p:txBody>
      </p:sp>
      <p:sp>
        <p:nvSpPr>
          <p:cNvPr id="16387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926A25-BA2F-4FA2-83C1-5FF1143CE302}" type="slidenum">
              <a:rPr lang="it-IT" smtClean="0"/>
              <a:pPr/>
              <a:t>15</a:t>
            </a:fld>
            <a:endParaRPr lang="it-IT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HEP 2009 - M.Calvi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42908" y="0"/>
            <a:ext cx="9358346" cy="857232"/>
          </a:xfrm>
        </p:spPr>
        <p:txBody>
          <a:bodyPr/>
          <a:lstStyle/>
          <a:p>
            <a:r>
              <a:rPr lang="it-IT" sz="4000" dirty="0" err="1" smtClean="0"/>
              <a:t>Angular</a:t>
            </a:r>
            <a:r>
              <a:rPr lang="it-IT" sz="4000" dirty="0" smtClean="0"/>
              <a:t> </a:t>
            </a:r>
            <a:r>
              <a:rPr lang="it-IT" sz="4000" dirty="0" err="1" smtClean="0"/>
              <a:t>acceptance</a:t>
            </a:r>
            <a:r>
              <a:rPr lang="it-IT" sz="4000" dirty="0" smtClean="0"/>
              <a:t> </a:t>
            </a:r>
            <a:r>
              <a:rPr lang="it-IT" sz="4000" dirty="0" err="1" smtClean="0"/>
              <a:t>checks</a:t>
            </a:r>
            <a:r>
              <a:rPr lang="it-IT" sz="4000" dirty="0" smtClean="0"/>
              <a:t> </a:t>
            </a:r>
            <a:r>
              <a:rPr lang="it-IT" sz="4000" dirty="0" err="1" smtClean="0"/>
              <a:t>with</a:t>
            </a:r>
            <a:r>
              <a:rPr lang="it-IT" sz="4000" dirty="0" smtClean="0"/>
              <a:t> B</a:t>
            </a:r>
            <a:r>
              <a:rPr lang="it-IT" sz="4000" baseline="30000" dirty="0" smtClean="0"/>
              <a:t>0</a:t>
            </a:r>
            <a:r>
              <a:rPr lang="it-IT" sz="4000" dirty="0" smtClean="0">
                <a:sym typeface="Wingdings" pitchFamily="2" charset="2"/>
              </a:rPr>
              <a:t>J/</a:t>
            </a:r>
            <a:r>
              <a:rPr lang="it-IT" sz="4000" dirty="0" err="1" smtClean="0">
                <a:latin typeface="Symbol" pitchFamily="18" charset="2"/>
                <a:sym typeface="Wingdings" pitchFamily="2" charset="2"/>
              </a:rPr>
              <a:t>y</a:t>
            </a:r>
            <a:r>
              <a:rPr lang="it-IT" sz="4000" dirty="0" err="1" smtClean="0">
                <a:sym typeface="Wingdings" pitchFamily="2" charset="2"/>
              </a:rPr>
              <a:t>K*</a:t>
            </a:r>
            <a:endParaRPr lang="it-IT" sz="40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0695C-492A-48BE-AF2F-C03A48ED3647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041" y="5429264"/>
            <a:ext cx="8035487" cy="116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olo 1"/>
          <p:cNvSpPr txBox="1">
            <a:spLocks/>
          </p:cNvSpPr>
          <p:nvPr/>
        </p:nvSpPr>
        <p:spPr bwMode="auto">
          <a:xfrm>
            <a:off x="285752" y="785794"/>
            <a:ext cx="885824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 anchor="ctr"/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Measurement of polarization amplitudes and phases in the </a:t>
            </a:r>
            <a:r>
              <a:rPr lang="en-US" sz="20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</a:t>
            </a:r>
            <a:r>
              <a:rPr lang="en-US" sz="2000" b="1" kern="0" baseline="30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  <a:r>
              <a:rPr lang="en-US" sz="20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J/</a:t>
            </a:r>
            <a:r>
              <a:rPr lang="en-US" sz="2000" b="1" kern="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ea typeface="+mj-ea"/>
                <a:cs typeface="+mj-cs"/>
                <a:sym typeface="Wingdings" pitchFamily="2" charset="2"/>
              </a:rPr>
              <a:t>y</a:t>
            </a:r>
            <a:r>
              <a:rPr lang="en-US" sz="2000" b="1" kern="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K</a:t>
            </a:r>
            <a:r>
              <a:rPr lang="en-US" sz="20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* </a:t>
            </a:r>
            <a:r>
              <a:rPr lang="en-US" sz="20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decay </a:t>
            </a:r>
            <a:r>
              <a:rPr lang="en-US" sz="20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from fit to time dependent angular distributions</a:t>
            </a:r>
            <a:r>
              <a:rPr lang="en-US" sz="20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.</a:t>
            </a:r>
            <a:endParaRPr lang="en-US" sz="2000" b="1" kern="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 bwMode="auto">
          <a:xfrm>
            <a:off x="214314" y="1571612"/>
            <a:ext cx="9001156" cy="12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 anchor="ctr"/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Comparison with existing results from B Factories and </a:t>
            </a:r>
            <a:r>
              <a:rPr lang="en-US" sz="20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Tevatron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will validate the use of simulated acceptance functions and allow estimation of systematic uncertainties to </a:t>
            </a:r>
            <a:r>
              <a:rPr lang="en-US" sz="2000" b="1" dirty="0" smtClean="0">
                <a:solidFill>
                  <a:srgbClr val="FFFFFF"/>
                </a:solidFill>
                <a:latin typeface="Symbol" pitchFamily="18" charset="2"/>
                <a:cs typeface="Arial" charset="0"/>
                <a:sym typeface="Symbol" pitchFamily="18" charset="2"/>
              </a:rPr>
              <a:t>2b</a:t>
            </a:r>
            <a:r>
              <a:rPr lang="en-US" sz="2000" b="1" baseline="-25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related to angular acceptance.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8405" y="2786058"/>
            <a:ext cx="28098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928934"/>
            <a:ext cx="5072098" cy="169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sellaDiTesto 9"/>
          <p:cNvSpPr txBox="1"/>
          <p:nvPr/>
        </p:nvSpPr>
        <p:spPr>
          <a:xfrm>
            <a:off x="6762785" y="4000504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±5% </a:t>
            </a:r>
            <a:r>
              <a:rPr lang="it-IT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modification</a:t>
            </a:r>
            <a:endParaRPr lang="it-IT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it-IT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acceptance</a:t>
            </a:r>
            <a:endParaRPr lang="it-IT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619909" y="3071810"/>
            <a:ext cx="317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kern="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q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42844" y="4714884"/>
            <a:ext cx="5857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kern="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Strong constrain already  for a ± 5% modified</a:t>
            </a:r>
          </a:p>
          <a:p>
            <a:r>
              <a:rPr lang="en-US" sz="2000" b="1" kern="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angular acceptance .</a:t>
            </a:r>
            <a:endParaRPr lang="it-IT" sz="2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HEP 2009 - M.Calvi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1563" y="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CP </a:t>
            </a:r>
            <a:r>
              <a:rPr lang="it-IT" dirty="0" err="1" smtClean="0"/>
              <a:t>violation</a:t>
            </a:r>
            <a:r>
              <a:rPr lang="it-IT" dirty="0" smtClean="0"/>
              <a:t> and CKM </a:t>
            </a:r>
            <a:r>
              <a:rPr lang="it-IT" dirty="0" err="1" smtClean="0"/>
              <a:t>matrix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714375"/>
            <a:ext cx="8501063" cy="107156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Current  laboratory measurements of CPV are in agreement with</a:t>
            </a:r>
          </a:p>
          <a:p>
            <a:pPr eaLnBrk="1" hangingPunct="1"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SM predictions, encoded in the CKM matrix, but</a:t>
            </a:r>
          </a:p>
          <a:p>
            <a:pPr eaLnBrk="1" hangingPunct="1">
              <a:buFontTx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observation of universe requires much more.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Segnaposto numero diapositiva 3"/>
          <p:cNvSpPr>
            <a:spLocks noGrp="1"/>
          </p:cNvSpPr>
          <p:nvPr>
            <p:ph type="sldNum" sz="quarter" idx="11"/>
          </p:nvPr>
        </p:nvSpPr>
        <p:spPr>
          <a:xfrm>
            <a:off x="7108825" y="6248400"/>
            <a:ext cx="1905000" cy="457200"/>
          </a:xfrm>
          <a:noFill/>
        </p:spPr>
        <p:txBody>
          <a:bodyPr/>
          <a:lstStyle/>
          <a:p>
            <a:fld id="{A3CE4EB0-60F9-42CF-82B5-ADDCCCB356FE}" type="slidenum">
              <a:rPr lang="it-IT" smtClean="0"/>
              <a:pPr/>
              <a:t>2</a:t>
            </a:fld>
            <a:endParaRPr lang="it-IT" smtClean="0"/>
          </a:p>
        </p:txBody>
      </p:sp>
      <p:pic>
        <p:nvPicPr>
          <p:cNvPr id="5125" name="Picture 31"/>
          <p:cNvPicPr>
            <a:picLocks noChangeAspect="1" noChangeArrowheads="1"/>
          </p:cNvPicPr>
          <p:nvPr/>
        </p:nvPicPr>
        <p:blipFill>
          <a:blip r:embed="rId2"/>
          <a:srcRect l="30435" r="21739"/>
          <a:stretch>
            <a:fillRect/>
          </a:stretch>
        </p:blipFill>
        <p:spPr bwMode="auto">
          <a:xfrm>
            <a:off x="6635778" y="1143000"/>
            <a:ext cx="1865312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25"/>
          <p:cNvPicPr>
            <a:picLocks noChangeAspect="1" noChangeArrowheads="1"/>
          </p:cNvPicPr>
          <p:nvPr/>
        </p:nvPicPr>
        <p:blipFill>
          <a:blip r:embed="rId3"/>
          <a:srcRect t="24586" r="51363" b="-1688"/>
          <a:stretch>
            <a:fillRect/>
          </a:stretch>
        </p:blipFill>
        <p:spPr bwMode="auto">
          <a:xfrm>
            <a:off x="571500" y="2500313"/>
            <a:ext cx="3500438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25"/>
          <p:cNvPicPr>
            <a:picLocks noChangeAspect="1" noChangeArrowheads="1"/>
          </p:cNvPicPr>
          <p:nvPr/>
        </p:nvPicPr>
        <p:blipFill>
          <a:blip r:embed="rId3"/>
          <a:srcRect l="48511" t="24586" r="311" b="20773"/>
          <a:stretch>
            <a:fillRect/>
          </a:stretch>
        </p:blipFill>
        <p:spPr bwMode="auto">
          <a:xfrm>
            <a:off x="4738688" y="2786063"/>
            <a:ext cx="38338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egnaposto contenuto 2"/>
          <p:cNvSpPr txBox="1">
            <a:spLocks/>
          </p:cNvSpPr>
          <p:nvPr/>
        </p:nvSpPr>
        <p:spPr bwMode="auto">
          <a:xfrm>
            <a:off x="785813" y="4429125"/>
            <a:ext cx="81438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0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Still space for finding effects due to NP in less constrained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0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elements like </a:t>
            </a:r>
            <a:r>
              <a:rPr lang="en-US" sz="20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g</a:t>
            </a:r>
            <a:r>
              <a:rPr lang="en-US" sz="20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b="1" kern="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b</a:t>
            </a:r>
            <a:r>
              <a:rPr lang="en-US" sz="2000" b="1" kern="0" baseline="-25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n-US" sz="20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angles.</a:t>
            </a:r>
            <a:endParaRPr lang="en-US" sz="2000" b="1" kern="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Connettore 2 13"/>
          <p:cNvCxnSpPr/>
          <p:nvPr/>
        </p:nvCxnSpPr>
        <p:spPr>
          <a:xfrm rot="10800000" flipV="1">
            <a:off x="3429000" y="2444750"/>
            <a:ext cx="1500188" cy="500063"/>
          </a:xfrm>
          <a:prstGeom prst="straightConnector1">
            <a:avLst/>
          </a:prstGeom>
          <a:ln w="3810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4929188" y="2454275"/>
            <a:ext cx="785812" cy="490538"/>
          </a:xfrm>
          <a:prstGeom prst="straightConnector1">
            <a:avLst/>
          </a:prstGeom>
          <a:ln w="3810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1" name="CasellaDiTesto 17"/>
          <p:cNvSpPr txBox="1">
            <a:spLocks noChangeArrowheads="1"/>
          </p:cNvSpPr>
          <p:nvPr/>
        </p:nvSpPr>
        <p:spPr bwMode="auto">
          <a:xfrm>
            <a:off x="2500313" y="2500313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“db”</a:t>
            </a:r>
          </a:p>
        </p:txBody>
      </p:sp>
      <p:sp>
        <p:nvSpPr>
          <p:cNvPr id="5132" name="CasellaDiTesto 20"/>
          <p:cNvSpPr txBox="1">
            <a:spLocks noChangeArrowheads="1"/>
          </p:cNvSpPr>
          <p:nvPr/>
        </p:nvSpPr>
        <p:spPr bwMode="auto">
          <a:xfrm>
            <a:off x="4929188" y="2844800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it-IT" b="1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sb</a:t>
            </a:r>
            <a:r>
              <a:rPr lang="it-IT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it-IT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e 21"/>
          <p:cNvSpPr/>
          <p:nvPr/>
        </p:nvSpPr>
        <p:spPr>
          <a:xfrm>
            <a:off x="1143000" y="3571875"/>
            <a:ext cx="785813" cy="785813"/>
          </a:xfrm>
          <a:prstGeom prst="ellipse">
            <a:avLst/>
          </a:prstGeom>
          <a:noFill/>
          <a:ln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7643813" y="3286125"/>
            <a:ext cx="785812" cy="785813"/>
          </a:xfrm>
          <a:prstGeom prst="ellipse">
            <a:avLst/>
          </a:prstGeom>
          <a:noFill/>
          <a:ln cmpd="tri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5" name="Segnaposto contenuto 2"/>
          <p:cNvSpPr txBox="1">
            <a:spLocks/>
          </p:cNvSpPr>
          <p:nvPr/>
        </p:nvSpPr>
        <p:spPr bwMode="auto">
          <a:xfrm>
            <a:off x="357188" y="2071688"/>
            <a:ext cx="62865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000" b="1" kern="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Unitarity</a:t>
            </a:r>
            <a:r>
              <a:rPr lang="en-US" sz="2000" b="1" kern="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relations represented by triangles.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 sz="2000" b="1" kern="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egnaposto contenuto 2"/>
          <p:cNvSpPr txBox="1">
            <a:spLocks/>
          </p:cNvSpPr>
          <p:nvPr/>
        </p:nvSpPr>
        <p:spPr bwMode="auto">
          <a:xfrm>
            <a:off x="1785918" y="5572125"/>
            <a:ext cx="30003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UT constraints from tree measurements only </a:t>
            </a:r>
            <a:r>
              <a:rPr lang="en-US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endParaRPr lang="en-US" i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Immagine 17" descr="rhoeta_small_tre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4900366"/>
            <a:ext cx="3429024" cy="1751330"/>
          </a:xfrm>
          <a:prstGeom prst="rect">
            <a:avLst/>
          </a:prstGeom>
        </p:spPr>
      </p:pic>
      <p:sp>
        <p:nvSpPr>
          <p:cNvPr id="19" name="Segnaposto piè di pagina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HEP 2009 - M.Calvi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2938" y="71438"/>
            <a:ext cx="7772400" cy="714356"/>
          </a:xfrm>
        </p:spPr>
        <p:txBody>
          <a:bodyPr/>
          <a:lstStyle/>
          <a:p>
            <a:pPr eaLnBrk="1" hangingPunct="1">
              <a:defRPr/>
            </a:pPr>
            <a:r>
              <a:rPr lang="it-IT" sz="4000" dirty="0" smtClean="0"/>
              <a:t>The B</a:t>
            </a:r>
            <a:r>
              <a:rPr lang="it-IT" sz="4000" baseline="30000" dirty="0" smtClean="0"/>
              <a:t>0</a:t>
            </a:r>
            <a:r>
              <a:rPr lang="it-IT" sz="4000" baseline="-25000" dirty="0" smtClean="0"/>
              <a:t>s</a:t>
            </a:r>
            <a:r>
              <a:rPr lang="it-IT" sz="4000" dirty="0" smtClean="0"/>
              <a:t>B</a:t>
            </a:r>
            <a:r>
              <a:rPr lang="it-IT" sz="4000" baseline="30000" dirty="0" smtClean="0"/>
              <a:t>0</a:t>
            </a:r>
            <a:r>
              <a:rPr lang="it-IT" sz="4000" baseline="-25000" dirty="0" smtClean="0"/>
              <a:t>s</a:t>
            </a:r>
            <a:r>
              <a:rPr lang="it-IT" sz="4000" dirty="0" smtClean="0"/>
              <a:t> mixing in B</a:t>
            </a:r>
            <a:r>
              <a:rPr lang="it-IT" sz="4000" baseline="-25000" dirty="0" smtClean="0"/>
              <a:t>s</a:t>
            </a:r>
            <a:r>
              <a:rPr lang="it-IT" sz="4000" baseline="30000" dirty="0" smtClean="0"/>
              <a:t>0</a:t>
            </a:r>
            <a:r>
              <a:rPr lang="it-IT" sz="4000" dirty="0" smtClean="0">
                <a:sym typeface="Wingdings" pitchFamily="2" charset="2"/>
              </a:rPr>
              <a:t>J/</a:t>
            </a:r>
            <a:r>
              <a:rPr lang="it-IT" sz="4000" dirty="0" err="1" smtClean="0">
                <a:latin typeface="Symbol" pitchFamily="18" charset="2"/>
                <a:sym typeface="Wingdings" pitchFamily="2" charset="2"/>
              </a:rPr>
              <a:t>yf</a:t>
            </a:r>
            <a:endParaRPr lang="it-IT" sz="4000" dirty="0"/>
          </a:p>
        </p:txBody>
      </p:sp>
      <p:sp>
        <p:nvSpPr>
          <p:cNvPr id="6147" name="Segnaposto contenuto 2"/>
          <p:cNvSpPr>
            <a:spLocks noGrp="1"/>
          </p:cNvSpPr>
          <p:nvPr>
            <p:ph idx="1"/>
          </p:nvPr>
        </p:nvSpPr>
        <p:spPr>
          <a:xfrm>
            <a:off x="500094" y="928688"/>
            <a:ext cx="8643938" cy="928687"/>
          </a:xfrm>
        </p:spPr>
        <p:txBody>
          <a:bodyPr/>
          <a:lstStyle/>
          <a:p>
            <a:pPr eaLnBrk="1" hangingPunct="1"/>
            <a:r>
              <a:rPr lang="en-US" altLang="fr-FR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A CP violating phase arises from interference between B</a:t>
            </a:r>
            <a:r>
              <a:rPr lang="en-US" altLang="fr-FR" sz="2000" b="1" baseline="-25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s</a:t>
            </a:r>
            <a:r>
              <a:rPr lang="en-US" altLang="fr-FR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decay     to J/</a:t>
            </a:r>
            <a:r>
              <a:rPr lang="en-US" altLang="fr-FR" sz="2000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  <a:sym typeface="Symbol" pitchFamily="18" charset="2"/>
              </a:rPr>
              <a:t>yf</a:t>
            </a:r>
            <a:r>
              <a:rPr lang="en-US" altLang="fr-FR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 directly or via mixing </a:t>
            </a:r>
          </a:p>
          <a:p>
            <a:pPr eaLnBrk="1" hangingPunct="1"/>
            <a:endParaRPr lang="en-US" sz="200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contenuto 2"/>
          <p:cNvSpPr txBox="1">
            <a:spLocks/>
          </p:cNvSpPr>
          <p:nvPr/>
        </p:nvSpPr>
        <p:spPr bwMode="auto">
          <a:xfrm>
            <a:off x="285720" y="3071810"/>
            <a:ext cx="864399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altLang="fr-FR" sz="20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In the SM: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fr-FR" sz="20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    B</a:t>
            </a:r>
            <a:r>
              <a:rPr lang="en-US" altLang="fr-FR" sz="2000" b="1" kern="0" baseline="-250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s</a:t>
            </a:r>
            <a:r>
              <a:rPr lang="en-US" altLang="fr-FR" sz="20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altLang="fr-FR" sz="20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altLang="fr-FR" sz="20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J/</a:t>
            </a:r>
            <a:r>
              <a:rPr lang="en-US" altLang="fr-FR" sz="2000" b="1" kern="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  <a:sym typeface="Symbol" pitchFamily="18" charset="2"/>
              </a:rPr>
              <a:t>yf</a:t>
            </a:r>
            <a:r>
              <a:rPr lang="en-US" altLang="fr-FR" sz="20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altLang="fr-FR" sz="20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is dominated by a single weak phase, well predicted:</a:t>
            </a:r>
          </a:p>
          <a:p>
            <a:pPr marL="987425" lvl="1" indent="-38100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0000"/>
              <a:defRPr/>
            </a:pPr>
            <a:endParaRPr lang="en-US" altLang="fr-FR" sz="20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8" charset="2"/>
            </a:endParaRPr>
          </a:p>
          <a:p>
            <a:pPr marL="987425" lvl="1" indent="-38100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0000"/>
              <a:defRPr/>
            </a:pPr>
            <a:endParaRPr lang="en-US" altLang="fr-FR" sz="20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8" charset="2"/>
            </a:endParaRPr>
          </a:p>
          <a:p>
            <a:pPr marL="987425" lvl="1" indent="-38100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0000"/>
              <a:defRPr/>
            </a:pPr>
            <a:endParaRPr lang="en-US" altLang="fr-FR" sz="20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  <a:sym typeface="Symbol" pitchFamily="18" charset="2"/>
            </a:endParaRPr>
          </a:p>
          <a:p>
            <a:pPr marL="987425" lvl="1" indent="-38100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0000"/>
              <a:defRPr/>
            </a:pPr>
            <a:endParaRPr lang="en-US" altLang="fr-FR" sz="20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  <a:sym typeface="Symbol" pitchFamily="18" charset="2"/>
            </a:endParaRPr>
          </a:p>
          <a:p>
            <a:pPr marL="2816225" lvl="5" indent="-38100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0000"/>
              <a:defRPr/>
            </a:pPr>
            <a:r>
              <a:rPr lang="en-US" alt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 pitchFamily="18" charset="2"/>
              </a:rPr>
              <a:t>       </a:t>
            </a:r>
            <a:r>
              <a:rPr lang="en-US" altLang="fr-FR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 pitchFamily="18" charset="2"/>
              </a:rPr>
              <a:t>F</a:t>
            </a:r>
            <a:r>
              <a:rPr lang="en-US" altLang="fr-FR" sz="2400" b="1" kern="0" baseline="-25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J/</a:t>
            </a:r>
            <a:r>
              <a:rPr lang="en-US" altLang="fr-FR" sz="2400" b="1" kern="0" baseline="-25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 pitchFamily="18" charset="2"/>
              </a:rPr>
              <a:t>yf</a:t>
            </a:r>
            <a:r>
              <a:rPr lang="en-US" altLang="fr-FR" sz="2400" b="1" baseline="30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SM</a:t>
            </a:r>
            <a:r>
              <a:rPr lang="en-US" altLang="fr-FR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 pitchFamily="18" charset="2"/>
              </a:rPr>
              <a:t>=</a:t>
            </a:r>
            <a:r>
              <a:rPr lang="en-US" altLang="fr-FR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-</a:t>
            </a:r>
            <a:r>
              <a:rPr lang="en-US" altLang="fr-FR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2</a:t>
            </a:r>
            <a:r>
              <a:rPr lang="en-US" altLang="fr-FR" sz="2400" b="1" baseline="-250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s  </a:t>
            </a:r>
            <a:r>
              <a:rPr lang="en-US" altLang="fr-F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+ </a:t>
            </a:r>
            <a:r>
              <a:rPr lang="en-US" altLang="fr-FR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 pitchFamily="18" charset="2"/>
              </a:rPr>
              <a:t>d</a:t>
            </a:r>
            <a:r>
              <a:rPr lang="en-US" altLang="fr-FR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P</a:t>
            </a:r>
            <a:r>
              <a:rPr lang="en-US" altLang="fr-F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        </a:t>
            </a:r>
            <a:r>
              <a:rPr lang="en-US" altLang="fr-F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Penguin contribution 				        estimated  ~</a:t>
            </a:r>
            <a:r>
              <a:rPr lang="en-US" altLang="fr-FR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10</a:t>
            </a:r>
            <a:r>
              <a:rPr lang="en-US" altLang="fr-FR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-4</a:t>
            </a:r>
            <a:r>
              <a:rPr lang="en-US" altLang="fr-FR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-10</a:t>
            </a:r>
            <a:r>
              <a:rPr lang="en-US" altLang="fr-FR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-3</a:t>
            </a:r>
            <a:endParaRPr lang="en-US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87425" lvl="1" indent="-38100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0000"/>
              <a:defRPr/>
            </a:pPr>
            <a:r>
              <a:rPr lang="en-US" altLang="fr-FR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			-2</a:t>
            </a:r>
            <a:r>
              <a:rPr lang="en-US" altLang="fr-FR" sz="2400" b="1" baseline="-250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s</a:t>
            </a:r>
            <a:r>
              <a:rPr lang="en-US" altLang="fr-FR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= (-</a:t>
            </a:r>
            <a:r>
              <a:rPr lang="en-US" altLang="fr-FR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0.0370.002) </a:t>
            </a:r>
            <a:r>
              <a:rPr lang="en-US" altLang="fr-FR" sz="24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rad</a:t>
            </a:r>
            <a:r>
              <a:rPr lang="en-US" altLang="fr-FR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      </a:t>
            </a:r>
            <a:r>
              <a:rPr lang="en-US" altLang="fr-F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from UT fits</a:t>
            </a:r>
          </a:p>
          <a:p>
            <a:pPr marL="987425" lvl="1" indent="-38100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0000"/>
              <a:defRPr/>
            </a:pPr>
            <a:r>
              <a:rPr lang="en-US" altLang="fr-FR" sz="20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			</a:t>
            </a:r>
          </a:p>
        </p:txBody>
      </p:sp>
      <p:pic>
        <p:nvPicPr>
          <p:cNvPr id="6149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714500"/>
            <a:ext cx="42719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5038" y="2209794"/>
            <a:ext cx="34131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2228844"/>
            <a:ext cx="30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753225" y="2190744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chemeClr val="tx2">
                    <a:lumMod val="40000"/>
                    <a:lumOff val="60000"/>
                  </a:schemeClr>
                </a:solidFill>
              </a:rPr>
              <a:t>B</a:t>
            </a:r>
            <a:r>
              <a:rPr lang="en-US" b="1" baseline="-25000">
                <a:solidFill>
                  <a:schemeClr val="tx2">
                    <a:lumMod val="40000"/>
                    <a:lumOff val="60000"/>
                  </a:schemeClr>
                </a:solidFill>
              </a:rPr>
              <a:t>s</a:t>
            </a: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6829425" y="2190744"/>
            <a:ext cx="1524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it-IT" b="1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5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9550" y="1581144"/>
            <a:ext cx="4413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838825" y="1733544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chemeClr val="tx2">
                    <a:lumMod val="40000"/>
                    <a:lumOff val="60000"/>
                  </a:schemeClr>
                </a:solidFill>
              </a:rPr>
              <a:t>B</a:t>
            </a:r>
            <a:r>
              <a:rPr lang="en-US" b="1" baseline="-25000">
                <a:solidFill>
                  <a:schemeClr val="tx2">
                    <a:lumMod val="40000"/>
                    <a:lumOff val="60000"/>
                  </a:schemeClr>
                </a:solidFill>
              </a:rPr>
              <a:t>s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286625" y="1733544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i="1">
                <a:solidFill>
                  <a:schemeClr val="tx2">
                    <a:lumMod val="40000"/>
                    <a:lumOff val="60000"/>
                  </a:schemeClr>
                </a:solidFill>
              </a:rPr>
              <a:t>f </a:t>
            </a:r>
            <a:r>
              <a:rPr lang="en-US" b="1">
                <a:solidFill>
                  <a:schemeClr val="tx2">
                    <a:lumMod val="40000"/>
                    <a:lumOff val="60000"/>
                  </a:schemeClr>
                </a:solidFill>
              </a:rPr>
              <a:t>=J/</a:t>
            </a:r>
            <a:r>
              <a:rPr lang="en-US" b="1">
                <a:solidFill>
                  <a:schemeClr val="tx2">
                    <a:lumMod val="40000"/>
                    <a:lumOff val="60000"/>
                  </a:schemeClr>
                </a:solidFill>
                <a:latin typeface="Symbol" pitchFamily="18" charset="2"/>
              </a:rPr>
              <a:t>yf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296025" y="1962144"/>
            <a:ext cx="914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arrow" w="med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it-IT" b="1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7058025" y="2114544"/>
            <a:ext cx="381000" cy="228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arrow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 b="1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6143625" y="2114544"/>
            <a:ext cx="609600" cy="228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arrow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 b="1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60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3" y="2214563"/>
            <a:ext cx="33083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4" descr="ts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53" y="3857628"/>
            <a:ext cx="30003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5" descr="betasPD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715" y="3890965"/>
            <a:ext cx="2143125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14715" y="4627565"/>
            <a:ext cx="212883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5"/>
          <p:cNvPicPr>
            <a:picLocks noChangeAspect="1" noChangeArrowheads="1"/>
          </p:cNvPicPr>
          <p:nvPr/>
        </p:nvPicPr>
        <p:blipFill>
          <a:blip r:embed="rId10"/>
          <a:srcRect r="51038"/>
          <a:stretch>
            <a:fillRect/>
          </a:stretch>
        </p:blipFill>
        <p:spPr bwMode="auto">
          <a:xfrm>
            <a:off x="642966" y="3886201"/>
            <a:ext cx="2214522" cy="204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5" name="Segnaposto numero diapositiva 22"/>
          <p:cNvSpPr>
            <a:spLocks noGrp="1"/>
          </p:cNvSpPr>
          <p:nvPr>
            <p:ph type="sldNum" sz="quarter" idx="11"/>
          </p:nvPr>
        </p:nvSpPr>
        <p:spPr>
          <a:xfrm>
            <a:off x="7108825" y="6248400"/>
            <a:ext cx="1905000" cy="457200"/>
          </a:xfrm>
          <a:noFill/>
        </p:spPr>
        <p:txBody>
          <a:bodyPr/>
          <a:lstStyle/>
          <a:p>
            <a:fld id="{A11A6328-FC9D-4396-BB71-CC12FD6128C9}" type="slidenum">
              <a:rPr lang="it-IT" smtClean="0"/>
              <a:pPr/>
              <a:t>3</a:t>
            </a:fld>
            <a:endParaRPr lang="it-IT" smtClean="0"/>
          </a:p>
        </p:txBody>
      </p:sp>
      <p:cxnSp>
        <p:nvCxnSpPr>
          <p:cNvPr id="25" name="Connettore 1 24"/>
          <p:cNvCxnSpPr/>
          <p:nvPr/>
        </p:nvCxnSpPr>
        <p:spPr>
          <a:xfrm>
            <a:off x="2857488" y="214313"/>
            <a:ext cx="428625" cy="158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/>
          <p:nvPr/>
        </p:nvSpPr>
        <p:spPr>
          <a:xfrm>
            <a:off x="3000403" y="5286378"/>
            <a:ext cx="3000375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3000403" y="6000753"/>
            <a:ext cx="3571875" cy="5000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HEP 2009 - M.Calvi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2938" y="0"/>
            <a:ext cx="7772400" cy="714351"/>
          </a:xfrm>
        </p:spPr>
        <p:txBody>
          <a:bodyPr/>
          <a:lstStyle/>
          <a:p>
            <a:pPr eaLnBrk="1" hangingPunct="1">
              <a:defRPr/>
            </a:pPr>
            <a:r>
              <a:rPr lang="it-IT" sz="4000" dirty="0" smtClean="0"/>
              <a:t>B</a:t>
            </a:r>
            <a:r>
              <a:rPr lang="it-IT" sz="4000" baseline="30000" dirty="0" smtClean="0"/>
              <a:t>0</a:t>
            </a:r>
            <a:r>
              <a:rPr lang="it-IT" sz="4000" baseline="-25000" dirty="0" smtClean="0"/>
              <a:t>s</a:t>
            </a:r>
            <a:r>
              <a:rPr lang="it-IT" sz="4000" dirty="0" smtClean="0"/>
              <a:t>B</a:t>
            </a:r>
            <a:r>
              <a:rPr lang="it-IT" sz="4000" baseline="30000" dirty="0" smtClean="0"/>
              <a:t>0</a:t>
            </a:r>
            <a:r>
              <a:rPr lang="it-IT" sz="4000" baseline="-25000" dirty="0" smtClean="0"/>
              <a:t>s </a:t>
            </a:r>
            <a:r>
              <a:rPr lang="it-IT" sz="4000" dirty="0" err="1" smtClean="0"/>
              <a:t>with</a:t>
            </a:r>
            <a:r>
              <a:rPr lang="it-IT" sz="4000" dirty="0" smtClean="0"/>
              <a:t> New </a:t>
            </a:r>
            <a:r>
              <a:rPr lang="it-IT" sz="4000" dirty="0" err="1" smtClean="0"/>
              <a:t>Physics</a:t>
            </a:r>
            <a:endParaRPr lang="it-IT" sz="4000" dirty="0"/>
          </a:p>
        </p:txBody>
      </p:sp>
      <p:sp>
        <p:nvSpPr>
          <p:cNvPr id="7171" name="Segnaposto contenuto 2"/>
          <p:cNvSpPr>
            <a:spLocks noGrp="1"/>
          </p:cNvSpPr>
          <p:nvPr>
            <p:ph idx="1"/>
          </p:nvPr>
        </p:nvSpPr>
        <p:spPr>
          <a:xfrm>
            <a:off x="285750" y="2357436"/>
            <a:ext cx="8786813" cy="928688"/>
          </a:xfrm>
        </p:spPr>
        <p:txBody>
          <a:bodyPr/>
          <a:lstStyle/>
          <a:p>
            <a:pPr eaLnBrk="1" hangingPunct="1"/>
            <a:r>
              <a:rPr lang="en-US" altLang="fr-FR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New particles could contribute to the B</a:t>
            </a:r>
            <a:r>
              <a:rPr lang="en-US" altLang="fr-FR" sz="2000" b="1" baseline="-25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s</a:t>
            </a:r>
            <a:r>
              <a:rPr lang="en-US" altLang="fr-FR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-B</a:t>
            </a:r>
            <a:r>
              <a:rPr lang="en-US" altLang="fr-FR" sz="2000" b="1" baseline="-25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s</a:t>
            </a:r>
            <a:r>
              <a:rPr lang="en-US" altLang="fr-FR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box diagram modifying the SM prediction, adding a new phase :</a:t>
            </a:r>
            <a:endParaRPr lang="it-IT" sz="200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172" name="Group 21"/>
          <p:cNvGrpSpPr>
            <a:grpSpLocks/>
          </p:cNvGrpSpPr>
          <p:nvPr/>
        </p:nvGrpSpPr>
        <p:grpSpPr bwMode="auto">
          <a:xfrm>
            <a:off x="1643042" y="785794"/>
            <a:ext cx="2714644" cy="1428760"/>
            <a:chOff x="4320" y="2736"/>
            <a:chExt cx="1392" cy="806"/>
          </a:xfrm>
        </p:grpSpPr>
        <p:pic>
          <p:nvPicPr>
            <p:cNvPr id="7187" name="Picture 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20" y="2736"/>
              <a:ext cx="1344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8" name="Rectangle 23"/>
            <p:cNvSpPr>
              <a:spLocks noChangeArrowheads="1"/>
            </p:cNvSpPr>
            <p:nvPr/>
          </p:nvSpPr>
          <p:spPr bwMode="auto">
            <a:xfrm>
              <a:off x="5616" y="2880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7189" name="Rectangle 24"/>
            <p:cNvSpPr>
              <a:spLocks noChangeArrowheads="1"/>
            </p:cNvSpPr>
            <p:nvPr/>
          </p:nvSpPr>
          <p:spPr bwMode="auto">
            <a:xfrm>
              <a:off x="5616" y="3312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</p:grpSp>
      <p:pic>
        <p:nvPicPr>
          <p:cNvPr id="7173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5876" y="785794"/>
            <a:ext cx="278853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138203"/>
            <a:ext cx="3500463" cy="43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75" y="4295800"/>
            <a:ext cx="3464942" cy="135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egnaposto contenuto 2"/>
          <p:cNvSpPr txBox="1">
            <a:spLocks/>
          </p:cNvSpPr>
          <p:nvPr/>
        </p:nvSpPr>
        <p:spPr bwMode="auto">
          <a:xfrm>
            <a:off x="285750" y="3795738"/>
            <a:ext cx="921543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altLang="fr-FR" sz="20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This new </a:t>
            </a:r>
            <a:r>
              <a:rPr lang="en-US" altLang="fr-FR" sz="20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phase          will also  modify other measurements:</a:t>
            </a:r>
          </a:p>
        </p:txBody>
      </p:sp>
      <p:pic>
        <p:nvPicPr>
          <p:cNvPr id="7177" name="Picture 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3795738"/>
            <a:ext cx="4746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egnaposto contenuto 2"/>
          <p:cNvSpPr txBox="1">
            <a:spLocks/>
          </p:cNvSpPr>
          <p:nvPr/>
        </p:nvSpPr>
        <p:spPr bwMode="auto">
          <a:xfrm>
            <a:off x="357188" y="5581688"/>
            <a:ext cx="878681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fr-FR" sz="20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   where: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fr-FR" sz="20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                                    is </a:t>
            </a:r>
            <a:r>
              <a:rPr lang="en-US" altLang="fr-FR" sz="20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calculated </a:t>
            </a:r>
            <a:r>
              <a:rPr lang="en-US" altLang="fr-FR" sz="20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in </a:t>
            </a:r>
            <a:r>
              <a:rPr lang="en-US" altLang="fr-FR" sz="20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the </a:t>
            </a:r>
            <a:r>
              <a:rPr lang="en-US" altLang="fr-FR" sz="20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SM:</a:t>
            </a:r>
            <a:endParaRPr lang="en-US" altLang="fr-FR" sz="2000" b="1" kern="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7179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5937137"/>
            <a:ext cx="2071702" cy="57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60" y="6010316"/>
            <a:ext cx="27241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1" name="Segnaposto numero diapositiva 26"/>
          <p:cNvSpPr>
            <a:spLocks noGrp="1"/>
          </p:cNvSpPr>
          <p:nvPr>
            <p:ph type="sldNum" sz="quarter" idx="11"/>
          </p:nvPr>
        </p:nvSpPr>
        <p:spPr>
          <a:xfrm>
            <a:off x="7108825" y="6543700"/>
            <a:ext cx="1905000" cy="457200"/>
          </a:xfrm>
          <a:noFill/>
        </p:spPr>
        <p:txBody>
          <a:bodyPr/>
          <a:lstStyle/>
          <a:p>
            <a:fld id="{2E2D7F4B-7BD4-4B80-A606-DE82B6C8CC2F}" type="slidenum">
              <a:rPr lang="it-IT" smtClean="0"/>
              <a:pPr/>
              <a:t>4</a:t>
            </a:fld>
            <a:endParaRPr lang="it-IT" smtClean="0"/>
          </a:p>
        </p:txBody>
      </p:sp>
      <p:cxnSp>
        <p:nvCxnSpPr>
          <p:cNvPr id="28" name="Connettore 1 27"/>
          <p:cNvCxnSpPr/>
          <p:nvPr/>
        </p:nvCxnSpPr>
        <p:spPr>
          <a:xfrm>
            <a:off x="2643174" y="142875"/>
            <a:ext cx="428625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 flipV="1">
            <a:off x="5572125" y="2428822"/>
            <a:ext cx="238592" cy="46"/>
          </a:xfrm>
          <a:prstGeom prst="line">
            <a:avLst/>
          </a:prstGeom>
          <a:ln w="28575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84" name="Gruppo 31"/>
          <p:cNvGrpSpPr>
            <a:grpSpLocks/>
          </p:cNvGrpSpPr>
          <p:nvPr/>
        </p:nvGrpSpPr>
        <p:grpSpPr bwMode="auto">
          <a:xfrm>
            <a:off x="4857752" y="3143251"/>
            <a:ext cx="2500313" cy="428625"/>
            <a:chOff x="1462123" y="2928934"/>
            <a:chExt cx="2490461" cy="500066"/>
          </a:xfrm>
        </p:grpSpPr>
        <p:pic>
          <p:nvPicPr>
            <p:cNvPr id="7185" name="Picture 19"/>
            <p:cNvPicPr>
              <a:picLocks noChangeAspect="1" noChangeArrowheads="1"/>
            </p:cNvPicPr>
            <p:nvPr/>
          </p:nvPicPr>
          <p:blipFill>
            <a:blip r:embed="rId9"/>
            <a:srcRect b="18896"/>
            <a:stretch>
              <a:fillRect/>
            </a:stretch>
          </p:blipFill>
          <p:spPr bwMode="auto">
            <a:xfrm>
              <a:off x="1928793" y="2928934"/>
              <a:ext cx="2023791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6" name="Picture 27"/>
            <p:cNvPicPr>
              <a:picLocks noChangeAspect="1" noChangeArrowheads="1"/>
            </p:cNvPicPr>
            <p:nvPr/>
          </p:nvPicPr>
          <p:blipFill>
            <a:blip r:embed="rId10"/>
            <a:srcRect r="84280" b="12500"/>
            <a:stretch>
              <a:fillRect/>
            </a:stretch>
          </p:blipFill>
          <p:spPr bwMode="auto">
            <a:xfrm>
              <a:off x="1462123" y="2928934"/>
              <a:ext cx="895299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Segnaposto piè di pagina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HEP 2009 - M.Calvi</a:t>
            </a:r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4143372" y="928670"/>
            <a:ext cx="142876" cy="2857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4143372" y="1785926"/>
            <a:ext cx="142876" cy="3571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5813" y="38100"/>
            <a:ext cx="7772400" cy="747713"/>
          </a:xfrm>
        </p:spPr>
        <p:txBody>
          <a:bodyPr/>
          <a:lstStyle/>
          <a:p>
            <a:pPr eaLnBrk="1" hangingPunct="1">
              <a:defRPr/>
            </a:pPr>
            <a:r>
              <a:rPr lang="it-IT" sz="4000" dirty="0" smtClean="0"/>
              <a:t>B</a:t>
            </a:r>
            <a:r>
              <a:rPr lang="it-IT" sz="4000" baseline="-25000" dirty="0" smtClean="0"/>
              <a:t>s</a:t>
            </a:r>
            <a:r>
              <a:rPr lang="it-IT" sz="4000" baseline="30000" dirty="0" smtClean="0"/>
              <a:t>0</a:t>
            </a:r>
            <a:r>
              <a:rPr lang="it-IT" sz="4000" dirty="0" smtClean="0">
                <a:sym typeface="Wingdings" pitchFamily="2" charset="2"/>
              </a:rPr>
              <a:t>J/</a:t>
            </a:r>
            <a:r>
              <a:rPr lang="it-IT" sz="4000" dirty="0" smtClean="0">
                <a:latin typeface="Symbol" pitchFamily="18" charset="2"/>
                <a:sym typeface="Wingdings" pitchFamily="2" charset="2"/>
              </a:rPr>
              <a:t>y(mm)f(KK)</a:t>
            </a:r>
            <a:endParaRPr lang="it-IT" sz="4000" dirty="0"/>
          </a:p>
        </p:txBody>
      </p:sp>
      <p:pic>
        <p:nvPicPr>
          <p:cNvPr id="9219" name="Picture 3" descr="anglesDef"/>
          <p:cNvPicPr>
            <a:picLocks noChangeAspect="1" noChangeArrowheads="1"/>
          </p:cNvPicPr>
          <p:nvPr/>
        </p:nvPicPr>
        <p:blipFill>
          <a:blip r:embed="rId2"/>
          <a:srcRect l="3658" t="1141" b="7059"/>
          <a:stretch>
            <a:fillRect/>
          </a:stretch>
        </p:blipFill>
        <p:spPr bwMode="auto">
          <a:xfrm>
            <a:off x="214313" y="857250"/>
            <a:ext cx="38576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contenuto 2"/>
          <p:cNvSpPr txBox="1">
            <a:spLocks/>
          </p:cNvSpPr>
          <p:nvPr/>
        </p:nvSpPr>
        <p:spPr>
          <a:xfrm>
            <a:off x="4143375" y="1143000"/>
            <a:ext cx="4857750" cy="157162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fr-FR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P</a:t>
            </a:r>
            <a:r>
              <a:rPr lang="en-US" altLang="fr-FR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VV decay : mixture of CP-even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fr-FR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(ℓ=0,2) and CP odd (ℓ=1) final states.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fr-FR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An angular analysis allows to separate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fr-FR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statistically the decay amplitudes.</a:t>
            </a:r>
          </a:p>
        </p:txBody>
      </p:sp>
      <p:pic>
        <p:nvPicPr>
          <p:cNvPr id="9221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3428999"/>
            <a:ext cx="4572021" cy="74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20999" y="4714875"/>
            <a:ext cx="53514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ttangolo 34"/>
          <p:cNvSpPr/>
          <p:nvPr/>
        </p:nvSpPr>
        <p:spPr>
          <a:xfrm>
            <a:off x="785786" y="3357563"/>
            <a:ext cx="2214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Differential </a:t>
            </a:r>
            <a:r>
              <a:rPr lang="en-US" sz="2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decay </a:t>
            </a:r>
            <a:r>
              <a:rPr lang="en-US" sz="2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rate:</a:t>
            </a:r>
            <a:endParaRPr lang="it-IT" sz="24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Ovale 35"/>
          <p:cNvSpPr/>
          <p:nvPr/>
        </p:nvSpPr>
        <p:spPr>
          <a:xfrm>
            <a:off x="6429375" y="3500438"/>
            <a:ext cx="500063" cy="500062"/>
          </a:xfrm>
          <a:prstGeom prst="ellipse">
            <a:avLst/>
          </a:prstGeom>
          <a:noFill/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38" name="Connettore 2 37"/>
          <p:cNvCxnSpPr>
            <a:stCxn id="36" idx="4"/>
          </p:cNvCxnSpPr>
          <p:nvPr/>
        </p:nvCxnSpPr>
        <p:spPr>
          <a:xfrm rot="5400000">
            <a:off x="4947044" y="3125391"/>
            <a:ext cx="857254" cy="2607473"/>
          </a:xfrm>
          <a:prstGeom prst="straightConnector1">
            <a:avLst/>
          </a:prstGeom>
          <a:ln w="28575">
            <a:solidFill>
              <a:srgbClr val="FF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 rot="10800000" flipV="1">
            <a:off x="5643583" y="4000500"/>
            <a:ext cx="1000119" cy="857260"/>
          </a:xfrm>
          <a:prstGeom prst="straightConnector1">
            <a:avLst/>
          </a:prstGeom>
          <a:ln w="28575">
            <a:solidFill>
              <a:srgbClr val="FF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e 43"/>
          <p:cNvSpPr/>
          <p:nvPr/>
        </p:nvSpPr>
        <p:spPr>
          <a:xfrm>
            <a:off x="6929438" y="3500438"/>
            <a:ext cx="500062" cy="500062"/>
          </a:xfrm>
          <a:prstGeom prst="ellipse">
            <a:avLst/>
          </a:prstGeom>
          <a:noFill/>
          <a:ln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46" name="Connettore 2 45"/>
          <p:cNvCxnSpPr>
            <a:stCxn id="44" idx="4"/>
          </p:cNvCxnSpPr>
          <p:nvPr/>
        </p:nvCxnSpPr>
        <p:spPr>
          <a:xfrm rot="16200000" flipH="1">
            <a:off x="6947301" y="4232667"/>
            <a:ext cx="785824" cy="321489"/>
          </a:xfrm>
          <a:prstGeom prst="straightConnector1">
            <a:avLst/>
          </a:prstGeom>
          <a:ln w="28575">
            <a:solidFill>
              <a:srgbClr val="99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9" name="CasellaDiTesto 46"/>
          <p:cNvSpPr txBox="1">
            <a:spLocks noChangeArrowheads="1"/>
          </p:cNvSpPr>
          <p:nvPr/>
        </p:nvSpPr>
        <p:spPr bwMode="auto">
          <a:xfrm>
            <a:off x="4786317" y="4273550"/>
            <a:ext cx="428625" cy="369888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chemeClr val="bg2"/>
                </a:solidFill>
              </a:rPr>
              <a:t>Bs</a:t>
            </a:r>
          </a:p>
        </p:txBody>
      </p:sp>
      <p:sp>
        <p:nvSpPr>
          <p:cNvPr id="9230" name="Segnaposto numero diapositiva 4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1691D2-3CBB-40CF-818B-A699E6B33ED9}" type="slidenum">
              <a:rPr lang="it-IT" smtClean="0"/>
              <a:pPr/>
              <a:t>5</a:t>
            </a:fld>
            <a:endParaRPr lang="it-IT" smtClean="0"/>
          </a:p>
        </p:txBody>
      </p:sp>
      <p:sp>
        <p:nvSpPr>
          <p:cNvPr id="42" name="Segnaposto contenuto 2"/>
          <p:cNvSpPr txBox="1">
            <a:spLocks/>
          </p:cNvSpPr>
          <p:nvPr/>
        </p:nvSpPr>
        <p:spPr>
          <a:xfrm>
            <a:off x="428625" y="2786063"/>
            <a:ext cx="8501063" cy="5715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fr-FR" sz="2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3 angles  </a:t>
            </a:r>
            <a:r>
              <a:rPr lang="en-US" sz="2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  <a:sym typeface="Wingdings" pitchFamily="2" charset="2"/>
              </a:rPr>
              <a:t>W=( </a:t>
            </a:r>
            <a:r>
              <a:rPr lang="en-US" sz="2000" b="1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  <a:sym typeface="Wingdings" pitchFamily="2" charset="2"/>
              </a:rPr>
              <a:t>q,f,y</a:t>
            </a:r>
            <a:r>
              <a:rPr lang="en-US" sz="2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  <a:sym typeface="Wingdings" pitchFamily="2" charset="2"/>
              </a:rPr>
              <a:t> ) </a:t>
            </a:r>
            <a:r>
              <a:rPr lang="en-US" sz="2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to describe the final decay products directions. </a:t>
            </a:r>
            <a:endParaRPr lang="en-US" altLang="fr-FR" sz="20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3" name="Gruppo 23"/>
          <p:cNvGrpSpPr>
            <a:grpSpLocks/>
          </p:cNvGrpSpPr>
          <p:nvPr/>
        </p:nvGrpSpPr>
        <p:grpSpPr bwMode="auto">
          <a:xfrm>
            <a:off x="5929313" y="4286250"/>
            <a:ext cx="428625" cy="369888"/>
            <a:chOff x="5929322" y="4286256"/>
            <a:chExt cx="428628" cy="369332"/>
          </a:xfrm>
        </p:grpSpPr>
        <p:sp>
          <p:nvSpPr>
            <p:cNvPr id="9233" name="CasellaDiTesto 47"/>
            <p:cNvSpPr txBox="1">
              <a:spLocks noChangeArrowheads="1"/>
            </p:cNvSpPr>
            <p:nvPr/>
          </p:nvSpPr>
          <p:spPr bwMode="auto">
            <a:xfrm>
              <a:off x="5929322" y="4286256"/>
              <a:ext cx="428628" cy="369332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>
                  <a:solidFill>
                    <a:schemeClr val="bg2"/>
                  </a:solidFill>
                </a:rPr>
                <a:t>Bs</a:t>
              </a:r>
            </a:p>
          </p:txBody>
        </p:sp>
        <p:cxnSp>
          <p:nvCxnSpPr>
            <p:cNvPr id="21" name="Connettore 1 20"/>
            <p:cNvCxnSpPr/>
            <p:nvPr/>
          </p:nvCxnSpPr>
          <p:spPr>
            <a:xfrm>
              <a:off x="6000759" y="4356001"/>
              <a:ext cx="214315" cy="1586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Segnaposto contenuto 2"/>
          <p:cNvSpPr txBox="1">
            <a:spLocks/>
          </p:cNvSpPr>
          <p:nvPr/>
        </p:nvSpPr>
        <p:spPr>
          <a:xfrm>
            <a:off x="285752" y="5072074"/>
            <a:ext cx="1928794" cy="100013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fr-FR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en-US" altLang="fr-FR" sz="1600" b="1" kern="0" baseline="-25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0</a:t>
            </a:r>
            <a:r>
              <a:rPr lang="en-US" altLang="fr-FR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 (0) </a:t>
            </a:r>
            <a:r>
              <a:rPr lang="en-US" altLang="fr-FR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 CP even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fr-FR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en-US" altLang="fr-FR" sz="1600" b="1" kern="0" baseline="-25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||</a:t>
            </a:r>
            <a:r>
              <a:rPr lang="en-US" altLang="fr-FR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 (0) </a:t>
            </a:r>
            <a:r>
              <a:rPr lang="en-US" altLang="fr-FR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 CP even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fr-FR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en-US" altLang="fr-FR" sz="1600" b="1" kern="0" baseline="-25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 </a:t>
            </a:r>
            <a:r>
              <a:rPr lang="en-US" altLang="fr-FR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(0) </a:t>
            </a:r>
            <a:r>
              <a:rPr lang="en-US" altLang="fr-FR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 CP odd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endParaRPr lang="en-US" altLang="fr-FR" sz="16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endParaRPr lang="en-US" altLang="fr-FR" sz="1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HEP 2009 - M.Calvi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348" y="0"/>
            <a:ext cx="8072437" cy="747713"/>
          </a:xfrm>
          <a:ln w="19050"/>
        </p:spPr>
        <p:txBody>
          <a:bodyPr/>
          <a:lstStyle/>
          <a:p>
            <a:pPr eaLnBrk="1" hangingPunct="1">
              <a:defRPr/>
            </a:pPr>
            <a:r>
              <a:rPr lang="it-IT" sz="4000" dirty="0" err="1" smtClean="0"/>
              <a:t>Time</a:t>
            </a:r>
            <a:r>
              <a:rPr lang="it-IT" sz="4000" dirty="0" smtClean="0"/>
              <a:t> </a:t>
            </a:r>
            <a:r>
              <a:rPr lang="it-IT" sz="4000" dirty="0" err="1" smtClean="0"/>
              <a:t>dependent</a:t>
            </a:r>
            <a:r>
              <a:rPr lang="it-IT" sz="4000" dirty="0" smtClean="0"/>
              <a:t> </a:t>
            </a:r>
            <a:r>
              <a:rPr lang="it-IT" sz="4000" dirty="0" err="1" smtClean="0"/>
              <a:t>decay</a:t>
            </a:r>
            <a:r>
              <a:rPr lang="it-IT" sz="4000" dirty="0" smtClean="0"/>
              <a:t> </a:t>
            </a:r>
            <a:r>
              <a:rPr lang="it-IT" sz="4000" dirty="0" err="1" smtClean="0"/>
              <a:t>amplitudes</a:t>
            </a:r>
            <a:r>
              <a:rPr lang="it-IT" sz="4000" dirty="0" smtClean="0"/>
              <a:t> </a:t>
            </a:r>
            <a:endParaRPr lang="it-IT" sz="4000" dirty="0"/>
          </a:p>
        </p:txBody>
      </p:sp>
      <p:pic>
        <p:nvPicPr>
          <p:cNvPr id="10243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67246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0313" y="4857760"/>
            <a:ext cx="2680389" cy="48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5312430"/>
            <a:ext cx="1366865" cy="47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6143644"/>
            <a:ext cx="1882786" cy="32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53405" y="5799172"/>
            <a:ext cx="1418793" cy="34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2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61695" y="4857760"/>
            <a:ext cx="1431256" cy="43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2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702" y="6164262"/>
            <a:ext cx="1681186" cy="29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3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3702" y="5857892"/>
            <a:ext cx="171451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3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86512" y="5367338"/>
            <a:ext cx="2616291" cy="49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Rettangolo 13"/>
          <p:cNvSpPr>
            <a:spLocks noChangeArrowheads="1"/>
          </p:cNvSpPr>
          <p:nvPr/>
        </p:nvSpPr>
        <p:spPr bwMode="auto">
          <a:xfrm>
            <a:off x="-142908" y="4545296"/>
            <a:ext cx="4714908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</a:pPr>
            <a:r>
              <a:rPr lang="en-US" altLang="fr-FR" sz="2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 </a:t>
            </a:r>
            <a:r>
              <a:rPr lang="en-US" altLang="fr-FR" sz="2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Depend </a:t>
            </a:r>
            <a:r>
              <a:rPr lang="en-US" altLang="fr-FR" sz="2000" b="1" dirty="0">
                <a:solidFill>
                  <a:srgbClr val="FFFF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on 8 physics parameters: </a:t>
            </a:r>
          </a:p>
          <a:p>
            <a:pPr marL="987425" lvl="1" indent="-38100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0000"/>
            </a:pPr>
            <a:r>
              <a:rPr lang="en-US" altLang="fr-FR" sz="2400" dirty="0" smtClean="0">
                <a:solidFill>
                  <a:srgbClr val="FFFF66"/>
                </a:solidFill>
                <a:latin typeface="Symbol" pitchFamily="18" charset="2"/>
              </a:rPr>
              <a:t>F</a:t>
            </a:r>
            <a:r>
              <a:rPr lang="en-US" altLang="fr-FR" sz="2400" dirty="0">
                <a:solidFill>
                  <a:srgbClr val="FFFF66"/>
                </a:solidFill>
              </a:rPr>
              <a:t>, </a:t>
            </a:r>
            <a:r>
              <a:rPr lang="en-US" altLang="fr-FR" sz="2400" dirty="0">
                <a:solidFill>
                  <a:srgbClr val="FFFF66"/>
                </a:solidFill>
                <a:latin typeface="Symbol" pitchFamily="18" charset="2"/>
              </a:rPr>
              <a:t>G</a:t>
            </a:r>
            <a:r>
              <a:rPr lang="en-US" altLang="fr-FR" sz="2400" baseline="-25000" dirty="0">
                <a:solidFill>
                  <a:srgbClr val="FFFF66"/>
                </a:solidFill>
              </a:rPr>
              <a:t>s</a:t>
            </a:r>
            <a:r>
              <a:rPr lang="en-US" altLang="fr-FR" sz="2400" dirty="0">
                <a:solidFill>
                  <a:srgbClr val="FFFF66"/>
                </a:solidFill>
              </a:rPr>
              <a:t>, </a:t>
            </a:r>
            <a:r>
              <a:rPr lang="en-US" altLang="fr-FR" sz="2400" dirty="0">
                <a:solidFill>
                  <a:srgbClr val="FFFF66"/>
                </a:solidFill>
                <a:latin typeface="Symbol" pitchFamily="18" charset="2"/>
              </a:rPr>
              <a:t>DG</a:t>
            </a:r>
            <a:r>
              <a:rPr lang="en-US" altLang="fr-FR" sz="2400" baseline="-25000" dirty="0">
                <a:solidFill>
                  <a:srgbClr val="FFFF66"/>
                </a:solidFill>
              </a:rPr>
              <a:t>s</a:t>
            </a:r>
            <a:r>
              <a:rPr lang="en-US" altLang="fr-FR" sz="2400" dirty="0">
                <a:solidFill>
                  <a:srgbClr val="FFFF66"/>
                </a:solidFill>
              </a:rPr>
              <a:t>, </a:t>
            </a:r>
            <a:r>
              <a:rPr lang="en-US" altLang="fr-FR" sz="2400" dirty="0" err="1">
                <a:solidFill>
                  <a:srgbClr val="FFFF66"/>
                </a:solidFill>
                <a:latin typeface="Symbol" pitchFamily="18" charset="2"/>
              </a:rPr>
              <a:t>D</a:t>
            </a:r>
            <a:r>
              <a:rPr lang="en-US" altLang="fr-FR" sz="2400" dirty="0" err="1">
                <a:solidFill>
                  <a:srgbClr val="FFFF66"/>
                </a:solidFill>
              </a:rPr>
              <a:t>m</a:t>
            </a:r>
            <a:r>
              <a:rPr lang="en-US" altLang="fr-FR" sz="2400" baseline="-25000" dirty="0" err="1">
                <a:solidFill>
                  <a:srgbClr val="FFFF66"/>
                </a:solidFill>
              </a:rPr>
              <a:t>s</a:t>
            </a:r>
            <a:r>
              <a:rPr lang="en-US" altLang="fr-FR" sz="2400" dirty="0">
                <a:solidFill>
                  <a:srgbClr val="FFFF66"/>
                </a:solidFill>
              </a:rPr>
              <a:t>, R</a:t>
            </a:r>
            <a:r>
              <a:rPr lang="en-US" altLang="fr-FR" sz="2400" baseline="-25000" dirty="0">
                <a:solidFill>
                  <a:srgbClr val="FFFF66"/>
                </a:solidFill>
              </a:rPr>
              <a:t>┴</a:t>
            </a:r>
            <a:r>
              <a:rPr lang="en-US" altLang="fr-FR" sz="2400" dirty="0">
                <a:solidFill>
                  <a:srgbClr val="FFFF66"/>
                </a:solidFill>
              </a:rPr>
              <a:t>, R</a:t>
            </a:r>
            <a:r>
              <a:rPr lang="en-US" altLang="fr-FR" sz="2400" baseline="-25000" dirty="0">
                <a:solidFill>
                  <a:srgbClr val="FFFF66"/>
                </a:solidFill>
                <a:sym typeface="Symbol" pitchFamily="18" charset="2"/>
              </a:rPr>
              <a:t></a:t>
            </a:r>
            <a:r>
              <a:rPr lang="en-US" altLang="fr-FR" sz="2400" dirty="0">
                <a:solidFill>
                  <a:srgbClr val="FFFF66"/>
                </a:solidFill>
              </a:rPr>
              <a:t>, δ</a:t>
            </a:r>
            <a:r>
              <a:rPr lang="en-US" altLang="fr-FR" sz="2400" baseline="-25000" dirty="0">
                <a:solidFill>
                  <a:srgbClr val="FFFF66"/>
                </a:solidFill>
              </a:rPr>
              <a:t>┴</a:t>
            </a:r>
            <a:r>
              <a:rPr lang="en-US" altLang="fr-FR" sz="2400" dirty="0">
                <a:solidFill>
                  <a:srgbClr val="FFFF66"/>
                </a:solidFill>
              </a:rPr>
              <a:t>, δ</a:t>
            </a:r>
            <a:r>
              <a:rPr lang="en-US" altLang="fr-FR" sz="2400" baseline="-25000" dirty="0" smtClean="0">
                <a:solidFill>
                  <a:srgbClr val="FFFF66"/>
                </a:solidFill>
                <a:sym typeface="Symbol" pitchFamily="18" charset="2"/>
              </a:rPr>
              <a:t></a:t>
            </a:r>
          </a:p>
        </p:txBody>
      </p:sp>
      <p:sp>
        <p:nvSpPr>
          <p:cNvPr id="10254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7251701" y="6248400"/>
            <a:ext cx="1905000" cy="457200"/>
          </a:xfrm>
          <a:noFill/>
        </p:spPr>
        <p:txBody>
          <a:bodyPr/>
          <a:lstStyle/>
          <a:p>
            <a:fld id="{C08DBEFB-E5B3-47F2-971F-40E3909ECF47}" type="slidenum">
              <a:rPr lang="it-IT" smtClean="0"/>
              <a:pPr/>
              <a:t>6</a:t>
            </a:fld>
            <a:endParaRPr lang="it-IT" smtClean="0"/>
          </a:p>
        </p:txBody>
      </p:sp>
      <p:sp>
        <p:nvSpPr>
          <p:cNvPr id="17" name="Segnaposto contenuto 2"/>
          <p:cNvSpPr txBox="1">
            <a:spLocks/>
          </p:cNvSpPr>
          <p:nvPr/>
        </p:nvSpPr>
        <p:spPr>
          <a:xfrm>
            <a:off x="6715140" y="1428736"/>
            <a:ext cx="2571768" cy="2286016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fr-FR" sz="2000" b="1" kern="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  High </a:t>
            </a:r>
            <a:r>
              <a:rPr lang="en-US" altLang="fr-FR" sz="2000" b="1" kern="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sensitivity </a:t>
            </a:r>
            <a:endParaRPr lang="en-US" altLang="fr-FR" sz="2000" b="1" kern="0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fr-FR" sz="2000" b="1" kern="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t</a:t>
            </a:r>
            <a:r>
              <a:rPr lang="en-US" altLang="fr-FR" sz="2000" b="1" kern="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o</a:t>
            </a:r>
            <a:r>
              <a:rPr lang="en-US" altLang="fr-FR" sz="2000" b="1" kern="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altLang="fr-FR" sz="2000" b="1" kern="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small </a:t>
            </a:r>
            <a:r>
              <a:rPr lang="en-US" altLang="fr-FR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F</a:t>
            </a:r>
            <a:r>
              <a:rPr lang="en-US" altLang="fr-FR" sz="2000" b="1" kern="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values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fr-FR" sz="2000" b="1" kern="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when B/B initial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fr-FR" sz="2000" b="1" kern="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state is determined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fr-FR" sz="2000" b="1" kern="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by </a:t>
            </a:r>
            <a:r>
              <a:rPr lang="en-US" altLang="fr-FR" sz="2000" b="1" kern="0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Flavour</a:t>
            </a:r>
            <a:r>
              <a:rPr lang="en-US" altLang="fr-FR" sz="2000" b="1" kern="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 tagging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fr-FR" sz="2000" b="1" kern="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(</a:t>
            </a:r>
            <a:r>
              <a:rPr lang="en-US" altLang="fr-FR" sz="2000" b="1" kern="0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  <a:sym typeface="Symbol" pitchFamily="18" charset="2"/>
              </a:rPr>
              <a:t>D</a:t>
            </a:r>
            <a:r>
              <a:rPr lang="en-US" altLang="fr-FR" sz="2000" b="1" kern="0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m</a:t>
            </a:r>
            <a:r>
              <a:rPr lang="en-US" altLang="fr-FR" sz="2000" b="1" kern="0" baseline="-25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s</a:t>
            </a:r>
            <a:r>
              <a:rPr lang="en-US" altLang="fr-FR" sz="2000" b="1" kern="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terms)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endParaRPr lang="en-US" altLang="fr-FR" sz="2000" b="1" kern="0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cxnSp>
        <p:nvCxnSpPr>
          <p:cNvPr id="20" name="Connettore 1 19"/>
          <p:cNvCxnSpPr/>
          <p:nvPr/>
        </p:nvCxnSpPr>
        <p:spPr>
          <a:xfrm>
            <a:off x="7786710" y="2212966"/>
            <a:ext cx="214314" cy="1588"/>
          </a:xfrm>
          <a:prstGeom prst="line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e 21"/>
          <p:cNvSpPr/>
          <p:nvPr/>
        </p:nvSpPr>
        <p:spPr>
          <a:xfrm>
            <a:off x="5286380" y="928670"/>
            <a:ext cx="642942" cy="285752"/>
          </a:xfrm>
          <a:prstGeom prst="ellipse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5286380" y="1357298"/>
            <a:ext cx="642942" cy="285752"/>
          </a:xfrm>
          <a:prstGeom prst="ellipse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1714480" y="3286124"/>
            <a:ext cx="642942" cy="285752"/>
          </a:xfrm>
          <a:prstGeom prst="ellipse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5357818" y="1785926"/>
            <a:ext cx="642942" cy="285752"/>
          </a:xfrm>
          <a:prstGeom prst="ellipse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3643306" y="928670"/>
            <a:ext cx="642942" cy="285752"/>
          </a:xfrm>
          <a:prstGeom prst="ellipse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3643306" y="1357298"/>
            <a:ext cx="642942" cy="285752"/>
          </a:xfrm>
          <a:prstGeom prst="ellipse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4500562" y="2928934"/>
            <a:ext cx="642942" cy="285752"/>
          </a:xfrm>
          <a:prstGeom prst="ellipse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3643306" y="1785926"/>
            <a:ext cx="642942" cy="285752"/>
          </a:xfrm>
          <a:prstGeom prst="ellipse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4643438" y="2571744"/>
            <a:ext cx="642942" cy="285752"/>
          </a:xfrm>
          <a:prstGeom prst="ellipse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3786182" y="4000504"/>
            <a:ext cx="642942" cy="285752"/>
          </a:xfrm>
          <a:prstGeom prst="ellipse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/>
          <p:cNvSpPr/>
          <p:nvPr/>
        </p:nvSpPr>
        <p:spPr>
          <a:xfrm>
            <a:off x="214282" y="5429264"/>
            <a:ext cx="4000528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7425" lvl="1" indent="-38100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0000"/>
            </a:pPr>
            <a:r>
              <a:rPr lang="en-US" alt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From </a:t>
            </a:r>
            <a:r>
              <a:rPr lang="en-US" alt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Tevatrons</a:t>
            </a:r>
            <a:r>
              <a:rPr lang="en-US" alt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results: </a:t>
            </a:r>
          </a:p>
          <a:p>
            <a:pPr marL="987425" lvl="1" indent="-38100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0000"/>
            </a:pPr>
            <a:r>
              <a:rPr lang="en-US" alt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D</a:t>
            </a:r>
            <a:r>
              <a:rPr lang="en-US" alt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altLang="fr-FR" b="1" baseline="-25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n-US" alt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well measured, hints </a:t>
            </a:r>
            <a:endParaRPr lang="en-US" altLang="fr-FR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87425" lvl="1" indent="-38100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0000"/>
            </a:pPr>
            <a:r>
              <a:rPr lang="en-US" alt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alt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</a:t>
            </a:r>
            <a:r>
              <a:rPr lang="en-US" alt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deviation </a:t>
            </a:r>
            <a:r>
              <a:rPr lang="en-US" alt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from SM in </a:t>
            </a:r>
            <a:r>
              <a:rPr lang="en-US" alt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F</a:t>
            </a:r>
            <a:endParaRPr lang="en-US" altLang="fr-FR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4500562" y="4786322"/>
            <a:ext cx="4572032" cy="171451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Arco 49"/>
          <p:cNvSpPr/>
          <p:nvPr/>
        </p:nvSpPr>
        <p:spPr>
          <a:xfrm>
            <a:off x="5500694" y="1285860"/>
            <a:ext cx="1428760" cy="714380"/>
          </a:xfrm>
          <a:prstGeom prst="arc">
            <a:avLst>
              <a:gd name="adj1" fmla="val 12873840"/>
              <a:gd name="adj2" fmla="val 20951437"/>
            </a:avLst>
          </a:prstGeom>
          <a:ln w="28575">
            <a:solidFill>
              <a:srgbClr val="FF3399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Segnaposto piè di pagina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HEP 2009 - M.Calvi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o 21"/>
          <p:cNvGrpSpPr/>
          <p:nvPr/>
        </p:nvGrpSpPr>
        <p:grpSpPr>
          <a:xfrm>
            <a:off x="6573344" y="558793"/>
            <a:ext cx="2570656" cy="1870075"/>
            <a:chOff x="6573344" y="558793"/>
            <a:chExt cx="2570656" cy="1870075"/>
          </a:xfrm>
        </p:grpSpPr>
        <p:grpSp>
          <p:nvGrpSpPr>
            <p:cNvPr id="8207" name="Group 32"/>
            <p:cNvGrpSpPr>
              <a:grpSpLocks/>
            </p:cNvGrpSpPr>
            <p:nvPr/>
          </p:nvGrpSpPr>
          <p:grpSpPr bwMode="auto">
            <a:xfrm>
              <a:off x="7715803" y="571480"/>
              <a:ext cx="1428197" cy="953707"/>
              <a:chOff x="4767" y="552"/>
              <a:chExt cx="978" cy="613"/>
            </a:xfrm>
          </p:grpSpPr>
          <p:sp>
            <p:nvSpPr>
              <p:cNvPr id="8209" name="Text Box 30"/>
              <p:cNvSpPr txBox="1">
                <a:spLocks noChangeArrowheads="1"/>
              </p:cNvSpPr>
              <p:nvPr/>
            </p:nvSpPr>
            <p:spPr bwMode="auto">
              <a:xfrm>
                <a:off x="4767" y="552"/>
                <a:ext cx="978" cy="61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GB" sz="1400" dirty="0">
                    <a:latin typeface="Times"/>
                  </a:rPr>
                  <a:t>bb angular correlation in pp </a:t>
                </a:r>
                <a:r>
                  <a:rPr lang="en-GB" sz="1400" dirty="0" smtClean="0">
                    <a:latin typeface="Times"/>
                  </a:rPr>
                  <a:t>collisions   at </a:t>
                </a:r>
                <a:r>
                  <a:rPr lang="en-GB" sz="1400" dirty="0">
                    <a:latin typeface="Times"/>
                    <a:sym typeface="Symbol" pitchFamily="18" charset="2"/>
                  </a:rPr>
                  <a:t></a:t>
                </a:r>
                <a:r>
                  <a:rPr lang="en-GB" sz="1400" dirty="0" smtClean="0">
                    <a:latin typeface="Times"/>
                    <a:sym typeface="Symbol" pitchFamily="18" charset="2"/>
                  </a:rPr>
                  <a:t>s=14 </a:t>
                </a:r>
                <a:r>
                  <a:rPr lang="en-GB" sz="1400" dirty="0" err="1">
                    <a:latin typeface="Times"/>
                    <a:sym typeface="Symbol" pitchFamily="18" charset="2"/>
                  </a:rPr>
                  <a:t>TeV</a:t>
                </a:r>
                <a:r>
                  <a:rPr lang="en-GB" sz="1400" dirty="0">
                    <a:latin typeface="Times"/>
                  </a:rPr>
                  <a:t> </a:t>
                </a:r>
                <a:endParaRPr lang="it-IT" sz="1400" dirty="0">
                  <a:latin typeface="Times"/>
                </a:endParaRPr>
              </a:p>
            </p:txBody>
          </p:sp>
          <p:sp>
            <p:nvSpPr>
              <p:cNvPr id="8210" name="Line 31"/>
              <p:cNvSpPr>
                <a:spLocks noChangeShapeType="1"/>
              </p:cNvSpPr>
              <p:nvPr/>
            </p:nvSpPr>
            <p:spPr bwMode="auto">
              <a:xfrm>
                <a:off x="5211" y="582"/>
                <a:ext cx="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pic>
          <p:nvPicPr>
            <p:cNvPr id="8208" name="Picture 28" descr="liv0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73344" y="558793"/>
              <a:ext cx="1999184" cy="187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747713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err="1" smtClean="0"/>
              <a:t>LHCb</a:t>
            </a:r>
            <a:r>
              <a:rPr lang="it-IT" dirty="0" smtClean="0"/>
              <a:t> @ LHC</a:t>
            </a:r>
            <a:endParaRPr lang="it-IT" dirty="0"/>
          </a:p>
        </p:txBody>
      </p:sp>
      <p:sp>
        <p:nvSpPr>
          <p:cNvPr id="8196" name="Text Box 26"/>
          <p:cNvSpPr txBox="1">
            <a:spLocks noChangeArrowheads="1"/>
          </p:cNvSpPr>
          <p:nvPr/>
        </p:nvSpPr>
        <p:spPr bwMode="auto">
          <a:xfrm>
            <a:off x="571500" y="898525"/>
            <a:ext cx="6500830" cy="18161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GB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High bb production in pp collisions at </a:t>
            </a:r>
            <a:r>
              <a:rPr lang="en-GB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s=</a:t>
            </a:r>
            <a:r>
              <a:rPr lang="en-GB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14TeV</a:t>
            </a:r>
          </a:p>
          <a:p>
            <a:pPr>
              <a:lnSpc>
                <a:spcPct val="130000"/>
              </a:lnSpc>
            </a:pPr>
            <a:r>
              <a:rPr lang="nl-NL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      s</a:t>
            </a:r>
            <a:r>
              <a:rPr lang="nl-NL" sz="2000" b="1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inel</a:t>
            </a:r>
            <a:r>
              <a:rPr lang="nl-NL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= 80 mb</a:t>
            </a: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Symbol" pitchFamily="18" charset="2"/>
              <a:buChar char=" "/>
            </a:pPr>
            <a:r>
              <a:rPr lang="nl-NL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     s</a:t>
            </a:r>
            <a:r>
              <a:rPr lang="nl-NL" sz="2000" b="1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bb</a:t>
            </a:r>
            <a:r>
              <a:rPr lang="nl-NL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= 500 </a:t>
            </a:r>
            <a:r>
              <a:rPr lang="nl-NL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nl-NL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  </a:t>
            </a:r>
            <a:r>
              <a:rPr lang="nl-NL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Wingdings" pitchFamily="2" charset="2"/>
              </a:rPr>
              <a:t> </a:t>
            </a:r>
            <a:r>
              <a:rPr lang="nl-NL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N </a:t>
            </a:r>
            <a:r>
              <a:rPr lang="en-GB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</a:t>
            </a:r>
            <a:r>
              <a:rPr lang="en-GB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r>
              <a:rPr lang="en-GB" sz="20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  <a:r>
              <a:rPr lang="en-GB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bb events in L</a:t>
            </a:r>
            <a:r>
              <a:rPr lang="en-GB" sz="2000" b="1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</a:t>
            </a:r>
            <a:r>
              <a:rPr lang="en-GB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 2 fb</a:t>
            </a:r>
            <a:r>
              <a:rPr lang="en-GB" sz="20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-1 </a:t>
            </a:r>
          </a:p>
          <a:p>
            <a:pPr lvl="4">
              <a:buFont typeface="Symbol" pitchFamily="18" charset="2"/>
              <a:buChar char=" "/>
            </a:pPr>
            <a:r>
              <a:rPr lang="nl-NL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(1 nominal year 10</a:t>
            </a:r>
            <a:r>
              <a:rPr lang="nl-NL" sz="20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7</a:t>
            </a:r>
            <a:r>
              <a:rPr lang="nl-NL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s  at 2x10</a:t>
            </a:r>
            <a:r>
              <a:rPr lang="nl-NL" sz="20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32</a:t>
            </a:r>
            <a:r>
              <a:rPr lang="nl-NL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cm</a:t>
            </a:r>
            <a:r>
              <a:rPr lang="en-GB" sz="20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-2</a:t>
            </a:r>
            <a:r>
              <a:rPr lang="nl-NL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</a:t>
            </a:r>
            <a:r>
              <a:rPr lang="en-GB" sz="20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-1</a:t>
            </a:r>
            <a:r>
              <a:rPr lang="nl-NL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</a:t>
            </a:r>
            <a:r>
              <a:rPr lang="en-GB" sz="20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GB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~40% in the forward region</a:t>
            </a:r>
          </a:p>
        </p:txBody>
      </p:sp>
      <p:sp>
        <p:nvSpPr>
          <p:cNvPr id="8198" name="Text Box 26"/>
          <p:cNvSpPr txBox="1">
            <a:spLocks noChangeArrowheads="1"/>
          </p:cNvSpPr>
          <p:nvPr/>
        </p:nvSpPr>
        <p:spPr bwMode="auto">
          <a:xfrm>
            <a:off x="428625" y="3000375"/>
            <a:ext cx="5143500" cy="52309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130000"/>
              </a:lnSpc>
              <a:buFont typeface="Wingdings" pitchFamily="2" charset="2"/>
              <a:buNone/>
            </a:pPr>
            <a:r>
              <a:rPr lang="en-GB" sz="24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LHCb</a:t>
            </a:r>
            <a:r>
              <a:rPr lang="en-GB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single arm forward detector</a:t>
            </a:r>
            <a:endParaRPr lang="en-GB" sz="20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199" name="Segnaposto numero diapositiva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AF58CB-33FF-49D5-80D6-2F0B32AAA875}" type="slidenum">
              <a:rPr lang="it-IT" smtClean="0"/>
              <a:pPr/>
              <a:t>7</a:t>
            </a:fld>
            <a:endParaRPr lang="it-IT" smtClean="0"/>
          </a:p>
        </p:txBody>
      </p:sp>
      <p:cxnSp>
        <p:nvCxnSpPr>
          <p:cNvPr id="17" name="Connettore 1 16"/>
          <p:cNvCxnSpPr/>
          <p:nvPr/>
        </p:nvCxnSpPr>
        <p:spPr>
          <a:xfrm>
            <a:off x="1428750" y="1000125"/>
            <a:ext cx="142875" cy="1588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3929058" y="1714488"/>
            <a:ext cx="142875" cy="1588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po 22"/>
          <p:cNvGrpSpPr>
            <a:grpSpLocks/>
          </p:cNvGrpSpPr>
          <p:nvPr/>
        </p:nvGrpSpPr>
        <p:grpSpPr bwMode="auto">
          <a:xfrm>
            <a:off x="5643562" y="2928938"/>
            <a:ext cx="3286126" cy="3736451"/>
            <a:chOff x="5643569" y="2928934"/>
            <a:chExt cx="3286149" cy="3735931"/>
          </a:xfrm>
        </p:grpSpPr>
        <p:pic>
          <p:nvPicPr>
            <p:cNvPr id="820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00760" y="3357562"/>
              <a:ext cx="2924175" cy="227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4" name="Text Box 26"/>
            <p:cNvSpPr txBox="1">
              <a:spLocks noChangeArrowheads="1"/>
            </p:cNvSpPr>
            <p:nvPr/>
          </p:nvSpPr>
          <p:spPr bwMode="auto">
            <a:xfrm>
              <a:off x="5643569" y="5571768"/>
              <a:ext cx="3143302" cy="1093097"/>
            </a:xfrm>
            <a:prstGeom prst="rect">
              <a:avLst/>
            </a:prstGeom>
            <a:solidFill>
              <a:srgbClr val="000000"/>
            </a:solidFill>
            <a:ln w="31750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>
                <a:lnSpc>
                  <a:spcPct val="130000"/>
                </a:lnSpc>
                <a:buFont typeface="Wingdings" pitchFamily="2" charset="2"/>
                <a:buNone/>
              </a:pPr>
              <a:r>
                <a:rPr lang="en-GB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TED data June 2009 </a:t>
              </a:r>
              <a:r>
                <a:rPr lang="en-GB" sz="16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(secondary </a:t>
              </a:r>
              <a:r>
                <a:rPr lang="en-GB" sz="16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particles                 downstream LHC </a:t>
              </a:r>
              <a:r>
                <a:rPr lang="en-GB" sz="16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beam </a:t>
              </a:r>
              <a:r>
                <a:rPr lang="en-GB" sz="16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stopper)     </a:t>
              </a:r>
              <a:endParaRPr lang="en-GB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5" name="Text Box 26"/>
            <p:cNvSpPr txBox="1">
              <a:spLocks noChangeArrowheads="1"/>
            </p:cNvSpPr>
            <p:nvPr/>
          </p:nvSpPr>
          <p:spPr bwMode="auto">
            <a:xfrm>
              <a:off x="6000760" y="2928934"/>
              <a:ext cx="2928958" cy="83163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GB" sz="24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Detector  ready                         and operational </a:t>
              </a:r>
            </a:p>
          </p:txBody>
        </p:sp>
        <p:sp>
          <p:nvSpPr>
            <p:cNvPr id="21" name="Freccia circolare a destra 20"/>
            <p:cNvSpPr/>
            <p:nvPr/>
          </p:nvSpPr>
          <p:spPr>
            <a:xfrm flipH="1">
              <a:off x="8001023" y="5428898"/>
              <a:ext cx="357191" cy="714276"/>
            </a:xfrm>
            <a:prstGeom prst="curvedRightArrow">
              <a:avLst>
                <a:gd name="adj1" fmla="val 42181"/>
                <a:gd name="adj2" fmla="val 100000"/>
                <a:gd name="adj3" fmla="val 25000"/>
              </a:avLst>
            </a:prstGeom>
            <a:solidFill>
              <a:srgbClr val="FF0000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HEP 2009 - M.Calvi</a:t>
            </a:r>
            <a:endParaRPr lang="it-IT"/>
          </a:p>
        </p:txBody>
      </p:sp>
      <p:pic>
        <p:nvPicPr>
          <p:cNvPr id="8197" name="Picture 15"/>
          <p:cNvPicPr>
            <a:picLocks noChangeAspect="1" noChangeArrowheads="1"/>
          </p:cNvPicPr>
          <p:nvPr/>
        </p:nvPicPr>
        <p:blipFill>
          <a:blip r:embed="rId4"/>
          <a:srcRect r="14815" b="7251"/>
          <a:stretch>
            <a:fillRect/>
          </a:stretch>
        </p:blipFill>
        <p:spPr bwMode="auto">
          <a:xfrm>
            <a:off x="142875" y="3500438"/>
            <a:ext cx="5357813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7225" y="0"/>
            <a:ext cx="7772400" cy="78581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B</a:t>
            </a:r>
            <a:r>
              <a:rPr lang="en-US" sz="4000" baseline="-25000" smtClean="0"/>
              <a:t>s</a:t>
            </a:r>
            <a:r>
              <a:rPr lang="en-US" sz="4000" baseline="30000" smtClean="0"/>
              <a:t>0</a:t>
            </a:r>
            <a:r>
              <a:rPr lang="en-US" sz="4000" smtClean="0">
                <a:sym typeface="Wingdings" pitchFamily="2" charset="2"/>
              </a:rPr>
              <a:t>J/</a:t>
            </a:r>
            <a:r>
              <a:rPr lang="en-US" sz="4000" smtClean="0">
                <a:latin typeface="Symbol" pitchFamily="18" charset="2"/>
                <a:sym typeface="Wingdings" pitchFamily="2" charset="2"/>
              </a:rPr>
              <a:t>y(mm)f(</a:t>
            </a:r>
            <a:r>
              <a:rPr lang="en-US" sz="4000" smtClean="0">
                <a:latin typeface="Arial" pitchFamily="34" charset="0"/>
                <a:cs typeface="Arial" pitchFamily="34" charset="0"/>
                <a:sym typeface="Wingdings" pitchFamily="2" charset="2"/>
              </a:rPr>
              <a:t>KK</a:t>
            </a:r>
            <a:r>
              <a:rPr lang="en-US" sz="4000" smtClean="0">
                <a:latin typeface="Symbol" pitchFamily="18" charset="2"/>
                <a:sym typeface="Wingdings" pitchFamily="2" charset="2"/>
              </a:rPr>
              <a:t>) </a:t>
            </a:r>
            <a:r>
              <a:rPr lang="en-US" sz="4000" smtClean="0">
                <a:latin typeface="Arial" pitchFamily="34" charset="0"/>
                <a:cs typeface="Arial" pitchFamily="34" charset="0"/>
                <a:sym typeface="Wingdings" pitchFamily="2" charset="2"/>
              </a:rPr>
              <a:t>reconstruction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Group 183"/>
          <p:cNvGraphicFramePr>
            <a:graphicFrameLocks noGrp="1"/>
          </p:cNvGraphicFramePr>
          <p:nvPr/>
        </p:nvGraphicFramePr>
        <p:xfrm>
          <a:off x="2714625" y="1000125"/>
          <a:ext cx="3214710" cy="1285884"/>
        </p:xfrm>
        <a:graphic>
          <a:graphicData uri="http://schemas.openxmlformats.org/drawingml/2006/table">
            <a:tbl>
              <a:tblPr/>
              <a:tblGrid>
                <a:gridCol w="2214578"/>
                <a:gridCol w="1000132"/>
              </a:tblGrid>
              <a:tr h="42985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140000"/>
                        <a:buFontTx/>
                        <a:buNone/>
                        <a:tabLst/>
                        <a:defRPr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Signal yield (2 fb</a:t>
                      </a:r>
                      <a:r>
                        <a:rPr kumimoji="0" lang="nl-NL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140000"/>
                        <a:buFontTx/>
                        <a:buNone/>
                        <a:tabLst/>
                        <a:defRPr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117 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80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B(long-lived) /S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80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140000"/>
                        <a:buFontTx/>
                        <a:buNone/>
                        <a:tabLst/>
                        <a:defRPr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B(prompt J/</a:t>
                      </a: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y) </a:t>
                      </a: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/S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281" name="Picture 7"/>
          <p:cNvPicPr>
            <a:picLocks noChangeAspect="1" noChangeArrowheads="1"/>
          </p:cNvPicPr>
          <p:nvPr/>
        </p:nvPicPr>
        <p:blipFill>
          <a:blip r:embed="rId2"/>
          <a:srcRect r="52380"/>
          <a:stretch>
            <a:fillRect/>
          </a:stretch>
        </p:blipFill>
        <p:spPr bwMode="auto">
          <a:xfrm>
            <a:off x="6429407" y="928688"/>
            <a:ext cx="2714625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2" name="CasellaDiTesto 6"/>
          <p:cNvSpPr txBox="1">
            <a:spLocks noChangeArrowheads="1"/>
          </p:cNvSpPr>
          <p:nvPr/>
        </p:nvSpPr>
        <p:spPr bwMode="auto">
          <a:xfrm>
            <a:off x="6429407" y="793750"/>
            <a:ext cx="2714625" cy="369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solidFill>
                  <a:schemeClr val="bg2"/>
                </a:solidFill>
              </a:rPr>
              <a:t>Full MC: inclusive J/</a:t>
            </a:r>
            <a:r>
              <a:rPr lang="it-IT">
                <a:solidFill>
                  <a:schemeClr val="bg2"/>
                </a:solidFill>
                <a:latin typeface="Symbol" pitchFamily="18" charset="2"/>
              </a:rPr>
              <a:t>y(mm)</a:t>
            </a:r>
            <a:endParaRPr lang="it-IT">
              <a:solidFill>
                <a:schemeClr val="bg2"/>
              </a:solidFill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285720" y="2286000"/>
            <a:ext cx="6143625" cy="928688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FF66"/>
              </a:buClr>
              <a:buSzPct val="135000"/>
              <a:buFont typeface="Arial" pitchFamily="34" charset="0"/>
              <a:buChar char="•"/>
              <a:defRPr/>
            </a:pPr>
            <a:r>
              <a:rPr lang="en-US" altLang="fr-FR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High efficiency for </a:t>
            </a:r>
            <a:r>
              <a:rPr lang="en-US" altLang="fr-FR" sz="2000" b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di-muon</a:t>
            </a:r>
            <a:r>
              <a:rPr lang="en-US" altLang="fr-FR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trigger </a:t>
            </a:r>
            <a:r>
              <a:rPr lang="en-US" altLang="fr-FR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  <a:sym typeface="Symbol" pitchFamily="18" charset="2"/>
              </a:rPr>
              <a:t>e</a:t>
            </a:r>
            <a:r>
              <a:rPr lang="en-US" altLang="fr-FR" sz="2000" b="1" kern="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tot</a:t>
            </a:r>
            <a:r>
              <a:rPr lang="en-US" altLang="fr-FR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~70%</a:t>
            </a:r>
            <a:endParaRPr lang="en-US" altLang="fr-FR" sz="2000" b="1" kern="0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FF66"/>
              </a:buClr>
              <a:buSzPct val="135000"/>
              <a:buFont typeface="Arial" pitchFamily="34" charset="0"/>
              <a:buChar char="•"/>
              <a:defRPr/>
            </a:pPr>
            <a:r>
              <a:rPr lang="en-US" altLang="fr-FR" sz="20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Baseline event selection  is lifetime-unbiased:</a:t>
            </a:r>
            <a:endParaRPr lang="en-US" sz="2000" b="1" kern="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FF66"/>
              </a:buClr>
              <a:buSzPct val="135000"/>
              <a:defRPr/>
            </a:pPr>
            <a:endParaRPr lang="it-IT" sz="2000" kern="0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284" name="Segnaposto numero diapositiva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9E7F8B-1629-4E0D-B113-0AB5F426DD35}" type="slidenum">
              <a:rPr lang="it-IT" smtClean="0"/>
              <a:pPr/>
              <a:t>8</a:t>
            </a:fld>
            <a:endParaRPr lang="it-IT" smtClean="0"/>
          </a:p>
        </p:txBody>
      </p:sp>
      <p:sp>
        <p:nvSpPr>
          <p:cNvPr id="8" name="Rettangolo 7"/>
          <p:cNvSpPr/>
          <p:nvPr/>
        </p:nvSpPr>
        <p:spPr>
          <a:xfrm>
            <a:off x="857224" y="3411210"/>
            <a:ext cx="82867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FFFF"/>
              </a:buClr>
              <a:buFont typeface="Wingdings" pitchFamily="2" charset="2"/>
              <a:buChar char="Ø"/>
              <a:defRPr/>
            </a:pPr>
            <a:r>
              <a:rPr lang="en-US" altLang="fr-FR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small proper time and angular acceptance corrections needed.</a:t>
            </a: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  <a:buFont typeface="Wingdings" pitchFamily="2" charset="2"/>
              <a:buChar char="Ø"/>
              <a:defRPr/>
            </a:pPr>
            <a:r>
              <a:rPr lang="en-US" altLang="fr-FR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High background from prompt J/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Wingdings" pitchFamily="2" charset="2"/>
              </a:rPr>
              <a:t>y: </a:t>
            </a:r>
            <a:r>
              <a:rPr lang="en-US" altLang="fr-FR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harmless  in </a:t>
            </a:r>
            <a:r>
              <a:rPr lang="en-US" altLang="fr-FR" sz="2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  <a:sym typeface="Symbol" pitchFamily="18" charset="2"/>
              </a:rPr>
              <a:t>b</a:t>
            </a:r>
            <a:r>
              <a:rPr lang="en-US" altLang="fr-FR" sz="2000" b="1" kern="0" baseline="-25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s</a:t>
            </a:r>
            <a:r>
              <a:rPr lang="en-US" altLang="fr-FR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fit,                 </a:t>
            </a:r>
            <a:r>
              <a:rPr lang="en-US" altLang="fr-FR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can allow the determination </a:t>
            </a:r>
            <a:r>
              <a:rPr lang="en-US" altLang="fr-FR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of proper time resolution.</a:t>
            </a: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  <a:buFont typeface="Wingdings" pitchFamily="2" charset="2"/>
              <a:buChar char="Ø"/>
              <a:defRPr/>
            </a:pPr>
            <a:r>
              <a:rPr lang="en-US" altLang="fr-FR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Alternative analysis under study: higher statistic sensitivity.</a:t>
            </a:r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285720" y="5000625"/>
            <a:ext cx="5357850" cy="1500188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FF66"/>
              </a:buClr>
              <a:buSzPct val="135000"/>
              <a:buFont typeface="Arial" pitchFamily="34" charset="0"/>
              <a:buChar char="•"/>
              <a:defRPr/>
            </a:pPr>
            <a:r>
              <a:rPr lang="en-US" altLang="fr-FR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Large use of control channels:</a:t>
            </a:r>
            <a:endParaRPr lang="en-US" altLang="fr-FR" sz="2000" b="1" kern="0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Clr>
                <a:srgbClr val="FFFF66"/>
              </a:buClr>
              <a:buSzPct val="135000"/>
              <a:defRPr/>
            </a:pPr>
            <a:r>
              <a:rPr lang="en-US" altLang="fr-FR" sz="2000" b="1" kern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	</a:t>
            </a:r>
            <a:r>
              <a:rPr lang="en-US" altLang="fr-FR" sz="2000" b="1" kern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Measure resolution and </a:t>
            </a:r>
            <a:r>
              <a:rPr lang="en-US" altLang="fr-FR" sz="2000" b="1" kern="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acceptance for proper </a:t>
            </a:r>
            <a:r>
              <a:rPr lang="en-US" altLang="fr-FR" sz="2000" b="1" kern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time and angular distributions. </a:t>
            </a:r>
            <a:r>
              <a:rPr lang="en-US" altLang="fr-FR" sz="2000" b="1" kern="0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Flavour</a:t>
            </a:r>
            <a:r>
              <a:rPr lang="en-US" altLang="fr-FR" sz="2000" b="1" kern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tagging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FF66"/>
              </a:buClr>
              <a:buSzPct val="135000"/>
              <a:defRPr/>
            </a:pPr>
            <a:endParaRPr lang="it-IT" sz="2000" b="1" kern="0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Group 183"/>
          <p:cNvGraphicFramePr>
            <a:graphicFrameLocks noGrp="1"/>
          </p:cNvGraphicFramePr>
          <p:nvPr/>
        </p:nvGraphicFramePr>
        <p:xfrm>
          <a:off x="5500694" y="4929198"/>
          <a:ext cx="3214710" cy="1688784"/>
        </p:xfrm>
        <a:graphic>
          <a:graphicData uri="http://schemas.openxmlformats.org/drawingml/2006/table">
            <a:tbl>
              <a:tblPr/>
              <a:tblGrid>
                <a:gridCol w="1428760"/>
                <a:gridCol w="1000132"/>
                <a:gridCol w="78581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Yield       (2 fb</a:t>
                      </a:r>
                      <a:r>
                        <a:rPr kumimoji="0" lang="nl-NL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B/S       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lang="it-IT" sz="1600" b="1" dirty="0" err="1" smtClean="0">
                          <a:solidFill>
                            <a:schemeClr val="bg2"/>
                          </a:solidFill>
                        </a:rPr>
                        <a:t>B</a:t>
                      </a:r>
                      <a:r>
                        <a:rPr lang="it-IT" sz="1600" b="1" baseline="-25000" dirty="0" err="1" smtClean="0">
                          <a:solidFill>
                            <a:schemeClr val="bg2"/>
                          </a:solidFill>
                        </a:rPr>
                        <a:t>d</a:t>
                      </a:r>
                      <a:r>
                        <a:rPr lang="it-IT" sz="1600" b="1" dirty="0" smtClean="0">
                          <a:solidFill>
                            <a:schemeClr val="bg2"/>
                          </a:solidFill>
                          <a:sym typeface="Wingdings" pitchFamily="2" charset="2"/>
                        </a:rPr>
                        <a:t>J/</a:t>
                      </a:r>
                      <a:r>
                        <a:rPr lang="it-IT" sz="1600" b="1" dirty="0" smtClean="0">
                          <a:solidFill>
                            <a:schemeClr val="bg2"/>
                          </a:solidFill>
                          <a:latin typeface="Symbol" pitchFamily="18" charset="2"/>
                          <a:sym typeface="Wingdings" pitchFamily="2" charset="2"/>
                        </a:rPr>
                        <a:t>y </a:t>
                      </a:r>
                      <a:r>
                        <a:rPr lang="it-IT" sz="1600" b="1" dirty="0" err="1" smtClean="0">
                          <a:solidFill>
                            <a:schemeClr val="bg2"/>
                          </a:solidFill>
                          <a:latin typeface="+mj-lt"/>
                          <a:cs typeface="Arial" pitchFamily="34" charset="0"/>
                          <a:sym typeface="Wingdings" pitchFamily="2" charset="2"/>
                        </a:rPr>
                        <a:t>K*</a:t>
                      </a:r>
                      <a:r>
                        <a:rPr lang="it-IT" sz="1600" b="1" dirty="0" smtClean="0">
                          <a:solidFill>
                            <a:schemeClr val="bg2"/>
                          </a:solidFill>
                          <a:latin typeface="+mj-lt"/>
                          <a:cs typeface="Arial" pitchFamily="34" charset="0"/>
                          <a:sym typeface="Wingdings" pitchFamily="2" charset="2"/>
                        </a:rPr>
                        <a:t> 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490 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lang="it-IT" sz="1600" b="1" dirty="0" err="1" smtClean="0">
                          <a:solidFill>
                            <a:schemeClr val="bg2"/>
                          </a:solidFill>
                        </a:rPr>
                        <a:t>B</a:t>
                      </a:r>
                      <a:r>
                        <a:rPr lang="it-IT" sz="1600" b="1" baseline="-25000" dirty="0" err="1" smtClean="0">
                          <a:solidFill>
                            <a:schemeClr val="bg2"/>
                          </a:solidFill>
                        </a:rPr>
                        <a:t>u</a:t>
                      </a:r>
                      <a:r>
                        <a:rPr lang="it-IT" sz="1600" b="1" dirty="0" smtClean="0">
                          <a:solidFill>
                            <a:schemeClr val="bg2"/>
                          </a:solidFill>
                          <a:sym typeface="Wingdings" pitchFamily="2" charset="2"/>
                        </a:rPr>
                        <a:t>J/</a:t>
                      </a:r>
                      <a:r>
                        <a:rPr lang="it-IT" sz="1600" b="1" dirty="0" smtClean="0">
                          <a:solidFill>
                            <a:schemeClr val="bg2"/>
                          </a:solidFill>
                          <a:latin typeface="Symbol" pitchFamily="18" charset="2"/>
                          <a:sym typeface="Wingdings" pitchFamily="2" charset="2"/>
                        </a:rPr>
                        <a:t>y </a:t>
                      </a:r>
                      <a:r>
                        <a:rPr lang="it-IT" sz="1600" b="1" dirty="0" err="1" smtClean="0">
                          <a:solidFill>
                            <a:schemeClr val="bg2"/>
                          </a:solidFill>
                          <a:latin typeface="+mj-lt"/>
                          <a:cs typeface="Arial" pitchFamily="34" charset="0"/>
                          <a:sym typeface="Wingdings" pitchFamily="2" charset="2"/>
                        </a:rPr>
                        <a:t>K+</a:t>
                      </a:r>
                      <a:r>
                        <a:rPr lang="it-IT" sz="1600" b="1" dirty="0" smtClean="0">
                          <a:solidFill>
                            <a:schemeClr val="bg2"/>
                          </a:solidFill>
                          <a:latin typeface="+mj-lt"/>
                          <a:cs typeface="Arial" pitchFamily="34" charset="0"/>
                          <a:sym typeface="Wingdings" pitchFamily="2" charset="2"/>
                        </a:rPr>
                        <a:t> 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940 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lang="it-IT" sz="1600" b="1" dirty="0" err="1" smtClean="0">
                          <a:solidFill>
                            <a:schemeClr val="bg2"/>
                          </a:solidFill>
                        </a:rPr>
                        <a:t>B</a:t>
                      </a:r>
                      <a:r>
                        <a:rPr lang="it-IT" sz="1600" b="1" baseline="-25000" dirty="0" err="1" smtClean="0">
                          <a:solidFill>
                            <a:schemeClr val="bg2"/>
                          </a:solidFill>
                        </a:rPr>
                        <a:t>s</a:t>
                      </a:r>
                      <a:r>
                        <a:rPr lang="it-IT" sz="1600" b="1" dirty="0" smtClean="0">
                          <a:solidFill>
                            <a:schemeClr val="bg2"/>
                          </a:solidFill>
                          <a:sym typeface="Wingdings" pitchFamily="2" charset="2"/>
                        </a:rPr>
                        <a:t></a:t>
                      </a:r>
                      <a:r>
                        <a:rPr lang="it-IT" sz="1600" b="1" dirty="0" err="1" smtClean="0">
                          <a:solidFill>
                            <a:schemeClr val="bg2"/>
                          </a:solidFill>
                        </a:rPr>
                        <a:t>D</a:t>
                      </a:r>
                      <a:r>
                        <a:rPr lang="it-IT" sz="1600" b="1" baseline="-25000" dirty="0" err="1" smtClean="0">
                          <a:solidFill>
                            <a:schemeClr val="bg2"/>
                          </a:solidFill>
                        </a:rPr>
                        <a:t>s</a:t>
                      </a:r>
                      <a:r>
                        <a:rPr lang="it-IT" sz="1600" b="1" dirty="0" err="1" smtClean="0">
                          <a:solidFill>
                            <a:schemeClr val="bg2"/>
                          </a:solidFill>
                          <a:latin typeface="Symbol" pitchFamily="18" charset="2"/>
                          <a:sym typeface="Wingdings" pitchFamily="2" charset="2"/>
                        </a:rPr>
                        <a:t>p</a:t>
                      </a:r>
                      <a:r>
                        <a:rPr lang="it-IT" sz="1600" b="1" dirty="0" smtClean="0">
                          <a:solidFill>
                            <a:schemeClr val="bg2"/>
                          </a:solidFill>
                          <a:latin typeface="Symbol" pitchFamily="18" charset="2"/>
                          <a:sym typeface="Wingdings" pitchFamily="2" charset="2"/>
                        </a:rPr>
                        <a:t> </a:t>
                      </a:r>
                      <a:r>
                        <a:rPr lang="it-IT" sz="1600" b="1" dirty="0" smtClean="0">
                          <a:solidFill>
                            <a:schemeClr val="bg2"/>
                          </a:solidFill>
                          <a:latin typeface="+mj-lt"/>
                          <a:cs typeface="Arial" pitchFamily="34" charset="0"/>
                          <a:sym typeface="Wingdings" pitchFamily="2" charset="2"/>
                        </a:rPr>
                        <a:t> 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~70k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12" name="Rettangolo 11"/>
          <p:cNvSpPr/>
          <p:nvPr/>
        </p:nvSpPr>
        <p:spPr>
          <a:xfrm>
            <a:off x="642938" y="1285875"/>
            <a:ext cx="20002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fr-FR" sz="1600" b="1" i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Full MC simulation all trigger levels included:</a:t>
            </a:r>
            <a:endParaRPr lang="it-IT" sz="1600" b="1" i="1" dirty="0">
              <a:solidFill>
                <a:srgbClr val="FFFFFF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HEP 2009 - M.Calvi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042400" cy="642938"/>
          </a:xfrm>
        </p:spPr>
        <p:txBody>
          <a:bodyPr/>
          <a:lstStyle/>
          <a:p>
            <a:pPr eaLnBrk="1" hangingPunct="1">
              <a:defRPr/>
            </a:pPr>
            <a:r>
              <a:rPr lang="it-IT" sz="4000" dirty="0" err="1" smtClean="0"/>
              <a:t>Flavour</a:t>
            </a:r>
            <a:r>
              <a:rPr lang="it-IT" sz="4000" dirty="0" smtClean="0"/>
              <a:t> </a:t>
            </a:r>
            <a:r>
              <a:rPr lang="it-IT" sz="4000" dirty="0" err="1" smtClean="0"/>
              <a:t>Tagging</a:t>
            </a:r>
            <a:r>
              <a:rPr lang="it-IT" sz="4000" dirty="0" smtClean="0"/>
              <a:t> </a:t>
            </a:r>
            <a:endParaRPr lang="it-IT" sz="32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3648075"/>
            <a:ext cx="3071813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olo 1"/>
          <p:cNvSpPr txBox="1">
            <a:spLocks/>
          </p:cNvSpPr>
          <p:nvPr/>
        </p:nvSpPr>
        <p:spPr bwMode="auto">
          <a:xfrm>
            <a:off x="571500" y="5715000"/>
            <a:ext cx="41433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 anchor="ctr"/>
          <a:lstStyle/>
          <a:p>
            <a:pPr>
              <a:defRPr/>
            </a:pPr>
            <a:r>
              <a:rPr lang="it-IT" sz="2000" b="1" kern="0" dirty="0">
                <a:solidFill>
                  <a:srgbClr val="FFFF66"/>
                </a:solidFill>
                <a:latin typeface="+mj-lt"/>
                <a:ea typeface="+mj-ea"/>
                <a:cs typeface="+mj-cs"/>
              </a:rPr>
              <a:t>B</a:t>
            </a:r>
            <a:r>
              <a:rPr lang="it-IT" sz="2000" b="1" kern="0" baseline="30000" dirty="0">
                <a:solidFill>
                  <a:srgbClr val="FFFF66"/>
                </a:solidFill>
                <a:latin typeface="+mj-lt"/>
                <a:ea typeface="+mj-ea"/>
                <a:cs typeface="+mj-cs"/>
              </a:rPr>
              <a:t>0</a:t>
            </a:r>
            <a:r>
              <a:rPr lang="it-IT" sz="2000" b="1" kern="0" dirty="0">
                <a:solidFill>
                  <a:srgbClr val="FFFF66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J/</a:t>
            </a:r>
            <a:r>
              <a:rPr lang="it-IT" sz="2000" b="1" kern="0" dirty="0">
                <a:solidFill>
                  <a:srgbClr val="FFFF66"/>
                </a:solidFill>
                <a:latin typeface="Symbol" pitchFamily="18" charset="2"/>
                <a:ea typeface="+mj-ea"/>
                <a:cs typeface="+mj-cs"/>
                <a:sym typeface="Wingdings" pitchFamily="2" charset="2"/>
              </a:rPr>
              <a:t>y(mm)</a:t>
            </a:r>
            <a:r>
              <a:rPr lang="it-IT" sz="2000" b="1" kern="0" dirty="0" err="1">
                <a:solidFill>
                  <a:srgbClr val="FFFF66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K*</a:t>
            </a:r>
            <a:r>
              <a:rPr lang="it-IT" sz="2000" b="1" kern="0" dirty="0">
                <a:solidFill>
                  <a:srgbClr val="FFFF66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(</a:t>
            </a:r>
            <a:r>
              <a:rPr lang="it-IT" sz="2000" b="1" kern="0" dirty="0" err="1">
                <a:solidFill>
                  <a:srgbClr val="FFFF66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K</a:t>
            </a:r>
            <a:r>
              <a:rPr lang="it-IT" sz="2000" b="1" kern="0" dirty="0" err="1">
                <a:solidFill>
                  <a:srgbClr val="FFFF66"/>
                </a:solidFill>
                <a:latin typeface="Symbol" pitchFamily="18" charset="2"/>
                <a:ea typeface="+mj-ea"/>
                <a:cs typeface="+mj-cs"/>
                <a:sym typeface="Wingdings" pitchFamily="2" charset="2"/>
              </a:rPr>
              <a:t>p</a:t>
            </a:r>
            <a:r>
              <a:rPr lang="it-IT" sz="2000" b="1" kern="0" dirty="0">
                <a:solidFill>
                  <a:srgbClr val="FFFF66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) </a:t>
            </a:r>
            <a:r>
              <a:rPr lang="it-IT" sz="2000" b="1" kern="0" dirty="0" err="1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oscillations</a:t>
            </a:r>
            <a:r>
              <a:rPr lang="it-IT" sz="2000" b="1" kern="0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it-IT" sz="2000" b="1" kern="0" dirty="0" err="1">
                <a:solidFill>
                  <a:srgbClr val="FFFF66"/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for</a:t>
            </a:r>
            <a:r>
              <a:rPr lang="it-IT" sz="2000" b="1" kern="0" dirty="0">
                <a:solidFill>
                  <a:srgbClr val="FFFF66"/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 </a:t>
            </a:r>
            <a:r>
              <a:rPr lang="it-IT" sz="2000" b="1" kern="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opposite</a:t>
            </a:r>
            <a:r>
              <a:rPr lang="it-IT" sz="2000" b="1" kern="0" dirty="0">
                <a:solidFill>
                  <a:srgbClr val="FFFF66"/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 side </a:t>
            </a:r>
            <a:r>
              <a:rPr lang="it-IT" sz="2000" b="1" kern="0" dirty="0" err="1">
                <a:solidFill>
                  <a:srgbClr val="FFFF66"/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taggers</a:t>
            </a:r>
            <a:endParaRPr lang="it-IT" sz="2000" b="1" kern="0" dirty="0">
              <a:solidFill>
                <a:srgbClr val="FFFF66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1288" y="3643313"/>
            <a:ext cx="3279775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 txBox="1">
            <a:spLocks/>
          </p:cNvSpPr>
          <p:nvPr/>
        </p:nvSpPr>
        <p:spPr bwMode="auto">
          <a:xfrm>
            <a:off x="5072063" y="5715000"/>
            <a:ext cx="39290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 anchor="ctr"/>
          <a:lstStyle/>
          <a:p>
            <a:pPr>
              <a:defRPr/>
            </a:pPr>
            <a:r>
              <a:rPr lang="it-IT" sz="2000" b="1" kern="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it-IT" sz="2000" b="1" kern="0" baseline="-250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</a:t>
            </a:r>
            <a:r>
              <a:rPr lang="it-IT" sz="20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D</a:t>
            </a:r>
            <a:r>
              <a:rPr lang="it-IT" sz="2000" b="1" kern="0" baseline="-250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</a:t>
            </a:r>
            <a:r>
              <a:rPr lang="it-IT" sz="20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(</a:t>
            </a:r>
            <a:r>
              <a:rPr lang="it-IT" sz="2000" b="1" kern="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KK</a:t>
            </a:r>
            <a:r>
              <a:rPr lang="it-IT" sz="2000" b="1" kern="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Wingdings" pitchFamily="2" charset="2"/>
              </a:rPr>
              <a:t>p</a:t>
            </a:r>
            <a:r>
              <a:rPr lang="it-IT" sz="20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) </a:t>
            </a:r>
            <a:r>
              <a:rPr lang="it-IT" sz="20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Wingdings" pitchFamily="2" charset="2"/>
              </a:rPr>
              <a:t>p </a:t>
            </a:r>
            <a:r>
              <a:rPr lang="it-IT" sz="20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it-IT" sz="2000" b="1" kern="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oscillations</a:t>
            </a:r>
            <a:r>
              <a:rPr lang="it-IT" sz="20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it-IT" sz="2000" b="1" kern="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for</a:t>
            </a:r>
            <a:r>
              <a:rPr lang="it-IT" sz="20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sz="2000" b="1" kern="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same</a:t>
            </a:r>
            <a:r>
              <a:rPr lang="it-IT" sz="20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side </a:t>
            </a:r>
            <a:r>
              <a:rPr lang="it-IT" sz="2000" b="1" kern="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tagger</a:t>
            </a:r>
            <a:endParaRPr lang="it-IT" sz="2000" b="1" kern="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295" name="Segnaposto numero diapositiva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7E112A-C314-44F7-9144-C21303256E31}" type="slidenum">
              <a:rPr lang="it-IT" smtClean="0"/>
              <a:pPr/>
              <a:t>9</a:t>
            </a:fld>
            <a:endParaRPr lang="it-IT" smtClean="0"/>
          </a:p>
        </p:txBody>
      </p:sp>
      <p:graphicFrame>
        <p:nvGraphicFramePr>
          <p:cNvPr id="41" name="Group 183"/>
          <p:cNvGraphicFramePr>
            <a:graphicFrameLocks noGrp="1"/>
          </p:cNvGraphicFramePr>
          <p:nvPr/>
        </p:nvGraphicFramePr>
        <p:xfrm>
          <a:off x="571500" y="1531938"/>
          <a:ext cx="4500593" cy="1111251"/>
        </p:xfrm>
        <a:graphic>
          <a:graphicData uri="http://schemas.openxmlformats.org/drawingml/2006/table">
            <a:tbl>
              <a:tblPr/>
              <a:tblGrid>
                <a:gridCol w="1643073"/>
                <a:gridCol w="918302"/>
                <a:gridCol w="939086"/>
                <a:gridCol w="100013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Tagger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Tag eff.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mistag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e(1-2w</a:t>
                      </a: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nl-NL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lang="it-IT" sz="1600" b="1" dirty="0" err="1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Opposite</a:t>
                      </a:r>
                      <a:r>
                        <a:rPr lang="it-IT" sz="1600" b="1" baseline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 side</a:t>
                      </a:r>
                      <a:r>
                        <a:rPr lang="it-IT" sz="1600" b="1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 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45%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36.5%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lang="it-IT" sz="1600" b="1" baseline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+ </a:t>
                      </a:r>
                      <a:r>
                        <a:rPr lang="it-IT" sz="1600" b="1" baseline="0" dirty="0" err="1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same</a:t>
                      </a:r>
                      <a:r>
                        <a:rPr lang="it-IT" sz="1600" b="1" baseline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 side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56%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33.3%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6.2%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12320" name="Rettangolo 41"/>
          <p:cNvSpPr>
            <a:spLocks noChangeArrowheads="1"/>
          </p:cNvSpPr>
          <p:nvPr/>
        </p:nvSpPr>
        <p:spPr bwMode="auto">
          <a:xfrm>
            <a:off x="500065" y="642938"/>
            <a:ext cx="864396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From combination of several methods </a:t>
            </a:r>
            <a:r>
              <a:rPr lang="en-GB" sz="2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(electron</a:t>
            </a:r>
            <a:r>
              <a:rPr lang="en-GB" sz="2000" b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000" b="1" dirty="0" err="1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muon</a:t>
            </a:r>
            <a:r>
              <a:rPr lang="en-GB" sz="2000" b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000" b="1" dirty="0" err="1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kaon</a:t>
            </a:r>
            <a:r>
              <a:rPr lang="en-GB" sz="2000" b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en-GB" sz="2000" b="1" dirty="0" smtClean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inclusive </a:t>
            </a:r>
            <a:r>
              <a:rPr lang="en-GB" sz="2000" b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vertex, same side </a:t>
            </a:r>
            <a:r>
              <a:rPr lang="en-GB" sz="2000" b="1" dirty="0" err="1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kaon</a:t>
            </a:r>
            <a:r>
              <a:rPr lang="en-GB" sz="2000" b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)</a:t>
            </a:r>
            <a:endParaRPr lang="it-IT" sz="2000" b="1" dirty="0">
              <a:solidFill>
                <a:srgbClr val="FFFF66"/>
              </a:solidFill>
            </a:endParaRPr>
          </a:p>
        </p:txBody>
      </p:sp>
      <p:sp>
        <p:nvSpPr>
          <p:cNvPr id="43" name="Titolo 1"/>
          <p:cNvSpPr txBox="1">
            <a:spLocks/>
          </p:cNvSpPr>
          <p:nvPr/>
        </p:nvSpPr>
        <p:spPr bwMode="auto">
          <a:xfrm>
            <a:off x="30163" y="3000375"/>
            <a:ext cx="9042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 anchor="ctr"/>
          <a:lstStyle/>
          <a:p>
            <a:pPr algn="ctr">
              <a:defRPr/>
            </a:pPr>
            <a:r>
              <a:rPr lang="it-IT" sz="36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Calibration</a:t>
            </a:r>
            <a:r>
              <a:rPr lang="it-IT" sz="3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and </a:t>
            </a:r>
            <a:r>
              <a:rPr lang="it-IT" sz="36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validations</a:t>
            </a:r>
            <a:r>
              <a:rPr lang="it-IT" sz="3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on </a:t>
            </a:r>
            <a:r>
              <a:rPr lang="it-IT" sz="36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control</a:t>
            </a:r>
            <a:r>
              <a:rPr lang="it-IT" sz="3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36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channels</a:t>
            </a:r>
            <a:endParaRPr lang="it-IT" sz="36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12322" name="Group 41"/>
          <p:cNvGrpSpPr>
            <a:grpSpLocks/>
          </p:cNvGrpSpPr>
          <p:nvPr/>
        </p:nvGrpSpPr>
        <p:grpSpPr bwMode="auto">
          <a:xfrm>
            <a:off x="5500688" y="1071561"/>
            <a:ext cx="3071812" cy="1785936"/>
            <a:chOff x="3272" y="2710"/>
            <a:chExt cx="2114" cy="1323"/>
          </a:xfrm>
        </p:grpSpPr>
        <p:sp>
          <p:nvSpPr>
            <p:cNvPr id="12323" name="Text Box 5"/>
            <p:cNvSpPr txBox="1">
              <a:spLocks noChangeArrowheads="1"/>
            </p:cNvSpPr>
            <p:nvPr/>
          </p:nvSpPr>
          <p:spPr bwMode="auto">
            <a:xfrm>
              <a:off x="4059" y="2975"/>
              <a:ext cx="573" cy="2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3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en-US" sz="2000" dirty="0" err="1">
                  <a:solidFill>
                    <a:srgbClr val="FF6600"/>
                  </a:solidFill>
                  <a:latin typeface="Times"/>
                </a:rPr>
                <a:t>Q</a:t>
              </a:r>
              <a:r>
                <a:rPr lang="en-US" sz="2800" baseline="-25000" dirty="0" err="1">
                  <a:solidFill>
                    <a:srgbClr val="FF6600"/>
                  </a:solidFill>
                  <a:latin typeface="Times"/>
                </a:rPr>
                <a:t>vtx</a:t>
              </a:r>
              <a:endParaRPr lang="en-US" sz="2800" baseline="-12000" dirty="0">
                <a:solidFill>
                  <a:srgbClr val="FF6600"/>
                </a:solidFill>
                <a:latin typeface="Times"/>
              </a:endParaRPr>
            </a:p>
          </p:txBody>
        </p:sp>
        <p:sp>
          <p:nvSpPr>
            <p:cNvPr id="12324" name="Oval 6"/>
            <p:cNvSpPr>
              <a:spLocks noChangeArrowheads="1"/>
            </p:cNvSpPr>
            <p:nvPr/>
          </p:nvSpPr>
          <p:spPr bwMode="auto">
            <a:xfrm>
              <a:off x="3508" y="3670"/>
              <a:ext cx="269" cy="61"/>
            </a:xfrm>
            <a:prstGeom prst="ellipse">
              <a:avLst/>
            </a:prstGeom>
            <a:solidFill>
              <a:srgbClr val="00FFFF"/>
            </a:solidFill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25" name="Line 7"/>
            <p:cNvSpPr>
              <a:spLocks noChangeShapeType="1"/>
            </p:cNvSpPr>
            <p:nvPr/>
          </p:nvSpPr>
          <p:spPr bwMode="auto">
            <a:xfrm flipV="1">
              <a:off x="3643" y="3575"/>
              <a:ext cx="1035" cy="125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26" name="Line 8"/>
            <p:cNvSpPr>
              <a:spLocks noChangeShapeType="1"/>
            </p:cNvSpPr>
            <p:nvPr/>
          </p:nvSpPr>
          <p:spPr bwMode="auto">
            <a:xfrm flipV="1">
              <a:off x="4678" y="3395"/>
              <a:ext cx="654" cy="180"/>
            </a:xfrm>
            <a:prstGeom prst="line">
              <a:avLst/>
            </a:prstGeom>
            <a:noFill/>
            <a:ln w="12700">
              <a:solidFill>
                <a:srgbClr val="99FF33"/>
              </a:solidFill>
              <a:round/>
              <a:headEnd type="none" w="sm" len="sm"/>
              <a:tailEnd type="none" w="med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27" name="Oval 9"/>
            <p:cNvSpPr>
              <a:spLocks noChangeArrowheads="1"/>
            </p:cNvSpPr>
            <p:nvPr/>
          </p:nvSpPr>
          <p:spPr bwMode="auto">
            <a:xfrm>
              <a:off x="4646" y="3552"/>
              <a:ext cx="68" cy="6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28" name="Line 10"/>
            <p:cNvSpPr>
              <a:spLocks noChangeShapeType="1"/>
            </p:cNvSpPr>
            <p:nvPr/>
          </p:nvSpPr>
          <p:spPr bwMode="auto">
            <a:xfrm flipV="1">
              <a:off x="4678" y="3335"/>
              <a:ext cx="607" cy="240"/>
            </a:xfrm>
            <a:prstGeom prst="line">
              <a:avLst/>
            </a:prstGeom>
            <a:noFill/>
            <a:ln w="12700">
              <a:solidFill>
                <a:srgbClr val="99FF33"/>
              </a:solidFill>
              <a:round/>
              <a:headEnd type="none" w="sm" len="sm"/>
              <a:tailEnd type="none" w="med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29" name="Line 11"/>
            <p:cNvSpPr>
              <a:spLocks noChangeShapeType="1"/>
            </p:cNvSpPr>
            <p:nvPr/>
          </p:nvSpPr>
          <p:spPr bwMode="auto">
            <a:xfrm>
              <a:off x="4678" y="3575"/>
              <a:ext cx="708" cy="120"/>
            </a:xfrm>
            <a:prstGeom prst="line">
              <a:avLst/>
            </a:prstGeom>
            <a:noFill/>
            <a:ln w="12700">
              <a:solidFill>
                <a:srgbClr val="99FF33"/>
              </a:solidFill>
              <a:round/>
              <a:headEnd type="none" w="sm" len="sm"/>
              <a:tailEnd type="none" w="med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" name="Line 12"/>
            <p:cNvSpPr>
              <a:spLocks noChangeShapeType="1"/>
            </p:cNvSpPr>
            <p:nvPr/>
          </p:nvSpPr>
          <p:spPr bwMode="auto">
            <a:xfrm flipH="1" flipV="1">
              <a:off x="3541" y="3370"/>
              <a:ext cx="104" cy="330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  <a:round/>
              <a:headEnd type="none" w="sm" len="sm"/>
              <a:tailEnd type="none" w="med" len="lg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2331" name="Line 13"/>
            <p:cNvSpPr>
              <a:spLocks noChangeShapeType="1"/>
            </p:cNvSpPr>
            <p:nvPr/>
          </p:nvSpPr>
          <p:spPr bwMode="auto">
            <a:xfrm flipH="1" flipV="1">
              <a:off x="3643" y="3700"/>
              <a:ext cx="134" cy="241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 type="none" w="sm" len="sm"/>
              <a:tailEnd type="none" w="med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4" name="Line 14"/>
            <p:cNvSpPr>
              <a:spLocks noChangeShapeType="1"/>
            </p:cNvSpPr>
            <p:nvPr/>
          </p:nvSpPr>
          <p:spPr bwMode="auto">
            <a:xfrm flipV="1">
              <a:off x="3407" y="3700"/>
              <a:ext cx="236" cy="269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  <a:round/>
              <a:headEnd type="none" w="sm" len="sm"/>
              <a:tailEnd type="none" w="med" len="lg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5" name="Line 15"/>
            <p:cNvSpPr>
              <a:spLocks noChangeShapeType="1"/>
            </p:cNvSpPr>
            <p:nvPr/>
          </p:nvSpPr>
          <p:spPr bwMode="auto">
            <a:xfrm>
              <a:off x="3272" y="3610"/>
              <a:ext cx="371" cy="9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  <a:round/>
              <a:headEnd type="none" w="sm" len="sm"/>
              <a:tailEnd type="none" w="med" len="lg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6" name="Line 16"/>
            <p:cNvSpPr>
              <a:spLocks noChangeShapeType="1"/>
            </p:cNvSpPr>
            <p:nvPr/>
          </p:nvSpPr>
          <p:spPr bwMode="auto">
            <a:xfrm>
              <a:off x="3643" y="3700"/>
              <a:ext cx="677" cy="181"/>
            </a:xfrm>
            <a:prstGeom prst="line">
              <a:avLst/>
            </a:prstGeom>
            <a:noFill/>
            <a:ln w="28575">
              <a:solidFill>
                <a:schemeClr val="tx2">
                  <a:lumMod val="40000"/>
                  <a:lumOff val="60000"/>
                </a:schemeClr>
              </a:solidFill>
              <a:round/>
              <a:headEnd type="none" w="sm" len="sm"/>
              <a:tailEnd type="none" w="med" len="lg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2335" name="Line 17"/>
            <p:cNvSpPr>
              <a:spLocks noChangeShapeType="1"/>
            </p:cNvSpPr>
            <p:nvPr/>
          </p:nvSpPr>
          <p:spPr bwMode="auto">
            <a:xfrm>
              <a:off x="3643" y="3700"/>
              <a:ext cx="249" cy="271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 type="none" w="sm" len="sm"/>
              <a:tailEnd type="none" w="med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36" name="Line 18"/>
            <p:cNvSpPr>
              <a:spLocks noChangeShapeType="1"/>
            </p:cNvSpPr>
            <p:nvPr/>
          </p:nvSpPr>
          <p:spPr bwMode="auto">
            <a:xfrm>
              <a:off x="4678" y="3575"/>
              <a:ext cx="674" cy="210"/>
            </a:xfrm>
            <a:prstGeom prst="line">
              <a:avLst/>
            </a:prstGeom>
            <a:noFill/>
            <a:ln w="12700">
              <a:solidFill>
                <a:srgbClr val="99FF33"/>
              </a:solidFill>
              <a:round/>
              <a:headEnd type="none" w="sm" len="sm"/>
              <a:tailEnd type="none" w="med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37" name="Oval 19"/>
            <p:cNvSpPr>
              <a:spLocks noChangeArrowheads="1"/>
            </p:cNvSpPr>
            <p:nvPr/>
          </p:nvSpPr>
          <p:spPr bwMode="auto">
            <a:xfrm>
              <a:off x="4674" y="3562"/>
              <a:ext cx="33" cy="3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38" name="Line 20"/>
            <p:cNvSpPr>
              <a:spLocks noChangeShapeType="1"/>
            </p:cNvSpPr>
            <p:nvPr/>
          </p:nvSpPr>
          <p:spPr bwMode="auto">
            <a:xfrm flipV="1">
              <a:off x="3643" y="3340"/>
              <a:ext cx="303" cy="36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39" name="Line 21"/>
            <p:cNvSpPr>
              <a:spLocks noChangeShapeType="1"/>
            </p:cNvSpPr>
            <p:nvPr/>
          </p:nvSpPr>
          <p:spPr bwMode="auto">
            <a:xfrm flipV="1">
              <a:off x="3946" y="3239"/>
              <a:ext cx="555" cy="101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40" name="Line 22"/>
            <p:cNvSpPr>
              <a:spLocks noChangeShapeType="1"/>
            </p:cNvSpPr>
            <p:nvPr/>
          </p:nvSpPr>
          <p:spPr bwMode="auto">
            <a:xfrm flipV="1">
              <a:off x="3946" y="2710"/>
              <a:ext cx="236" cy="630"/>
            </a:xfrm>
            <a:prstGeom prst="line">
              <a:avLst/>
            </a:prstGeom>
            <a:noFill/>
            <a:ln w="12700">
              <a:solidFill>
                <a:srgbClr val="99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41" name="Line 23"/>
            <p:cNvSpPr>
              <a:spLocks noChangeShapeType="1"/>
            </p:cNvSpPr>
            <p:nvPr/>
          </p:nvSpPr>
          <p:spPr bwMode="auto">
            <a:xfrm>
              <a:off x="4501" y="3250"/>
              <a:ext cx="505" cy="30"/>
            </a:xfrm>
            <a:prstGeom prst="line">
              <a:avLst/>
            </a:prstGeom>
            <a:noFill/>
            <a:ln w="12700">
              <a:solidFill>
                <a:srgbClr val="99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42" name="Line 24"/>
            <p:cNvSpPr>
              <a:spLocks noChangeShapeType="1"/>
            </p:cNvSpPr>
            <p:nvPr/>
          </p:nvSpPr>
          <p:spPr bwMode="auto">
            <a:xfrm flipV="1">
              <a:off x="4488" y="2975"/>
              <a:ext cx="505" cy="240"/>
            </a:xfrm>
            <a:prstGeom prst="line">
              <a:avLst/>
            </a:prstGeom>
            <a:noFill/>
            <a:ln w="12700">
              <a:solidFill>
                <a:srgbClr val="99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43" name="Oval 26"/>
            <p:cNvSpPr>
              <a:spLocks noChangeArrowheads="1"/>
            </p:cNvSpPr>
            <p:nvPr/>
          </p:nvSpPr>
          <p:spPr bwMode="auto">
            <a:xfrm>
              <a:off x="3929" y="3325"/>
              <a:ext cx="34" cy="3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44" name="Line 27"/>
            <p:cNvSpPr>
              <a:spLocks noChangeShapeType="1"/>
            </p:cNvSpPr>
            <p:nvPr/>
          </p:nvSpPr>
          <p:spPr bwMode="auto">
            <a:xfrm flipH="1" flipV="1">
              <a:off x="3777" y="2890"/>
              <a:ext cx="169" cy="450"/>
            </a:xfrm>
            <a:prstGeom prst="line">
              <a:avLst/>
            </a:prstGeom>
            <a:noFill/>
            <a:ln w="12700">
              <a:solidFill>
                <a:srgbClr val="99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45" name="Text Box 28"/>
            <p:cNvSpPr txBox="1">
              <a:spLocks noChangeArrowheads="1"/>
            </p:cNvSpPr>
            <p:nvPr/>
          </p:nvSpPr>
          <p:spPr bwMode="auto">
            <a:xfrm>
              <a:off x="4344" y="3575"/>
              <a:ext cx="319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3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en-US" sz="2000">
                  <a:solidFill>
                    <a:srgbClr val="99FF33"/>
                  </a:solidFill>
                  <a:latin typeface="Times"/>
                </a:rPr>
                <a:t>B</a:t>
              </a:r>
              <a:r>
                <a:rPr lang="en-US" sz="2800" baseline="-12000">
                  <a:solidFill>
                    <a:srgbClr val="99FF33"/>
                  </a:solidFill>
                  <a:latin typeface="Times"/>
                </a:rPr>
                <a:t>s</a:t>
              </a:r>
            </a:p>
          </p:txBody>
        </p:sp>
        <p:sp>
          <p:nvSpPr>
            <p:cNvPr id="12346" name="Text Box 29"/>
            <p:cNvSpPr txBox="1">
              <a:spLocks noChangeArrowheads="1"/>
            </p:cNvSpPr>
            <p:nvPr/>
          </p:nvSpPr>
          <p:spPr bwMode="auto">
            <a:xfrm>
              <a:off x="3597" y="3233"/>
              <a:ext cx="334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3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en-US" sz="2000">
                  <a:latin typeface="Times"/>
                </a:rPr>
                <a:t>B</a:t>
              </a:r>
              <a:r>
                <a:rPr lang="en-US" sz="2800" baseline="22000">
                  <a:latin typeface="Times"/>
                </a:rPr>
                <a:t>–</a:t>
              </a:r>
            </a:p>
          </p:txBody>
        </p:sp>
        <p:sp>
          <p:nvSpPr>
            <p:cNvPr id="12347" name="Text Box 31"/>
            <p:cNvSpPr txBox="1">
              <a:spLocks noChangeArrowheads="1"/>
            </p:cNvSpPr>
            <p:nvPr/>
          </p:nvSpPr>
          <p:spPr bwMode="auto">
            <a:xfrm>
              <a:off x="3878" y="2734"/>
              <a:ext cx="519" cy="27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3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en-US" dirty="0">
                  <a:solidFill>
                    <a:srgbClr val="FF6600"/>
                  </a:solidFill>
                  <a:latin typeface="Symbol" pitchFamily="18" charset="2"/>
                </a:rPr>
                <a:t>m</a:t>
              </a:r>
              <a:r>
                <a:rPr lang="en-US" baseline="22000" dirty="0">
                  <a:solidFill>
                    <a:srgbClr val="FF6600"/>
                  </a:solidFill>
                  <a:latin typeface="Symbol" pitchFamily="18" charset="2"/>
                </a:rPr>
                <a:t>-</a:t>
              </a:r>
              <a:r>
                <a:rPr lang="en-US" dirty="0">
                  <a:solidFill>
                    <a:srgbClr val="FF6600"/>
                  </a:solidFill>
                  <a:latin typeface="Symbol" pitchFamily="18" charset="2"/>
                </a:rPr>
                <a:t>, </a:t>
              </a:r>
              <a:r>
                <a:rPr lang="en-US" dirty="0">
                  <a:solidFill>
                    <a:srgbClr val="FF6600"/>
                  </a:solidFill>
                  <a:latin typeface="Arial" pitchFamily="34" charset="0"/>
                </a:rPr>
                <a:t>e</a:t>
              </a:r>
              <a:r>
                <a:rPr lang="en-US" baseline="22000" dirty="0">
                  <a:solidFill>
                    <a:srgbClr val="FF6600"/>
                  </a:solidFill>
                  <a:latin typeface="Symbol" pitchFamily="18" charset="2"/>
                </a:rPr>
                <a:t>-</a:t>
              </a:r>
            </a:p>
          </p:txBody>
        </p:sp>
        <p:sp>
          <p:nvSpPr>
            <p:cNvPr id="12348" name="Text Box 32"/>
            <p:cNvSpPr txBox="1">
              <a:spLocks noChangeArrowheads="1"/>
            </p:cNvSpPr>
            <p:nvPr/>
          </p:nvSpPr>
          <p:spPr bwMode="auto">
            <a:xfrm>
              <a:off x="4611" y="2778"/>
              <a:ext cx="382" cy="29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3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en-US" sz="2000" dirty="0">
                  <a:solidFill>
                    <a:srgbClr val="FF6600"/>
                  </a:solidFill>
                  <a:latin typeface="Times"/>
                </a:rPr>
                <a:t>K</a:t>
              </a:r>
              <a:r>
                <a:rPr lang="en-US" sz="2800" baseline="30000" dirty="0">
                  <a:solidFill>
                    <a:srgbClr val="FF6600"/>
                  </a:solidFill>
                  <a:latin typeface="Times"/>
                </a:rPr>
                <a:t>–</a:t>
              </a:r>
              <a:endParaRPr lang="en-US" sz="2800" baseline="22000" dirty="0">
                <a:solidFill>
                  <a:srgbClr val="FF6600"/>
                </a:solidFill>
                <a:latin typeface="Times"/>
              </a:endParaRPr>
            </a:p>
          </p:txBody>
        </p:sp>
        <p:sp>
          <p:nvSpPr>
            <p:cNvPr id="12349" name="Text Box 33"/>
            <p:cNvSpPr txBox="1">
              <a:spLocks noChangeArrowheads="1"/>
            </p:cNvSpPr>
            <p:nvPr/>
          </p:nvSpPr>
          <p:spPr bwMode="auto">
            <a:xfrm>
              <a:off x="3764" y="3737"/>
              <a:ext cx="415" cy="29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3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en-US" sz="2000" dirty="0">
                  <a:solidFill>
                    <a:srgbClr val="FF6600"/>
                  </a:solidFill>
                  <a:latin typeface="Times"/>
                </a:rPr>
                <a:t>K</a:t>
              </a:r>
              <a:r>
                <a:rPr lang="en-US" sz="2800" baseline="22000" dirty="0">
                  <a:solidFill>
                    <a:srgbClr val="FF6600"/>
                  </a:solidFill>
                  <a:latin typeface="Times"/>
                </a:rPr>
                <a:t>+</a:t>
              </a:r>
            </a:p>
          </p:txBody>
        </p:sp>
        <p:sp>
          <p:nvSpPr>
            <p:cNvPr id="12350" name="Oval 34"/>
            <p:cNvSpPr>
              <a:spLocks noChangeArrowheads="1"/>
            </p:cNvSpPr>
            <p:nvPr/>
          </p:nvSpPr>
          <p:spPr bwMode="auto">
            <a:xfrm rot="21187831">
              <a:off x="3881" y="3096"/>
              <a:ext cx="821" cy="316"/>
            </a:xfrm>
            <a:prstGeom prst="ellipse">
              <a:avLst/>
            </a:prstGeom>
            <a:noFill/>
            <a:ln w="19050">
              <a:solidFill>
                <a:srgbClr val="FF66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51" name="Text Box 35"/>
            <p:cNvSpPr txBox="1">
              <a:spLocks noChangeArrowheads="1"/>
            </p:cNvSpPr>
            <p:nvPr/>
          </p:nvSpPr>
          <p:spPr bwMode="auto">
            <a:xfrm>
              <a:off x="3370" y="3700"/>
              <a:ext cx="427" cy="28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3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en-US" sz="2800" baseline="-12000">
                  <a:latin typeface="Times"/>
                </a:rPr>
                <a:t>PV</a:t>
              </a:r>
              <a:endParaRPr lang="en-US" sz="2800" baseline="-12000">
                <a:solidFill>
                  <a:srgbClr val="9900FF"/>
                </a:solidFill>
                <a:latin typeface="Times"/>
              </a:endParaRPr>
            </a:p>
          </p:txBody>
        </p:sp>
      </p:grpSp>
      <p:sp>
        <p:nvSpPr>
          <p:cNvPr id="42" name="Segnaposto piè di pagina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HEP 2009 - M.Calvi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lo struttura Puzzle">
  <a:themeElements>
    <a:clrScheme name="Struttura predefinita 1">
      <a:dk1>
        <a:srgbClr val="003366"/>
      </a:dk1>
      <a:lt1>
        <a:srgbClr val="EAEAEA"/>
      </a:lt1>
      <a:dk2>
        <a:srgbClr val="0099CC"/>
      </a:dk2>
      <a:lt2>
        <a:srgbClr val="66FFFF"/>
      </a:lt2>
      <a:accent1>
        <a:srgbClr val="33CCFF"/>
      </a:accent1>
      <a:accent2>
        <a:srgbClr val="9999FF"/>
      </a:accent2>
      <a:accent3>
        <a:srgbClr val="AACAE2"/>
      </a:accent3>
      <a:accent4>
        <a:srgbClr val="C8C8C8"/>
      </a:accent4>
      <a:accent5>
        <a:srgbClr val="ADE2FF"/>
      </a:accent5>
      <a:accent6>
        <a:srgbClr val="8A8AE7"/>
      </a:accent6>
      <a:hlink>
        <a:srgbClr val="CC99FF"/>
      </a:hlink>
      <a:folHlink>
        <a:srgbClr val="008080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3366"/>
        </a:dk1>
        <a:lt1>
          <a:srgbClr val="EAEAEA"/>
        </a:lt1>
        <a:dk2>
          <a:srgbClr val="0099CC"/>
        </a:dk2>
        <a:lt2>
          <a:srgbClr val="66FFFF"/>
        </a:lt2>
        <a:accent1>
          <a:srgbClr val="33CCFF"/>
        </a:accent1>
        <a:accent2>
          <a:srgbClr val="9999FF"/>
        </a:accent2>
        <a:accent3>
          <a:srgbClr val="AACAE2"/>
        </a:accent3>
        <a:accent4>
          <a:srgbClr val="C8C8C8"/>
        </a:accent4>
        <a:accent5>
          <a:srgbClr val="ADE2FF"/>
        </a:accent5>
        <a:accent6>
          <a:srgbClr val="8A8AE7"/>
        </a:accent6>
        <a:hlink>
          <a:srgbClr val="CC99FF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3366"/>
        </a:dk1>
        <a:lt1>
          <a:srgbClr val="CCECFF"/>
        </a:lt1>
        <a:dk2>
          <a:srgbClr val="0099CC"/>
        </a:dk2>
        <a:lt2>
          <a:srgbClr val="99CCFF"/>
        </a:lt2>
        <a:accent1>
          <a:srgbClr val="33CCFF"/>
        </a:accent1>
        <a:accent2>
          <a:srgbClr val="9999FF"/>
        </a:accent2>
        <a:accent3>
          <a:srgbClr val="E2F4FF"/>
        </a:accent3>
        <a:accent4>
          <a:srgbClr val="002A56"/>
        </a:accent4>
        <a:accent5>
          <a:srgbClr val="ADE2FF"/>
        </a:accent5>
        <a:accent6>
          <a:srgbClr val="8A8AE7"/>
        </a:accent6>
        <a:hlink>
          <a:srgbClr val="CC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FF0033"/>
        </a:dk2>
        <a:lt2>
          <a:srgbClr val="FFCCCC"/>
        </a:lt2>
        <a:accent1>
          <a:srgbClr val="0099FF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B92D"/>
        </a:accent6>
        <a:hlink>
          <a:srgbClr val="FFFF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6B4587"/>
        </a:dk1>
        <a:lt1>
          <a:srgbClr val="CCECFF"/>
        </a:lt1>
        <a:dk2>
          <a:srgbClr val="A67FC4"/>
        </a:dk2>
        <a:lt2>
          <a:srgbClr val="66FFFF"/>
        </a:lt2>
        <a:accent1>
          <a:srgbClr val="0099FF"/>
        </a:accent1>
        <a:accent2>
          <a:srgbClr val="9999FF"/>
        </a:accent2>
        <a:accent3>
          <a:srgbClr val="D0C0DE"/>
        </a:accent3>
        <a:accent4>
          <a:srgbClr val="AEC9DA"/>
        </a:accent4>
        <a:accent5>
          <a:srgbClr val="AACAFF"/>
        </a:accent5>
        <a:accent6>
          <a:srgbClr val="8A8AE7"/>
        </a:accent6>
        <a:hlink>
          <a:srgbClr val="CC99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 struttura Puzzle</Template>
  <TotalTime>1314</TotalTime>
  <Words>1425</Words>
  <Application>Microsoft Office PowerPoint</Application>
  <PresentationFormat>Presentazione su schermo (4:3)</PresentationFormat>
  <Paragraphs>243</Paragraphs>
  <Slides>16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8" baseType="lpstr">
      <vt:lpstr>Modello struttura Puzzle</vt:lpstr>
      <vt:lpstr>Equation</vt:lpstr>
      <vt:lpstr>Measurement of CP violation  and CKM matrix in LHCb</vt:lpstr>
      <vt:lpstr>CP violation and CKM matrix</vt:lpstr>
      <vt:lpstr>The B0sB0s mixing in Bs0J/yf</vt:lpstr>
      <vt:lpstr>B0sB0s with New Physics</vt:lpstr>
      <vt:lpstr>Bs0J/y(mm)f(KK)</vt:lpstr>
      <vt:lpstr>Time dependent decay amplitudes </vt:lpstr>
      <vt:lpstr>LHCb @ LHC</vt:lpstr>
      <vt:lpstr>Bs0J/y(mm)f(KK) reconstruction</vt:lpstr>
      <vt:lpstr>Flavour Tagging </vt:lpstr>
      <vt:lpstr>Bs0J/yf :  fits results</vt:lpstr>
      <vt:lpstr>Diapositiva 11</vt:lpstr>
      <vt:lpstr>sin(2b) with B0J/y(mm)KS(pp)</vt:lpstr>
      <vt:lpstr>g measurements</vt:lpstr>
      <vt:lpstr>Conclusions</vt:lpstr>
      <vt:lpstr>BACKUP</vt:lpstr>
      <vt:lpstr>Angular acceptance checks with B0J/yK*</vt:lpstr>
    </vt:vector>
  </TitlesOfParts>
  <Manager/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CP violation and CKM matrix in LHCb</dc:title>
  <dc:subject/>
  <dc:creator> </dc:creator>
  <cp:keywords/>
  <dc:description/>
  <cp:lastModifiedBy> </cp:lastModifiedBy>
  <cp:revision>167</cp:revision>
  <dcterms:created xsi:type="dcterms:W3CDTF">2009-06-16T16:09:45Z</dcterms:created>
  <dcterms:modified xsi:type="dcterms:W3CDTF">2009-07-14T08:40:58Z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TC010690321040</vt:lpwstr>
  </property>
</Properties>
</file>