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8.bin" ContentType="application/vnd.openxmlformats-officedocument.oleObject"/>
  <Override PartName="/ppt/slides/slide23.xml" ContentType="application/vnd.openxmlformats-officedocument.presentationml.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4.bin" ContentType="application/vnd.openxmlformats-officedocument.oleObject"/>
  <Override PartName="/ppt/embeddings/oleObject5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embeddings/Microsoft_Equation5.bin" ContentType="application/vnd.openxmlformats-officedocument.oleObject"/>
  <Override PartName="/ppt/embeddings/Microsoft_Equation7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77" r:id="rId4"/>
    <p:sldId id="278" r:id="rId5"/>
    <p:sldId id="282" r:id="rId6"/>
    <p:sldId id="284" r:id="rId7"/>
    <p:sldId id="285" r:id="rId8"/>
    <p:sldId id="283" r:id="rId9"/>
    <p:sldId id="286" r:id="rId10"/>
    <p:sldId id="271" r:id="rId11"/>
    <p:sldId id="270" r:id="rId12"/>
    <p:sldId id="269" r:id="rId13"/>
    <p:sldId id="268" r:id="rId14"/>
    <p:sldId id="294" r:id="rId15"/>
    <p:sldId id="295" r:id="rId16"/>
    <p:sldId id="296" r:id="rId17"/>
    <p:sldId id="297" r:id="rId18"/>
    <p:sldId id="288" r:id="rId19"/>
    <p:sldId id="267" r:id="rId20"/>
    <p:sldId id="291" r:id="rId21"/>
    <p:sldId id="290" r:id="rId22"/>
    <p:sldId id="302" r:id="rId23"/>
    <p:sldId id="301" r:id="rId24"/>
    <p:sldId id="305" r:id="rId25"/>
    <p:sldId id="303" r:id="rId26"/>
    <p:sldId id="292" r:id="rId27"/>
    <p:sldId id="298" r:id="rId28"/>
    <p:sldId id="299" r:id="rId29"/>
    <p:sldId id="300" r:id="rId3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97"/>
    <a:srgbClr val="008700"/>
    <a:srgbClr val="A60000"/>
    <a:srgbClr val="003E00"/>
    <a:srgbClr val="003C00"/>
    <a:srgbClr val="001700"/>
    <a:srgbClr val="00C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3029" autoAdjust="0"/>
    <p:restoredTop sz="94660"/>
  </p:normalViewPr>
  <p:slideViewPr>
    <p:cSldViewPr snapToObjects="1">
      <p:cViewPr>
        <p:scale>
          <a:sx n="120" d="100"/>
          <a:sy n="120" d="100"/>
        </p:scale>
        <p:origin x="-672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.wmf"/><Relationship Id="rId4" Type="http://schemas.openxmlformats.org/officeDocument/2006/relationships/image" Target="../media/image8.wmf"/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Relationship Id="rId5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wmf"/><Relationship Id="rId1" Type="http://schemas.openxmlformats.org/officeDocument/2006/relationships/image" Target="../media/image18.wmf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94E20-55C0-A04A-BB4B-2E38AB89EB1C}" type="datetime1">
              <a:rPr lang="it-IT" smtClean="0"/>
              <a:pPr/>
              <a:t>7/15/09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Vincenzo Lombardo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F1596-4F89-7B40-A303-29AC2DEE5B95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3DB6E-B598-904F-B090-3EA905E3C07F}" type="datetime1">
              <a:rPr lang="it-IT" smtClean="0"/>
              <a:pPr/>
              <a:t>7/15/09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Vincenzo Lombardo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3AA71-8217-7648-817A-44076699EFC6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AA71-8217-7648-817A-44076699EFC6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94C539-70F0-B143-97C1-8432DDCDFA61}" type="slidenum">
              <a:rPr lang="en-GB"/>
              <a:pPr/>
              <a:t>9</a:t>
            </a:fld>
            <a:endParaRPr lang="en-GB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AA71-8217-7648-817A-44076699EFC6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5865C-8C81-AD45-A700-767DC36AB7B2}" type="slidenum">
              <a:rPr lang="it-IT"/>
              <a:pPr/>
              <a:t>20</a:t>
            </a:fld>
            <a:endParaRPr lang="it-IT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DC1896-F4F5-0449-8D04-E5E43157B817}" type="slidenum">
              <a:rPr lang="en-GB"/>
              <a:pPr/>
              <a:t>25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C38-5AE7-9F4A-B254-BDDA037DEF00}" type="datetime1">
              <a:rPr lang="it-IT" smtClean="0"/>
              <a:pPr/>
              <a:t>7/15/09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Lombardo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0D9-41F9-C747-B5F3-12E4B0A0D6A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060CD-2EFE-A648-9B8B-4C9F8280917A}" type="datetime1">
              <a:rPr lang="it-IT" smtClean="0"/>
              <a:pPr/>
              <a:t>7/15/09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Vincenzo Lombardo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638FE0-9ED5-9E4A-8DD8-8B8754FF0567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5F045-3ADA-C14D-AFC0-A1E2148BF9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9BE9-3CC4-484C-BD8B-F0615E45414C}" type="datetime1">
              <a:rPr lang="it-IT" smtClean="0"/>
              <a:pPr/>
              <a:t>7/15/09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Vincenzo Lombardo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A0D9-41F9-C747-B5F3-12E4B0A0D6AC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png"/><Relationship Id="rId5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5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4" Type="http://schemas.openxmlformats.org/officeDocument/2006/relationships/image" Target="../media/image59.png"/><Relationship Id="rId4" Type="http://schemas.openxmlformats.org/officeDocument/2006/relationships/image" Target="../media/image49.png"/><Relationship Id="rId7" Type="http://schemas.openxmlformats.org/officeDocument/2006/relationships/image" Target="../media/image52.png"/><Relationship Id="rId11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0" Type="http://schemas.openxmlformats.org/officeDocument/2006/relationships/image" Target="../media/image55.png"/><Relationship Id="rId5" Type="http://schemas.openxmlformats.org/officeDocument/2006/relationships/image" Target="../media/image50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54.png"/><Relationship Id="rId3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wmf"/><Relationship Id="rId5" Type="http://schemas.openxmlformats.org/officeDocument/2006/relationships/oleObject" Target="../embeddings/Microsoft_Equation7.bin"/><Relationship Id="rId7" Type="http://schemas.openxmlformats.org/officeDocument/2006/relationships/image" Target="../media/image6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2.png"/><Relationship Id="rId6" Type="http://schemas.openxmlformats.org/officeDocument/2006/relationships/oleObject" Target="../embeddings/Microsoft_Equation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3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70.png"/><Relationship Id="rId7" Type="http://schemas.openxmlformats.org/officeDocument/2006/relationships/image" Target="../media/image7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Relationship Id="rId9" Type="http://schemas.openxmlformats.org/officeDocument/2006/relationships/image" Target="../media/image74.png"/><Relationship Id="rId3" Type="http://schemas.openxmlformats.org/officeDocument/2006/relationships/notesSlide" Target="../notesSlides/notesSlide5.xml"/><Relationship Id="rId6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6.png"/><Relationship Id="rId4" Type="http://schemas.openxmlformats.org/officeDocument/2006/relationships/image" Target="../media/image12.png"/><Relationship Id="rId7" Type="http://schemas.openxmlformats.org/officeDocument/2006/relationships/oleObject" Target="../embeddings/oleObject1.bin"/><Relationship Id="rId11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quation2.bin"/><Relationship Id="rId8" Type="http://schemas.openxmlformats.org/officeDocument/2006/relationships/image" Target="../media/image13.jpeg"/><Relationship Id="rId13" Type="http://schemas.openxmlformats.org/officeDocument/2006/relationships/oleObject" Target="../embeddings/Microsoft_Equation4.bin"/><Relationship Id="rId10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1.bin"/><Relationship Id="rId15" Type="http://schemas.openxmlformats.org/officeDocument/2006/relationships/image" Target="../media/image17.png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4.jpe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4" Type="http://schemas.openxmlformats.org/officeDocument/2006/relationships/image" Target="../media/image20.jpeg"/><Relationship Id="rId10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7" Type="http://schemas.openxmlformats.org/officeDocument/2006/relationships/oleObject" Target="../embeddings/Microsoft_Equation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21.png"/><Relationship Id="rId3" Type="http://schemas.openxmlformats.org/officeDocument/2006/relationships/image" Target="../media/image19.wmf"/><Relationship Id="rId6" Type="http://schemas.openxmlformats.org/officeDocument/2006/relationships/oleObject" Target="../embeddings/Microsoft_Equation5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Relationship Id="rId3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5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34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5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381000"/>
            <a:ext cx="7696200" cy="12192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it-IT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Measurements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 </a:t>
            </a:r>
            <a:r>
              <a:rPr kumimoji="0" lang="it-IT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of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 </a:t>
            </a:r>
            <a:r>
              <a:rPr kumimoji="0" lang="it-IT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Charmless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 </a:t>
            </a:r>
            <a:r>
              <a:rPr kumimoji="0" lang="it-IT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B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 </a:t>
            </a:r>
            <a:r>
              <a:rPr lang="it-IT" sz="3200" b="1" dirty="0" err="1" smtClean="0">
                <a:solidFill>
                  <a:srgbClr val="000000"/>
                </a:solidFill>
                <a:cs typeface="Handwriting - Dakota"/>
              </a:rPr>
              <a:t>D</a:t>
            </a:r>
            <a:r>
              <a:rPr kumimoji="0" lang="it-IT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ecays</a:t>
            </a:r>
            <a:r>
              <a:rPr lang="it-IT" sz="3200" b="1" dirty="0" smtClean="0">
                <a:solidFill>
                  <a:srgbClr val="000000"/>
                </a:solidFill>
                <a:cs typeface="Handwriting - Dakota"/>
              </a:rPr>
              <a:t> </a:t>
            </a:r>
            <a:r>
              <a:rPr lang="it-IT" sz="3200" b="1" dirty="0" err="1" smtClean="0">
                <a:solidFill>
                  <a:srgbClr val="000000"/>
                </a:solidFill>
                <a:cs typeface="Handwriting - Dakota"/>
              </a:rPr>
              <a:t>related</a:t>
            </a:r>
            <a:r>
              <a:rPr lang="it-IT" sz="3200" b="1" dirty="0" smtClean="0">
                <a:solidFill>
                  <a:srgbClr val="000000"/>
                </a:solidFill>
                <a:cs typeface="Handwriting - Dakota"/>
              </a:rPr>
              <a:t> </a:t>
            </a:r>
            <a:r>
              <a:rPr lang="it-IT" sz="3200" b="1" dirty="0" err="1" smtClean="0">
                <a:solidFill>
                  <a:srgbClr val="000000"/>
                </a:solidFill>
                <a:cs typeface="Handwriting - Dakota"/>
              </a:rPr>
              <a:t>to</a:t>
            </a:r>
            <a:r>
              <a:rPr lang="it-IT" sz="3200" b="1" dirty="0" smtClean="0">
                <a:solidFill>
                  <a:srgbClr val="000000"/>
                </a:solidFill>
                <a:cs typeface="Handwriting - Dakota"/>
              </a:rPr>
              <a:t> </a:t>
            </a:r>
            <a:r>
              <a:rPr lang="it-IT" sz="3200" b="1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it-IT" sz="3200" b="1" dirty="0" smtClean="0">
                <a:solidFill>
                  <a:srgbClr val="000000"/>
                </a:solidFill>
                <a:latin typeface="Handwriting - Dakota"/>
                <a:cs typeface="Handwriting - Dakota"/>
              </a:rPr>
              <a:t> </a:t>
            </a:r>
            <a:r>
              <a:rPr lang="it-IT" sz="3200" b="1" dirty="0" smtClean="0">
                <a:solidFill>
                  <a:srgbClr val="000000"/>
                </a:solidFill>
                <a:cs typeface="Handwriting - Dakota"/>
              </a:rPr>
              <a:t>@ BaBar</a:t>
            </a:r>
            <a:endParaRPr kumimoji="0" lang="it-IT" sz="32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Handwriting - Dakot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112764"/>
            <a:ext cx="6553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Papyrus"/>
                <a:cs typeface="Papyrus"/>
              </a:rPr>
              <a:t>Vincenzo Lombardo</a:t>
            </a:r>
          </a:p>
          <a:p>
            <a:pPr algn="ctr"/>
            <a:r>
              <a:rPr lang="it-IT" sz="2000" dirty="0" smtClean="0">
                <a:latin typeface="Papyrus"/>
                <a:cs typeface="Papyrus"/>
              </a:rPr>
              <a:t>INFN Milano (Italy)</a:t>
            </a:r>
          </a:p>
          <a:p>
            <a:pPr algn="ctr"/>
            <a:endParaRPr lang="it-IT" sz="2000" dirty="0" smtClean="0">
              <a:latin typeface="Papyrus"/>
              <a:cs typeface="Papyrus"/>
            </a:endParaRPr>
          </a:p>
          <a:p>
            <a:pPr algn="ctr"/>
            <a:r>
              <a:rPr lang="it-IT" sz="2400" dirty="0" smtClean="0">
                <a:latin typeface="Papyrus"/>
                <a:cs typeface="Papyrus"/>
              </a:rPr>
              <a:t>On </a:t>
            </a:r>
            <a:r>
              <a:rPr lang="it-IT" sz="2400" dirty="0" err="1" smtClean="0">
                <a:latin typeface="Papyrus"/>
                <a:cs typeface="Papyrus"/>
              </a:rPr>
              <a:t>behalf</a:t>
            </a:r>
            <a:r>
              <a:rPr lang="it-IT" sz="2400" dirty="0" smtClean="0">
                <a:latin typeface="Papyrus"/>
                <a:cs typeface="Papyrus"/>
              </a:rPr>
              <a:t> </a:t>
            </a:r>
            <a:r>
              <a:rPr lang="it-IT" sz="2400" dirty="0" err="1" smtClean="0">
                <a:latin typeface="Papyrus"/>
                <a:cs typeface="Papyrus"/>
              </a:rPr>
              <a:t>of</a:t>
            </a:r>
            <a:r>
              <a:rPr lang="it-IT" sz="2400" dirty="0" smtClean="0">
                <a:latin typeface="Papyrus"/>
                <a:cs typeface="Papyrus"/>
              </a:rPr>
              <a:t> the </a:t>
            </a:r>
            <a:r>
              <a:rPr lang="it-IT" sz="2400" dirty="0" err="1" smtClean="0">
                <a:latin typeface="Papyrus"/>
                <a:cs typeface="Papyrus"/>
              </a:rPr>
              <a:t>BaBar</a:t>
            </a:r>
            <a:r>
              <a:rPr lang="it-IT" sz="2400" dirty="0" smtClean="0">
                <a:latin typeface="Papyrus"/>
                <a:cs typeface="Papyrus"/>
              </a:rPr>
              <a:t> </a:t>
            </a:r>
            <a:r>
              <a:rPr lang="it-IT" sz="2400" dirty="0" err="1" smtClean="0">
                <a:latin typeface="Papyrus"/>
                <a:cs typeface="Papyrus"/>
              </a:rPr>
              <a:t>Collaboration</a:t>
            </a:r>
            <a:endParaRPr lang="it-IT" sz="2400" dirty="0" smtClean="0">
              <a:latin typeface="Papyrus"/>
              <a:cs typeface="Papyrus"/>
            </a:endParaRPr>
          </a:p>
          <a:p>
            <a:pPr algn="ctr"/>
            <a:endParaRPr lang="it-IT" dirty="0" smtClean="0">
              <a:latin typeface="Papyrus"/>
              <a:cs typeface="Papyrus"/>
            </a:endParaRPr>
          </a:p>
          <a:p>
            <a:pPr algn="ctr"/>
            <a:r>
              <a:rPr lang="it-IT" dirty="0" smtClean="0">
                <a:latin typeface="Papyrus"/>
                <a:cs typeface="Papyrus"/>
              </a:rPr>
              <a:t>                                            </a:t>
            </a:r>
            <a:r>
              <a:rPr lang="it-IT" sz="1600" dirty="0" smtClean="0">
                <a:latin typeface="Papyrus"/>
                <a:cs typeface="Papyrus"/>
              </a:rPr>
              <a:t>E-mail: vincenzo.lombardo@mi.infn.it</a:t>
            </a:r>
          </a:p>
          <a:p>
            <a:endParaRPr lang="it-IT" dirty="0">
              <a:latin typeface="Papyrus"/>
              <a:cs typeface="Papyrus"/>
            </a:endParaRPr>
          </a:p>
        </p:txBody>
      </p:sp>
      <p:pic>
        <p:nvPicPr>
          <p:cNvPr id="8" name="Picture 7" descr="Immagin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267200"/>
            <a:ext cx="6648450" cy="1939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50000" endPos="28000" dist="5000" dir="5400000" sy="-100000" algn="bl" rotWithShape="0"/>
          </a:effectLst>
        </p:spPr>
      </p:pic>
      <p:pic>
        <p:nvPicPr>
          <p:cNvPr id="10" name="Picture 9" descr="logoinf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372602"/>
            <a:ext cx="1123950" cy="827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10" descr="Immagine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828800"/>
            <a:ext cx="1983404" cy="233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0D9-41F9-C747-B5F3-12E4B0A0D6A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Vincenzo Lombardo</a:t>
            </a:r>
            <a:endParaRPr lang="it-IT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81000" y="1447800"/>
            <a:ext cx="8534400" cy="475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31800" indent="-323850">
              <a:lnSpc>
                <a:spcPct val="98000"/>
              </a:lnSpc>
              <a:spcAft>
                <a:spcPts val="1425"/>
              </a:spcAft>
              <a:buFont typeface="Wingdings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 K</a:t>
            </a:r>
            <a:r>
              <a:rPr lang="en-GB" sz="2800" baseline="-20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sz="28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(1270) + K</a:t>
            </a:r>
            <a:r>
              <a:rPr lang="en-GB" sz="2800" baseline="-200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sz="28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(1400) treated as a whole</a:t>
            </a:r>
          </a:p>
          <a:p>
            <a:pPr marL="863600" lvl="1" indent="-287338">
              <a:lnSpc>
                <a:spcPct val="97000"/>
              </a:lnSpc>
              <a:spcAft>
                <a:spcPts val="1138"/>
              </a:spcAft>
              <a:buSzPct val="75000"/>
              <a:buFont typeface="Symbol" pitchFamily="-65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600" dirty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SU(3) octet states </a:t>
            </a:r>
            <a:r>
              <a:rPr lang="en-GB" sz="2600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K</a:t>
            </a:r>
            <a:r>
              <a:rPr lang="en-GB" sz="2600" baseline="-20000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1A</a:t>
            </a:r>
            <a:r>
              <a:rPr lang="en-GB" sz="2600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 , K</a:t>
            </a:r>
            <a:r>
              <a:rPr lang="en-GB" sz="2600" baseline="-20000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1B</a:t>
            </a:r>
            <a:r>
              <a:rPr lang="en-GB" sz="2600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:</a:t>
            </a:r>
            <a:r>
              <a:rPr lang="en-GB" sz="26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/>
            </a:r>
            <a:br>
              <a:rPr lang="en-GB" sz="26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</a:br>
            <a:r>
              <a:rPr lang="en-GB" sz="22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|K</a:t>
            </a:r>
            <a:r>
              <a:rPr lang="en-GB" sz="2200" baseline="-200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sz="22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(1400)&gt; =</a:t>
            </a:r>
            <a:r>
              <a:rPr lang="en-GB" sz="22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   |</a:t>
            </a:r>
            <a:r>
              <a:rPr lang="en-GB" sz="22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K</a:t>
            </a:r>
            <a:r>
              <a:rPr lang="en-GB" sz="2200" baseline="-200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1A</a:t>
            </a:r>
            <a:r>
              <a:rPr lang="en-GB" sz="22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&gt; </a:t>
            </a:r>
            <a:r>
              <a:rPr lang="en-GB" sz="2200" dirty="0" err="1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cos</a:t>
            </a:r>
            <a:r>
              <a:rPr lang="en-GB" sz="2200" dirty="0" err="1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θ</a:t>
            </a:r>
            <a:r>
              <a:rPr lang="en-GB" sz="22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+ |K</a:t>
            </a:r>
            <a:r>
              <a:rPr lang="en-GB" sz="2200" baseline="-200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1B</a:t>
            </a:r>
            <a:r>
              <a:rPr lang="en-GB" sz="22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&gt; </a:t>
            </a:r>
            <a:r>
              <a:rPr lang="en-GB" sz="2200" dirty="0" err="1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sin</a:t>
            </a:r>
            <a:r>
              <a:rPr lang="en-GB" sz="2200" dirty="0" err="1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θ</a:t>
            </a:r>
            <a:r>
              <a:rPr lang="en-GB" sz="22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      </a:t>
            </a:r>
            <a:r>
              <a:rPr lang="en-GB" sz="2200" dirty="0" err="1" smtClean="0">
                <a:solidFill>
                  <a:schemeClr val="bg2">
                    <a:lumMod val="25000"/>
                  </a:schemeClr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θ</a:t>
            </a:r>
            <a:r>
              <a:rPr lang="en-GB" sz="2200" dirty="0" smtClean="0">
                <a:solidFill>
                  <a:schemeClr val="bg2">
                    <a:lumMod val="25000"/>
                  </a:schemeClr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=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58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°</a:t>
            </a:r>
            <a:r>
              <a:rPr lang="en-GB" sz="22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/>
            </a:r>
            <a:br>
              <a:rPr lang="en-GB" sz="22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</a:br>
            <a:r>
              <a:rPr lang="en-GB" sz="22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|K</a:t>
            </a:r>
            <a:r>
              <a:rPr lang="en-GB" sz="2200" baseline="-200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sz="22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(1270</a:t>
            </a:r>
            <a:r>
              <a:rPr lang="en-GB" sz="22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)&gt;= - |</a:t>
            </a:r>
            <a:r>
              <a:rPr lang="en-GB" sz="22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K</a:t>
            </a:r>
            <a:r>
              <a:rPr lang="en-GB" sz="2200" baseline="-200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1A</a:t>
            </a:r>
            <a:r>
              <a:rPr lang="en-GB" sz="22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&gt; </a:t>
            </a:r>
            <a:r>
              <a:rPr lang="en-GB" sz="2200" dirty="0" err="1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sin</a:t>
            </a:r>
            <a:r>
              <a:rPr lang="en-GB" sz="2200" dirty="0" err="1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θ</a:t>
            </a:r>
            <a:r>
              <a:rPr lang="en-GB" sz="22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+ </a:t>
            </a:r>
            <a:r>
              <a:rPr lang="en-GB" sz="22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|K</a:t>
            </a:r>
            <a:r>
              <a:rPr lang="en-GB" sz="2200" baseline="-200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1B</a:t>
            </a:r>
            <a:r>
              <a:rPr lang="en-GB" sz="22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&gt; </a:t>
            </a:r>
            <a:r>
              <a:rPr lang="en-GB" sz="2200" dirty="0" err="1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cos</a:t>
            </a:r>
            <a:r>
              <a:rPr lang="en-GB" sz="2200" dirty="0" err="1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θ</a:t>
            </a:r>
            <a:endParaRPr lang="en-GB" sz="1400" dirty="0" smtClean="0">
              <a:solidFill>
                <a:srgbClr val="000000"/>
              </a:solidFill>
              <a:latin typeface="Lucida Sans Typewriter" pitchFamily="-65" charset="0"/>
              <a:ea typeface="Lucida Sans Typewriter" pitchFamily="-65" charset="0"/>
              <a:cs typeface="Lucida Sans Typewriter" pitchFamily="-65" charset="0"/>
            </a:endParaRPr>
          </a:p>
          <a:p>
            <a:pPr marL="863600" lvl="1" indent="-287338">
              <a:lnSpc>
                <a:spcPct val="97000"/>
              </a:lnSpc>
              <a:spcAft>
                <a:spcPts val="1138"/>
              </a:spcAft>
              <a:buSzPct val="75000"/>
              <a:buFont typeface="Symbol" pitchFamily="-65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600" dirty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nearly equal masses</a:t>
            </a:r>
          </a:p>
          <a:p>
            <a:pPr marL="863600" lvl="1" indent="-287338">
              <a:lnSpc>
                <a:spcPct val="97000"/>
              </a:lnSpc>
              <a:spcAft>
                <a:spcPts val="1138"/>
              </a:spcAft>
              <a:buSzPct val="75000"/>
              <a:buFont typeface="Symbol" pitchFamily="-65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600" dirty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same quantum numbers and final state (Kππ</a:t>
            </a:r>
            <a:r>
              <a:rPr lang="en-GB" sz="26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</a:t>
            </a:r>
          </a:p>
          <a:p>
            <a:pPr marL="863600" lvl="1" indent="-287338">
              <a:lnSpc>
                <a:spcPct val="97000"/>
              </a:lnSpc>
              <a:spcAft>
                <a:spcPts val="1138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6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 </a:t>
            </a:r>
            <a:r>
              <a:rPr lang="en-GB" sz="2200" dirty="0" smtClean="0">
                <a:solidFill>
                  <a:srgbClr val="000000"/>
                </a:solidFill>
                <a:ea typeface="Lucida Sans Typewriter" pitchFamily="-65" charset="0"/>
                <a:cs typeface="Futura"/>
              </a:rPr>
              <a:t>interference </a:t>
            </a:r>
            <a:r>
              <a:rPr lang="en-GB" sz="2200" dirty="0">
                <a:solidFill>
                  <a:srgbClr val="000000"/>
                </a:solidFill>
                <a:ea typeface="Lucida Sans Typewriter" pitchFamily="-65" charset="0"/>
                <a:cs typeface="Futura"/>
              </a:rPr>
              <a:t>effects</a:t>
            </a:r>
            <a:endParaRPr lang="en-GB" sz="2200" dirty="0" smtClean="0">
              <a:solidFill>
                <a:srgbClr val="000000"/>
              </a:solidFill>
              <a:ea typeface="Lucida Sans Typewriter" pitchFamily="-65" charset="0"/>
              <a:cs typeface="Futura"/>
            </a:endParaRPr>
          </a:p>
          <a:p>
            <a:pPr marL="431800" indent="-323850">
              <a:lnSpc>
                <a:spcPct val="97000"/>
              </a:lnSpc>
              <a:spcAft>
                <a:spcPts val="1425"/>
              </a:spcAft>
              <a:buFont typeface="Wingdings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 Most </a:t>
            </a:r>
            <a:r>
              <a:rPr lang="en-GB" sz="28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high-statistics data from WA3 exp</a:t>
            </a:r>
            <a:r>
              <a:rPr lang="en-GB" sz="28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. (K</a:t>
            </a:r>
            <a:r>
              <a:rPr lang="en-GB" sz="2800" baseline="30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-</a:t>
            </a:r>
            <a:r>
              <a:rPr lang="en-GB" sz="2800" dirty="0" err="1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p</a:t>
            </a:r>
            <a:r>
              <a:rPr lang="en-GB" sz="28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-&gt;K</a:t>
            </a:r>
            <a:r>
              <a:rPr lang="en-GB" sz="2800" baseline="30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-</a:t>
            </a:r>
            <a:r>
              <a:rPr lang="en-GB" sz="2800" dirty="0" err="1" smtClean="0">
                <a:solidFill>
                  <a:srgbClr val="000000"/>
                </a:solidFill>
                <a:latin typeface="Symbol" charset="2"/>
                <a:ea typeface="Lucida Sans Typewriter" pitchFamily="-65" charset="0"/>
                <a:cs typeface="Symbol" charset="2"/>
              </a:rPr>
              <a:t>p</a:t>
            </a:r>
            <a:r>
              <a:rPr lang="en-GB" sz="2800" baseline="30000" dirty="0" err="1" smtClean="0">
                <a:solidFill>
                  <a:srgbClr val="000000"/>
                </a:solidFill>
                <a:latin typeface="Symbol" charset="2"/>
                <a:ea typeface="Lucida Sans Typewriter" pitchFamily="-65" charset="0"/>
                <a:cs typeface="Symbol" charset="2"/>
              </a:rPr>
              <a:t>+</a:t>
            </a:r>
            <a:r>
              <a:rPr lang="en-GB" sz="2800" dirty="0" err="1" smtClean="0">
                <a:solidFill>
                  <a:srgbClr val="000000"/>
                </a:solidFill>
                <a:latin typeface="Symbol" charset="2"/>
                <a:ea typeface="Lucida Sans Typewriter" pitchFamily="-65" charset="0"/>
                <a:cs typeface="Symbol" charset="2"/>
              </a:rPr>
              <a:t>p</a:t>
            </a:r>
            <a:r>
              <a:rPr lang="en-GB" sz="2800" baseline="30000" dirty="0" err="1" smtClean="0">
                <a:solidFill>
                  <a:srgbClr val="000000"/>
                </a:solidFill>
                <a:latin typeface="Symbol" charset="2"/>
                <a:ea typeface="Lucida Sans Typewriter" pitchFamily="-65" charset="0"/>
                <a:cs typeface="Symbol" charset="2"/>
              </a:rPr>
              <a:t>-</a:t>
            </a:r>
            <a:r>
              <a:rPr lang="en-GB" sz="2800" dirty="0" err="1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p</a:t>
            </a:r>
            <a:r>
              <a:rPr lang="en-GB" sz="28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)</a:t>
            </a:r>
          </a:p>
          <a:p>
            <a:pPr marL="863600" lvl="1" indent="-287338">
              <a:lnSpc>
                <a:spcPct val="97000"/>
              </a:lnSpc>
              <a:spcAft>
                <a:spcPts val="1138"/>
              </a:spcAft>
              <a:buSzPct val="75000"/>
              <a:buFont typeface="Symbol" pitchFamily="-65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b="1" i="1" dirty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ACCMOR Coll., NPB 187, 1 (1981)</a:t>
            </a:r>
            <a:r>
              <a:rPr lang="en-GB" sz="2600" dirty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‏</a:t>
            </a:r>
            <a:endParaRPr lang="en-GB" sz="2600" dirty="0" smtClean="0">
              <a:solidFill>
                <a:srgbClr val="004586"/>
              </a:solidFill>
              <a:ea typeface="Lucida Sans Typewriter" pitchFamily="-65" charset="0"/>
              <a:cs typeface="Lucida Sans Typewriter" pitchFamily="-65" charset="0"/>
            </a:endParaRPr>
          </a:p>
          <a:p>
            <a:pPr marL="863600" lvl="1" indent="-287338">
              <a:lnSpc>
                <a:spcPct val="97000"/>
              </a:lnSpc>
              <a:spcAft>
                <a:spcPts val="1138"/>
              </a:spcAft>
              <a:buSzPct val="75000"/>
              <a:buFont typeface="Symbol" pitchFamily="-65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 err="1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K</a:t>
            </a:r>
            <a:r>
              <a:rPr lang="en-GB" dirty="0" err="1" smtClean="0">
                <a:solidFill>
                  <a:srgbClr val="000000"/>
                </a:solidFill>
                <a:latin typeface="Symbol" charset="2"/>
                <a:ea typeface="Lucida Sans Typewriter" pitchFamily="-65" charset="0"/>
                <a:cs typeface="Symbol" charset="2"/>
              </a:rPr>
              <a:t>pp</a:t>
            </a:r>
            <a:r>
              <a:rPr lang="en-GB" baseline="30000" dirty="0" smtClean="0">
                <a:solidFill>
                  <a:srgbClr val="000000"/>
                </a:solidFill>
                <a:latin typeface="Symbol" charset="2"/>
                <a:ea typeface="Lucida Sans Typewriter" pitchFamily="-65" charset="0"/>
                <a:cs typeface="Symbol" charset="2"/>
              </a:rPr>
              <a:t> </a:t>
            </a:r>
            <a:r>
              <a:rPr lang="en-GB" dirty="0" smtClean="0">
                <a:ea typeface="Lucida Sans Typewriter" pitchFamily="-65" charset="0"/>
                <a:cs typeface="Lucida Sans Typewriter" pitchFamily="-65" charset="0"/>
              </a:rPr>
              <a:t>analyzed using a </a:t>
            </a:r>
            <a:r>
              <a:rPr lang="en-GB" dirty="0">
                <a:ea typeface="Lucida Sans Typewriter" pitchFamily="-65" charset="0"/>
                <a:cs typeface="Lucida Sans Typewriter" pitchFamily="-65" charset="0"/>
              </a:rPr>
              <a:t>two-</a:t>
            </a:r>
            <a:r>
              <a:rPr lang="en-GB" dirty="0" smtClean="0">
                <a:ea typeface="Lucida Sans Typewriter" pitchFamily="-65" charset="0"/>
                <a:cs typeface="Lucida Sans Typewriter" pitchFamily="-65" charset="0"/>
              </a:rPr>
              <a:t>resonance, six channel K</a:t>
            </a:r>
            <a:r>
              <a:rPr lang="en-GB" dirty="0">
                <a:ea typeface="Lucida Sans Typewriter" pitchFamily="-65" charset="0"/>
                <a:cs typeface="Lucida Sans Typewriter" pitchFamily="-65" charset="0"/>
              </a:rPr>
              <a:t>-matrix </a:t>
            </a:r>
            <a:r>
              <a:rPr lang="en-GB" dirty="0" smtClean="0">
                <a:ea typeface="Lucida Sans Typewriter" pitchFamily="-65" charset="0"/>
                <a:cs typeface="Lucida Sans Typewriter" pitchFamily="-65" charset="0"/>
              </a:rPr>
              <a:t>model</a:t>
            </a:r>
            <a:endParaRPr lang="en-GB" dirty="0">
              <a:ea typeface="Lucida Sans Typewriter" pitchFamily="-65" charset="0"/>
              <a:cs typeface="Lucida Sans Typewriter" pitchFamily="-65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52400"/>
            <a:ext cx="8534400" cy="8382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Measurement of B decays to K</a:t>
            </a:r>
            <a:r>
              <a:rPr lang="en-US" sz="28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(1270)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K</a:t>
            </a:r>
            <a:r>
              <a:rPr lang="en-US" sz="28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(1400)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kumimoji="0" lang="it-IT" sz="28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5104" y="2819400"/>
            <a:ext cx="3190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 err="1" smtClean="0">
                <a:solidFill>
                  <a:srgbClr val="4A452A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Cheng,Yang</a:t>
            </a:r>
            <a:r>
              <a:rPr lang="en-GB" sz="1200" b="1" i="1" dirty="0" smtClean="0">
                <a:solidFill>
                  <a:srgbClr val="4A452A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PRD76, 114020 (2007) </a:t>
            </a:r>
            <a:endParaRPr lang="it-IT" sz="1200" b="1" i="1" dirty="0">
              <a:solidFill>
                <a:srgbClr val="4A45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CC8EA0D9-41F9-C747-B5F3-12E4B0A0D6A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r>
              <a:rPr lang="it-IT" dirty="0" smtClean="0"/>
              <a:t>Vincenzo Lombardo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09600" y="1644650"/>
            <a:ext cx="7771580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buFont typeface="Wingdings" charset="2"/>
              <a:buChar char="q"/>
            </a:pPr>
            <a:r>
              <a:rPr lang="it-IT" sz="2000" dirty="0" smtClean="0"/>
              <a:t>  </a:t>
            </a:r>
            <a:r>
              <a:rPr lang="it-IT" sz="2000" dirty="0" err="1" smtClean="0"/>
              <a:t>Decay</a:t>
            </a:r>
            <a:r>
              <a:rPr lang="it-IT" sz="2000" dirty="0" smtClean="0"/>
              <a:t> </a:t>
            </a:r>
            <a:r>
              <a:rPr lang="it-IT" sz="2000" dirty="0" err="1" smtClean="0"/>
              <a:t>parameters</a:t>
            </a:r>
            <a:r>
              <a:rPr lang="it-IT" sz="2000" dirty="0" smtClean="0"/>
              <a:t> </a:t>
            </a:r>
            <a:r>
              <a:rPr lang="it-IT" sz="2000" dirty="0" err="1" smtClean="0"/>
              <a:t>fixed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the </a:t>
            </a:r>
            <a:r>
              <a:rPr lang="it-IT" sz="2000" dirty="0" err="1" smtClean="0"/>
              <a:t>values</a:t>
            </a:r>
            <a:r>
              <a:rPr lang="it-IT" sz="2000" dirty="0" smtClean="0"/>
              <a:t> </a:t>
            </a:r>
            <a:r>
              <a:rPr lang="it-IT" sz="2000" dirty="0" err="1" smtClean="0"/>
              <a:t>extracted</a:t>
            </a:r>
            <a:r>
              <a:rPr lang="it-IT" sz="2000" dirty="0" smtClean="0"/>
              <a:t> </a:t>
            </a:r>
            <a:r>
              <a:rPr lang="it-IT" sz="2000" dirty="0" err="1" smtClean="0"/>
              <a:t>from</a:t>
            </a:r>
            <a:r>
              <a:rPr lang="it-IT" sz="2000" dirty="0" smtClean="0"/>
              <a:t> a </a:t>
            </a:r>
            <a:r>
              <a:rPr lang="it-IT" sz="2000" dirty="0" err="1" smtClean="0"/>
              <a:t>fit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WA3 data</a:t>
            </a:r>
            <a:endParaRPr lang="en-GB" sz="2000" dirty="0" smtClean="0">
              <a:solidFill>
                <a:srgbClr val="000000"/>
              </a:solidFill>
              <a:latin typeface="Lucida Sans Typewriter" pitchFamily="-65" charset="0"/>
              <a:ea typeface="Lucida Sans Typewriter" pitchFamily="-65" charset="0"/>
              <a:cs typeface="Lucida Sans Typewriter" pitchFamily="-65" charset="0"/>
            </a:endParaRPr>
          </a:p>
          <a:p>
            <a:pPr>
              <a:buFont typeface="Wingdings" charset="2"/>
              <a:buChar char="q"/>
            </a:pPr>
            <a:endParaRPr lang="en-GB" sz="2000" dirty="0" smtClean="0">
              <a:solidFill>
                <a:srgbClr val="000000"/>
              </a:solidFill>
              <a:latin typeface="Lucida Sans Typewriter" pitchFamily="-65" charset="0"/>
              <a:ea typeface="Lucida Sans Typewriter" pitchFamily="-65" charset="0"/>
              <a:cs typeface="Lucida Sans Typewriter" pitchFamily="-65" charset="0"/>
            </a:endParaRPr>
          </a:p>
          <a:p>
            <a:pPr>
              <a:buFont typeface="Wingdings" charset="2"/>
              <a:buChar char="q"/>
            </a:pPr>
            <a:r>
              <a:rPr lang="en-GB" sz="2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Extended ML </a:t>
            </a:r>
            <a:r>
              <a:rPr lang="en-GB" sz="20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fit for BF</a:t>
            </a:r>
            <a:r>
              <a:rPr lang="en-GB" sz="2000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 </a:t>
            </a:r>
            <a:endParaRPr lang="en-GB" sz="2000" dirty="0" smtClean="0">
              <a:solidFill>
                <a:srgbClr val="000000"/>
              </a:solidFill>
              <a:ea typeface="Lucida Sans Typewriter" pitchFamily="-65" charset="0"/>
              <a:cs typeface="Lucida Sans Typewriter" pitchFamily="-65" charset="0"/>
            </a:endParaRPr>
          </a:p>
          <a:p>
            <a:pPr>
              <a:buFont typeface="Wingdings" charset="2"/>
              <a:buChar char="q"/>
            </a:pPr>
            <a:r>
              <a:rPr lang="en-GB" sz="2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  Fit </a:t>
            </a:r>
            <a:r>
              <a:rPr lang="en-GB" sz="20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variables: </a:t>
            </a:r>
            <a:r>
              <a:rPr lang="en-GB" sz="2000" dirty="0" err="1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m</a:t>
            </a:r>
            <a:r>
              <a:rPr lang="en-GB" sz="2000" baseline="-20000" dirty="0" err="1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ES</a:t>
            </a:r>
            <a:r>
              <a:rPr lang="en-GB" sz="2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, ΔE, Fisher, </a:t>
            </a:r>
            <a:r>
              <a:rPr lang="en-GB" sz="2000" dirty="0" err="1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m</a:t>
            </a:r>
            <a:r>
              <a:rPr lang="en-GB" sz="2000" baseline="-20000" dirty="0" err="1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Kππ</a:t>
            </a:r>
            <a:r>
              <a:rPr lang="en-GB" sz="2000" dirty="0" err="1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,|</a:t>
            </a:r>
            <a:r>
              <a:rPr lang="en-GB" sz="2000" dirty="0" err="1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H</a:t>
            </a:r>
            <a:r>
              <a:rPr lang="en-GB" sz="2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|</a:t>
            </a:r>
          </a:p>
          <a:p>
            <a:endParaRPr lang="en-GB" sz="2000" dirty="0" smtClean="0">
              <a:solidFill>
                <a:srgbClr val="000000"/>
              </a:solidFill>
              <a:latin typeface="Lucida Sans Typewriter" pitchFamily="-65" charset="0"/>
              <a:ea typeface="Lucida Sans Typewriter" pitchFamily="-65" charset="0"/>
              <a:cs typeface="Lucida Sans Typewriter" pitchFamily="-65" charset="0"/>
            </a:endParaRPr>
          </a:p>
          <a:p>
            <a:pPr>
              <a:buFont typeface="Wingdings" charset="2"/>
              <a:buChar char="q"/>
            </a:pPr>
            <a:r>
              <a:rPr lang="en-GB" sz="2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  Neutral modes (B</a:t>
            </a:r>
            <a:r>
              <a:rPr lang="en-GB" sz="2000" baseline="30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0</a:t>
            </a:r>
            <a:r>
              <a:rPr lang="en-GB" sz="2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-&gt;K</a:t>
            </a:r>
            <a:r>
              <a:rPr lang="en-GB" sz="2000" baseline="-25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sz="2000" baseline="30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2000" dirty="0" smtClean="0">
                <a:solidFill>
                  <a:srgbClr val="000000"/>
                </a:solidFill>
                <a:latin typeface="Symbol" charset="2"/>
                <a:ea typeface="Lucida Sans Typewriter" pitchFamily="-65" charset="0"/>
                <a:cs typeface="Symbol" charset="2"/>
              </a:rPr>
              <a:t>p</a:t>
            </a:r>
            <a:r>
              <a:rPr lang="en-GB" sz="2000" baseline="30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-</a:t>
            </a:r>
            <a:r>
              <a:rPr lang="en-GB" sz="2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)</a:t>
            </a:r>
          </a:p>
          <a:p>
            <a:pPr marL="863600" lvl="1" indent="-287338">
              <a:lnSpc>
                <a:spcPct val="97000"/>
              </a:lnSpc>
              <a:spcAft>
                <a:spcPts val="1138"/>
              </a:spcAft>
              <a:buSzPct val="75000"/>
              <a:buFont typeface="Symbol" pitchFamily="-65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simultaneous fit to “K*” and “</a:t>
            </a:r>
            <a:r>
              <a:rPr lang="en-GB" sz="2000" dirty="0" err="1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ρ</a:t>
            </a:r>
            <a:r>
              <a:rPr lang="en-GB" sz="2000" dirty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” </a:t>
            </a:r>
            <a:r>
              <a:rPr lang="en-GB" sz="2000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band </a:t>
            </a:r>
          </a:p>
          <a:p>
            <a:pPr marL="863600" lvl="1" indent="-287338">
              <a:lnSpc>
                <a:spcPct val="97000"/>
              </a:lnSpc>
              <a:spcAft>
                <a:spcPts val="1138"/>
              </a:spcAft>
              <a:buSzPct val="75000"/>
              <a:buFont typeface="Symbol" pitchFamily="-65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signal</a:t>
            </a:r>
            <a:r>
              <a:rPr lang="en-GB" sz="2000" dirty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, </a:t>
            </a:r>
            <a:r>
              <a:rPr lang="en-GB" sz="2000" dirty="0" err="1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qq</a:t>
            </a:r>
            <a:r>
              <a:rPr lang="en-GB" sz="2000" dirty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, K*(1410)</a:t>
            </a:r>
            <a:r>
              <a:rPr lang="en-GB" sz="2000" dirty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</a:t>
            </a:r>
            <a:r>
              <a:rPr lang="en-GB" sz="2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,K</a:t>
            </a:r>
            <a:r>
              <a:rPr lang="en-GB" sz="2000" dirty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*</a:t>
            </a:r>
            <a:r>
              <a:rPr lang="en-GB" sz="2000" dirty="0" err="1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ππ</a:t>
            </a:r>
            <a:r>
              <a:rPr lang="en-GB" sz="2000" dirty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+ ρKπ, a</a:t>
            </a:r>
            <a:r>
              <a:rPr lang="en-GB" sz="2000" baseline="-20000" dirty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sz="2000" dirty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π, D</a:t>
            </a:r>
            <a:r>
              <a:rPr lang="en-GB" sz="2000" baseline="-20000" dirty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Kππ</a:t>
            </a:r>
            <a:r>
              <a:rPr lang="en-GB" sz="2000" dirty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</a:t>
            </a:r>
          </a:p>
          <a:p>
            <a:pPr marL="431800" indent="-323850">
              <a:lnSpc>
                <a:spcPct val="97000"/>
              </a:lnSpc>
              <a:spcAft>
                <a:spcPts val="1425"/>
              </a:spcAft>
              <a:buFont typeface="Wingdings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Charged </a:t>
            </a:r>
            <a:r>
              <a:rPr lang="en-GB" sz="2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modes (B</a:t>
            </a:r>
            <a:r>
              <a:rPr lang="en-GB" sz="2000" baseline="30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2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-&gt;K</a:t>
            </a:r>
            <a:r>
              <a:rPr lang="en-GB" sz="2000" baseline="-25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sz="2000" baseline="30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0</a:t>
            </a:r>
            <a:r>
              <a:rPr lang="en-GB" sz="2000" dirty="0" smtClean="0">
                <a:solidFill>
                  <a:srgbClr val="000000"/>
                </a:solidFill>
                <a:latin typeface="Symbol" charset="2"/>
                <a:ea typeface="Lucida Sans Typewriter" pitchFamily="-65" charset="0"/>
                <a:cs typeface="Symbol" charset="2"/>
              </a:rPr>
              <a:t>p</a:t>
            </a:r>
            <a:r>
              <a:rPr lang="en-GB" sz="2000" baseline="30000" dirty="0" smtClean="0">
                <a:solidFill>
                  <a:srgbClr val="000000"/>
                </a:solidFill>
                <a:latin typeface="Symbol" charset="2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2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)</a:t>
            </a:r>
          </a:p>
          <a:p>
            <a:pPr marL="863600" lvl="1" indent="-287338">
              <a:lnSpc>
                <a:spcPct val="97000"/>
              </a:lnSpc>
              <a:spcAft>
                <a:spcPts val="1138"/>
              </a:spcAft>
              <a:buSzPct val="75000"/>
              <a:buFont typeface="Symbol" pitchFamily="-65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fit to “K*” band only</a:t>
            </a:r>
            <a:endParaRPr lang="en-GB" sz="2000" dirty="0" smtClean="0">
              <a:solidFill>
                <a:srgbClr val="004586"/>
              </a:solidFill>
              <a:ea typeface="Lucida Sans Typewriter" pitchFamily="-65" charset="0"/>
              <a:cs typeface="Lucida Sans Typewriter" pitchFamily="-65" charset="0"/>
            </a:endParaRPr>
          </a:p>
          <a:p>
            <a:pPr marL="863600" lvl="1" indent="-287338">
              <a:lnSpc>
                <a:spcPct val="97000"/>
              </a:lnSpc>
              <a:spcAft>
                <a:spcPts val="1138"/>
              </a:spcAft>
              <a:buSzPct val="75000"/>
              <a:buFont typeface="Symbol" pitchFamily="-65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signal</a:t>
            </a:r>
            <a:r>
              <a:rPr lang="en-GB" sz="2000" dirty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, </a:t>
            </a:r>
            <a:r>
              <a:rPr lang="en-GB" sz="2000" dirty="0" err="1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qq</a:t>
            </a:r>
            <a:r>
              <a:rPr lang="en-GB" sz="2000" dirty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, K*(1410)</a:t>
            </a:r>
            <a:r>
              <a:rPr lang="en-GB" sz="2000" dirty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π, K*</a:t>
            </a:r>
            <a:r>
              <a:rPr lang="en-GB" sz="2000" dirty="0" err="1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ππ</a:t>
            </a:r>
            <a:r>
              <a:rPr lang="en-GB" sz="2000" dirty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+ ρK</a:t>
            </a:r>
            <a:r>
              <a:rPr lang="en-GB" sz="2000" baseline="33000" dirty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0</a:t>
            </a:r>
            <a:r>
              <a:rPr lang="en-GB" sz="2000" dirty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π, K*</a:t>
            </a:r>
            <a:r>
              <a:rPr lang="en-GB" sz="2000" dirty="0" err="1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ρ</a:t>
            </a:r>
            <a:endParaRPr lang="en-GB" sz="2000" dirty="0">
              <a:solidFill>
                <a:srgbClr val="004586"/>
              </a:solidFill>
              <a:latin typeface="Lucida Sans Typewriter" pitchFamily="-65" charset="0"/>
              <a:ea typeface="Lucida Sans Typewriter" pitchFamily="-65" charset="0"/>
              <a:cs typeface="Lucida Sans Typewriter" pitchFamily="-65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Measurement of B decays to K</a:t>
            </a:r>
            <a:r>
              <a:rPr lang="en-US" sz="28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(1270)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K</a:t>
            </a:r>
            <a:r>
              <a:rPr lang="en-US" sz="28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(1400)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kumimoji="0" lang="it-IT" sz="28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959616"/>
            <a:ext cx="3276600" cy="2221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88364" y="3364468"/>
            <a:ext cx="143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A60000"/>
                </a:solidFill>
                <a:latin typeface="Lucida Sans Typewriter" charset="0"/>
              </a:rPr>
              <a:t>“K* band” </a:t>
            </a:r>
            <a:endParaRPr lang="it-IT" dirty="0">
              <a:solidFill>
                <a:srgbClr val="A6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4250" y="3974068"/>
            <a:ext cx="1297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700"/>
                </a:solidFill>
                <a:latin typeface="Lucida Sans Typewriter" charset="0"/>
              </a:rPr>
              <a:t>“</a:t>
            </a:r>
            <a:r>
              <a:rPr lang="en-GB" dirty="0" err="1" smtClean="0">
                <a:solidFill>
                  <a:srgbClr val="008700"/>
                </a:solidFill>
                <a:latin typeface="Symbol" charset="2"/>
                <a:cs typeface="Symbol" charset="2"/>
              </a:rPr>
              <a:t>r</a:t>
            </a:r>
            <a:r>
              <a:rPr lang="en-GB" dirty="0" smtClean="0">
                <a:solidFill>
                  <a:srgbClr val="008700"/>
                </a:solidFill>
                <a:latin typeface="Lucida Sans Typewriter" charset="0"/>
              </a:rPr>
              <a:t> band” </a:t>
            </a:r>
            <a:endParaRPr lang="it-IT" dirty="0">
              <a:solidFill>
                <a:srgbClr val="0087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3059668"/>
            <a:ext cx="73740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BaBar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91818"/>
            <a:ext cx="2133600" cy="365125"/>
          </a:xfrm>
        </p:spPr>
        <p:txBody>
          <a:bodyPr/>
          <a:lstStyle/>
          <a:p>
            <a:fld id="{CC8EA0D9-41F9-C747-B5F3-12E4B0A0D6A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67000" y="228600"/>
            <a:ext cx="38862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Fit results - K</a:t>
            </a:r>
            <a:r>
              <a:rPr lang="en-US" sz="28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kumimoji="0" lang="it-IT" sz="28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90600" y="2438400"/>
            <a:ext cx="7620000" cy="8100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95400" lvl="2">
              <a:lnSpc>
                <a:spcPct val="97000"/>
              </a:lnSpc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i="1" dirty="0" smtClean="0">
                <a:solidFill>
                  <a:srgbClr val="000000"/>
                </a:solidFill>
                <a:latin typeface="Handwriting - Dakota"/>
                <a:ea typeface="Lucida Sans Typewriter" pitchFamily="-65" charset="0"/>
                <a:cs typeface="Handwriting - Dakota"/>
              </a:rPr>
              <a:t>B 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(B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0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-&gt;K</a:t>
            </a:r>
            <a:r>
              <a:rPr lang="en-GB" sz="1600" i="1" baseline="-2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(1400)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)=(1.6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+0.8</a:t>
            </a:r>
            <a:r>
              <a:rPr lang="en-GB" sz="1600" i="1" baseline="-2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-0.9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)×10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-5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b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</a:br>
            <a:r>
              <a:rPr lang="en-GB" sz="1600" i="1" dirty="0" smtClean="0">
                <a:solidFill>
                  <a:srgbClr val="000000"/>
                </a:solidFill>
                <a:latin typeface="Handwriting - Dakota"/>
                <a:ea typeface="Lucida Sans Typewriter" pitchFamily="-65" charset="0"/>
                <a:cs typeface="Handwriting - Dakota"/>
              </a:rPr>
              <a:t>B 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(B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0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-&gt;K</a:t>
            </a:r>
            <a:r>
              <a:rPr lang="en-GB" sz="1600" i="1" baseline="-2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(1270)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)=(1.6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+0.9</a:t>
            </a:r>
            <a:r>
              <a:rPr lang="en-GB" sz="1600" i="1" baseline="-2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-1.0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)×10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-5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b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</a:br>
            <a:r>
              <a:rPr lang="en-GB" sz="1600" i="1" dirty="0" smtClean="0">
                <a:solidFill>
                  <a:srgbClr val="000000"/>
                </a:solidFill>
                <a:latin typeface="Handwriting - Dakota"/>
                <a:ea typeface="Lucida Sans Typewriter" pitchFamily="-65" charset="0"/>
                <a:cs typeface="Handwriting - Dakota"/>
              </a:rPr>
              <a:t>B 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(B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0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-&gt;K</a:t>
            </a:r>
            <a:r>
              <a:rPr lang="en-GB" sz="1600" i="1" baseline="-2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1A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)=(1.4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+0.9</a:t>
            </a:r>
            <a:r>
              <a:rPr lang="en-GB" sz="1600" i="1" baseline="-2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-1.0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)×10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-5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0659" y="533400"/>
            <a:ext cx="1826141" cy="369332"/>
          </a:xfrm>
          <a:prstGeom prst="rect">
            <a:avLst/>
          </a:prstGeom>
          <a:solidFill>
            <a:schemeClr val="bg2"/>
          </a:solidFill>
          <a:effectLst>
            <a:glow rad="101600">
              <a:schemeClr val="bg2">
                <a:lumMod val="75000"/>
                <a:alpha val="7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it-IT" dirty="0" smtClean="0"/>
              <a:t>454±5 </a:t>
            </a:r>
            <a:r>
              <a:rPr lang="it-IT" dirty="0" err="1" smtClean="0"/>
              <a:t>M</a:t>
            </a:r>
            <a:r>
              <a:rPr lang="it-IT" dirty="0" smtClean="0"/>
              <a:t> BB </a:t>
            </a:r>
            <a:r>
              <a:rPr lang="it-IT" dirty="0" err="1" smtClean="0"/>
              <a:t>pairs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7855977" y="304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_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2390332"/>
            <a:ext cx="6019800" cy="8100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95400" lvl="2">
              <a:lnSpc>
                <a:spcPct val="97000"/>
              </a:lnSpc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i="1" dirty="0" smtClean="0">
                <a:solidFill>
                  <a:srgbClr val="000000"/>
                </a:solidFill>
                <a:latin typeface="Handwriting - Dakota"/>
                <a:ea typeface="Lucida Sans Typewriter" pitchFamily="-65" charset="0"/>
                <a:cs typeface="Handwriting - Dakota"/>
              </a:rPr>
              <a:t>B 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(B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-&gt;K</a:t>
            </a:r>
            <a:r>
              <a:rPr lang="en-GB" sz="1600" i="1" baseline="-2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(1400)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0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)&lt;3.9×10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-5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b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</a:br>
            <a:r>
              <a:rPr lang="en-GB" sz="1600" i="1" dirty="0" smtClean="0">
                <a:solidFill>
                  <a:srgbClr val="000000"/>
                </a:solidFill>
                <a:latin typeface="Handwriting - Dakota"/>
                <a:ea typeface="Lucida Sans Typewriter" pitchFamily="-65" charset="0"/>
                <a:cs typeface="Handwriting - Dakota"/>
              </a:rPr>
              <a:t>B</a:t>
            </a:r>
            <a:r>
              <a:rPr lang="en-GB" sz="1600" i="1" dirty="0" smtClean="0">
                <a:solidFill>
                  <a:srgbClr val="000000"/>
                </a:solidFill>
                <a:latin typeface="Brush Script MT Italic"/>
                <a:ea typeface="Lucida Sans Typewriter" pitchFamily="-65" charset="0"/>
                <a:cs typeface="Brush Script MT Italic"/>
              </a:rPr>
              <a:t> 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(B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-&gt;K</a:t>
            </a:r>
            <a:r>
              <a:rPr lang="en-GB" sz="1600" i="1" baseline="-2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(1270)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0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)&lt;4.0×10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-5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b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</a:br>
            <a:r>
              <a:rPr lang="en-GB" sz="1600" i="1" dirty="0" smtClean="0">
                <a:solidFill>
                  <a:srgbClr val="000000"/>
                </a:solidFill>
                <a:latin typeface="Handwriting - Dakota"/>
                <a:ea typeface="Lucida Sans Typewriter" pitchFamily="-65" charset="0"/>
                <a:cs typeface="Handwriting - Dakota"/>
              </a:rPr>
              <a:t>B</a:t>
            </a:r>
            <a:r>
              <a:rPr lang="en-GB" sz="1600" i="1" dirty="0" smtClean="0">
                <a:solidFill>
                  <a:srgbClr val="000000"/>
                </a:solidFill>
                <a:latin typeface="Brush Script MT Italic"/>
                <a:ea typeface="Lucida Sans Typewriter" pitchFamily="-65" charset="0"/>
                <a:cs typeface="Brush Script MT Italic"/>
              </a:rPr>
              <a:t> 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(B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-&gt;K</a:t>
            </a:r>
            <a:r>
              <a:rPr lang="en-GB" sz="1600" i="1" baseline="-2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1A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0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1600" i="1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)&lt;3.6×10</a:t>
            </a:r>
            <a:r>
              <a:rPr lang="en-GB" sz="1600" i="1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-5</a:t>
            </a:r>
          </a:p>
          <a:p>
            <a:endParaRPr lang="it-IT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324474" y="2057400"/>
            <a:ext cx="157112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Neutral</a:t>
            </a:r>
            <a:r>
              <a:rPr lang="it-IT" dirty="0" smtClean="0"/>
              <a:t> </a:t>
            </a:r>
            <a:r>
              <a:rPr lang="it-IT" dirty="0" err="1" smtClean="0"/>
              <a:t>modes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5922102" y="2069068"/>
            <a:ext cx="169790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Charged</a:t>
            </a:r>
            <a:r>
              <a:rPr lang="it-IT" dirty="0" smtClean="0"/>
              <a:t> </a:t>
            </a:r>
            <a:r>
              <a:rPr lang="it-IT" dirty="0" err="1" smtClean="0"/>
              <a:t>modes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8600" y="1219201"/>
            <a:ext cx="8686800" cy="685800"/>
          </a:xfrm>
          <a:prstGeom prst="rect">
            <a:avLst/>
          </a:prstGeom>
          <a:solidFill>
            <a:schemeClr val="bg2"/>
          </a:solidFill>
          <a:ln w="3672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lIns="108000" tIns="63000" rIns="108000" bIns="63000">
            <a:prstTxWarp prst="textNoShape">
              <a:avLst/>
            </a:prstTxWarp>
          </a:bodyPr>
          <a:lstStyle/>
          <a:p>
            <a:pPr marL="0" lvl="3" indent="0">
              <a:lnSpc>
                <a:spcPct val="98000"/>
              </a:lnSpc>
              <a:buSzPct val="75000"/>
              <a:buFont typeface="Symbol" pitchFamily="-65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BF(</a:t>
            </a:r>
            <a:r>
              <a:rPr lang="en-GB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B</a:t>
            </a:r>
            <a:r>
              <a:rPr lang="en-GB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0</a:t>
            </a:r>
            <a:r>
              <a:rPr lang="en-GB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-&gt;K</a:t>
            </a:r>
            <a:r>
              <a:rPr lang="en-GB" baseline="-2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(1400)</a:t>
            </a:r>
            <a:r>
              <a:rPr lang="en-GB" baseline="3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</a:t>
            </a:r>
            <a:r>
              <a:rPr lang="en-GB" baseline="3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</a:t>
            </a:r>
            <a:r>
              <a:rPr lang="en-GB" baseline="-2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baseline="-2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K</a:t>
            </a:r>
            <a:r>
              <a:rPr lang="en-GB" baseline="-2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(1270)</a:t>
            </a:r>
            <a:r>
              <a:rPr lang="en-GB" baseline="3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</a:t>
            </a:r>
            <a:r>
              <a:rPr lang="en-GB" baseline="3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</a:t>
            </a:r>
            <a:r>
              <a:rPr lang="en-GB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)) = (3.1</a:t>
            </a:r>
            <a:r>
              <a:rPr lang="en-GB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baseline="3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0.8</a:t>
            </a:r>
            <a:r>
              <a:rPr lang="en-GB" baseline="-2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-0.7</a:t>
            </a: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)×10</a:t>
            </a:r>
            <a:r>
              <a:rPr lang="en-GB" baseline="3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-5</a:t>
            </a: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	</a:t>
            </a:r>
            <a:r>
              <a:rPr lang="en-GB" dirty="0">
                <a:solidFill>
                  <a:srgbClr val="FF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S=</a:t>
            </a:r>
            <a:r>
              <a:rPr lang="en-GB" dirty="0" smtClean="0">
                <a:solidFill>
                  <a:srgbClr val="FF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7.5σ</a:t>
            </a:r>
          </a:p>
          <a:p>
            <a:pPr marL="0" lvl="3" indent="0">
              <a:lnSpc>
                <a:spcPct val="97000"/>
              </a:lnSpc>
              <a:buSzPct val="75000"/>
              <a:buFont typeface="Symbol" pitchFamily="-65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BF(B</a:t>
            </a:r>
            <a:r>
              <a:rPr lang="en-GB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-&gt;K</a:t>
            </a:r>
            <a:r>
              <a:rPr lang="en-GB" baseline="-2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(1400)</a:t>
            </a:r>
            <a:r>
              <a:rPr lang="en-GB" baseline="3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0</a:t>
            </a: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</a:t>
            </a:r>
            <a:r>
              <a:rPr lang="en-GB" baseline="3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baseline="-2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baseline="-2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K</a:t>
            </a:r>
            <a:r>
              <a:rPr lang="en-GB" baseline="-2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(1270)</a:t>
            </a:r>
            <a:r>
              <a:rPr lang="en-GB" baseline="3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0</a:t>
            </a: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</a:t>
            </a:r>
            <a:r>
              <a:rPr lang="en-GB" baseline="3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)) = (2.9</a:t>
            </a:r>
            <a:r>
              <a:rPr lang="en-GB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+3.0</a:t>
            </a:r>
            <a:r>
              <a:rPr lang="en-GB" baseline="-2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-1.7</a:t>
            </a:r>
            <a:r>
              <a:rPr lang="en-GB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</a:t>
            </a:r>
            <a:r>
              <a:rPr lang="en-GB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×10</a:t>
            </a:r>
            <a:r>
              <a:rPr lang="en-GB" baseline="3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-5</a:t>
            </a:r>
            <a:r>
              <a:rPr lang="en-GB" baseline="30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	</a:t>
            </a:r>
            <a:r>
              <a:rPr lang="en-GB" dirty="0" smtClean="0">
                <a:solidFill>
                  <a:srgbClr val="FF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S=3.2σ 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505200"/>
            <a:ext cx="5867400" cy="2923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957934" y="3212068"/>
            <a:ext cx="103366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i="1" dirty="0" err="1" smtClean="0">
                <a:latin typeface="Handwriting - Dakota"/>
                <a:cs typeface="Handwriting - Dakota"/>
              </a:rPr>
              <a:t>sPlots</a:t>
            </a:r>
            <a:endParaRPr lang="it-IT" i="1" dirty="0">
              <a:latin typeface="Handwriting - Dakota"/>
              <a:cs typeface="Handwriting - Dakot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6248400"/>
            <a:ext cx="13501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i="1" dirty="0" err="1" smtClean="0">
                <a:solidFill>
                  <a:schemeClr val="tx1"/>
                </a:solidFill>
                <a:latin typeface="Handwriting - Dakota"/>
                <a:cs typeface="Handwriting - Dakota"/>
              </a:rPr>
              <a:t>m</a:t>
            </a:r>
            <a:r>
              <a:rPr lang="it-IT" b="1" i="1" baseline="-25000" dirty="0" err="1" smtClean="0">
                <a:solidFill>
                  <a:schemeClr val="tx1"/>
                </a:solidFill>
                <a:latin typeface="Handwriting - Dakota"/>
                <a:cs typeface="Handwriting - Dakota"/>
              </a:rPr>
              <a:t>ES</a:t>
            </a:r>
            <a:r>
              <a:rPr lang="it-IT" b="1" i="1" baseline="-25000" dirty="0" smtClean="0">
                <a:solidFill>
                  <a:schemeClr val="tx1"/>
                </a:solidFill>
                <a:latin typeface="Handwriting - Dakota"/>
                <a:cs typeface="Handwriting - Dakota"/>
              </a:rPr>
              <a:t> </a:t>
            </a:r>
            <a:r>
              <a:rPr lang="it-IT" b="1" i="1" dirty="0" smtClean="0">
                <a:solidFill>
                  <a:schemeClr val="tx1"/>
                </a:solidFill>
                <a:latin typeface="Handwriting - Dakota"/>
                <a:cs typeface="Handwriting - Dakota"/>
              </a:rPr>
              <a:t>(</a:t>
            </a:r>
            <a:r>
              <a:rPr lang="it-IT" b="1" i="1" dirty="0" err="1" smtClean="0">
                <a:solidFill>
                  <a:schemeClr val="tx1"/>
                </a:solidFill>
                <a:latin typeface="Handwriting - Dakota"/>
                <a:cs typeface="Handwriting - Dakota"/>
              </a:rPr>
              <a:t>GeV</a:t>
            </a:r>
            <a:r>
              <a:rPr lang="it-IT" b="1" i="1" dirty="0" smtClean="0">
                <a:solidFill>
                  <a:schemeClr val="tx1"/>
                </a:solidFill>
                <a:latin typeface="Handwriting - Dakota"/>
                <a:cs typeface="Handwriting - Dakota"/>
              </a:rPr>
              <a:t>)</a:t>
            </a:r>
            <a:endParaRPr lang="it-IT" b="1" i="1" dirty="0">
              <a:solidFill>
                <a:schemeClr val="tx1"/>
              </a:solidFill>
              <a:latin typeface="Handwriting - Dakota"/>
              <a:cs typeface="Handwriting - Dakot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4892" y="6248400"/>
            <a:ext cx="12393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it-IT" b="1" i="1" dirty="0" smtClean="0">
                <a:solidFill>
                  <a:schemeClr val="tx1"/>
                </a:solidFill>
                <a:latin typeface="Handwriting - Dakota"/>
                <a:cs typeface="Handwriting - Dakota"/>
              </a:rPr>
              <a:t>E (</a:t>
            </a:r>
            <a:r>
              <a:rPr lang="it-IT" b="1" i="1" dirty="0" err="1" smtClean="0">
                <a:solidFill>
                  <a:schemeClr val="tx1"/>
                </a:solidFill>
                <a:latin typeface="Handwriting - Dakota"/>
                <a:cs typeface="Handwriting - Dakota"/>
              </a:rPr>
              <a:t>GeV</a:t>
            </a:r>
            <a:r>
              <a:rPr lang="it-IT" b="1" i="1" dirty="0" smtClean="0">
                <a:solidFill>
                  <a:schemeClr val="tx1"/>
                </a:solidFill>
                <a:latin typeface="Handwriting - Dakota"/>
                <a:cs typeface="Handwriting - Dakota"/>
              </a:rPr>
              <a:t>)</a:t>
            </a:r>
            <a:endParaRPr lang="it-IT" b="1" i="1" baseline="-25000" dirty="0">
              <a:solidFill>
                <a:schemeClr val="tx1"/>
              </a:solidFill>
              <a:latin typeface="Handwriting - Dakota"/>
              <a:cs typeface="Handwriting - Dakot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2067" y="6248400"/>
            <a:ext cx="16333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i="1" dirty="0" err="1" smtClean="0">
                <a:solidFill>
                  <a:schemeClr val="tx1"/>
                </a:solidFill>
                <a:latin typeface="Handwriting - Dakota"/>
                <a:cs typeface="Handwriting - Dakota"/>
              </a:rPr>
              <a:t>M</a:t>
            </a:r>
            <a:r>
              <a:rPr lang="it-IT" b="1" i="1" baseline="-25000" dirty="0" err="1" smtClean="0">
                <a:solidFill>
                  <a:schemeClr val="tx1"/>
                </a:solidFill>
                <a:latin typeface="Handwriting - Dakota"/>
                <a:cs typeface="Handwriting - Dakota"/>
              </a:rPr>
              <a:t>K</a:t>
            </a:r>
            <a:r>
              <a:rPr lang="it-IT" b="1" i="1" baseline="-25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pp</a:t>
            </a:r>
            <a:r>
              <a:rPr lang="it-IT" b="1" i="1" dirty="0" smtClean="0">
                <a:solidFill>
                  <a:schemeClr val="tx1"/>
                </a:solidFill>
                <a:latin typeface="Handwriting - Dakota"/>
                <a:cs typeface="Handwriting - Dakota"/>
              </a:rPr>
              <a:t>(</a:t>
            </a:r>
            <a:r>
              <a:rPr lang="it-IT" b="1" i="1" dirty="0" err="1" smtClean="0">
                <a:solidFill>
                  <a:schemeClr val="tx1"/>
                </a:solidFill>
                <a:latin typeface="Handwriting - Dakota"/>
                <a:cs typeface="Handwriting - Dakota"/>
              </a:rPr>
              <a:t>GeV</a:t>
            </a:r>
            <a:r>
              <a:rPr lang="it-IT" b="1" i="1" dirty="0" smtClean="0">
                <a:solidFill>
                  <a:schemeClr val="tx1"/>
                </a:solidFill>
                <a:latin typeface="Handwriting - Dakota"/>
                <a:cs typeface="Handwriting - Dakota"/>
              </a:rPr>
              <a:t>/c</a:t>
            </a:r>
            <a:r>
              <a:rPr lang="it-IT" b="1" i="1" baseline="30000" dirty="0" smtClean="0">
                <a:solidFill>
                  <a:schemeClr val="tx1"/>
                </a:solidFill>
                <a:latin typeface="Handwriting - Dakota"/>
                <a:cs typeface="Handwriting - Dakota"/>
              </a:rPr>
              <a:t>2</a:t>
            </a:r>
            <a:r>
              <a:rPr lang="it-IT" b="1" i="1" dirty="0" smtClean="0">
                <a:solidFill>
                  <a:schemeClr val="tx1"/>
                </a:solidFill>
                <a:latin typeface="Handwriting - Dakota"/>
                <a:cs typeface="Handwriting - Dakota"/>
              </a:rPr>
              <a:t>)</a:t>
            </a:r>
            <a:endParaRPr lang="it-IT" b="1" i="1" baseline="-25000" dirty="0">
              <a:solidFill>
                <a:schemeClr val="tx1"/>
              </a:solidFill>
              <a:latin typeface="Symbol" charset="2"/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 rot="21177742">
            <a:off x="154370" y="3428489"/>
            <a:ext cx="3749744" cy="43088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sz="2200" dirty="0" err="1" smtClean="0">
                <a:solidFill>
                  <a:srgbClr val="FF0000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Handwriting - Dakota"/>
                <a:cs typeface="Handwriting - Dakota"/>
              </a:rPr>
              <a:t>Preliminary</a:t>
            </a:r>
            <a:r>
              <a:rPr lang="it-IT" sz="2200" dirty="0" smtClean="0">
                <a:solidFill>
                  <a:srgbClr val="FF0000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Handwriting - Dakota"/>
                <a:cs typeface="Handwriting - Dakota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Handwriting - Dakota"/>
                <a:cs typeface="Handwriting - Dakota"/>
              </a:rPr>
              <a:t>BaBar</a:t>
            </a:r>
            <a:r>
              <a:rPr lang="it-IT" sz="2200" dirty="0" smtClean="0">
                <a:solidFill>
                  <a:srgbClr val="FF0000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Handwriting - Dakota"/>
                <a:cs typeface="Handwriting - Dakota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Handwriting - Dakota"/>
                <a:cs typeface="Handwriting - Dakota"/>
              </a:rPr>
              <a:t>Results</a:t>
            </a:r>
            <a:endParaRPr lang="it-IT" sz="2200" dirty="0">
              <a:solidFill>
                <a:srgbClr val="FF0000"/>
              </a:solidFill>
              <a:effectLst>
                <a:outerShdw blurRad="50800" dist="38100" dir="13500000" algn="tl">
                  <a:srgbClr val="000000">
                    <a:alpha val="43000"/>
                  </a:srgbClr>
                </a:outerShdw>
              </a:effectLst>
              <a:latin typeface="Handwriting - Dakota"/>
              <a:cs typeface="Handwriting - Dakot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61071" y="3886200"/>
            <a:ext cx="113932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“K*” band</a:t>
            </a:r>
          </a:p>
          <a:p>
            <a:endParaRPr lang="en-GB" dirty="0" smtClean="0">
              <a:solidFill>
                <a:srgbClr val="004586"/>
              </a:solidFill>
              <a:ea typeface="Lucida Sans Typewriter" pitchFamily="-65" charset="0"/>
              <a:cs typeface="Lucida Sans Typewriter" pitchFamily="-65" charset="0"/>
            </a:endParaRPr>
          </a:p>
          <a:p>
            <a:endParaRPr lang="en-GB" dirty="0" smtClean="0">
              <a:solidFill>
                <a:srgbClr val="004586"/>
              </a:solidFill>
              <a:ea typeface="Lucida Sans Typewriter" pitchFamily="-65" charset="0"/>
              <a:cs typeface="Lucida Sans Typewriter" pitchFamily="-65" charset="0"/>
            </a:endParaRPr>
          </a:p>
          <a:p>
            <a:r>
              <a:rPr lang="en-GB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“</a:t>
            </a:r>
            <a:r>
              <a:rPr lang="en-GB" dirty="0" err="1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ρ</a:t>
            </a:r>
            <a:r>
              <a:rPr lang="en-GB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” band</a:t>
            </a:r>
          </a:p>
          <a:p>
            <a:endParaRPr lang="en-GB" dirty="0" smtClean="0">
              <a:solidFill>
                <a:srgbClr val="004586"/>
              </a:solidFill>
              <a:ea typeface="Lucida Sans Typewriter" pitchFamily="-65" charset="0"/>
              <a:cs typeface="Lucida Sans Typewriter" pitchFamily="-65" charset="0"/>
            </a:endParaRPr>
          </a:p>
          <a:p>
            <a:endParaRPr lang="en-GB" dirty="0" smtClean="0">
              <a:solidFill>
                <a:srgbClr val="004586"/>
              </a:solidFill>
              <a:ea typeface="Lucida Sans Typewriter" pitchFamily="-65" charset="0"/>
              <a:cs typeface="Lucida Sans Typewriter" pitchFamily="-65" charset="0"/>
            </a:endParaRPr>
          </a:p>
          <a:p>
            <a:r>
              <a:rPr lang="en-GB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“K*” band</a:t>
            </a:r>
          </a:p>
          <a:p>
            <a:endParaRPr lang="en-GB" dirty="0" smtClean="0">
              <a:solidFill>
                <a:srgbClr val="004586"/>
              </a:solidFill>
              <a:ea typeface="Lucida Sans Typewriter" pitchFamily="-65" charset="0"/>
              <a:cs typeface="Lucida Sans Typewriter" pitchFamily="-65" charset="0"/>
            </a:endParaRPr>
          </a:p>
          <a:p>
            <a:endParaRPr lang="en-GB" dirty="0" smtClean="0">
              <a:solidFill>
                <a:srgbClr val="004586"/>
              </a:solidFill>
              <a:ea typeface="Lucida Sans Typewriter" pitchFamily="-65" charset="0"/>
              <a:cs typeface="Lucida Sans Typewriter" pitchFamily="-65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4355068"/>
            <a:ext cx="157112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Neutral</a:t>
            </a:r>
            <a:r>
              <a:rPr lang="it-IT" dirty="0" smtClean="0"/>
              <a:t> </a:t>
            </a:r>
            <a:r>
              <a:rPr lang="it-IT" dirty="0" err="1" smtClean="0"/>
              <a:t>modes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2" name="TextBox 21"/>
          <p:cNvSpPr txBox="1"/>
          <p:nvPr/>
        </p:nvSpPr>
        <p:spPr>
          <a:xfrm>
            <a:off x="359499" y="5574268"/>
            <a:ext cx="169790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Charged</a:t>
            </a:r>
            <a:r>
              <a:rPr lang="it-IT" dirty="0" smtClean="0"/>
              <a:t> </a:t>
            </a:r>
            <a:r>
              <a:rPr lang="it-IT" dirty="0" err="1" smtClean="0"/>
              <a:t>modes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3" name="Left Brace 22"/>
          <p:cNvSpPr/>
          <p:nvPr/>
        </p:nvSpPr>
        <p:spPr>
          <a:xfrm>
            <a:off x="1983347" y="4087465"/>
            <a:ext cx="155448" cy="914400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0D9-41F9-C747-B5F3-12E4B0A0D6A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Lombardo</a:t>
            </a:r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381000" y="914400"/>
            <a:ext cx="8458200" cy="268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 fontAlgn="base" hangingPunct="0">
              <a:lnSpc>
                <a:spcPct val="98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The </a:t>
            </a:r>
            <a:r>
              <a:rPr lang="en-GB" sz="2000" dirty="0" err="1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BF's</a:t>
            </a:r>
            <a:r>
              <a:rPr lang="en-GB" sz="2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 and the CP asymmetries needed to extract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a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 from B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0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-&gt;a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1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p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using </a:t>
            </a:r>
          </a:p>
          <a:p>
            <a:pPr marL="431800" indent="-323850" fontAlgn="base" hangingPunct="0">
              <a:lnSpc>
                <a:spcPct val="98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flavor SU(3) are:</a:t>
            </a:r>
            <a:endParaRPr lang="en-GB" sz="2000" dirty="0" smtClean="0">
              <a:solidFill>
                <a:srgbClr val="000000"/>
              </a:solidFill>
              <a:ea typeface="Lucida Sans Typewriter" pitchFamily="-65" charset="0"/>
              <a:cs typeface="Lucida Sans Typewriter" pitchFamily="-65" charset="0"/>
            </a:endParaRPr>
          </a:p>
          <a:p>
            <a:pPr marL="431800" lvl="0" indent="-323850" fontAlgn="base" hangingPunct="0">
              <a:lnSpc>
                <a:spcPct val="98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B </a:t>
            </a:r>
            <a:r>
              <a:rPr lang="it-IT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Symbol" charset="2"/>
                <a:cs typeface="Symbol" charset="2"/>
              </a:rPr>
              <a:t>→</a:t>
            </a:r>
            <a:r>
              <a:rPr lang="it-IT" b="1" i="1" dirty="0" smtClean="0">
                <a:latin typeface="Symbol" charset="2"/>
                <a:cs typeface="Symbol" charset="2"/>
              </a:rPr>
              <a:t> </a:t>
            </a:r>
            <a:r>
              <a:rPr lang="en-GB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a</a:t>
            </a:r>
            <a:r>
              <a:rPr lang="en-GB" baseline="-20000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π branching fraction </a:t>
            </a:r>
            <a:r>
              <a:rPr lang="en-GB" b="1" i="1" dirty="0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PRL 97, 051802 (2006), </a:t>
            </a:r>
            <a:r>
              <a:rPr lang="en-GB" b="1" i="1" dirty="0" err="1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BaBar</a:t>
            </a:r>
            <a:r>
              <a:rPr lang="en-GB" b="1" i="1" dirty="0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 Coll. </a:t>
            </a:r>
          </a:p>
          <a:p>
            <a:pPr marL="431800" lvl="0" indent="-323850" fontAlgn="base" hangingPunct="0">
              <a:lnSpc>
                <a:spcPct val="98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B </a:t>
            </a:r>
            <a:r>
              <a:rPr lang="it-IT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Symbol" charset="2"/>
                <a:cs typeface="Symbol" charset="2"/>
              </a:rPr>
              <a:t>→ </a:t>
            </a:r>
            <a:r>
              <a:rPr lang="en-GB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a</a:t>
            </a:r>
            <a:r>
              <a:rPr lang="en-GB" baseline="-25000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π TD CPV asymmetries (S=sin2α</a:t>
            </a:r>
            <a:r>
              <a:rPr lang="en-GB" baseline="-35000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eff</a:t>
            </a:r>
            <a:r>
              <a:rPr lang="en-GB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) </a:t>
            </a:r>
            <a:r>
              <a:rPr lang="en-GB" b="1" i="1" dirty="0" smtClean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PRL 98, 181803 (2007),</a:t>
            </a:r>
            <a:r>
              <a:rPr lang="en-GB" b="1" i="1" dirty="0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b="1" i="1" dirty="0" err="1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BaBar</a:t>
            </a:r>
            <a:r>
              <a:rPr lang="en-GB" b="1" i="1" dirty="0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 Coll. </a:t>
            </a:r>
            <a:r>
              <a:rPr lang="en-GB" b="1" i="1" dirty="0" smtClean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‏</a:t>
            </a:r>
          </a:p>
          <a:p>
            <a:pPr marL="431800" lvl="0" indent="-323850" fontAlgn="base" hangingPunct="0">
              <a:lnSpc>
                <a:spcPct val="98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B </a:t>
            </a:r>
            <a:r>
              <a:rPr lang="it-IT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Symbol" charset="2"/>
                <a:cs typeface="Symbol" charset="2"/>
              </a:rPr>
              <a:t>→ </a:t>
            </a:r>
            <a:r>
              <a:rPr lang="en-GB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a</a:t>
            </a:r>
            <a:r>
              <a:rPr lang="en-GB" baseline="-2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K </a:t>
            </a:r>
            <a:r>
              <a:rPr lang="en-GB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branching fractions </a:t>
            </a:r>
            <a:r>
              <a:rPr lang="en-GB" b="1" i="1" dirty="0" smtClean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PRL 100</a:t>
            </a:r>
            <a:r>
              <a:rPr lang="en-GB" b="1" i="1" dirty="0" smtClean="0">
                <a:solidFill>
                  <a:srgbClr val="4A452A"/>
                </a:solidFill>
                <a:ea typeface="DejaVu Sans" charset="0"/>
                <a:cs typeface="DejaVu Sans" charset="0"/>
              </a:rPr>
              <a:t>,</a:t>
            </a:r>
            <a:r>
              <a:rPr lang="en-GB" b="1" i="1" dirty="0" smtClean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 051803 (2008),</a:t>
            </a:r>
            <a:r>
              <a:rPr lang="it-IT" b="1" i="1" dirty="0" smtClean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b="1" i="1" dirty="0" err="1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BaBar</a:t>
            </a:r>
            <a:r>
              <a:rPr lang="en-GB" b="1" i="1" dirty="0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 Coll.</a:t>
            </a:r>
            <a:r>
              <a:rPr lang="en-GB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 </a:t>
            </a:r>
            <a:endParaRPr lang="it-IT" b="1" i="1" dirty="0" smtClean="0">
              <a:solidFill>
                <a:srgbClr val="4A452A"/>
              </a:solidFill>
              <a:ea typeface="Lucida Sans Typewriter" pitchFamily="-65" charset="0"/>
              <a:cs typeface="Lucida Sans Typewriter" pitchFamily="-65" charset="0"/>
            </a:endParaRPr>
          </a:p>
          <a:p>
            <a:pPr marL="431800" lvl="0" indent="-323850" fontAlgn="base" hangingPunct="0">
              <a:lnSpc>
                <a:spcPct val="98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B </a:t>
            </a:r>
            <a:r>
              <a:rPr lang="it-IT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Symbol" charset="2"/>
                <a:cs typeface="Symbol" charset="2"/>
              </a:rPr>
              <a:t>→ </a:t>
            </a:r>
            <a:r>
              <a:rPr lang="en-GB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K</a:t>
            </a:r>
            <a:r>
              <a:rPr lang="en-GB" baseline="-25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π</a:t>
            </a:r>
            <a:r>
              <a:rPr lang="en-GB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dirty="0" smtClean="0">
                <a:solidFill>
                  <a:srgbClr val="004586"/>
                </a:solidFill>
                <a:ea typeface="Lucida Sans Typewriter" pitchFamily="-65" charset="0"/>
                <a:cs typeface="Lucida Sans Typewriter" pitchFamily="-65" charset="0"/>
              </a:rPr>
              <a:t>branching fractions </a:t>
            </a:r>
            <a:r>
              <a:rPr lang="en-GB" b="1" i="1" dirty="0" smtClean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(to be submitted to PRD)</a:t>
            </a:r>
            <a:endParaRPr lang="it-IT" b="1" i="1" dirty="0" smtClean="0">
              <a:solidFill>
                <a:srgbClr val="4A452A"/>
              </a:solidFill>
              <a:ea typeface="Lucida Sans Typewriter" pitchFamily="-65" charset="0"/>
              <a:cs typeface="Lucida Sans Typewriter" pitchFamily="-65" charset="0"/>
            </a:endParaRPr>
          </a:p>
          <a:p>
            <a:pPr marL="1295400" lvl="2" indent="-21590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dirty="0" smtClean="0">
              <a:solidFill>
                <a:srgbClr val="000000"/>
              </a:solidFill>
              <a:latin typeface="Lucida Sans Typewriter" pitchFamily="-65" charset="0"/>
              <a:ea typeface="Lucida Sans Typewriter" pitchFamily="-65" charset="0"/>
              <a:cs typeface="Lucida Sans Typewriter" pitchFamily="-65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37518"/>
            <a:ext cx="8458200" cy="624482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Bounds on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a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from CP-violation asymmetries in B</a:t>
            </a:r>
            <a:r>
              <a:rPr lang="en-US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0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-&gt;a</a:t>
            </a:r>
            <a:r>
              <a:rPr lang="en-US" sz="28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1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p</a:t>
            </a:r>
            <a:endParaRPr kumimoji="0" lang="it-IT" sz="28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charset="2"/>
              <a:ea typeface="+mn-ea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318337"/>
            <a:ext cx="8300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The </a:t>
            </a:r>
            <a:r>
              <a:rPr lang="it-IT" sz="2000" dirty="0" err="1" smtClean="0"/>
              <a:t>determination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a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presents an eightfold ambiguity in the range [0°,180°]. 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Assuming that the relative strong phase between the relevant tree amplitudes is negligible </a:t>
            </a:r>
            <a:r>
              <a:rPr lang="it-IT" sz="2000" b="1" i="1" dirty="0" smtClean="0">
                <a:ln>
                  <a:solidFill>
                    <a:srgbClr val="001700"/>
                  </a:solidFill>
                </a:ln>
                <a:latin typeface="Symbol" charset="2"/>
                <a:cs typeface="Symbol" charset="2"/>
              </a:rPr>
              <a:t>→ </a:t>
            </a:r>
            <a:r>
              <a:rPr lang="it-IT" sz="2000" i="1" dirty="0" smtClean="0">
                <a:ln>
                  <a:solidFill>
                    <a:srgbClr val="001700"/>
                  </a:solidFill>
                </a:ln>
                <a:cs typeface="Symbol" charset="2"/>
              </a:rPr>
              <a:t>two-fold ambiguity </a:t>
            </a:r>
            <a:r>
              <a:rPr lang="it-IT" sz="2000" b="1" dirty="0" smtClean="0">
                <a:ln>
                  <a:solidFill>
                    <a:srgbClr val="001700"/>
                  </a:solidFill>
                </a:ln>
                <a:solidFill>
                  <a:srgbClr val="000000"/>
                </a:solidFill>
                <a:cs typeface="Symbol" charset="2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2000" b="1" baseline="-25000" dirty="0" err="1" smtClean="0">
                <a:solidFill>
                  <a:srgbClr val="000000"/>
                </a:solidFill>
                <a:cs typeface="Symbol" charset="2"/>
              </a:rPr>
              <a:t>eff</a:t>
            </a:r>
            <a:r>
              <a:rPr lang="en-US" sz="2000" b="1" baseline="-25000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cs typeface="Symbol" charset="2"/>
              </a:rPr>
              <a:t> =</a:t>
            </a:r>
            <a:r>
              <a:rPr lang="it-IT" sz="2000" b="1" dirty="0" smtClean="0">
                <a:ln>
                  <a:solidFill>
                    <a:srgbClr val="001700"/>
                  </a:solidFill>
                </a:ln>
                <a:solidFill>
                  <a:srgbClr val="000000"/>
                </a:solidFill>
                <a:cs typeface="Symbol" charset="2"/>
              </a:rPr>
              <a:t> 11</a:t>
            </a:r>
            <a:r>
              <a:rPr lang="en-US" sz="2000" b="1" dirty="0" smtClean="0">
                <a:solidFill>
                  <a:srgbClr val="000000"/>
                </a:solidFill>
                <a:cs typeface="Symbol" charset="2"/>
              </a:rPr>
              <a:t>°</a:t>
            </a:r>
            <a:r>
              <a:rPr lang="en-US" sz="2000" b="1" dirty="0" smtClean="0">
                <a:solidFill>
                  <a:srgbClr val="000000"/>
                </a:solidFill>
                <a:sym typeface="Symbol" pitchFamily="-65" charset="2"/>
              </a:rPr>
              <a:t>±7</a:t>
            </a:r>
            <a:r>
              <a:rPr lang="en-US" sz="2000" b="1" dirty="0" smtClean="0">
                <a:solidFill>
                  <a:srgbClr val="000000"/>
                </a:solidFill>
                <a:cs typeface="Symbol" charset="2"/>
              </a:rPr>
              <a:t>° and </a:t>
            </a:r>
            <a:r>
              <a:rPr lang="en-US" sz="2000" b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2000" b="1" baseline="-25000" dirty="0" err="1" smtClean="0">
                <a:solidFill>
                  <a:srgbClr val="000000"/>
                </a:solidFill>
                <a:cs typeface="Symbol" charset="2"/>
              </a:rPr>
              <a:t>eff</a:t>
            </a:r>
            <a:r>
              <a:rPr lang="en-US" sz="2000" b="1" baseline="-25000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cs typeface="Symbol" charset="2"/>
              </a:rPr>
              <a:t> =</a:t>
            </a:r>
            <a:r>
              <a:rPr lang="it-IT" sz="2000" b="1" dirty="0" smtClean="0">
                <a:ln>
                  <a:solidFill>
                    <a:srgbClr val="001700"/>
                  </a:solidFill>
                </a:ln>
                <a:solidFill>
                  <a:srgbClr val="000000"/>
                </a:solidFill>
                <a:cs typeface="Symbol" charset="2"/>
              </a:rPr>
              <a:t> 79</a:t>
            </a:r>
            <a:r>
              <a:rPr lang="en-US" sz="2000" b="1" dirty="0" smtClean="0">
                <a:solidFill>
                  <a:srgbClr val="000000"/>
                </a:solidFill>
                <a:cs typeface="Symbol" charset="2"/>
              </a:rPr>
              <a:t>°</a:t>
            </a:r>
            <a:r>
              <a:rPr lang="en-US" sz="2000" b="1" dirty="0" smtClean="0">
                <a:solidFill>
                  <a:srgbClr val="000000"/>
                </a:solidFill>
                <a:sym typeface="Symbol" pitchFamily="-65" charset="2"/>
              </a:rPr>
              <a:t>±7</a:t>
            </a:r>
            <a:r>
              <a:rPr lang="en-US" sz="2000" b="1" dirty="0" smtClean="0">
                <a:solidFill>
                  <a:srgbClr val="000000"/>
                </a:solidFill>
                <a:cs typeface="Symbol" charset="2"/>
              </a:rPr>
              <a:t>°)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. </a:t>
            </a:r>
            <a:endParaRPr lang="it-IT" sz="2000" dirty="0" smtClean="0">
              <a:ln>
                <a:solidFill>
                  <a:srgbClr val="001700"/>
                </a:solidFill>
              </a:ln>
              <a:solidFill>
                <a:srgbClr val="000000"/>
              </a:solidFill>
              <a:cs typeface="Symbol" charset="2"/>
            </a:endParaRPr>
          </a:p>
          <a:p>
            <a:endParaRPr lang="it-IT" sz="2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585956" y="5921514"/>
            <a:ext cx="396240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sz="4000" b="1" baseline="-25000" dirty="0" smtClean="0">
                <a:solidFill>
                  <a:schemeClr val="bg1"/>
                </a:solidFill>
                <a:cs typeface="Symbol" charset="2"/>
              </a:rPr>
              <a:t>a</a:t>
            </a:r>
            <a:r>
              <a:rPr lang="en-US" sz="2400" b="1" baseline="-68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1</a:t>
            </a:r>
            <a:r>
              <a:rPr lang="en-US" sz="4000" b="1" baseline="-25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en-US" sz="4000" b="1" baseline="-25000" dirty="0" smtClean="0">
                <a:solidFill>
                  <a:schemeClr val="bg1"/>
                </a:solidFill>
                <a:cs typeface="Symbol" charset="2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cs typeface="Symbol" charset="2"/>
              </a:rPr>
              <a:t> =</a:t>
            </a:r>
            <a:r>
              <a:rPr lang="it-IT" sz="4000" i="1" dirty="0" smtClean="0">
                <a:ln>
                  <a:solidFill>
                    <a:srgbClr val="001700"/>
                  </a:solidFill>
                </a:ln>
                <a:solidFill>
                  <a:schemeClr val="bg1"/>
                </a:solidFill>
                <a:cs typeface="Symbol" charset="2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cs typeface="Symbol" charset="2"/>
              </a:rPr>
              <a:t>79°</a:t>
            </a:r>
            <a:r>
              <a:rPr lang="en-US" sz="4000" b="1" dirty="0" smtClean="0">
                <a:solidFill>
                  <a:schemeClr val="bg1"/>
                </a:solidFill>
                <a:sym typeface="Symbol" pitchFamily="-65" charset="2"/>
              </a:rPr>
              <a:t>±7</a:t>
            </a:r>
            <a:r>
              <a:rPr lang="en-US" sz="4000" dirty="0" smtClean="0">
                <a:solidFill>
                  <a:schemeClr val="bg1"/>
                </a:solidFill>
                <a:cs typeface="Symbol" charset="2"/>
              </a:rPr>
              <a:t>°</a:t>
            </a:r>
            <a:r>
              <a:rPr lang="en-US" sz="4000" b="1" dirty="0" smtClean="0">
                <a:solidFill>
                  <a:schemeClr val="bg1"/>
                </a:solidFill>
                <a:sym typeface="Symbol" pitchFamily="-65" charset="2"/>
              </a:rPr>
              <a:t>±11</a:t>
            </a:r>
            <a:r>
              <a:rPr lang="en-US" sz="4000" dirty="0" smtClean="0">
                <a:solidFill>
                  <a:schemeClr val="bg1"/>
                </a:solidFill>
                <a:cs typeface="Symbol" charset="2"/>
              </a:rPr>
              <a:t>°</a:t>
            </a:r>
            <a:endParaRPr lang="it-IT" sz="4000" dirty="0" smtClean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1430779" y="3733800"/>
            <a:ext cx="611302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10253F"/>
                </a:solidFill>
              </a:rPr>
              <a:t>We</a:t>
            </a:r>
            <a:r>
              <a:rPr lang="it-IT" sz="2000" dirty="0" smtClean="0">
                <a:solidFill>
                  <a:srgbClr val="10253F"/>
                </a:solidFill>
              </a:rPr>
              <a:t> </a:t>
            </a:r>
            <a:r>
              <a:rPr lang="it-IT" sz="2000" dirty="0" err="1" smtClean="0">
                <a:solidFill>
                  <a:srgbClr val="10253F"/>
                </a:solidFill>
              </a:rPr>
              <a:t>obtain</a:t>
            </a:r>
            <a:r>
              <a:rPr lang="it-IT" sz="2000" dirty="0" smtClean="0">
                <a:solidFill>
                  <a:srgbClr val="10253F"/>
                </a:solidFill>
              </a:rPr>
              <a:t> </a:t>
            </a:r>
            <a:r>
              <a:rPr lang="en-GB" sz="2000" dirty="0" smtClean="0">
                <a:solidFill>
                  <a:srgbClr val="10253F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|</a:t>
            </a:r>
            <a:r>
              <a:rPr lang="en-GB" sz="2000" dirty="0" err="1" smtClean="0">
                <a:solidFill>
                  <a:srgbClr val="10253F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α</a:t>
            </a:r>
            <a:r>
              <a:rPr lang="en-GB" sz="2000" baseline="-20000" dirty="0" err="1" smtClean="0">
                <a:solidFill>
                  <a:srgbClr val="10253F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eff</a:t>
            </a:r>
            <a:r>
              <a:rPr lang="en-GB" sz="2000" dirty="0" err="1" smtClean="0">
                <a:solidFill>
                  <a:srgbClr val="10253F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-α</a:t>
            </a:r>
            <a:r>
              <a:rPr lang="en-GB" sz="2000" dirty="0" smtClean="0">
                <a:solidFill>
                  <a:srgbClr val="10253F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|</a:t>
            </a:r>
            <a:r>
              <a:rPr lang="it-IT" sz="2000" dirty="0" smtClean="0">
                <a:solidFill>
                  <a:srgbClr val="10253F"/>
                </a:solidFill>
              </a:rPr>
              <a:t> &lt;11</a:t>
            </a:r>
            <a:r>
              <a:rPr lang="en-US" sz="2000" b="1" dirty="0" smtClean="0">
                <a:solidFill>
                  <a:srgbClr val="10253F"/>
                </a:solidFill>
                <a:cs typeface="Symbol" charset="2"/>
              </a:rPr>
              <a:t>°</a:t>
            </a:r>
            <a:r>
              <a:rPr lang="it-IT" sz="2000" dirty="0" smtClean="0">
                <a:solidFill>
                  <a:srgbClr val="10253F"/>
                </a:solidFill>
              </a:rPr>
              <a:t> (13</a:t>
            </a:r>
            <a:r>
              <a:rPr lang="en-US" sz="2000" b="1" dirty="0" smtClean="0">
                <a:solidFill>
                  <a:srgbClr val="10253F"/>
                </a:solidFill>
                <a:cs typeface="Symbol" charset="2"/>
              </a:rPr>
              <a:t>°</a:t>
            </a:r>
            <a:r>
              <a:rPr lang="it-IT" sz="2000" dirty="0" smtClean="0">
                <a:solidFill>
                  <a:srgbClr val="10253F"/>
                </a:solidFill>
              </a:rPr>
              <a:t>) at 68% (90%) </a:t>
            </a:r>
            <a:r>
              <a:rPr lang="it-IT" sz="2000" dirty="0" err="1" smtClean="0">
                <a:solidFill>
                  <a:srgbClr val="10253F"/>
                </a:solidFill>
              </a:rPr>
              <a:t>probability</a:t>
            </a:r>
            <a:endParaRPr lang="it-IT" sz="2000" dirty="0">
              <a:solidFill>
                <a:srgbClr val="10253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356" y="5399782"/>
            <a:ext cx="7938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0000"/>
                </a:solidFill>
              </a:rPr>
              <a:t>We</a:t>
            </a:r>
            <a:r>
              <a:rPr lang="it-IT" dirty="0" smtClean="0">
                <a:solidFill>
                  <a:srgbClr val="000000"/>
                </a:solidFill>
              </a:rPr>
              <a:t> combine the </a:t>
            </a:r>
            <a:r>
              <a:rPr lang="it-IT" dirty="0" err="1" smtClean="0">
                <a:solidFill>
                  <a:srgbClr val="000000"/>
                </a:solidFill>
              </a:rPr>
              <a:t>solution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near</a:t>
            </a:r>
            <a:r>
              <a:rPr lang="it-IT" dirty="0" smtClean="0">
                <a:solidFill>
                  <a:srgbClr val="000000"/>
                </a:solidFill>
              </a:rPr>
              <a:t> 90</a:t>
            </a:r>
            <a:r>
              <a:rPr lang="en-US" b="1" dirty="0" smtClean="0">
                <a:solidFill>
                  <a:srgbClr val="10253F"/>
                </a:solidFill>
                <a:cs typeface="Symbol" charset="2"/>
              </a:rPr>
              <a:t>°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with</a:t>
            </a:r>
            <a:r>
              <a:rPr lang="it-IT" dirty="0" smtClean="0">
                <a:solidFill>
                  <a:srgbClr val="000000"/>
                </a:solidFill>
              </a:rPr>
              <a:t> the </a:t>
            </a:r>
            <a:r>
              <a:rPr lang="it-IT" dirty="0" err="1" smtClean="0">
                <a:solidFill>
                  <a:srgbClr val="000000"/>
                </a:solidFill>
              </a:rPr>
              <a:t>bounds</a:t>
            </a:r>
            <a:r>
              <a:rPr lang="it-IT" dirty="0" smtClean="0">
                <a:solidFill>
                  <a:srgbClr val="000000"/>
                </a:solidFill>
              </a:rPr>
              <a:t> on </a:t>
            </a:r>
            <a:r>
              <a:rPr lang="en-GB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|</a:t>
            </a:r>
            <a:r>
              <a:rPr lang="en-GB" dirty="0" err="1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α</a:t>
            </a:r>
            <a:r>
              <a:rPr lang="en-GB" baseline="-20000" dirty="0" err="1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eff</a:t>
            </a:r>
            <a:r>
              <a:rPr lang="en-GB" dirty="0" err="1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-α</a:t>
            </a:r>
            <a:r>
              <a:rPr lang="en-GB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|</a:t>
            </a:r>
            <a:r>
              <a:rPr lang="it-IT" dirty="0" smtClean="0">
                <a:solidFill>
                  <a:srgbClr val="000000"/>
                </a:solidFill>
              </a:rPr>
              <a:t> and estimate the </a:t>
            </a:r>
          </a:p>
          <a:p>
            <a:r>
              <a:rPr lang="it-IT" dirty="0" err="1" smtClean="0">
                <a:solidFill>
                  <a:srgbClr val="000000"/>
                </a:solidFill>
              </a:rPr>
              <a:t>weak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phase</a:t>
            </a:r>
            <a:r>
              <a:rPr lang="it-IT" dirty="0" smtClean="0">
                <a:solidFill>
                  <a:srgbClr val="000000"/>
                </a:solidFill>
              </a:rPr>
              <a:t>: </a:t>
            </a: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6" name="Picture 15" descr="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956" y="6046113"/>
            <a:ext cx="685800" cy="486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371510" y="1414046"/>
            <a:ext cx="3800690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600" b="1" i="1" dirty="0" err="1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Gronau</a:t>
            </a:r>
            <a:r>
              <a:rPr lang="en-GB" sz="1600" b="1" i="1" dirty="0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 and </a:t>
            </a:r>
            <a:r>
              <a:rPr lang="en-GB" sz="1600" b="1" i="1" dirty="0" err="1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Zupan</a:t>
            </a:r>
            <a:r>
              <a:rPr lang="en-GB" sz="1600" b="1" i="1" dirty="0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, PRD 73, 057502 (2006)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 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14500" y="228600"/>
            <a:ext cx="571500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Polarization Puzzle</a:t>
            </a:r>
            <a:endParaRPr kumimoji="0" lang="it-IT" sz="32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614" y="990600"/>
            <a:ext cx="5076386" cy="203132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0" endPos="75000" dist="127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</a:p>
          <a:p>
            <a:pPr>
              <a:buFont typeface="Wingdings" charset="2"/>
              <a:buChar char="q"/>
            </a:pPr>
            <a:r>
              <a:rPr lang="it-IT" dirty="0" smtClean="0"/>
              <a:t> </a:t>
            </a:r>
            <a:r>
              <a:rPr lang="it-IT" dirty="0" err="1" smtClean="0"/>
              <a:t>Considerable</a:t>
            </a:r>
            <a:r>
              <a:rPr lang="it-IT" dirty="0" smtClean="0"/>
              <a:t> </a:t>
            </a:r>
            <a:r>
              <a:rPr lang="it-IT" dirty="0" err="1" smtClean="0"/>
              <a:t>theoretical</a:t>
            </a:r>
            <a:r>
              <a:rPr lang="it-IT" dirty="0" smtClean="0"/>
              <a:t> </a:t>
            </a:r>
            <a:r>
              <a:rPr lang="it-IT" dirty="0" err="1" smtClean="0"/>
              <a:t>attention</a:t>
            </a:r>
            <a:r>
              <a:rPr lang="it-IT" dirty="0" smtClean="0"/>
              <a:t> on </a:t>
            </a:r>
            <a:r>
              <a:rPr lang="it-IT" dirty="0" err="1" smtClean="0"/>
              <a:t>charmless</a:t>
            </a:r>
            <a:r>
              <a:rPr lang="it-IT" dirty="0" smtClean="0"/>
              <a:t> </a:t>
            </a:r>
          </a:p>
          <a:p>
            <a:r>
              <a:rPr lang="it-IT" dirty="0" smtClean="0"/>
              <a:t>     </a:t>
            </a:r>
            <a:r>
              <a:rPr lang="it-IT" dirty="0" err="1" smtClean="0"/>
              <a:t>B</a:t>
            </a:r>
            <a:r>
              <a:rPr lang="it-IT" dirty="0" smtClean="0"/>
              <a:t> </a:t>
            </a:r>
            <a:r>
              <a:rPr lang="it-IT" dirty="0" err="1" smtClean="0"/>
              <a:t>decays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states</a:t>
            </a:r>
            <a:r>
              <a:rPr lang="it-IT" dirty="0" smtClean="0"/>
              <a:t> </a:t>
            </a:r>
            <a:r>
              <a:rPr lang="it-IT" dirty="0" err="1" smtClean="0"/>
              <a:t>involving</a:t>
            </a:r>
            <a:r>
              <a:rPr lang="it-IT" dirty="0" smtClean="0"/>
              <a:t> </a:t>
            </a:r>
            <a:r>
              <a:rPr lang="it-IT" dirty="0" err="1" smtClean="0"/>
              <a:t>Vector</a:t>
            </a:r>
            <a:r>
              <a:rPr lang="it-IT" dirty="0" smtClean="0"/>
              <a:t> </a:t>
            </a:r>
            <a:r>
              <a:rPr lang="it-IT" dirty="0" err="1" smtClean="0"/>
              <a:t>mesons</a:t>
            </a:r>
            <a:r>
              <a:rPr lang="it-IT" dirty="0" smtClean="0"/>
              <a:t> </a:t>
            </a:r>
          </a:p>
          <a:p>
            <a:r>
              <a:rPr lang="it-IT" dirty="0" smtClean="0"/>
              <a:t>     in the last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endParaRPr lang="it-IT" dirty="0" smtClean="0"/>
          </a:p>
          <a:p>
            <a:endParaRPr lang="it-IT" dirty="0" smtClean="0"/>
          </a:p>
          <a:p>
            <a:pPr>
              <a:buFont typeface="Wingdings" charset="2"/>
              <a:buChar char="q"/>
            </a:pPr>
            <a:r>
              <a:rPr lang="it-IT" dirty="0" smtClean="0"/>
              <a:t> Significant progress in experimental </a:t>
            </a:r>
            <a:r>
              <a:rPr lang="it-IT" dirty="0" err="1" smtClean="0"/>
              <a:t>constraints</a:t>
            </a:r>
            <a:r>
              <a:rPr lang="it-IT" dirty="0" smtClean="0"/>
              <a:t> </a:t>
            </a:r>
          </a:p>
          <a:p>
            <a:r>
              <a:rPr lang="it-IT" dirty="0" smtClean="0"/>
              <a:t>     on B</a:t>
            </a:r>
            <a:r>
              <a:rPr lang="it-IT" dirty="0" smtClean="0">
                <a:latin typeface="Symbol" charset="2"/>
                <a:cs typeface="Symbol" charset="2"/>
              </a:rPr>
              <a:t>→</a:t>
            </a:r>
            <a:r>
              <a:rPr lang="it-IT" dirty="0" smtClean="0"/>
              <a:t>VV, VT, AV  </a:t>
            </a:r>
            <a:endParaRPr lang="it-IT" dirty="0"/>
          </a:p>
        </p:txBody>
      </p:sp>
      <p:pic>
        <p:nvPicPr>
          <p:cNvPr id="14" name="Picture 13" descr="Immagin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980" y="2895601"/>
            <a:ext cx="3756101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30478" y="3339405"/>
            <a:ext cx="475001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it-IT" dirty="0" smtClean="0"/>
              <a:t> B-&gt;</a:t>
            </a:r>
            <a:r>
              <a:rPr lang="it-IT" dirty="0" err="1" smtClean="0">
                <a:latin typeface="Symbol" charset="2"/>
                <a:cs typeface="Symbol" charset="2"/>
              </a:rPr>
              <a:t>rr</a:t>
            </a:r>
            <a:r>
              <a:rPr lang="it-IT" dirty="0" smtClean="0">
                <a:latin typeface="Symbol" charset="2"/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decays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fit</a:t>
            </a:r>
            <a:r>
              <a:rPr lang="it-IT" dirty="0" smtClean="0">
                <a:cs typeface="Symbol" charset="2"/>
              </a:rPr>
              <a:t> the pattern</a:t>
            </a:r>
          </a:p>
          <a:p>
            <a:endParaRPr lang="it-IT" dirty="0" smtClean="0">
              <a:cs typeface="Symbol" charset="2"/>
            </a:endParaRPr>
          </a:p>
          <a:p>
            <a:pPr>
              <a:buFont typeface="Wingdings" charset="2"/>
              <a:buChar char="q"/>
            </a:pP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f</a:t>
            </a:r>
            <a:r>
              <a:rPr lang="it-IT" baseline="-25000" dirty="0" err="1" smtClean="0">
                <a:cs typeface="Symbol" charset="2"/>
              </a:rPr>
              <a:t>L</a:t>
            </a:r>
            <a:r>
              <a:rPr lang="it-IT" dirty="0" smtClean="0">
                <a:cs typeface="Symbol" charset="2"/>
              </a:rPr>
              <a:t> large also for K</a:t>
            </a:r>
            <a:r>
              <a:rPr lang="it-IT" baseline="30000" dirty="0" smtClean="0">
                <a:cs typeface="Symbol" charset="2"/>
              </a:rPr>
              <a:t>*0</a:t>
            </a:r>
            <a:r>
              <a:rPr lang="it-IT" dirty="0" smtClean="0">
                <a:cs typeface="Symbol" charset="2"/>
              </a:rPr>
              <a:t>K</a:t>
            </a:r>
            <a:r>
              <a:rPr lang="it-IT" baseline="30000" dirty="0" smtClean="0">
                <a:cs typeface="Symbol" charset="2"/>
              </a:rPr>
              <a:t>*0</a:t>
            </a:r>
            <a:r>
              <a:rPr lang="it-IT" dirty="0" smtClean="0">
                <a:cs typeface="Symbol" charset="2"/>
              </a:rPr>
              <a:t>, </a:t>
            </a:r>
            <a:r>
              <a:rPr lang="it-IT" dirty="0" smtClean="0">
                <a:latin typeface="Symbol" charset="2"/>
                <a:cs typeface="Symbol" charset="2"/>
              </a:rPr>
              <a:t>wr</a:t>
            </a:r>
            <a:r>
              <a:rPr lang="it-IT" baseline="30000" dirty="0" smtClean="0">
                <a:cs typeface="Symbol" charset="2"/>
              </a:rPr>
              <a:t>+</a:t>
            </a:r>
            <a:r>
              <a:rPr lang="it-IT" dirty="0" smtClean="0">
                <a:cs typeface="Symbol" charset="2"/>
              </a:rPr>
              <a:t>, </a:t>
            </a:r>
            <a:r>
              <a:rPr lang="it-IT" dirty="0" smtClean="0">
                <a:latin typeface="Symbol" charset="2"/>
                <a:cs typeface="Symbol" charset="2"/>
              </a:rPr>
              <a:t>f</a:t>
            </a:r>
            <a:r>
              <a:rPr lang="it-IT" dirty="0" smtClean="0">
                <a:cs typeface="Symbol" charset="2"/>
              </a:rPr>
              <a:t>K</a:t>
            </a:r>
            <a:r>
              <a:rPr lang="it-IT" baseline="-25000" dirty="0" smtClean="0">
                <a:cs typeface="Symbol" charset="2"/>
              </a:rPr>
              <a:t>2</a:t>
            </a:r>
            <a:r>
              <a:rPr lang="it-IT" baseline="30000" dirty="0" smtClean="0">
                <a:cs typeface="Symbol" charset="2"/>
              </a:rPr>
              <a:t>*0</a:t>
            </a:r>
            <a:r>
              <a:rPr lang="it-IT" dirty="0" smtClean="0">
                <a:cs typeface="Symbol" charset="2"/>
              </a:rPr>
              <a:t>, </a:t>
            </a:r>
            <a:r>
              <a:rPr lang="it-IT" dirty="0" smtClean="0">
                <a:latin typeface="Symbol" charset="2"/>
                <a:cs typeface="Symbol" charset="2"/>
              </a:rPr>
              <a:t>r</a:t>
            </a:r>
            <a:r>
              <a:rPr lang="it-IT" dirty="0" smtClean="0">
                <a:cs typeface="Symbol" charset="2"/>
              </a:rPr>
              <a:t>K</a:t>
            </a:r>
            <a:r>
              <a:rPr lang="it-IT" baseline="30000" dirty="0" smtClean="0">
                <a:cs typeface="Symbol" charset="2"/>
              </a:rPr>
              <a:t>*+</a:t>
            </a:r>
          </a:p>
          <a:p>
            <a:endParaRPr lang="it-IT" baseline="30000" dirty="0" smtClean="0">
              <a:cs typeface="Symbol" charset="2"/>
            </a:endParaRPr>
          </a:p>
          <a:p>
            <a:pPr>
              <a:buFont typeface="Wingdings" charset="2"/>
              <a:buChar char="q"/>
            </a:pPr>
            <a:r>
              <a:rPr lang="it-IT" baseline="30000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f</a:t>
            </a:r>
            <a:r>
              <a:rPr lang="it-IT" baseline="-25000" dirty="0" err="1" smtClean="0">
                <a:cs typeface="Symbol" charset="2"/>
              </a:rPr>
              <a:t>L</a:t>
            </a:r>
            <a:r>
              <a:rPr lang="it-IT" baseline="-25000" dirty="0" smtClean="0">
                <a:cs typeface="Symbol" charset="2"/>
              </a:rPr>
              <a:t> </a:t>
            </a:r>
            <a:r>
              <a:rPr lang="it-IT" dirty="0" smtClean="0">
                <a:cs typeface="Symbol" charset="2"/>
              </a:rPr>
              <a:t> </a:t>
            </a:r>
            <a:r>
              <a:rPr lang="en-US" altLang="zh-TW" dirty="0" smtClean="0">
                <a:cs typeface="Symbol" charset="2"/>
              </a:rPr>
              <a:t>∼</a:t>
            </a:r>
            <a:r>
              <a:rPr lang="en-US" altLang="ja-JP" dirty="0" smtClean="0">
                <a:cs typeface="Symbol" charset="2"/>
              </a:rPr>
              <a:t> </a:t>
            </a:r>
            <a:r>
              <a:rPr lang="it-IT" dirty="0" smtClean="0">
                <a:cs typeface="Symbol" charset="2"/>
              </a:rPr>
              <a:t>0.5 </a:t>
            </a:r>
            <a:r>
              <a:rPr lang="it-IT" dirty="0" err="1" smtClean="0">
                <a:cs typeface="Symbol" charset="2"/>
              </a:rPr>
              <a:t>for</a:t>
            </a:r>
            <a:r>
              <a:rPr lang="it-IT" dirty="0" smtClean="0">
                <a:cs typeface="Symbol" charset="2"/>
              </a:rPr>
              <a:t> some </a:t>
            </a:r>
            <a:r>
              <a:rPr lang="it-IT" dirty="0" err="1" smtClean="0">
                <a:cs typeface="Symbol" charset="2"/>
              </a:rPr>
              <a:t>penguin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dominated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modes</a:t>
            </a:r>
            <a:r>
              <a:rPr lang="it-IT" dirty="0" smtClean="0">
                <a:cs typeface="Symbol" charset="2"/>
              </a:rPr>
              <a:t>:</a:t>
            </a:r>
          </a:p>
          <a:p>
            <a:r>
              <a:rPr lang="it-IT" dirty="0" smtClean="0">
                <a:cs typeface="Symbol" charset="2"/>
              </a:rPr>
              <a:t>     </a:t>
            </a:r>
            <a:r>
              <a:rPr lang="it-IT" dirty="0" err="1" smtClean="0">
                <a:cs typeface="Symbol" charset="2"/>
              </a:rPr>
              <a:t>notably</a:t>
            </a:r>
            <a:r>
              <a:rPr lang="it-IT" dirty="0" smtClean="0">
                <a:latin typeface="Symbol" charset="2"/>
                <a:cs typeface="Symbol" charset="2"/>
              </a:rPr>
              <a:t> </a:t>
            </a:r>
            <a:r>
              <a:rPr lang="it-IT" dirty="0" err="1" smtClean="0">
                <a:latin typeface="Symbol" charset="2"/>
                <a:cs typeface="Symbol" charset="2"/>
              </a:rPr>
              <a:t>f</a:t>
            </a:r>
            <a:r>
              <a:rPr lang="it-IT" dirty="0" err="1" smtClean="0">
                <a:cs typeface="Symbol" charset="2"/>
              </a:rPr>
              <a:t>K</a:t>
            </a:r>
            <a:r>
              <a:rPr lang="it-IT" baseline="30000" dirty="0" err="1" smtClean="0">
                <a:cs typeface="Symbol" charset="2"/>
              </a:rPr>
              <a:t>*</a:t>
            </a:r>
            <a:r>
              <a:rPr lang="it-IT" dirty="0" smtClean="0">
                <a:cs typeface="Symbol" charset="2"/>
              </a:rPr>
              <a:t> and K</a:t>
            </a:r>
            <a:r>
              <a:rPr lang="it-IT" baseline="30000" dirty="0" smtClean="0">
                <a:cs typeface="Symbol" charset="2"/>
              </a:rPr>
              <a:t>*0</a:t>
            </a:r>
            <a:r>
              <a:rPr lang="it-IT" dirty="0" smtClean="0">
                <a:latin typeface="Symbol" charset="2"/>
                <a:cs typeface="Symbol" charset="2"/>
              </a:rPr>
              <a:t>r</a:t>
            </a:r>
            <a:r>
              <a:rPr lang="it-IT" baseline="30000" dirty="0" smtClean="0">
                <a:latin typeface="Symbol" charset="2"/>
                <a:cs typeface="Symbol" charset="2"/>
              </a:rPr>
              <a:t>+</a:t>
            </a:r>
          </a:p>
          <a:p>
            <a:endParaRPr lang="it-IT" baseline="30000" dirty="0" smtClean="0">
              <a:latin typeface="Symbol" charset="2"/>
              <a:cs typeface="Symbol" charset="2"/>
            </a:endParaRPr>
          </a:p>
          <a:p>
            <a:pPr>
              <a:buFont typeface="Wingdings" charset="2"/>
              <a:buChar char="q"/>
            </a:pPr>
            <a:r>
              <a:rPr lang="it-IT" dirty="0" smtClean="0"/>
              <a:t>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puzzled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polarization</a:t>
            </a:r>
            <a:r>
              <a:rPr lang="it-IT" dirty="0" smtClean="0"/>
              <a:t>: </a:t>
            </a:r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non-trivial</a:t>
            </a:r>
            <a:r>
              <a:rPr lang="it-IT" dirty="0" smtClean="0"/>
              <a:t> </a:t>
            </a:r>
          </a:p>
          <a:p>
            <a:r>
              <a:rPr lang="it-IT" dirty="0" smtClean="0"/>
              <a:t>     </a:t>
            </a:r>
            <a:r>
              <a:rPr lang="it-IT" dirty="0" err="1" smtClean="0"/>
              <a:t>polarization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measured</a:t>
            </a:r>
            <a:endParaRPr lang="it-IT" dirty="0" smtClean="0"/>
          </a:p>
          <a:p>
            <a:endParaRPr lang="it-IT" dirty="0" smtClean="0"/>
          </a:p>
          <a:p>
            <a:pPr>
              <a:buFont typeface="Wingdings" charset="2"/>
              <a:buChar char="q"/>
            </a:pP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polarization</a:t>
            </a:r>
            <a:r>
              <a:rPr lang="it-IT" dirty="0" smtClean="0"/>
              <a:t> in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decays</a:t>
            </a:r>
            <a:endParaRPr lang="it-IT" dirty="0" smtClean="0"/>
          </a:p>
          <a:p>
            <a:endParaRPr lang="it-IT" dirty="0" smtClean="0">
              <a:cs typeface="Symbol" charset="2"/>
            </a:endParaRPr>
          </a:p>
        </p:txBody>
      </p:sp>
      <p:pic>
        <p:nvPicPr>
          <p:cNvPr id="17" name="Picture 16" descr="Immagine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922" y="3271709"/>
            <a:ext cx="1077878" cy="614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0D9-41F9-C747-B5F3-12E4B0A0D6AC}" type="slidenum">
              <a:rPr lang="it-IT" smtClean="0">
                <a:solidFill>
                  <a:srgbClr val="000000"/>
                </a:solidFill>
              </a:rPr>
              <a:pPr/>
              <a:t>14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Vincenzo Lombardo</a:t>
            </a: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2" name="Picture 21" descr="Immagine 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1295400"/>
            <a:ext cx="3000814" cy="14189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7038" y="3453824"/>
            <a:ext cx="5333862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tx1"/>
                </a:solidFill>
              </a:rPr>
              <a:t>Branching </a:t>
            </a:r>
            <a:r>
              <a:rPr lang="it-IT" sz="1600" dirty="0" err="1" smtClean="0">
                <a:solidFill>
                  <a:schemeClr val="tx1"/>
                </a:solidFill>
              </a:rPr>
              <a:t>Ratios</a:t>
            </a:r>
            <a:r>
              <a:rPr lang="it-IT" sz="1600" dirty="0" smtClean="0">
                <a:solidFill>
                  <a:schemeClr val="tx1"/>
                </a:solidFill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</a:rPr>
              <a:t>Polarization</a:t>
            </a:r>
            <a:r>
              <a:rPr lang="it-IT" sz="1600" dirty="0" smtClean="0">
                <a:solidFill>
                  <a:schemeClr val="tx1"/>
                </a:solidFill>
              </a:rPr>
              <a:t> in B-&gt; VV, VA and AA </a:t>
            </a:r>
            <a:r>
              <a:rPr lang="it-IT" sz="1600" dirty="0" err="1" smtClean="0">
                <a:solidFill>
                  <a:schemeClr val="tx1"/>
                </a:solidFill>
              </a:rPr>
              <a:t>decays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b="1" i="1" dirty="0" err="1" smtClean="0">
                <a:solidFill>
                  <a:schemeClr val="bg2">
                    <a:lumMod val="25000"/>
                  </a:schemeClr>
                </a:solidFill>
              </a:rPr>
              <a:t>H.Y.Cheng</a:t>
            </a:r>
            <a:r>
              <a:rPr lang="it-IT" sz="1600" b="1" i="1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it-IT" sz="1600" b="1" i="1" dirty="0" err="1" smtClean="0">
                <a:solidFill>
                  <a:schemeClr val="bg2">
                    <a:lumMod val="25000"/>
                  </a:schemeClr>
                </a:solidFill>
              </a:rPr>
              <a:t>K.C.Yang</a:t>
            </a:r>
            <a:r>
              <a:rPr lang="it-IT" sz="16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600" b="1" i="1" dirty="0" err="1" smtClean="0">
                <a:solidFill>
                  <a:schemeClr val="bg2">
                    <a:lumMod val="25000"/>
                  </a:schemeClr>
                </a:solidFill>
              </a:rPr>
              <a:t>Phys</a:t>
            </a:r>
            <a:r>
              <a:rPr lang="it-IT" sz="1600" b="1" i="1" dirty="0" smtClean="0">
                <a:solidFill>
                  <a:schemeClr val="bg2">
                    <a:lumMod val="25000"/>
                  </a:schemeClr>
                </a:solidFill>
              </a:rPr>
              <a:t>. Rev. </a:t>
            </a:r>
            <a:r>
              <a:rPr lang="it-IT" sz="1600" b="1" i="1" dirty="0" err="1" smtClean="0">
                <a:solidFill>
                  <a:schemeClr val="bg2">
                    <a:lumMod val="25000"/>
                  </a:schemeClr>
                </a:solidFill>
              </a:rPr>
              <a:t>D</a:t>
            </a:r>
            <a:r>
              <a:rPr lang="it-IT" sz="1600" b="1" i="1" dirty="0" smtClean="0">
                <a:solidFill>
                  <a:schemeClr val="bg2">
                    <a:lumMod val="25000"/>
                  </a:schemeClr>
                </a:solidFill>
              </a:rPr>
              <a:t> 78, 094001 (2008)</a:t>
            </a:r>
          </a:p>
          <a:p>
            <a:endParaRPr lang="it-IT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080569"/>
            <a:ext cx="6972300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000000"/>
                </a:solidFill>
              </a:rPr>
              <a:t>Nonleptonic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</a:rPr>
              <a:t>two-body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</a:rPr>
              <a:t>B-decays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</a:rPr>
              <a:t>including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</a:rPr>
              <a:t>axial-vector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</a:rPr>
              <a:t>mesons</a:t>
            </a:r>
            <a:r>
              <a:rPr lang="it-IT" sz="1600" dirty="0" smtClean="0">
                <a:solidFill>
                  <a:srgbClr val="000000"/>
                </a:solidFill>
              </a:rPr>
              <a:t> in the </a:t>
            </a:r>
            <a:r>
              <a:rPr lang="it-IT" sz="1600" dirty="0" err="1" smtClean="0">
                <a:solidFill>
                  <a:srgbClr val="000000"/>
                </a:solidFill>
              </a:rPr>
              <a:t>final</a:t>
            </a:r>
            <a:r>
              <a:rPr lang="it-IT" sz="1600" dirty="0" smtClean="0">
                <a:solidFill>
                  <a:srgbClr val="000000"/>
                </a:solidFill>
              </a:rPr>
              <a:t> state </a:t>
            </a:r>
          </a:p>
          <a:p>
            <a:r>
              <a:rPr lang="it-IT" sz="1600" b="1" i="1" dirty="0" smtClean="0">
                <a:solidFill>
                  <a:srgbClr val="4A452A"/>
                </a:solidFill>
              </a:rPr>
              <a:t>G. </a:t>
            </a:r>
            <a:r>
              <a:rPr lang="it-IT" sz="1600" b="1" i="1" dirty="0" err="1" smtClean="0">
                <a:solidFill>
                  <a:srgbClr val="4A452A"/>
                </a:solidFill>
              </a:rPr>
              <a:t>Calderon</a:t>
            </a:r>
            <a:r>
              <a:rPr lang="it-IT" sz="1600" b="1" i="1" dirty="0" smtClean="0">
                <a:solidFill>
                  <a:srgbClr val="4A452A"/>
                </a:solidFill>
              </a:rPr>
              <a:t>, </a:t>
            </a:r>
            <a:r>
              <a:rPr lang="it-IT" sz="1600" b="1" i="1" dirty="0" err="1" smtClean="0">
                <a:solidFill>
                  <a:srgbClr val="4A452A"/>
                </a:solidFill>
              </a:rPr>
              <a:t>J.H.Munoz</a:t>
            </a:r>
            <a:r>
              <a:rPr lang="it-IT" sz="1600" b="1" i="1" dirty="0" smtClean="0">
                <a:solidFill>
                  <a:srgbClr val="4A452A"/>
                </a:solidFill>
              </a:rPr>
              <a:t> and </a:t>
            </a:r>
            <a:r>
              <a:rPr lang="it-IT" sz="1600" b="1" i="1" dirty="0" err="1" smtClean="0">
                <a:solidFill>
                  <a:srgbClr val="4A452A"/>
                </a:solidFill>
              </a:rPr>
              <a:t>C.E.Vera</a:t>
            </a:r>
            <a:r>
              <a:rPr lang="it-IT" sz="1600" b="1" i="1" dirty="0" smtClean="0">
                <a:solidFill>
                  <a:srgbClr val="4A452A"/>
                </a:solidFill>
              </a:rPr>
              <a:t> </a:t>
            </a:r>
            <a:r>
              <a:rPr lang="en-US" sz="1600" b="1" i="1" dirty="0" smtClean="0">
                <a:solidFill>
                  <a:srgbClr val="4A452A"/>
                </a:solidFill>
              </a:rPr>
              <a:t>Phys. Rev. D76, 094019 (2007)</a:t>
            </a:r>
            <a:r>
              <a:rPr lang="it-IT" sz="1400" b="1" i="1" dirty="0" smtClean="0">
                <a:solidFill>
                  <a:srgbClr val="4A452A"/>
                </a:solidFill>
              </a:rPr>
              <a:t> </a:t>
            </a:r>
            <a:endParaRPr lang="it-IT" sz="1400" b="1" i="1" dirty="0">
              <a:solidFill>
                <a:srgbClr val="4A452A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28600"/>
            <a:ext cx="7696200" cy="12192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Observation and Polarization measurement of B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a</a:t>
            </a:r>
            <a:r>
              <a:rPr lang="en-US" sz="32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</a:t>
            </a:r>
            <a:r>
              <a:rPr lang="en-US" sz="32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decay</a:t>
            </a:r>
            <a:endParaRPr kumimoji="0" lang="it-IT" sz="32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0D9-41F9-C747-B5F3-12E4B0A0D6A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Lombardo</a:t>
            </a:r>
            <a:endParaRPr lang="it-IT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/>
          <a:srcRect t="3758"/>
          <a:stretch>
            <a:fillRect/>
          </a:stretch>
        </p:blipFill>
        <p:spPr bwMode="auto">
          <a:xfrm>
            <a:off x="4838700" y="2564255"/>
            <a:ext cx="2819400" cy="813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14400"/>
            <a:ext cx="685800" cy="486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009975" y="1748135"/>
            <a:ext cx="7067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 smtClean="0"/>
              <a:t>Theoretical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expectations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for</a:t>
            </a:r>
            <a:r>
              <a:rPr lang="it-IT" sz="2400" b="1" i="1" dirty="0" smtClean="0"/>
              <a:t> </a:t>
            </a:r>
            <a:r>
              <a:rPr lang="en-US" sz="2400" b="1" i="1" dirty="0" smtClean="0"/>
              <a:t>B</a:t>
            </a:r>
            <a:r>
              <a:rPr lang="en-US" sz="2400" b="1" i="1" baseline="30000" dirty="0" smtClean="0"/>
              <a:t>0</a:t>
            </a:r>
            <a:r>
              <a:rPr lang="en-US" sz="2400" b="1" i="1" dirty="0" smtClean="0"/>
              <a:t> </a:t>
            </a:r>
            <a:r>
              <a:rPr lang="it-IT" sz="2400" b="1" i="1" dirty="0" smtClean="0">
                <a:latin typeface="Symbol" charset="2"/>
                <a:cs typeface="Symbol" charset="2"/>
              </a:rPr>
              <a:t>→ </a:t>
            </a:r>
            <a:r>
              <a:rPr lang="en-US" sz="2400" b="1" i="1" dirty="0" smtClean="0"/>
              <a:t>a</a:t>
            </a:r>
            <a:r>
              <a:rPr lang="en-US" sz="2400" b="1" i="1" baseline="-25000" dirty="0" smtClean="0"/>
              <a:t>1</a:t>
            </a:r>
            <a:r>
              <a:rPr lang="en-US" sz="2400" b="1" i="1" dirty="0" smtClean="0"/>
              <a:t>(1260)</a:t>
            </a:r>
            <a:r>
              <a:rPr lang="en-US" sz="2400" b="1" i="1" baseline="30000" dirty="0" smtClean="0"/>
              <a:t>+</a:t>
            </a:r>
            <a:r>
              <a:rPr lang="en-US" sz="2400" b="1" i="1" dirty="0" smtClean="0"/>
              <a:t> a</a:t>
            </a:r>
            <a:r>
              <a:rPr lang="en-US" sz="2400" b="1" i="1" baseline="-25000" dirty="0" smtClean="0"/>
              <a:t>1</a:t>
            </a:r>
            <a:r>
              <a:rPr lang="en-US" sz="2400" b="1" i="1" dirty="0" smtClean="0"/>
              <a:t>(1260)</a:t>
            </a:r>
            <a:r>
              <a:rPr lang="en-US" sz="2400" b="1" i="1" baseline="30000" dirty="0" smtClean="0"/>
              <a:t>-</a:t>
            </a:r>
            <a:r>
              <a:rPr lang="it-IT" sz="2400" b="1" i="1" dirty="0" smtClean="0">
                <a:solidFill>
                  <a:srgbClr val="FF0000"/>
                </a:solidFill>
              </a:rPr>
              <a:t> 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9700" y="2844224"/>
            <a:ext cx="294214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QCD </a:t>
            </a:r>
            <a:r>
              <a:rPr lang="it-IT" dirty="0" err="1" smtClean="0">
                <a:solidFill>
                  <a:srgbClr val="000000"/>
                </a:solidFill>
              </a:rPr>
              <a:t>Factorization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framework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6900" y="4451859"/>
            <a:ext cx="1643726" cy="400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BF</a:t>
            </a:r>
            <a:r>
              <a:rPr lang="it-IT" sz="2000" dirty="0" smtClean="0"/>
              <a:t> = 6.4 </a:t>
            </a:r>
            <a:r>
              <a:rPr lang="it-IT" sz="2000" dirty="0" err="1" smtClean="0"/>
              <a:t>x</a:t>
            </a:r>
            <a:r>
              <a:rPr lang="it-IT" sz="2000" dirty="0" smtClean="0"/>
              <a:t> 10</a:t>
            </a:r>
            <a:r>
              <a:rPr lang="it-IT" sz="2000" baseline="30000" dirty="0" smtClean="0"/>
              <a:t>-6</a:t>
            </a:r>
            <a:endParaRPr lang="it-IT" sz="20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4393281"/>
            <a:ext cx="4038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</a:rPr>
              <a:t>Assume naive factorization + improved </a:t>
            </a:r>
            <a:r>
              <a:rPr lang="it-IT" sz="1400" dirty="0" err="1" smtClean="0">
                <a:solidFill>
                  <a:srgbClr val="000000"/>
                </a:solidFill>
              </a:rPr>
              <a:t>nonrelativistic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it-IT" sz="1400" dirty="0" smtClean="0">
                <a:solidFill>
                  <a:srgbClr val="000000"/>
                </a:solidFill>
              </a:rPr>
              <a:t>ISGW quark model for form factors B</a:t>
            </a:r>
            <a:r>
              <a:rPr lang="it-IT" sz="14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→</a:t>
            </a:r>
            <a:r>
              <a:rPr lang="it-IT" sz="1400" dirty="0" smtClean="0">
                <a:solidFill>
                  <a:srgbClr val="000000"/>
                </a:solidFill>
                <a:cs typeface="Symbol" charset="2"/>
              </a:rPr>
              <a:t>A transitions</a:t>
            </a:r>
            <a:r>
              <a:rPr lang="it-IT" sz="1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it-IT" sz="1400" dirty="0" smtClean="0">
                <a:latin typeface="Symbol" charset="2"/>
                <a:cs typeface="Symbol" charset="2"/>
              </a:rPr>
              <a:t> 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5955268"/>
            <a:ext cx="598872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BF upper </a:t>
            </a:r>
            <a:r>
              <a:rPr lang="it-IT" dirty="0" err="1" smtClean="0">
                <a:solidFill>
                  <a:srgbClr val="000000"/>
                </a:solidFill>
              </a:rPr>
              <a:t>limit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of</a:t>
            </a:r>
            <a:r>
              <a:rPr lang="it-IT" dirty="0" smtClean="0">
                <a:solidFill>
                  <a:srgbClr val="000000"/>
                </a:solidFill>
              </a:rPr>
              <a:t> 2.8 x10</a:t>
            </a:r>
            <a:r>
              <a:rPr lang="it-IT" baseline="30000" dirty="0" smtClean="0">
                <a:solidFill>
                  <a:srgbClr val="000000"/>
                </a:solidFill>
              </a:rPr>
              <a:t>-3</a:t>
            </a:r>
            <a:r>
              <a:rPr lang="it-IT" dirty="0" smtClean="0">
                <a:solidFill>
                  <a:srgbClr val="000000"/>
                </a:solidFill>
              </a:rPr>
              <a:t>@ 90% </a:t>
            </a:r>
            <a:r>
              <a:rPr lang="it-IT" dirty="0" err="1" smtClean="0">
                <a:solidFill>
                  <a:srgbClr val="000000"/>
                </a:solidFill>
              </a:rPr>
              <a:t>CL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measured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by</a:t>
            </a:r>
            <a:r>
              <a:rPr lang="it-IT" dirty="0" smtClean="0">
                <a:solidFill>
                  <a:srgbClr val="000000"/>
                </a:solidFill>
              </a:rPr>
              <a:t> CLEO (1989)</a:t>
            </a:r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0D9-41F9-C747-B5F3-12E4B0A0D6AC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Lombardo</a:t>
            </a:r>
            <a:endParaRPr lang="it-IT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696200" cy="12192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Observation and Polarization measurement of B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a</a:t>
            </a:r>
            <a:r>
              <a:rPr lang="en-US" sz="32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</a:t>
            </a:r>
            <a:r>
              <a:rPr lang="en-US" sz="32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decay</a:t>
            </a:r>
            <a:endParaRPr kumimoji="0" lang="it-IT" sz="32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9" y="1676400"/>
            <a:ext cx="834074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it-IT" dirty="0" smtClean="0"/>
              <a:t> First </a:t>
            </a:r>
            <a:r>
              <a:rPr lang="it-IT" dirty="0" err="1" smtClean="0"/>
              <a:t>measurement</a:t>
            </a:r>
            <a:r>
              <a:rPr lang="it-IT" dirty="0" smtClean="0"/>
              <a:t> 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longitudinal</a:t>
            </a:r>
            <a:r>
              <a:rPr lang="it-IT" dirty="0" smtClean="0"/>
              <a:t> </a:t>
            </a:r>
            <a:r>
              <a:rPr lang="it-IT" dirty="0" err="1" smtClean="0"/>
              <a:t>polarization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 mode</a:t>
            </a:r>
          </a:p>
          <a:p>
            <a:endParaRPr lang="it-IT" dirty="0" smtClean="0"/>
          </a:p>
          <a:p>
            <a:pPr>
              <a:buFont typeface="Wingdings" charset="2"/>
              <a:buChar char="q"/>
            </a:pPr>
            <a:r>
              <a:rPr lang="it-IT" dirty="0" smtClean="0"/>
              <a:t> Don’t separate the dominant P-wave (</a:t>
            </a:r>
            <a:r>
              <a:rPr lang="it-IT" dirty="0" smtClean="0">
                <a:latin typeface="Symbol" charset="2"/>
                <a:cs typeface="Symbol" charset="2"/>
              </a:rPr>
              <a:t>pp</a:t>
            </a:r>
            <a:r>
              <a:rPr lang="it-IT" dirty="0" smtClean="0"/>
              <a:t>)</a:t>
            </a:r>
            <a:r>
              <a:rPr lang="it-IT" baseline="-25000" dirty="0" smtClean="0">
                <a:latin typeface="Symbol" charset="2"/>
                <a:cs typeface="Symbol" charset="2"/>
              </a:rPr>
              <a:t>r</a:t>
            </a:r>
            <a:r>
              <a:rPr lang="it-IT" dirty="0" smtClean="0">
                <a:latin typeface="Symbol" charset="2"/>
                <a:cs typeface="Symbol" charset="2"/>
              </a:rPr>
              <a:t> </a:t>
            </a:r>
            <a:r>
              <a:rPr lang="it-IT" dirty="0" smtClean="0">
                <a:cs typeface="Symbol" charset="2"/>
              </a:rPr>
              <a:t>and S-wave </a:t>
            </a:r>
            <a:r>
              <a:rPr lang="it-IT" dirty="0" smtClean="0"/>
              <a:t>(</a:t>
            </a:r>
            <a:r>
              <a:rPr lang="it-IT" dirty="0" smtClean="0">
                <a:latin typeface="Symbol" charset="2"/>
                <a:cs typeface="Symbol" charset="2"/>
              </a:rPr>
              <a:t>pp</a:t>
            </a:r>
            <a:r>
              <a:rPr lang="it-IT" dirty="0" smtClean="0"/>
              <a:t>)</a:t>
            </a:r>
            <a:r>
              <a:rPr lang="it-IT" baseline="-25000" dirty="0" smtClean="0">
                <a:latin typeface="Symbol" charset="2"/>
                <a:cs typeface="Symbol" charset="2"/>
              </a:rPr>
              <a:t>s</a:t>
            </a:r>
            <a:r>
              <a:rPr lang="it-IT" dirty="0" smtClean="0">
                <a:latin typeface="Symbol" charset="2"/>
                <a:cs typeface="Symbol" charset="2"/>
              </a:rPr>
              <a:t> </a:t>
            </a:r>
            <a:r>
              <a:rPr lang="it-IT" dirty="0" smtClean="0">
                <a:cs typeface="Symbol" charset="2"/>
              </a:rPr>
              <a:t>in a</a:t>
            </a:r>
            <a:r>
              <a:rPr lang="it-IT" baseline="-25000" dirty="0" smtClean="0">
                <a:cs typeface="Symbol" charset="2"/>
              </a:rPr>
              <a:t>1</a:t>
            </a:r>
            <a:r>
              <a:rPr lang="it-IT" b="1" i="1" dirty="0" smtClean="0">
                <a:latin typeface="Symbol" charset="2"/>
                <a:cs typeface="Symbol" charset="2"/>
              </a:rPr>
              <a:t>→ 3p </a:t>
            </a:r>
          </a:p>
          <a:p>
            <a:pPr>
              <a:buFont typeface="Symbol" charset="2"/>
              <a:buChar char=" "/>
            </a:pPr>
            <a:r>
              <a:rPr lang="it-IT" dirty="0" smtClean="0">
                <a:cs typeface="Symbol" charset="2"/>
              </a:rPr>
              <a:t>(accounted for in systematics)</a:t>
            </a:r>
            <a:r>
              <a:rPr lang="it-IT" b="1" i="1" dirty="0" smtClean="0">
                <a:latin typeface="Symbol" charset="2"/>
                <a:cs typeface="Symbol" charset="2"/>
              </a:rPr>
              <a:t> </a:t>
            </a:r>
          </a:p>
          <a:p>
            <a:pPr>
              <a:buFont typeface="Symbol" charset="2"/>
              <a:buChar char=" "/>
            </a:pPr>
            <a:endParaRPr lang="it-IT" b="1" i="1" dirty="0" smtClean="0">
              <a:latin typeface="Symbol" charset="2"/>
              <a:cs typeface="Symbol" charset="2"/>
            </a:endParaRPr>
          </a:p>
          <a:p>
            <a:pPr>
              <a:buFont typeface="Wingdings" charset="2"/>
              <a:buChar char="q"/>
            </a:pPr>
            <a:r>
              <a:rPr lang="it-IT" b="1" i="1" dirty="0" smtClean="0">
                <a:latin typeface="Symbol" charset="2"/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Limited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number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of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signal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to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perform</a:t>
            </a:r>
            <a:r>
              <a:rPr lang="it-IT" dirty="0" smtClean="0">
                <a:cs typeface="Symbol" charset="2"/>
              </a:rPr>
              <a:t> a full </a:t>
            </a:r>
            <a:r>
              <a:rPr lang="it-IT" dirty="0" err="1" smtClean="0">
                <a:cs typeface="Symbol" charset="2"/>
              </a:rPr>
              <a:t>angular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analysis</a:t>
            </a:r>
            <a:endParaRPr lang="it-IT" dirty="0" smtClean="0">
              <a:cs typeface="Symbol" charset="2"/>
            </a:endParaRPr>
          </a:p>
          <a:p>
            <a:pPr>
              <a:buFont typeface="Wingdings" charset="2"/>
              <a:buChar char="q"/>
            </a:pPr>
            <a:endParaRPr lang="it-IT" dirty="0" smtClean="0">
              <a:cs typeface="Symbol" charset="2"/>
            </a:endParaRPr>
          </a:p>
          <a:p>
            <a:pPr>
              <a:buFont typeface="Wingdings" charset="2"/>
              <a:buChar char="q"/>
            </a:pP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Using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helicity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formalism</a:t>
            </a:r>
            <a:r>
              <a:rPr lang="it-IT" dirty="0" smtClean="0">
                <a:cs typeface="Symbol" charset="2"/>
              </a:rPr>
              <a:t> (</a:t>
            </a:r>
            <a:r>
              <a:rPr lang="it-IT" dirty="0" err="1" smtClean="0">
                <a:cs typeface="Symbol" charset="2"/>
              </a:rPr>
              <a:t>after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integrating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over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azimutal</a:t>
            </a:r>
            <a:r>
              <a:rPr lang="it-IT" dirty="0" smtClean="0">
                <a:cs typeface="Symbol" charset="2"/>
              </a:rPr>
              <a:t> angle </a:t>
            </a:r>
            <a:r>
              <a:rPr lang="it-IT" dirty="0" err="1" smtClean="0">
                <a:cs typeface="Symbol" charset="2"/>
              </a:rPr>
              <a:t>between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decay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planes</a:t>
            </a:r>
            <a:r>
              <a:rPr lang="it-IT" dirty="0" smtClean="0">
                <a:cs typeface="Symbol" charset="2"/>
              </a:rPr>
              <a:t> </a:t>
            </a:r>
          </a:p>
          <a:p>
            <a:r>
              <a:rPr lang="it-IT" dirty="0" smtClean="0">
                <a:cs typeface="Symbol" charset="2"/>
              </a:rPr>
              <a:t>     </a:t>
            </a:r>
            <a:r>
              <a:rPr lang="it-IT" dirty="0" err="1" smtClean="0">
                <a:cs typeface="Symbol" charset="2"/>
              </a:rPr>
              <a:t>of</a:t>
            </a:r>
            <a:r>
              <a:rPr lang="it-IT" dirty="0" smtClean="0">
                <a:cs typeface="Symbol" charset="2"/>
              </a:rPr>
              <a:t> the </a:t>
            </a:r>
            <a:r>
              <a:rPr lang="it-IT" dirty="0" err="1" smtClean="0">
                <a:cs typeface="Symbol" charset="2"/>
              </a:rPr>
              <a:t>two</a:t>
            </a:r>
            <a:r>
              <a:rPr lang="it-IT" dirty="0" smtClean="0">
                <a:cs typeface="Symbol" charset="2"/>
              </a:rPr>
              <a:t> a</a:t>
            </a:r>
            <a:r>
              <a:rPr lang="it-IT" baseline="-25000" dirty="0" smtClean="0">
                <a:cs typeface="Symbol" charset="2"/>
              </a:rPr>
              <a:t>1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mesons</a:t>
            </a:r>
            <a:r>
              <a:rPr lang="it-IT" dirty="0" smtClean="0">
                <a:cs typeface="Symbol" charset="2"/>
              </a:rPr>
              <a:t>) </a:t>
            </a:r>
            <a:r>
              <a:rPr lang="it-IT" dirty="0" err="1" smtClean="0">
                <a:cs typeface="Symbol" charset="2"/>
              </a:rPr>
              <a:t>we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get</a:t>
            </a:r>
            <a:r>
              <a:rPr lang="it-IT" dirty="0" smtClean="0">
                <a:cs typeface="Symbol" charset="2"/>
              </a:rPr>
              <a:t>:</a:t>
            </a:r>
          </a:p>
          <a:p>
            <a:endParaRPr lang="it-IT" dirty="0" smtClean="0">
              <a:cs typeface="Symbol" charset="2"/>
            </a:endParaRPr>
          </a:p>
          <a:p>
            <a:endParaRPr lang="it-IT" dirty="0" smtClean="0">
              <a:cs typeface="Symbol" charset="2"/>
            </a:endParaRPr>
          </a:p>
          <a:p>
            <a:endParaRPr lang="it-IT" dirty="0" smtClean="0">
              <a:cs typeface="Symbol" charset="2"/>
            </a:endParaRPr>
          </a:p>
          <a:p>
            <a:endParaRPr lang="it-IT" dirty="0" smtClean="0">
              <a:cs typeface="Symbol" charset="2"/>
            </a:endParaRPr>
          </a:p>
          <a:p>
            <a:endParaRPr lang="it-IT" dirty="0" smtClean="0">
              <a:cs typeface="Symbol" charset="2"/>
            </a:endParaRPr>
          </a:p>
        </p:txBody>
      </p:sp>
      <p:pic>
        <p:nvPicPr>
          <p:cNvPr id="9" name="Picture 8" descr="Immagin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44" y="4423136"/>
            <a:ext cx="4648200" cy="682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Immagine 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976" y="4292842"/>
            <a:ext cx="1256847" cy="335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13244" y="5739824"/>
            <a:ext cx="7292556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where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latin typeface="Symbol" charset="2"/>
                <a:cs typeface="Symbol" charset="2"/>
              </a:rPr>
              <a:t>q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is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the angle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between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the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normal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to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the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decay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plane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of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the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three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pions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of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one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</a:t>
            </a:r>
          </a:p>
          <a:p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a</a:t>
            </a:r>
            <a:r>
              <a:rPr lang="it-IT" sz="1600" i="1" baseline="-25000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1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and the flight direction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of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the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other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a</a:t>
            </a:r>
            <a:r>
              <a:rPr lang="it-IT" sz="1600" i="1" baseline="-25000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1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,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both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calculated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in the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rest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frame </a:t>
            </a:r>
            <a:r>
              <a:rPr lang="it-IT" sz="1600" i="1" dirty="0" err="1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of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the a</a:t>
            </a:r>
            <a:r>
              <a:rPr lang="it-IT" sz="1600" i="1" baseline="-25000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1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  <a:cs typeface="Papyrus"/>
              </a:rPr>
              <a:t>    </a:t>
            </a:r>
          </a:p>
          <a:p>
            <a:endParaRPr lang="it-IT" sz="1600" i="1" dirty="0">
              <a:solidFill>
                <a:schemeClr val="tx2">
                  <a:lumMod val="50000"/>
                </a:schemeClr>
              </a:solidFill>
              <a:cs typeface="Papyru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90800" y="4953000"/>
            <a:ext cx="609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90891" y="5181600"/>
            <a:ext cx="359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n>
                  <a:solidFill>
                    <a:srgbClr val="FF0000"/>
                  </a:solidFill>
                </a:ln>
                <a:latin typeface="Palatino"/>
                <a:cs typeface="Palatino"/>
              </a:rPr>
              <a:t>longitudinal</a:t>
            </a:r>
            <a:r>
              <a:rPr lang="it-IT" dirty="0" smtClean="0">
                <a:ln>
                  <a:solidFill>
                    <a:srgbClr val="FF0000"/>
                  </a:solidFill>
                </a:ln>
                <a:latin typeface="Palatino"/>
                <a:cs typeface="Palatino"/>
              </a:rPr>
              <a:t> </a:t>
            </a:r>
            <a:r>
              <a:rPr lang="it-IT" dirty="0" err="1" smtClean="0">
                <a:ln>
                  <a:solidFill>
                    <a:srgbClr val="FF0000"/>
                  </a:solidFill>
                </a:ln>
                <a:latin typeface="Palatino"/>
                <a:cs typeface="Palatino"/>
              </a:rPr>
              <a:t>polarization</a:t>
            </a:r>
            <a:r>
              <a:rPr lang="it-IT" dirty="0" smtClean="0">
                <a:ln>
                  <a:solidFill>
                    <a:srgbClr val="FF0000"/>
                  </a:solidFill>
                </a:ln>
                <a:latin typeface="Palatino"/>
                <a:cs typeface="Palatino"/>
              </a:rPr>
              <a:t> </a:t>
            </a:r>
            <a:r>
              <a:rPr lang="it-IT" dirty="0" err="1" smtClean="0">
                <a:ln>
                  <a:solidFill>
                    <a:srgbClr val="FF0000"/>
                  </a:solidFill>
                </a:ln>
                <a:latin typeface="Palatino"/>
                <a:cs typeface="Palatino"/>
              </a:rPr>
              <a:t>fraction</a:t>
            </a:r>
            <a:endParaRPr lang="it-IT" dirty="0">
              <a:ln>
                <a:solidFill>
                  <a:srgbClr val="FF0000"/>
                </a:solidFill>
              </a:ln>
              <a:latin typeface="Palatino"/>
              <a:cs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0D9-41F9-C747-B5F3-12E4B0A0D6AC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Vincenzo Lombardo</a:t>
            </a:r>
            <a:endParaRPr lang="it-IT" dirty="0"/>
          </a:p>
        </p:txBody>
      </p:sp>
      <p:pic>
        <p:nvPicPr>
          <p:cNvPr id="9" name="Picture 8" descr="Immagin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3" y="3397254"/>
            <a:ext cx="50794" cy="63492"/>
          </a:xfrm>
          <a:prstGeom prst="rect">
            <a:avLst/>
          </a:prstGeom>
        </p:spPr>
      </p:pic>
      <p:pic>
        <p:nvPicPr>
          <p:cNvPr id="10" name="Picture 9" descr="Immagin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3" y="3397254"/>
            <a:ext cx="50794" cy="63492"/>
          </a:xfrm>
          <a:prstGeom prst="rect">
            <a:avLst/>
          </a:prstGeom>
        </p:spPr>
      </p:pic>
      <p:pic>
        <p:nvPicPr>
          <p:cNvPr id="11" name="Picture 10" descr="Immagin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3" y="3397254"/>
            <a:ext cx="50794" cy="6349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85800" y="76200"/>
            <a:ext cx="7696200" cy="12192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Observation and Polarization measurement of B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a</a:t>
            </a:r>
            <a:r>
              <a:rPr lang="en-US" sz="32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</a:t>
            </a:r>
            <a:r>
              <a:rPr lang="en-US" sz="32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decay</a:t>
            </a:r>
            <a:endParaRPr kumimoji="0" lang="it-IT" sz="32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pic>
        <p:nvPicPr>
          <p:cNvPr id="14" name="Picture 13" descr="Immagine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2" y="2269772"/>
            <a:ext cx="3356788" cy="2073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385480" y="1676400"/>
            <a:ext cx="181492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000000"/>
                </a:solidFill>
              </a:rPr>
              <a:t>ML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</a:rPr>
              <a:t>fit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</a:rPr>
              <a:t>results</a:t>
            </a:r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1676400"/>
            <a:ext cx="158108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000000"/>
                </a:solidFill>
              </a:rPr>
              <a:t>Projections</a:t>
            </a:r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55044" y="3429000"/>
            <a:ext cx="645356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Picture 23" descr="Immagine 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403109"/>
            <a:ext cx="4728364" cy="1864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451230" y="4495800"/>
            <a:ext cx="8540370" cy="184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10000"/>
              </a:lnSpc>
              <a:buFont typeface="Wingdings" charset="2"/>
              <a:buChar char="q"/>
            </a:pPr>
            <a:r>
              <a:rPr lang="it-IT" sz="2000" dirty="0" smtClean="0"/>
              <a:t> </a:t>
            </a:r>
            <a:r>
              <a:rPr lang="it-IT" sz="2000" dirty="0" err="1" smtClean="0"/>
              <a:t>Specific</a:t>
            </a:r>
            <a:r>
              <a:rPr lang="it-IT" sz="2000" dirty="0" smtClean="0"/>
              <a:t> </a:t>
            </a:r>
            <a:r>
              <a:rPr lang="it-IT" sz="2000" dirty="0" err="1" smtClean="0"/>
              <a:t>component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charmless</a:t>
            </a:r>
            <a:r>
              <a:rPr lang="it-IT" sz="2000" dirty="0" smtClean="0"/>
              <a:t> </a:t>
            </a:r>
            <a:r>
              <a:rPr lang="it-IT" sz="2000" dirty="0" err="1" smtClean="0"/>
              <a:t>non-resonant</a:t>
            </a:r>
            <a:r>
              <a:rPr lang="it-IT" sz="2000" dirty="0" smtClean="0"/>
              <a:t> </a:t>
            </a:r>
            <a:r>
              <a:rPr lang="it-IT" sz="2000" dirty="0" err="1" smtClean="0"/>
              <a:t>backgrounds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6</a:t>
            </a:r>
            <a:r>
              <a:rPr lang="it-IT" sz="2000" dirty="0" smtClean="0"/>
              <a:t> </a:t>
            </a:r>
            <a:r>
              <a:rPr lang="it-IT" sz="2000" dirty="0" err="1" smtClean="0"/>
              <a:t>pions</a:t>
            </a:r>
            <a:r>
              <a:rPr lang="it-IT" sz="2000" dirty="0" smtClean="0"/>
              <a:t>   </a:t>
            </a:r>
          </a:p>
          <a:p>
            <a:pPr eaLnBrk="0" hangingPunct="0">
              <a:lnSpc>
                <a:spcPct val="110000"/>
              </a:lnSpc>
              <a:buFont typeface="Wingdings" charset="2"/>
              <a:buChar char="q"/>
            </a:pPr>
            <a:r>
              <a:rPr lang="it-IT" sz="2000" dirty="0" smtClean="0"/>
              <a:t> </a:t>
            </a:r>
            <a:r>
              <a:rPr lang="it-IT" sz="2000" dirty="0" err="1" smtClean="0"/>
              <a:t>5</a:t>
            </a:r>
            <a:r>
              <a:rPr lang="it-IT" sz="2000" dirty="0" smtClean="0"/>
              <a:t> sigma </a:t>
            </a:r>
            <a:r>
              <a:rPr lang="it-IT" sz="2000" dirty="0" err="1" smtClean="0"/>
              <a:t>observation</a:t>
            </a:r>
            <a:r>
              <a:rPr lang="it-IT" sz="2000" dirty="0" smtClean="0"/>
              <a:t> (</a:t>
            </a:r>
            <a:r>
              <a:rPr lang="it-IT" dirty="0" err="1" smtClean="0"/>
              <a:t>f</a:t>
            </a:r>
            <a:r>
              <a:rPr lang="it-IT" baseline="-25000" dirty="0" err="1" smtClean="0"/>
              <a:t>L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defined</a:t>
            </a:r>
            <a:r>
              <a:rPr lang="it-IT" dirty="0" smtClean="0"/>
              <a:t> in the zero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hypotesis</a:t>
            </a:r>
            <a:r>
              <a:rPr lang="it-IT" dirty="0" smtClean="0"/>
              <a:t>, </a:t>
            </a:r>
            <a:r>
              <a:rPr lang="it-IT" dirty="0" err="1" smtClean="0"/>
              <a:t>taken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account )</a:t>
            </a:r>
            <a:endParaRPr lang="en-US" dirty="0" smtClean="0">
              <a:solidFill>
                <a:srgbClr val="000000"/>
              </a:solidFill>
              <a:sym typeface="Symbol" pitchFamily="-65" charset="2"/>
            </a:endParaRPr>
          </a:p>
          <a:p>
            <a:pPr eaLnBrk="0" hangingPunct="0">
              <a:lnSpc>
                <a:spcPct val="110000"/>
              </a:lnSpc>
              <a:buFont typeface="Wingdings" charset="2"/>
              <a:buChar char="q"/>
            </a:pPr>
            <a:r>
              <a:rPr lang="en-US" dirty="0" smtClean="0">
                <a:solidFill>
                  <a:srgbClr val="000000"/>
                </a:solidFill>
                <a:sym typeface="Symbol" pitchFamily="-65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 pitchFamily="-65" charset="2"/>
              </a:rPr>
              <a:t>Assuming BF</a:t>
            </a:r>
            <a:r>
              <a:rPr lang="en-US" sz="2000" dirty="0">
                <a:solidFill>
                  <a:srgbClr val="000000"/>
                </a:solidFill>
                <a:sym typeface="Symbol" pitchFamily="-65" charset="2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sym typeface="Symbol" pitchFamily="-65" charset="2"/>
              </a:rPr>
              <a:t>a</a:t>
            </a:r>
            <a:r>
              <a:rPr lang="en-US" sz="2000" baseline="-25000" dirty="0" smtClean="0">
                <a:solidFill>
                  <a:srgbClr val="000000"/>
                </a:solidFill>
                <a:sym typeface="Symbol" pitchFamily="-65" charset="2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sym typeface="Symbol" pitchFamily="-65" charset="2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sym typeface="Symbol" pitchFamily="-65" charset="2"/>
              </a:rPr>
              <a:t></a:t>
            </a:r>
            <a:r>
              <a:rPr lang="en-US" sz="2000" dirty="0" smtClean="0">
                <a:solidFill>
                  <a:srgbClr val="000000"/>
                </a:solidFill>
                <a:latin typeface="Palatino" pitchFamily="-65" charset="0"/>
                <a:sym typeface="Symbol" pitchFamily="-65" charset="2"/>
              </a:rPr>
              <a:t></a:t>
            </a:r>
            <a:r>
              <a:rPr lang="en-US" sz="2000" baseline="30000" dirty="0">
                <a:solidFill>
                  <a:srgbClr val="000000"/>
                </a:solidFill>
                <a:latin typeface="Palatino" pitchFamily="-65" charset="0"/>
                <a:sym typeface="Symbol" pitchFamily="-65" charset="2"/>
              </a:rPr>
              <a:t>-</a:t>
            </a:r>
            <a:r>
              <a:rPr lang="en-US" sz="2000" dirty="0" smtClean="0">
                <a:solidFill>
                  <a:srgbClr val="000000"/>
                </a:solidFill>
                <a:latin typeface="Palatino" pitchFamily="-65" charset="0"/>
                <a:sym typeface="Symbol" pitchFamily="-65" charset="2"/>
              </a:rPr>
              <a:t></a:t>
            </a:r>
            <a:r>
              <a:rPr lang="en-US" sz="2000" baseline="30000" dirty="0">
                <a:solidFill>
                  <a:srgbClr val="000000"/>
                </a:solidFill>
                <a:latin typeface="Palatino" pitchFamily="-65" charset="0"/>
                <a:sym typeface="Symbol" pitchFamily="-65" charset="2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Palatino" pitchFamily="-65" charset="0"/>
                <a:sym typeface="Symbol" pitchFamily="-65" charset="2"/>
              </a:rPr>
              <a:t></a:t>
            </a:r>
            <a:r>
              <a:rPr lang="en-US" sz="2000" baseline="30000" dirty="0">
                <a:solidFill>
                  <a:srgbClr val="000000"/>
                </a:solidFill>
                <a:latin typeface="Palatino" pitchFamily="-65" charset="0"/>
                <a:sym typeface="Symbol" pitchFamily="-65" charset="2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sym typeface="Symbol" pitchFamily="-65" charset="2"/>
              </a:rPr>
              <a:t>) </a:t>
            </a:r>
            <a:r>
              <a:rPr lang="en-US" sz="2000" dirty="0">
                <a:solidFill>
                  <a:srgbClr val="000000"/>
                </a:solidFill>
                <a:sym typeface="Symbol" pitchFamily="-65" charset="2"/>
              </a:rPr>
              <a:t>=</a:t>
            </a:r>
            <a:r>
              <a:rPr lang="en-US" sz="2000" dirty="0" smtClean="0">
                <a:solidFill>
                  <a:srgbClr val="000000"/>
                </a:solidFill>
                <a:sym typeface="Symbol" pitchFamily="-65" charset="2"/>
              </a:rPr>
              <a:t> BF(a</a:t>
            </a:r>
            <a:r>
              <a:rPr lang="en-US" sz="2000" baseline="-25000" dirty="0" smtClean="0">
                <a:solidFill>
                  <a:srgbClr val="000000"/>
                </a:solidFill>
                <a:sym typeface="Symbol" pitchFamily="-65" charset="2"/>
              </a:rPr>
              <a:t>1</a:t>
            </a:r>
            <a:r>
              <a:rPr lang="en-US" sz="2000" baseline="30000" dirty="0" smtClean="0">
                <a:solidFill>
                  <a:srgbClr val="000000"/>
                </a:solidFill>
                <a:sym typeface="Symbol" pitchFamily="-65" charset="2"/>
              </a:rPr>
              <a:t>-</a:t>
            </a:r>
            <a:r>
              <a:rPr lang="en-US" sz="2000" dirty="0" smtClean="0">
                <a:solidFill>
                  <a:srgbClr val="000000"/>
                </a:solidFill>
                <a:sym typeface="Symbol" pitchFamily="-65" charset="2"/>
              </a:rPr>
              <a:t></a:t>
            </a:r>
            <a:r>
              <a:rPr lang="en-US" sz="2000" dirty="0" smtClean="0">
                <a:solidFill>
                  <a:srgbClr val="000000"/>
                </a:solidFill>
                <a:latin typeface="Palatino" pitchFamily="-65" charset="0"/>
                <a:sym typeface="Symbol" pitchFamily="-65" charset="2"/>
              </a:rPr>
              <a:t></a:t>
            </a:r>
            <a:r>
              <a:rPr lang="en-US" sz="2000" baseline="30000" dirty="0" smtClean="0">
                <a:solidFill>
                  <a:srgbClr val="000000"/>
                </a:solidFill>
                <a:latin typeface="Palatino" pitchFamily="-65" charset="0"/>
                <a:sym typeface="Symbol" pitchFamily="-65" charset="2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Palatino" pitchFamily="-65" charset="0"/>
                <a:sym typeface="Symbol" pitchFamily="-65" charset="2"/>
              </a:rPr>
              <a:t></a:t>
            </a:r>
            <a:r>
              <a:rPr lang="en-US" sz="2000" baseline="30000" dirty="0" smtClean="0">
                <a:solidFill>
                  <a:srgbClr val="000000"/>
                </a:solidFill>
                <a:latin typeface="Palatino" pitchFamily="-65" charset="0"/>
                <a:sym typeface="Symbol" pitchFamily="-65" charset="2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Palatino" pitchFamily="-65" charset="0"/>
                <a:sym typeface="Symbol" pitchFamily="-65" charset="2"/>
              </a:rPr>
              <a:t></a:t>
            </a:r>
            <a:r>
              <a:rPr lang="en-US" sz="2000" baseline="30000" dirty="0" smtClean="0">
                <a:solidFill>
                  <a:srgbClr val="000000"/>
                </a:solidFill>
                <a:latin typeface="Palatino" pitchFamily="-65" charset="0"/>
                <a:sym typeface="Symbol" pitchFamily="-65" charset="2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Palatino" pitchFamily="-65" charset="0"/>
                <a:sym typeface="Symbol" pitchFamily="-65" charset="2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sym typeface="Symbol" pitchFamily="-65" charset="2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</a:rPr>
              <a:t>BF(</a:t>
            </a:r>
            <a:r>
              <a:rPr lang="en-US" sz="2000" dirty="0" smtClean="0">
                <a:solidFill>
                  <a:srgbClr val="000000"/>
                </a:solidFill>
                <a:sym typeface="Symbol" pitchFamily="-65" charset="2"/>
              </a:rPr>
              <a:t>a</a:t>
            </a:r>
            <a:r>
              <a:rPr lang="en-US" sz="2000" baseline="-25000" dirty="0" smtClean="0">
                <a:solidFill>
                  <a:srgbClr val="000000"/>
                </a:solidFill>
                <a:sym typeface="Symbol" pitchFamily="-65" charset="2"/>
              </a:rPr>
              <a:t>1</a:t>
            </a:r>
            <a:r>
              <a:rPr lang="en-US" sz="2000" baseline="30000" dirty="0" smtClean="0">
                <a:solidFill>
                  <a:srgbClr val="000000"/>
                </a:solidFill>
                <a:sym typeface="Symbol" pitchFamily="-65" charset="2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sym typeface="Symbol" pitchFamily="-65" charset="2"/>
              </a:rPr>
              <a:t>(</a:t>
            </a:r>
            <a:r>
              <a:rPr lang="en-US" sz="2000" dirty="0" smtClean="0">
                <a:solidFill>
                  <a:srgbClr val="000000"/>
                </a:solidFill>
                <a:latin typeface="Palatino" pitchFamily="-65" charset="0"/>
                <a:sym typeface="Symbol" pitchFamily="-65" charset="2"/>
              </a:rPr>
              <a:t>3</a:t>
            </a:r>
            <a:r>
              <a:rPr lang="en-US" sz="2000" dirty="0" smtClean="0">
                <a:solidFill>
                  <a:srgbClr val="000000"/>
                </a:solidFill>
                <a:sym typeface="Symbol" pitchFamily="-65" charset="2"/>
              </a:rPr>
              <a:t>)</a:t>
            </a:r>
            <a:r>
              <a:rPr lang="en-US" sz="2000" baseline="30000" dirty="0" smtClean="0">
                <a:solidFill>
                  <a:srgbClr val="000000"/>
                </a:solidFill>
                <a:sym typeface="Symbol" pitchFamily="-65" charset="2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sym typeface="Symbol" pitchFamily="-65" charset="2"/>
              </a:rPr>
              <a:t>) =100% </a:t>
            </a:r>
          </a:p>
          <a:p>
            <a:pPr eaLnBrk="0" hangingPunct="0">
              <a:lnSpc>
                <a:spcPct val="11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Brush Script MT Italic"/>
                <a:cs typeface="Brush Script MT Italic"/>
              </a:rPr>
              <a:t>                          B</a:t>
            </a:r>
            <a:r>
              <a:rPr lang="en-US" sz="1900" b="1" dirty="0" smtClean="0">
                <a:solidFill>
                  <a:srgbClr val="000000"/>
                </a:solidFill>
              </a:rPr>
              <a:t>(</a:t>
            </a:r>
            <a:r>
              <a:rPr lang="en-US" sz="1900" b="1" dirty="0">
                <a:solidFill>
                  <a:srgbClr val="000000"/>
                </a:solidFill>
              </a:rPr>
              <a:t>B</a:t>
            </a:r>
            <a:r>
              <a:rPr lang="en-US" sz="1900" b="1" baseline="30000" dirty="0">
                <a:solidFill>
                  <a:srgbClr val="000000"/>
                </a:solidFill>
              </a:rPr>
              <a:t>+</a:t>
            </a:r>
            <a:r>
              <a:rPr lang="en-US" sz="1900" b="1" dirty="0">
                <a:solidFill>
                  <a:srgbClr val="000000"/>
                </a:solidFill>
                <a:sym typeface="Symbol" pitchFamily="-65" charset="2"/>
              </a:rPr>
              <a:t>a</a:t>
            </a:r>
            <a:r>
              <a:rPr lang="en-US" sz="1900" b="1" baseline="-25000" dirty="0">
                <a:solidFill>
                  <a:srgbClr val="000000"/>
                </a:solidFill>
                <a:sym typeface="Symbol" pitchFamily="-65" charset="2"/>
              </a:rPr>
              <a:t>1</a:t>
            </a:r>
            <a:r>
              <a:rPr lang="en-US" sz="1900" b="1" baseline="30000" dirty="0">
                <a:solidFill>
                  <a:srgbClr val="000000"/>
                </a:solidFill>
                <a:sym typeface="Symbol" pitchFamily="-65" charset="2"/>
              </a:rPr>
              <a:t>+</a:t>
            </a:r>
            <a:r>
              <a:rPr lang="en-US" sz="1900" b="1" dirty="0" smtClean="0">
                <a:solidFill>
                  <a:srgbClr val="000000"/>
                </a:solidFill>
                <a:sym typeface="Symbol" pitchFamily="-65" charset="2"/>
              </a:rPr>
              <a:t> a</a:t>
            </a:r>
            <a:r>
              <a:rPr lang="en-US" sz="1900" b="1" baseline="-25000" dirty="0" smtClean="0">
                <a:solidFill>
                  <a:srgbClr val="000000"/>
                </a:solidFill>
                <a:sym typeface="Symbol" pitchFamily="-65" charset="2"/>
              </a:rPr>
              <a:t>1</a:t>
            </a:r>
            <a:r>
              <a:rPr lang="en-US" sz="1900" b="1" baseline="30000" dirty="0" smtClean="0">
                <a:solidFill>
                  <a:srgbClr val="000000"/>
                </a:solidFill>
                <a:sym typeface="Symbol" pitchFamily="-65" charset="2"/>
              </a:rPr>
              <a:t>-</a:t>
            </a:r>
            <a:r>
              <a:rPr lang="en-US" sz="1900" b="1" dirty="0" smtClean="0">
                <a:solidFill>
                  <a:srgbClr val="000000"/>
                </a:solidFill>
                <a:sym typeface="Symbol" pitchFamily="-65" charset="2"/>
              </a:rPr>
              <a:t>) = (47.3± 10.5 ± 6.3) </a:t>
            </a:r>
            <a:r>
              <a:rPr lang="en-US" sz="1900" b="1" dirty="0">
                <a:solidFill>
                  <a:srgbClr val="000000"/>
                </a:solidFill>
                <a:sym typeface="Symbol" pitchFamily="-65" charset="2"/>
              </a:rPr>
              <a:t>·10</a:t>
            </a:r>
            <a:r>
              <a:rPr lang="en-US" sz="1900" b="1" baseline="30000" dirty="0">
                <a:solidFill>
                  <a:srgbClr val="000000"/>
                </a:solidFill>
                <a:sym typeface="Symbol" pitchFamily="-65" charset="2"/>
              </a:rPr>
              <a:t>-</a:t>
            </a:r>
            <a:r>
              <a:rPr lang="en-US" sz="1900" b="1" baseline="30000" dirty="0" smtClean="0">
                <a:solidFill>
                  <a:srgbClr val="000000"/>
                </a:solidFill>
                <a:sym typeface="Symbol" pitchFamily="-65" charset="2"/>
              </a:rPr>
              <a:t>6</a:t>
            </a:r>
          </a:p>
          <a:p>
            <a:pPr eaLnBrk="0" hangingPunct="0">
              <a:lnSpc>
                <a:spcPct val="110000"/>
              </a:lnSpc>
              <a:buFont typeface="Wingdings" charset="2"/>
              <a:buChar char="q"/>
            </a:pPr>
            <a:r>
              <a:rPr lang="it-IT" sz="2000" dirty="0" smtClean="0"/>
              <a:t> BF and </a:t>
            </a:r>
            <a:r>
              <a:rPr lang="it-IT" sz="2000" dirty="0" err="1" smtClean="0"/>
              <a:t>f</a:t>
            </a:r>
            <a:r>
              <a:rPr lang="it-IT" sz="2000" baseline="-25000" dirty="0" err="1" smtClean="0"/>
              <a:t>L</a:t>
            </a:r>
            <a:r>
              <a:rPr lang="it-IT" sz="2000" baseline="-25000" dirty="0" smtClean="0"/>
              <a:t> </a:t>
            </a:r>
            <a:r>
              <a:rPr lang="it-IT" sz="2000" dirty="0" smtClean="0"/>
              <a:t>in </a:t>
            </a:r>
            <a:r>
              <a:rPr lang="it-IT" sz="2000" dirty="0" err="1" smtClean="0"/>
              <a:t>general</a:t>
            </a:r>
            <a:r>
              <a:rPr lang="it-IT" sz="2000" dirty="0" smtClean="0"/>
              <a:t> agreement </a:t>
            </a:r>
            <a:r>
              <a:rPr lang="it-IT" sz="2000" dirty="0" err="1" smtClean="0"/>
              <a:t>with</a:t>
            </a:r>
            <a:r>
              <a:rPr lang="it-IT" sz="2000" dirty="0" smtClean="0"/>
              <a:t> QCD </a:t>
            </a:r>
            <a:r>
              <a:rPr lang="it-IT" sz="2000" dirty="0" err="1" smtClean="0"/>
              <a:t>Factorization</a:t>
            </a:r>
            <a:r>
              <a:rPr lang="it-IT" sz="2000" dirty="0" smtClean="0"/>
              <a:t> </a:t>
            </a:r>
          </a:p>
          <a:p>
            <a:pPr eaLnBrk="0" hangingPunct="0">
              <a:lnSpc>
                <a:spcPct val="110000"/>
              </a:lnSpc>
            </a:pPr>
            <a:endParaRPr lang="en-US" sz="1900" b="1" baseline="30000" dirty="0">
              <a:solidFill>
                <a:srgbClr val="000000"/>
              </a:solidFill>
              <a:sym typeface="Symbol" pitchFamily="-65" charset="2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3657600" y="1219200"/>
            <a:ext cx="1826141" cy="597932"/>
            <a:chOff x="6096000" y="1600200"/>
            <a:chExt cx="1826141" cy="597932"/>
          </a:xfrm>
        </p:grpSpPr>
        <p:sp>
          <p:nvSpPr>
            <p:cNvPr id="27" name="TextBox 26"/>
            <p:cNvSpPr txBox="1"/>
            <p:nvPr/>
          </p:nvSpPr>
          <p:spPr>
            <a:xfrm>
              <a:off x="6096000" y="1828800"/>
              <a:ext cx="1826141" cy="369332"/>
            </a:xfrm>
            <a:prstGeom prst="rect">
              <a:avLst/>
            </a:prstGeom>
            <a:solidFill>
              <a:schemeClr val="bg2"/>
            </a:solidFill>
            <a:effectLst>
              <a:glow rad="101600">
                <a:schemeClr val="bg2">
                  <a:lumMod val="75000"/>
                  <a:alpha val="75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465±5 </a:t>
              </a:r>
              <a:r>
                <a:rPr lang="it-IT" dirty="0" err="1" smtClean="0"/>
                <a:t>M</a:t>
              </a:r>
              <a:r>
                <a:rPr lang="it-IT" dirty="0" smtClean="0"/>
                <a:t> BB </a:t>
              </a:r>
              <a:r>
                <a:rPr lang="it-IT" dirty="0" err="1" smtClean="0"/>
                <a:t>pairs</a:t>
              </a:r>
              <a:endParaRPr lang="it-IT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91318" y="1600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_</a:t>
              </a:r>
              <a:endParaRPr lang="it-IT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010400" y="5791200"/>
            <a:ext cx="1760931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arXiv</a:t>
            </a:r>
            <a:r>
              <a:rPr lang="it-IT" dirty="0" smtClean="0">
                <a:solidFill>
                  <a:srgbClr val="FF0000"/>
                </a:solidFill>
              </a:rPr>
              <a:t>: 0907.1776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9" name="Picture 18" descr="n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6172200"/>
            <a:ext cx="685800" cy="486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CC8EA0D9-41F9-C747-B5F3-12E4B0A0D6A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it-IT" dirty="0" smtClean="0"/>
              <a:t>Vincenzo Lombardo</a:t>
            </a:r>
            <a:endParaRPr lang="it-IT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67000" y="76200"/>
            <a:ext cx="38862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Conclusions</a:t>
            </a:r>
            <a:endParaRPr kumimoji="0" lang="it-IT" sz="28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03042"/>
            <a:ext cx="8686800" cy="52937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Improved Measurements of B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→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r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+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r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0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 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Determination of the Quark-Mixing Phase </a:t>
            </a:r>
            <a:r>
              <a:rPr lang="it-IT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in B </a:t>
            </a:r>
            <a:r>
              <a:rPr lang="it-IT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→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rr</a:t>
            </a:r>
            <a:r>
              <a:rPr lang="it-IT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</a:p>
          <a:p>
            <a:pPr>
              <a:buFont typeface="Symbol" pitchFamily="-65" charset="2"/>
              <a:buChar char=" "/>
            </a:pPr>
            <a:r>
              <a:rPr lang="it-IT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   a </a:t>
            </a:r>
            <a:r>
              <a:rPr lang="it-IT" b="1" dirty="0" smtClean="0">
                <a:solidFill>
                  <a:srgbClr val="FF0000"/>
                </a:solidFill>
              </a:rPr>
              <a:t>= (92.4</a:t>
            </a:r>
            <a:r>
              <a:rPr lang="en-US" b="1" baseline="-25000" dirty="0" smtClean="0">
                <a:solidFill>
                  <a:srgbClr val="FF0000"/>
                </a:solidFill>
                <a:sym typeface="Symbol" pitchFamily="-65" charset="2"/>
              </a:rPr>
              <a:t>-6.5 </a:t>
            </a:r>
            <a:r>
              <a:rPr lang="en-US" b="1" baseline="30000" dirty="0" smtClean="0">
                <a:solidFill>
                  <a:srgbClr val="FF0000"/>
                </a:solidFill>
                <a:sym typeface="Symbol" pitchFamily="-65" charset="2"/>
              </a:rPr>
              <a:t>+6.0</a:t>
            </a:r>
            <a:r>
              <a:rPr lang="en-US" b="1" dirty="0" smtClean="0">
                <a:solidFill>
                  <a:srgbClr val="FF0000"/>
                </a:solidFill>
                <a:sym typeface="Symbol" pitchFamily="-65" charset="2"/>
              </a:rPr>
              <a:t>)</a:t>
            </a:r>
            <a:r>
              <a:rPr lang="en-US" b="1" dirty="0" smtClean="0">
                <a:solidFill>
                  <a:srgbClr val="FF0000"/>
                </a:solidFill>
                <a:cs typeface="Symbol" charset="2"/>
              </a:rPr>
              <a:t> ° and -1.8°&lt;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Da</a:t>
            </a:r>
            <a:r>
              <a:rPr lang="en-US" b="1" dirty="0" smtClean="0">
                <a:solidFill>
                  <a:srgbClr val="FF0000"/>
                </a:solidFill>
                <a:cs typeface="Symbol" charset="2"/>
              </a:rPr>
              <a:t>&lt;6.7° @ 68% CL (substantial improvement)</a:t>
            </a:r>
          </a:p>
          <a:p>
            <a:pPr>
              <a:buFont typeface="Symbol" pitchFamily="-65" charset="2"/>
              <a:buChar char=" "/>
            </a:pPr>
            <a:r>
              <a:rPr lang="it-IT" b="1" baseline="30000" dirty="0" smtClean="0">
                <a:solidFill>
                  <a:srgbClr val="FF0000"/>
                </a:solidFill>
              </a:rPr>
              <a:t>      </a:t>
            </a:r>
            <a:r>
              <a:rPr lang="it-IT" b="1" dirty="0" smtClean="0">
                <a:solidFill>
                  <a:srgbClr val="FF0000"/>
                </a:solidFill>
              </a:rPr>
              <a:t>CP </a:t>
            </a:r>
            <a:r>
              <a:rPr lang="it-IT" b="1" dirty="0" err="1" smtClean="0">
                <a:solidFill>
                  <a:srgbClr val="FF0000"/>
                </a:solidFill>
              </a:rPr>
              <a:t>asymmetries</a:t>
            </a:r>
            <a:r>
              <a:rPr lang="it-IT" b="1" dirty="0" smtClean="0">
                <a:solidFill>
                  <a:srgbClr val="FF0000"/>
                </a:solidFill>
              </a:rPr>
              <a:t> in </a:t>
            </a:r>
            <a:r>
              <a:rPr lang="en-US" b="1" dirty="0" smtClean="0">
                <a:solidFill>
                  <a:srgbClr val="FF0000"/>
                </a:solidFill>
              </a:rPr>
              <a:t>B </a:t>
            </a:r>
            <a:r>
              <a:rPr lang="it-IT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→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it-IT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it-IT" b="1" i="1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+</a:t>
            </a:r>
            <a:r>
              <a:rPr lang="it-IT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it-IT" b="1" i="1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- </a:t>
            </a:r>
            <a:r>
              <a:rPr lang="it-IT" b="1" dirty="0" err="1" smtClean="0">
                <a:solidFill>
                  <a:srgbClr val="FF0000"/>
                </a:solidFill>
                <a:cs typeface="Symbol" charset="2"/>
              </a:rPr>
              <a:t>using</a:t>
            </a:r>
            <a:r>
              <a:rPr lang="it-IT" b="1" dirty="0" smtClean="0">
                <a:solidFill>
                  <a:srgbClr val="FF0000"/>
                </a:solidFill>
                <a:cs typeface="Symbol" charset="2"/>
              </a:rPr>
              <a:t> full </a:t>
            </a:r>
            <a:r>
              <a:rPr lang="it-IT" b="1" dirty="0" err="1" smtClean="0">
                <a:solidFill>
                  <a:srgbClr val="FF0000"/>
                </a:solidFill>
                <a:cs typeface="Symbol" charset="2"/>
              </a:rPr>
              <a:t>dataset</a:t>
            </a:r>
            <a:r>
              <a:rPr lang="it-IT" b="1" dirty="0" smtClean="0">
                <a:solidFill>
                  <a:srgbClr val="FF0000"/>
                </a:solidFill>
                <a:cs typeface="Symbol" charset="2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cs typeface="Symbol" charset="2"/>
              </a:rPr>
              <a:t>will</a:t>
            </a:r>
            <a:r>
              <a:rPr lang="it-IT" b="1" dirty="0" smtClean="0">
                <a:solidFill>
                  <a:srgbClr val="FF0000"/>
                </a:solidFill>
                <a:cs typeface="Symbol" charset="2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cs typeface="Symbol" charset="2"/>
              </a:rPr>
              <a:t>improve</a:t>
            </a:r>
            <a:r>
              <a:rPr lang="it-IT" b="1" dirty="0" smtClean="0">
                <a:solidFill>
                  <a:srgbClr val="FF0000"/>
                </a:solidFill>
                <a:cs typeface="Symbol" charset="2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cs typeface="Symbol" charset="2"/>
              </a:rPr>
              <a:t>further</a:t>
            </a:r>
            <a:r>
              <a:rPr lang="it-IT" b="1" dirty="0" smtClean="0">
                <a:solidFill>
                  <a:srgbClr val="FF0000"/>
                </a:solidFill>
                <a:cs typeface="Symbol" charset="2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cs typeface="Symbol" charset="2"/>
              </a:rPr>
              <a:t>this</a:t>
            </a:r>
            <a:r>
              <a:rPr lang="it-IT" b="1" dirty="0" smtClean="0">
                <a:solidFill>
                  <a:srgbClr val="FF0000"/>
                </a:solidFill>
                <a:cs typeface="Symbol" charset="2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cs typeface="Symbol" charset="2"/>
              </a:rPr>
              <a:t>measurement</a:t>
            </a:r>
            <a:r>
              <a:rPr lang="it-IT" b="1" dirty="0" smtClean="0">
                <a:solidFill>
                  <a:srgbClr val="FF0000"/>
                </a:solidFill>
                <a:cs typeface="Symbol" charset="2"/>
              </a:rPr>
              <a:t>!</a:t>
            </a:r>
          </a:p>
          <a:p>
            <a:pPr>
              <a:buFont typeface="Symbol" pitchFamily="-65" charset="2"/>
              <a:buChar char=" "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Measurement of B decays to K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(1270)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K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(1400)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Observation of the neutral modes (7.5 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)      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First time extraction of CKM angle </a:t>
            </a:r>
            <a:r>
              <a:rPr lang="it-IT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 from the measurement B</a:t>
            </a:r>
            <a:r>
              <a:rPr lang="en-US" b="1" baseline="30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 to a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(1260) 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:  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    a</a:t>
            </a:r>
            <a:r>
              <a:rPr lang="en-US" b="1" dirty="0" smtClean="0">
                <a:solidFill>
                  <a:srgbClr val="FF0000"/>
                </a:solidFill>
                <a:cs typeface="Symbol" charset="2"/>
              </a:rPr>
              <a:t> =</a:t>
            </a:r>
            <a:r>
              <a:rPr lang="it-IT" i="1" dirty="0" smtClean="0">
                <a:ln>
                  <a:solidFill>
                    <a:srgbClr val="001700"/>
                  </a:solidFill>
                </a:ln>
                <a:solidFill>
                  <a:srgbClr val="FF0000"/>
                </a:solidFill>
                <a:cs typeface="Symbol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Symbol" charset="2"/>
              </a:rPr>
              <a:t>79°</a:t>
            </a:r>
            <a:r>
              <a:rPr lang="en-US" b="1" dirty="0" smtClean="0">
                <a:solidFill>
                  <a:srgbClr val="FF0000"/>
                </a:solidFill>
                <a:sym typeface="Symbol" pitchFamily="-65" charset="2"/>
              </a:rPr>
              <a:t>±7</a:t>
            </a:r>
            <a:r>
              <a:rPr lang="en-US" dirty="0" smtClean="0">
                <a:solidFill>
                  <a:srgbClr val="FF0000"/>
                </a:solidFill>
                <a:cs typeface="Symbol" charset="2"/>
              </a:rPr>
              <a:t>°</a:t>
            </a:r>
            <a:r>
              <a:rPr lang="en-US" b="1" dirty="0" smtClean="0">
                <a:solidFill>
                  <a:srgbClr val="FF0000"/>
                </a:solidFill>
                <a:sym typeface="Symbol" pitchFamily="-65" charset="2"/>
              </a:rPr>
              <a:t>±11</a:t>
            </a:r>
            <a:r>
              <a:rPr lang="en-US" dirty="0" smtClean="0">
                <a:solidFill>
                  <a:srgbClr val="FF0000"/>
                </a:solidFill>
                <a:cs typeface="Symbol" charset="2"/>
              </a:rPr>
              <a:t>°</a:t>
            </a:r>
          </a:p>
          <a:p>
            <a:r>
              <a:rPr lang="en-US" dirty="0" smtClean="0">
                <a:solidFill>
                  <a:srgbClr val="FF0000"/>
                </a:solidFill>
                <a:cs typeface="Symbol" charset="2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cs typeface="Symbol" charset="2"/>
              </a:rPr>
              <a:t>A new and independent measurement of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cs typeface="Symbol" charset="2"/>
              </a:rPr>
              <a:t>is now available!</a:t>
            </a:r>
            <a:r>
              <a:rPr lang="en-US" dirty="0" smtClean="0">
                <a:solidFill>
                  <a:srgbClr val="FF0000"/>
                </a:solidFill>
                <a:cs typeface="Symbol" charset="2"/>
              </a:rPr>
              <a:t> </a:t>
            </a:r>
            <a:endParaRPr lang="en-US" b="1" dirty="0" smtClean="0">
              <a:solidFill>
                <a:srgbClr val="FF0000"/>
              </a:solidFill>
              <a:latin typeface="Symbol" charset="2"/>
              <a:cs typeface="Symbol" charset="2"/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    a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 </a:t>
            </a:r>
            <a:r>
              <a:rPr lang="en-US" b="1" dirty="0" smtClean="0">
                <a:solidFill>
                  <a:srgbClr val="FF0000"/>
                </a:solidFill>
                <a:cs typeface="Symbol" charset="2"/>
              </a:rPr>
              <a:t>join the “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pp/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rr/rp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” </a:t>
            </a:r>
            <a:r>
              <a:rPr lang="en-US" b="1" dirty="0" smtClean="0">
                <a:solidFill>
                  <a:srgbClr val="FF0000"/>
                </a:solidFill>
                <a:cs typeface="Symbol" charset="2"/>
              </a:rPr>
              <a:t>club for measuring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a!</a:t>
            </a:r>
          </a:p>
          <a:p>
            <a:r>
              <a:rPr lang="en-US" b="1" dirty="0" smtClean="0">
                <a:solidFill>
                  <a:srgbClr val="FF0000"/>
                </a:solidFill>
                <a:cs typeface="Symbol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    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Symbol" charset="2"/>
              <a:cs typeface="Symbol" charset="2"/>
            </a:endParaRPr>
          </a:p>
          <a:p>
            <a:pPr>
              <a:buFont typeface="Wingdings" charset="2"/>
              <a:buChar char="q"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Measurement of Branching Fraction of B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a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First Observation of this decay mode (5.0 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b="1" dirty="0" smtClean="0">
                <a:solidFill>
                  <a:srgbClr val="FF0000"/>
                </a:solidFill>
                <a:cs typeface="Symbol" charset="2"/>
              </a:rPr>
              <a:t>)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    First polarization measurement of B </a:t>
            </a:r>
            <a:r>
              <a:rPr lang="it-IT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→</a:t>
            </a:r>
            <a:r>
              <a:rPr lang="en-US" b="1" dirty="0" smtClean="0">
                <a:solidFill>
                  <a:srgbClr val="FF0000"/>
                </a:solidFill>
              </a:rPr>
              <a:t> AA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BF and longitudinal polarization in general agreement with QCD factorization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Errors are too large to extract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cs typeface="Symbol" charset="2"/>
              </a:rPr>
              <a:t>with the available statistics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endParaRPr lang="it-IT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0D9-41F9-C747-B5F3-12E4B0A0D6AC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Lombardo</a:t>
            </a:r>
            <a:endParaRPr lang="it-IT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0" y="2438400"/>
            <a:ext cx="472440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Backup Slides</a:t>
            </a:r>
            <a:endParaRPr kumimoji="0" lang="it-IT" sz="36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752600" y="381000"/>
            <a:ext cx="5715000" cy="9906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it-IT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Outline</a:t>
            </a:r>
            <a:endParaRPr kumimoji="0" lang="it-IT" sz="32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Handwriting - Dakot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1745156"/>
            <a:ext cx="7543800" cy="443198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Improved Measurements of B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→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r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+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r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0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 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Determination of the Quark-Mixing Phase </a:t>
            </a:r>
            <a:r>
              <a:rPr lang="it-IT" sz="2000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 </a:t>
            </a:r>
            <a:r>
              <a:rPr lang="en-US" sz="2000" b="1" dirty="0" smtClean="0">
                <a:solidFill>
                  <a:srgbClr val="FF0000"/>
                </a:solidFill>
              </a:rPr>
              <a:t>in B </a:t>
            </a:r>
            <a:r>
              <a:rPr lang="it-IT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→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rr</a:t>
            </a:r>
            <a:r>
              <a:rPr lang="it-IT" sz="2000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Measurement of B decays to K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(1270)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K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(1400)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Observation of the neutral modes      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Extraction of CKM angle </a:t>
            </a:r>
            <a:r>
              <a:rPr lang="it-IT" sz="2000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 from the measurement B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</a:rPr>
              <a:t> to a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(1260) </a:t>
            </a:r>
            <a:r>
              <a:rPr lang="en-US" sz="20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endParaRPr lang="en-US" sz="2000" b="1" dirty="0" smtClean="0">
              <a:solidFill>
                <a:srgbClr val="FF0000"/>
              </a:solidFill>
              <a:latin typeface="Symbol" charset="2"/>
              <a:cs typeface="Symbol" charset="2"/>
            </a:endParaRPr>
          </a:p>
          <a:p>
            <a:endParaRPr lang="en-US" sz="2000" b="1" dirty="0" smtClean="0">
              <a:solidFill>
                <a:srgbClr val="FF0000"/>
              </a:solidFill>
              <a:latin typeface="Symbol" charset="2"/>
              <a:cs typeface="Symbol" charset="2"/>
            </a:endParaRPr>
          </a:p>
          <a:p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Measurement of Branching Fraction of B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a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First Observation of this decay mode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First polarization measurement of B </a:t>
            </a:r>
            <a:r>
              <a:rPr lang="it-IT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→</a:t>
            </a:r>
            <a:r>
              <a:rPr lang="en-US" sz="2000" b="1" dirty="0" smtClean="0">
                <a:solidFill>
                  <a:srgbClr val="FF0000"/>
                </a:solidFill>
              </a:rPr>
              <a:t> AA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In principle this mode can be used to measure </a:t>
            </a:r>
            <a:r>
              <a:rPr lang="it-IT" sz="2000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   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6" name="Picture 5" descr="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033115"/>
            <a:ext cx="685800" cy="486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151831"/>
            <a:ext cx="685800" cy="486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0D9-41F9-C747-B5F3-12E4B0A0D6AC}" type="slidenum">
              <a:rPr lang="it-IT" smtClean="0">
                <a:solidFill>
                  <a:srgbClr val="000000"/>
                </a:solidFill>
              </a:rPr>
              <a:pPr/>
              <a:t>2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Vincenzo Lombardo</a:t>
            </a:r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128D-9291-294B-8260-63A992D12BDE}" type="slidenum">
              <a:rPr lang="it-IT"/>
              <a:pPr/>
              <a:t>20</a:t>
            </a:fld>
            <a:endParaRPr lang="it-IT"/>
          </a:p>
        </p:txBody>
      </p:sp>
      <p:pic>
        <p:nvPicPr>
          <p:cNvPr id="37890" name="Picture 2" descr="bbr_3d_cut"/>
          <p:cNvPicPr>
            <a:picLocks noChangeAspect="1" noChangeArrowheads="1"/>
          </p:cNvPicPr>
          <p:nvPr/>
        </p:nvPicPr>
        <p:blipFill>
          <a:blip r:embed="rId3"/>
          <a:srcRect t="7541" r="4213" b="9402"/>
          <a:stretch>
            <a:fillRect/>
          </a:stretch>
        </p:blipFill>
        <p:spPr bwMode="auto">
          <a:xfrm>
            <a:off x="1331913" y="1125538"/>
            <a:ext cx="6934200" cy="426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9750" y="2463800"/>
            <a:ext cx="1735138" cy="835025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0000"/>
                </a:solidFill>
                <a:latin typeface="Comic Sans MS" pitchFamily="-65" charset="0"/>
              </a:rPr>
              <a:t>DIRC </a:t>
            </a:r>
            <a:r>
              <a:rPr lang="en-US" sz="1600" b="1">
                <a:latin typeface="Symbol" pitchFamily="-65" charset="2"/>
              </a:rPr>
              <a:t>(</a:t>
            </a:r>
            <a:r>
              <a:rPr lang="en-US" sz="1600" b="1">
                <a:latin typeface="Comic Sans MS" pitchFamily="-65" charset="0"/>
              </a:rPr>
              <a:t>PID)</a:t>
            </a:r>
          </a:p>
          <a:p>
            <a:pPr algn="ctr" eaLnBrk="0" hangingPunct="0"/>
            <a:r>
              <a:rPr lang="en-US" sz="1600">
                <a:latin typeface="Comic Sans MS" pitchFamily="-65" charset="0"/>
              </a:rPr>
              <a:t>144 quartz bars</a:t>
            </a:r>
          </a:p>
          <a:p>
            <a:pPr algn="ctr" eaLnBrk="0" hangingPunct="0"/>
            <a:r>
              <a:rPr lang="en-US" sz="1600">
                <a:latin typeface="Comic Sans MS" pitchFamily="-65" charset="0"/>
              </a:rPr>
              <a:t>11000 PMs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825625" y="1706563"/>
            <a:ext cx="144462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0000"/>
                </a:solidFill>
                <a:latin typeface="Comic Sans MS" pitchFamily="-65" charset="0"/>
              </a:rPr>
              <a:t>1.5T</a:t>
            </a:r>
            <a:r>
              <a:rPr lang="en-US" sz="1600" b="1">
                <a:latin typeface="Comic Sans MS" pitchFamily="-65" charset="0"/>
              </a:rPr>
              <a:t> solenoid</a:t>
            </a:r>
            <a:r>
              <a:rPr lang="en-US" sz="1600">
                <a:latin typeface="Comic Sans MS" pitchFamily="-65" charset="0"/>
              </a:rPr>
              <a:t>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777038" y="1330325"/>
            <a:ext cx="2246312" cy="590550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0000"/>
                </a:solidFill>
                <a:latin typeface="Comic Sans MS" pitchFamily="-65" charset="0"/>
              </a:rPr>
              <a:t>EMC</a:t>
            </a:r>
            <a:endParaRPr lang="en-US" sz="1600" b="1">
              <a:latin typeface="Comic Sans MS" pitchFamily="-65" charset="0"/>
            </a:endParaRPr>
          </a:p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Comic Sans MS" pitchFamily="-65" charset="0"/>
              </a:rPr>
              <a:t>6580</a:t>
            </a:r>
            <a:r>
              <a:rPr lang="en-US" sz="1600">
                <a:latin typeface="Comic Sans MS" pitchFamily="-65" charset="0"/>
              </a:rPr>
              <a:t> CsI(Tl) crystals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010400" y="3133725"/>
            <a:ext cx="162877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0000"/>
                </a:solidFill>
                <a:latin typeface="Comic Sans MS" pitchFamily="-65" charset="0"/>
              </a:rPr>
              <a:t>D</a:t>
            </a:r>
            <a:r>
              <a:rPr lang="en-US" sz="1600" b="1">
                <a:latin typeface="Comic Sans MS" pitchFamily="-65" charset="0"/>
              </a:rPr>
              <a:t>rift </a:t>
            </a:r>
            <a:r>
              <a:rPr lang="en-US" sz="1600" b="1">
                <a:solidFill>
                  <a:srgbClr val="FF0000"/>
                </a:solidFill>
                <a:latin typeface="Comic Sans MS" pitchFamily="-65" charset="0"/>
              </a:rPr>
              <a:t>C</a:t>
            </a:r>
            <a:r>
              <a:rPr lang="en-US" sz="1600" b="1">
                <a:latin typeface="Comic Sans MS" pitchFamily="-65" charset="0"/>
              </a:rPr>
              <a:t>hamber</a:t>
            </a:r>
          </a:p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Comic Sans MS" pitchFamily="-65" charset="0"/>
              </a:rPr>
              <a:t>40</a:t>
            </a:r>
            <a:r>
              <a:rPr lang="en-US" sz="1600">
                <a:latin typeface="Comic Sans MS" pitchFamily="-65" charset="0"/>
              </a:rPr>
              <a:t>  layers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41313" y="4414838"/>
            <a:ext cx="2879725" cy="13239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0000"/>
                </a:solidFill>
                <a:latin typeface="Comic Sans MS" pitchFamily="-65" charset="0"/>
              </a:rPr>
              <a:t>I</a:t>
            </a:r>
            <a:r>
              <a:rPr lang="en-US" sz="1600" b="1">
                <a:latin typeface="Comic Sans MS" pitchFamily="-65" charset="0"/>
              </a:rPr>
              <a:t>nstrumented </a:t>
            </a:r>
            <a:r>
              <a:rPr lang="en-US" sz="1600" b="1">
                <a:solidFill>
                  <a:srgbClr val="FF0000"/>
                </a:solidFill>
                <a:latin typeface="Comic Sans MS" pitchFamily="-65" charset="0"/>
              </a:rPr>
              <a:t>F</a:t>
            </a:r>
            <a:r>
              <a:rPr lang="en-US" sz="1600" b="1">
                <a:latin typeface="Comic Sans MS" pitchFamily="-65" charset="0"/>
              </a:rPr>
              <a:t>lux </a:t>
            </a:r>
            <a:r>
              <a:rPr lang="en-US" sz="1600" b="1">
                <a:solidFill>
                  <a:srgbClr val="FF0000"/>
                </a:solidFill>
                <a:latin typeface="Comic Sans MS" pitchFamily="-65" charset="0"/>
              </a:rPr>
              <a:t>R</a:t>
            </a:r>
            <a:r>
              <a:rPr lang="en-US" sz="1600" b="1">
                <a:latin typeface="Comic Sans MS" pitchFamily="-65" charset="0"/>
              </a:rPr>
              <a:t>eturn</a:t>
            </a:r>
          </a:p>
          <a:p>
            <a:pPr algn="ctr" eaLnBrk="0" hangingPunct="0"/>
            <a:r>
              <a:rPr lang="en-US" sz="1600">
                <a:latin typeface="Comic Sans MS" pitchFamily="-65" charset="0"/>
              </a:rPr>
              <a:t>Iron / Resistive Plate Chambers or Limited Streamer Tubes  (muon / neutral hadrons)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324600" y="3886200"/>
            <a:ext cx="2547938" cy="8350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0000"/>
                </a:solidFill>
                <a:latin typeface="Comic Sans MS" pitchFamily="-65" charset="0"/>
              </a:rPr>
              <a:t>S</a:t>
            </a:r>
            <a:r>
              <a:rPr lang="en-US" sz="1600" b="1">
                <a:latin typeface="Comic Sans MS" pitchFamily="-65" charset="0"/>
              </a:rPr>
              <a:t>ilicon </a:t>
            </a:r>
            <a:r>
              <a:rPr lang="en-US" sz="1600" b="1">
                <a:solidFill>
                  <a:srgbClr val="FF0000"/>
                </a:solidFill>
                <a:latin typeface="Comic Sans MS" pitchFamily="-65" charset="0"/>
              </a:rPr>
              <a:t>V</a:t>
            </a:r>
            <a:r>
              <a:rPr lang="en-US" sz="1600" b="1">
                <a:latin typeface="Comic Sans MS" pitchFamily="-65" charset="0"/>
              </a:rPr>
              <a:t>ertex </a:t>
            </a:r>
            <a:r>
              <a:rPr lang="en-US" sz="1600" b="1">
                <a:solidFill>
                  <a:srgbClr val="FF0000"/>
                </a:solidFill>
                <a:latin typeface="Comic Sans MS" pitchFamily="-65" charset="0"/>
              </a:rPr>
              <a:t>T</a:t>
            </a:r>
            <a:r>
              <a:rPr lang="en-US" sz="1600" b="1">
                <a:latin typeface="Comic Sans MS" pitchFamily="-65" charset="0"/>
              </a:rPr>
              <a:t>racker</a:t>
            </a:r>
          </a:p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Comic Sans MS" pitchFamily="-65" charset="0"/>
              </a:rPr>
              <a:t>5</a:t>
            </a:r>
            <a:r>
              <a:rPr lang="en-US" sz="1600">
                <a:latin typeface="Comic Sans MS" pitchFamily="-65" charset="0"/>
              </a:rPr>
              <a:t> layers, double sided strips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5468938" y="1419225"/>
            <a:ext cx="1468437" cy="12954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2965450" y="4275138"/>
            <a:ext cx="2351088" cy="45720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5240338" y="3067050"/>
            <a:ext cx="1992312" cy="15240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 flipV="1">
            <a:off x="3048000" y="2193925"/>
            <a:ext cx="2046288" cy="304800"/>
          </a:xfrm>
          <a:prstGeom prst="line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4994275" y="3295650"/>
            <a:ext cx="1406525" cy="97155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2127250" y="2971800"/>
            <a:ext cx="2924175" cy="176213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6786563" y="1876425"/>
            <a:ext cx="18065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227" tIns="49114" rIns="98227" bIns="49114">
            <a:prstTxWarp prst="textNoShape">
              <a:avLst/>
            </a:prstTxWarp>
            <a:spAutoFit/>
          </a:bodyPr>
          <a:lstStyle/>
          <a:p>
            <a:pPr defTabSz="982663" eaLnBrk="0" hangingPunct="0"/>
            <a:r>
              <a:rPr lang="en-US">
                <a:solidFill>
                  <a:srgbClr val="FF0000"/>
                </a:solidFill>
                <a:latin typeface="Comic Sans MS" pitchFamily="-65" charset="0"/>
              </a:rPr>
              <a:t>e</a:t>
            </a:r>
            <a:r>
              <a:rPr lang="en-US" baseline="30000">
                <a:solidFill>
                  <a:srgbClr val="FF0000"/>
                </a:solidFill>
                <a:latin typeface="Symbol" pitchFamily="-65" charset="2"/>
              </a:rPr>
              <a:t>+</a:t>
            </a:r>
            <a:r>
              <a:rPr lang="en-US" baseline="30000">
                <a:solidFill>
                  <a:srgbClr val="FF0000"/>
                </a:solidFill>
                <a:latin typeface="Comic Sans MS" pitchFamily="-65" charset="0"/>
              </a:rPr>
              <a:t> </a:t>
            </a:r>
            <a:r>
              <a:rPr lang="en-US">
                <a:solidFill>
                  <a:srgbClr val="FF0000"/>
                </a:solidFill>
                <a:latin typeface="Comic Sans MS" pitchFamily="-65" charset="0"/>
              </a:rPr>
              <a:t>(3.1GeV)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374650" y="3363913"/>
            <a:ext cx="1676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227" tIns="49114" rIns="98227" bIns="49114">
            <a:prstTxWarp prst="textNoShape">
              <a:avLst/>
            </a:prstTxWarp>
            <a:spAutoFit/>
          </a:bodyPr>
          <a:lstStyle/>
          <a:p>
            <a:pPr defTabSz="982663" eaLnBrk="0" hangingPunct="0"/>
            <a:r>
              <a:rPr lang="en-US">
                <a:solidFill>
                  <a:schemeClr val="accent2"/>
                </a:solidFill>
                <a:latin typeface="Comic Sans MS" pitchFamily="-65" charset="0"/>
              </a:rPr>
              <a:t>e</a:t>
            </a:r>
            <a:r>
              <a:rPr lang="en-US" baseline="30000">
                <a:solidFill>
                  <a:schemeClr val="accent2"/>
                </a:solidFill>
                <a:latin typeface="Symbol" pitchFamily="-65" charset="2"/>
              </a:rPr>
              <a:t>-</a:t>
            </a:r>
            <a:r>
              <a:rPr lang="en-US" baseline="30000">
                <a:solidFill>
                  <a:schemeClr val="accent2"/>
                </a:solidFill>
                <a:latin typeface="Comic Sans MS" pitchFamily="-65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Comic Sans MS" pitchFamily="-65" charset="0"/>
              </a:rPr>
              <a:t>(9GeV)</a:t>
            </a:r>
            <a:endParaRPr lang="en-US" sz="3500">
              <a:latin typeface="Comic Sans MS" pitchFamily="-65" charset="0"/>
            </a:endParaRP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V="1">
            <a:off x="527050" y="3821113"/>
            <a:ext cx="1066800" cy="2524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6688138" y="2333625"/>
            <a:ext cx="650875" cy="165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5805488"/>
            <a:ext cx="9144000" cy="501650"/>
            <a:chOff x="0" y="93"/>
            <a:chExt cx="5752" cy="300"/>
          </a:xfrm>
        </p:grpSpPr>
        <p:pic>
          <p:nvPicPr>
            <p:cNvPr id="37909" name="Picture 21" descr="canad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96"/>
              <a:ext cx="639" cy="291"/>
            </a:xfrm>
            <a:prstGeom prst="rect">
              <a:avLst/>
            </a:prstGeom>
            <a:noFill/>
          </p:spPr>
        </p:pic>
        <p:pic>
          <p:nvPicPr>
            <p:cNvPr id="37910" name="Picture 22" descr="chin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1" y="97"/>
              <a:ext cx="48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1" name="Picture 23" descr="franc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11" y="96"/>
              <a:ext cx="480" cy="290"/>
            </a:xfrm>
            <a:prstGeom prst="rect">
              <a:avLst/>
            </a:prstGeom>
            <a:noFill/>
          </p:spPr>
        </p:pic>
        <p:pic>
          <p:nvPicPr>
            <p:cNvPr id="37912" name="Picture 24" descr="german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91" y="96"/>
              <a:ext cx="518" cy="287"/>
            </a:xfrm>
            <a:prstGeom prst="rect">
              <a:avLst/>
            </a:prstGeom>
            <a:noFill/>
          </p:spPr>
        </p:pic>
        <p:pic>
          <p:nvPicPr>
            <p:cNvPr id="37913" name="Picture 25" descr="italy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08" y="96"/>
              <a:ext cx="478" cy="291"/>
            </a:xfrm>
            <a:prstGeom prst="rect">
              <a:avLst/>
            </a:prstGeom>
            <a:noFill/>
          </p:spPr>
        </p:pic>
        <p:pic>
          <p:nvPicPr>
            <p:cNvPr id="37914" name="Picture 26" descr="netherland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84" y="95"/>
              <a:ext cx="477" cy="291"/>
            </a:xfrm>
            <a:prstGeom prst="rect">
              <a:avLst/>
            </a:prstGeom>
            <a:noFill/>
          </p:spPr>
        </p:pic>
        <p:pic>
          <p:nvPicPr>
            <p:cNvPr id="37915" name="Picture 27" descr="norway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61" y="96"/>
              <a:ext cx="530" cy="292"/>
            </a:xfrm>
            <a:prstGeom prst="rect">
              <a:avLst/>
            </a:prstGeom>
            <a:noFill/>
          </p:spPr>
        </p:pic>
        <p:pic>
          <p:nvPicPr>
            <p:cNvPr id="37916" name="Picture 28" descr="russia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584" y="98"/>
              <a:ext cx="478" cy="291"/>
            </a:xfrm>
            <a:prstGeom prst="rect">
              <a:avLst/>
            </a:prstGeom>
            <a:noFill/>
          </p:spPr>
        </p:pic>
        <p:pic>
          <p:nvPicPr>
            <p:cNvPr id="37917" name="Picture 29" descr="spain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63" y="93"/>
              <a:ext cx="494" cy="295"/>
            </a:xfrm>
            <a:prstGeom prst="rect">
              <a:avLst/>
            </a:prstGeom>
            <a:noFill/>
          </p:spPr>
        </p:pic>
        <p:pic>
          <p:nvPicPr>
            <p:cNvPr id="37918" name="Picture 30" descr="uk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556" y="96"/>
              <a:ext cx="639" cy="291"/>
            </a:xfrm>
            <a:prstGeom prst="rect">
              <a:avLst/>
            </a:prstGeom>
            <a:noFill/>
          </p:spPr>
        </p:pic>
        <p:pic>
          <p:nvPicPr>
            <p:cNvPr id="37919" name="Picture 31" descr="usflagc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193" y="96"/>
              <a:ext cx="559" cy="297"/>
            </a:xfrm>
            <a:prstGeom prst="rect">
              <a:avLst/>
            </a:prstGeom>
            <a:noFill/>
          </p:spPr>
        </p:pic>
      </p:grpSp>
      <p:sp>
        <p:nvSpPr>
          <p:cNvPr id="33" name="Title 1"/>
          <p:cNvSpPr txBox="1">
            <a:spLocks/>
          </p:cNvSpPr>
          <p:nvPr/>
        </p:nvSpPr>
        <p:spPr>
          <a:xfrm>
            <a:off x="2355850" y="228600"/>
            <a:ext cx="450215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Babar Detector</a:t>
            </a:r>
            <a:endParaRPr kumimoji="0" lang="it-IT" sz="36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 animBg="1"/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3EDC-1B1E-6142-8947-B8F0D90442C5}" type="slidenum">
              <a:rPr lang="it-IT"/>
              <a:pPr/>
              <a:t>21</a:t>
            </a:fld>
            <a:endParaRPr lang="it-IT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60925" y="1052513"/>
            <a:ext cx="4130675" cy="3616325"/>
            <a:chOff x="3016" y="663"/>
            <a:chExt cx="2602" cy="2278"/>
          </a:xfrm>
        </p:grpSpPr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07" y="799"/>
              <a:ext cx="724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037" name="Text Box 5"/>
            <p:cNvSpPr txBox="1">
              <a:spLocks noChangeArrowheads="1"/>
            </p:cNvSpPr>
            <p:nvPr/>
          </p:nvSpPr>
          <p:spPr bwMode="auto">
            <a:xfrm>
              <a:off x="3833" y="663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pitchFamily="-65" charset="0"/>
                </a:rPr>
                <a:t>- Topology:</a:t>
              </a:r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3878" y="1026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3300"/>
                  </a:solidFill>
                  <a:latin typeface="Comic Sans MS" pitchFamily="-65" charset="0"/>
                </a:rPr>
                <a:t>spherical BB events</a:t>
              </a:r>
            </a:p>
          </p:txBody>
        </p:sp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3878" y="1661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Tahoma" pitchFamily="-65" charset="0"/>
                </a:rPr>
                <a:t>“jetty” qq events</a:t>
              </a:r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3016" y="2115"/>
              <a:ext cx="2602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>
                  <a:solidFill>
                    <a:schemeClr val="tx2"/>
                  </a:solidFill>
                  <a:latin typeface="Comic Sans MS" pitchFamily="-65" charset="0"/>
                </a:rPr>
                <a:t>Event-shape variables  combined </a:t>
              </a:r>
            </a:p>
            <a:p>
              <a:r>
                <a:rPr lang="fr-FR" sz="2000">
                  <a:solidFill>
                    <a:schemeClr val="tx2"/>
                  </a:solidFill>
                  <a:latin typeface="Comic Sans MS" pitchFamily="-65" charset="0"/>
                </a:rPr>
                <a:t>in  a  neural   network  or  Fisher </a:t>
              </a:r>
            </a:p>
            <a:p>
              <a:r>
                <a:rPr lang="fr-FR" sz="2000">
                  <a:solidFill>
                    <a:schemeClr val="tx2"/>
                  </a:solidFill>
                  <a:latin typeface="Comic Sans MS" pitchFamily="-65" charset="0"/>
                </a:rPr>
                <a:t>discriminant to suppress jet-like </a:t>
              </a:r>
            </a:p>
            <a:p>
              <a:r>
                <a:rPr lang="fr-FR" sz="2000">
                  <a:solidFill>
                    <a:schemeClr val="tx2"/>
                  </a:solidFill>
                  <a:latin typeface="Comic Sans MS" pitchFamily="-65" charset="0"/>
                </a:rPr>
                <a:t>continuum events.</a:t>
              </a:r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>
              <a:off x="3016" y="2931"/>
              <a:ext cx="25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200" y="1052513"/>
            <a:ext cx="4859338" cy="4752975"/>
            <a:chOff x="0" y="663"/>
            <a:chExt cx="3061" cy="2994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1026"/>
              <a:ext cx="2744" cy="2586"/>
              <a:chOff x="144" y="816"/>
              <a:chExt cx="3600" cy="3371"/>
            </a:xfrm>
          </p:grpSpPr>
          <p:pic>
            <p:nvPicPr>
              <p:cNvPr id="44044" name="Picture 1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4" y="816"/>
                <a:ext cx="3575" cy="3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 useBgFill="1">
            <p:nvSpPr>
              <p:cNvPr id="44045" name="Rectangle 13"/>
              <p:cNvSpPr>
                <a:spLocks noChangeArrowheads="1"/>
              </p:cNvSpPr>
              <p:nvPr/>
            </p:nvSpPr>
            <p:spPr bwMode="auto">
              <a:xfrm>
                <a:off x="2208" y="816"/>
                <a:ext cx="1536" cy="1488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aphicFrame>
          <p:nvGraphicFramePr>
            <p:cNvPr id="44046" name="Object 14"/>
            <p:cNvGraphicFramePr>
              <a:graphicFrameLocks noChangeAspect="1"/>
            </p:cNvGraphicFramePr>
            <p:nvPr/>
          </p:nvGraphicFramePr>
          <p:xfrm>
            <a:off x="1610" y="1162"/>
            <a:ext cx="1248" cy="327"/>
          </p:xfrm>
          <a:graphic>
            <a:graphicData uri="http://schemas.openxmlformats.org/presentationml/2006/ole">
              <p:oleObj spid="_x0000_s57346" name="Equation" r:id="rId5" imgW="7315200" imgH="1930400" progId="Equation.3">
                <p:embed/>
              </p:oleObj>
            </a:graphicData>
          </a:graphic>
        </p:graphicFrame>
        <p:graphicFrame>
          <p:nvGraphicFramePr>
            <p:cNvPr id="44047" name="Object 15"/>
            <p:cNvGraphicFramePr>
              <a:graphicFrameLocks noChangeAspect="1"/>
            </p:cNvGraphicFramePr>
            <p:nvPr/>
          </p:nvGraphicFramePr>
          <p:xfrm>
            <a:off x="1610" y="1797"/>
            <a:ext cx="1248" cy="353"/>
          </p:xfrm>
          <a:graphic>
            <a:graphicData uri="http://schemas.openxmlformats.org/presentationml/2006/ole">
              <p:oleObj spid="_x0000_s57347" name="Equation" r:id="rId6" imgW="7315200" imgH="2070100" progId="Equation.3">
                <p:embed/>
              </p:oleObj>
            </a:graphicData>
          </a:graphic>
        </p:graphicFrame>
        <p:sp>
          <p:nvSpPr>
            <p:cNvPr id="44048" name="Text Box 16"/>
            <p:cNvSpPr txBox="1">
              <a:spLocks noChangeArrowheads="1"/>
            </p:cNvSpPr>
            <p:nvPr/>
          </p:nvSpPr>
          <p:spPr bwMode="auto">
            <a:xfrm>
              <a:off x="158" y="709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pitchFamily="-65" charset="0"/>
                </a:rPr>
                <a:t>- Kinematics:</a:t>
              </a:r>
            </a:p>
          </p:txBody>
        </p:sp>
        <p:sp>
          <p:nvSpPr>
            <p:cNvPr id="44049" name="Rectangle 17"/>
            <p:cNvSpPr>
              <a:spLocks noChangeArrowheads="1"/>
            </p:cNvSpPr>
            <p:nvPr/>
          </p:nvSpPr>
          <p:spPr bwMode="auto">
            <a:xfrm>
              <a:off x="1292" y="663"/>
              <a:ext cx="1769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lvl="1"/>
              <a:r>
                <a:rPr lang="fr-FR" sz="1800" b="1">
                  <a:latin typeface="Comic Sans MS" pitchFamily="-65" charset="0"/>
                </a:rPr>
                <a:t>Beam energy </a:t>
              </a:r>
            </a:p>
            <a:p>
              <a:pPr lvl="1"/>
              <a:r>
                <a:rPr lang="fr-FR" sz="1800" b="1">
                  <a:latin typeface="Comic Sans MS" pitchFamily="-65" charset="0"/>
                </a:rPr>
                <a:t>substituted mass </a:t>
              </a:r>
            </a:p>
            <a:p>
              <a:pPr lvl="1"/>
              <a:endParaRPr lang="fr-FR" sz="1800" b="1">
                <a:latin typeface="Comic Sans MS" pitchFamily="-65" charset="0"/>
              </a:endParaRPr>
            </a:p>
            <a:p>
              <a:pPr lvl="1"/>
              <a:endParaRPr lang="fr-FR" sz="1800" b="1">
                <a:latin typeface="Comic Sans MS" pitchFamily="-65" charset="0"/>
              </a:endParaRPr>
            </a:p>
            <a:p>
              <a:pPr lvl="1"/>
              <a:endParaRPr lang="fr-FR" sz="1800" b="1">
                <a:latin typeface="Comic Sans MS" pitchFamily="-65" charset="0"/>
              </a:endParaRPr>
            </a:p>
            <a:p>
              <a:pPr lvl="1"/>
              <a:r>
                <a:rPr lang="fr-FR" sz="1800" b="1">
                  <a:latin typeface="Comic Sans MS" pitchFamily="-65" charset="0"/>
                </a:rPr>
                <a:t>Energy difference</a:t>
              </a:r>
              <a:endParaRPr lang="it-IT" sz="1800" b="1">
                <a:latin typeface="Comic Sans MS" pitchFamily="-65" charset="0"/>
              </a:endParaRPr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>
              <a:off x="3016" y="1026"/>
              <a:ext cx="0" cy="2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051" name="Line 19"/>
            <p:cNvSpPr>
              <a:spLocks noChangeShapeType="1"/>
            </p:cNvSpPr>
            <p:nvPr/>
          </p:nvSpPr>
          <p:spPr bwMode="auto">
            <a:xfrm>
              <a:off x="1519" y="3657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844675" y="4724400"/>
            <a:ext cx="6329362" cy="2065337"/>
            <a:chOff x="1161" y="3019"/>
            <a:chExt cx="3987" cy="1301"/>
          </a:xfrm>
        </p:grpSpPr>
        <p:sp>
          <p:nvSpPr>
            <p:cNvPr id="44053" name="Rectangle 21"/>
            <p:cNvSpPr>
              <a:spLocks noChangeArrowheads="1"/>
            </p:cNvSpPr>
            <p:nvPr/>
          </p:nvSpPr>
          <p:spPr bwMode="auto">
            <a:xfrm>
              <a:off x="1161" y="3793"/>
              <a:ext cx="291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solidFill>
                    <a:srgbClr val="000099"/>
                  </a:solidFill>
                  <a:latin typeface="Comic Sans MS" pitchFamily="-65" charset="0"/>
                </a:rPr>
                <a:t>- Hadron ID </a:t>
              </a:r>
              <a:r>
                <a:rPr lang="fr-FR" dirty="0" err="1">
                  <a:solidFill>
                    <a:srgbClr val="000099"/>
                  </a:solidFill>
                  <a:latin typeface="Comic Sans MS" pitchFamily="-65" charset="0"/>
                  <a:sym typeface="Symbol" pitchFamily="-65" charset="2"/>
                </a:rPr>
                <a:t></a:t>
              </a:r>
              <a:r>
                <a:rPr lang="fr-FR" dirty="0">
                  <a:solidFill>
                    <a:srgbClr val="000099"/>
                  </a:solidFill>
                  <a:latin typeface="Comic Sans MS" pitchFamily="-65" charset="0"/>
                </a:rPr>
                <a:t> </a:t>
              </a:r>
              <a:r>
                <a:rPr lang="fr-FR" dirty="0" err="1">
                  <a:solidFill>
                    <a:srgbClr val="000099"/>
                  </a:solidFill>
                  <a:latin typeface="Comic Sans MS" pitchFamily="-65" charset="0"/>
                </a:rPr>
                <a:t>separation</a:t>
              </a:r>
              <a:r>
                <a:rPr lang="fr-FR" dirty="0">
                  <a:solidFill>
                    <a:srgbClr val="000099"/>
                  </a:solidFill>
                  <a:latin typeface="Comic Sans MS" pitchFamily="-65" charset="0"/>
                </a:rPr>
                <a:t> </a:t>
              </a:r>
              <a:r>
                <a:rPr lang="fr-FR" dirty="0">
                  <a:solidFill>
                    <a:srgbClr val="000099"/>
                  </a:solidFill>
                  <a:latin typeface="Symbol" pitchFamily="-65" charset="2"/>
                </a:rPr>
                <a:t>p</a:t>
              </a:r>
              <a:r>
                <a:rPr lang="fr-FR" dirty="0">
                  <a:solidFill>
                    <a:srgbClr val="000099"/>
                  </a:solidFill>
                  <a:latin typeface="Comic Sans MS" pitchFamily="-65" charset="0"/>
                </a:rPr>
                <a:t>/K</a:t>
              </a:r>
              <a:r>
                <a:rPr lang="fr-FR" sz="2800" b="1" dirty="0">
                  <a:solidFill>
                    <a:srgbClr val="FF0000"/>
                  </a:solidFill>
                  <a:latin typeface="Comic Sans MS" pitchFamily="-65" charset="0"/>
                </a:rPr>
                <a:t> </a:t>
              </a:r>
            </a:p>
          </p:txBody>
        </p:sp>
        <p:pic>
          <p:nvPicPr>
            <p:cNvPr id="44054" name="Picture 2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79" y="3019"/>
              <a:ext cx="1769" cy="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1539875" y="152400"/>
            <a:ext cx="5851525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sz="2800" b="1" i="1" dirty="0" smtClean="0">
                <a:solidFill>
                  <a:srgbClr val="000000"/>
                </a:solidFill>
                <a:latin typeface="Comic Sans MS" pitchFamily="-65" charset="0"/>
              </a:rPr>
              <a:t>Physics Analysis with a Boosted </a:t>
            </a:r>
            <a:r>
              <a:rPr lang="en-US" sz="2800" b="1" i="1" dirty="0" smtClean="0">
                <a:solidFill>
                  <a:srgbClr val="000000"/>
                </a:solidFill>
                <a:latin typeface="Comic Sans MS" pitchFamily="-65" charset="0"/>
                <a:sym typeface="Symbol" pitchFamily="-65" charset="2"/>
              </a:rPr>
              <a:t>(4S)</a:t>
            </a:r>
          </a:p>
          <a:p>
            <a:pPr algn="ctr">
              <a:spcBef>
                <a:spcPct val="0"/>
              </a:spcBef>
            </a:pPr>
            <a:endParaRPr kumimoji="0" lang="it-IT" sz="28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Lombardo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8FE0-9ED5-9E4A-8DD8-8B8754FF0567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4" name="Picture 3" descr="Immagin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458200" cy="5471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09800" y="76200"/>
            <a:ext cx="47244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SU(3) :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rr</a:t>
            </a:r>
            <a:endParaRPr kumimoji="0" lang="it-IT" sz="36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charset="2"/>
              <a:ea typeface="+mn-ea"/>
              <a:cs typeface="Symbol" charset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Lombardo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8FE0-9ED5-9E4A-8DD8-8B8754FF0567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4" name="Picture 3" descr="Immagine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04" y="902087"/>
            <a:ext cx="6244996" cy="5740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0" y="152400"/>
            <a:ext cx="44958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Systematics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B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K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p</a:t>
            </a:r>
            <a:endParaRPr kumimoji="0" lang="it-IT" sz="20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charset="2"/>
              <a:ea typeface="+mn-ea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068-9DC5-EF42-96B6-62A6C0DF1EDC}" type="slidenum">
              <a:rPr lang="it-IT"/>
              <a:pPr/>
              <a:t>24</a:t>
            </a:fld>
            <a:endParaRPr lang="it-IT"/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95400"/>
            <a:ext cx="7200900" cy="331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960937"/>
            <a:ext cx="6469063" cy="1395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95400" y="152400"/>
            <a:ext cx="67056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chemeClr val="tx1"/>
                </a:solidFill>
              </a:rPr>
              <a:t>Approx SU(3) </a:t>
            </a:r>
            <a:r>
              <a:rPr lang="en-US" sz="3200" b="1" dirty="0" err="1" smtClean="0">
                <a:solidFill>
                  <a:schemeClr val="tx1"/>
                </a:solidFill>
              </a:rPr>
              <a:t>flavour</a:t>
            </a:r>
            <a:r>
              <a:rPr lang="en-US" sz="3200" b="1" dirty="0" smtClean="0">
                <a:solidFill>
                  <a:schemeClr val="tx1"/>
                </a:solidFill>
              </a:rPr>
              <a:t> symmetry: a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p</a:t>
            </a:r>
            <a:r>
              <a:rPr lang="en-US" sz="3200" b="1" dirty="0" smtClean="0">
                <a:solidFill>
                  <a:schemeClr val="tx1"/>
                </a:solidFill>
              </a:rPr>
              <a:t>   </a:t>
            </a:r>
            <a:endParaRPr lang="it-IT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81000" y="3058012"/>
            <a:ext cx="7108920" cy="506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91686" indent="-293764">
              <a:lnSpc>
                <a:spcPct val="98000"/>
              </a:lnSpc>
              <a:spcAft>
                <a:spcPts val="1293"/>
              </a:spcAft>
              <a:buFont typeface="Wingdings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5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sz="25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SU</a:t>
            </a:r>
            <a:r>
              <a:rPr lang="en-GB" sz="25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(3) relations result </a:t>
            </a:r>
            <a:r>
              <a:rPr lang="en-GB" sz="25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in: </a:t>
            </a:r>
            <a:r>
              <a:rPr lang="en-GB" sz="25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/>
            </a:r>
            <a:br>
              <a:rPr lang="en-GB" sz="25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</a:br>
            <a:r>
              <a:rPr lang="en-GB" sz="25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/>
            </a:r>
            <a:br>
              <a:rPr lang="en-GB" sz="25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</a:br>
            <a:r>
              <a:rPr lang="en-GB" sz="25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						</a:t>
            </a:r>
            <a:r>
              <a:rPr lang="en-GB" sz="25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	  </a:t>
            </a:r>
            <a:br>
              <a:rPr lang="en-GB" sz="25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</a:br>
            <a:r>
              <a:rPr lang="en-GB" sz="25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                     where                            </a:t>
            </a:r>
            <a:br>
              <a:rPr lang="en-GB" sz="25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</a:br>
            <a:r>
              <a:rPr lang="en-GB" sz="25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/>
            </a:r>
            <a:br>
              <a:rPr lang="en-GB" sz="25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</a:br>
            <a:endParaRPr lang="en-GB" b="1" i="1" dirty="0" smtClean="0">
              <a:solidFill>
                <a:srgbClr val="000000"/>
              </a:solidFill>
              <a:latin typeface="Lucida Calligraphy"/>
              <a:ea typeface="Lucida Sans Typewriter" pitchFamily="-65" charset="0"/>
              <a:cs typeface="Lucida Calligraphy"/>
            </a:endParaRPr>
          </a:p>
          <a:p>
            <a:pPr marL="391686" indent="-293764">
              <a:lnSpc>
                <a:spcPct val="97000"/>
              </a:lnSpc>
              <a:spcAft>
                <a:spcPts val="1293"/>
              </a:spcAft>
              <a:buFont typeface="Wingdings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|</a:t>
            </a:r>
            <a:r>
              <a:rPr lang="en-GB" sz="2000" dirty="0" err="1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Δα</a:t>
            </a:r>
            <a:r>
              <a:rPr lang="en-GB" sz="2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| = (</a:t>
            </a:r>
            <a:r>
              <a:rPr lang="en-GB" sz="2000" dirty="0"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|α</a:t>
            </a:r>
            <a:r>
              <a:rPr lang="en-GB" sz="2000" baseline="-20000" dirty="0"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eff</a:t>
            </a:r>
            <a:r>
              <a:rPr lang="en-GB" sz="2000" baseline="30000" dirty="0"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2000" dirty="0"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</a:t>
            </a:r>
            <a:r>
              <a:rPr lang="en-GB" sz="2000" dirty="0" smtClean="0"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α|</a:t>
            </a:r>
            <a:r>
              <a:rPr lang="en-GB" sz="2000" dirty="0"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+|α</a:t>
            </a:r>
            <a:r>
              <a:rPr lang="en-GB" sz="2000" baseline="-20000" dirty="0"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eff</a:t>
            </a:r>
            <a:r>
              <a:rPr lang="en-GB" sz="2000" baseline="30000" dirty="0"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</a:t>
            </a:r>
            <a:r>
              <a:rPr lang="en-GB" sz="2000" dirty="0"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</a:t>
            </a:r>
            <a:r>
              <a:rPr lang="en-GB" sz="2000" dirty="0" smtClean="0"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α|</a:t>
            </a:r>
            <a:r>
              <a:rPr lang="en-GB" sz="2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)/2</a:t>
            </a:r>
            <a:endParaRPr lang="en-GB" sz="2000" dirty="0" smtClean="0">
              <a:solidFill>
                <a:srgbClr val="000000"/>
              </a:solidFill>
              <a:latin typeface="Lucida Sans Typewriter" pitchFamily="-65" charset="0"/>
              <a:ea typeface="Lucida Sans Typewriter" pitchFamily="-65" charset="0"/>
              <a:cs typeface="Lucida Sans Typewriter" pitchFamily="-65" charset="0"/>
            </a:endParaRPr>
          </a:p>
          <a:p>
            <a:pPr marL="391686" indent="-293764">
              <a:lnSpc>
                <a:spcPct val="97000"/>
              </a:lnSpc>
              <a:spcAft>
                <a:spcPts val="1293"/>
              </a:spcAft>
              <a:buFont typeface="Wingdings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get</a:t>
            </a:r>
            <a:r>
              <a:rPr lang="en-GB" sz="20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|</a:t>
            </a:r>
            <a:r>
              <a:rPr lang="en-GB" sz="2000" dirty="0" err="1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α</a:t>
            </a:r>
            <a:r>
              <a:rPr lang="en-GB" sz="2000" baseline="-20000" dirty="0" err="1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eff</a:t>
            </a:r>
            <a:r>
              <a:rPr lang="en-GB" sz="2000" baseline="30000" dirty="0" err="1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+,-</a:t>
            </a:r>
            <a:r>
              <a:rPr lang="en-GB" sz="2000" dirty="0" err="1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</a:t>
            </a:r>
            <a:r>
              <a:rPr lang="en-GB" sz="2000" dirty="0" err="1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α|</a:t>
            </a:r>
            <a:r>
              <a:rPr lang="en-GB" sz="2000" dirty="0" err="1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by</a:t>
            </a:r>
            <a:r>
              <a:rPr lang="en-GB" sz="2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solving the </a:t>
            </a:r>
            <a:r>
              <a:rPr lang="en-GB" sz="2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system</a:t>
            </a:r>
          </a:p>
          <a:p>
            <a:pPr marL="391686" indent="-293764">
              <a:lnSpc>
                <a:spcPct val="97000"/>
              </a:lnSpc>
              <a:spcAft>
                <a:spcPts val="1293"/>
              </a:spcAft>
              <a:buFont typeface="Wingdings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US" sz="2000" dirty="0" err="1" smtClean="0">
                <a:latin typeface="Times New Roman" charset="0"/>
              </a:rPr>
              <a:t>Metod</a:t>
            </a:r>
            <a:r>
              <a:rPr lang="en-US" sz="2000" dirty="0" smtClean="0">
                <a:latin typeface="Times New Roman" charset="0"/>
              </a:rPr>
              <a:t> works much better if smaller penguin/tree</a:t>
            </a:r>
          </a:p>
          <a:p>
            <a:pPr marL="391686" indent="-293764">
              <a:lnSpc>
                <a:spcPct val="97000"/>
              </a:lnSpc>
              <a:spcAft>
                <a:spcPts val="1293"/>
              </a:spcAft>
              <a:buFont typeface="Wingdings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GB" sz="2000" dirty="0" smtClean="0">
              <a:solidFill>
                <a:srgbClr val="000000"/>
              </a:solidFill>
              <a:ea typeface="Lucida Sans Typewriter" pitchFamily="-65" charset="0"/>
              <a:cs typeface="Lucida Sans Typewriter" pitchFamily="-65" charset="0"/>
            </a:endParaRPr>
          </a:p>
          <a:p>
            <a:pPr marL="391686" indent="-293764">
              <a:lnSpc>
                <a:spcPct val="97000"/>
              </a:lnSpc>
              <a:spcAft>
                <a:spcPts val="1293"/>
              </a:spcAft>
              <a:buFont typeface="Wingdings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‏   </a:t>
            </a:r>
            <a:endParaRPr lang="en-GB" sz="2000" dirty="0">
              <a:solidFill>
                <a:srgbClr val="000000"/>
              </a:solidFill>
              <a:ea typeface="Lucida Sans Typewriter" pitchFamily="-65" charset="0"/>
              <a:cs typeface="Lucida Sans Typewriter" pitchFamily="-65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42240" y="6594196"/>
            <a:ext cx="8501760" cy="416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936760" y="4193465"/>
          <a:ext cx="64800" cy="381640"/>
        </p:xfrm>
        <a:graphic>
          <a:graphicData uri="http://schemas.openxmlformats.org/presentationml/2006/ole">
            <p:oleObj spid="_x0000_s65538" r:id="rId4" imgW="76200" imgH="431800" progId="">
              <p:embed/>
            </p:oleObj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246140" y="152400"/>
            <a:ext cx="751686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Bounds on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a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from CP-violation asymmetries in B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0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-&gt;a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p</a:t>
            </a:r>
            <a:endParaRPr kumimoji="0" lang="it-IT" sz="20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charset="2"/>
              <a:ea typeface="+mn-ea"/>
              <a:cs typeface="Symbol" charset="2"/>
            </a:endParaRPr>
          </a:p>
        </p:txBody>
      </p:sp>
      <p:pic>
        <p:nvPicPr>
          <p:cNvPr id="11" name="Picture 10" descr="Immagine 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2362200" cy="2679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Immagine 1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505201"/>
            <a:ext cx="2743200" cy="1746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Immagine 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390" y="1676400"/>
            <a:ext cx="2846122" cy="1381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Immagine 1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5122" y="762000"/>
            <a:ext cx="2563860" cy="905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Immagine 1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762000"/>
            <a:ext cx="5665522" cy="866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713390" y="2133600"/>
            <a:ext cx="37448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0000"/>
                </a:solidFill>
                <a:latin typeface="Lucida Calligraphy"/>
                <a:ea typeface="Lucida Sans Typewriter" pitchFamily="-65" charset="0"/>
                <a:cs typeface="Lucida Calligraphy"/>
              </a:rPr>
              <a:t>A</a:t>
            </a:r>
            <a:r>
              <a:rPr lang="en-GB" b="1" i="1" baseline="-25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CP</a:t>
            </a:r>
            <a:r>
              <a:rPr lang="en-GB" b="1" i="1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 are time- and </a:t>
            </a:r>
            <a:r>
              <a:rPr lang="en-GB" b="1" i="1" dirty="0" err="1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flavor</a:t>
            </a:r>
            <a:r>
              <a:rPr lang="en-GB" b="1" i="1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- integrated </a:t>
            </a:r>
          </a:p>
          <a:p>
            <a:r>
              <a:rPr lang="en-GB" b="1" i="1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charge asymmetry in </a:t>
            </a:r>
            <a:r>
              <a:rPr lang="en-GB" sz="2000" b="1" i="1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B</a:t>
            </a:r>
            <a:r>
              <a:rPr lang="en-GB" sz="2000" b="1" i="1" baseline="30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0</a:t>
            </a:r>
            <a:r>
              <a:rPr lang="it-IT" sz="2000" b="1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→</a:t>
            </a:r>
            <a:r>
              <a:rPr lang="en-GB" sz="2000" b="1" i="1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a</a:t>
            </a:r>
            <a:r>
              <a:rPr lang="en-GB" sz="2000" b="1" i="1" baseline="-200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π</a:t>
            </a:r>
          </a:p>
          <a:p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3059668"/>
            <a:ext cx="429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err="1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Gronau</a:t>
            </a:r>
            <a:r>
              <a:rPr lang="en-GB" b="1" i="1" dirty="0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 and </a:t>
            </a:r>
            <a:r>
              <a:rPr lang="en-GB" b="1" i="1" dirty="0" err="1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Zupan</a:t>
            </a:r>
            <a:r>
              <a:rPr lang="en-GB" b="1" i="1" dirty="0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, PRD 73, 057502 (2006) </a:t>
            </a:r>
            <a:endParaRPr lang="en-GB" sz="2000" dirty="0" smtClean="0">
              <a:solidFill>
                <a:srgbClr val="000000"/>
              </a:solidFill>
              <a:latin typeface="Lucida Sans Typewriter" pitchFamily="-65" charset="0"/>
              <a:ea typeface="Lucida Sans Typewriter" pitchFamily="-65" charset="0"/>
              <a:cs typeface="Lucida Sans Typewriter" pitchFamily="-65" charset="0"/>
            </a:endParaRPr>
          </a:p>
          <a:p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0D9-41F9-C747-B5F3-12E4B0A0D6AC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Lombardo</a:t>
            </a:r>
            <a:endParaRPr lang="it-IT"/>
          </a:p>
        </p:txBody>
      </p:sp>
      <p:pic>
        <p:nvPicPr>
          <p:cNvPr id="6" name="Picture 5" descr="Immagin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3" y="3397254"/>
            <a:ext cx="50794" cy="6349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228600"/>
            <a:ext cx="7696200" cy="12192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BF and Polarization measurement of B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a</a:t>
            </a:r>
            <a:r>
              <a:rPr lang="en-US" sz="32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</a:t>
            </a:r>
            <a:r>
              <a:rPr lang="en-US" sz="32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decay</a:t>
            </a:r>
            <a:endParaRPr kumimoji="0" lang="it-IT" sz="32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509" y="2819400"/>
            <a:ext cx="7558479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it-IT" dirty="0" smtClean="0"/>
              <a:t> Reconstruct a</a:t>
            </a:r>
            <a:r>
              <a:rPr lang="it-IT" baseline="-25000" dirty="0" smtClean="0"/>
              <a:t>1</a:t>
            </a:r>
            <a:r>
              <a:rPr lang="it-IT" baseline="30000" dirty="0" smtClean="0"/>
              <a:t>+</a:t>
            </a:r>
            <a:r>
              <a:rPr lang="it-IT" b="1" i="1" dirty="0" smtClean="0">
                <a:latin typeface="Symbol" charset="2"/>
                <a:cs typeface="Symbol" charset="2"/>
              </a:rPr>
              <a:t>→p</a:t>
            </a:r>
            <a:r>
              <a:rPr lang="it-IT" b="1" i="1" baseline="30000" dirty="0" smtClean="0">
                <a:latin typeface="Symbol" charset="2"/>
                <a:cs typeface="Symbol" charset="2"/>
              </a:rPr>
              <a:t>+</a:t>
            </a:r>
            <a:r>
              <a:rPr lang="it-IT" b="1" i="1" dirty="0" smtClean="0">
                <a:latin typeface="Symbol" charset="2"/>
                <a:cs typeface="Symbol" charset="2"/>
              </a:rPr>
              <a:t>p</a:t>
            </a:r>
            <a:r>
              <a:rPr lang="it-IT" b="1" i="1" baseline="30000" dirty="0" smtClean="0">
                <a:latin typeface="Symbol" charset="2"/>
                <a:cs typeface="Symbol" charset="2"/>
              </a:rPr>
              <a:t>-</a:t>
            </a:r>
            <a:r>
              <a:rPr lang="it-IT" b="1" i="1" dirty="0" smtClean="0">
                <a:latin typeface="Symbol" charset="2"/>
                <a:cs typeface="Symbol" charset="2"/>
              </a:rPr>
              <a:t>p</a:t>
            </a:r>
            <a:r>
              <a:rPr lang="it-IT" b="1" i="1" baseline="30000" dirty="0" smtClean="0">
                <a:latin typeface="Symbol" charset="2"/>
                <a:cs typeface="Symbol" charset="2"/>
              </a:rPr>
              <a:t>+ </a:t>
            </a:r>
            <a:r>
              <a:rPr lang="it-IT" b="1" i="1" dirty="0" smtClean="0">
                <a:latin typeface="Symbol" charset="2"/>
                <a:cs typeface="Symbol" charset="2"/>
              </a:rPr>
              <a:t> </a:t>
            </a:r>
            <a:r>
              <a:rPr lang="it-IT" dirty="0" smtClean="0">
                <a:cs typeface="Symbol" charset="2"/>
              </a:rPr>
              <a:t>with 2</a:t>
            </a:r>
            <a:r>
              <a:rPr lang="it-IT" dirty="0" smtClean="0">
                <a:latin typeface="Symbol" charset="2"/>
                <a:cs typeface="Symbol" charset="2"/>
              </a:rPr>
              <a:t>p </a:t>
            </a:r>
            <a:r>
              <a:rPr lang="it-IT" dirty="0" smtClean="0">
                <a:cs typeface="Symbol" charset="2"/>
              </a:rPr>
              <a:t>to form a </a:t>
            </a:r>
            <a:r>
              <a:rPr lang="it-IT" dirty="0" smtClean="0">
                <a:latin typeface="Symbol" charset="2"/>
                <a:cs typeface="Symbol" charset="2"/>
              </a:rPr>
              <a:t>r</a:t>
            </a:r>
            <a:r>
              <a:rPr lang="it-IT" baseline="30000" dirty="0" smtClean="0">
                <a:latin typeface="Symbol" charset="2"/>
                <a:cs typeface="Symbol" charset="2"/>
              </a:rPr>
              <a:t>0</a:t>
            </a:r>
            <a:r>
              <a:rPr lang="it-IT" dirty="0" smtClean="0">
                <a:cs typeface="Symbol" charset="2"/>
              </a:rPr>
              <a:t> candidate</a:t>
            </a:r>
          </a:p>
          <a:p>
            <a:pPr>
              <a:buFont typeface="Wingdings" charset="2"/>
              <a:buChar char="q"/>
            </a:pPr>
            <a:r>
              <a:rPr lang="it-IT" dirty="0" smtClean="0">
                <a:cs typeface="Symbol" charset="2"/>
              </a:rPr>
              <a:t> 0.87 &lt; a</a:t>
            </a:r>
            <a:r>
              <a:rPr lang="it-IT" baseline="-25000" dirty="0" smtClean="0">
                <a:cs typeface="Symbol" charset="2"/>
              </a:rPr>
              <a:t>1</a:t>
            </a:r>
            <a:r>
              <a:rPr lang="it-IT" dirty="0" smtClean="0">
                <a:cs typeface="Symbol" charset="2"/>
              </a:rPr>
              <a:t> mass &lt;1.75 </a:t>
            </a:r>
            <a:r>
              <a:rPr lang="it-IT" dirty="0" err="1" smtClean="0">
                <a:cs typeface="Symbol" charset="2"/>
              </a:rPr>
              <a:t>GeV</a:t>
            </a:r>
            <a:r>
              <a:rPr lang="it-IT" dirty="0" smtClean="0">
                <a:cs typeface="Symbol" charset="2"/>
              </a:rPr>
              <a:t>/c</a:t>
            </a:r>
            <a:r>
              <a:rPr lang="it-IT" baseline="30000" dirty="0" smtClean="0">
                <a:cs typeface="Symbol" charset="2"/>
              </a:rPr>
              <a:t>2</a:t>
            </a:r>
          </a:p>
          <a:p>
            <a:pPr>
              <a:buFont typeface="Wingdings" charset="2"/>
              <a:buChar char="q"/>
            </a:pPr>
            <a:r>
              <a:rPr lang="it-IT" baseline="30000" dirty="0" smtClean="0">
                <a:cs typeface="Symbol" charset="2"/>
              </a:rPr>
              <a:t> </a:t>
            </a:r>
            <a:r>
              <a:rPr lang="it-IT" dirty="0" smtClean="0">
                <a:cs typeface="Symbol" charset="2"/>
              </a:rPr>
              <a:t>PID </a:t>
            </a:r>
            <a:r>
              <a:rPr lang="it-IT" dirty="0" err="1" smtClean="0">
                <a:cs typeface="Symbol" charset="2"/>
              </a:rPr>
              <a:t>for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pions</a:t>
            </a:r>
            <a:endParaRPr lang="it-IT" dirty="0" smtClean="0">
              <a:cs typeface="Symbol" charset="2"/>
            </a:endParaRPr>
          </a:p>
          <a:p>
            <a:pPr>
              <a:buFont typeface="Wingdings" charset="2"/>
              <a:buChar char="q"/>
            </a:pP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Vetos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to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suppress</a:t>
            </a:r>
            <a:r>
              <a:rPr lang="it-IT" dirty="0" smtClean="0">
                <a:cs typeface="Symbol" charset="2"/>
              </a:rPr>
              <a:t> charm </a:t>
            </a:r>
            <a:r>
              <a:rPr lang="it-IT" dirty="0" err="1" smtClean="0">
                <a:cs typeface="Symbol" charset="2"/>
              </a:rPr>
              <a:t>bkg</a:t>
            </a:r>
            <a:r>
              <a:rPr lang="it-IT" dirty="0" smtClean="0">
                <a:cs typeface="Symbol" charset="2"/>
              </a:rPr>
              <a:t> </a:t>
            </a:r>
          </a:p>
          <a:p>
            <a:pPr>
              <a:buFont typeface="Wingdings" charset="2"/>
              <a:buChar char="q"/>
            </a:pPr>
            <a:r>
              <a:rPr lang="it-IT" dirty="0" smtClean="0">
                <a:cs typeface="Symbol" charset="2"/>
              </a:rPr>
              <a:t> Best candidate from highest B vertex χ</a:t>
            </a:r>
            <a:r>
              <a:rPr lang="it-IT" baseline="30000" dirty="0" smtClean="0">
                <a:cs typeface="Symbol" charset="2"/>
              </a:rPr>
              <a:t>2 </a:t>
            </a:r>
            <a:r>
              <a:rPr lang="it-IT" dirty="0" smtClean="0">
                <a:cs typeface="Symbol" charset="2"/>
              </a:rPr>
              <a:t>probability</a:t>
            </a:r>
          </a:p>
          <a:p>
            <a:endParaRPr lang="it-IT" dirty="0" smtClean="0">
              <a:cs typeface="Symbol" charset="2"/>
            </a:endParaRPr>
          </a:p>
          <a:p>
            <a:pPr>
              <a:buFont typeface="Wingdings" charset="2"/>
              <a:buChar char="q"/>
            </a:pP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5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hypoteses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 in the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likelihood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model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: </a:t>
            </a:r>
          </a:p>
          <a:p>
            <a:r>
              <a:rPr lang="it-IT" dirty="0" smtClean="0">
                <a:solidFill>
                  <a:srgbClr val="000090"/>
                </a:solidFill>
                <a:cs typeface="Symbol" charset="2"/>
              </a:rPr>
              <a:t>    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signal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, continuum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bkg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,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charmless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,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generic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 charm and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peaking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 charm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bkg</a:t>
            </a:r>
            <a:endParaRPr lang="it-IT" dirty="0" smtClean="0">
              <a:solidFill>
                <a:srgbClr val="000090"/>
              </a:solidFill>
              <a:cs typeface="Symbol" charset="2"/>
            </a:endParaRPr>
          </a:p>
          <a:p>
            <a:pPr>
              <a:buFont typeface="Wingdings" charset="2"/>
              <a:buChar char="q"/>
            </a:pP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charmless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non-resonant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decays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 (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6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pions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 in the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final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 state)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taken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it-IT" dirty="0" err="1" smtClean="0">
                <a:solidFill>
                  <a:srgbClr val="000090"/>
                </a:solidFill>
                <a:cs typeface="Symbol" charset="2"/>
              </a:rPr>
              <a:t>into</a:t>
            </a:r>
            <a:r>
              <a:rPr lang="it-IT" dirty="0" smtClean="0">
                <a:solidFill>
                  <a:srgbClr val="000090"/>
                </a:solidFill>
                <a:cs typeface="Symbol" charset="2"/>
              </a:rPr>
              <a:t> account</a:t>
            </a:r>
          </a:p>
          <a:p>
            <a:r>
              <a:rPr lang="it-IT" dirty="0" smtClean="0">
                <a:cs typeface="Symbol" charset="2"/>
              </a:rPr>
              <a:t>    </a:t>
            </a:r>
            <a:r>
              <a:rPr lang="it-IT" b="1" i="1" dirty="0" smtClean="0">
                <a:cs typeface="Symbol" charset="2"/>
              </a:rPr>
              <a:t>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1828800"/>
            <a:ext cx="3693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/>
              <a:t>Selection</a:t>
            </a:r>
            <a:r>
              <a:rPr lang="it-IT" sz="4000" dirty="0" smtClean="0"/>
              <a:t> - </a:t>
            </a:r>
            <a:r>
              <a:rPr lang="it-IT" sz="4000" dirty="0" err="1" smtClean="0"/>
              <a:t>ML</a:t>
            </a:r>
            <a:r>
              <a:rPr lang="it-IT" sz="4000" dirty="0" smtClean="0"/>
              <a:t> </a:t>
            </a:r>
            <a:r>
              <a:rPr lang="it-IT" sz="4000" dirty="0" err="1" smtClean="0"/>
              <a:t>fit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Lombardo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8FE0-9ED5-9E4A-8DD8-8B8754FF0567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228600"/>
            <a:ext cx="59436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Projections: B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a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decay</a:t>
            </a:r>
            <a:endParaRPr kumimoji="0" lang="it-IT" sz="20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pic>
        <p:nvPicPr>
          <p:cNvPr id="5" name="Picture 4" descr="Immagin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89042"/>
            <a:ext cx="4800600" cy="5440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Lombardo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8FE0-9ED5-9E4A-8DD8-8B8754FF0567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228600"/>
            <a:ext cx="63246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Significance: B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a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decay</a:t>
            </a:r>
            <a:endParaRPr kumimoji="0" lang="it-IT" sz="20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pic>
        <p:nvPicPr>
          <p:cNvPr id="6" name="Picture 5" descr="Immagin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791" y="1219200"/>
            <a:ext cx="4633009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Lombardo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8FE0-9ED5-9E4A-8DD8-8B8754FF0567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228600"/>
            <a:ext cx="64008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Systematics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B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a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(1260)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decay</a:t>
            </a:r>
            <a:endParaRPr kumimoji="0" lang="it-IT" sz="20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pic>
        <p:nvPicPr>
          <p:cNvPr id="7" name="Picture 6" descr="Immagin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084" y="1066800"/>
            <a:ext cx="3869916" cy="5478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48217"/>
            <a:ext cx="2460625" cy="1851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9187" y="1023609"/>
            <a:ext cx="2487613" cy="1795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657600" y="1176817"/>
            <a:ext cx="2232025" cy="1223963"/>
            <a:chOff x="2018" y="935"/>
            <a:chExt cx="1406" cy="771"/>
          </a:xfrm>
        </p:grpSpPr>
        <p:sp>
          <p:nvSpPr>
            <p:cNvPr id="115716" name="Oval 4"/>
            <p:cNvSpPr>
              <a:spLocks noChangeArrowheads="1"/>
            </p:cNvSpPr>
            <p:nvPr/>
          </p:nvSpPr>
          <p:spPr bwMode="auto">
            <a:xfrm>
              <a:off x="2170" y="935"/>
              <a:ext cx="1087" cy="6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aphicFrame>
          <p:nvGraphicFramePr>
            <p:cNvPr id="115717" name="Object 5"/>
            <p:cNvGraphicFramePr>
              <a:graphicFrameLocks noChangeAspect="1"/>
            </p:cNvGraphicFramePr>
            <p:nvPr/>
          </p:nvGraphicFramePr>
          <p:xfrm>
            <a:off x="2018" y="1012"/>
            <a:ext cx="319" cy="275"/>
          </p:xfrm>
          <a:graphic>
            <a:graphicData uri="http://schemas.openxmlformats.org/presentationml/2006/ole">
              <p:oleObj spid="_x0000_s26633" name="Equation" r:id="rId5" imgW="6502400" imgH="6096000" progId="Equation.3">
                <p:embed/>
              </p:oleObj>
            </a:graphicData>
          </a:graphic>
        </p:graphicFrame>
        <p:graphicFrame>
          <p:nvGraphicFramePr>
            <p:cNvPr id="115718" name="Object 6"/>
            <p:cNvGraphicFramePr>
              <a:graphicFrameLocks noChangeAspect="1"/>
            </p:cNvGraphicFramePr>
            <p:nvPr/>
          </p:nvGraphicFramePr>
          <p:xfrm>
            <a:off x="2511" y="1431"/>
            <a:ext cx="338" cy="275"/>
          </p:xfrm>
          <a:graphic>
            <a:graphicData uri="http://schemas.openxmlformats.org/presentationml/2006/ole">
              <p:oleObj spid="_x0000_s26634" name="Equation" r:id="rId6" imgW="6908800" imgH="6096000" progId="Equation.3">
                <p:embed/>
              </p:oleObj>
            </a:graphicData>
          </a:graphic>
        </p:graphicFrame>
        <p:graphicFrame>
          <p:nvGraphicFramePr>
            <p:cNvPr id="115719" name="Object 7"/>
            <p:cNvGraphicFramePr>
              <a:graphicFrameLocks noChangeAspect="1"/>
            </p:cNvGraphicFramePr>
            <p:nvPr/>
          </p:nvGraphicFramePr>
          <p:xfrm>
            <a:off x="3185" y="1012"/>
            <a:ext cx="239" cy="292"/>
          </p:xfrm>
          <a:graphic>
            <a:graphicData uri="http://schemas.openxmlformats.org/presentationml/2006/ole">
              <p:oleObj spid="_x0000_s26635" name="Equation" r:id="rId7" imgW="4876800" imgH="6502400" progId="">
                <p:embed/>
              </p:oleObj>
            </a:graphicData>
          </a:graphic>
        </p:graphicFrame>
      </p:grpSp>
      <p:pic>
        <p:nvPicPr>
          <p:cNvPr id="115722" name="Picture 10" descr="mix_cucina_frullatore_ar_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6225" y="1460979"/>
            <a:ext cx="765175" cy="706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5723" name="Picture 11" descr="tre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1083154"/>
            <a:ext cx="936625" cy="931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533400" y="872017"/>
            <a:ext cx="2359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30000" dirty="0">
                <a:solidFill>
                  <a:schemeClr val="accent2"/>
                </a:solidFill>
              </a:rPr>
              <a:t>0</a:t>
            </a:r>
            <a:r>
              <a:rPr lang="en-US" dirty="0">
                <a:solidFill>
                  <a:schemeClr val="accent2"/>
                </a:solidFill>
              </a:rPr>
              <a:t>-B</a:t>
            </a:r>
            <a:r>
              <a:rPr lang="en-US" baseline="30000" dirty="0">
                <a:solidFill>
                  <a:schemeClr val="accent2"/>
                </a:solidFill>
              </a:rPr>
              <a:t>0</a:t>
            </a:r>
            <a:r>
              <a:rPr lang="en-US" dirty="0">
                <a:solidFill>
                  <a:schemeClr val="accent2"/>
                </a:solidFill>
              </a:rPr>
              <a:t> mixing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7467600" y="948217"/>
            <a:ext cx="1171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Decay tree</a:t>
            </a:r>
            <a:endParaRPr lang="it-IT" dirty="0">
              <a:solidFill>
                <a:schemeClr val="accent2"/>
              </a:solidFill>
            </a:endParaRPr>
          </a:p>
        </p:txBody>
      </p:sp>
      <p:graphicFrame>
        <p:nvGraphicFramePr>
          <p:cNvPr id="115726" name="Object 14"/>
          <p:cNvGraphicFramePr>
            <a:graphicFrameLocks noChangeAspect="1"/>
          </p:cNvGraphicFramePr>
          <p:nvPr/>
        </p:nvGraphicFramePr>
        <p:xfrm>
          <a:off x="457200" y="5926137"/>
          <a:ext cx="1152525" cy="779463"/>
        </p:xfrm>
        <a:graphic>
          <a:graphicData uri="http://schemas.openxmlformats.org/presentationml/2006/ole">
            <p:oleObj spid="_x0000_s26626" name="Equation" r:id="rId10" imgW="7315200" imgH="4914900" progId="Equation.3">
              <p:embed/>
            </p:oleObj>
          </a:graphicData>
        </a:graphic>
      </p:graphicFrame>
      <p:graphicFrame>
        <p:nvGraphicFramePr>
          <p:cNvPr id="115727" name="Object 15"/>
          <p:cNvGraphicFramePr>
            <a:graphicFrameLocks noChangeAspect="1"/>
          </p:cNvGraphicFramePr>
          <p:nvPr/>
        </p:nvGraphicFramePr>
        <p:xfrm>
          <a:off x="1676400" y="5791200"/>
          <a:ext cx="1295400" cy="976312"/>
        </p:xfrm>
        <a:graphic>
          <a:graphicData uri="http://schemas.openxmlformats.org/presentationml/2006/ole">
            <p:oleObj spid="_x0000_s26627" name="Equation" r:id="rId11" imgW="7315200" imgH="5486400" progId="">
              <p:embed/>
            </p:oleObj>
          </a:graphicData>
        </a:graphic>
      </p:graphicFrame>
      <p:pic>
        <p:nvPicPr>
          <p:cNvPr id="115729" name="Picture 17" descr="animated_CP_graphics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9200" y="3714750"/>
            <a:ext cx="2209800" cy="192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2590800" y="4038600"/>
            <a:ext cx="2159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SzPct val="100000"/>
              <a:buFont typeface="Wingdings" charset="2"/>
              <a:buNone/>
            </a:pPr>
            <a:r>
              <a:rPr lang="en-US" sz="900" dirty="0">
                <a:solidFill>
                  <a:schemeClr val="tx1"/>
                </a:solidFill>
                <a:latin typeface="Arial" charset="0"/>
              </a:rPr>
              <a:t>SC</a:t>
            </a:r>
            <a:endParaRPr lang="it-IT" sz="9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-841375" y="4953000"/>
            <a:ext cx="3203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008000"/>
                </a:solidFill>
              </a:rPr>
              <a:t>Time-dependent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asymmetry </a:t>
            </a:r>
            <a:r>
              <a:rPr lang="en-US" sz="1400" dirty="0" err="1">
                <a:solidFill>
                  <a:srgbClr val="008000"/>
                </a:solidFill>
              </a:rPr>
              <a:t>A</a:t>
            </a:r>
            <a:r>
              <a:rPr lang="en-US" sz="1400" baseline="-25000" dirty="0" err="1">
                <a:solidFill>
                  <a:srgbClr val="008000"/>
                </a:solidFill>
              </a:rPr>
              <a:t>CP</a:t>
            </a:r>
            <a:r>
              <a:rPr lang="en-US" sz="1400" dirty="0" err="1">
                <a:solidFill>
                  <a:srgbClr val="008000"/>
                </a:solidFill>
              </a:rPr>
              <a:t>(t</a:t>
            </a:r>
            <a:r>
              <a:rPr lang="en-US" sz="1400" dirty="0">
                <a:solidFill>
                  <a:srgbClr val="008000"/>
                </a:solidFill>
              </a:rPr>
              <a:t>)</a:t>
            </a:r>
            <a:endParaRPr lang="it-IT" sz="1400" baseline="-25000" dirty="0">
              <a:solidFill>
                <a:srgbClr val="008000"/>
              </a:solidFill>
            </a:endParaRP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344488" y="2873514"/>
            <a:ext cx="8570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If </a:t>
            </a:r>
            <a:r>
              <a:rPr lang="en-US" sz="2000" b="0" dirty="0" err="1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onotype Corsiva" charset="0"/>
              </a:rPr>
              <a:t>f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is </a:t>
            </a:r>
            <a:r>
              <a:rPr lang="en-US" sz="2000" b="0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CP </a:t>
            </a:r>
            <a:r>
              <a:rPr lang="en-US" sz="2000" b="0" dirty="0" err="1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eigenstate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(</a:t>
            </a:r>
            <a:r>
              <a:rPr lang="en-US" sz="2000" b="0" dirty="0" err="1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p</a:t>
            </a:r>
            <a:r>
              <a:rPr lang="en-US" sz="2000" b="0" baseline="30000" dirty="0" err="1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+</a:t>
            </a:r>
            <a:r>
              <a:rPr lang="en-US" sz="2000" b="0" dirty="0" err="1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p</a:t>
            </a:r>
            <a:r>
              <a:rPr lang="en-US" sz="2000" b="0" baseline="30000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-</a:t>
            </a:r>
            <a:r>
              <a:rPr lang="en-US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Symbol" charset="2"/>
              </a:rPr>
              <a:t>for instance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) and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if</a:t>
            </a:r>
            <a:r>
              <a:rPr lang="en-US" sz="2000" b="0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only one CKM amplitude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contributes </a:t>
            </a:r>
            <a:r>
              <a:rPr lang="en-US" sz="2000" b="0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to the decay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: </a:t>
            </a:r>
            <a:endParaRPr lang="it-IT" sz="2000" b="0" dirty="0"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5736" name="Rectangle 24"/>
          <p:cNvSpPr>
            <a:spLocks noChangeArrowheads="1"/>
          </p:cNvSpPr>
          <p:nvPr/>
        </p:nvSpPr>
        <p:spPr bwMode="auto">
          <a:xfrm>
            <a:off x="5876925" y="4941888"/>
            <a:ext cx="2870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115738" name="Object 26"/>
          <p:cNvGraphicFramePr>
            <a:graphicFrameLocks noChangeAspect="1"/>
          </p:cNvGraphicFramePr>
          <p:nvPr/>
        </p:nvGraphicFramePr>
        <p:xfrm>
          <a:off x="3048000" y="5835650"/>
          <a:ext cx="3240087" cy="869950"/>
        </p:xfrm>
        <a:graphic>
          <a:graphicData uri="http://schemas.openxmlformats.org/presentationml/2006/ole">
            <p:oleObj spid="_x0000_s26630" name="Equation" r:id="rId13" imgW="7315200" imgH="1968500" progId="Equation.3">
              <p:embed/>
            </p:oleObj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2644774" y="152400"/>
            <a:ext cx="4365626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it-IT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Measuring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 </a:t>
            </a:r>
            <a:r>
              <a:rPr lang="it-IT" sz="3200" b="1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it-IT" sz="3200" b="1" i="1" baseline="-25000" dirty="0" err="1" smtClean="0">
                <a:solidFill>
                  <a:srgbClr val="000000"/>
                </a:solidFill>
                <a:cs typeface="Symbol" charset="2"/>
              </a:rPr>
              <a:t>eff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 </a:t>
            </a:r>
            <a:endParaRPr kumimoji="0" lang="it-IT" sz="32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Handwriting - Dakot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0240" y="3886200"/>
            <a:ext cx="71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/>
              </a:rPr>
              <a:t>G</a:t>
            </a:r>
            <a:r>
              <a:rPr lang="it-IT" baseline="-25000" dirty="0" smtClean="0">
                <a:latin typeface="Symbol"/>
              </a:rPr>
              <a:t>B</a:t>
            </a:r>
            <a:r>
              <a:rPr lang="it-IT" sz="1400" baseline="6000" dirty="0" smtClean="0">
                <a:latin typeface="Symbol"/>
              </a:rPr>
              <a:t>0</a:t>
            </a:r>
            <a:r>
              <a:rPr lang="it-IT" dirty="0" smtClean="0">
                <a:latin typeface="Symbol"/>
              </a:rPr>
              <a:t>(</a:t>
            </a:r>
            <a:r>
              <a:rPr lang="it-IT" dirty="0" err="1" smtClean="0"/>
              <a:t>t</a:t>
            </a:r>
            <a:r>
              <a:rPr lang="it-IT" dirty="0" smtClean="0">
                <a:latin typeface="Symbol"/>
              </a:rPr>
              <a:t>)</a:t>
            </a:r>
            <a:endParaRPr lang="it-IT" dirty="0">
              <a:latin typeface="Symbol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00240" y="4142601"/>
            <a:ext cx="717410" cy="417731"/>
            <a:chOff x="2057400" y="4295001"/>
            <a:chExt cx="717410" cy="417731"/>
          </a:xfrm>
        </p:grpSpPr>
        <p:sp>
          <p:nvSpPr>
            <p:cNvPr id="32" name="TextBox 31"/>
            <p:cNvSpPr txBox="1"/>
            <p:nvPr/>
          </p:nvSpPr>
          <p:spPr>
            <a:xfrm>
              <a:off x="2057400" y="4343400"/>
              <a:ext cx="717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Symbol"/>
                </a:rPr>
                <a:t>G</a:t>
              </a:r>
              <a:r>
                <a:rPr lang="it-IT" baseline="-25000" dirty="0" smtClean="0">
                  <a:latin typeface="Symbol"/>
                </a:rPr>
                <a:t>B</a:t>
              </a:r>
              <a:r>
                <a:rPr lang="it-IT" sz="1400" baseline="6000" dirty="0" smtClean="0">
                  <a:latin typeface="Symbol"/>
                </a:rPr>
                <a:t>0</a:t>
              </a:r>
              <a:r>
                <a:rPr lang="it-IT" dirty="0" smtClean="0">
                  <a:latin typeface="Symbol"/>
                </a:rPr>
                <a:t>(</a:t>
              </a:r>
              <a:r>
                <a:rPr lang="it-IT" dirty="0" err="1" smtClean="0"/>
                <a:t>t</a:t>
              </a:r>
              <a:r>
                <a:rPr lang="it-IT" dirty="0" smtClean="0">
                  <a:latin typeface="Symbol"/>
                </a:rPr>
                <a:t>)</a:t>
              </a:r>
              <a:endParaRPr lang="it-IT" dirty="0">
                <a:latin typeface="Symbo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09800" y="4295001"/>
              <a:ext cx="220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_</a:t>
              </a:r>
              <a:endParaRPr lang="it-IT" sz="1200" dirty="0"/>
            </a:p>
          </p:txBody>
        </p:sp>
      </p:grpSp>
      <p:pic>
        <p:nvPicPr>
          <p:cNvPr id="37" name="Picture 36" descr="Immagine 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4600" y="5029200"/>
            <a:ext cx="2652520" cy="1543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Picture 40" descr="Immagine 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40717" y="3429000"/>
            <a:ext cx="4084083" cy="685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TextBox 41"/>
          <p:cNvSpPr txBox="1"/>
          <p:nvPr/>
        </p:nvSpPr>
        <p:spPr>
          <a:xfrm>
            <a:off x="3815834" y="4343400"/>
            <a:ext cx="3562342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i="1" dirty="0" smtClean="0"/>
              <a:t>= </a:t>
            </a:r>
            <a:r>
              <a:rPr lang="it-IT" sz="2400" i="1" dirty="0" err="1" smtClean="0"/>
              <a:t>S</a:t>
            </a:r>
            <a:r>
              <a:rPr lang="it-IT" sz="2400" i="1" dirty="0" smtClean="0"/>
              <a:t> sin(</a:t>
            </a:r>
            <a:r>
              <a:rPr lang="it-IT" sz="2400" i="1" dirty="0" err="1" smtClean="0">
                <a:latin typeface="Symbol" charset="2"/>
                <a:cs typeface="Symbol" charset="2"/>
              </a:rPr>
              <a:t>D</a:t>
            </a:r>
            <a:r>
              <a:rPr lang="it-IT" sz="2400" i="1" dirty="0" err="1" smtClean="0"/>
              <a:t>m</a:t>
            </a:r>
            <a:r>
              <a:rPr lang="it-IT" sz="2400" i="1" baseline="-25000" dirty="0" err="1" smtClean="0"/>
              <a:t>d</a:t>
            </a:r>
            <a:r>
              <a:rPr lang="it-IT" sz="2400" i="1" dirty="0" err="1" smtClean="0"/>
              <a:t>t</a:t>
            </a:r>
            <a:r>
              <a:rPr lang="it-IT" sz="2400" i="1" dirty="0" smtClean="0"/>
              <a:t>) </a:t>
            </a:r>
            <a:r>
              <a:rPr lang="it-IT" sz="2400" i="1" dirty="0" err="1" smtClean="0"/>
              <a:t>–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C</a:t>
            </a:r>
            <a:r>
              <a:rPr lang="it-IT" sz="2400" i="1" dirty="0" smtClean="0"/>
              <a:t> cos(</a:t>
            </a:r>
            <a:r>
              <a:rPr lang="it-IT" sz="2400" i="1" dirty="0" err="1" smtClean="0">
                <a:latin typeface="Symbol" charset="2"/>
                <a:cs typeface="Symbol" charset="2"/>
              </a:rPr>
              <a:t>D</a:t>
            </a:r>
            <a:r>
              <a:rPr lang="it-IT" sz="2400" i="1" dirty="0" err="1" smtClean="0"/>
              <a:t>m</a:t>
            </a:r>
            <a:r>
              <a:rPr lang="it-IT" sz="2400" i="1" baseline="-25000" dirty="0" err="1" smtClean="0"/>
              <a:t>d</a:t>
            </a:r>
            <a:r>
              <a:rPr lang="it-IT" sz="2400" i="1" dirty="0" err="1" smtClean="0"/>
              <a:t>t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3810000" y="5024735"/>
            <a:ext cx="2058226" cy="461665"/>
          </a:xfrm>
          <a:prstGeom prst="rect">
            <a:avLst/>
          </a:prstGeom>
          <a:solidFill>
            <a:srgbClr val="FFFF97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S=sin</a:t>
            </a:r>
            <a:r>
              <a:rPr lang="it-IT" sz="2400" dirty="0" smtClean="0"/>
              <a:t>(2</a:t>
            </a:r>
            <a:r>
              <a:rPr lang="it-IT" sz="2400" dirty="0" smtClean="0">
                <a:latin typeface="Symbol" charset="2"/>
                <a:cs typeface="Symbol" charset="2"/>
              </a:rPr>
              <a:t>a</a:t>
            </a:r>
            <a:r>
              <a:rPr lang="it-IT" sz="2400" dirty="0" smtClean="0"/>
              <a:t>),  C=0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4" grpId="0"/>
      <p:bldP spid="115735" grpId="0"/>
      <p:bldP spid="1157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44513" y="1066800"/>
            <a:ext cx="75085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 fact there are additional diagrams with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>
                <a:solidFill>
                  <a:schemeClr val="tx1"/>
                </a:solidFill>
              </a:rPr>
              <a:t>different CKM phase information...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638" y="1531382"/>
            <a:ext cx="2736850" cy="2255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6741" name="Picture 5" descr="icon-pengu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8688" y="2021808"/>
            <a:ext cx="966787" cy="1204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6302936" y="1520825"/>
            <a:ext cx="2612463" cy="1374775"/>
          </a:xfrm>
          <a:prstGeom prst="cloudCallout">
            <a:avLst>
              <a:gd name="adj1" fmla="val -79991"/>
              <a:gd name="adj2" fmla="val 169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6591300" y="1676400"/>
            <a:ext cx="17748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andwriting - Dakota"/>
                <a:cs typeface="Handwriting - Dakota"/>
              </a:rPr>
              <a:t>Penguin </a:t>
            </a:r>
          </a:p>
          <a:p>
            <a:pPr algn="ctr"/>
            <a:r>
              <a:rPr lang="en-US" sz="2400" b="0" dirty="0" smtClean="0">
                <a:solidFill>
                  <a:schemeClr val="tx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andwriting - Dakota"/>
                <a:cs typeface="Handwriting - Dakota"/>
              </a:rPr>
              <a:t>pollution?</a:t>
            </a:r>
            <a:endParaRPr lang="it-IT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andwriting - Dakota"/>
              <a:cs typeface="Handwriting - Dakota"/>
            </a:endParaRP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4857751" y="3249612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116750" name="Object 14"/>
          <p:cNvGraphicFramePr>
            <a:graphicFrameLocks noChangeAspect="1"/>
          </p:cNvGraphicFramePr>
          <p:nvPr/>
        </p:nvGraphicFramePr>
        <p:xfrm>
          <a:off x="5662613" y="5176838"/>
          <a:ext cx="3024187" cy="1071562"/>
        </p:xfrm>
        <a:graphic>
          <a:graphicData uri="http://schemas.openxmlformats.org/presentationml/2006/ole">
            <p:oleObj spid="_x0000_s27650" name="Equation" r:id="rId5" imgW="7315200" imgH="2603500" progId="">
              <p:embed/>
            </p:oleObj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331075" y="152400"/>
            <a:ext cx="1584325" cy="1008063"/>
            <a:chOff x="2018" y="935"/>
            <a:chExt cx="1406" cy="771"/>
          </a:xfrm>
        </p:grpSpPr>
        <p:sp>
          <p:nvSpPr>
            <p:cNvPr id="116752" name="Oval 16"/>
            <p:cNvSpPr>
              <a:spLocks noChangeArrowheads="1"/>
            </p:cNvSpPr>
            <p:nvPr/>
          </p:nvSpPr>
          <p:spPr bwMode="auto">
            <a:xfrm>
              <a:off x="2170" y="935"/>
              <a:ext cx="1087" cy="6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aphicFrame>
          <p:nvGraphicFramePr>
            <p:cNvPr id="116753" name="Object 17"/>
            <p:cNvGraphicFramePr>
              <a:graphicFrameLocks noChangeAspect="1"/>
            </p:cNvGraphicFramePr>
            <p:nvPr/>
          </p:nvGraphicFramePr>
          <p:xfrm>
            <a:off x="2018" y="1012"/>
            <a:ext cx="319" cy="275"/>
          </p:xfrm>
          <a:graphic>
            <a:graphicData uri="http://schemas.openxmlformats.org/presentationml/2006/ole">
              <p:oleObj spid="_x0000_s27652" name="Equation" r:id="rId6" imgW="6502400" imgH="6096000" progId="Equation.3">
                <p:embed/>
              </p:oleObj>
            </a:graphicData>
          </a:graphic>
        </p:graphicFrame>
        <p:graphicFrame>
          <p:nvGraphicFramePr>
            <p:cNvPr id="116754" name="Object 18"/>
            <p:cNvGraphicFramePr>
              <a:graphicFrameLocks noChangeAspect="1"/>
            </p:cNvGraphicFramePr>
            <p:nvPr/>
          </p:nvGraphicFramePr>
          <p:xfrm>
            <a:off x="2511" y="1431"/>
            <a:ext cx="338" cy="275"/>
          </p:xfrm>
          <a:graphic>
            <a:graphicData uri="http://schemas.openxmlformats.org/presentationml/2006/ole">
              <p:oleObj spid="_x0000_s27653" name="Equation" r:id="rId7" imgW="6908800" imgH="6096000" progId="Equation.3">
                <p:embed/>
              </p:oleObj>
            </a:graphicData>
          </a:graphic>
        </p:graphicFrame>
        <p:graphicFrame>
          <p:nvGraphicFramePr>
            <p:cNvPr id="116755" name="Object 19"/>
            <p:cNvGraphicFramePr>
              <a:graphicFrameLocks noChangeAspect="1"/>
            </p:cNvGraphicFramePr>
            <p:nvPr/>
          </p:nvGraphicFramePr>
          <p:xfrm>
            <a:off x="3185" y="1012"/>
            <a:ext cx="239" cy="292"/>
          </p:xfrm>
          <a:graphic>
            <a:graphicData uri="http://schemas.openxmlformats.org/presentationml/2006/ole">
              <p:oleObj spid="_x0000_s27654" name="Equation" r:id="rId8" imgW="4876800" imgH="6502400" progId="">
                <p:embed/>
              </p:oleObj>
            </a:graphicData>
          </a:graphic>
        </p:graphicFrame>
      </p:grp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5783090" y="3629024"/>
            <a:ext cx="25480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</a:rPr>
              <a:t>(P) Penguin amplitude</a:t>
            </a:r>
            <a:endParaRPr lang="it-IT" sz="2000" i="1" dirty="0">
              <a:ln>
                <a:solidFill>
                  <a:srgbClr val="FF0000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5778500" y="4376737"/>
            <a:ext cx="2144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rgbClr val="008000"/>
                </a:solidFill>
              </a:rPr>
              <a:t>(T) Tree amplitude</a:t>
            </a:r>
            <a:endParaRPr lang="it-IT" sz="2000" b="0" i="1" dirty="0">
              <a:solidFill>
                <a:srgbClr val="008000"/>
              </a:solidFill>
            </a:endParaRPr>
          </a:p>
        </p:txBody>
      </p:sp>
      <p:sp>
        <p:nvSpPr>
          <p:cNvPr id="116762" name="Text Box 26"/>
          <p:cNvSpPr txBox="1">
            <a:spLocks noChangeArrowheads="1"/>
          </p:cNvSpPr>
          <p:nvPr/>
        </p:nvSpPr>
        <p:spPr bwMode="auto">
          <a:xfrm>
            <a:off x="5705475" y="4025899"/>
            <a:ext cx="3295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ymbol" charset="2"/>
              </a:rPr>
              <a:t> 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</a:rPr>
              <a:t>(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</a:rPr>
              <a:t>d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</a:rPr>
              <a:t>) 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strong phase</a:t>
            </a:r>
            <a:endParaRPr lang="it-IT" sz="2000" b="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6763" name="Line 27"/>
          <p:cNvSpPr>
            <a:spLocks noChangeShapeType="1"/>
          </p:cNvSpPr>
          <p:nvPr/>
        </p:nvSpPr>
        <p:spPr bwMode="auto">
          <a:xfrm flipV="1">
            <a:off x="7429500" y="5715000"/>
            <a:ext cx="647700" cy="790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6764" name="Line 28"/>
          <p:cNvSpPr>
            <a:spLocks noChangeShapeType="1"/>
          </p:cNvSpPr>
          <p:nvPr/>
        </p:nvSpPr>
        <p:spPr bwMode="auto">
          <a:xfrm flipH="1">
            <a:off x="5700712" y="6505575"/>
            <a:ext cx="17287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6765" name="Text Box 29"/>
          <p:cNvSpPr txBox="1">
            <a:spLocks noChangeArrowheads="1"/>
          </p:cNvSpPr>
          <p:nvPr/>
        </p:nvSpPr>
        <p:spPr bwMode="auto">
          <a:xfrm>
            <a:off x="822659" y="6120824"/>
            <a:ext cx="481614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Symbol" charset="2"/>
              </a:rPr>
              <a:t>a</a:t>
            </a:r>
            <a:r>
              <a:rPr lang="en-US" sz="3200" baseline="-25000" dirty="0" err="1">
                <a:solidFill>
                  <a:srgbClr val="FF0000"/>
                </a:solidFill>
                <a:latin typeface="Monotype Corsiva" charset="0"/>
              </a:rPr>
              <a:t>eff</a:t>
            </a:r>
            <a:r>
              <a:rPr lang="en-US" sz="3200" baseline="-250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is an effective value of </a:t>
            </a:r>
            <a:r>
              <a:rPr lang="en-US" sz="3200" dirty="0">
                <a:solidFill>
                  <a:srgbClr val="FF0000"/>
                </a:solidFill>
                <a:latin typeface="Symbol" charset="2"/>
              </a:rPr>
              <a:t>a</a:t>
            </a:r>
            <a:endParaRPr lang="it-IT" sz="3200" baseline="-25000" dirty="0">
              <a:solidFill>
                <a:srgbClr val="FF0000"/>
              </a:solidFill>
              <a:latin typeface="Symbol" charset="2"/>
            </a:endParaRPr>
          </a:p>
        </p:txBody>
      </p:sp>
      <p:pic>
        <p:nvPicPr>
          <p:cNvPr id="31" name="Picture 30" descr="Immagine 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525" y="4125926"/>
            <a:ext cx="5041414" cy="1866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637506" y="152400"/>
            <a:ext cx="5360987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it-IT" sz="4400" b="1" dirty="0" err="1" smtClean="0">
                <a:solidFill>
                  <a:srgbClr val="000000"/>
                </a:solidFill>
                <a:cs typeface="Handwriting - Dakota"/>
              </a:rPr>
              <a:t>Measuring</a:t>
            </a:r>
            <a:r>
              <a:rPr lang="it-IT" sz="4400" b="1" dirty="0" smtClean="0">
                <a:solidFill>
                  <a:srgbClr val="000000"/>
                </a:solidFill>
                <a:cs typeface="Handwriting - Dakota"/>
              </a:rPr>
              <a:t> </a:t>
            </a:r>
            <a:r>
              <a:rPr lang="it-IT" sz="4400" b="1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it-IT" sz="2800" b="1" i="1" baseline="-25000" dirty="0" err="1" smtClean="0">
                <a:solidFill>
                  <a:srgbClr val="000000"/>
                </a:solidFill>
                <a:cs typeface="Symbol" charset="2"/>
              </a:rPr>
              <a:t>eff</a:t>
            </a:r>
            <a:r>
              <a:rPr lang="it-IT" sz="3200" b="1" dirty="0" smtClean="0">
                <a:solidFill>
                  <a:srgbClr val="000000"/>
                </a:solidFill>
                <a:cs typeface="Handwriting - Dakota"/>
              </a:rPr>
              <a:t> </a:t>
            </a:r>
            <a:endParaRPr lang="it-IT" sz="3200" b="1" baseline="-25000" dirty="0" smtClean="0">
              <a:solidFill>
                <a:srgbClr val="000000"/>
              </a:solidFill>
              <a:cs typeface="Handwriting - Dakota"/>
            </a:endParaRPr>
          </a:p>
        </p:txBody>
      </p:sp>
      <p:sp>
        <p:nvSpPr>
          <p:cNvPr id="116756" name="Line 20"/>
          <p:cNvSpPr>
            <a:spLocks noChangeShapeType="1"/>
          </p:cNvSpPr>
          <p:nvPr/>
        </p:nvSpPr>
        <p:spPr bwMode="auto">
          <a:xfrm flipV="1">
            <a:off x="4200525" y="3935412"/>
            <a:ext cx="1584325" cy="57626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6761" name="Line 25"/>
          <p:cNvSpPr>
            <a:spLocks noChangeShapeType="1"/>
          </p:cNvSpPr>
          <p:nvPr/>
        </p:nvSpPr>
        <p:spPr bwMode="auto">
          <a:xfrm flipV="1">
            <a:off x="4886325" y="4316412"/>
            <a:ext cx="863600" cy="28892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4124325" y="4573587"/>
            <a:ext cx="1584325" cy="504825"/>
          </a:xfrm>
          <a:prstGeom prst="line">
            <a:avLst/>
          </a:prstGeom>
          <a:noFill/>
          <a:ln w="38100" cap="flat" cmpd="sng" algn="ctr">
            <a:solidFill>
              <a:srgbClr val="00CD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8FE0-9ED5-9E4A-8DD8-8B8754FF0567}" type="slidenum">
              <a:rPr lang="it-IT" smtClean="0">
                <a:solidFill>
                  <a:srgbClr val="000000"/>
                </a:solidFill>
              </a:rPr>
              <a:pPr/>
              <a:t>4</a:t>
            </a:fld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33" name="Picture 32" descr="Immagine 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" y="4724400"/>
            <a:ext cx="268069" cy="8990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25231" y="4648200"/>
            <a:ext cx="3463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q</a:t>
            </a:r>
            <a:endParaRPr lang="it-IT" sz="2400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9" name="TextBox 28"/>
          <p:cNvSpPr txBox="1"/>
          <p:nvPr/>
        </p:nvSpPr>
        <p:spPr>
          <a:xfrm>
            <a:off x="1025231" y="5013880"/>
            <a:ext cx="3463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p</a:t>
            </a:r>
            <a:endParaRPr lang="it-IT" sz="2400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0" name="TextBox 29"/>
          <p:cNvSpPr txBox="1"/>
          <p:nvPr/>
        </p:nvSpPr>
        <p:spPr>
          <a:xfrm>
            <a:off x="1045490" y="4812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_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11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1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 animBg="1"/>
      <p:bldP spid="116758" grpId="0"/>
      <p:bldP spid="116759" grpId="0"/>
      <p:bldP spid="116762" grpId="0"/>
      <p:bldP spid="116763" grpId="0" animBg="1"/>
      <p:bldP spid="116764" grpId="0" animBg="1"/>
      <p:bldP spid="116765" grpId="0"/>
      <p:bldP spid="116756" grpId="0" animBg="1"/>
      <p:bldP spid="116761" grpId="0" animBg="1"/>
      <p:bldP spid="1167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40475"/>
            <a:ext cx="2133600" cy="365125"/>
          </a:xfrm>
        </p:spPr>
        <p:txBody>
          <a:bodyPr/>
          <a:lstStyle/>
          <a:p>
            <a:fld id="{48694E20-4B85-C44B-8CB7-8BE8A5DC4673}" type="slidenum">
              <a:rPr lang="it-IT"/>
              <a:pPr/>
              <a:t>5</a:t>
            </a:fld>
            <a:endParaRPr lang="it-IT" dirty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4" y="3875087"/>
            <a:ext cx="393382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562600"/>
            <a:ext cx="280828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30188" y="1511451"/>
            <a:ext cx="8761412" cy="1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SzPct val="90000"/>
              <a:buFont typeface="Wingdings" charset="2"/>
              <a:buChar char="q"/>
            </a:pPr>
            <a:r>
              <a:rPr lang="en-US" sz="1900" dirty="0" smtClean="0">
                <a:solidFill>
                  <a:srgbClr val="000000"/>
                </a:solidFill>
              </a:rPr>
              <a:t> The </a:t>
            </a:r>
            <a:r>
              <a:rPr lang="en-US" sz="1900" dirty="0">
                <a:solidFill>
                  <a:srgbClr val="000000"/>
                </a:solidFill>
              </a:rPr>
              <a:t>difficulty in extracting </a:t>
            </a:r>
            <a:r>
              <a:rPr lang="en-US" sz="190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en-US" sz="1900" dirty="0">
                <a:solidFill>
                  <a:srgbClr val="000000"/>
                </a:solidFill>
              </a:rPr>
              <a:t> is the presence of </a:t>
            </a:r>
            <a:r>
              <a:rPr lang="en-US" sz="1900" dirty="0" err="1">
                <a:solidFill>
                  <a:srgbClr val="000000"/>
                </a:solidFill>
              </a:rPr>
              <a:t>subleading</a:t>
            </a:r>
            <a:r>
              <a:rPr lang="en-US" sz="1900" dirty="0">
                <a:solidFill>
                  <a:srgbClr val="000000"/>
                </a:solidFill>
              </a:rPr>
              <a:t> penguin </a:t>
            </a:r>
            <a:r>
              <a:rPr lang="en-US" sz="1900" dirty="0" smtClean="0">
                <a:solidFill>
                  <a:srgbClr val="000000"/>
                </a:solidFill>
              </a:rPr>
              <a:t>amplitudes </a:t>
            </a:r>
            <a:r>
              <a:rPr lang="en-US" sz="1900" dirty="0">
                <a:solidFill>
                  <a:srgbClr val="000000"/>
                </a:solidFill>
              </a:rPr>
              <a:t>with a different weak phase than that of the </a:t>
            </a:r>
            <a:r>
              <a:rPr lang="en-US" sz="1900" dirty="0" err="1">
                <a:solidFill>
                  <a:srgbClr val="000000"/>
                </a:solidFill>
              </a:rPr>
              <a:t>dominat</a:t>
            </a:r>
            <a:r>
              <a:rPr lang="en-US" sz="1900" dirty="0">
                <a:solidFill>
                  <a:srgbClr val="000000"/>
                </a:solidFill>
              </a:rPr>
              <a:t> tree </a:t>
            </a:r>
            <a:r>
              <a:rPr lang="en-US" sz="1900" dirty="0" smtClean="0">
                <a:solidFill>
                  <a:srgbClr val="000000"/>
                </a:solidFill>
              </a:rPr>
              <a:t>amplitudes.</a:t>
            </a:r>
          </a:p>
          <a:p>
            <a:pPr>
              <a:spcBef>
                <a:spcPct val="20000"/>
              </a:spcBef>
              <a:buSzPct val="90000"/>
              <a:buFont typeface="Wingdings" charset="2"/>
              <a:buChar char="q"/>
            </a:pPr>
            <a:r>
              <a:rPr lang="en-US" sz="1900" dirty="0" smtClean="0">
                <a:solidFill>
                  <a:srgbClr val="000000"/>
                </a:solidFill>
              </a:rPr>
              <a:t> This </a:t>
            </a:r>
            <a:r>
              <a:rPr lang="en-US" sz="1900" dirty="0">
                <a:solidFill>
                  <a:srgbClr val="000000"/>
                </a:solidFill>
              </a:rPr>
              <a:t>difficulty can be </a:t>
            </a:r>
            <a:r>
              <a:rPr lang="en-US" sz="1900" dirty="0" smtClean="0">
                <a:solidFill>
                  <a:srgbClr val="000000"/>
                </a:solidFill>
              </a:rPr>
              <a:t>overcome </a:t>
            </a:r>
            <a:r>
              <a:rPr lang="en-US" sz="1900" dirty="0">
                <a:solidFill>
                  <a:srgbClr val="000000"/>
                </a:solidFill>
              </a:rPr>
              <a:t>by using symmetries: </a:t>
            </a:r>
          </a:p>
          <a:p>
            <a:pPr eaLnBrk="0" hangingPunct="0"/>
            <a:r>
              <a:rPr lang="en-US" sz="1900" dirty="0">
                <a:solidFill>
                  <a:srgbClr val="3366FF"/>
                </a:solidFill>
              </a:rPr>
              <a:t> </a:t>
            </a:r>
            <a:r>
              <a:rPr lang="en-US" sz="1900" dirty="0" smtClean="0">
                <a:solidFill>
                  <a:srgbClr val="3366FF"/>
                </a:solidFill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</a:rPr>
              <a:t>- </a:t>
            </a:r>
            <a:r>
              <a:rPr lang="en-US" sz="1900" b="1" dirty="0" err="1">
                <a:solidFill>
                  <a:srgbClr val="FF0000"/>
                </a:solidFill>
              </a:rPr>
              <a:t>isospin</a:t>
            </a:r>
            <a:r>
              <a:rPr lang="en-US" sz="1900" b="1" dirty="0">
                <a:solidFill>
                  <a:srgbClr val="FF0000"/>
                </a:solidFill>
              </a:rPr>
              <a:t> SU(2</a:t>
            </a:r>
            <a:r>
              <a:rPr lang="en-US" sz="1900" dirty="0">
                <a:solidFill>
                  <a:srgbClr val="FF0000"/>
                </a:solidFill>
              </a:rPr>
              <a:t>)</a:t>
            </a:r>
            <a:r>
              <a:rPr lang="en-US" sz="1900" dirty="0" smtClean="0">
                <a:solidFill>
                  <a:srgbClr val="FF0000"/>
                </a:solidFill>
              </a:rPr>
              <a:t>       </a:t>
            </a:r>
            <a:r>
              <a:rPr lang="en-US" sz="1500" b="1" i="1" dirty="0" err="1" smtClean="0">
                <a:solidFill>
                  <a:schemeClr val="bg2">
                    <a:lumMod val="25000"/>
                  </a:schemeClr>
                </a:solidFill>
              </a:rPr>
              <a:t>Gronau</a:t>
            </a:r>
            <a:r>
              <a:rPr lang="en-US" sz="1500" b="1" i="1" dirty="0">
                <a:solidFill>
                  <a:schemeClr val="bg2">
                    <a:lumMod val="25000"/>
                  </a:schemeClr>
                </a:solidFill>
              </a:rPr>
              <a:t>, London PRL 65, 3381 (1990</a:t>
            </a:r>
            <a:r>
              <a:rPr lang="en-US" sz="1500" b="1" i="1" dirty="0" smtClean="0">
                <a:solidFill>
                  <a:schemeClr val="bg2">
                    <a:lumMod val="25000"/>
                  </a:schemeClr>
                </a:solidFill>
              </a:rPr>
              <a:t>), </a:t>
            </a:r>
            <a:r>
              <a:rPr lang="en-US" sz="1500" b="1" i="1" dirty="0" err="1">
                <a:solidFill>
                  <a:schemeClr val="bg2">
                    <a:lumMod val="25000"/>
                  </a:schemeClr>
                </a:solidFill>
              </a:rPr>
              <a:t>Gronau</a:t>
            </a:r>
            <a:r>
              <a:rPr lang="en-US" sz="1500" b="1" i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500" b="1" i="1" dirty="0" err="1">
                <a:solidFill>
                  <a:schemeClr val="bg2">
                    <a:lumMod val="25000"/>
                  </a:schemeClr>
                </a:solidFill>
              </a:rPr>
              <a:t>Zupan</a:t>
            </a:r>
            <a:r>
              <a:rPr lang="en-US" sz="1500" b="1" i="1" dirty="0">
                <a:solidFill>
                  <a:schemeClr val="bg2">
                    <a:lumMod val="25000"/>
                  </a:schemeClr>
                </a:solidFill>
              </a:rPr>
              <a:t> PRD 71, 074017 (2005)</a:t>
            </a:r>
          </a:p>
          <a:p>
            <a:pPr eaLnBrk="0" hangingPunct="0"/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</a:rPr>
              <a:t>- approx. </a:t>
            </a:r>
            <a:r>
              <a:rPr lang="en-US" sz="1900" b="1" dirty="0" err="1">
                <a:solidFill>
                  <a:srgbClr val="FF0000"/>
                </a:solidFill>
              </a:rPr>
              <a:t>flavour</a:t>
            </a:r>
            <a:r>
              <a:rPr lang="en-US" sz="1900" b="1" dirty="0">
                <a:solidFill>
                  <a:srgbClr val="FF0000"/>
                </a:solidFill>
              </a:rPr>
              <a:t> SU(</a:t>
            </a:r>
            <a:r>
              <a:rPr lang="en-US" sz="1900" b="1">
                <a:solidFill>
                  <a:srgbClr val="FF0000"/>
                </a:solidFill>
              </a:rPr>
              <a:t>3</a:t>
            </a:r>
            <a:r>
              <a:rPr lang="en-US" sz="1900" b="1" smtClean="0">
                <a:solidFill>
                  <a:srgbClr val="FF0000"/>
                </a:solidFill>
              </a:rPr>
              <a:t>)  </a:t>
            </a:r>
            <a:r>
              <a:rPr lang="en-US" sz="1500" b="1" i="1" dirty="0" err="1" smtClean="0">
                <a:solidFill>
                  <a:srgbClr val="4A452A"/>
                </a:solidFill>
              </a:rPr>
              <a:t>Dighe</a:t>
            </a:r>
            <a:r>
              <a:rPr lang="en-US" sz="1500" b="1" i="1" dirty="0">
                <a:solidFill>
                  <a:srgbClr val="4A452A"/>
                </a:solidFill>
              </a:rPr>
              <a:t>, </a:t>
            </a:r>
            <a:r>
              <a:rPr lang="en-US" sz="1500" b="1" i="1" dirty="0" err="1">
                <a:solidFill>
                  <a:srgbClr val="4A452A"/>
                </a:solidFill>
              </a:rPr>
              <a:t>Gronau</a:t>
            </a:r>
            <a:r>
              <a:rPr lang="en-US" sz="1500" b="1" i="1" dirty="0">
                <a:solidFill>
                  <a:srgbClr val="4A452A"/>
                </a:solidFill>
              </a:rPr>
              <a:t>, </a:t>
            </a:r>
            <a:r>
              <a:rPr lang="en-US" sz="1500" b="1" i="1" dirty="0" err="1">
                <a:solidFill>
                  <a:srgbClr val="4A452A"/>
                </a:solidFill>
              </a:rPr>
              <a:t>Rosner</a:t>
            </a:r>
            <a:r>
              <a:rPr lang="en-US" sz="1500" b="1" i="1" dirty="0">
                <a:solidFill>
                  <a:srgbClr val="4A452A"/>
                </a:solidFill>
              </a:rPr>
              <a:t> PRD 57, 1783 (1998</a:t>
            </a:r>
            <a:r>
              <a:rPr lang="en-US" sz="1500" b="1" i="1" dirty="0" smtClean="0">
                <a:solidFill>
                  <a:srgbClr val="4A452A"/>
                </a:solidFill>
              </a:rPr>
              <a:t>), </a:t>
            </a:r>
            <a:r>
              <a:rPr lang="en-US" sz="1500" b="1" i="1" dirty="0" err="1" smtClean="0">
                <a:solidFill>
                  <a:schemeClr val="bg2">
                    <a:lumMod val="25000"/>
                  </a:schemeClr>
                </a:solidFill>
              </a:rPr>
              <a:t>Beneke</a:t>
            </a:r>
            <a:r>
              <a:rPr lang="en-US" sz="1500" b="1" i="1" dirty="0" smtClean="0">
                <a:solidFill>
                  <a:schemeClr val="bg2">
                    <a:lumMod val="25000"/>
                  </a:schemeClr>
                </a:solidFill>
              </a:rPr>
              <a:t> et al., PLB 638, 68 (2006)</a:t>
            </a:r>
            <a:endParaRPr lang="en-US" sz="15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1223963" y="1916113"/>
            <a:ext cx="7920037" cy="29511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4864100" y="4967288"/>
            <a:ext cx="40195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thus P</a:t>
            </a:r>
            <a:r>
              <a:rPr lang="en-US" sz="2000" dirty="0">
                <a:solidFill>
                  <a:srgbClr val="FF0000"/>
                </a:solidFill>
                <a:latin typeface="Book Antiqua" charset="0"/>
              </a:rPr>
              <a:t>’</a:t>
            </a:r>
            <a:r>
              <a:rPr lang="en-US" sz="2000" dirty="0">
                <a:solidFill>
                  <a:srgbClr val="FF0000"/>
                </a:solidFill>
              </a:rPr>
              <a:t>/T</a:t>
            </a:r>
            <a:r>
              <a:rPr lang="en-US" sz="2000" dirty="0">
                <a:solidFill>
                  <a:srgbClr val="FF0000"/>
                </a:solidFill>
                <a:latin typeface="Book Antiqua" charset="0"/>
              </a:rPr>
              <a:t>’ </a:t>
            </a:r>
            <a:r>
              <a:rPr lang="en-US" sz="2000" dirty="0">
                <a:solidFill>
                  <a:srgbClr val="FF0000"/>
                </a:solidFill>
                <a:latin typeface="Palatino" charset="0"/>
              </a:rPr>
              <a:t>is 1/</a:t>
            </a:r>
            <a:r>
              <a:rPr lang="en-US" sz="2000" dirty="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sz="2000" baseline="30000" dirty="0">
                <a:solidFill>
                  <a:srgbClr val="FF0000"/>
                </a:solidFill>
                <a:latin typeface="Symbol" charset="2"/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enhanced over P/T </a:t>
            </a:r>
          </a:p>
          <a:p>
            <a:r>
              <a:rPr lang="en-US" sz="2200" dirty="0" err="1">
                <a:solidFill>
                  <a:srgbClr val="FF0000"/>
                </a:solidFill>
                <a:sym typeface="Symbol" charset="2"/>
              </a:rPr>
              <a:t></a:t>
            </a:r>
            <a:r>
              <a:rPr lang="en-US" sz="2200" dirty="0">
                <a:solidFill>
                  <a:srgbClr val="FF0000"/>
                </a:solidFill>
              </a:rPr>
              <a:t> can be used to bound P/T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6175375" y="32766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ZapfChancery" pitchFamily="18" charset="0"/>
              </a:rPr>
              <a:t>SU(3)</a:t>
            </a:r>
            <a:endParaRPr lang="it-IT" sz="3600" dirty="0">
              <a:latin typeface="ZapfChancery" pitchFamily="18" charset="0"/>
            </a:endParaRPr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H="1">
            <a:off x="4735513" y="35972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4735513" y="3733800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7686675" y="3597275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1676400" y="32004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ZapfChancery" pitchFamily="18" charset="0"/>
              </a:rPr>
              <a:t>SU(2)</a:t>
            </a:r>
            <a:endParaRPr lang="it-IT" sz="3600" dirty="0">
              <a:latin typeface="ZapfChancery" pitchFamily="18" charset="0"/>
            </a:endParaRPr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 flipH="1">
            <a:off x="263525" y="35972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 flipH="1">
            <a:off x="225425" y="3733800"/>
            <a:ext cx="3175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>
            <a:off x="260350" y="6248400"/>
            <a:ext cx="417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17" name="Line 45"/>
          <p:cNvSpPr>
            <a:spLocks noChangeShapeType="1"/>
          </p:cNvSpPr>
          <p:nvPr/>
        </p:nvSpPr>
        <p:spPr bwMode="auto">
          <a:xfrm>
            <a:off x="3194050" y="3597275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562600"/>
            <a:ext cx="129698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718" name="Line 46"/>
          <p:cNvSpPr>
            <a:spLocks noChangeShapeType="1"/>
          </p:cNvSpPr>
          <p:nvPr/>
        </p:nvSpPr>
        <p:spPr bwMode="auto">
          <a:xfrm>
            <a:off x="4419600" y="3733800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>
            <a:off x="8991600" y="3733800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20" name="Line 48"/>
          <p:cNvSpPr>
            <a:spLocks noChangeShapeType="1"/>
          </p:cNvSpPr>
          <p:nvPr/>
        </p:nvSpPr>
        <p:spPr bwMode="auto">
          <a:xfrm>
            <a:off x="4800600" y="6248400"/>
            <a:ext cx="417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22274" y="381000"/>
            <a:ext cx="8035925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it-IT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Extraction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 </a:t>
            </a:r>
            <a:r>
              <a:rPr kumimoji="0" lang="it-IT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of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 the angle </a:t>
            </a:r>
            <a:r>
              <a:rPr kumimoji="0" lang="it-IT" sz="32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a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 </a:t>
            </a:r>
            <a:r>
              <a:rPr kumimoji="0" lang="it-IT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of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andwriting - Dakota"/>
              </a:rPr>
              <a:t> the UT</a:t>
            </a:r>
            <a:endParaRPr kumimoji="0" lang="it-IT" sz="32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Handwriting - Dakota"/>
            </a:endParaRPr>
          </a:p>
        </p:txBody>
      </p:sp>
      <p:sp>
        <p:nvSpPr>
          <p:cNvPr id="2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Vincenzo Lombardo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00600" y="4129088"/>
            <a:ext cx="4150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</a:t>
            </a:r>
            <a:r>
              <a:rPr lang="it-IT" dirty="0" smtClean="0">
                <a:latin typeface="Symbol" charset="2"/>
                <a:cs typeface="Symbol" charset="2"/>
              </a:rPr>
              <a:t>D</a:t>
            </a:r>
            <a:r>
              <a:rPr lang="it-IT" dirty="0" smtClean="0"/>
              <a:t>S =0 </a:t>
            </a:r>
            <a:r>
              <a:rPr lang="it-IT" dirty="0" err="1" smtClean="0"/>
              <a:t>decays</a:t>
            </a:r>
            <a:r>
              <a:rPr lang="it-IT" dirty="0" smtClean="0"/>
              <a:t>: </a:t>
            </a:r>
            <a:r>
              <a:rPr lang="it-IT" dirty="0" err="1" smtClean="0"/>
              <a:t>T</a:t>
            </a:r>
            <a:r>
              <a:rPr lang="en-US" altLang="zh-TW" dirty="0" smtClean="0">
                <a:cs typeface="Symbol" charset="2"/>
              </a:rPr>
              <a:t>∼ </a:t>
            </a:r>
            <a:r>
              <a:rPr lang="en-US" altLang="zh-TW" dirty="0" err="1" smtClean="0">
                <a:cs typeface="Symbol" charset="2"/>
              </a:rPr>
              <a:t>V</a:t>
            </a:r>
            <a:r>
              <a:rPr lang="en-US" altLang="zh-TW" baseline="-25000" dirty="0" err="1" smtClean="0">
                <a:cs typeface="Symbol" charset="2"/>
              </a:rPr>
              <a:t>ub</a:t>
            </a:r>
            <a:r>
              <a:rPr lang="en-US" altLang="zh-TW" dirty="0" err="1" smtClean="0">
                <a:cs typeface="Symbol" charset="2"/>
              </a:rPr>
              <a:t>V</a:t>
            </a:r>
            <a:r>
              <a:rPr lang="en-US" altLang="zh-TW" baseline="-25000" dirty="0" err="1" smtClean="0">
                <a:cs typeface="Symbol" charset="2"/>
              </a:rPr>
              <a:t>ud</a:t>
            </a:r>
            <a:r>
              <a:rPr lang="en-US" altLang="zh-TW" dirty="0" smtClean="0">
                <a:cs typeface="Symbol" charset="2"/>
              </a:rPr>
              <a:t>* and </a:t>
            </a:r>
            <a:r>
              <a:rPr lang="en-US" altLang="zh-TW" dirty="0" err="1" smtClean="0">
                <a:cs typeface="Symbol" charset="2"/>
              </a:rPr>
              <a:t>P∼V</a:t>
            </a:r>
            <a:r>
              <a:rPr lang="en-US" altLang="zh-TW" baseline="-25000" dirty="0" err="1" smtClean="0">
                <a:cs typeface="Symbol" charset="2"/>
              </a:rPr>
              <a:t>cb</a:t>
            </a:r>
            <a:r>
              <a:rPr lang="en-US" altLang="zh-TW" dirty="0" err="1" smtClean="0">
                <a:cs typeface="Symbol" charset="2"/>
              </a:rPr>
              <a:t>V</a:t>
            </a:r>
            <a:r>
              <a:rPr lang="en-US" altLang="zh-TW" baseline="-25000" dirty="0" err="1" smtClean="0">
                <a:cs typeface="Symbol" charset="2"/>
              </a:rPr>
              <a:t>cd</a:t>
            </a:r>
            <a:r>
              <a:rPr lang="en-US" altLang="zh-TW" dirty="0" smtClean="0">
                <a:cs typeface="Symbol" charset="2"/>
              </a:rPr>
              <a:t>*</a:t>
            </a:r>
          </a:p>
          <a:p>
            <a:r>
              <a:rPr lang="en-US" dirty="0" smtClean="0">
                <a:cs typeface="Symbol" charset="2"/>
              </a:rPr>
              <a:t>In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S=1 decays: </a:t>
            </a:r>
            <a:r>
              <a:rPr lang="it-IT" dirty="0" smtClean="0"/>
              <a:t>T’</a:t>
            </a:r>
            <a:r>
              <a:rPr lang="en-US" altLang="zh-TW" dirty="0" smtClean="0">
                <a:cs typeface="Symbol" charset="2"/>
              </a:rPr>
              <a:t>∼ </a:t>
            </a:r>
            <a:r>
              <a:rPr lang="en-US" altLang="zh-TW" dirty="0" err="1" smtClean="0">
                <a:cs typeface="Symbol" charset="2"/>
              </a:rPr>
              <a:t>V</a:t>
            </a:r>
            <a:r>
              <a:rPr lang="en-US" altLang="zh-TW" baseline="-25000" dirty="0" err="1" smtClean="0">
                <a:cs typeface="Symbol" charset="2"/>
              </a:rPr>
              <a:t>ub</a:t>
            </a:r>
            <a:r>
              <a:rPr lang="en-US" altLang="zh-TW" dirty="0" err="1" smtClean="0">
                <a:cs typeface="Symbol" charset="2"/>
              </a:rPr>
              <a:t>V</a:t>
            </a:r>
            <a:r>
              <a:rPr lang="en-US" altLang="zh-TW" baseline="-25000" dirty="0" err="1" smtClean="0">
                <a:cs typeface="Symbol" charset="2"/>
              </a:rPr>
              <a:t>us</a:t>
            </a:r>
            <a:r>
              <a:rPr lang="en-US" altLang="zh-TW" dirty="0" smtClean="0">
                <a:cs typeface="Symbol" charset="2"/>
              </a:rPr>
              <a:t>* and </a:t>
            </a:r>
            <a:r>
              <a:rPr lang="en-US" altLang="zh-TW" dirty="0" err="1" smtClean="0">
                <a:cs typeface="Symbol" charset="2"/>
              </a:rPr>
              <a:t>P’∼V</a:t>
            </a:r>
            <a:r>
              <a:rPr lang="en-US" altLang="zh-TW" baseline="-25000" dirty="0" err="1" smtClean="0">
                <a:cs typeface="Symbol" charset="2"/>
              </a:rPr>
              <a:t>cb</a:t>
            </a:r>
            <a:r>
              <a:rPr lang="en-US" altLang="zh-TW" dirty="0" err="1" smtClean="0">
                <a:cs typeface="Symbol" charset="2"/>
              </a:rPr>
              <a:t>V</a:t>
            </a:r>
            <a:r>
              <a:rPr lang="en-US" altLang="zh-TW" baseline="-25000" dirty="0" err="1" smtClean="0">
                <a:cs typeface="Symbol" charset="2"/>
              </a:rPr>
              <a:t>cs</a:t>
            </a:r>
            <a:r>
              <a:rPr lang="en-US" altLang="zh-TW" dirty="0" smtClean="0">
                <a:cs typeface="Symbol" charset="2"/>
              </a:rPr>
              <a:t>*</a:t>
            </a:r>
            <a:r>
              <a:rPr lang="en-US" dirty="0" smtClean="0">
                <a:cs typeface="Symbol" charset="2"/>
              </a:rPr>
              <a:t>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6172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h</a:t>
            </a:r>
            <a:r>
              <a:rPr lang="it-IT" dirty="0" smtClean="0"/>
              <a:t> = </a:t>
            </a:r>
            <a:r>
              <a:rPr lang="it-IT" dirty="0" err="1" smtClean="0">
                <a:latin typeface="Symbol" charset="2"/>
                <a:cs typeface="Symbol" charset="2"/>
              </a:rPr>
              <a:t>p</a:t>
            </a:r>
            <a:r>
              <a:rPr lang="it-IT" dirty="0" smtClean="0">
                <a:latin typeface="Symbol" charset="2"/>
                <a:cs typeface="Symbol" charset="2"/>
              </a:rPr>
              <a:t>, </a:t>
            </a:r>
            <a:r>
              <a:rPr lang="it-IT" dirty="0" err="1" smtClean="0">
                <a:latin typeface="Symbol" charset="2"/>
                <a:cs typeface="Symbol" charset="2"/>
              </a:rPr>
              <a:t>r</a:t>
            </a:r>
            <a:r>
              <a:rPr lang="it-IT" dirty="0" smtClean="0"/>
              <a:t>, a</a:t>
            </a:r>
            <a:r>
              <a:rPr lang="it-IT" baseline="-25000" dirty="0" smtClean="0"/>
              <a:t>1</a:t>
            </a:r>
            <a:endParaRPr lang="it-IT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Vincenzo Lombardo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856D8-3D26-4452-A0BD-4082FD22C54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9160" name="TextBox 7"/>
          <p:cNvSpPr txBox="1">
            <a:spLocks noChangeArrowheads="1"/>
          </p:cNvSpPr>
          <p:nvPr/>
        </p:nvSpPr>
        <p:spPr bwMode="auto">
          <a:xfrm>
            <a:off x="685800" y="1531203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400" dirty="0" smtClean="0">
                <a:latin typeface="Calibri" pitchFamily="34" charset="0"/>
              </a:rPr>
              <a:t>  Improved </a:t>
            </a:r>
            <a:r>
              <a:rPr lang="en-US" sz="2400" dirty="0">
                <a:latin typeface="Calibri" pitchFamily="34" charset="0"/>
              </a:rPr>
              <a:t>methods (3D </a:t>
            </a:r>
            <a:r>
              <a:rPr lang="en-US" sz="2400" dirty="0" err="1">
                <a:latin typeface="Calibri" pitchFamily="34" charset="0"/>
              </a:rPr>
              <a:t>PDFs</a:t>
            </a:r>
            <a:r>
              <a:rPr lang="en-US" sz="2400" dirty="0" smtClean="0">
                <a:latin typeface="Calibri" pitchFamily="34" charset="0"/>
              </a:rPr>
              <a:t>) </a:t>
            </a:r>
            <a:r>
              <a:rPr lang="en-US" sz="2400" dirty="0">
                <a:latin typeface="Calibri" pitchFamily="34" charset="0"/>
              </a:rPr>
              <a:t>to account for correlations in</a:t>
            </a:r>
          </a:p>
          <a:p>
            <a:r>
              <a:rPr lang="en-US" sz="2400" dirty="0">
                <a:latin typeface="Calibri" pitchFamily="34" charset="0"/>
              </a:rPr>
              <a:t>     the main (continuum </a:t>
            </a:r>
            <a:r>
              <a:rPr lang="en-US" sz="2400" dirty="0" smtClean="0">
                <a:latin typeface="Calibri" pitchFamily="34" charset="0"/>
              </a:rPr>
              <a:t>&amp;  </a:t>
            </a:r>
            <a:r>
              <a:rPr lang="en-US" sz="2400" dirty="0" err="1">
                <a:latin typeface="Calibri" pitchFamily="34" charset="0"/>
              </a:rPr>
              <a:t>combinatoric</a:t>
            </a:r>
            <a:r>
              <a:rPr lang="en-US" sz="2400" dirty="0">
                <a:latin typeface="Calibri" pitchFamily="34" charset="0"/>
              </a:rPr>
              <a:t> BB) </a:t>
            </a:r>
            <a:r>
              <a:rPr lang="en-US" sz="2400" dirty="0" smtClean="0">
                <a:latin typeface="Calibri" pitchFamily="34" charset="0"/>
              </a:rPr>
              <a:t>backgrounds</a:t>
            </a:r>
          </a:p>
        </p:txBody>
      </p:sp>
      <p:pic>
        <p:nvPicPr>
          <p:cNvPr id="15" name="Picture 14" descr="Immagin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2504863"/>
            <a:ext cx="5105400" cy="2382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62000" y="152400"/>
            <a:ext cx="76962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Improved Measurements of B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3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→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r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+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r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0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 </a:t>
            </a:r>
            <a:endParaRPr kumimoji="0" lang="it-IT" sz="32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79137" y="3059668"/>
            <a:ext cx="3012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err="1" smtClean="0">
                <a:solidFill>
                  <a:schemeClr val="bg2">
                    <a:lumMod val="25000"/>
                  </a:schemeClr>
                </a:solidFill>
              </a:rPr>
              <a:t>BaBar</a:t>
            </a:r>
            <a:r>
              <a:rPr lang="it-IT" b="1" i="1" dirty="0" smtClean="0">
                <a:solidFill>
                  <a:schemeClr val="bg2">
                    <a:lumMod val="25000"/>
                  </a:schemeClr>
                </a:solidFill>
              </a:rPr>
              <a:t> PRL102, 141802 (2009</a:t>
            </a:r>
            <a:r>
              <a:rPr lang="it-IT" i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it-IT" dirty="0"/>
          </a:p>
        </p:txBody>
      </p:sp>
      <p:grpSp>
        <p:nvGrpSpPr>
          <p:cNvPr id="22" name="Group 21"/>
          <p:cNvGrpSpPr/>
          <p:nvPr/>
        </p:nvGrpSpPr>
        <p:grpSpPr>
          <a:xfrm>
            <a:off x="6629400" y="926068"/>
            <a:ext cx="1826141" cy="586264"/>
            <a:chOff x="6629400" y="926068"/>
            <a:chExt cx="1826141" cy="586264"/>
          </a:xfrm>
        </p:grpSpPr>
        <p:sp>
          <p:nvSpPr>
            <p:cNvPr id="20" name="TextBox 19"/>
            <p:cNvSpPr txBox="1"/>
            <p:nvPr/>
          </p:nvSpPr>
          <p:spPr>
            <a:xfrm>
              <a:off x="6629400" y="1143000"/>
              <a:ext cx="1826141" cy="369332"/>
            </a:xfrm>
            <a:prstGeom prst="rect">
              <a:avLst/>
            </a:prstGeom>
            <a:solidFill>
              <a:schemeClr val="bg2"/>
            </a:solidFill>
            <a:effectLst>
              <a:glow rad="101600">
                <a:schemeClr val="bg2">
                  <a:lumMod val="75000"/>
                  <a:alpha val="75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465±5 </a:t>
              </a:r>
              <a:r>
                <a:rPr lang="it-IT" dirty="0" err="1" smtClean="0"/>
                <a:t>M</a:t>
              </a:r>
              <a:r>
                <a:rPr lang="it-IT" dirty="0" smtClean="0"/>
                <a:t> BB </a:t>
              </a:r>
              <a:r>
                <a:rPr lang="it-IT" dirty="0" err="1" smtClean="0"/>
                <a:t>pairs</a:t>
              </a:r>
              <a:endParaRPr lang="it-IT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4718" y="926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_</a:t>
              </a:r>
              <a:endParaRPr lang="it-IT" dirty="0"/>
            </a:p>
          </p:txBody>
        </p:sp>
      </p:grp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6019800" y="3657600"/>
            <a:ext cx="2954337" cy="2667000"/>
            <a:chOff x="4648200" y="1676400"/>
            <a:chExt cx="3869055" cy="3771808"/>
          </a:xfrm>
          <a:effectLst>
            <a:outerShdw blurRad="63500" sx="102000" sy="102000" algn="ctr">
              <a:srgbClr val="000000">
                <a:alpha val="43000"/>
              </a:srgbClr>
            </a:outerShdw>
          </a:effectLst>
        </p:grpSpPr>
        <p:grpSp>
          <p:nvGrpSpPr>
            <p:cNvPr id="24" name="Group 11"/>
            <p:cNvGrpSpPr>
              <a:grpSpLocks/>
            </p:cNvGrpSpPr>
            <p:nvPr/>
          </p:nvGrpSpPr>
          <p:grpSpPr bwMode="auto">
            <a:xfrm>
              <a:off x="4648200" y="1676400"/>
              <a:ext cx="3869055" cy="3771808"/>
              <a:chOff x="4648200" y="1638392"/>
              <a:chExt cx="3869055" cy="3771808"/>
            </a:xfrm>
          </p:grpSpPr>
          <p:pic>
            <p:nvPicPr>
              <p:cNvPr id="27" name="Picture 6" descr="bf-history-rhop-rhoz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48200" y="1638392"/>
                <a:ext cx="3869055" cy="37718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5756366" y="2590869"/>
                <a:ext cx="169876" cy="15239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25" name="Picture 4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1600" y="2095408"/>
              <a:ext cx="5617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9" descr="babar-elephant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54795" y="3657600"/>
              <a:ext cx="64140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extBox 29"/>
          <p:cNvSpPr txBox="1"/>
          <p:nvPr/>
        </p:nvSpPr>
        <p:spPr>
          <a:xfrm>
            <a:off x="685800" y="5204888"/>
            <a:ext cx="51162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 smtClean="0">
                <a:latin typeface="Brush Script MT Italic"/>
                <a:cs typeface="Brush Script MT Italic"/>
              </a:rPr>
              <a:t>B</a:t>
            </a:r>
            <a:r>
              <a:rPr lang="en-US" sz="2400" dirty="0" smtClean="0">
                <a:latin typeface="Calibri" pitchFamily="34" charset="0"/>
              </a:rPr>
              <a:t>(</a:t>
            </a:r>
            <a:r>
              <a:rPr lang="en-US" sz="2400" b="1" dirty="0" smtClean="0"/>
              <a:t>B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</a:t>
            </a:r>
            <a:r>
              <a:rPr lang="it-IT" sz="2400" dirty="0" smtClean="0">
                <a:latin typeface="Symbol" charset="2"/>
                <a:cs typeface="Symbol" charset="2"/>
              </a:rPr>
              <a:t>→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Symbol" charset="2"/>
                <a:cs typeface="Symbol" charset="2"/>
              </a:rPr>
              <a:t>r</a:t>
            </a:r>
            <a:r>
              <a:rPr lang="en-US" sz="2400" b="1" baseline="30000" dirty="0" smtClean="0">
                <a:latin typeface="Symbol" charset="2"/>
                <a:cs typeface="Symbol" charset="2"/>
              </a:rPr>
              <a:t>+</a:t>
            </a:r>
            <a:r>
              <a:rPr lang="en-US" sz="2400" b="1" dirty="0" smtClean="0">
                <a:latin typeface="Symbol" charset="2"/>
                <a:cs typeface="Symbol" charset="2"/>
              </a:rPr>
              <a:t>r</a:t>
            </a:r>
            <a:r>
              <a:rPr lang="en-US" sz="2400" b="1" baseline="30000" dirty="0" smtClean="0">
                <a:latin typeface="Symbol" charset="2"/>
                <a:cs typeface="Symbol" charset="2"/>
              </a:rPr>
              <a:t>0</a:t>
            </a:r>
            <a:r>
              <a:rPr lang="en-US" sz="2400" b="1" dirty="0" smtClean="0">
                <a:latin typeface="Symbol" charset="2"/>
                <a:cs typeface="Symbol" charset="2"/>
              </a:rPr>
              <a:t>) = (23.7 </a:t>
            </a:r>
            <a:r>
              <a:rPr lang="en-US" sz="2400" dirty="0" smtClean="0">
                <a:latin typeface="Calibri" pitchFamily="34" charset="0"/>
              </a:rPr>
              <a:t>± 1.4 ± 1.4) </a:t>
            </a:r>
            <a:r>
              <a:rPr lang="en-US" sz="2400" dirty="0" err="1" smtClean="0">
                <a:latin typeface="Calibri" pitchFamily="34" charset="0"/>
              </a:rPr>
              <a:t>x</a:t>
            </a:r>
            <a:r>
              <a:rPr lang="en-US" sz="2400" dirty="0" smtClean="0">
                <a:latin typeface="Calibri" pitchFamily="34" charset="0"/>
              </a:rPr>
              <a:t> 10</a:t>
            </a:r>
            <a:r>
              <a:rPr lang="en-US" sz="2400" baseline="30000" dirty="0" smtClean="0">
                <a:latin typeface="Calibri" pitchFamily="34" charset="0"/>
              </a:rPr>
              <a:t>-6</a:t>
            </a:r>
          </a:p>
          <a:p>
            <a:pPr lvl="0" algn="ctr"/>
            <a:r>
              <a:rPr lang="en-US" sz="2400" b="1" i="1" dirty="0" err="1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="1" i="1" baseline="-25000" dirty="0" err="1" smtClean="0">
                <a:solidFill>
                  <a:srgbClr val="000000"/>
                </a:solidFill>
                <a:latin typeface="Calibri" pitchFamily="34" charset="0"/>
              </a:rPr>
              <a:t>L</a:t>
            </a: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 0.950 ± 0.015 ± 0.006</a:t>
            </a:r>
            <a:endParaRPr lang="it-IT" b="1" i="1" dirty="0" smtClean="0">
              <a:solidFill>
                <a:srgbClr val="000000"/>
              </a:solidFill>
              <a:latin typeface="Symbol" charset="2"/>
              <a:cs typeface="Symbol" charset="2"/>
            </a:endParaRPr>
          </a:p>
          <a:p>
            <a:r>
              <a:rPr lang="it-IT" dirty="0" smtClean="0"/>
              <a:t>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Vincenzo Lombardo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1B18A-DD50-4543-A309-0ED70B1D14F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0179" name="TextBox 10"/>
          <p:cNvSpPr txBox="1">
            <a:spLocks noChangeArrowheads="1"/>
          </p:cNvSpPr>
          <p:nvPr/>
        </p:nvSpPr>
        <p:spPr bwMode="auto">
          <a:xfrm>
            <a:off x="5638800" y="4129207"/>
            <a:ext cx="3352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BF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lang="en-US" baseline="30000" dirty="0">
                <a:solidFill>
                  <a:srgbClr val="000000"/>
                </a:solidFill>
                <a:latin typeface="Symbol" pitchFamily="18" charset="2"/>
              </a:rPr>
              <a:t>0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)/BF(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≈(3.6 ± 1.5)%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small penguin contribution</a:t>
            </a:r>
          </a:p>
          <a:p>
            <a:endParaRPr lang="en-US" dirty="0" smtClean="0">
              <a:latin typeface="Calibri" pitchFamily="34" charset="0"/>
            </a:endParaRPr>
          </a:p>
          <a:p>
            <a:pPr>
              <a:buFont typeface="Wingdings" charset="2"/>
              <a:buChar char="q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A</a:t>
            </a:r>
            <a:r>
              <a:rPr lang="en-US" baseline="-25000" dirty="0">
                <a:latin typeface="Calibri" pitchFamily="34" charset="0"/>
              </a:rPr>
              <a:t>CP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dirty="0">
                <a:latin typeface="Symbol" pitchFamily="18" charset="2"/>
              </a:rPr>
              <a:t>r</a:t>
            </a:r>
            <a:r>
              <a:rPr lang="en-US" baseline="30000" dirty="0">
                <a:latin typeface="Calibri" pitchFamily="34" charset="0"/>
              </a:rPr>
              <a:t>+</a:t>
            </a:r>
            <a:r>
              <a:rPr lang="en-US" dirty="0">
                <a:latin typeface="Symbol" pitchFamily="18" charset="2"/>
              </a:rPr>
              <a:t>r</a:t>
            </a:r>
            <a:r>
              <a:rPr lang="en-US" baseline="30000" dirty="0">
                <a:latin typeface="Calibri" pitchFamily="34" charset="0"/>
              </a:rPr>
              <a:t>0</a:t>
            </a:r>
            <a:r>
              <a:rPr lang="en-US" dirty="0">
                <a:latin typeface="Calibri" pitchFamily="34" charset="0"/>
              </a:rPr>
              <a:t>)≈0 </a:t>
            </a:r>
          </a:p>
          <a:p>
            <a:r>
              <a:rPr lang="en-US" dirty="0">
                <a:latin typeface="Calibri" pitchFamily="34" charset="0"/>
              </a:rPr>
              <a:t>   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small EW penguin contribution</a:t>
            </a:r>
          </a:p>
        </p:txBody>
      </p:sp>
      <p:sp>
        <p:nvSpPr>
          <p:cNvPr id="50183" name="TextBox 12"/>
          <p:cNvSpPr txBox="1">
            <a:spLocks noChangeArrowheads="1"/>
          </p:cNvSpPr>
          <p:nvPr/>
        </p:nvSpPr>
        <p:spPr bwMode="auto">
          <a:xfrm>
            <a:off x="762000" y="32766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solidFill>
                  <a:schemeClr val="bg2">
                    <a:lumMod val="25000"/>
                  </a:schemeClr>
                </a:solidFill>
              </a:rPr>
              <a:t>Babar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PRD76 (</a:t>
            </a:r>
            <a:r>
              <a:rPr lang="en-US" sz="1400" b="1" i="1" dirty="0">
                <a:solidFill>
                  <a:schemeClr val="bg2">
                    <a:lumMod val="25000"/>
                  </a:schemeClr>
                </a:solidFill>
              </a:rPr>
              <a:t>2007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) 052007</a:t>
            </a:r>
            <a:endParaRPr lang="en-US" sz="1400" b="1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400" b="1" i="1" dirty="0">
                <a:solidFill>
                  <a:schemeClr val="bg2">
                    <a:lumMod val="25000"/>
                  </a:schemeClr>
                </a:solidFill>
              </a:rPr>
              <a:t>Belle 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PRL96 (</a:t>
            </a:r>
            <a:r>
              <a:rPr lang="en-US" sz="1400" b="1" i="1" dirty="0">
                <a:solidFill>
                  <a:schemeClr val="bg2">
                    <a:lumMod val="25000"/>
                  </a:schemeClr>
                </a:solidFill>
              </a:rPr>
              <a:t>2006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) 171801</a:t>
            </a:r>
            <a:endParaRPr lang="en-US" sz="1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184" name="TextBox 14"/>
          <p:cNvSpPr txBox="1">
            <a:spLocks noChangeArrowheads="1"/>
          </p:cNvSpPr>
          <p:nvPr/>
        </p:nvSpPr>
        <p:spPr bwMode="auto">
          <a:xfrm>
            <a:off x="6248400" y="32766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solidFill>
                  <a:schemeClr val="bg2">
                    <a:lumMod val="25000"/>
                  </a:schemeClr>
                </a:solidFill>
              </a:rPr>
              <a:t>Babar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PRD78 (</a:t>
            </a:r>
            <a:r>
              <a:rPr lang="en-US" sz="1400" b="1" i="1" dirty="0">
                <a:solidFill>
                  <a:schemeClr val="bg2">
                    <a:lumMod val="25000"/>
                  </a:schemeClr>
                </a:solidFill>
              </a:rPr>
              <a:t>2008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) 071104</a:t>
            </a:r>
            <a:endParaRPr lang="en-US" sz="1400" b="1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400" b="1" i="1" dirty="0">
                <a:solidFill>
                  <a:schemeClr val="bg2">
                    <a:lumMod val="25000"/>
                  </a:schemeClr>
                </a:solidFill>
              </a:rPr>
              <a:t>Belle 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PRD78 (2008) 111102</a:t>
            </a:r>
            <a:endParaRPr lang="en-US" sz="1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185" name="TextBox 15"/>
          <p:cNvSpPr txBox="1">
            <a:spLocks noChangeArrowheads="1"/>
          </p:cNvSpPr>
          <p:nvPr/>
        </p:nvSpPr>
        <p:spPr bwMode="auto">
          <a:xfrm>
            <a:off x="3581400" y="3286125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solidFill>
                  <a:srgbClr val="4A452A"/>
                </a:solidFill>
              </a:rPr>
              <a:t>Babar </a:t>
            </a:r>
            <a:r>
              <a:rPr lang="en-US" sz="1400" b="1" i="1" dirty="0" smtClean="0">
                <a:solidFill>
                  <a:srgbClr val="4A452A"/>
                </a:solidFill>
              </a:rPr>
              <a:t>PRL102 (</a:t>
            </a:r>
            <a:r>
              <a:rPr lang="en-US" sz="1400" b="1" i="1" dirty="0">
                <a:solidFill>
                  <a:srgbClr val="4A452A"/>
                </a:solidFill>
              </a:rPr>
              <a:t>2009</a:t>
            </a:r>
            <a:r>
              <a:rPr lang="en-US" sz="1400" b="1" i="1" dirty="0" smtClean="0">
                <a:solidFill>
                  <a:srgbClr val="4A452A"/>
                </a:solidFill>
              </a:rPr>
              <a:t>) 141802</a:t>
            </a:r>
            <a:endParaRPr lang="en-US" sz="1400" b="1" i="1" dirty="0">
              <a:solidFill>
                <a:srgbClr val="4A452A"/>
              </a:solidFill>
            </a:endParaRPr>
          </a:p>
          <a:p>
            <a:r>
              <a:rPr lang="en-US" sz="1400" b="1" i="1" dirty="0">
                <a:solidFill>
                  <a:srgbClr val="4A452A"/>
                </a:solidFill>
              </a:rPr>
              <a:t>Belle  </a:t>
            </a:r>
            <a:r>
              <a:rPr lang="en-US" sz="1400" b="1" i="1" dirty="0" smtClean="0">
                <a:solidFill>
                  <a:srgbClr val="4A452A"/>
                </a:solidFill>
              </a:rPr>
              <a:t>PRL91 (</a:t>
            </a:r>
            <a:r>
              <a:rPr lang="en-US" sz="1400" b="1" i="1" dirty="0">
                <a:solidFill>
                  <a:srgbClr val="4A452A"/>
                </a:solidFill>
              </a:rPr>
              <a:t>2003</a:t>
            </a:r>
            <a:r>
              <a:rPr lang="en-US" sz="1400" b="1" i="1" dirty="0" smtClean="0">
                <a:solidFill>
                  <a:srgbClr val="4A452A"/>
                </a:solidFill>
              </a:rPr>
              <a:t>) 221801</a:t>
            </a:r>
            <a:endParaRPr lang="en-US" sz="1400" b="1" i="1" dirty="0">
              <a:solidFill>
                <a:srgbClr val="4A452A"/>
              </a:solidFill>
            </a:endParaRPr>
          </a:p>
        </p:txBody>
      </p:sp>
      <p:pic>
        <p:nvPicPr>
          <p:cNvPr id="50186" name="Picture 24" descr="bf-rhop-rho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295400"/>
            <a:ext cx="2209800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187" name="Picture 25" descr="bf-rhoz-rhoz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95400"/>
            <a:ext cx="2133600" cy="1954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0188" name="TextBox 27"/>
          <p:cNvSpPr txBox="1">
            <a:spLocks noChangeArrowheads="1"/>
          </p:cNvSpPr>
          <p:nvPr/>
        </p:nvSpPr>
        <p:spPr bwMode="auto">
          <a:xfrm>
            <a:off x="685800" y="60198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solidFill>
                  <a:srgbClr val="4A452A"/>
                </a:solidFill>
              </a:rPr>
              <a:t>Babar </a:t>
            </a:r>
            <a:r>
              <a:rPr lang="en-US" sz="1400" b="1" i="1" dirty="0" smtClean="0">
                <a:solidFill>
                  <a:srgbClr val="4A452A"/>
                </a:solidFill>
              </a:rPr>
              <a:t>PRL102 (</a:t>
            </a:r>
            <a:r>
              <a:rPr lang="en-US" sz="1400" b="1" i="1" dirty="0">
                <a:solidFill>
                  <a:srgbClr val="4A452A"/>
                </a:solidFill>
              </a:rPr>
              <a:t>2009</a:t>
            </a:r>
            <a:r>
              <a:rPr lang="en-US" sz="1400" b="1" i="1" dirty="0" smtClean="0">
                <a:solidFill>
                  <a:srgbClr val="4A452A"/>
                </a:solidFill>
              </a:rPr>
              <a:t>) 141802</a:t>
            </a:r>
            <a:endParaRPr lang="en-US" sz="1400" b="1" i="1" dirty="0">
              <a:solidFill>
                <a:srgbClr val="4A452A"/>
              </a:solidFill>
            </a:endParaRPr>
          </a:p>
          <a:p>
            <a:r>
              <a:rPr lang="en-US" sz="1400" b="1" i="1" dirty="0">
                <a:solidFill>
                  <a:srgbClr val="4A452A"/>
                </a:solidFill>
              </a:rPr>
              <a:t>Belle  </a:t>
            </a:r>
            <a:r>
              <a:rPr lang="en-US" sz="1400" b="1" i="1" dirty="0" smtClean="0">
                <a:solidFill>
                  <a:srgbClr val="4A452A"/>
                </a:solidFill>
              </a:rPr>
              <a:t>PRL91 (</a:t>
            </a:r>
            <a:r>
              <a:rPr lang="en-US" sz="1400" b="1" i="1" dirty="0">
                <a:solidFill>
                  <a:srgbClr val="4A452A"/>
                </a:solidFill>
              </a:rPr>
              <a:t>2003</a:t>
            </a:r>
            <a:r>
              <a:rPr lang="en-US" sz="1400" b="1" i="1" dirty="0" smtClean="0">
                <a:solidFill>
                  <a:srgbClr val="4A452A"/>
                </a:solidFill>
              </a:rPr>
              <a:t>) 221801</a:t>
            </a:r>
            <a:endParaRPr lang="en-US" sz="1400" b="1" i="1" dirty="0">
              <a:solidFill>
                <a:srgbClr val="4A452A"/>
              </a:solidFill>
            </a:endParaRPr>
          </a:p>
        </p:txBody>
      </p:sp>
      <p:pic>
        <p:nvPicPr>
          <p:cNvPr id="50189" name="Picture 13" descr="bf-rhop-rho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95400"/>
            <a:ext cx="2286000" cy="2017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190" name="Picture 14" descr="acp-rhop-rhoz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962400"/>
            <a:ext cx="23622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191" name="Picture 15" descr="fl-rho-rh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962400"/>
            <a:ext cx="2259012" cy="1990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90600" y="152400"/>
            <a:ext cx="72390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 </a:t>
            </a:r>
            <a:r>
              <a:rPr lang="it-IT" sz="3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→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rr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: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Branching fractions and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A</a:t>
            </a:r>
            <a:r>
              <a:rPr lang="en-US" sz="3200" b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CP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’s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 </a:t>
            </a:r>
            <a:endParaRPr kumimoji="0" lang="it-IT" sz="32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2C735-A1C5-492E-A2E1-76B5EF64F6D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216" name="TextBox 8"/>
          <p:cNvSpPr txBox="1">
            <a:spLocks noChangeArrowheads="1"/>
          </p:cNvSpPr>
          <p:nvPr/>
        </p:nvSpPr>
        <p:spPr bwMode="auto">
          <a:xfrm>
            <a:off x="384120" y="1066800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/>
              <a:t>10 </a:t>
            </a:r>
            <a:r>
              <a:rPr lang="en-US" sz="2400" dirty="0"/>
              <a:t>inputs: 3 </a:t>
            </a:r>
            <a:r>
              <a:rPr lang="en-US" sz="2400" dirty="0" err="1"/>
              <a:t>BF’s</a:t>
            </a:r>
            <a:r>
              <a:rPr lang="en-US" sz="2400" dirty="0"/>
              <a:t>, 3 </a:t>
            </a:r>
            <a:r>
              <a:rPr lang="en-US" sz="2400" dirty="0" err="1"/>
              <a:t>f</a:t>
            </a:r>
            <a:r>
              <a:rPr lang="en-US" sz="2400" baseline="-25000" dirty="0" err="1"/>
              <a:t>L</a:t>
            </a:r>
            <a:r>
              <a:rPr lang="en-US" sz="2400" dirty="0" err="1"/>
              <a:t>’s</a:t>
            </a:r>
            <a:r>
              <a:rPr lang="en-US" sz="2400" dirty="0"/>
              <a:t>, 2 S’s &amp; 2</a:t>
            </a:r>
            <a:r>
              <a:rPr lang="en-US" sz="2400" dirty="0" smtClean="0"/>
              <a:t> </a:t>
            </a:r>
            <a:r>
              <a:rPr lang="en-US" sz="2400" dirty="0" smtClean="0"/>
              <a:t>C</a:t>
            </a:r>
            <a:r>
              <a:rPr lang="en-US" sz="2400" dirty="0" smtClean="0"/>
              <a:t>’s</a:t>
            </a:r>
          </a:p>
          <a:p>
            <a:pPr>
              <a:buFont typeface="Wingdings" charset="2"/>
              <a:buChar char="q"/>
            </a:pPr>
            <a:r>
              <a:rPr lang="en-US" sz="2400" dirty="0" smtClean="0">
                <a:latin typeface="Calibri" pitchFamily="34" charset="0"/>
              </a:rPr>
              <a:t> Perform </a:t>
            </a:r>
            <a:r>
              <a:rPr lang="en-US" sz="2400" dirty="0">
                <a:latin typeface="Symbol" pitchFamily="18" charset="2"/>
              </a:rPr>
              <a:t>a</a:t>
            </a:r>
            <a:r>
              <a:rPr lang="en-US" sz="2400" dirty="0">
                <a:latin typeface="Calibri" pitchFamily="34" charset="0"/>
              </a:rPr>
              <a:t> scan, minimize </a:t>
            </a:r>
            <a:r>
              <a:rPr lang="en-US" sz="2400" dirty="0">
                <a:latin typeface="Symbol" pitchFamily="18" charset="2"/>
              </a:rPr>
              <a:t>c</a:t>
            </a:r>
            <a:r>
              <a:rPr lang="en-US" sz="2400" baseline="30000" dirty="0"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057400" y="152400"/>
            <a:ext cx="510540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Isospin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analysis B </a:t>
            </a:r>
            <a:r>
              <a:rPr lang="it-IT" sz="3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→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rr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)</a:t>
            </a:r>
            <a:r>
              <a:rPr lang="en-US" sz="2400" i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Long</a:t>
            </a:r>
            <a:endParaRPr kumimoji="0" lang="it-IT" sz="2400" i="1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pic>
        <p:nvPicPr>
          <p:cNvPr id="19" name="Picture 18" descr="Immagin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733800"/>
            <a:ext cx="3124200" cy="2214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0" name="Group 29"/>
          <p:cNvGrpSpPr/>
          <p:nvPr/>
        </p:nvGrpSpPr>
        <p:grpSpPr>
          <a:xfrm>
            <a:off x="377880" y="3886200"/>
            <a:ext cx="3736920" cy="1815882"/>
            <a:chOff x="533400" y="4432518"/>
            <a:chExt cx="3736920" cy="1815882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993720" y="5707063"/>
              <a:ext cx="533400" cy="1587"/>
            </a:xfrm>
            <a:prstGeom prst="line">
              <a:avLst/>
            </a:prstGeom>
            <a:ln w="349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993720" y="6088063"/>
              <a:ext cx="533400" cy="1587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33400" y="4432518"/>
              <a:ext cx="3736920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aseline="30000" dirty="0" smtClean="0">
                <a:solidFill>
                  <a:srgbClr val="1F14AC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charset="2"/>
                <a:buChar char="q"/>
                <a:defRPr/>
              </a:pP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b="1" u="sng" dirty="0" smtClean="0">
                  <a:solidFill>
                    <a:srgbClr val="000000"/>
                  </a:solidFill>
                </a:rPr>
                <a:t>Impact of BF (B</a:t>
              </a:r>
              <a:r>
                <a:rPr lang="en-US" sz="2400" b="1" u="sng" baseline="30000" dirty="0" smtClean="0">
                  <a:solidFill>
                    <a:srgbClr val="000000"/>
                  </a:solidFill>
                </a:rPr>
                <a:t>+</a:t>
              </a:r>
              <a:r>
                <a:rPr lang="en-US" sz="2400" b="1" u="sng" dirty="0" smtClean="0">
                  <a:solidFill>
                    <a:srgbClr val="000000"/>
                  </a:solidFill>
                </a:rPr>
                <a:t> </a:t>
              </a:r>
              <a:r>
                <a:rPr lang="en-US" sz="2400" b="1" u="sng" dirty="0" smtClean="0">
                  <a:solidFill>
                    <a:srgbClr val="000000"/>
                  </a:solidFill>
                  <a:cs typeface="Arial" pitchFamily="34" charset="0"/>
                </a:rPr>
                <a:t>→</a:t>
              </a:r>
              <a:r>
                <a:rPr lang="en-US" altLang="ja-JP" sz="2400" b="1" u="sng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 </a:t>
              </a:r>
              <a:r>
                <a:rPr lang="en-US" sz="2400" b="1" u="sng" dirty="0" smtClean="0">
                  <a:solidFill>
                    <a:srgbClr val="000000"/>
                  </a:solidFill>
                  <a:latin typeface="Symbol" pitchFamily="18" charset="2"/>
                </a:rPr>
                <a:t>r</a:t>
              </a:r>
              <a:r>
                <a:rPr lang="en-US" sz="2400" b="1" u="sng" baseline="30000" dirty="0" smtClean="0">
                  <a:solidFill>
                    <a:srgbClr val="000000"/>
                  </a:solidFill>
                </a:rPr>
                <a:t>+</a:t>
              </a:r>
              <a:r>
                <a:rPr lang="en-US" sz="2400" b="1" u="sng" dirty="0" smtClean="0">
                  <a:solidFill>
                    <a:srgbClr val="000000"/>
                  </a:solidFill>
                  <a:latin typeface="Symbol" pitchFamily="18" charset="2"/>
                </a:rPr>
                <a:t>r</a:t>
              </a:r>
              <a:r>
                <a:rPr lang="en-US" sz="2400" b="1" u="sng" baseline="30000" dirty="0" smtClean="0">
                  <a:solidFill>
                    <a:srgbClr val="000000"/>
                  </a:solidFill>
                </a:rPr>
                <a:t>0 </a:t>
              </a:r>
              <a:r>
                <a:rPr lang="en-US" sz="2400" b="1" u="sng" dirty="0" smtClean="0">
                  <a:solidFill>
                    <a:srgbClr val="000000"/>
                  </a:solidFill>
                </a:rPr>
                <a:t>)</a:t>
              </a:r>
              <a:r>
                <a:rPr lang="en-US" sz="2400" b="1" dirty="0" smtClean="0">
                  <a:solidFill>
                    <a:srgbClr val="000000"/>
                  </a:solidFill>
                </a:rPr>
                <a:t>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rgbClr val="1F14AC"/>
                  </a:solidFill>
                </a:rPr>
                <a:t>     </a:t>
              </a:r>
              <a:r>
                <a:rPr lang="it-IT" b="1" i="1" dirty="0" err="1" smtClean="0">
                  <a:solidFill>
                    <a:schemeClr val="bg2">
                      <a:lumMod val="25000"/>
                    </a:schemeClr>
                  </a:solidFill>
                </a:rPr>
                <a:t>BaBar</a:t>
              </a:r>
              <a:r>
                <a:rPr lang="it-IT" b="1" i="1" dirty="0" smtClean="0">
                  <a:solidFill>
                    <a:schemeClr val="bg2">
                      <a:lumMod val="25000"/>
                    </a:schemeClr>
                  </a:solidFill>
                </a:rPr>
                <a:t> PRL102, 141802 (2009)</a:t>
              </a:r>
              <a:endParaRPr lang="en-US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rgbClr val="0000FF"/>
                  </a:solidFill>
                </a:rPr>
                <a:t>               </a:t>
              </a:r>
              <a:r>
                <a:rPr lang="en-US" sz="2400" dirty="0" smtClean="0">
                  <a:ln>
                    <a:solidFill>
                      <a:srgbClr val="17375E"/>
                    </a:solidFill>
                  </a:ln>
                  <a:solidFill>
                    <a:srgbClr val="0000FF"/>
                  </a:solidFill>
                </a:rPr>
                <a:t>with 2006 result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rgbClr val="FF0000"/>
                  </a:solidFill>
                </a:rPr>
                <a:t>               </a:t>
              </a:r>
              <a:r>
                <a:rPr lang="en-US" sz="24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with 2009 result</a:t>
              </a:r>
              <a:endParaRPr lang="en-US" sz="2400" baseline="30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  <a:p>
              <a:endParaRPr lang="it-IT" dirty="0"/>
            </a:p>
          </p:txBody>
        </p:sp>
      </p:grpSp>
      <p:pic>
        <p:nvPicPr>
          <p:cNvPr id="26" name="Picture 25" descr="Immagin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3657600" cy="2058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1" name="Group 30"/>
          <p:cNvGrpSpPr/>
          <p:nvPr/>
        </p:nvGrpSpPr>
        <p:grpSpPr>
          <a:xfrm>
            <a:off x="384120" y="2133600"/>
            <a:ext cx="3810000" cy="1877437"/>
            <a:chOff x="1219200" y="2361203"/>
            <a:chExt cx="3810000" cy="1877437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219200" y="2361203"/>
              <a:ext cx="3810000" cy="1877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charset="2"/>
                <a:buChar char="q"/>
                <a:defRPr/>
              </a:pPr>
              <a:r>
                <a:rPr lang="en-US" sz="240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400" b="1" u="sng" dirty="0">
                  <a:solidFill>
                    <a:srgbClr val="000000"/>
                  </a:solidFill>
                  <a:latin typeface="+mn-lt"/>
                </a:rPr>
                <a:t>Impact of S</a:t>
              </a:r>
              <a:r>
                <a:rPr lang="en-US" sz="2400" b="1" u="sng" baseline="30000" dirty="0">
                  <a:solidFill>
                    <a:srgbClr val="000000"/>
                  </a:solidFill>
                  <a:latin typeface="+mn-lt"/>
                </a:rPr>
                <a:t>00</a:t>
              </a:r>
              <a:r>
                <a:rPr lang="en-US" sz="2400" b="1" u="sng" dirty="0">
                  <a:solidFill>
                    <a:srgbClr val="000000"/>
                  </a:solidFill>
                  <a:latin typeface="+mn-lt"/>
                </a:rPr>
                <a:t> and C</a:t>
              </a:r>
              <a:r>
                <a:rPr lang="en-US" sz="2400" b="1" u="sng" baseline="30000" dirty="0">
                  <a:solidFill>
                    <a:srgbClr val="000000"/>
                  </a:solidFill>
                  <a:latin typeface="+mn-lt"/>
                </a:rPr>
                <a:t>00</a:t>
              </a:r>
              <a:r>
                <a:rPr lang="en-US" sz="2400" b="1" dirty="0">
                  <a:solidFill>
                    <a:srgbClr val="000000"/>
                  </a:solidFill>
                  <a:latin typeface="+mn-lt"/>
                </a:rPr>
                <a:t>:</a:t>
              </a:r>
            </a:p>
            <a:p>
              <a:pPr>
                <a:defRPr/>
              </a:pPr>
              <a:r>
                <a:rPr lang="en-US" sz="2000" dirty="0">
                  <a:latin typeface="+mn-lt"/>
                </a:rPr>
                <a:t>  </a:t>
              </a:r>
              <a:r>
                <a:rPr lang="en-US" sz="2000" dirty="0" smtClean="0">
                  <a:latin typeface="+mn-lt"/>
                </a:rPr>
                <a:t>    </a:t>
              </a:r>
              <a:r>
                <a:rPr lang="it-IT" i="1" dirty="0" err="1" smtClean="0">
                  <a:solidFill>
                    <a:schemeClr val="bg2">
                      <a:lumMod val="25000"/>
                    </a:schemeClr>
                  </a:solidFill>
                </a:rPr>
                <a:t>BaBar</a:t>
              </a:r>
              <a:r>
                <a:rPr lang="it-IT" i="1" dirty="0" smtClean="0">
                  <a:solidFill>
                    <a:schemeClr val="bg2">
                      <a:lumMod val="25000"/>
                    </a:schemeClr>
                  </a:solidFill>
                </a:rPr>
                <a:t> PRD78, 071104 (2008</a:t>
              </a:r>
              <a:r>
                <a:rPr lang="it-IT" sz="2000" i="1" dirty="0" smtClean="0">
                  <a:solidFill>
                    <a:schemeClr val="bg2">
                      <a:lumMod val="25000"/>
                    </a:schemeClr>
                  </a:solidFill>
                </a:rPr>
                <a:t>)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rgbClr val="1F14AC"/>
                  </a:solidFill>
                </a:rPr>
                <a:t>               </a:t>
              </a:r>
              <a:r>
                <a:rPr lang="en-US" sz="2400" b="1" dirty="0" smtClean="0">
                  <a:ln>
                    <a:solidFill>
                      <a:srgbClr val="003C00"/>
                    </a:solidFill>
                  </a:ln>
                  <a:solidFill>
                    <a:srgbClr val="003E00"/>
                  </a:solidFill>
                  <a:latin typeface="+mn-lt"/>
                </a:rPr>
                <a:t>without </a:t>
              </a:r>
              <a:r>
                <a:rPr lang="en-US" sz="2400" b="1" dirty="0">
                  <a:ln>
                    <a:solidFill>
                      <a:srgbClr val="003C00"/>
                    </a:solidFill>
                  </a:ln>
                  <a:solidFill>
                    <a:srgbClr val="003E00"/>
                  </a:solidFill>
                  <a:latin typeface="+mn-lt"/>
                </a:rPr>
                <a:t>S</a:t>
              </a:r>
              <a:r>
                <a:rPr lang="en-US" sz="2400" b="1" baseline="30000" dirty="0">
                  <a:ln>
                    <a:solidFill>
                      <a:srgbClr val="003C00"/>
                    </a:solidFill>
                  </a:ln>
                  <a:solidFill>
                    <a:srgbClr val="003E00"/>
                  </a:solidFill>
                  <a:latin typeface="+mn-lt"/>
                </a:rPr>
                <a:t>00</a:t>
              </a:r>
              <a:r>
                <a:rPr lang="en-US" sz="2400" b="1" dirty="0">
                  <a:ln>
                    <a:solidFill>
                      <a:srgbClr val="003C00"/>
                    </a:solidFill>
                  </a:ln>
                  <a:solidFill>
                    <a:srgbClr val="003E00"/>
                  </a:solidFill>
                  <a:latin typeface="+mn-lt"/>
                </a:rPr>
                <a:t> or </a:t>
              </a:r>
              <a:r>
                <a:rPr lang="en-US" sz="2400" b="1" dirty="0" smtClean="0">
                  <a:ln>
                    <a:solidFill>
                      <a:srgbClr val="003C00"/>
                    </a:solidFill>
                  </a:ln>
                  <a:solidFill>
                    <a:srgbClr val="003E00"/>
                  </a:solidFill>
                  <a:latin typeface="+mn-lt"/>
                </a:rPr>
                <a:t>C</a:t>
              </a:r>
              <a:r>
                <a:rPr lang="en-US" sz="2400" b="1" baseline="30000" dirty="0" smtClean="0">
                  <a:ln>
                    <a:solidFill>
                      <a:srgbClr val="003C00"/>
                    </a:solidFill>
                  </a:ln>
                  <a:solidFill>
                    <a:srgbClr val="003E00"/>
                  </a:solidFill>
                  <a:latin typeface="+mn-lt"/>
                </a:rPr>
                <a:t>00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1F14AC"/>
                  </a:solidFill>
                  <a:latin typeface="+mn-lt"/>
                </a:rPr>
                <a:t>          </a:t>
              </a:r>
              <a:r>
                <a:rPr lang="en-US" sz="2400" dirty="0" smtClean="0">
                  <a:solidFill>
                    <a:srgbClr val="1F14AC"/>
                  </a:solidFill>
                  <a:latin typeface="+mn-lt"/>
                </a:rPr>
                <a:t>     </a:t>
              </a:r>
              <a:r>
                <a:rPr lang="en-US" sz="2400" b="1" dirty="0" smtClean="0">
                  <a:solidFill>
                    <a:srgbClr val="1F14AC"/>
                  </a:solidFill>
                  <a:latin typeface="+mn-lt"/>
                </a:rPr>
                <a:t>with only C</a:t>
              </a:r>
              <a:r>
                <a:rPr lang="en-US" sz="2400" b="1" baseline="30000" dirty="0" smtClean="0">
                  <a:solidFill>
                    <a:srgbClr val="1F14AC"/>
                  </a:solidFill>
                  <a:latin typeface="+mn-lt"/>
                </a:rPr>
                <a:t>00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aseline="30000" dirty="0" smtClean="0">
                  <a:solidFill>
                    <a:srgbClr val="1F14AC"/>
                  </a:solidFill>
                </a:rPr>
                <a:t>                     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with S</a:t>
              </a:r>
              <a:r>
                <a:rPr lang="en-US" sz="2400" b="1" baseline="30000" dirty="0" smtClean="0">
                  <a:solidFill>
                    <a:srgbClr val="FF0000"/>
                  </a:solidFill>
                </a:rPr>
                <a:t>00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and C</a:t>
              </a:r>
              <a:r>
                <a:rPr lang="en-US" sz="2400" b="1" baseline="30000" dirty="0" smtClean="0">
                  <a:solidFill>
                    <a:srgbClr val="FF0000"/>
                  </a:solidFill>
                </a:rPr>
                <a:t>00 </a:t>
              </a:r>
              <a:endParaRPr lang="en-US" sz="2400" b="1" baseline="30000" dirty="0" smtClean="0">
                <a:solidFill>
                  <a:srgbClr val="FF0000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aseline="30000" dirty="0" smtClean="0">
                <a:solidFill>
                  <a:srgbClr val="1F14AC"/>
                </a:solidFill>
                <a:latin typeface="+mn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1676400" y="3305766"/>
              <a:ext cx="533400" cy="1587"/>
            </a:xfrm>
            <a:prstGeom prst="line">
              <a:avLst/>
            </a:prstGeom>
            <a:ln w="25400">
              <a:solidFill>
                <a:srgbClr val="003C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1676400" y="4038600"/>
              <a:ext cx="533400" cy="1587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1676400" y="3657600"/>
              <a:ext cx="533400" cy="1587"/>
            </a:xfrm>
            <a:prstGeom prst="line">
              <a:avLst/>
            </a:prstGeom>
            <a:ln w="349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879282" y="6096000"/>
            <a:ext cx="74430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800" b="1" dirty="0" err="1" smtClean="0">
                <a:latin typeface="Symbol" charset="2"/>
                <a:cs typeface="Symbol" charset="2"/>
              </a:rPr>
              <a:t>a</a:t>
            </a:r>
            <a:r>
              <a:rPr lang="it-IT" sz="2800" b="1" baseline="-25000" dirty="0" err="1" smtClean="0">
                <a:latin typeface="Symbol" charset="2"/>
                <a:cs typeface="Symbol" charset="2"/>
              </a:rPr>
              <a:t>rr</a:t>
            </a:r>
            <a:r>
              <a:rPr lang="it-IT" sz="2800" b="1" dirty="0" smtClean="0">
                <a:latin typeface="Symbol" charset="2"/>
                <a:cs typeface="Symbol" charset="2"/>
              </a:rPr>
              <a:t> </a:t>
            </a:r>
            <a:r>
              <a:rPr lang="it-IT" sz="2800" b="1" dirty="0" smtClean="0"/>
              <a:t>= (92.4</a:t>
            </a:r>
            <a:r>
              <a:rPr lang="en-US" sz="2800" b="1" baseline="-25000" dirty="0" smtClean="0">
                <a:sym typeface="Symbol" pitchFamily="-65" charset="2"/>
              </a:rPr>
              <a:t>-6.5 </a:t>
            </a:r>
            <a:r>
              <a:rPr lang="en-US" sz="2800" b="1" baseline="30000" dirty="0" smtClean="0">
                <a:sym typeface="Symbol" pitchFamily="-65" charset="2"/>
              </a:rPr>
              <a:t>+6.0</a:t>
            </a:r>
            <a:r>
              <a:rPr lang="en-US" sz="2800" b="1" dirty="0" smtClean="0">
                <a:sym typeface="Symbol" pitchFamily="-65" charset="2"/>
              </a:rPr>
              <a:t>)</a:t>
            </a:r>
            <a:r>
              <a:rPr lang="en-US" sz="2800" b="1" dirty="0" smtClean="0">
                <a:cs typeface="Symbol" charset="2"/>
              </a:rPr>
              <a:t> ° and -1.8°&lt;</a:t>
            </a:r>
            <a:r>
              <a:rPr lang="en-US" sz="2800" b="1" dirty="0" err="1" smtClean="0">
                <a:latin typeface="Symbol" charset="2"/>
                <a:cs typeface="Symbol" charset="2"/>
              </a:rPr>
              <a:t>Da</a:t>
            </a:r>
            <a:r>
              <a:rPr lang="en-US" sz="2800" b="1" dirty="0" smtClean="0">
                <a:cs typeface="Symbol" charset="2"/>
              </a:rPr>
              <a:t>&lt;6.7° @ 68% CL</a:t>
            </a:r>
            <a:endParaRPr lang="it-IT" sz="28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93160" y="1752600"/>
            <a:ext cx="6879240" cy="1672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91686" indent="-293764">
              <a:lnSpc>
                <a:spcPct val="97000"/>
              </a:lnSpc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Theoretical predictions for </a:t>
            </a:r>
            <a:r>
              <a:rPr lang="en-GB" sz="25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BF’s</a:t>
            </a:r>
            <a:r>
              <a:rPr lang="en-GB" sz="2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O</a:t>
            </a:r>
            <a:r>
              <a:rPr lang="en-GB" sz="24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(10</a:t>
            </a:r>
            <a:r>
              <a:rPr lang="en-GB" sz="2400" baseline="30000" dirty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-6</a:t>
            </a:r>
            <a:r>
              <a:rPr lang="en-GB" sz="2400" dirty="0" smtClean="0">
                <a:solidFill>
                  <a:srgbClr val="000000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)‏</a:t>
            </a:r>
          </a:p>
          <a:p>
            <a:pPr marL="391686" indent="-293764">
              <a:lnSpc>
                <a:spcPct val="97000"/>
              </a:lnSpc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b="1" i="1" dirty="0" smtClean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- </a:t>
            </a:r>
            <a:r>
              <a:rPr lang="en-GB" b="1" i="1" dirty="0" err="1" smtClean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Laporta</a:t>
            </a:r>
            <a:r>
              <a:rPr lang="en-GB" b="1" i="1" dirty="0" smtClean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b="1" i="1" dirty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et al., PRD 74, 054035 (2006</a:t>
            </a:r>
            <a:r>
              <a:rPr lang="en-GB" b="1" i="1" dirty="0" smtClean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)‏</a:t>
            </a:r>
          </a:p>
          <a:p>
            <a:pPr marL="391686" indent="-293764">
              <a:lnSpc>
                <a:spcPct val="97000"/>
              </a:lnSpc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b="1" i="1" dirty="0" smtClean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- Calderon </a:t>
            </a:r>
            <a:r>
              <a:rPr lang="en-GB" b="1" i="1" dirty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et al., PRD 76, 094019 (2007</a:t>
            </a:r>
            <a:r>
              <a:rPr lang="en-GB" b="1" i="1" dirty="0" smtClean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)‏</a:t>
            </a:r>
          </a:p>
          <a:p>
            <a:pPr marL="391686" indent="-293764">
              <a:lnSpc>
                <a:spcPct val="97000"/>
              </a:lnSpc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b="1" i="1" dirty="0" smtClean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- Cheng </a:t>
            </a:r>
            <a:r>
              <a:rPr lang="en-GB" b="1" i="1" dirty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et al., PRD 76, 114020 (</a:t>
            </a:r>
            <a:r>
              <a:rPr lang="en-GB" b="1" i="1" dirty="0" smtClean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2007</a:t>
            </a:r>
            <a:r>
              <a:rPr lang="en-GB" sz="1600" b="1" i="1" dirty="0" smtClean="0">
                <a:solidFill>
                  <a:srgbClr val="4A452A"/>
                </a:solidFill>
                <a:ea typeface="Lucida Sans Typewriter" pitchFamily="-65" charset="0"/>
                <a:cs typeface="Lucida Sans Typewriter" pitchFamily="-65" charset="0"/>
              </a:rPr>
              <a:t>)</a:t>
            </a:r>
          </a:p>
          <a:p>
            <a:pPr marL="783372" lvl="1" indent="-260644">
              <a:lnSpc>
                <a:spcPct val="97000"/>
              </a:lnSpc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4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‏ </a:t>
            </a:r>
            <a:endParaRPr lang="en-GB" sz="2400" dirty="0">
              <a:solidFill>
                <a:srgbClr val="004586"/>
              </a:solidFill>
              <a:latin typeface="Lucida Sans Typewriter" pitchFamily="-65" charset="0"/>
              <a:ea typeface="Lucida Sans Typewriter" pitchFamily="-65" charset="0"/>
              <a:cs typeface="Lucida Sans Typewriter" pitchFamily="-65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-414720" y="1451672"/>
            <a:ext cx="164160" cy="416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-414720" y="2281200"/>
            <a:ext cx="207360" cy="416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228600"/>
            <a:ext cx="7696200" cy="12192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88900">
              <a:schemeClr val="tx1">
                <a:lumMod val="65000"/>
                <a:lumOff val="3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Measurement of B decays to </a:t>
            </a:r>
          </a:p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en-US" sz="32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(1270)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K</a:t>
            </a:r>
            <a:r>
              <a:rPr lang="en-US" sz="32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(1400)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kumimoji="0" lang="it-IT" sz="3200" b="1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50560" y="5304014"/>
            <a:ext cx="8196960" cy="86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5057" lvl="2">
              <a:lnSpc>
                <a:spcPct val="97000"/>
              </a:lnSpc>
              <a:spcAft>
                <a:spcPts val="77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500" dirty="0" err="1" smtClean="0">
                <a:ea typeface="Lucida Sans Typewriter" pitchFamily="-65" charset="0"/>
                <a:cs typeface="Lucida Sans Typewriter" pitchFamily="-65" charset="0"/>
              </a:rPr>
              <a:t>BaBar</a:t>
            </a:r>
            <a:r>
              <a:rPr lang="en-GB" sz="2500" dirty="0" smtClean="0">
                <a:ea typeface="Lucida Sans Typewriter" pitchFamily="-65" charset="0"/>
                <a:cs typeface="Lucida Sans Typewriter" pitchFamily="-65" charset="0"/>
              </a:rPr>
              <a:t> Preliminary result (ICHEP 2008)‏</a:t>
            </a:r>
          </a:p>
          <a:p>
            <a:pPr marL="1175057" lvl="2">
              <a:lnSpc>
                <a:spcPct val="97000"/>
              </a:lnSpc>
              <a:spcAft>
                <a:spcPts val="77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dirty="0" smtClean="0">
                <a:solidFill>
                  <a:srgbClr val="004586"/>
                </a:solidFill>
                <a:latin typeface="Brush Script MT Italic"/>
                <a:ea typeface="Lucida Sans Typewriter" pitchFamily="-65" charset="0"/>
                <a:cs typeface="Brush Script MT Italic"/>
              </a:rPr>
              <a:t>B </a:t>
            </a:r>
            <a:r>
              <a:rPr lang="en-GB" sz="2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(B</a:t>
            </a:r>
            <a:r>
              <a:rPr lang="en-GB" sz="2000" baseline="3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0</a:t>
            </a:r>
            <a:r>
              <a:rPr lang="en-GB" sz="2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-&gt;K</a:t>
            </a:r>
            <a:r>
              <a:rPr lang="en-GB" sz="2000" baseline="-2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sz="2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(1400)</a:t>
            </a:r>
            <a:r>
              <a:rPr lang="en-GB" sz="2000" baseline="3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2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</a:t>
            </a:r>
            <a:r>
              <a:rPr lang="en-GB" sz="2000" baseline="3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</a:t>
            </a:r>
            <a:r>
              <a:rPr lang="en-GB" sz="2000" baseline="-2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sz="2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2000" baseline="-2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</a:t>
            </a:r>
            <a:r>
              <a:rPr lang="en-GB" sz="2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K</a:t>
            </a:r>
            <a:r>
              <a:rPr lang="en-GB" sz="2000" baseline="-2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sz="2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(1270)</a:t>
            </a:r>
            <a:r>
              <a:rPr lang="en-GB" sz="2000" baseline="3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2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</a:t>
            </a:r>
            <a:r>
              <a:rPr lang="en-GB" sz="2000" baseline="3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</a:t>
            </a:r>
            <a:r>
              <a:rPr lang="en-GB" sz="2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 ~ O(10</a:t>
            </a:r>
            <a:r>
              <a:rPr lang="en-GB" sz="2000" baseline="3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-5</a:t>
            </a:r>
            <a:r>
              <a:rPr lang="en-GB" sz="2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4095" y="3561721"/>
            <a:ext cx="6610723" cy="1467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1686" indent="-293764">
              <a:lnSpc>
                <a:spcPct val="98000"/>
              </a:lnSpc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500" dirty="0" smtClean="0">
                <a:ea typeface="Lucida Sans Typewriter" pitchFamily="-65" charset="0"/>
                <a:cs typeface="Lucida Sans Typewriter" pitchFamily="-65" charset="0"/>
              </a:rPr>
              <a:t>From ARGUS </a:t>
            </a:r>
            <a:r>
              <a:rPr lang="en-GB" sz="2500" dirty="0" smtClean="0">
                <a:solidFill>
                  <a:srgbClr val="000000"/>
                </a:solidFill>
                <a:ea typeface="Lucida Sans Typewriter" pitchFamily="-65" charset="0"/>
                <a:cs typeface="Lucida Sans Typewriter" pitchFamily="-65" charset="0"/>
              </a:rPr>
              <a:t>Coll., </a:t>
            </a:r>
            <a:r>
              <a:rPr lang="en-GB" b="1" i="1" dirty="0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PLB 254, 288 (1991)</a:t>
            </a:r>
            <a:r>
              <a:rPr lang="en-GB" sz="2500" b="1" i="1" dirty="0" smtClean="0">
                <a:solidFill>
                  <a:schemeClr val="bg2">
                    <a:lumMod val="25000"/>
                  </a:schemeClr>
                </a:solidFill>
                <a:ea typeface="Lucida Sans Typewriter" pitchFamily="-65" charset="0"/>
                <a:cs typeface="Lucida Sans Typewriter" pitchFamily="-65" charset="0"/>
              </a:rPr>
              <a:t>:</a:t>
            </a:r>
          </a:p>
          <a:p>
            <a:pPr marL="391686" indent="-293764">
              <a:lnSpc>
                <a:spcPct val="98000"/>
              </a:lnSpc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200" dirty="0" smtClean="0">
                <a:solidFill>
                  <a:srgbClr val="004586"/>
                </a:solidFill>
                <a:latin typeface="Brush Script MT Italic"/>
                <a:ea typeface="Lucida Sans Typewriter" pitchFamily="-65" charset="0"/>
                <a:cs typeface="Brush Script MT Italic"/>
              </a:rPr>
              <a:t>B</a:t>
            </a:r>
            <a:r>
              <a:rPr lang="en-GB" sz="22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(B</a:t>
            </a:r>
            <a:r>
              <a:rPr lang="en-GB" sz="2200" baseline="3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0</a:t>
            </a:r>
            <a:r>
              <a:rPr lang="en-GB" sz="22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-&gt;K</a:t>
            </a:r>
            <a:r>
              <a:rPr lang="en-GB" sz="2200" baseline="-2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sz="22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(1400)</a:t>
            </a:r>
            <a:r>
              <a:rPr lang="en-GB" sz="2200" baseline="3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22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</a:t>
            </a:r>
            <a:r>
              <a:rPr lang="en-GB" sz="2200" baseline="3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</a:t>
            </a:r>
            <a:r>
              <a:rPr lang="en-GB" sz="22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)&lt; 1.1×10</a:t>
            </a:r>
            <a:r>
              <a:rPr lang="en-GB" sz="2200" baseline="3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-3</a:t>
            </a:r>
            <a:r>
              <a:rPr lang="en-GB" sz="22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@ 90% C.L.</a:t>
            </a:r>
          </a:p>
          <a:p>
            <a:pPr marL="391686" indent="-293764">
              <a:lnSpc>
                <a:spcPct val="98000"/>
              </a:lnSpc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200" dirty="0" smtClean="0">
                <a:solidFill>
                  <a:srgbClr val="004586"/>
                </a:solidFill>
                <a:latin typeface="Brush Script MT Italic"/>
                <a:ea typeface="Lucida Sans Typewriter" pitchFamily="-65" charset="0"/>
                <a:cs typeface="Brush Script MT Italic"/>
              </a:rPr>
              <a:t>B </a:t>
            </a:r>
            <a:r>
              <a:rPr lang="en-GB" sz="22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(B</a:t>
            </a:r>
            <a:r>
              <a:rPr lang="en-GB" sz="2200" baseline="3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22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-&gt;K</a:t>
            </a:r>
            <a:r>
              <a:rPr lang="en-GB" sz="2200" baseline="-2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1</a:t>
            </a:r>
            <a:r>
              <a:rPr lang="en-GB" sz="22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(1400)</a:t>
            </a:r>
            <a:r>
              <a:rPr lang="en-GB" sz="2200" baseline="3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0</a:t>
            </a:r>
            <a:r>
              <a:rPr lang="en-GB" sz="22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π</a:t>
            </a:r>
            <a:r>
              <a:rPr lang="en-GB" sz="2200" baseline="3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+</a:t>
            </a:r>
            <a:r>
              <a:rPr lang="en-GB" sz="22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)&lt; 2.6×10</a:t>
            </a:r>
            <a:r>
              <a:rPr lang="en-GB" sz="2200" baseline="300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-3</a:t>
            </a:r>
            <a:r>
              <a:rPr lang="en-GB" sz="2200" dirty="0" smtClean="0">
                <a:solidFill>
                  <a:srgbClr val="004586"/>
                </a:solidFill>
                <a:latin typeface="Lucida Sans Typewriter" pitchFamily="-65" charset="0"/>
                <a:ea typeface="Lucida Sans Typewriter" pitchFamily="-65" charset="0"/>
                <a:cs typeface="Lucida Sans Typewriter" pitchFamily="-65" charset="0"/>
              </a:rPr>
              <a:t> @ 90% C.L.</a:t>
            </a:r>
          </a:p>
          <a:p>
            <a:endParaRPr lang="it-IT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Vincenzo Lombardo</a:t>
            </a:r>
            <a:endParaRPr lang="it-IT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C8EA0D9-41F9-C747-B5F3-12E4B0A0D6AC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18" name="Picture 17" descr="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2000"/>
            <a:ext cx="685800" cy="486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2882</Words>
  <Application>Microsoft Macintosh PowerPoint</Application>
  <PresentationFormat>On-screen Show (4:3)</PresentationFormat>
  <Paragraphs>355</Paragraphs>
  <Slides>29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1_Office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INFN Milano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Vincenzo Lombardo</dc:creator>
  <cp:lastModifiedBy>Vincenzo Lombardo</cp:lastModifiedBy>
  <cp:revision>233</cp:revision>
  <dcterms:created xsi:type="dcterms:W3CDTF">2009-07-15T18:35:13Z</dcterms:created>
  <dcterms:modified xsi:type="dcterms:W3CDTF">2009-07-15T18:36:55Z</dcterms:modified>
</cp:coreProperties>
</file>