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embeddings/Microsoft_Equation22.bin" ContentType="application/vnd.openxmlformats-officedocument.oleObject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embeddings/Microsoft_Equation29.bin" ContentType="application/vnd.openxmlformats-officedocument.oleObject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embeddings/Microsoft_Equation8.bin" ContentType="application/vnd.openxmlformats-officedocument.oleObject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Default Extension="wmf" ContentType="image/x-wmf"/>
  <Override PartName="/ppt/embeddings/Microsoft_Equation12.bin" ContentType="application/vnd.openxmlformats-officedocument.oleObject"/>
  <Override PartName="/ppt/embeddings/Microsoft_Equation20.bin" ContentType="application/vnd.openxmlformats-officedocument.oleObject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Microsoft_Equation11.bin" ContentType="application/vnd.openxmlformats-officedocument.oleObject"/>
  <Override PartName="/ppt/embeddings/Microsoft_Equation19.bin" ContentType="application/vnd.openxmlformats-officedocument.oleObject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embeddings/Microsoft_Equation23.bin" ContentType="application/vnd.openxmlformats-officedocument.oleObject"/>
  <Override PartName="/ppt/notesSlides/notesSlide17.xml" ContentType="application/vnd.openxmlformats-officedocument.presentationml.notesSlide+xml"/>
  <Override PartName="/ppt/embeddings/Microsoft_Equation5.bin" ContentType="application/vnd.openxmlformats-officedocument.oleObject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Microsoft_Equation18.bin" ContentType="application/vnd.openxmlformats-officedocument.oleObject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embeddings/Microsoft_Equation24.bin" ContentType="application/vnd.openxmlformats-officedocument.oleObject"/>
  <Override PartName="/ppt/embeddings/Microsoft_Equation30.bin" ContentType="application/vnd.openxmlformats-officedocument.oleObject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embeddings/Microsoft_Equation3.bin" ContentType="application/vnd.openxmlformats-officedocument.oleObject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tags/tag2.xml" ContentType="application/vnd.openxmlformats-officedocument.presentationml.tags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14.xml" ContentType="application/vnd.openxmlformats-officedocument.presentationml.notesSlide+xml"/>
  <Default Extension="xls" ContentType="application/vnd.ms-excel"/>
  <Override PartName="/ppt/theme/theme2.xml" ContentType="application/vnd.openxmlformats-officedocument.theme+xml"/>
  <Override PartName="/ppt/embeddings/Microsoft_Equation15.bin" ContentType="application/vnd.openxmlformats-officedocument.oleObject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3.xml" ContentType="application/vnd.openxmlformats-officedocument.presentationml.tags+xml"/>
  <Override PartName="/ppt/embeddings/Microsoft_Equation25.bin" ContentType="application/vnd.openxmlformats-officedocument.oleObject"/>
  <Override PartName="/ppt/notesSlides/notesSlide3.xml" ContentType="application/vnd.openxmlformats-officedocument.presentationml.notesSlide+xml"/>
  <Default Extension="xml" ContentType="application/xml"/>
  <Override PartName="/ppt/embeddings/Microsoft_Equation14.bin" ContentType="application/vnd.openxmlformats-officedocument.oleObject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Microsoft_Equation26.bin" ContentType="application/vnd.openxmlformats-officedocument.oleObject"/>
  <Default Extension="doc" ContentType="application/msword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embeddings/Microsoft_Equation10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embeddings/Microsoft_Equation27.bin" ContentType="application/vnd.openxmlformats-officedocument.oleObject"/>
  <Override PartName="/ppt/slides/slide8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pdf" ContentType="application/pdf"/>
  <Override PartName="/ppt/embeddings/Microsoft_Equation21.bin" ContentType="application/vnd.openxmlformats-officedocument.oleObject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74" r:id="rId3"/>
    <p:sldId id="345" r:id="rId4"/>
    <p:sldId id="358" r:id="rId5"/>
    <p:sldId id="344" r:id="rId6"/>
    <p:sldId id="277" r:id="rId7"/>
    <p:sldId id="325" r:id="rId8"/>
    <p:sldId id="278" r:id="rId9"/>
    <p:sldId id="320" r:id="rId10"/>
    <p:sldId id="340" r:id="rId11"/>
    <p:sldId id="341" r:id="rId12"/>
    <p:sldId id="342" r:id="rId13"/>
    <p:sldId id="285" r:id="rId14"/>
    <p:sldId id="371" r:id="rId15"/>
    <p:sldId id="360" r:id="rId16"/>
    <p:sldId id="376" r:id="rId17"/>
    <p:sldId id="364" r:id="rId18"/>
    <p:sldId id="366" r:id="rId19"/>
    <p:sldId id="367" r:id="rId20"/>
    <p:sldId id="368" r:id="rId21"/>
    <p:sldId id="307" r:id="rId22"/>
    <p:sldId id="276" r:id="rId23"/>
    <p:sldId id="365" r:id="rId24"/>
    <p:sldId id="374" r:id="rId25"/>
    <p:sldId id="289" r:id="rId26"/>
    <p:sldId id="283" r:id="rId27"/>
    <p:sldId id="355" r:id="rId28"/>
    <p:sldId id="301" r:id="rId29"/>
    <p:sldId id="362" r:id="rId30"/>
    <p:sldId id="361" r:id="rId31"/>
    <p:sldId id="275" r:id="rId32"/>
    <p:sldId id="299" r:id="rId33"/>
    <p:sldId id="334" r:id="rId34"/>
    <p:sldId id="332" r:id="rId35"/>
    <p:sldId id="286" r:id="rId36"/>
    <p:sldId id="335" r:id="rId37"/>
    <p:sldId id="373" r:id="rId38"/>
    <p:sldId id="292" r:id="rId39"/>
    <p:sldId id="279" r:id="rId40"/>
    <p:sldId id="343" r:id="rId41"/>
    <p:sldId id="346" r:id="rId42"/>
    <p:sldId id="356" r:id="rId43"/>
    <p:sldId id="349" r:id="rId44"/>
    <p:sldId id="350" r:id="rId45"/>
    <p:sldId id="351" r:id="rId46"/>
    <p:sldId id="354" r:id="rId47"/>
    <p:sldId id="284" r:id="rId48"/>
    <p:sldId id="375" r:id="rId49"/>
    <p:sldId id="37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FF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horzBarState="maximized">
    <p:restoredLeft sz="10127" autoAdjust="0"/>
    <p:restoredTop sz="94660"/>
  </p:normalViewPr>
  <p:slideViewPr>
    <p:cSldViewPr snapToGrid="0" showGuides="1">
      <p:cViewPr varScale="1">
        <p:scale>
          <a:sx n="133" d="100"/>
          <a:sy n="133" d="100"/>
        </p:scale>
        <p:origin x="-936" y="0"/>
      </p:cViewPr>
      <p:guideLst>
        <p:guide orient="horz" pos="2280"/>
        <p:guide pos="27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ableStyles" Target="tableStyle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interSettings" Target="printerSettings/printerSettings1.bin"/><Relationship Id="rId54" Type="http://schemas.openxmlformats.org/officeDocument/2006/relationships/viewProps" Target="view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ict"/><Relationship Id="rId1" Type="http://schemas.openxmlformats.org/officeDocument/2006/relationships/image" Target="../media/image17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ict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ict"/><Relationship Id="rId1" Type="http://schemas.openxmlformats.org/officeDocument/2006/relationships/image" Target="../media/image88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ict"/><Relationship Id="rId1" Type="http://schemas.openxmlformats.org/officeDocument/2006/relationships/image" Target="../media/image17.pict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ict"/><Relationship Id="rId3" Type="http://schemas.openxmlformats.org/officeDocument/2006/relationships/image" Target="../media/image38.pict"/><Relationship Id="rId1" Type="http://schemas.openxmlformats.org/officeDocument/2006/relationships/image" Target="../media/image36.pict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ict"/><Relationship Id="rId4" Type="http://schemas.openxmlformats.org/officeDocument/2006/relationships/image" Target="../media/image53.pict"/><Relationship Id="rId5" Type="http://schemas.openxmlformats.org/officeDocument/2006/relationships/image" Target="../media/image54.pict"/><Relationship Id="rId7" Type="http://schemas.openxmlformats.org/officeDocument/2006/relationships/image" Target="../media/image56.pict"/><Relationship Id="rId1" Type="http://schemas.openxmlformats.org/officeDocument/2006/relationships/image" Target="../media/image50.pict"/><Relationship Id="rId2" Type="http://schemas.openxmlformats.org/officeDocument/2006/relationships/image" Target="../media/image51.pict"/><Relationship Id="rId9" Type="http://schemas.openxmlformats.org/officeDocument/2006/relationships/image" Target="../media/image58.pict"/><Relationship Id="rId3" Type="http://schemas.openxmlformats.org/officeDocument/2006/relationships/image" Target="../media/image52.pict"/><Relationship Id="rId6" Type="http://schemas.openxmlformats.org/officeDocument/2006/relationships/image" Target="../media/image55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ict"/></Relationships>
</file>

<file path=ppt/drawings/_rels/vmlDrawing8.vml.rels><?xml version="1.0" encoding="UTF-8" standalone="yes"?>
<Relationships xmlns="http://schemas.openxmlformats.org/package/2006/relationships"><Relationship Id="rId4" Type="http://schemas.openxmlformats.org/officeDocument/2006/relationships/image" Target="../media/image78.pict"/><Relationship Id="rId1" Type="http://schemas.openxmlformats.org/officeDocument/2006/relationships/image" Target="../media/image75.pict"/><Relationship Id="rId2" Type="http://schemas.openxmlformats.org/officeDocument/2006/relationships/image" Target="../media/image76.pict"/><Relationship Id="rId3" Type="http://schemas.openxmlformats.org/officeDocument/2006/relationships/image" Target="../media/image77.pict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ict"/><Relationship Id="rId1" Type="http://schemas.openxmlformats.org/officeDocument/2006/relationships/image" Target="../media/image88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863C0-580B-BA46-8A28-8B09E6134C5A}" type="datetimeFigureOut">
              <a:rPr lang="en-US" smtClean="0"/>
              <a:pPr/>
              <a:t>7/17/09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B0126-A294-E14B-9C1D-A814EB285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2D4F8B7-494F-764D-AD55-45756475EA22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D6F4053-B1A3-BA4B-BDCE-307D22ED3AFB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C7218308-AFF3-0F4F-AE84-C2E497533D2F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18F8230-DB00-7646-A67B-C56B465ACD37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74B68-5D80-C241-B359-A7C78DE0B2FA}" type="slidenum">
              <a:rPr lang="en-US"/>
              <a:pPr/>
              <a:t>33</a:t>
            </a:fld>
            <a:endParaRPr lang="en-US"/>
          </a:p>
        </p:txBody>
      </p:sp>
      <p:sp>
        <p:nvSpPr>
          <p:cNvPr id="180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zh-CN" altLang="en-US"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958CAF-0A25-F047-B453-BFFA8D4F43FE}" type="slidenum">
              <a:rPr lang="en-US"/>
              <a:pPr/>
              <a:t>34</a:t>
            </a:fld>
            <a:endParaRPr lang="en-US"/>
          </a:p>
        </p:txBody>
      </p:sp>
      <p:sp>
        <p:nvSpPr>
          <p:cNvPr id="166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zh-CN" altLang="en-US"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B0126-A294-E14B-9C1D-A814EB28513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BCAFBE-0127-C54F-AD21-32C509F7F2EF}" type="slidenum">
              <a:rPr lang="en-US"/>
              <a:pPr/>
              <a:t>44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015FC4-855E-D24E-89CA-42051F7039A4}" type="slidenum">
              <a:rPr lang="en-US"/>
              <a:pPr/>
              <a:t>45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FCDBA-FDB7-DF43-B9D9-F04D969DB41D}" type="slidenum">
              <a:rPr lang="en-US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47</a:t>
            </a:fld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CFD47D-414B-2447-AB5E-11017FA88DA0}" type="slidenum">
              <a:rPr lang="en-US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6</a:t>
            </a:fld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EDA91C-9E76-A346-A36F-FEAA7060A6DC}" type="slidenum">
              <a:rPr lang="en-US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13</a:t>
            </a:fld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CFD47D-414B-2447-AB5E-11017FA88DA0}" type="slidenum">
              <a:rPr lang="en-US">
                <a:latin typeface="Time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14</a:t>
            </a:fld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endParaRPr lang="en-US">
              <a:latin typeface="Time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AD861196-4A1D-8848-9A59-21D1FF372136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27E7FD08-3ACB-1E47-A01A-190DE7EC9AC4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BC6E887F-D585-264F-B637-5AE76BB95579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A39346F7-C6DB-604C-B277-BF7EAF1A3AC9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59FB8113-4081-104B-AA38-80EC7CBB07FA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Relationship Id="rId3" Type="http://schemas.openxmlformats.org/officeDocument/2006/relationships/oleObject" Target="../embeddings/Microsoft_Word_97_-_2004_Document2.doc"/><Relationship Id="rId5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7/17/09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7/17/09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6338888"/>
          <a:ext cx="1719263" cy="638175"/>
        </p:xfrm>
        <a:graphic>
          <a:graphicData uri="http://schemas.openxmlformats.org/presentationml/2006/ole">
            <p:oleObj spid="_x0000_s61442" name="Document" r:id="rId3" imgW="1947672" imgH="722376" progId="Word.Document.8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543800" y="6257925"/>
          <a:ext cx="1636713" cy="638175"/>
        </p:xfrm>
        <a:graphic>
          <a:graphicData uri="http://schemas.openxmlformats.org/presentationml/2006/ole">
            <p:oleObj spid="_x0000_s61443" name="Photo Editor Photo" r:id="rId4" imgW="4742857" imgH="1848108" progId="">
              <p:embed/>
            </p:oleObj>
          </a:graphicData>
        </a:graphic>
      </p:graphicFrame>
      <p:pic>
        <p:nvPicPr>
          <p:cNvPr id="6" name="Picture 23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1113" y="6076950"/>
            <a:ext cx="833437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710A1-AF18-2E46-96EE-59E034CA3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2"/>
          <p:cNvSpPr>
            <a:spLocks noGrp="1" noChangeArrowheads="1"/>
          </p:cNvSpPr>
          <p:nvPr userDrawn="1"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V.N. Litvinenko, C-AD Machine Advisory Committee Meeting, BNL, March 24, 2004</a:t>
            </a:r>
            <a:endParaRPr lang="en-US" b="0" i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7/17/09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V.N. Litvinenko, DIS 2009, Madrid, April 28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7/17/09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7/17/09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7/17/09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7/17/09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7/17/09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7/17/09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6950" y="6337456"/>
            <a:ext cx="2133600" cy="365125"/>
          </a:xfrm>
          <a:prstGeom prst="rect">
            <a:avLst/>
          </a:prstGeom>
        </p:spPr>
        <p:txBody>
          <a:bodyPr/>
          <a:lstStyle/>
          <a:p>
            <a:fld id="{E176B92C-4948-564D-8491-CF83A03BEBFF}" type="datetimeFigureOut">
              <a:rPr lang="en-US" smtClean="0"/>
              <a:pPr/>
              <a:t>7/17/09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58454" y="6492875"/>
            <a:ext cx="419258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Microsoft_Word_97_-_2004_Document1.doc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496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9541B-F5D3-794D-BB7F-50BEBC2426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0"/>
          <p:cNvSpPr>
            <a:spLocks noChangeArrowheads="1"/>
          </p:cNvSpPr>
          <p:nvPr userDrawn="1"/>
        </p:nvSpPr>
        <p:spPr bwMode="auto">
          <a:xfrm>
            <a:off x="6783388" y="6411913"/>
            <a:ext cx="428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500" b="1" dirty="0">
                <a:solidFill>
                  <a:schemeClr val="bg1"/>
                </a:solidFill>
                <a:latin typeface="Arial" charset="0"/>
              </a:rPr>
              <a:t>Page </a:t>
            </a:r>
            <a:fld id="{CE39D054-AC55-48C0-8CA3-F63DAB5657D0}" type="slidenum">
              <a:rPr lang="en-US" altLang="en-US" sz="500" b="1">
                <a:solidFill>
                  <a:schemeClr val="bg1"/>
                </a:solidFill>
                <a:latin typeface="Arial" charset="0"/>
              </a:rPr>
              <a:pPr algn="ctr">
                <a:spcBef>
                  <a:spcPct val="0"/>
                </a:spcBef>
                <a:defRPr/>
              </a:pPr>
              <a:t>‹#›</a:t>
            </a:fld>
            <a:endParaRPr lang="en-US" sz="500" b="1" dirty="0">
              <a:solidFill>
                <a:schemeClr val="bg1"/>
              </a:solidFill>
              <a:latin typeface="Arial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6332220"/>
          <a:ext cx="1724396" cy="640080"/>
        </p:xfrm>
        <a:graphic>
          <a:graphicData uri="http://schemas.openxmlformats.org/presentationml/2006/ole">
            <p:oleObj spid="_x0000_s1026" name="Document" r:id="rId15" imgW="1947672" imgH="722376" progId="Word.Document.8">
              <p:embed/>
            </p:oleObj>
          </a:graphicData>
        </a:graphic>
      </p:graphicFrame>
      <p:pic>
        <p:nvPicPr>
          <p:cNvPr id="15" name="Picture 1034" descr="homepageLogo.gif                                               00069BE2Mothers of Invention           BFF2B6A3: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191500" y="6079172"/>
            <a:ext cx="962660" cy="96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Relationship Id="rId5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Relationship Id="rId6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Relationship Id="rId5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4" Type="http://schemas.openxmlformats.org/officeDocument/2006/relationships/image" Target="../media/image29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5.xml"/><Relationship Id="rId5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6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7.bin"/><Relationship Id="rId4" Type="http://schemas.openxmlformats.org/officeDocument/2006/relationships/image" Target="../media/image6.png"/><Relationship Id="rId5" Type="http://schemas.openxmlformats.org/officeDocument/2006/relationships/image" Target="../media/image39.png"/><Relationship Id="rId7" Type="http://schemas.openxmlformats.org/officeDocument/2006/relationships/oleObject" Target="../embeddings/Microsoft_Equation6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Microsoft_Equation8.bin"/><Relationship Id="rId3" Type="http://schemas.openxmlformats.org/officeDocument/2006/relationships/notesSlide" Target="../notesSlides/notesSlide6.xml"/><Relationship Id="rId6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eg"/><Relationship Id="rId5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4" Type="http://schemas.openxmlformats.org/officeDocument/2006/relationships/hyperlink" Target="http://hbu.home.cern.ch/hbu/LHeC.html" TargetMode="External"/><Relationship Id="rId5" Type="http://schemas.openxmlformats.org/officeDocument/2006/relationships/hyperlink" Target="http://www.ep.ph.bham.ac.uk/exp/LHeC/" TargetMode="Externa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9" Type="http://schemas.openxmlformats.org/officeDocument/2006/relationships/hyperlink" Target="http://www.bnl.gov/cad/eRhic/" TargetMode="External"/><Relationship Id="rId3" Type="http://schemas.openxmlformats.org/officeDocument/2006/relationships/image" Target="../media/image8.png"/><Relationship Id="rId6" Type="http://schemas.openxmlformats.org/officeDocument/2006/relationships/hyperlink" Target="http://web.mit.edu/eicc/" TargetMode="Externa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27.jpeg"/><Relationship Id="rId5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image" Target="../media/image20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5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0.bin"/><Relationship Id="rId7" Type="http://schemas.openxmlformats.org/officeDocument/2006/relationships/oleObject" Target="../embeddings/Microsoft_Word_97_-_2004_Document13.doc"/><Relationship Id="rId11" Type="http://schemas.openxmlformats.org/officeDocument/2006/relationships/oleObject" Target="../embeddings/Microsoft_Word_97_-_2004_Document17.doc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Equation12.bin"/><Relationship Id="rId8" Type="http://schemas.openxmlformats.org/officeDocument/2006/relationships/oleObject" Target="../embeddings/Microsoft_Equation14.bin"/><Relationship Id="rId13" Type="http://schemas.openxmlformats.org/officeDocument/2006/relationships/image" Target="../media/image4.png"/><Relationship Id="rId10" Type="http://schemas.openxmlformats.org/officeDocument/2006/relationships/oleObject" Target="../embeddings/Microsoft_Word_97_-_2004_Document16.doc"/><Relationship Id="rId5" Type="http://schemas.openxmlformats.org/officeDocument/2006/relationships/oleObject" Target="../embeddings/Microsoft_Equation11.bin"/><Relationship Id="rId12" Type="http://schemas.openxmlformats.org/officeDocument/2006/relationships/oleObject" Target="../embeddings/Microsoft_Equation18.bin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Equation15.bin"/><Relationship Id="rId3" Type="http://schemas.openxmlformats.org/officeDocument/2006/relationships/oleObject" Target="../embeddings/Microsoft_Equation9.bin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5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2.jpeg"/><Relationship Id="rId5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4" Type="http://schemas.openxmlformats.org/officeDocument/2006/relationships/image" Target="../media/image10.png"/><Relationship Id="rId10" Type="http://schemas.openxmlformats.org/officeDocument/2006/relationships/image" Target="../media/image4.png"/><Relationship Id="rId5" Type="http://schemas.openxmlformats.org/officeDocument/2006/relationships/oleObject" Target="../embeddings/Microsoft_Equation3.bin"/><Relationship Id="rId7" Type="http://schemas.openxmlformats.org/officeDocument/2006/relationships/hyperlink" Target="http://www.bnl.gov/eic" TargetMode="External"/><Relationship Id="rId1" Type="http://schemas.openxmlformats.org/officeDocument/2006/relationships/vmlDrawing" Target="../drawings/vmlDrawing3.vml"/><Relationship Id="rId2" Type="http://schemas.openxmlformats.org/officeDocument/2006/relationships/tags" Target="../tags/tag1.xml"/><Relationship Id="rId9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6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4" Type="http://schemas.openxmlformats.org/officeDocument/2006/relationships/image" Target="../media/image68.png"/><Relationship Id="rId5" Type="http://schemas.openxmlformats.org/officeDocument/2006/relationships/oleObject" Target="../embeddings/Microsoft_Equation19.bin"/><Relationship Id="rId7" Type="http://schemas.openxmlformats.org/officeDocument/2006/relationships/image" Target="../media/image70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6" Type="http://schemas.openxmlformats.org/officeDocument/2006/relationships/image" Target="../media/image69.pdf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1.png"/><Relationship Id="rId6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4" Type="http://schemas.openxmlformats.org/officeDocument/2006/relationships/oleObject" Target="../embeddings/Microsoft_Equation21.bin"/><Relationship Id="rId10" Type="http://schemas.openxmlformats.org/officeDocument/2006/relationships/oleObject" Target="../embeddings/Microsoft_Equation23.bin"/><Relationship Id="rId5" Type="http://schemas.openxmlformats.org/officeDocument/2006/relationships/oleObject" Target="../embeddings/Microsoft_Equation22.bin"/><Relationship Id="rId7" Type="http://schemas.openxmlformats.org/officeDocument/2006/relationships/image" Target="../media/image79.png"/><Relationship Id="rId11" Type="http://schemas.openxmlformats.org/officeDocument/2006/relationships/image" Target="../media/image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Relationship Id="rId9" Type="http://schemas.openxmlformats.org/officeDocument/2006/relationships/image" Target="../media/image81.png"/><Relationship Id="rId3" Type="http://schemas.openxmlformats.org/officeDocument/2006/relationships/oleObject" Target="../embeddings/Microsoft_Equation20.bin"/><Relationship Id="rId6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2.png"/><Relationship Id="rId6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Relationship Id="rId5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df"/><Relationship Id="rId3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5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Microsoft_Equation24.bin"/><Relationship Id="rId5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7.bin"/><Relationship Id="rId5" Type="http://schemas.openxmlformats.org/officeDocument/2006/relationships/image" Target="../media/image90.pdf"/><Relationship Id="rId7" Type="http://schemas.openxmlformats.org/officeDocument/2006/relationships/image" Target="../media/image4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26.bin"/><Relationship Id="rId6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xcel_97_-_2004_Worksheet28.xls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<Relationship Id="rId5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3.pdf"/><Relationship Id="rId5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30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Microsoft_Equation29.bin"/><Relationship Id="rId5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oleObject" Target="../embeddings/Microsoft_Equation4.bin"/><Relationship Id="rId1" Type="http://schemas.openxmlformats.org/officeDocument/2006/relationships/vmlDrawing" Target="../drawings/vmlDrawing4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6.xml"/><Relationship Id="rId5" Type="http://schemas.openxmlformats.org/officeDocument/2006/relationships/oleObject" Target="../embeddings/Microsoft_Equation5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wmf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8579" y="1542976"/>
            <a:ext cx="2225421" cy="10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092" y="0"/>
            <a:ext cx="8610600" cy="32258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  <a:t>eRHIC and </a:t>
            </a:r>
            <a:r>
              <a:rPr lang="en-US" sz="4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LHeC</a:t>
            </a:r>
            <a: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  <a:t/>
            </a:r>
            <a:b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  <a:t/>
            </a:r>
            <a:b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3200" dirty="0" smtClean="0">
                <a:solidFill>
                  <a:srgbClr val="000090"/>
                </a:solidFill>
                <a:latin typeface="Comic Sans MS"/>
                <a:cs typeface="Comic Sans MS"/>
              </a:rPr>
              <a:t>Vladimir N. Litvinenko</a:t>
            </a:r>
            <a: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  <a:t/>
            </a:r>
            <a:b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Brookhaven National Laboratory, Upton, NY, USA</a:t>
            </a:r>
            <a:b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Stony Brook University, Stony Brook, NY, USA</a:t>
            </a:r>
            <a:b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Center for Accelerator Science and Education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/>
            </a:r>
            <a:b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endParaRPr lang="en-US" sz="4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5300" y="660715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880" y="4542153"/>
            <a:ext cx="844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This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talk is focused on possible designs and predicted performance if two proposed high-energy, high-luminosity electron-hadron colliders: eRHIC at BNL and and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LHeC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at CERN. </a:t>
            </a:r>
            <a:endParaRPr lang="en-US" sz="12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Both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the eRHIC and the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LHeC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will add polarized electrons to the list of colliding species in these versatile hadron colliders: 10-20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electrons to 250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RHIC and 50-100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electrons to 7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TeV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LHC. Both colliders plan to operate in electron-proton (in RHIC case protons are polarized as well) and electron-ion collider modes. These two colliders are complimentary both in the energy range and in the physics goals.</a:t>
            </a:r>
            <a:endParaRPr lang="en-US" sz="12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I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will discuss possible choices of the accelerator technology for the electron part of the collider for both eRHIC and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LHeC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and will present predicted performance for the colliders. In addition, possible staging scenarios for these collider will be discussed.</a:t>
            </a:r>
          </a:p>
          <a:p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054" y="0"/>
            <a:ext cx="765946" cy="73953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253476" y="2609850"/>
            <a:ext cx="5948791" cy="2019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Why we need electron-hadron colliders?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eRHIC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LHeC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081088" y="-69850"/>
            <a:ext cx="6492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4 GeV </a:t>
            </a:r>
            <a:r>
              <a:rPr lang="en-GB" sz="2400" i="0" dirty="0" err="1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GB" sz="2400" i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2400" i="0" dirty="0" err="1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250 </a:t>
            </a:r>
            <a:r>
              <a:rPr lang="en-GB" sz="2400" i="0" dirty="0">
                <a:solidFill>
                  <a:srgbClr val="FF0000"/>
                </a:solidFill>
                <a:latin typeface="Comic Sans MS"/>
                <a:cs typeface="Comic Sans MS"/>
              </a:rPr>
              <a:t>GeV 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– 100 GeV/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Au</a:t>
            </a:r>
          </a:p>
          <a:p>
            <a:pPr algn="ctr" eaLnBrk="0" hangingPunct="0"/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MeRHIC</a:t>
            </a:r>
            <a:r>
              <a:rPr lang="en-GB" sz="32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GB" sz="32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5603" name="Text Box 19"/>
          <p:cNvSpPr txBox="1">
            <a:spLocks noChangeArrowheads="1"/>
          </p:cNvSpPr>
          <p:nvPr/>
        </p:nvSpPr>
        <p:spPr bwMode="auto">
          <a:xfrm>
            <a:off x="6724650" y="593725"/>
            <a:ext cx="235082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>
                <a:solidFill>
                  <a:srgbClr val="CCFFCC"/>
                </a:solidFill>
                <a:latin typeface="Comic Sans MS"/>
                <a:cs typeface="Comic Sans MS"/>
              </a:rPr>
              <a:t>2 </a:t>
            </a:r>
            <a:r>
              <a:rPr lang="en-US" sz="1600" i="0" dirty="0" err="1">
                <a:solidFill>
                  <a:srgbClr val="CCFFCC"/>
                </a:solidFill>
                <a:latin typeface="Comic Sans MS"/>
                <a:cs typeface="Comic Sans MS"/>
              </a:rPr>
              <a:t>x</a:t>
            </a:r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 60 </a:t>
            </a:r>
            <a:r>
              <a:rPr lang="en-US" sz="1600" i="0" dirty="0" err="1">
                <a:solidFill>
                  <a:srgbClr val="CCFFCC"/>
                </a:solidFill>
                <a:latin typeface="Comic Sans MS"/>
                <a:cs typeface="Comic Sans MS"/>
              </a:rPr>
              <a:t>m</a:t>
            </a:r>
            <a:r>
              <a:rPr lang="en-US" sz="1600" i="0" dirty="0">
                <a:solidFill>
                  <a:srgbClr val="CCFFCC"/>
                </a:solidFill>
                <a:latin typeface="Comic Sans MS"/>
                <a:cs typeface="Comic Sans MS"/>
              </a:rPr>
              <a:t> SRF </a:t>
            </a:r>
            <a:r>
              <a:rPr lang="en-US" sz="1600" i="0" dirty="0" err="1">
                <a:solidFill>
                  <a:srgbClr val="CCFFCC"/>
                </a:solidFill>
                <a:latin typeface="Comic Sans MS"/>
                <a:cs typeface="Comic Sans MS"/>
              </a:rPr>
              <a:t>linac</a:t>
            </a:r>
            <a:endParaRPr lang="en-US" sz="1600" i="0" dirty="0" smtClean="0">
              <a:solidFill>
                <a:srgbClr val="CCFFCC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3 passes, 1.3 </a:t>
            </a:r>
            <a:r>
              <a:rPr lang="en-US" sz="1600" i="0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CCFFCC"/>
                </a:solidFill>
                <a:latin typeface="Comic Sans MS"/>
                <a:cs typeface="Comic Sans MS"/>
              </a:rPr>
              <a:t>/pass</a:t>
            </a:r>
            <a:endParaRPr lang="en-US" sz="1600" i="0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  <p:sp>
        <p:nvSpPr>
          <p:cNvPr id="25606" name="Slide Number Placeholder 96"/>
          <p:cNvSpPr>
            <a:spLocks noGrp="1"/>
          </p:cNvSpPr>
          <p:nvPr>
            <p:ph type="sldNum" sz="quarter" idx="10"/>
          </p:nvPr>
        </p:nvSpPr>
        <p:spPr>
          <a:xfrm>
            <a:off x="1263650" y="6375556"/>
            <a:ext cx="2133600" cy="365125"/>
          </a:xfrm>
          <a:noFill/>
        </p:spPr>
        <p:txBody>
          <a:bodyPr/>
          <a:lstStyle/>
          <a:p>
            <a:fld id="{A7740DC7-A142-2C4D-A562-BA034C75F282}" type="slidenum">
              <a:rPr lang="en-US" smtClean="0">
                <a:latin typeface="Comic Sans MS"/>
                <a:ea typeface="ＭＳ Ｐゴシック" pitchFamily="-110" charset="-128"/>
                <a:cs typeface="Comic Sans MS"/>
              </a:rPr>
              <a:pPr/>
              <a:t>10</a:t>
            </a:fld>
            <a:endParaRPr lang="en-US" smtClean="0">
              <a:latin typeface="Comic Sans MS"/>
              <a:ea typeface="ＭＳ Ｐゴシック" pitchFamily="-110" charset="-128"/>
              <a:cs typeface="Comic Sans MS"/>
            </a:endParaRPr>
          </a:p>
        </p:txBody>
      </p:sp>
      <p:pic>
        <p:nvPicPr>
          <p:cNvPr id="257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75" y="2729646"/>
            <a:ext cx="2470150" cy="176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19" name="Text Box 110"/>
          <p:cNvSpPr txBox="1">
            <a:spLocks noChangeArrowheads="1"/>
          </p:cNvSpPr>
          <p:nvPr/>
        </p:nvSpPr>
        <p:spPr bwMode="auto">
          <a:xfrm>
            <a:off x="4085015" y="5719346"/>
            <a:ext cx="7489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STAR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5720" name="Text Box 111"/>
          <p:cNvSpPr txBox="1">
            <a:spLocks noChangeArrowheads="1"/>
          </p:cNvSpPr>
          <p:nvPr/>
        </p:nvSpPr>
        <p:spPr bwMode="auto">
          <a:xfrm rot="3600000">
            <a:off x="2061530" y="4639678"/>
            <a:ext cx="10012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PHENIX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5566825" y="1413924"/>
            <a:ext cx="364075" cy="2751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10800000">
            <a:off x="5809755" y="1130301"/>
            <a:ext cx="242290" cy="22388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Arc 145"/>
          <p:cNvSpPr>
            <a:spLocks noChangeAspect="1"/>
          </p:cNvSpPr>
          <p:nvPr/>
        </p:nvSpPr>
        <p:spPr>
          <a:xfrm>
            <a:off x="2992560" y="1151354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Arc 152"/>
          <p:cNvSpPr>
            <a:spLocks noChangeAspect="1"/>
          </p:cNvSpPr>
          <p:nvPr/>
        </p:nvSpPr>
        <p:spPr>
          <a:xfrm>
            <a:off x="3008313" y="111102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rc 153"/>
          <p:cNvSpPr>
            <a:spLocks noChangeAspect="1"/>
          </p:cNvSpPr>
          <p:nvPr/>
        </p:nvSpPr>
        <p:spPr>
          <a:xfrm rot="18000000">
            <a:off x="2118193" y="111008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Arc 156"/>
          <p:cNvSpPr>
            <a:spLocks noChangeAspect="1"/>
          </p:cNvSpPr>
          <p:nvPr/>
        </p:nvSpPr>
        <p:spPr>
          <a:xfrm rot="14400000">
            <a:off x="1678397" y="187963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Arc 158"/>
          <p:cNvSpPr>
            <a:spLocks noChangeAspect="1"/>
          </p:cNvSpPr>
          <p:nvPr/>
        </p:nvSpPr>
        <p:spPr>
          <a:xfrm rot="10800000">
            <a:off x="2114550" y="26479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Arc 160"/>
          <p:cNvSpPr>
            <a:spLocks noChangeAspect="1"/>
          </p:cNvSpPr>
          <p:nvPr/>
        </p:nvSpPr>
        <p:spPr>
          <a:xfrm rot="7200000">
            <a:off x="3005138" y="26447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Arc 161"/>
          <p:cNvSpPr>
            <a:spLocks noChangeAspect="1"/>
          </p:cNvSpPr>
          <p:nvPr/>
        </p:nvSpPr>
        <p:spPr>
          <a:xfrm rot="3600000">
            <a:off x="3453063" y="1877891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Arc 164"/>
          <p:cNvSpPr>
            <a:spLocks noChangeAspect="1"/>
          </p:cNvSpPr>
          <p:nvPr/>
        </p:nvSpPr>
        <p:spPr>
          <a:xfrm rot="18000000">
            <a:off x="2145121" y="1145091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Arc 165"/>
          <p:cNvSpPr>
            <a:spLocks noChangeAspect="1"/>
          </p:cNvSpPr>
          <p:nvPr/>
        </p:nvSpPr>
        <p:spPr>
          <a:xfrm rot="14400000">
            <a:off x="1721883" y="187964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Arc 166"/>
          <p:cNvSpPr>
            <a:spLocks noChangeAspect="1"/>
          </p:cNvSpPr>
          <p:nvPr/>
        </p:nvSpPr>
        <p:spPr>
          <a:xfrm rot="10800000">
            <a:off x="2143125" y="26098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Arc 168"/>
          <p:cNvSpPr>
            <a:spLocks noChangeAspect="1"/>
          </p:cNvSpPr>
          <p:nvPr/>
        </p:nvSpPr>
        <p:spPr>
          <a:xfrm rot="7200000">
            <a:off x="2983867" y="2606674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c 146"/>
          <p:cNvSpPr>
            <a:spLocks noChangeAspect="1"/>
          </p:cNvSpPr>
          <p:nvPr/>
        </p:nvSpPr>
        <p:spPr>
          <a:xfrm rot="7200000" flipH="1">
            <a:off x="3409412" y="186661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ine 184"/>
          <p:cNvSpPr>
            <a:spLocks noChangeShapeType="1"/>
          </p:cNvSpPr>
          <p:nvPr/>
        </p:nvSpPr>
        <p:spPr bwMode="auto">
          <a:xfrm rot="18000000" flipV="1">
            <a:off x="6174975" y="4979328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49" name="Line 184"/>
          <p:cNvSpPr>
            <a:spLocks noChangeShapeType="1"/>
          </p:cNvSpPr>
          <p:nvPr/>
        </p:nvSpPr>
        <p:spPr bwMode="auto">
          <a:xfrm rot="14400000" flipV="1">
            <a:off x="6160145" y="2404165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0" name="Line 184"/>
          <p:cNvSpPr>
            <a:spLocks noChangeShapeType="1"/>
          </p:cNvSpPr>
          <p:nvPr/>
        </p:nvSpPr>
        <p:spPr bwMode="auto">
          <a:xfrm flipV="1">
            <a:off x="3919538" y="1130300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1" name="Line 184"/>
          <p:cNvSpPr>
            <a:spLocks noChangeShapeType="1"/>
          </p:cNvSpPr>
          <p:nvPr/>
        </p:nvSpPr>
        <p:spPr bwMode="auto">
          <a:xfrm rot="18000000" flipV="1">
            <a:off x="1697268" y="2432343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2" name="Line 184"/>
          <p:cNvSpPr>
            <a:spLocks noChangeShapeType="1"/>
          </p:cNvSpPr>
          <p:nvPr/>
        </p:nvSpPr>
        <p:spPr bwMode="auto">
          <a:xfrm rot="14400000" flipV="1">
            <a:off x="1709968" y="5011078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6" name="Line 184"/>
          <p:cNvSpPr>
            <a:spLocks noChangeShapeType="1"/>
          </p:cNvSpPr>
          <p:nvPr/>
        </p:nvSpPr>
        <p:spPr bwMode="auto">
          <a:xfrm flipV="1">
            <a:off x="3948112" y="6284884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68" name="Rectangle 13"/>
          <p:cNvSpPr>
            <a:spLocks noChangeArrowheads="1"/>
          </p:cNvSpPr>
          <p:nvPr/>
        </p:nvSpPr>
        <p:spPr bwMode="auto">
          <a:xfrm rot="10800000">
            <a:off x="4256087" y="6140421"/>
            <a:ext cx="279400" cy="28892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71" name="Rectangle 136"/>
          <p:cNvSpPr>
            <a:spLocks noChangeArrowheads="1"/>
          </p:cNvSpPr>
          <p:nvPr/>
        </p:nvSpPr>
        <p:spPr bwMode="auto">
          <a:xfrm rot="3600000">
            <a:off x="2026940" y="4870407"/>
            <a:ext cx="279400" cy="288925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72" name="Rectangle 136"/>
          <p:cNvSpPr>
            <a:spLocks noChangeArrowheads="1"/>
          </p:cNvSpPr>
          <p:nvPr/>
        </p:nvSpPr>
        <p:spPr bwMode="auto">
          <a:xfrm rot="3600000">
            <a:off x="6438981" y="2255408"/>
            <a:ext cx="279400" cy="18288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grpSp>
        <p:nvGrpSpPr>
          <p:cNvPr id="327" name="Group 326"/>
          <p:cNvGrpSpPr/>
          <p:nvPr/>
        </p:nvGrpSpPr>
        <p:grpSpPr>
          <a:xfrm>
            <a:off x="6723871" y="1818956"/>
            <a:ext cx="565810" cy="1166234"/>
            <a:chOff x="5907896" y="1768156"/>
            <a:chExt cx="565810" cy="1166234"/>
          </a:xfrm>
        </p:grpSpPr>
        <p:grpSp>
          <p:nvGrpSpPr>
            <p:cNvPr id="218" name="Group 217"/>
            <p:cNvGrpSpPr/>
            <p:nvPr/>
          </p:nvGrpSpPr>
          <p:grpSpPr>
            <a:xfrm rot="3600000">
              <a:off x="5593447" y="2082605"/>
              <a:ext cx="1166234" cy="537336"/>
              <a:chOff x="6458730" y="3689156"/>
              <a:chExt cx="1166234" cy="537336"/>
            </a:xfrm>
          </p:grpSpPr>
          <p:grpSp>
            <p:nvGrpSpPr>
              <p:cNvPr id="125" name="Group 124"/>
              <p:cNvGrpSpPr>
                <a:grpSpLocks noChangeAspect="1"/>
              </p:cNvGrpSpPr>
              <p:nvPr/>
            </p:nvGrpSpPr>
            <p:grpSpPr>
              <a:xfrm>
                <a:off x="7025293" y="4146357"/>
                <a:ext cx="371071" cy="80135"/>
                <a:chOff x="793445" y="1742833"/>
                <a:chExt cx="742144" cy="160269"/>
              </a:xfrm>
            </p:grpSpPr>
            <p:grpSp>
              <p:nvGrpSpPr>
                <p:cNvPr id="126" name="Group 102"/>
                <p:cNvGrpSpPr/>
                <p:nvPr/>
              </p:nvGrpSpPr>
              <p:grpSpPr>
                <a:xfrm>
                  <a:off x="1345313" y="1742833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42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3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4" name="Oval 11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5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27" name="Group 103"/>
                <p:cNvGrpSpPr/>
                <p:nvPr/>
              </p:nvGrpSpPr>
              <p:grpSpPr>
                <a:xfrm>
                  <a:off x="1161387" y="1744317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8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9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0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1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28" name="Group 108"/>
                <p:cNvGrpSpPr/>
                <p:nvPr/>
              </p:nvGrpSpPr>
              <p:grpSpPr>
                <a:xfrm>
                  <a:off x="977461" y="1745801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4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5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6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7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29" name="Group 118"/>
                <p:cNvGrpSpPr/>
                <p:nvPr/>
              </p:nvGrpSpPr>
              <p:grpSpPr>
                <a:xfrm>
                  <a:off x="793445" y="1747285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0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1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2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3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174" name="Block Arc 173"/>
              <p:cNvSpPr/>
              <p:nvPr/>
            </p:nvSpPr>
            <p:spPr>
              <a:xfrm rot="16200000">
                <a:off x="6458730" y="3726673"/>
                <a:ext cx="457200" cy="45720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1" name="Straight Connector 190"/>
              <p:cNvCxnSpPr>
                <a:stCxn id="174" idx="1"/>
              </p:cNvCxnSpPr>
              <p:nvPr/>
            </p:nvCxnSpPr>
            <p:spPr>
              <a:xfrm>
                <a:off x="6682831" y="3728804"/>
                <a:ext cx="671013" cy="1043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2" name="Group 191"/>
              <p:cNvGrpSpPr>
                <a:grpSpLocks noChangeAspect="1"/>
              </p:cNvGrpSpPr>
              <p:nvPr/>
            </p:nvGrpSpPr>
            <p:grpSpPr>
              <a:xfrm>
                <a:off x="7012737" y="3689156"/>
                <a:ext cx="371071" cy="80135"/>
                <a:chOff x="793445" y="1742833"/>
                <a:chExt cx="742144" cy="160269"/>
              </a:xfrm>
            </p:grpSpPr>
            <p:grpSp>
              <p:nvGrpSpPr>
                <p:cNvPr id="193" name="Group 102"/>
                <p:cNvGrpSpPr/>
                <p:nvPr/>
              </p:nvGrpSpPr>
              <p:grpSpPr>
                <a:xfrm>
                  <a:off x="1345313" y="1742833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210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1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2" name="Oval 11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3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94" name="Group 103"/>
                <p:cNvGrpSpPr/>
                <p:nvPr/>
              </p:nvGrpSpPr>
              <p:grpSpPr>
                <a:xfrm>
                  <a:off x="1161387" y="1744317"/>
                  <a:ext cx="190278" cy="155817"/>
                  <a:chOff x="1348913" y="1142862"/>
                  <a:chExt cx="190278" cy="155817"/>
                </a:xfrm>
              </p:grpSpPr>
              <p:sp>
                <p:nvSpPr>
                  <p:cNvPr id="206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3" y="1142862"/>
                    <a:ext cx="53998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7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8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9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95" name="Group 108"/>
                <p:cNvGrpSpPr/>
                <p:nvPr/>
              </p:nvGrpSpPr>
              <p:grpSpPr>
                <a:xfrm>
                  <a:off x="977461" y="1745801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202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3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4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5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96" name="Group 118"/>
                <p:cNvGrpSpPr/>
                <p:nvPr/>
              </p:nvGrpSpPr>
              <p:grpSpPr>
                <a:xfrm>
                  <a:off x="793445" y="1747285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97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98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99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1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</p:grpSp>
          <p:cxnSp>
            <p:nvCxnSpPr>
              <p:cNvPr id="214" name="Straight Connector 213"/>
              <p:cNvCxnSpPr>
                <a:stCxn id="174" idx="0"/>
              </p:cNvCxnSpPr>
              <p:nvPr/>
            </p:nvCxnSpPr>
            <p:spPr>
              <a:xfrm>
                <a:off x="6687330" y="4181786"/>
                <a:ext cx="683514" cy="2087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Block Arc 214"/>
              <p:cNvSpPr/>
              <p:nvPr/>
            </p:nvSpPr>
            <p:spPr>
              <a:xfrm rot="5400000" flipH="1">
                <a:off x="7167764" y="3727637"/>
                <a:ext cx="457200" cy="45720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26" name="Group 325"/>
            <p:cNvGrpSpPr>
              <a:grpSpLocks noChangeAspect="1"/>
            </p:cNvGrpSpPr>
            <p:nvPr/>
          </p:nvGrpSpPr>
          <p:grpSpPr>
            <a:xfrm rot="3600000">
              <a:off x="6158010" y="1918504"/>
              <a:ext cx="419114" cy="212279"/>
              <a:chOff x="6580977" y="4000697"/>
              <a:chExt cx="598734" cy="303256"/>
            </a:xfrm>
          </p:grpSpPr>
          <p:grpSp>
            <p:nvGrpSpPr>
              <p:cNvPr id="114" name="Group 113"/>
              <p:cNvGrpSpPr>
                <a:grpSpLocks noChangeAspect="1"/>
              </p:cNvGrpSpPr>
              <p:nvPr/>
            </p:nvGrpSpPr>
            <p:grpSpPr>
              <a:xfrm>
                <a:off x="6833535" y="4100783"/>
                <a:ext cx="95138" cy="77909"/>
                <a:chOff x="1348913" y="1142862"/>
                <a:chExt cx="190276" cy="155817"/>
              </a:xfrm>
            </p:grpSpPr>
            <p:sp>
              <p:nvSpPr>
                <p:cNvPr id="115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6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7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8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sp>
            <p:nvSpPr>
              <p:cNvPr id="269" name="Block Arc 268"/>
              <p:cNvSpPr/>
              <p:nvPr/>
            </p:nvSpPr>
            <p:spPr>
              <a:xfrm rot="16200000">
                <a:off x="6711787" y="4136904"/>
                <a:ext cx="137160" cy="13716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0" name="Straight Connector 269"/>
              <p:cNvCxnSpPr>
                <a:stCxn id="269" idx="1"/>
              </p:cNvCxnSpPr>
              <p:nvPr/>
            </p:nvCxnSpPr>
            <p:spPr>
              <a:xfrm>
                <a:off x="6779017" y="4137544"/>
                <a:ext cx="201304" cy="313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>
                <a:stCxn id="269" idx="0"/>
              </p:cNvCxnSpPr>
              <p:nvPr/>
            </p:nvCxnSpPr>
            <p:spPr>
              <a:xfrm>
                <a:off x="6780367" y="4273438"/>
                <a:ext cx="205054" cy="626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Block Arc 272"/>
              <p:cNvSpPr>
                <a:spLocks/>
              </p:cNvSpPr>
              <p:nvPr/>
            </p:nvSpPr>
            <p:spPr>
              <a:xfrm rot="5400000" flipH="1">
                <a:off x="6911741" y="4137698"/>
                <a:ext cx="137160" cy="13716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5" name="Block Arc 314"/>
              <p:cNvSpPr/>
              <p:nvPr/>
            </p:nvSpPr>
            <p:spPr>
              <a:xfrm rot="5400000" flipH="1">
                <a:off x="6580977" y="4159550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6" name="Block Arc 315"/>
              <p:cNvSpPr/>
              <p:nvPr/>
            </p:nvSpPr>
            <p:spPr>
              <a:xfrm rot="16200000">
                <a:off x="7042551" y="4166793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7" name="Block Arc 316"/>
              <p:cNvSpPr/>
              <p:nvPr/>
            </p:nvSpPr>
            <p:spPr>
              <a:xfrm rot="16200000">
                <a:off x="6724650" y="4000697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Block Arc 317"/>
              <p:cNvSpPr/>
              <p:nvPr/>
            </p:nvSpPr>
            <p:spPr>
              <a:xfrm rot="5400000" flipH="1">
                <a:off x="6925499" y="4003872"/>
                <a:ext cx="137160" cy="137160"/>
              </a:xfrm>
              <a:prstGeom prst="blockArc">
                <a:avLst>
                  <a:gd name="adj1" fmla="val 10800000"/>
                  <a:gd name="adj2" fmla="val 14200232"/>
                  <a:gd name="adj3" fmla="val 4505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24" name="Group 323"/>
              <p:cNvGrpSpPr/>
              <p:nvPr/>
            </p:nvGrpSpPr>
            <p:grpSpPr>
              <a:xfrm rot="1800000">
                <a:off x="6687231" y="4042216"/>
                <a:ext cx="49112" cy="77909"/>
                <a:chOff x="7055139" y="4042216"/>
                <a:chExt cx="49112" cy="77909"/>
              </a:xfrm>
            </p:grpSpPr>
            <p:sp>
              <p:nvSpPr>
                <p:cNvPr id="322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7077252" y="4042216"/>
                  <a:ext cx="26999" cy="7790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323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7055139" y="4042958"/>
                  <a:ext cx="26999" cy="7716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sp>
            <p:nvSpPr>
              <p:cNvPr id="325" name="Can 324"/>
              <p:cNvSpPr/>
              <p:nvPr/>
            </p:nvSpPr>
            <p:spPr>
              <a:xfrm rot="1800000">
                <a:off x="7056309" y="4013397"/>
                <a:ext cx="52516" cy="96911"/>
              </a:xfrm>
              <a:prstGeom prst="can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29" name="Straight Connector 328"/>
          <p:cNvCxnSpPr/>
          <p:nvPr/>
        </p:nvCxnSpPr>
        <p:spPr>
          <a:xfrm rot="16200000" flipH="1">
            <a:off x="6203869" y="2149561"/>
            <a:ext cx="855538" cy="54422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" name="Arc 336"/>
          <p:cNvSpPr/>
          <p:nvPr/>
        </p:nvSpPr>
        <p:spPr>
          <a:xfrm rot="19800000" flipH="1">
            <a:off x="6581695" y="2130169"/>
            <a:ext cx="231775" cy="317744"/>
          </a:xfrm>
          <a:prstGeom prst="arc">
            <a:avLst>
              <a:gd name="adj1" fmla="val 17274872"/>
              <a:gd name="adj2" fmla="val 3482215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Arc 337"/>
          <p:cNvSpPr/>
          <p:nvPr/>
        </p:nvSpPr>
        <p:spPr>
          <a:xfrm rot="19800000" flipH="1">
            <a:off x="6568252" y="2417195"/>
            <a:ext cx="249585" cy="317744"/>
          </a:xfrm>
          <a:prstGeom prst="arc">
            <a:avLst>
              <a:gd name="adj1" fmla="val 10905016"/>
              <a:gd name="adj2" fmla="val 14746649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Arc 338"/>
          <p:cNvSpPr/>
          <p:nvPr/>
        </p:nvSpPr>
        <p:spPr>
          <a:xfrm rot="19800000" flipH="1">
            <a:off x="6330128" y="1956820"/>
            <a:ext cx="249585" cy="317744"/>
          </a:xfrm>
          <a:prstGeom prst="arc">
            <a:avLst>
              <a:gd name="adj1" fmla="val 6638141"/>
              <a:gd name="adj2" fmla="val 857179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1765300" y="659699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CCFFCC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CCFFCC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CCFFCC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CCFFCC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 rot="10800000">
            <a:off x="7581900" y="2781300"/>
            <a:ext cx="54610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 Box 19"/>
          <p:cNvSpPr txBox="1">
            <a:spLocks noChangeArrowheads="1"/>
          </p:cNvSpPr>
          <p:nvPr/>
        </p:nvSpPr>
        <p:spPr bwMode="auto">
          <a:xfrm>
            <a:off x="7175500" y="2996624"/>
            <a:ext cx="1968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3 pass 4 </a:t>
            </a:r>
            <a:r>
              <a:rPr lang="en-US" sz="1600" i="0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GeV</a:t>
            </a:r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 ERL</a:t>
            </a:r>
            <a:endParaRPr lang="en-US" sz="1600" i="0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  <p:sp>
        <p:nvSpPr>
          <p:cNvPr id="109" name="Text Box 19"/>
          <p:cNvSpPr txBox="1">
            <a:spLocks noChangeArrowheads="1"/>
          </p:cNvSpPr>
          <p:nvPr/>
        </p:nvSpPr>
        <p:spPr bwMode="auto">
          <a:xfrm>
            <a:off x="6937375" y="1444049"/>
            <a:ext cx="111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Polarized </a:t>
            </a:r>
          </a:p>
          <a:p>
            <a:pPr eaLnBrk="0" hangingPunct="0"/>
            <a:r>
              <a:rPr lang="en-US" sz="1200" i="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e</a:t>
            </a:r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-gun</a:t>
            </a:r>
            <a:endParaRPr lang="en-US" sz="120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110" name="Text Box 19"/>
          <p:cNvSpPr txBox="1">
            <a:spLocks noChangeArrowheads="1"/>
          </p:cNvSpPr>
          <p:nvPr/>
        </p:nvSpPr>
        <p:spPr bwMode="auto">
          <a:xfrm>
            <a:off x="7356475" y="1964749"/>
            <a:ext cx="111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Beam</a:t>
            </a:r>
          </a:p>
          <a:p>
            <a:pPr eaLnBrk="0" hangingPunct="0"/>
            <a:r>
              <a:rPr lang="en-US" sz="1200" dirty="0" smtClean="0">
                <a:solidFill>
                  <a:srgbClr val="3366FF"/>
                </a:solidFill>
                <a:latin typeface="Comic Sans MS"/>
                <a:cs typeface="Comic Sans MS"/>
              </a:rPr>
              <a:t>dump</a:t>
            </a:r>
            <a:endParaRPr lang="en-US" sz="120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 flipV="1">
            <a:off x="6560045" y="1700282"/>
            <a:ext cx="250330" cy="1746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rot="10800000" flipV="1">
            <a:off x="7150101" y="2890888"/>
            <a:ext cx="311645" cy="169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815027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Arc 119"/>
          <p:cNvSpPr/>
          <p:nvPr/>
        </p:nvSpPr>
        <p:spPr>
          <a:xfrm>
            <a:off x="3172884" y="629285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Arc 120"/>
          <p:cNvSpPr/>
          <p:nvPr/>
        </p:nvSpPr>
        <p:spPr>
          <a:xfrm flipH="1">
            <a:off x="4595284" y="628650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081088" y="-69850"/>
            <a:ext cx="6492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20 GeV </a:t>
            </a:r>
            <a:r>
              <a:rPr lang="en-GB" sz="2400" i="0" dirty="0" err="1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GB" sz="2400" i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2400" i="0" dirty="0" err="1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325 </a:t>
            </a:r>
            <a:r>
              <a:rPr lang="en-GB" sz="2400" i="0" dirty="0">
                <a:solidFill>
                  <a:srgbClr val="FF0000"/>
                </a:solidFill>
                <a:latin typeface="Comic Sans MS"/>
                <a:cs typeface="Comic Sans MS"/>
              </a:rPr>
              <a:t>GeV 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– 130 GeV/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Au</a:t>
            </a:r>
          </a:p>
          <a:p>
            <a:pPr algn="ctr" eaLnBrk="0" hangingPunct="0"/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eRHIC</a:t>
            </a:r>
            <a:endParaRPr lang="en-GB" sz="32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5606" name="Slide Number Placeholder 96"/>
          <p:cNvSpPr>
            <a:spLocks noGrp="1"/>
          </p:cNvSpPr>
          <p:nvPr>
            <p:ph type="sldNum" sz="quarter" idx="10"/>
          </p:nvPr>
        </p:nvSpPr>
        <p:spPr>
          <a:xfrm>
            <a:off x="1263650" y="6375556"/>
            <a:ext cx="2133600" cy="365125"/>
          </a:xfrm>
          <a:noFill/>
        </p:spPr>
        <p:txBody>
          <a:bodyPr/>
          <a:lstStyle/>
          <a:p>
            <a:fld id="{A7740DC7-A142-2C4D-A562-BA034C75F282}" type="slidenum">
              <a:rPr lang="en-US" smtClean="0">
                <a:latin typeface="Comic Sans MS"/>
                <a:ea typeface="ＭＳ Ｐゴシック" pitchFamily="-110" charset="-128"/>
                <a:cs typeface="Comic Sans MS"/>
              </a:rPr>
              <a:pPr/>
              <a:t>11</a:t>
            </a:fld>
            <a:endParaRPr lang="en-US" smtClean="0">
              <a:latin typeface="Comic Sans MS"/>
              <a:ea typeface="ＭＳ Ｐゴシック" pitchFamily="-110" charset="-128"/>
              <a:cs typeface="Comic Sans MS"/>
            </a:endParaRPr>
          </a:p>
        </p:txBody>
      </p:sp>
      <p:pic>
        <p:nvPicPr>
          <p:cNvPr id="257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75" y="2729646"/>
            <a:ext cx="2470150" cy="176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19" name="Text Box 110"/>
          <p:cNvSpPr txBox="1">
            <a:spLocks noChangeArrowheads="1"/>
          </p:cNvSpPr>
          <p:nvPr/>
        </p:nvSpPr>
        <p:spPr bwMode="auto">
          <a:xfrm>
            <a:off x="4085015" y="5719346"/>
            <a:ext cx="7489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STAR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5720" name="Text Box 111"/>
          <p:cNvSpPr txBox="1">
            <a:spLocks noChangeArrowheads="1"/>
          </p:cNvSpPr>
          <p:nvPr/>
        </p:nvSpPr>
        <p:spPr bwMode="auto">
          <a:xfrm rot="3600000">
            <a:off x="2061530" y="4639678"/>
            <a:ext cx="10012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PHENIX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5566825" y="1413924"/>
            <a:ext cx="364075" cy="2751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10800000">
            <a:off x="5809755" y="1130301"/>
            <a:ext cx="242290" cy="22388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Arc 145"/>
          <p:cNvSpPr>
            <a:spLocks noChangeAspect="1"/>
          </p:cNvSpPr>
          <p:nvPr/>
        </p:nvSpPr>
        <p:spPr>
          <a:xfrm>
            <a:off x="2992560" y="1151354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Arc 152"/>
          <p:cNvSpPr>
            <a:spLocks noChangeAspect="1"/>
          </p:cNvSpPr>
          <p:nvPr/>
        </p:nvSpPr>
        <p:spPr>
          <a:xfrm>
            <a:off x="3008313" y="111102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rc 153"/>
          <p:cNvSpPr>
            <a:spLocks noChangeAspect="1"/>
          </p:cNvSpPr>
          <p:nvPr/>
        </p:nvSpPr>
        <p:spPr>
          <a:xfrm rot="18000000">
            <a:off x="2118193" y="111008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Arc 156"/>
          <p:cNvSpPr>
            <a:spLocks noChangeAspect="1"/>
          </p:cNvSpPr>
          <p:nvPr/>
        </p:nvSpPr>
        <p:spPr>
          <a:xfrm rot="14400000">
            <a:off x="1678397" y="187963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Arc 158"/>
          <p:cNvSpPr>
            <a:spLocks noChangeAspect="1"/>
          </p:cNvSpPr>
          <p:nvPr/>
        </p:nvSpPr>
        <p:spPr>
          <a:xfrm rot="10800000">
            <a:off x="2114550" y="26479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Arc 160"/>
          <p:cNvSpPr>
            <a:spLocks noChangeAspect="1"/>
          </p:cNvSpPr>
          <p:nvPr/>
        </p:nvSpPr>
        <p:spPr>
          <a:xfrm rot="7200000">
            <a:off x="3005138" y="26447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Arc 161"/>
          <p:cNvSpPr>
            <a:spLocks noChangeAspect="1"/>
          </p:cNvSpPr>
          <p:nvPr/>
        </p:nvSpPr>
        <p:spPr>
          <a:xfrm rot="3600000">
            <a:off x="3453063" y="1877891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Arc 164"/>
          <p:cNvSpPr>
            <a:spLocks noChangeAspect="1"/>
          </p:cNvSpPr>
          <p:nvPr/>
        </p:nvSpPr>
        <p:spPr>
          <a:xfrm rot="18000000">
            <a:off x="2145121" y="1145091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Arc 165"/>
          <p:cNvSpPr>
            <a:spLocks noChangeAspect="1"/>
          </p:cNvSpPr>
          <p:nvPr/>
        </p:nvSpPr>
        <p:spPr>
          <a:xfrm rot="14400000">
            <a:off x="1721883" y="187964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Arc 166"/>
          <p:cNvSpPr>
            <a:spLocks noChangeAspect="1"/>
          </p:cNvSpPr>
          <p:nvPr/>
        </p:nvSpPr>
        <p:spPr>
          <a:xfrm rot="10800000">
            <a:off x="2143125" y="26098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Arc 168"/>
          <p:cNvSpPr>
            <a:spLocks noChangeAspect="1"/>
          </p:cNvSpPr>
          <p:nvPr/>
        </p:nvSpPr>
        <p:spPr>
          <a:xfrm rot="7200000">
            <a:off x="2983867" y="2606674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c 146"/>
          <p:cNvSpPr>
            <a:spLocks noChangeAspect="1"/>
          </p:cNvSpPr>
          <p:nvPr/>
        </p:nvSpPr>
        <p:spPr>
          <a:xfrm rot="7200000" flipH="1">
            <a:off x="3409412" y="186661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ine 184"/>
          <p:cNvSpPr>
            <a:spLocks noChangeShapeType="1"/>
          </p:cNvSpPr>
          <p:nvPr/>
        </p:nvSpPr>
        <p:spPr bwMode="auto">
          <a:xfrm rot="18000000" flipV="1">
            <a:off x="6174975" y="4979328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49" name="Line 184"/>
          <p:cNvSpPr>
            <a:spLocks noChangeShapeType="1"/>
          </p:cNvSpPr>
          <p:nvPr/>
        </p:nvSpPr>
        <p:spPr bwMode="auto">
          <a:xfrm rot="14400000" flipV="1">
            <a:off x="6160145" y="2404165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0" name="Line 184"/>
          <p:cNvSpPr>
            <a:spLocks noChangeShapeType="1"/>
          </p:cNvSpPr>
          <p:nvPr/>
        </p:nvSpPr>
        <p:spPr bwMode="auto">
          <a:xfrm flipV="1">
            <a:off x="3919538" y="1130300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1" name="Line 184"/>
          <p:cNvSpPr>
            <a:spLocks noChangeShapeType="1"/>
          </p:cNvSpPr>
          <p:nvPr/>
        </p:nvSpPr>
        <p:spPr bwMode="auto">
          <a:xfrm rot="18000000" flipV="1">
            <a:off x="1697268" y="2432343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2" name="Line 184"/>
          <p:cNvSpPr>
            <a:spLocks noChangeShapeType="1"/>
          </p:cNvSpPr>
          <p:nvPr/>
        </p:nvSpPr>
        <p:spPr bwMode="auto">
          <a:xfrm rot="14400000" flipV="1">
            <a:off x="1709968" y="5011078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6" name="Line 184"/>
          <p:cNvSpPr>
            <a:spLocks noChangeShapeType="1"/>
          </p:cNvSpPr>
          <p:nvPr/>
        </p:nvSpPr>
        <p:spPr bwMode="auto">
          <a:xfrm flipV="1">
            <a:off x="3948112" y="6284884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68" name="Rectangle 13"/>
          <p:cNvSpPr>
            <a:spLocks noChangeArrowheads="1"/>
          </p:cNvSpPr>
          <p:nvPr/>
        </p:nvSpPr>
        <p:spPr bwMode="auto">
          <a:xfrm rot="10800000">
            <a:off x="4256087" y="6140421"/>
            <a:ext cx="279400" cy="28892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71" name="Rectangle 136"/>
          <p:cNvSpPr>
            <a:spLocks noChangeArrowheads="1"/>
          </p:cNvSpPr>
          <p:nvPr/>
        </p:nvSpPr>
        <p:spPr bwMode="auto">
          <a:xfrm rot="3600000">
            <a:off x="2026940" y="4870407"/>
            <a:ext cx="279400" cy="288925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72" name="Rectangle 136"/>
          <p:cNvSpPr>
            <a:spLocks noChangeArrowheads="1"/>
          </p:cNvSpPr>
          <p:nvPr/>
        </p:nvSpPr>
        <p:spPr bwMode="auto">
          <a:xfrm rot="3600000">
            <a:off x="6438981" y="2255408"/>
            <a:ext cx="279400" cy="18288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grpSp>
        <p:nvGrpSpPr>
          <p:cNvPr id="2" name="Group 326"/>
          <p:cNvGrpSpPr/>
          <p:nvPr/>
        </p:nvGrpSpPr>
        <p:grpSpPr>
          <a:xfrm>
            <a:off x="6723871" y="1818956"/>
            <a:ext cx="565810" cy="1166234"/>
            <a:chOff x="5907896" y="1768156"/>
            <a:chExt cx="565810" cy="1166234"/>
          </a:xfrm>
        </p:grpSpPr>
        <p:grpSp>
          <p:nvGrpSpPr>
            <p:cNvPr id="3" name="Group 217"/>
            <p:cNvGrpSpPr/>
            <p:nvPr/>
          </p:nvGrpSpPr>
          <p:grpSpPr>
            <a:xfrm rot="3600000">
              <a:off x="5593447" y="2082605"/>
              <a:ext cx="1166234" cy="537336"/>
              <a:chOff x="6458730" y="3689156"/>
              <a:chExt cx="1166234" cy="537336"/>
            </a:xfrm>
          </p:grpSpPr>
          <p:grpSp>
            <p:nvGrpSpPr>
              <p:cNvPr id="4" name="Group 124"/>
              <p:cNvGrpSpPr>
                <a:grpSpLocks noChangeAspect="1"/>
              </p:cNvGrpSpPr>
              <p:nvPr/>
            </p:nvGrpSpPr>
            <p:grpSpPr>
              <a:xfrm>
                <a:off x="7025293" y="4146357"/>
                <a:ext cx="371071" cy="80135"/>
                <a:chOff x="793445" y="1742833"/>
                <a:chExt cx="742144" cy="160269"/>
              </a:xfrm>
            </p:grpSpPr>
            <p:grpSp>
              <p:nvGrpSpPr>
                <p:cNvPr id="5" name="Group 102"/>
                <p:cNvGrpSpPr/>
                <p:nvPr/>
              </p:nvGrpSpPr>
              <p:grpSpPr>
                <a:xfrm>
                  <a:off x="1345313" y="1742833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42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3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4" name="Oval 11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5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6" name="Group 103"/>
                <p:cNvGrpSpPr/>
                <p:nvPr/>
              </p:nvGrpSpPr>
              <p:grpSpPr>
                <a:xfrm>
                  <a:off x="1161387" y="1744317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8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9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0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1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7" name="Group 108"/>
                <p:cNvGrpSpPr/>
                <p:nvPr/>
              </p:nvGrpSpPr>
              <p:grpSpPr>
                <a:xfrm>
                  <a:off x="977461" y="1745801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4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5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6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7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8" name="Group 118"/>
                <p:cNvGrpSpPr/>
                <p:nvPr/>
              </p:nvGrpSpPr>
              <p:grpSpPr>
                <a:xfrm>
                  <a:off x="793445" y="1747285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0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1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2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3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174" name="Block Arc 173"/>
              <p:cNvSpPr/>
              <p:nvPr/>
            </p:nvSpPr>
            <p:spPr>
              <a:xfrm rot="16200000">
                <a:off x="6458730" y="3726673"/>
                <a:ext cx="457200" cy="45720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1" name="Straight Connector 190"/>
              <p:cNvCxnSpPr>
                <a:stCxn id="174" idx="1"/>
              </p:cNvCxnSpPr>
              <p:nvPr/>
            </p:nvCxnSpPr>
            <p:spPr>
              <a:xfrm>
                <a:off x="6682831" y="3728804"/>
                <a:ext cx="671013" cy="1043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191"/>
              <p:cNvGrpSpPr>
                <a:grpSpLocks noChangeAspect="1"/>
              </p:cNvGrpSpPr>
              <p:nvPr/>
            </p:nvGrpSpPr>
            <p:grpSpPr>
              <a:xfrm>
                <a:off x="7012737" y="3689156"/>
                <a:ext cx="371071" cy="80135"/>
                <a:chOff x="793445" y="1742833"/>
                <a:chExt cx="742144" cy="160269"/>
              </a:xfrm>
            </p:grpSpPr>
            <p:grpSp>
              <p:nvGrpSpPr>
                <p:cNvPr id="10" name="Group 102"/>
                <p:cNvGrpSpPr/>
                <p:nvPr/>
              </p:nvGrpSpPr>
              <p:grpSpPr>
                <a:xfrm>
                  <a:off x="1345313" y="1742833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210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1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2" name="Oval 11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3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1" name="Group 103"/>
                <p:cNvGrpSpPr/>
                <p:nvPr/>
              </p:nvGrpSpPr>
              <p:grpSpPr>
                <a:xfrm>
                  <a:off x="1161387" y="1744317"/>
                  <a:ext cx="190278" cy="155817"/>
                  <a:chOff x="1348913" y="1142862"/>
                  <a:chExt cx="190278" cy="155817"/>
                </a:xfrm>
              </p:grpSpPr>
              <p:sp>
                <p:nvSpPr>
                  <p:cNvPr id="206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3" y="1142862"/>
                    <a:ext cx="53998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7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8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9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2" name="Group 108"/>
                <p:cNvGrpSpPr/>
                <p:nvPr/>
              </p:nvGrpSpPr>
              <p:grpSpPr>
                <a:xfrm>
                  <a:off x="977461" y="1745801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202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3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4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5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3" name="Group 118"/>
                <p:cNvGrpSpPr/>
                <p:nvPr/>
              </p:nvGrpSpPr>
              <p:grpSpPr>
                <a:xfrm>
                  <a:off x="793445" y="1747285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97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98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99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1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</p:grpSp>
          <p:cxnSp>
            <p:nvCxnSpPr>
              <p:cNvPr id="214" name="Straight Connector 213"/>
              <p:cNvCxnSpPr>
                <a:stCxn id="174" idx="0"/>
              </p:cNvCxnSpPr>
              <p:nvPr/>
            </p:nvCxnSpPr>
            <p:spPr>
              <a:xfrm>
                <a:off x="6687330" y="4181786"/>
                <a:ext cx="683514" cy="2087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Block Arc 214"/>
              <p:cNvSpPr/>
              <p:nvPr/>
            </p:nvSpPr>
            <p:spPr>
              <a:xfrm rot="5400000" flipH="1">
                <a:off x="7167764" y="3727637"/>
                <a:ext cx="457200" cy="45720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325"/>
            <p:cNvGrpSpPr>
              <a:grpSpLocks noChangeAspect="1"/>
            </p:cNvGrpSpPr>
            <p:nvPr/>
          </p:nvGrpSpPr>
          <p:grpSpPr>
            <a:xfrm rot="3600000">
              <a:off x="6158010" y="1918504"/>
              <a:ext cx="419114" cy="212279"/>
              <a:chOff x="6580977" y="4000697"/>
              <a:chExt cx="598734" cy="303256"/>
            </a:xfrm>
          </p:grpSpPr>
          <p:grpSp>
            <p:nvGrpSpPr>
              <p:cNvPr id="15" name="Group 113"/>
              <p:cNvGrpSpPr>
                <a:grpSpLocks noChangeAspect="1"/>
              </p:cNvGrpSpPr>
              <p:nvPr/>
            </p:nvGrpSpPr>
            <p:grpSpPr>
              <a:xfrm>
                <a:off x="6833535" y="4100783"/>
                <a:ext cx="95138" cy="77909"/>
                <a:chOff x="1348913" y="1142862"/>
                <a:chExt cx="190276" cy="155817"/>
              </a:xfrm>
            </p:grpSpPr>
            <p:sp>
              <p:nvSpPr>
                <p:cNvPr id="115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6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7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8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sp>
            <p:nvSpPr>
              <p:cNvPr id="269" name="Block Arc 268"/>
              <p:cNvSpPr/>
              <p:nvPr/>
            </p:nvSpPr>
            <p:spPr>
              <a:xfrm rot="16200000">
                <a:off x="6711787" y="4136904"/>
                <a:ext cx="137160" cy="13716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0" name="Straight Connector 269"/>
              <p:cNvCxnSpPr>
                <a:stCxn id="269" idx="1"/>
              </p:cNvCxnSpPr>
              <p:nvPr/>
            </p:nvCxnSpPr>
            <p:spPr>
              <a:xfrm>
                <a:off x="6779017" y="4137544"/>
                <a:ext cx="201304" cy="313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>
                <a:stCxn id="269" idx="0"/>
              </p:cNvCxnSpPr>
              <p:nvPr/>
            </p:nvCxnSpPr>
            <p:spPr>
              <a:xfrm>
                <a:off x="6780367" y="4273438"/>
                <a:ext cx="205054" cy="626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Block Arc 272"/>
              <p:cNvSpPr>
                <a:spLocks/>
              </p:cNvSpPr>
              <p:nvPr/>
            </p:nvSpPr>
            <p:spPr>
              <a:xfrm rot="5400000" flipH="1">
                <a:off x="6911741" y="4137698"/>
                <a:ext cx="137160" cy="13716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5" name="Block Arc 314"/>
              <p:cNvSpPr/>
              <p:nvPr/>
            </p:nvSpPr>
            <p:spPr>
              <a:xfrm rot="5400000" flipH="1">
                <a:off x="6580977" y="4159550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6" name="Block Arc 315"/>
              <p:cNvSpPr/>
              <p:nvPr/>
            </p:nvSpPr>
            <p:spPr>
              <a:xfrm rot="16200000">
                <a:off x="7042551" y="4166793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7" name="Block Arc 316"/>
              <p:cNvSpPr/>
              <p:nvPr/>
            </p:nvSpPr>
            <p:spPr>
              <a:xfrm rot="16200000">
                <a:off x="6724650" y="4000697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Block Arc 317"/>
              <p:cNvSpPr/>
              <p:nvPr/>
            </p:nvSpPr>
            <p:spPr>
              <a:xfrm rot="5400000" flipH="1">
                <a:off x="6925499" y="4003872"/>
                <a:ext cx="137160" cy="137160"/>
              </a:xfrm>
              <a:prstGeom prst="blockArc">
                <a:avLst>
                  <a:gd name="adj1" fmla="val 10800000"/>
                  <a:gd name="adj2" fmla="val 14200232"/>
                  <a:gd name="adj3" fmla="val 4505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" name="Group 323"/>
              <p:cNvGrpSpPr/>
              <p:nvPr/>
            </p:nvGrpSpPr>
            <p:grpSpPr>
              <a:xfrm rot="1800000">
                <a:off x="6687231" y="4042216"/>
                <a:ext cx="49112" cy="77909"/>
                <a:chOff x="7055139" y="4042216"/>
                <a:chExt cx="49112" cy="77909"/>
              </a:xfrm>
            </p:grpSpPr>
            <p:sp>
              <p:nvSpPr>
                <p:cNvPr id="322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7077252" y="4042216"/>
                  <a:ext cx="26999" cy="7790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323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7055139" y="4042958"/>
                  <a:ext cx="26999" cy="7716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sp>
            <p:nvSpPr>
              <p:cNvPr id="325" name="Can 324"/>
              <p:cNvSpPr/>
              <p:nvPr/>
            </p:nvSpPr>
            <p:spPr>
              <a:xfrm rot="1800000">
                <a:off x="7056309" y="4013397"/>
                <a:ext cx="52516" cy="96911"/>
              </a:xfrm>
              <a:prstGeom prst="can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29" name="Straight Connector 328"/>
          <p:cNvCxnSpPr/>
          <p:nvPr/>
        </p:nvCxnSpPr>
        <p:spPr>
          <a:xfrm rot="16200000" flipH="1">
            <a:off x="6203869" y="2149561"/>
            <a:ext cx="855538" cy="54422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" name="Arc 336"/>
          <p:cNvSpPr/>
          <p:nvPr/>
        </p:nvSpPr>
        <p:spPr>
          <a:xfrm rot="19800000" flipH="1">
            <a:off x="6581695" y="2130169"/>
            <a:ext cx="231775" cy="317744"/>
          </a:xfrm>
          <a:prstGeom prst="arc">
            <a:avLst>
              <a:gd name="adj1" fmla="val 17274872"/>
              <a:gd name="adj2" fmla="val 3482215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Arc 337"/>
          <p:cNvSpPr/>
          <p:nvPr/>
        </p:nvSpPr>
        <p:spPr>
          <a:xfrm rot="19800000" flipH="1">
            <a:off x="6568252" y="2417195"/>
            <a:ext cx="249585" cy="317744"/>
          </a:xfrm>
          <a:prstGeom prst="arc">
            <a:avLst>
              <a:gd name="adj1" fmla="val 10905016"/>
              <a:gd name="adj2" fmla="val 14746649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Arc 338"/>
          <p:cNvSpPr/>
          <p:nvPr/>
        </p:nvSpPr>
        <p:spPr>
          <a:xfrm rot="19800000" flipH="1">
            <a:off x="6330128" y="1956820"/>
            <a:ext cx="249585" cy="317744"/>
          </a:xfrm>
          <a:prstGeom prst="arc">
            <a:avLst>
              <a:gd name="adj1" fmla="val 6638141"/>
              <a:gd name="adj2" fmla="val 857179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Arc 339"/>
          <p:cNvSpPr/>
          <p:nvPr/>
        </p:nvSpPr>
        <p:spPr>
          <a:xfrm>
            <a:off x="3172884" y="629285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Arc 102"/>
          <p:cNvSpPr>
            <a:spLocks noChangeAspect="1"/>
          </p:cNvSpPr>
          <p:nvPr/>
        </p:nvSpPr>
        <p:spPr>
          <a:xfrm rot="3600000">
            <a:off x="3529262" y="1868366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Line 184"/>
          <p:cNvSpPr>
            <a:spLocks noChangeShapeType="1"/>
          </p:cNvSpPr>
          <p:nvPr/>
        </p:nvSpPr>
        <p:spPr bwMode="auto">
          <a:xfrm rot="18000000" flipV="1">
            <a:off x="6218790" y="4990533"/>
            <a:ext cx="100584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05" name="Arc 104"/>
          <p:cNvSpPr>
            <a:spLocks noChangeAspect="1"/>
          </p:cNvSpPr>
          <p:nvPr/>
        </p:nvSpPr>
        <p:spPr>
          <a:xfrm rot="7200000">
            <a:off x="3059362" y="2681166"/>
            <a:ext cx="3657600" cy="3657600"/>
          </a:xfrm>
          <a:prstGeom prst="arc">
            <a:avLst>
              <a:gd name="adj1" fmla="val 16200000"/>
              <a:gd name="adj2" fmla="val 1858703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c 118"/>
          <p:cNvSpPr>
            <a:spLocks noChangeAspect="1"/>
          </p:cNvSpPr>
          <p:nvPr/>
        </p:nvSpPr>
        <p:spPr>
          <a:xfrm rot="14400000" flipH="1">
            <a:off x="2087812" y="2693866"/>
            <a:ext cx="3657600" cy="3657600"/>
          </a:xfrm>
          <a:prstGeom prst="arc">
            <a:avLst>
              <a:gd name="adj1" fmla="val 17198240"/>
              <a:gd name="adj2" fmla="val 18733502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c 119"/>
          <p:cNvSpPr>
            <a:spLocks noChangeAspect="1"/>
          </p:cNvSpPr>
          <p:nvPr/>
        </p:nvSpPr>
        <p:spPr>
          <a:xfrm rot="18000000" flipH="1">
            <a:off x="1617912" y="1893766"/>
            <a:ext cx="3657600" cy="3657600"/>
          </a:xfrm>
          <a:prstGeom prst="arc">
            <a:avLst>
              <a:gd name="adj1" fmla="val 16200000"/>
              <a:gd name="adj2" fmla="val 18366053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Line 184"/>
          <p:cNvSpPr>
            <a:spLocks noChangeShapeType="1"/>
          </p:cNvSpPr>
          <p:nvPr/>
        </p:nvSpPr>
        <p:spPr bwMode="auto">
          <a:xfrm rot="18000000" flipV="1">
            <a:off x="1605515" y="2380682"/>
            <a:ext cx="100584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22" name="Arc 121"/>
          <p:cNvSpPr>
            <a:spLocks noChangeAspect="1"/>
          </p:cNvSpPr>
          <p:nvPr/>
        </p:nvSpPr>
        <p:spPr>
          <a:xfrm>
            <a:off x="3043488" y="1042866"/>
            <a:ext cx="3657600" cy="3657600"/>
          </a:xfrm>
          <a:prstGeom prst="arc">
            <a:avLst>
              <a:gd name="adj1" fmla="val 16200000"/>
              <a:gd name="adj2" fmla="val 1959883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4" name="Group 191"/>
          <p:cNvGrpSpPr>
            <a:grpSpLocks noChangeAspect="1"/>
          </p:cNvGrpSpPr>
          <p:nvPr/>
        </p:nvGrpSpPr>
        <p:grpSpPr>
          <a:xfrm rot="3600000">
            <a:off x="6298551" y="1954321"/>
            <a:ext cx="371073" cy="81085"/>
            <a:chOff x="793445" y="1742833"/>
            <a:chExt cx="742144" cy="162168"/>
          </a:xfrm>
        </p:grpSpPr>
        <p:grpSp>
          <p:nvGrpSpPr>
            <p:cNvPr id="187" name="Group 102"/>
            <p:cNvGrpSpPr/>
            <p:nvPr/>
          </p:nvGrpSpPr>
          <p:grpSpPr>
            <a:xfrm>
              <a:off x="1345313" y="1742833"/>
              <a:ext cx="190276" cy="155817"/>
              <a:chOff x="1348913" y="1142862"/>
              <a:chExt cx="190276" cy="155817"/>
            </a:xfrm>
          </p:grpSpPr>
          <p:sp>
            <p:nvSpPr>
              <p:cNvPr id="222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3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4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5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88" name="Group 103"/>
            <p:cNvGrpSpPr/>
            <p:nvPr/>
          </p:nvGrpSpPr>
          <p:grpSpPr>
            <a:xfrm>
              <a:off x="1161387" y="1744317"/>
              <a:ext cx="190278" cy="160684"/>
              <a:chOff x="1348913" y="1142862"/>
              <a:chExt cx="190278" cy="160684"/>
            </a:xfrm>
          </p:grpSpPr>
          <p:sp>
            <p:nvSpPr>
              <p:cNvPr id="218" name="Oval 115"/>
              <p:cNvSpPr>
                <a:spLocks noChangeArrowheads="1"/>
              </p:cNvSpPr>
              <p:nvPr/>
            </p:nvSpPr>
            <p:spPr bwMode="auto">
              <a:xfrm flipH="1">
                <a:off x="1485193" y="1142862"/>
                <a:ext cx="53998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19" name="Oval 116"/>
              <p:cNvSpPr>
                <a:spLocks noChangeArrowheads="1"/>
              </p:cNvSpPr>
              <p:nvPr/>
            </p:nvSpPr>
            <p:spPr bwMode="auto">
              <a:xfrm flipH="1">
                <a:off x="1451451" y="1149212"/>
                <a:ext cx="52454" cy="15433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0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1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89" name="Group 108"/>
            <p:cNvGrpSpPr/>
            <p:nvPr/>
          </p:nvGrpSpPr>
          <p:grpSpPr>
            <a:xfrm>
              <a:off x="977461" y="1745801"/>
              <a:ext cx="190276" cy="155817"/>
              <a:chOff x="1348913" y="1142862"/>
              <a:chExt cx="190276" cy="155817"/>
            </a:xfrm>
          </p:grpSpPr>
          <p:sp>
            <p:nvSpPr>
              <p:cNvPr id="196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00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16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17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90" name="Group 118"/>
            <p:cNvGrpSpPr/>
            <p:nvPr/>
          </p:nvGrpSpPr>
          <p:grpSpPr>
            <a:xfrm>
              <a:off x="793445" y="1747285"/>
              <a:ext cx="190276" cy="155817"/>
              <a:chOff x="1348913" y="1142862"/>
              <a:chExt cx="190276" cy="155817"/>
            </a:xfrm>
          </p:grpSpPr>
          <p:sp>
            <p:nvSpPr>
              <p:cNvPr id="192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3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4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5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267" name="Line 184"/>
          <p:cNvSpPr>
            <a:spLocks noChangeShapeType="1"/>
          </p:cNvSpPr>
          <p:nvPr/>
        </p:nvSpPr>
        <p:spPr bwMode="auto">
          <a:xfrm flipV="1">
            <a:off x="3821430" y="1044007"/>
            <a:ext cx="109728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grpSp>
        <p:nvGrpSpPr>
          <p:cNvPr id="268" name="Group 124"/>
          <p:cNvGrpSpPr>
            <a:grpSpLocks noChangeAspect="1"/>
          </p:cNvGrpSpPr>
          <p:nvPr/>
        </p:nvGrpSpPr>
        <p:grpSpPr>
          <a:xfrm>
            <a:off x="3969372" y="1000230"/>
            <a:ext cx="371073" cy="80135"/>
            <a:chOff x="793445" y="1742833"/>
            <a:chExt cx="742144" cy="160269"/>
          </a:xfrm>
        </p:grpSpPr>
        <p:grpSp>
          <p:nvGrpSpPr>
            <p:cNvPr id="271" name="Group 102"/>
            <p:cNvGrpSpPr/>
            <p:nvPr/>
          </p:nvGrpSpPr>
          <p:grpSpPr>
            <a:xfrm>
              <a:off x="1345313" y="1742833"/>
              <a:ext cx="190276" cy="155817"/>
              <a:chOff x="1348913" y="1142862"/>
              <a:chExt cx="190276" cy="155817"/>
            </a:xfrm>
          </p:grpSpPr>
          <p:sp>
            <p:nvSpPr>
              <p:cNvPr id="289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90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91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92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74" name="Group 103"/>
            <p:cNvGrpSpPr/>
            <p:nvPr/>
          </p:nvGrpSpPr>
          <p:grpSpPr>
            <a:xfrm>
              <a:off x="1161387" y="1744317"/>
              <a:ext cx="190276" cy="155817"/>
              <a:chOff x="1348913" y="1142862"/>
              <a:chExt cx="190276" cy="155817"/>
            </a:xfrm>
          </p:grpSpPr>
          <p:sp>
            <p:nvSpPr>
              <p:cNvPr id="285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6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7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8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75" name="Group 108"/>
            <p:cNvGrpSpPr/>
            <p:nvPr/>
          </p:nvGrpSpPr>
          <p:grpSpPr>
            <a:xfrm>
              <a:off x="977461" y="1745801"/>
              <a:ext cx="190276" cy="155817"/>
              <a:chOff x="1348913" y="1142862"/>
              <a:chExt cx="190276" cy="155817"/>
            </a:xfrm>
          </p:grpSpPr>
          <p:sp>
            <p:nvSpPr>
              <p:cNvPr id="281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2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3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4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76" name="Group 118"/>
            <p:cNvGrpSpPr/>
            <p:nvPr/>
          </p:nvGrpSpPr>
          <p:grpSpPr>
            <a:xfrm>
              <a:off x="793445" y="1747285"/>
              <a:ext cx="190276" cy="155817"/>
              <a:chOff x="1348913" y="1142862"/>
              <a:chExt cx="190276" cy="155817"/>
            </a:xfrm>
          </p:grpSpPr>
          <p:sp>
            <p:nvSpPr>
              <p:cNvPr id="277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78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79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0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grpSp>
        <p:nvGrpSpPr>
          <p:cNvPr id="293" name="Group 124"/>
          <p:cNvGrpSpPr>
            <a:grpSpLocks noChangeAspect="1"/>
          </p:cNvGrpSpPr>
          <p:nvPr/>
        </p:nvGrpSpPr>
        <p:grpSpPr>
          <a:xfrm>
            <a:off x="4384675" y="997055"/>
            <a:ext cx="371073" cy="80135"/>
            <a:chOff x="793445" y="1742833"/>
            <a:chExt cx="742144" cy="160269"/>
          </a:xfrm>
        </p:grpSpPr>
        <p:grpSp>
          <p:nvGrpSpPr>
            <p:cNvPr id="294" name="Group 102"/>
            <p:cNvGrpSpPr/>
            <p:nvPr/>
          </p:nvGrpSpPr>
          <p:grpSpPr>
            <a:xfrm>
              <a:off x="1345313" y="1742833"/>
              <a:ext cx="190276" cy="155817"/>
              <a:chOff x="1348913" y="1142862"/>
              <a:chExt cx="190276" cy="155817"/>
            </a:xfrm>
          </p:grpSpPr>
          <p:sp>
            <p:nvSpPr>
              <p:cNvPr id="310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11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12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13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95" name="Group 103"/>
            <p:cNvGrpSpPr/>
            <p:nvPr/>
          </p:nvGrpSpPr>
          <p:grpSpPr>
            <a:xfrm>
              <a:off x="1161387" y="1744317"/>
              <a:ext cx="190276" cy="155817"/>
              <a:chOff x="1348913" y="1142862"/>
              <a:chExt cx="190276" cy="155817"/>
            </a:xfrm>
          </p:grpSpPr>
          <p:sp>
            <p:nvSpPr>
              <p:cNvPr id="306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7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8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9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96" name="Group 108"/>
            <p:cNvGrpSpPr/>
            <p:nvPr/>
          </p:nvGrpSpPr>
          <p:grpSpPr>
            <a:xfrm>
              <a:off x="977461" y="1745801"/>
              <a:ext cx="190276" cy="155817"/>
              <a:chOff x="1348913" y="1142862"/>
              <a:chExt cx="190276" cy="155817"/>
            </a:xfrm>
          </p:grpSpPr>
          <p:sp>
            <p:nvSpPr>
              <p:cNvPr id="302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3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4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5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97" name="Group 118"/>
            <p:cNvGrpSpPr/>
            <p:nvPr/>
          </p:nvGrpSpPr>
          <p:grpSpPr>
            <a:xfrm>
              <a:off x="793445" y="1747285"/>
              <a:ext cx="190276" cy="155817"/>
              <a:chOff x="1348913" y="1142862"/>
              <a:chExt cx="190276" cy="155817"/>
            </a:xfrm>
          </p:grpSpPr>
          <p:sp>
            <p:nvSpPr>
              <p:cNvPr id="298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99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0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1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314" name="Arc 313"/>
          <p:cNvSpPr>
            <a:spLocks noChangeAspect="1"/>
          </p:cNvSpPr>
          <p:nvPr/>
        </p:nvSpPr>
        <p:spPr>
          <a:xfrm rot="18000000">
            <a:off x="2110038" y="1039691"/>
            <a:ext cx="3657600" cy="3657600"/>
          </a:xfrm>
          <a:prstGeom prst="arc">
            <a:avLst>
              <a:gd name="adj1" fmla="val 16200000"/>
              <a:gd name="adj2" fmla="val 1959883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Arc 320"/>
          <p:cNvSpPr/>
          <p:nvPr/>
        </p:nvSpPr>
        <p:spPr>
          <a:xfrm rot="16200000" flipH="1" flipV="1">
            <a:off x="4216399" y="5505452"/>
            <a:ext cx="368302" cy="1587500"/>
          </a:xfrm>
          <a:prstGeom prst="arc">
            <a:avLst>
              <a:gd name="adj1" fmla="val 17063117"/>
              <a:gd name="adj2" fmla="val 4363896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Arc 323"/>
          <p:cNvSpPr/>
          <p:nvPr/>
        </p:nvSpPr>
        <p:spPr>
          <a:xfrm flipH="1">
            <a:off x="4595284" y="628650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7" name="Straight Connector 326"/>
          <p:cNvCxnSpPr>
            <a:endCxn id="321" idx="0"/>
          </p:cNvCxnSpPr>
          <p:nvPr/>
        </p:nvCxnSpPr>
        <p:spPr>
          <a:xfrm rot="10800000" flipV="1">
            <a:off x="4933020" y="6210299"/>
            <a:ext cx="642281" cy="2254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>
            <a:endCxn id="321" idx="2"/>
          </p:cNvCxnSpPr>
          <p:nvPr/>
        </p:nvCxnSpPr>
        <p:spPr>
          <a:xfrm>
            <a:off x="3282020" y="6242049"/>
            <a:ext cx="643780" cy="2047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5" name="Group 344"/>
          <p:cNvGrpSpPr/>
          <p:nvPr/>
        </p:nvGrpSpPr>
        <p:grpSpPr>
          <a:xfrm rot="3753617">
            <a:off x="957921" y="4737101"/>
            <a:ext cx="2293281" cy="368302"/>
            <a:chOff x="7428570" y="4406901"/>
            <a:chExt cx="2293281" cy="368302"/>
          </a:xfrm>
        </p:grpSpPr>
        <p:sp>
          <p:nvSpPr>
            <p:cNvPr id="336" name="Arc 335"/>
            <p:cNvSpPr/>
            <p:nvPr/>
          </p:nvSpPr>
          <p:spPr>
            <a:xfrm rot="16200000" flipH="1" flipV="1">
              <a:off x="8362949" y="3797302"/>
              <a:ext cx="368302" cy="1587500"/>
            </a:xfrm>
            <a:prstGeom prst="arc">
              <a:avLst>
                <a:gd name="adj1" fmla="val 17063117"/>
                <a:gd name="adj2" fmla="val 4363896"/>
              </a:avLst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Connector 342"/>
            <p:cNvCxnSpPr>
              <a:endCxn id="336" idx="0"/>
            </p:cNvCxnSpPr>
            <p:nvPr/>
          </p:nvCxnSpPr>
          <p:spPr>
            <a:xfrm rot="10800000" flipV="1">
              <a:off x="9079570" y="4502149"/>
              <a:ext cx="642281" cy="2254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>
              <a:endCxn id="336" idx="2"/>
            </p:cNvCxnSpPr>
            <p:nvPr/>
          </p:nvCxnSpPr>
          <p:spPr>
            <a:xfrm>
              <a:off x="7428570" y="4533899"/>
              <a:ext cx="643780" cy="2047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Text Box 19"/>
          <p:cNvSpPr txBox="1">
            <a:spLocks noChangeArrowheads="1"/>
          </p:cNvSpPr>
          <p:nvPr/>
        </p:nvSpPr>
        <p:spPr bwMode="auto">
          <a:xfrm>
            <a:off x="6724650" y="593725"/>
            <a:ext cx="20999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>
                <a:solidFill>
                  <a:srgbClr val="CCFFCC"/>
                </a:solidFill>
                <a:latin typeface="Comic Sans MS"/>
                <a:cs typeface="Comic Sans MS"/>
              </a:rPr>
              <a:t>2 </a:t>
            </a:r>
            <a:r>
              <a:rPr lang="en-US" sz="1600" i="0" dirty="0" err="1">
                <a:solidFill>
                  <a:srgbClr val="CCFFCC"/>
                </a:solidFill>
                <a:latin typeface="Comic Sans MS"/>
                <a:cs typeface="Comic Sans MS"/>
              </a:rPr>
              <a:t>x</a:t>
            </a:r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 200 </a:t>
            </a:r>
            <a:r>
              <a:rPr lang="en-US" sz="1600" i="0" dirty="0">
                <a:solidFill>
                  <a:srgbClr val="CCFFCC"/>
                </a:solidFill>
                <a:latin typeface="Comic Sans MS"/>
                <a:cs typeface="Comic Sans MS"/>
              </a:rPr>
              <a:t>m SRF linac</a:t>
            </a:r>
            <a:endParaRPr lang="en-US" sz="1600" i="0" dirty="0" smtClean="0">
              <a:solidFill>
                <a:srgbClr val="CCFFCC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4 (5) GeV per pass</a:t>
            </a:r>
          </a:p>
          <a:p>
            <a:pPr eaLnBrk="0" hangingPunct="0"/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5 (4) passes</a:t>
            </a:r>
          </a:p>
          <a:p>
            <a:pPr eaLnBrk="0" hangingPunct="0"/>
            <a:endParaRPr lang="en-US" sz="1600" i="0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  <p:sp>
        <p:nvSpPr>
          <p:cNvPr id="226" name="Arc 225"/>
          <p:cNvSpPr/>
          <p:nvPr/>
        </p:nvSpPr>
        <p:spPr>
          <a:xfrm>
            <a:off x="3822700" y="965200"/>
            <a:ext cx="215900" cy="82550"/>
          </a:xfrm>
          <a:prstGeom prst="arc">
            <a:avLst>
              <a:gd name="adj1" fmla="val 5287954"/>
              <a:gd name="adj2" fmla="val 16502547"/>
            </a:avLst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8" name="Straight Connector 227"/>
          <p:cNvCxnSpPr/>
          <p:nvPr/>
        </p:nvCxnSpPr>
        <p:spPr>
          <a:xfrm>
            <a:off x="3905250" y="965200"/>
            <a:ext cx="978819" cy="14166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Arc 230"/>
          <p:cNvSpPr/>
          <p:nvPr/>
        </p:nvSpPr>
        <p:spPr>
          <a:xfrm>
            <a:off x="6489700" y="1825625"/>
            <a:ext cx="234950" cy="95250"/>
          </a:xfrm>
          <a:prstGeom prst="arc">
            <a:avLst>
              <a:gd name="adj1" fmla="val 595294"/>
              <a:gd name="adj2" fmla="val 11020969"/>
            </a:avLst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CCFFCC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CCFFCC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CCFFCC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CCFFCC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  <p:sp>
        <p:nvSpPr>
          <p:cNvPr id="233" name="Text Box 19"/>
          <p:cNvSpPr txBox="1">
            <a:spLocks noChangeArrowheads="1"/>
          </p:cNvSpPr>
          <p:nvPr/>
        </p:nvSpPr>
        <p:spPr bwMode="auto">
          <a:xfrm>
            <a:off x="6937375" y="1444049"/>
            <a:ext cx="111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Polarized </a:t>
            </a:r>
          </a:p>
          <a:p>
            <a:pPr eaLnBrk="0" hangingPunct="0"/>
            <a:r>
              <a:rPr lang="en-US" sz="1200" i="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e</a:t>
            </a:r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-gun</a:t>
            </a:r>
            <a:endParaRPr lang="en-US" sz="120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234" name="Text Box 19"/>
          <p:cNvSpPr txBox="1">
            <a:spLocks noChangeArrowheads="1"/>
          </p:cNvSpPr>
          <p:nvPr/>
        </p:nvSpPr>
        <p:spPr bwMode="auto">
          <a:xfrm>
            <a:off x="7356475" y="1964749"/>
            <a:ext cx="111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Beam</a:t>
            </a:r>
          </a:p>
          <a:p>
            <a:pPr eaLnBrk="0" hangingPunct="0"/>
            <a:r>
              <a:rPr lang="en-US" sz="1200" dirty="0" smtClean="0">
                <a:solidFill>
                  <a:srgbClr val="3366FF"/>
                </a:solidFill>
                <a:latin typeface="Comic Sans MS"/>
                <a:cs typeface="Comic Sans MS"/>
              </a:rPr>
              <a:t>dump</a:t>
            </a:r>
            <a:endParaRPr lang="en-US" sz="120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235" name="Arc 234"/>
          <p:cNvSpPr>
            <a:spLocks noChangeAspect="1"/>
          </p:cNvSpPr>
          <p:nvPr/>
        </p:nvSpPr>
        <p:spPr>
          <a:xfrm>
            <a:off x="3018088" y="979366"/>
            <a:ext cx="3731962" cy="3657600"/>
          </a:xfrm>
          <a:prstGeom prst="arc">
            <a:avLst>
              <a:gd name="adj1" fmla="val 16200000"/>
              <a:gd name="adj2" fmla="val 19784836"/>
            </a:avLst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6" name="Group 235"/>
          <p:cNvGrpSpPr/>
          <p:nvPr/>
        </p:nvGrpSpPr>
        <p:grpSpPr>
          <a:xfrm>
            <a:off x="6108700" y="5358824"/>
            <a:ext cx="2647386" cy="1077218"/>
            <a:chOff x="6108700" y="5358824"/>
            <a:chExt cx="2647386" cy="1077218"/>
          </a:xfrm>
        </p:grpSpPr>
        <p:cxnSp>
          <p:nvCxnSpPr>
            <p:cNvPr id="237" name="Straight Arrow Connector 236"/>
            <p:cNvCxnSpPr/>
            <p:nvPr/>
          </p:nvCxnSpPr>
          <p:spPr>
            <a:xfrm rot="10800000">
              <a:off x="6108700" y="5867400"/>
              <a:ext cx="546100" cy="215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Text Box 19"/>
            <p:cNvSpPr txBox="1">
              <a:spLocks noChangeArrowheads="1"/>
            </p:cNvSpPr>
            <p:nvPr/>
          </p:nvSpPr>
          <p:spPr bwMode="auto">
            <a:xfrm>
              <a:off x="6769099" y="5358824"/>
              <a:ext cx="1986987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i="0" dirty="0" smtClean="0">
                  <a:solidFill>
                    <a:srgbClr val="CCFFCC"/>
                  </a:solidFill>
                  <a:latin typeface="Comic Sans MS"/>
                  <a:cs typeface="Comic Sans MS"/>
                </a:rPr>
                <a:t>4 to 5  vertically separated</a:t>
              </a:r>
            </a:p>
            <a:p>
              <a:pPr eaLnBrk="0" hangingPunct="0"/>
              <a:r>
                <a:rPr lang="en-US" sz="1600" dirty="0" err="1" smtClean="0">
                  <a:solidFill>
                    <a:srgbClr val="CCFFCC"/>
                  </a:solidFill>
                  <a:latin typeface="Comic Sans MS"/>
                  <a:cs typeface="Comic Sans MS"/>
                </a:rPr>
                <a:t>r</a:t>
              </a:r>
              <a:r>
                <a:rPr lang="en-US" sz="1600" i="0" dirty="0" err="1" smtClean="0">
                  <a:solidFill>
                    <a:srgbClr val="CCFFCC"/>
                  </a:solidFill>
                  <a:latin typeface="Comic Sans MS"/>
                  <a:cs typeface="Comic Sans MS"/>
                </a:rPr>
                <a:t>ecirculating</a:t>
              </a:r>
              <a:r>
                <a:rPr lang="en-US" sz="1600" i="0" dirty="0" smtClean="0">
                  <a:solidFill>
                    <a:srgbClr val="CCFFCC"/>
                  </a:solidFill>
                  <a:latin typeface="Comic Sans MS"/>
                  <a:cs typeface="Comic Sans MS"/>
                </a:rPr>
                <a:t> passes</a:t>
              </a:r>
              <a:endParaRPr lang="en-US" sz="1600" i="0" dirty="0">
                <a:solidFill>
                  <a:srgbClr val="CCFFCC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39" name="Rectangle 3"/>
          <p:cNvSpPr>
            <a:spLocks noChangeArrowheads="1"/>
          </p:cNvSpPr>
          <p:nvPr/>
        </p:nvSpPr>
        <p:spPr bwMode="auto">
          <a:xfrm>
            <a:off x="0" y="4200223"/>
            <a:ext cx="1331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Possibility of 30 </a:t>
            </a:r>
            <a:r>
              <a:rPr lang="en-GB" sz="16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r>
              <a:rPr lang="en-GB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low current </a:t>
            </a:r>
          </a:p>
          <a:p>
            <a:pPr algn="ctr" eaLnBrk="0" hangingPunct="0"/>
            <a:r>
              <a:rPr lang="en-GB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operation</a:t>
            </a:r>
            <a:endParaRPr lang="en-GB" sz="20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240" name="Straight Arrow Connector 239"/>
          <p:cNvCxnSpPr/>
          <p:nvPr/>
        </p:nvCxnSpPr>
        <p:spPr>
          <a:xfrm flipV="1">
            <a:off x="6560045" y="1700282"/>
            <a:ext cx="250330" cy="1746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/>
          <p:nvPr/>
        </p:nvCxnSpPr>
        <p:spPr>
          <a:xfrm rot="10800000" flipV="1">
            <a:off x="7150101" y="2890888"/>
            <a:ext cx="311645" cy="169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/>
          <p:nvPr/>
        </p:nvCxnSpPr>
        <p:spPr>
          <a:xfrm rot="10800000" flipV="1">
            <a:off x="2870201" y="1125588"/>
            <a:ext cx="311645" cy="169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3" name="Rounded Rectangle 242"/>
          <p:cNvSpPr/>
          <p:nvPr/>
        </p:nvSpPr>
        <p:spPr>
          <a:xfrm rot="18000000">
            <a:off x="1829936" y="2419677"/>
            <a:ext cx="825500" cy="151092"/>
          </a:xfrm>
          <a:prstGeom prst="roundRect">
            <a:avLst/>
          </a:prstGeom>
          <a:noFill/>
          <a:ln w="76200" cap="flat" cmpd="tri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Text Box 19"/>
          <p:cNvSpPr txBox="1">
            <a:spLocks noChangeArrowheads="1"/>
          </p:cNvSpPr>
          <p:nvPr/>
        </p:nvSpPr>
        <p:spPr bwMode="auto">
          <a:xfrm rot="18000000">
            <a:off x="2060574" y="2302272"/>
            <a:ext cx="111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Coherent </a:t>
            </a:r>
          </a:p>
          <a:p>
            <a:pPr eaLnBrk="0" hangingPunct="0"/>
            <a:r>
              <a:rPr lang="en-US" sz="1400" i="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e</a:t>
            </a:r>
            <a:r>
              <a:rPr lang="en-US" sz="1400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-cooler</a:t>
            </a:r>
            <a:endParaRPr lang="en-US" sz="1400" i="0" dirty="0">
              <a:solidFill>
                <a:schemeClr val="accent5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229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815027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" name="Picture 15" descr="IMG_003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3463" y="515603"/>
            <a:ext cx="2550045" cy="72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8" name="Straight Arrow Connector 247"/>
          <p:cNvCxnSpPr/>
          <p:nvPr/>
        </p:nvCxnSpPr>
        <p:spPr>
          <a:xfrm>
            <a:off x="1991360" y="1249680"/>
            <a:ext cx="632460" cy="2997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1" name="Group 6"/>
          <p:cNvGrpSpPr>
            <a:grpSpLocks noChangeAspect="1"/>
          </p:cNvGrpSpPr>
          <p:nvPr/>
        </p:nvGrpSpPr>
        <p:grpSpPr bwMode="auto">
          <a:xfrm>
            <a:off x="7409731" y="3089299"/>
            <a:ext cx="1609240" cy="2239328"/>
            <a:chOff x="3621" y="456"/>
            <a:chExt cx="1982" cy="2756"/>
          </a:xfrm>
        </p:grpSpPr>
        <p:grpSp>
          <p:nvGrpSpPr>
            <p:cNvPr id="252" name="Group 7"/>
            <p:cNvGrpSpPr>
              <a:grpSpLocks noChangeAspect="1"/>
            </p:cNvGrpSpPr>
            <p:nvPr/>
          </p:nvGrpSpPr>
          <p:grpSpPr bwMode="auto">
            <a:xfrm>
              <a:off x="4955" y="457"/>
              <a:ext cx="644" cy="988"/>
              <a:chOff x="768" y="236"/>
              <a:chExt cx="644" cy="988"/>
            </a:xfrm>
          </p:grpSpPr>
          <p:grpSp>
            <p:nvGrpSpPr>
              <p:cNvPr id="418" name="Group 8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435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440" name="Rectangle 1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41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42" name="Rectangle 1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436" name="Group 13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437" name="Rectangle 1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38" name="Freeform 15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39" name="Rectangle 1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419" name="Line 17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420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421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422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834" y="824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423" name="Freeform 21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424" name="Freeform 22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425" name="Group 23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432" name="Freeform 24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3" name="Freeform 25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4" name="Freeform 26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426" name="Group 27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429" name="Freeform 28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0" name="Freeform 29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1" name="Freeform 30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27" name="Line 31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428" name="Line 32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253" name="Group 33"/>
            <p:cNvGrpSpPr>
              <a:grpSpLocks noChangeAspect="1"/>
            </p:cNvGrpSpPr>
            <p:nvPr/>
          </p:nvGrpSpPr>
          <p:grpSpPr bwMode="auto">
            <a:xfrm>
              <a:off x="4951" y="1044"/>
              <a:ext cx="652" cy="988"/>
              <a:chOff x="768" y="236"/>
              <a:chExt cx="652" cy="988"/>
            </a:xfrm>
          </p:grpSpPr>
          <p:grpSp>
            <p:nvGrpSpPr>
              <p:cNvPr id="393" name="Group 34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410" name="Group 35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415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16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17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411" name="Group 39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412" name="Rectangle 4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13" name="Freeform 41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14" name="Rectangle 4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94" name="Line 43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95" name="Line 44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96" name="AutoShape 45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97" name="Text Box 46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4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398" name="Freeform 47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99" name="Freeform 48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400" name="Group 49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407" name="Freeform 50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8" name="Freeform 51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9" name="Freeform 52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401" name="Group 53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404" name="Freeform 54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5" name="Freeform 55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6" name="Freeform 56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02" name="Line 57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403" name="Line 58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254" name="Group 59"/>
            <p:cNvGrpSpPr>
              <a:grpSpLocks noChangeAspect="1"/>
            </p:cNvGrpSpPr>
            <p:nvPr/>
          </p:nvGrpSpPr>
          <p:grpSpPr bwMode="auto">
            <a:xfrm>
              <a:off x="4948" y="1634"/>
              <a:ext cx="652" cy="988"/>
              <a:chOff x="768" y="236"/>
              <a:chExt cx="652" cy="988"/>
            </a:xfrm>
          </p:grpSpPr>
          <p:grpSp>
            <p:nvGrpSpPr>
              <p:cNvPr id="368" name="Group 60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385" name="Group 61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390" name="Rectangle 6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91" name="Freeform 63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92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386" name="Group 65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387" name="Rectangle 6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88" name="Freeform 67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89" name="Rectangle 6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69" name="Line 69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70" name="Line 70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71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72" name="Text Box 72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4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373" name="Freeform 73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74" name="Freeform 74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375" name="Group 75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382" name="Freeform 76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3" name="Freeform 77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4" name="Freeform 78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376" name="Group 79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379" name="Freeform 80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0" name="Freeform 81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1" name="Freeform 82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377" name="Line 83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78" name="Line 84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255" name="Group 85"/>
            <p:cNvGrpSpPr>
              <a:grpSpLocks noChangeAspect="1"/>
            </p:cNvGrpSpPr>
            <p:nvPr/>
          </p:nvGrpSpPr>
          <p:grpSpPr bwMode="auto">
            <a:xfrm>
              <a:off x="4942" y="2222"/>
              <a:ext cx="652" cy="988"/>
              <a:chOff x="768" y="236"/>
              <a:chExt cx="652" cy="988"/>
            </a:xfrm>
          </p:grpSpPr>
          <p:grpSp>
            <p:nvGrpSpPr>
              <p:cNvPr id="335" name="Group 86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360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365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66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67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361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362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63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64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41" name="Line 95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42" name="Line 96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46" name="AutoShape 97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47" name="Text Box 98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6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348" name="Freeform 99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49" name="Freeform 100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350" name="Group 101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357" name="Freeform 102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58" name="Freeform 103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59" name="Freeform 104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351" name="Group 105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354" name="Freeform 106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55" name="Freeform 107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56" name="Freeform 108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352" name="Line 109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53" name="Line 110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56" name="Freeform 111"/>
            <p:cNvSpPr>
              <a:spLocks noChangeAspect="1"/>
            </p:cNvSpPr>
            <p:nvPr/>
          </p:nvSpPr>
          <p:spPr bwMode="auto">
            <a:xfrm>
              <a:off x="3837" y="476"/>
              <a:ext cx="1128" cy="2720"/>
            </a:xfrm>
            <a:custGeom>
              <a:avLst/>
              <a:gdLst>
                <a:gd name="T0" fmla="*/ 1128 w 1128"/>
                <a:gd name="T1" fmla="*/ 0 h 2720"/>
                <a:gd name="T2" fmla="*/ 0 w 1128"/>
                <a:gd name="T3" fmla="*/ 380 h 2720"/>
                <a:gd name="T4" fmla="*/ 0 w 1128"/>
                <a:gd name="T5" fmla="*/ 2328 h 2720"/>
                <a:gd name="T6" fmla="*/ 1108 w 1128"/>
                <a:gd name="T7" fmla="*/ 2720 h 2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2720"/>
                <a:gd name="T14" fmla="*/ 1128 w 1128"/>
                <a:gd name="T15" fmla="*/ 2720 h 2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2720">
                  <a:moveTo>
                    <a:pt x="1128" y="0"/>
                  </a:moveTo>
                  <a:lnTo>
                    <a:pt x="0" y="380"/>
                  </a:lnTo>
                  <a:lnTo>
                    <a:pt x="0" y="2328"/>
                  </a:lnTo>
                  <a:lnTo>
                    <a:pt x="1108" y="2720"/>
                  </a:ln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7" name="Line 112"/>
            <p:cNvSpPr>
              <a:spLocks noChangeShapeType="1"/>
            </p:cNvSpPr>
            <p:nvPr/>
          </p:nvSpPr>
          <p:spPr bwMode="auto">
            <a:xfrm flipV="1">
              <a:off x="4729" y="2716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8" name="Text Box 113"/>
            <p:cNvSpPr txBox="1">
              <a:spLocks noChangeAspect="1" noChangeArrowheads="1"/>
            </p:cNvSpPr>
            <p:nvPr/>
          </p:nvSpPr>
          <p:spPr bwMode="auto">
            <a:xfrm>
              <a:off x="4112" y="828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20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59" name="Line 114"/>
            <p:cNvSpPr>
              <a:spLocks noChangeShapeType="1"/>
            </p:cNvSpPr>
            <p:nvPr/>
          </p:nvSpPr>
          <p:spPr bwMode="auto">
            <a:xfrm flipV="1">
              <a:off x="4717" y="2124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60" name="Line 115"/>
            <p:cNvSpPr>
              <a:spLocks noChangeShapeType="1"/>
            </p:cNvSpPr>
            <p:nvPr/>
          </p:nvSpPr>
          <p:spPr bwMode="auto">
            <a:xfrm flipV="1">
              <a:off x="4705" y="1536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61" name="Line 116"/>
            <p:cNvSpPr>
              <a:spLocks noChangeShapeType="1"/>
            </p:cNvSpPr>
            <p:nvPr/>
          </p:nvSpPr>
          <p:spPr bwMode="auto">
            <a:xfrm flipV="1">
              <a:off x="4717" y="944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62" name="Text Box 117"/>
            <p:cNvSpPr txBox="1">
              <a:spLocks noChangeAspect="1" noChangeArrowheads="1"/>
            </p:cNvSpPr>
            <p:nvPr/>
          </p:nvSpPr>
          <p:spPr bwMode="auto">
            <a:xfrm>
              <a:off x="4105" y="1270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16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63" name="Text Box 118"/>
            <p:cNvSpPr txBox="1">
              <a:spLocks noChangeAspect="1" noChangeArrowheads="1"/>
            </p:cNvSpPr>
            <p:nvPr/>
          </p:nvSpPr>
          <p:spPr bwMode="auto">
            <a:xfrm>
              <a:off x="4168" y="1863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12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64" name="Text Box 119"/>
            <p:cNvSpPr txBox="1">
              <a:spLocks noChangeAspect="1" noChangeArrowheads="1"/>
            </p:cNvSpPr>
            <p:nvPr/>
          </p:nvSpPr>
          <p:spPr bwMode="auto">
            <a:xfrm>
              <a:off x="4121" y="2380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8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65" name="Text Box 120"/>
            <p:cNvSpPr txBox="1">
              <a:spLocks noChangeAspect="1" noChangeArrowheads="1"/>
            </p:cNvSpPr>
            <p:nvPr/>
          </p:nvSpPr>
          <p:spPr bwMode="auto">
            <a:xfrm rot="16200000">
              <a:off x="3125" y="1659"/>
              <a:ext cx="186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latin typeface="Comic Sans MS"/>
                  <a:cs typeface="Comic Sans MS"/>
                </a:rPr>
                <a:t>Common vacuum chamber</a:t>
              </a:r>
            </a:p>
          </p:txBody>
        </p:sp>
        <p:sp>
          <p:nvSpPr>
            <p:cNvPr id="266" name="AutoShape 121" descr="Wide downward diagonal"/>
            <p:cNvSpPr>
              <a:spLocks noChangeAspect="1" noChangeArrowheads="1"/>
            </p:cNvSpPr>
            <p:nvPr/>
          </p:nvSpPr>
          <p:spPr bwMode="auto">
            <a:xfrm>
              <a:off x="3817" y="2816"/>
              <a:ext cx="1148" cy="396"/>
            </a:xfrm>
            <a:prstGeom prst="rtTriangle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20" name="AutoShape 122" descr="Wide downward diagonal"/>
            <p:cNvSpPr>
              <a:spLocks noChangeAspect="1" noChangeArrowheads="1"/>
            </p:cNvSpPr>
            <p:nvPr/>
          </p:nvSpPr>
          <p:spPr bwMode="auto">
            <a:xfrm flipV="1">
              <a:off x="3817" y="456"/>
              <a:ext cx="1148" cy="396"/>
            </a:xfrm>
            <a:prstGeom prst="rtTriangle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26" name="Freeform 123" descr="Wide upward diagonal"/>
            <p:cNvSpPr>
              <a:spLocks noChangeAspect="1"/>
            </p:cNvSpPr>
            <p:nvPr/>
          </p:nvSpPr>
          <p:spPr bwMode="auto">
            <a:xfrm>
              <a:off x="4713" y="2744"/>
              <a:ext cx="228" cy="432"/>
            </a:xfrm>
            <a:custGeom>
              <a:avLst/>
              <a:gdLst>
                <a:gd name="T0" fmla="*/ 228 w 228"/>
                <a:gd name="T1" fmla="*/ 0 h 432"/>
                <a:gd name="T2" fmla="*/ 0 w 228"/>
                <a:gd name="T3" fmla="*/ 344 h 432"/>
                <a:gd name="T4" fmla="*/ 228 w 228"/>
                <a:gd name="T5" fmla="*/ 432 h 432"/>
                <a:gd name="T6" fmla="*/ 228 w 228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"/>
                <a:gd name="T13" fmla="*/ 0 h 432"/>
                <a:gd name="T14" fmla="*/ 228 w 2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" h="432">
                  <a:moveTo>
                    <a:pt x="228" y="0"/>
                  </a:moveTo>
                  <a:lnTo>
                    <a:pt x="0" y="344"/>
                  </a:lnTo>
                  <a:lnTo>
                    <a:pt x="228" y="432"/>
                  </a:lnTo>
                  <a:lnTo>
                    <a:pt x="228" y="0"/>
                  </a:ln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28" name="Freeform 124" descr="Wide upward diagonal"/>
            <p:cNvSpPr>
              <a:spLocks noChangeAspect="1"/>
            </p:cNvSpPr>
            <p:nvPr/>
          </p:nvSpPr>
          <p:spPr bwMode="auto">
            <a:xfrm flipV="1">
              <a:off x="4733" y="488"/>
              <a:ext cx="228" cy="432"/>
            </a:xfrm>
            <a:custGeom>
              <a:avLst/>
              <a:gdLst>
                <a:gd name="T0" fmla="*/ 228 w 228"/>
                <a:gd name="T1" fmla="*/ 0 h 432"/>
                <a:gd name="T2" fmla="*/ 0 w 228"/>
                <a:gd name="T3" fmla="*/ 344 h 432"/>
                <a:gd name="T4" fmla="*/ 228 w 228"/>
                <a:gd name="T5" fmla="*/ 432 h 432"/>
                <a:gd name="T6" fmla="*/ 228 w 228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"/>
                <a:gd name="T13" fmla="*/ 0 h 432"/>
                <a:gd name="T14" fmla="*/ 228 w 2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" h="432">
                  <a:moveTo>
                    <a:pt x="228" y="0"/>
                  </a:moveTo>
                  <a:lnTo>
                    <a:pt x="0" y="344"/>
                  </a:lnTo>
                  <a:lnTo>
                    <a:pt x="228" y="432"/>
                  </a:lnTo>
                  <a:lnTo>
                    <a:pt x="228" y="0"/>
                  </a:ln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31" name="Rectangle 125" descr="Wide downward diagonal"/>
            <p:cNvSpPr>
              <a:spLocks noChangeAspect="1" noChangeArrowheads="1"/>
            </p:cNvSpPr>
            <p:nvPr/>
          </p:nvSpPr>
          <p:spPr bwMode="auto">
            <a:xfrm>
              <a:off x="3621" y="456"/>
              <a:ext cx="208" cy="2756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32" name="AutoShape 126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805" y="988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33" name="AutoShape 127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793" y="1576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334" name="AutoShape 128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789" y="2164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</p:grpSp>
      <p:pic>
        <p:nvPicPr>
          <p:cNvPr id="444" name="Picture 3" descr="DSC_0014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-253996" y="1693856"/>
            <a:ext cx="1765883" cy="117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5" name="TextBox 444"/>
          <p:cNvSpPr txBox="1"/>
          <p:nvPr/>
        </p:nvSpPr>
        <p:spPr>
          <a:xfrm>
            <a:off x="0" y="142722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 smtClean="0">
                <a:latin typeface="Comic Sans MS"/>
                <a:cs typeface="Comic Sans MS"/>
              </a:rPr>
              <a:t>Gap 5 mm total</a:t>
            </a:r>
          </a:p>
          <a:p>
            <a:r>
              <a:rPr lang="en-US" sz="1000" u="sng" dirty="0" smtClean="0">
                <a:latin typeface="Comic Sans MS"/>
                <a:cs typeface="Comic Sans MS"/>
              </a:rPr>
              <a:t>0.3 T for 30 </a:t>
            </a:r>
            <a:r>
              <a:rPr lang="en-US" sz="1000" u="sng" dirty="0" err="1" smtClean="0">
                <a:latin typeface="Comic Sans MS"/>
                <a:cs typeface="Comic Sans MS"/>
              </a:rPr>
              <a:t>GeV</a:t>
            </a:r>
            <a:r>
              <a:rPr lang="en-US" sz="1000" u="sng" dirty="0" smtClean="0">
                <a:latin typeface="Comic Sans MS"/>
                <a:cs typeface="Comic Sans MS"/>
              </a:rPr>
              <a:t> </a:t>
            </a:r>
            <a:endParaRPr lang="en-US" sz="1000" u="sng" dirty="0">
              <a:latin typeface="Comic Sans MS"/>
              <a:cs typeface="Comic Sans MS"/>
            </a:endParaRPr>
          </a:p>
        </p:txBody>
      </p:sp>
      <p:cxnSp>
        <p:nvCxnSpPr>
          <p:cNvPr id="446" name="Straight Arrow Connector 445"/>
          <p:cNvCxnSpPr/>
          <p:nvPr/>
        </p:nvCxnSpPr>
        <p:spPr>
          <a:xfrm rot="16200000" flipH="1">
            <a:off x="694031" y="2055892"/>
            <a:ext cx="461658" cy="354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081088" y="-69850"/>
            <a:ext cx="6492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20 GeV </a:t>
            </a:r>
            <a:r>
              <a:rPr lang="en-GB" sz="2400" i="0" dirty="0" err="1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GB" sz="2400" i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2400" i="0" dirty="0" err="1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800 </a:t>
            </a:r>
            <a:r>
              <a:rPr lang="en-GB" sz="2400" i="0" dirty="0">
                <a:solidFill>
                  <a:srgbClr val="FF0000"/>
                </a:solidFill>
                <a:latin typeface="Comic Sans MS"/>
                <a:cs typeface="Comic Sans MS"/>
              </a:rPr>
              <a:t>GeV 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– 320 GeV/</a:t>
            </a:r>
            <a:r>
              <a:rPr lang="en-GB" sz="24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U</a:t>
            </a:r>
          </a:p>
          <a:p>
            <a:pPr algn="ctr" eaLnBrk="0" hangingPunct="0"/>
            <a:r>
              <a:rPr lang="en-GB" sz="24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2400" i="0" dirty="0" smtClean="0">
                <a:solidFill>
                  <a:srgbClr val="0000FF"/>
                </a:solidFill>
                <a:latin typeface="Comic Sans MS"/>
                <a:cs typeface="Comic Sans MS"/>
              </a:rPr>
              <a:t>eRHIC II</a:t>
            </a:r>
            <a:r>
              <a:rPr lang="en-GB" sz="3200" i="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endParaRPr lang="en-GB" sz="3200" i="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5603" name="Text Box 19"/>
          <p:cNvSpPr txBox="1">
            <a:spLocks noChangeArrowheads="1"/>
          </p:cNvSpPr>
          <p:nvPr/>
        </p:nvSpPr>
        <p:spPr bwMode="auto">
          <a:xfrm>
            <a:off x="6724650" y="593725"/>
            <a:ext cx="20999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>
                <a:solidFill>
                  <a:srgbClr val="CCFFCC"/>
                </a:solidFill>
                <a:latin typeface="Comic Sans MS"/>
                <a:cs typeface="Comic Sans MS"/>
              </a:rPr>
              <a:t>2 </a:t>
            </a:r>
            <a:r>
              <a:rPr lang="en-US" sz="1600" i="0" dirty="0" err="1">
                <a:solidFill>
                  <a:srgbClr val="CCFFCC"/>
                </a:solidFill>
                <a:latin typeface="Comic Sans MS"/>
                <a:cs typeface="Comic Sans MS"/>
              </a:rPr>
              <a:t>x</a:t>
            </a:r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 200 </a:t>
            </a:r>
            <a:r>
              <a:rPr lang="en-US" sz="1600" i="0" dirty="0">
                <a:solidFill>
                  <a:srgbClr val="CCFFCC"/>
                </a:solidFill>
                <a:latin typeface="Comic Sans MS"/>
                <a:cs typeface="Comic Sans MS"/>
              </a:rPr>
              <a:t>m SRF linac</a:t>
            </a:r>
            <a:endParaRPr lang="en-US" sz="1600" i="0" dirty="0" smtClean="0">
              <a:solidFill>
                <a:srgbClr val="CCFFCC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4 (5) GeV per pass</a:t>
            </a:r>
          </a:p>
          <a:p>
            <a:pPr eaLnBrk="0" hangingPunct="0"/>
            <a:r>
              <a:rPr lang="en-US" sz="1600" i="0" dirty="0" smtClean="0">
                <a:solidFill>
                  <a:srgbClr val="CCFFCC"/>
                </a:solidFill>
                <a:latin typeface="Comic Sans MS"/>
                <a:cs typeface="Comic Sans MS"/>
              </a:rPr>
              <a:t>5 (4) passes</a:t>
            </a:r>
          </a:p>
          <a:p>
            <a:pPr eaLnBrk="0" hangingPunct="0"/>
            <a:endParaRPr lang="en-US" sz="1600" i="0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  <p:sp>
        <p:nvSpPr>
          <p:cNvPr id="25606" name="Slide Number Placeholder 96"/>
          <p:cNvSpPr>
            <a:spLocks noGrp="1"/>
          </p:cNvSpPr>
          <p:nvPr>
            <p:ph type="sldNum" sz="quarter" idx="10"/>
          </p:nvPr>
        </p:nvSpPr>
        <p:spPr>
          <a:xfrm>
            <a:off x="1263650" y="6375556"/>
            <a:ext cx="2133600" cy="365125"/>
          </a:xfrm>
          <a:noFill/>
        </p:spPr>
        <p:txBody>
          <a:bodyPr/>
          <a:lstStyle/>
          <a:p>
            <a:fld id="{A7740DC7-A142-2C4D-A562-BA034C75F282}" type="slidenum">
              <a:rPr lang="en-US" smtClean="0">
                <a:latin typeface="Comic Sans MS"/>
                <a:ea typeface="ＭＳ Ｐゴシック" pitchFamily="-110" charset="-128"/>
                <a:cs typeface="Comic Sans MS"/>
              </a:rPr>
              <a:pPr/>
              <a:t>12</a:t>
            </a:fld>
            <a:endParaRPr lang="en-US" smtClean="0">
              <a:latin typeface="Comic Sans MS"/>
              <a:ea typeface="ＭＳ Ｐゴシック" pitchFamily="-110" charset="-128"/>
              <a:cs typeface="Comic Sans MS"/>
            </a:endParaRPr>
          </a:p>
        </p:txBody>
      </p:sp>
      <p:pic>
        <p:nvPicPr>
          <p:cNvPr id="257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75" y="2729646"/>
            <a:ext cx="2470150" cy="176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19" name="Text Box 110"/>
          <p:cNvSpPr txBox="1">
            <a:spLocks noChangeArrowheads="1"/>
          </p:cNvSpPr>
          <p:nvPr/>
        </p:nvSpPr>
        <p:spPr bwMode="auto">
          <a:xfrm>
            <a:off x="4085015" y="5719346"/>
            <a:ext cx="10081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16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e)STAR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5720" name="Text Box 111"/>
          <p:cNvSpPr txBox="1">
            <a:spLocks noChangeArrowheads="1"/>
          </p:cNvSpPr>
          <p:nvPr/>
        </p:nvSpPr>
        <p:spPr bwMode="auto">
          <a:xfrm rot="3600000">
            <a:off x="1930185" y="4639678"/>
            <a:ext cx="12639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16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e)PHENIX</a:t>
            </a:r>
            <a:endParaRPr lang="en-US" sz="16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5566825" y="1413924"/>
            <a:ext cx="364075" cy="2751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488676" y="1468765"/>
            <a:ext cx="250046" cy="19262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Arc 145"/>
          <p:cNvSpPr>
            <a:spLocks noChangeAspect="1"/>
          </p:cNvSpPr>
          <p:nvPr/>
        </p:nvSpPr>
        <p:spPr>
          <a:xfrm>
            <a:off x="2992560" y="1151354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Arc 152"/>
          <p:cNvSpPr>
            <a:spLocks noChangeAspect="1"/>
          </p:cNvSpPr>
          <p:nvPr/>
        </p:nvSpPr>
        <p:spPr>
          <a:xfrm>
            <a:off x="3008313" y="111102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rc 153"/>
          <p:cNvSpPr>
            <a:spLocks noChangeAspect="1"/>
          </p:cNvSpPr>
          <p:nvPr/>
        </p:nvSpPr>
        <p:spPr>
          <a:xfrm rot="18000000">
            <a:off x="2118193" y="111008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Arc 156"/>
          <p:cNvSpPr>
            <a:spLocks noChangeAspect="1"/>
          </p:cNvSpPr>
          <p:nvPr/>
        </p:nvSpPr>
        <p:spPr>
          <a:xfrm rot="14400000">
            <a:off x="1678397" y="187963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Arc 158"/>
          <p:cNvSpPr>
            <a:spLocks noChangeAspect="1"/>
          </p:cNvSpPr>
          <p:nvPr/>
        </p:nvSpPr>
        <p:spPr>
          <a:xfrm rot="10800000">
            <a:off x="2114550" y="26479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Arc 160"/>
          <p:cNvSpPr>
            <a:spLocks noChangeAspect="1"/>
          </p:cNvSpPr>
          <p:nvPr/>
        </p:nvSpPr>
        <p:spPr>
          <a:xfrm rot="7200000">
            <a:off x="3005138" y="26447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Arc 161"/>
          <p:cNvSpPr>
            <a:spLocks noChangeAspect="1"/>
          </p:cNvSpPr>
          <p:nvPr/>
        </p:nvSpPr>
        <p:spPr>
          <a:xfrm rot="3600000">
            <a:off x="3453063" y="1877891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Arc 164"/>
          <p:cNvSpPr>
            <a:spLocks noChangeAspect="1"/>
          </p:cNvSpPr>
          <p:nvPr/>
        </p:nvSpPr>
        <p:spPr>
          <a:xfrm rot="18000000">
            <a:off x="2145121" y="1145091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Arc 165"/>
          <p:cNvSpPr>
            <a:spLocks noChangeAspect="1"/>
          </p:cNvSpPr>
          <p:nvPr/>
        </p:nvSpPr>
        <p:spPr>
          <a:xfrm rot="14400000">
            <a:off x="1721883" y="187964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Arc 166"/>
          <p:cNvSpPr>
            <a:spLocks noChangeAspect="1"/>
          </p:cNvSpPr>
          <p:nvPr/>
        </p:nvSpPr>
        <p:spPr>
          <a:xfrm rot="10800000">
            <a:off x="2143125" y="26098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Arc 168"/>
          <p:cNvSpPr>
            <a:spLocks noChangeAspect="1"/>
          </p:cNvSpPr>
          <p:nvPr/>
        </p:nvSpPr>
        <p:spPr>
          <a:xfrm rot="7200000">
            <a:off x="2983867" y="2606674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c 146"/>
          <p:cNvSpPr>
            <a:spLocks noChangeAspect="1"/>
          </p:cNvSpPr>
          <p:nvPr/>
        </p:nvSpPr>
        <p:spPr>
          <a:xfrm rot="7200000" flipH="1">
            <a:off x="3409412" y="186661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ine 184"/>
          <p:cNvSpPr>
            <a:spLocks noChangeShapeType="1"/>
          </p:cNvSpPr>
          <p:nvPr/>
        </p:nvSpPr>
        <p:spPr bwMode="auto">
          <a:xfrm rot="18000000" flipV="1">
            <a:off x="6174975" y="4979328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49" name="Line 184"/>
          <p:cNvSpPr>
            <a:spLocks noChangeShapeType="1"/>
          </p:cNvSpPr>
          <p:nvPr/>
        </p:nvSpPr>
        <p:spPr bwMode="auto">
          <a:xfrm rot="14400000" flipV="1">
            <a:off x="6160145" y="2404165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0" name="Line 184"/>
          <p:cNvSpPr>
            <a:spLocks noChangeShapeType="1"/>
          </p:cNvSpPr>
          <p:nvPr/>
        </p:nvSpPr>
        <p:spPr bwMode="auto">
          <a:xfrm flipV="1">
            <a:off x="3919538" y="1130300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1" name="Line 184"/>
          <p:cNvSpPr>
            <a:spLocks noChangeShapeType="1"/>
          </p:cNvSpPr>
          <p:nvPr/>
        </p:nvSpPr>
        <p:spPr bwMode="auto">
          <a:xfrm rot="18000000" flipV="1">
            <a:off x="1697268" y="2432343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2" name="Line 184"/>
          <p:cNvSpPr>
            <a:spLocks noChangeShapeType="1"/>
          </p:cNvSpPr>
          <p:nvPr/>
        </p:nvSpPr>
        <p:spPr bwMode="auto">
          <a:xfrm rot="14400000" flipV="1">
            <a:off x="1709968" y="5011078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56" name="Line 184"/>
          <p:cNvSpPr>
            <a:spLocks noChangeShapeType="1"/>
          </p:cNvSpPr>
          <p:nvPr/>
        </p:nvSpPr>
        <p:spPr bwMode="auto">
          <a:xfrm flipV="1">
            <a:off x="3948112" y="6284884"/>
            <a:ext cx="914400" cy="0"/>
          </a:xfrm>
          <a:prstGeom prst="line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68" name="Rectangle 13"/>
          <p:cNvSpPr>
            <a:spLocks noChangeArrowheads="1"/>
          </p:cNvSpPr>
          <p:nvPr/>
        </p:nvSpPr>
        <p:spPr bwMode="auto">
          <a:xfrm rot="10800000">
            <a:off x="4256087" y="6140421"/>
            <a:ext cx="279400" cy="28892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71" name="Rectangle 136"/>
          <p:cNvSpPr>
            <a:spLocks noChangeArrowheads="1"/>
          </p:cNvSpPr>
          <p:nvPr/>
        </p:nvSpPr>
        <p:spPr bwMode="auto">
          <a:xfrm rot="3600000">
            <a:off x="2026940" y="4870407"/>
            <a:ext cx="279400" cy="288925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72" name="Rectangle 136"/>
          <p:cNvSpPr>
            <a:spLocks noChangeArrowheads="1"/>
          </p:cNvSpPr>
          <p:nvPr/>
        </p:nvSpPr>
        <p:spPr bwMode="auto">
          <a:xfrm rot="3600000">
            <a:off x="6438981" y="2255408"/>
            <a:ext cx="279400" cy="18288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grpSp>
        <p:nvGrpSpPr>
          <p:cNvPr id="2" name="Group 326"/>
          <p:cNvGrpSpPr/>
          <p:nvPr/>
        </p:nvGrpSpPr>
        <p:grpSpPr>
          <a:xfrm>
            <a:off x="6723871" y="1818956"/>
            <a:ext cx="565810" cy="1166234"/>
            <a:chOff x="5907896" y="1768156"/>
            <a:chExt cx="565810" cy="1166234"/>
          </a:xfrm>
        </p:grpSpPr>
        <p:grpSp>
          <p:nvGrpSpPr>
            <p:cNvPr id="3" name="Group 217"/>
            <p:cNvGrpSpPr/>
            <p:nvPr/>
          </p:nvGrpSpPr>
          <p:grpSpPr>
            <a:xfrm rot="3600000">
              <a:off x="5593447" y="2082605"/>
              <a:ext cx="1166234" cy="537336"/>
              <a:chOff x="6458730" y="3689156"/>
              <a:chExt cx="1166234" cy="537336"/>
            </a:xfrm>
          </p:grpSpPr>
          <p:grpSp>
            <p:nvGrpSpPr>
              <p:cNvPr id="4" name="Group 124"/>
              <p:cNvGrpSpPr>
                <a:grpSpLocks noChangeAspect="1"/>
              </p:cNvGrpSpPr>
              <p:nvPr/>
            </p:nvGrpSpPr>
            <p:grpSpPr>
              <a:xfrm>
                <a:off x="7025293" y="4146357"/>
                <a:ext cx="371071" cy="80135"/>
                <a:chOff x="793445" y="1742833"/>
                <a:chExt cx="742144" cy="160269"/>
              </a:xfrm>
            </p:grpSpPr>
            <p:grpSp>
              <p:nvGrpSpPr>
                <p:cNvPr id="5" name="Group 102"/>
                <p:cNvGrpSpPr/>
                <p:nvPr/>
              </p:nvGrpSpPr>
              <p:grpSpPr>
                <a:xfrm>
                  <a:off x="1345313" y="1742833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42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3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4" name="Oval 11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5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6" name="Group 103"/>
                <p:cNvGrpSpPr/>
                <p:nvPr/>
              </p:nvGrpSpPr>
              <p:grpSpPr>
                <a:xfrm>
                  <a:off x="1161387" y="1744317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8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9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0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41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7" name="Group 108"/>
                <p:cNvGrpSpPr/>
                <p:nvPr/>
              </p:nvGrpSpPr>
              <p:grpSpPr>
                <a:xfrm>
                  <a:off x="977461" y="1745801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4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5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6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7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8" name="Group 118"/>
                <p:cNvGrpSpPr/>
                <p:nvPr/>
              </p:nvGrpSpPr>
              <p:grpSpPr>
                <a:xfrm>
                  <a:off x="793445" y="1747285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30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1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2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33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174" name="Block Arc 173"/>
              <p:cNvSpPr/>
              <p:nvPr/>
            </p:nvSpPr>
            <p:spPr>
              <a:xfrm rot="16200000">
                <a:off x="6458730" y="3726673"/>
                <a:ext cx="457200" cy="45720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1" name="Straight Connector 190"/>
              <p:cNvCxnSpPr>
                <a:stCxn id="174" idx="1"/>
              </p:cNvCxnSpPr>
              <p:nvPr/>
            </p:nvCxnSpPr>
            <p:spPr>
              <a:xfrm>
                <a:off x="6682831" y="3728804"/>
                <a:ext cx="671013" cy="1043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191"/>
              <p:cNvGrpSpPr>
                <a:grpSpLocks noChangeAspect="1"/>
              </p:cNvGrpSpPr>
              <p:nvPr/>
            </p:nvGrpSpPr>
            <p:grpSpPr>
              <a:xfrm>
                <a:off x="7012737" y="3689156"/>
                <a:ext cx="371071" cy="80135"/>
                <a:chOff x="793445" y="1742833"/>
                <a:chExt cx="742144" cy="160269"/>
              </a:xfrm>
            </p:grpSpPr>
            <p:grpSp>
              <p:nvGrpSpPr>
                <p:cNvPr id="10" name="Group 102"/>
                <p:cNvGrpSpPr/>
                <p:nvPr/>
              </p:nvGrpSpPr>
              <p:grpSpPr>
                <a:xfrm>
                  <a:off x="1345313" y="1742833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210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1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2" name="Oval 11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13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1" name="Group 103"/>
                <p:cNvGrpSpPr/>
                <p:nvPr/>
              </p:nvGrpSpPr>
              <p:grpSpPr>
                <a:xfrm>
                  <a:off x="1161387" y="1744317"/>
                  <a:ext cx="190278" cy="155817"/>
                  <a:chOff x="1348913" y="1142862"/>
                  <a:chExt cx="190278" cy="155817"/>
                </a:xfrm>
              </p:grpSpPr>
              <p:sp>
                <p:nvSpPr>
                  <p:cNvPr id="206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3" y="1142862"/>
                    <a:ext cx="53998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7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8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9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2" name="Group 108"/>
                <p:cNvGrpSpPr/>
                <p:nvPr/>
              </p:nvGrpSpPr>
              <p:grpSpPr>
                <a:xfrm>
                  <a:off x="977461" y="1745801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202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3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4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5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  <p:grpSp>
              <p:nvGrpSpPr>
                <p:cNvPr id="13" name="Group 118"/>
                <p:cNvGrpSpPr/>
                <p:nvPr/>
              </p:nvGrpSpPr>
              <p:grpSpPr>
                <a:xfrm>
                  <a:off x="793445" y="1747285"/>
                  <a:ext cx="190276" cy="155817"/>
                  <a:chOff x="1348913" y="1142862"/>
                  <a:chExt cx="190276" cy="155817"/>
                </a:xfrm>
              </p:grpSpPr>
              <p:sp>
                <p:nvSpPr>
                  <p:cNvPr id="197" name="Oval 1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85192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98" name="Oval 1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440451" y="1142862"/>
                    <a:ext cx="52454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>
                      <a:defRPr/>
                    </a:pPr>
                    <a:endParaRPr lang="en-US" sz="4000" b="0" i="0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199" name="Oval 1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93139" y="1142862"/>
                    <a:ext cx="53997" cy="15581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  <p:sp>
                <p:nvSpPr>
                  <p:cNvPr id="201" name="Oval 1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48913" y="1144346"/>
                    <a:ext cx="53997" cy="15433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>
                      <a:latin typeface="Comic Sans MS"/>
                      <a:ea typeface="+mn-ea"/>
                      <a:cs typeface="Comic Sans MS"/>
                    </a:endParaRPr>
                  </a:p>
                </p:txBody>
              </p:sp>
            </p:grpSp>
          </p:grpSp>
          <p:cxnSp>
            <p:nvCxnSpPr>
              <p:cNvPr id="214" name="Straight Connector 213"/>
              <p:cNvCxnSpPr>
                <a:stCxn id="174" idx="0"/>
              </p:cNvCxnSpPr>
              <p:nvPr/>
            </p:nvCxnSpPr>
            <p:spPr>
              <a:xfrm>
                <a:off x="6687330" y="4181786"/>
                <a:ext cx="683514" cy="2087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Block Arc 214"/>
              <p:cNvSpPr/>
              <p:nvPr/>
            </p:nvSpPr>
            <p:spPr>
              <a:xfrm rot="5400000" flipH="1">
                <a:off x="7167764" y="3727637"/>
                <a:ext cx="457200" cy="45720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325"/>
            <p:cNvGrpSpPr>
              <a:grpSpLocks noChangeAspect="1"/>
            </p:cNvGrpSpPr>
            <p:nvPr/>
          </p:nvGrpSpPr>
          <p:grpSpPr>
            <a:xfrm rot="3600000">
              <a:off x="6158010" y="1918504"/>
              <a:ext cx="419114" cy="212279"/>
              <a:chOff x="6580977" y="4000697"/>
              <a:chExt cx="598734" cy="303256"/>
            </a:xfrm>
          </p:grpSpPr>
          <p:grpSp>
            <p:nvGrpSpPr>
              <p:cNvPr id="15" name="Group 113"/>
              <p:cNvGrpSpPr>
                <a:grpSpLocks noChangeAspect="1"/>
              </p:cNvGrpSpPr>
              <p:nvPr/>
            </p:nvGrpSpPr>
            <p:grpSpPr>
              <a:xfrm>
                <a:off x="6833535" y="4100783"/>
                <a:ext cx="95138" cy="77909"/>
                <a:chOff x="1348913" y="1142862"/>
                <a:chExt cx="190276" cy="155817"/>
              </a:xfrm>
            </p:grpSpPr>
            <p:sp>
              <p:nvSpPr>
                <p:cNvPr id="115" name="Oval 115"/>
                <p:cNvSpPr>
                  <a:spLocks noChangeArrowheads="1"/>
                </p:cNvSpPr>
                <p:nvPr/>
              </p:nvSpPr>
              <p:spPr bwMode="auto">
                <a:xfrm flipH="1">
                  <a:off x="1485192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6" name="Oval 116"/>
                <p:cNvSpPr>
                  <a:spLocks noChangeArrowheads="1"/>
                </p:cNvSpPr>
                <p:nvPr/>
              </p:nvSpPr>
              <p:spPr bwMode="auto">
                <a:xfrm flipH="1">
                  <a:off x="1440451" y="1142862"/>
                  <a:ext cx="52454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sz="4000" b="0" i="0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7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1393139" y="1142862"/>
                  <a:ext cx="53997" cy="15581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118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1348913" y="1144346"/>
                  <a:ext cx="53997" cy="1543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sp>
            <p:nvSpPr>
              <p:cNvPr id="269" name="Block Arc 268"/>
              <p:cNvSpPr/>
              <p:nvPr/>
            </p:nvSpPr>
            <p:spPr>
              <a:xfrm rot="16200000">
                <a:off x="6711787" y="4136904"/>
                <a:ext cx="137160" cy="13716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0" name="Straight Connector 269"/>
              <p:cNvCxnSpPr>
                <a:stCxn id="269" idx="1"/>
              </p:cNvCxnSpPr>
              <p:nvPr/>
            </p:nvCxnSpPr>
            <p:spPr>
              <a:xfrm>
                <a:off x="6779017" y="4137544"/>
                <a:ext cx="201304" cy="313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>
                <a:stCxn id="269" idx="0"/>
              </p:cNvCxnSpPr>
              <p:nvPr/>
            </p:nvCxnSpPr>
            <p:spPr>
              <a:xfrm>
                <a:off x="6780367" y="4273438"/>
                <a:ext cx="205054" cy="626"/>
              </a:xfrm>
              <a:prstGeom prst="line">
                <a:avLst/>
              </a:prstGeom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Block Arc 272"/>
              <p:cNvSpPr>
                <a:spLocks/>
              </p:cNvSpPr>
              <p:nvPr/>
            </p:nvSpPr>
            <p:spPr>
              <a:xfrm rot="5400000" flipH="1">
                <a:off x="6911741" y="4137698"/>
                <a:ext cx="137160" cy="137160"/>
              </a:xfrm>
              <a:prstGeom prst="blockArc">
                <a:avLst>
                  <a:gd name="adj1" fmla="val 10800000"/>
                  <a:gd name="adj2" fmla="val 21531705"/>
                  <a:gd name="adj3" fmla="val 913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5" name="Block Arc 314"/>
              <p:cNvSpPr/>
              <p:nvPr/>
            </p:nvSpPr>
            <p:spPr>
              <a:xfrm rot="5400000" flipH="1">
                <a:off x="6580977" y="4159550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6" name="Block Arc 315"/>
              <p:cNvSpPr/>
              <p:nvPr/>
            </p:nvSpPr>
            <p:spPr>
              <a:xfrm rot="16200000">
                <a:off x="7042551" y="4166793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7" name="Block Arc 316"/>
              <p:cNvSpPr/>
              <p:nvPr/>
            </p:nvSpPr>
            <p:spPr>
              <a:xfrm rot="16200000">
                <a:off x="6724650" y="4000697"/>
                <a:ext cx="137160" cy="137160"/>
              </a:xfrm>
              <a:prstGeom prst="blockArc">
                <a:avLst>
                  <a:gd name="adj1" fmla="val 10800000"/>
                  <a:gd name="adj2" fmla="val 15897974"/>
                  <a:gd name="adj3" fmla="val 25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Block Arc 317"/>
              <p:cNvSpPr/>
              <p:nvPr/>
            </p:nvSpPr>
            <p:spPr>
              <a:xfrm rot="5400000" flipH="1">
                <a:off x="6925499" y="4003872"/>
                <a:ext cx="137160" cy="137160"/>
              </a:xfrm>
              <a:prstGeom prst="blockArc">
                <a:avLst>
                  <a:gd name="adj1" fmla="val 10800000"/>
                  <a:gd name="adj2" fmla="val 14200232"/>
                  <a:gd name="adj3" fmla="val 4505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" name="Group 323"/>
              <p:cNvGrpSpPr/>
              <p:nvPr/>
            </p:nvGrpSpPr>
            <p:grpSpPr>
              <a:xfrm rot="1800000">
                <a:off x="6687231" y="4042216"/>
                <a:ext cx="49112" cy="77909"/>
                <a:chOff x="7055139" y="4042216"/>
                <a:chExt cx="49112" cy="77909"/>
              </a:xfrm>
            </p:grpSpPr>
            <p:sp>
              <p:nvSpPr>
                <p:cNvPr id="322" name="Oval 117"/>
                <p:cNvSpPr>
                  <a:spLocks noChangeArrowheads="1"/>
                </p:cNvSpPr>
                <p:nvPr/>
              </p:nvSpPr>
              <p:spPr bwMode="auto">
                <a:xfrm flipH="1">
                  <a:off x="7077252" y="4042216"/>
                  <a:ext cx="26999" cy="7790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  <p:sp>
              <p:nvSpPr>
                <p:cNvPr id="323" name="Oval 118"/>
                <p:cNvSpPr>
                  <a:spLocks noChangeArrowheads="1"/>
                </p:cNvSpPr>
                <p:nvPr/>
              </p:nvSpPr>
              <p:spPr bwMode="auto">
                <a:xfrm flipH="1">
                  <a:off x="7055139" y="4042958"/>
                  <a:ext cx="26999" cy="7716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>
                    <a:latin typeface="Comic Sans MS"/>
                    <a:ea typeface="+mn-ea"/>
                    <a:cs typeface="Comic Sans MS"/>
                  </a:endParaRPr>
                </a:p>
              </p:txBody>
            </p:sp>
          </p:grpSp>
          <p:sp>
            <p:nvSpPr>
              <p:cNvPr id="325" name="Can 324"/>
              <p:cNvSpPr/>
              <p:nvPr/>
            </p:nvSpPr>
            <p:spPr>
              <a:xfrm rot="1800000">
                <a:off x="7056309" y="4013397"/>
                <a:ext cx="52516" cy="96911"/>
              </a:xfrm>
              <a:prstGeom prst="can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29" name="Straight Connector 328"/>
          <p:cNvCxnSpPr/>
          <p:nvPr/>
        </p:nvCxnSpPr>
        <p:spPr>
          <a:xfrm rot="16200000" flipH="1">
            <a:off x="6203869" y="2149561"/>
            <a:ext cx="855538" cy="54422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" name="Arc 336"/>
          <p:cNvSpPr/>
          <p:nvPr/>
        </p:nvSpPr>
        <p:spPr>
          <a:xfrm rot="19800000" flipH="1">
            <a:off x="6581695" y="2130169"/>
            <a:ext cx="231775" cy="317744"/>
          </a:xfrm>
          <a:prstGeom prst="arc">
            <a:avLst>
              <a:gd name="adj1" fmla="val 17274872"/>
              <a:gd name="adj2" fmla="val 3482215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Arc 337"/>
          <p:cNvSpPr/>
          <p:nvPr/>
        </p:nvSpPr>
        <p:spPr>
          <a:xfrm rot="19800000" flipH="1">
            <a:off x="6568252" y="2417195"/>
            <a:ext cx="249585" cy="317744"/>
          </a:xfrm>
          <a:prstGeom prst="arc">
            <a:avLst>
              <a:gd name="adj1" fmla="val 10905016"/>
              <a:gd name="adj2" fmla="val 14746649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Arc 338"/>
          <p:cNvSpPr/>
          <p:nvPr/>
        </p:nvSpPr>
        <p:spPr>
          <a:xfrm rot="19800000" flipH="1">
            <a:off x="6330128" y="1956820"/>
            <a:ext cx="249585" cy="317744"/>
          </a:xfrm>
          <a:prstGeom prst="arc">
            <a:avLst>
              <a:gd name="adj1" fmla="val 6638141"/>
              <a:gd name="adj2" fmla="val 857179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Arc 339"/>
          <p:cNvSpPr/>
          <p:nvPr/>
        </p:nvSpPr>
        <p:spPr>
          <a:xfrm>
            <a:off x="3122084" y="628650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Arc 102"/>
          <p:cNvSpPr>
            <a:spLocks noChangeAspect="1"/>
          </p:cNvSpPr>
          <p:nvPr/>
        </p:nvSpPr>
        <p:spPr>
          <a:xfrm rot="3600000">
            <a:off x="3529262" y="1868366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Line 184"/>
          <p:cNvSpPr>
            <a:spLocks noChangeShapeType="1"/>
          </p:cNvSpPr>
          <p:nvPr/>
        </p:nvSpPr>
        <p:spPr bwMode="auto">
          <a:xfrm rot="18000000" flipV="1">
            <a:off x="6218790" y="4990533"/>
            <a:ext cx="100584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05" name="Arc 104"/>
          <p:cNvSpPr>
            <a:spLocks noChangeAspect="1"/>
          </p:cNvSpPr>
          <p:nvPr/>
        </p:nvSpPr>
        <p:spPr>
          <a:xfrm rot="7200000">
            <a:off x="3059362" y="2681166"/>
            <a:ext cx="3657600" cy="3657600"/>
          </a:xfrm>
          <a:prstGeom prst="arc">
            <a:avLst>
              <a:gd name="adj1" fmla="val 16200000"/>
              <a:gd name="adj2" fmla="val 19946022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c 118"/>
          <p:cNvSpPr>
            <a:spLocks noChangeAspect="1"/>
          </p:cNvSpPr>
          <p:nvPr/>
        </p:nvSpPr>
        <p:spPr>
          <a:xfrm rot="14400000" flipH="1">
            <a:off x="2106862" y="2700216"/>
            <a:ext cx="3657600" cy="3657600"/>
          </a:xfrm>
          <a:prstGeom prst="arc">
            <a:avLst>
              <a:gd name="adj1" fmla="val 16094881"/>
              <a:gd name="adj2" fmla="val 19752795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c 119"/>
          <p:cNvSpPr>
            <a:spLocks noChangeAspect="1"/>
          </p:cNvSpPr>
          <p:nvPr/>
        </p:nvSpPr>
        <p:spPr>
          <a:xfrm rot="18000000" flipH="1">
            <a:off x="1617912" y="1893766"/>
            <a:ext cx="3657600" cy="3657600"/>
          </a:xfrm>
          <a:prstGeom prst="arc">
            <a:avLst>
              <a:gd name="adj1" fmla="val 16200000"/>
              <a:gd name="adj2" fmla="val 19825855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Line 184"/>
          <p:cNvSpPr>
            <a:spLocks noChangeShapeType="1"/>
          </p:cNvSpPr>
          <p:nvPr/>
        </p:nvSpPr>
        <p:spPr bwMode="auto">
          <a:xfrm rot="18000000" flipV="1">
            <a:off x="1605515" y="2380682"/>
            <a:ext cx="100584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22" name="Arc 121"/>
          <p:cNvSpPr>
            <a:spLocks noChangeAspect="1"/>
          </p:cNvSpPr>
          <p:nvPr/>
        </p:nvSpPr>
        <p:spPr>
          <a:xfrm>
            <a:off x="3043488" y="1042866"/>
            <a:ext cx="3657600" cy="3657600"/>
          </a:xfrm>
          <a:prstGeom prst="arc">
            <a:avLst>
              <a:gd name="adj1" fmla="val 16200000"/>
              <a:gd name="adj2" fmla="val 1959883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91"/>
          <p:cNvGrpSpPr>
            <a:grpSpLocks noChangeAspect="1"/>
          </p:cNvGrpSpPr>
          <p:nvPr/>
        </p:nvGrpSpPr>
        <p:grpSpPr>
          <a:xfrm rot="3600000">
            <a:off x="6298551" y="1954321"/>
            <a:ext cx="371073" cy="81085"/>
            <a:chOff x="793445" y="1742833"/>
            <a:chExt cx="742144" cy="162168"/>
          </a:xfrm>
        </p:grpSpPr>
        <p:grpSp>
          <p:nvGrpSpPr>
            <p:cNvPr id="18" name="Group 102"/>
            <p:cNvGrpSpPr/>
            <p:nvPr/>
          </p:nvGrpSpPr>
          <p:grpSpPr>
            <a:xfrm>
              <a:off x="1345313" y="1742833"/>
              <a:ext cx="190276" cy="155817"/>
              <a:chOff x="1348913" y="1142862"/>
              <a:chExt cx="190276" cy="155817"/>
            </a:xfrm>
          </p:grpSpPr>
          <p:sp>
            <p:nvSpPr>
              <p:cNvPr id="222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3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4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5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9" name="Group 103"/>
            <p:cNvGrpSpPr/>
            <p:nvPr/>
          </p:nvGrpSpPr>
          <p:grpSpPr>
            <a:xfrm>
              <a:off x="1161387" y="1744317"/>
              <a:ext cx="190278" cy="160684"/>
              <a:chOff x="1348913" y="1142862"/>
              <a:chExt cx="190278" cy="160684"/>
            </a:xfrm>
          </p:grpSpPr>
          <p:sp>
            <p:nvSpPr>
              <p:cNvPr id="218" name="Oval 115"/>
              <p:cNvSpPr>
                <a:spLocks noChangeArrowheads="1"/>
              </p:cNvSpPr>
              <p:nvPr/>
            </p:nvSpPr>
            <p:spPr bwMode="auto">
              <a:xfrm flipH="1">
                <a:off x="1485193" y="1142862"/>
                <a:ext cx="53998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19" name="Oval 116"/>
              <p:cNvSpPr>
                <a:spLocks noChangeArrowheads="1"/>
              </p:cNvSpPr>
              <p:nvPr/>
            </p:nvSpPr>
            <p:spPr bwMode="auto">
              <a:xfrm flipH="1">
                <a:off x="1451451" y="1149212"/>
                <a:ext cx="52454" cy="15433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0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21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0" name="Group 108"/>
            <p:cNvGrpSpPr/>
            <p:nvPr/>
          </p:nvGrpSpPr>
          <p:grpSpPr>
            <a:xfrm>
              <a:off x="977461" y="1745801"/>
              <a:ext cx="190276" cy="155817"/>
              <a:chOff x="1348913" y="1142862"/>
              <a:chExt cx="190276" cy="155817"/>
            </a:xfrm>
          </p:grpSpPr>
          <p:sp>
            <p:nvSpPr>
              <p:cNvPr id="196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00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16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17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1" name="Group 118"/>
            <p:cNvGrpSpPr/>
            <p:nvPr/>
          </p:nvGrpSpPr>
          <p:grpSpPr>
            <a:xfrm>
              <a:off x="793445" y="1747285"/>
              <a:ext cx="190276" cy="155817"/>
              <a:chOff x="1348913" y="1142862"/>
              <a:chExt cx="190276" cy="155817"/>
            </a:xfrm>
          </p:grpSpPr>
          <p:sp>
            <p:nvSpPr>
              <p:cNvPr id="192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3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4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5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267" name="Line 184"/>
          <p:cNvSpPr>
            <a:spLocks noChangeShapeType="1"/>
          </p:cNvSpPr>
          <p:nvPr/>
        </p:nvSpPr>
        <p:spPr bwMode="auto">
          <a:xfrm flipV="1">
            <a:off x="3821430" y="1044007"/>
            <a:ext cx="109728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grpSp>
        <p:nvGrpSpPr>
          <p:cNvPr id="22" name="Group 124"/>
          <p:cNvGrpSpPr>
            <a:grpSpLocks noChangeAspect="1"/>
          </p:cNvGrpSpPr>
          <p:nvPr/>
        </p:nvGrpSpPr>
        <p:grpSpPr>
          <a:xfrm>
            <a:off x="3969372" y="1000230"/>
            <a:ext cx="371073" cy="80135"/>
            <a:chOff x="793445" y="1742833"/>
            <a:chExt cx="742144" cy="160269"/>
          </a:xfrm>
        </p:grpSpPr>
        <p:grpSp>
          <p:nvGrpSpPr>
            <p:cNvPr id="23" name="Group 102"/>
            <p:cNvGrpSpPr/>
            <p:nvPr/>
          </p:nvGrpSpPr>
          <p:grpSpPr>
            <a:xfrm>
              <a:off x="1345313" y="1742833"/>
              <a:ext cx="190276" cy="155817"/>
              <a:chOff x="1348913" y="1142862"/>
              <a:chExt cx="190276" cy="155817"/>
            </a:xfrm>
          </p:grpSpPr>
          <p:sp>
            <p:nvSpPr>
              <p:cNvPr id="289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90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91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92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4" name="Group 103"/>
            <p:cNvGrpSpPr/>
            <p:nvPr/>
          </p:nvGrpSpPr>
          <p:grpSpPr>
            <a:xfrm>
              <a:off x="1161387" y="1744317"/>
              <a:ext cx="190276" cy="155817"/>
              <a:chOff x="1348913" y="1142862"/>
              <a:chExt cx="190276" cy="155817"/>
            </a:xfrm>
          </p:grpSpPr>
          <p:sp>
            <p:nvSpPr>
              <p:cNvPr id="285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6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7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8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5" name="Group 108"/>
            <p:cNvGrpSpPr/>
            <p:nvPr/>
          </p:nvGrpSpPr>
          <p:grpSpPr>
            <a:xfrm>
              <a:off x="977461" y="1745801"/>
              <a:ext cx="190276" cy="155817"/>
              <a:chOff x="1348913" y="1142862"/>
              <a:chExt cx="190276" cy="155817"/>
            </a:xfrm>
          </p:grpSpPr>
          <p:sp>
            <p:nvSpPr>
              <p:cNvPr id="281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2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3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4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6" name="Group 118"/>
            <p:cNvGrpSpPr/>
            <p:nvPr/>
          </p:nvGrpSpPr>
          <p:grpSpPr>
            <a:xfrm>
              <a:off x="793445" y="1747285"/>
              <a:ext cx="190276" cy="155817"/>
              <a:chOff x="1348913" y="1142862"/>
              <a:chExt cx="190276" cy="155817"/>
            </a:xfrm>
          </p:grpSpPr>
          <p:sp>
            <p:nvSpPr>
              <p:cNvPr id="277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78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79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80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grpSp>
        <p:nvGrpSpPr>
          <p:cNvPr id="27" name="Group 124"/>
          <p:cNvGrpSpPr>
            <a:grpSpLocks noChangeAspect="1"/>
          </p:cNvGrpSpPr>
          <p:nvPr/>
        </p:nvGrpSpPr>
        <p:grpSpPr>
          <a:xfrm>
            <a:off x="4384675" y="997055"/>
            <a:ext cx="371073" cy="80135"/>
            <a:chOff x="793445" y="1742833"/>
            <a:chExt cx="742144" cy="160269"/>
          </a:xfrm>
        </p:grpSpPr>
        <p:grpSp>
          <p:nvGrpSpPr>
            <p:cNvPr id="28" name="Group 102"/>
            <p:cNvGrpSpPr/>
            <p:nvPr/>
          </p:nvGrpSpPr>
          <p:grpSpPr>
            <a:xfrm>
              <a:off x="1345313" y="1742833"/>
              <a:ext cx="190276" cy="155817"/>
              <a:chOff x="1348913" y="1142862"/>
              <a:chExt cx="190276" cy="155817"/>
            </a:xfrm>
          </p:grpSpPr>
          <p:sp>
            <p:nvSpPr>
              <p:cNvPr id="310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11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12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13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29" name="Group 103"/>
            <p:cNvGrpSpPr/>
            <p:nvPr/>
          </p:nvGrpSpPr>
          <p:grpSpPr>
            <a:xfrm>
              <a:off x="1161387" y="1744317"/>
              <a:ext cx="190276" cy="155817"/>
              <a:chOff x="1348913" y="1142862"/>
              <a:chExt cx="190276" cy="155817"/>
            </a:xfrm>
          </p:grpSpPr>
          <p:sp>
            <p:nvSpPr>
              <p:cNvPr id="306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7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8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9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30" name="Group 108"/>
            <p:cNvGrpSpPr/>
            <p:nvPr/>
          </p:nvGrpSpPr>
          <p:grpSpPr>
            <a:xfrm>
              <a:off x="977461" y="1745801"/>
              <a:ext cx="190276" cy="155817"/>
              <a:chOff x="1348913" y="1142862"/>
              <a:chExt cx="190276" cy="155817"/>
            </a:xfrm>
          </p:grpSpPr>
          <p:sp>
            <p:nvSpPr>
              <p:cNvPr id="302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3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4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5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31" name="Group 118"/>
            <p:cNvGrpSpPr/>
            <p:nvPr/>
          </p:nvGrpSpPr>
          <p:grpSpPr>
            <a:xfrm>
              <a:off x="793445" y="1747285"/>
              <a:ext cx="190276" cy="155817"/>
              <a:chOff x="1348913" y="1142862"/>
              <a:chExt cx="190276" cy="155817"/>
            </a:xfrm>
          </p:grpSpPr>
          <p:sp>
            <p:nvSpPr>
              <p:cNvPr id="298" name="Oval 115"/>
              <p:cNvSpPr>
                <a:spLocks noChangeArrowheads="1"/>
              </p:cNvSpPr>
              <p:nvPr/>
            </p:nvSpPr>
            <p:spPr bwMode="auto">
              <a:xfrm flipH="1">
                <a:off x="1485192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99" name="Oval 116"/>
              <p:cNvSpPr>
                <a:spLocks noChangeArrowheads="1"/>
              </p:cNvSpPr>
              <p:nvPr/>
            </p:nvSpPr>
            <p:spPr bwMode="auto">
              <a:xfrm flipH="1">
                <a:off x="1440451" y="1142862"/>
                <a:ext cx="52454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000" b="0" i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0" name="Oval 117"/>
              <p:cNvSpPr>
                <a:spLocks noChangeArrowheads="1"/>
              </p:cNvSpPr>
              <p:nvPr/>
            </p:nvSpPr>
            <p:spPr bwMode="auto">
              <a:xfrm flipH="1">
                <a:off x="1393139" y="1142862"/>
                <a:ext cx="53997" cy="15581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301" name="Oval 118"/>
              <p:cNvSpPr>
                <a:spLocks noChangeArrowheads="1"/>
              </p:cNvSpPr>
              <p:nvPr/>
            </p:nvSpPr>
            <p:spPr bwMode="auto">
              <a:xfrm flipH="1">
                <a:off x="1348913" y="1144346"/>
                <a:ext cx="53997" cy="1543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314" name="Arc 313"/>
          <p:cNvSpPr>
            <a:spLocks noChangeAspect="1"/>
          </p:cNvSpPr>
          <p:nvPr/>
        </p:nvSpPr>
        <p:spPr>
          <a:xfrm rot="18000000">
            <a:off x="2110038" y="1039691"/>
            <a:ext cx="3657600" cy="3657600"/>
          </a:xfrm>
          <a:prstGeom prst="arc">
            <a:avLst>
              <a:gd name="adj1" fmla="val 16200000"/>
              <a:gd name="adj2" fmla="val 1959883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Arc 319"/>
          <p:cNvSpPr/>
          <p:nvPr/>
        </p:nvSpPr>
        <p:spPr>
          <a:xfrm rot="9000000" flipH="1">
            <a:off x="1938225" y="4523047"/>
            <a:ext cx="231030" cy="1126506"/>
          </a:xfrm>
          <a:prstGeom prst="arc">
            <a:avLst>
              <a:gd name="adj1" fmla="val 16837416"/>
              <a:gd name="adj2" fmla="val 4968165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Arc 320"/>
          <p:cNvSpPr/>
          <p:nvPr/>
        </p:nvSpPr>
        <p:spPr>
          <a:xfrm rot="5400000" flipH="1">
            <a:off x="4281375" y="5850197"/>
            <a:ext cx="231030" cy="1126506"/>
          </a:xfrm>
          <a:prstGeom prst="arc">
            <a:avLst>
              <a:gd name="adj1" fmla="val 16837416"/>
              <a:gd name="adj2" fmla="val 4968165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3298824" y="4669135"/>
            <a:ext cx="2752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CCFFCC"/>
                </a:solidFill>
                <a:latin typeface="Comic Sans MS"/>
                <a:cs typeface="Comic Sans MS"/>
              </a:rPr>
              <a:t>Yellow ring serves as</a:t>
            </a:r>
          </a:p>
          <a:p>
            <a:pPr eaLnBrk="0" hangingPunct="0"/>
            <a:r>
              <a:rPr lang="en-US" sz="1200" dirty="0" smtClean="0">
                <a:solidFill>
                  <a:srgbClr val="CCFFCC"/>
                </a:solidFill>
                <a:latin typeface="Comic Sans MS"/>
                <a:cs typeface="Comic Sans MS"/>
              </a:rPr>
              <a:t>200 GeV injector into upgraded</a:t>
            </a:r>
          </a:p>
          <a:p>
            <a:pPr eaLnBrk="0" hangingPunct="0"/>
            <a:r>
              <a:rPr lang="en-US" sz="1200" dirty="0" smtClean="0">
                <a:solidFill>
                  <a:srgbClr val="CCFFCC"/>
                </a:solidFill>
                <a:latin typeface="Comic Sans MS"/>
                <a:cs typeface="Comic Sans MS"/>
              </a:rPr>
              <a:t>Blue ring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CCFFCC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CCFFCC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CCFFCC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CCFFCC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6108700" y="5358824"/>
            <a:ext cx="2286000" cy="1323439"/>
            <a:chOff x="6108700" y="5358824"/>
            <a:chExt cx="2286000" cy="1323439"/>
          </a:xfrm>
        </p:grpSpPr>
        <p:cxnSp>
          <p:nvCxnSpPr>
            <p:cNvPr id="180" name="Straight Arrow Connector 179"/>
            <p:cNvCxnSpPr/>
            <p:nvPr/>
          </p:nvCxnSpPr>
          <p:spPr>
            <a:xfrm rot="10800000">
              <a:off x="6108700" y="5867400"/>
              <a:ext cx="546100" cy="215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 Box 19"/>
            <p:cNvSpPr txBox="1">
              <a:spLocks noChangeArrowheads="1"/>
            </p:cNvSpPr>
            <p:nvPr/>
          </p:nvSpPr>
          <p:spPr bwMode="auto">
            <a:xfrm>
              <a:off x="6769100" y="5358824"/>
              <a:ext cx="162560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i="0" dirty="0" smtClean="0">
                  <a:solidFill>
                    <a:srgbClr val="CCFFCC"/>
                  </a:solidFill>
                  <a:latin typeface="Comic Sans MS"/>
                  <a:cs typeface="Comic Sans MS"/>
                </a:rPr>
                <a:t>4 to 5  vertically separated</a:t>
              </a:r>
            </a:p>
            <a:p>
              <a:pPr eaLnBrk="0" hangingPunct="0"/>
              <a:r>
                <a:rPr lang="en-US" sz="1600" dirty="0" err="1" smtClean="0">
                  <a:solidFill>
                    <a:srgbClr val="CCFFCC"/>
                  </a:solidFill>
                  <a:latin typeface="Comic Sans MS"/>
                  <a:cs typeface="Comic Sans MS"/>
                </a:rPr>
                <a:t>r</a:t>
              </a:r>
              <a:r>
                <a:rPr lang="en-US" sz="1600" i="0" dirty="0" err="1" smtClean="0">
                  <a:solidFill>
                    <a:srgbClr val="CCFFCC"/>
                  </a:solidFill>
                  <a:latin typeface="Comic Sans MS"/>
                  <a:cs typeface="Comic Sans MS"/>
                </a:rPr>
                <a:t>ecirculating</a:t>
              </a:r>
              <a:r>
                <a:rPr lang="en-US" sz="1600" i="0" dirty="0" smtClean="0">
                  <a:solidFill>
                    <a:srgbClr val="CCFFCC"/>
                  </a:solidFill>
                  <a:latin typeface="Comic Sans MS"/>
                  <a:cs typeface="Comic Sans MS"/>
                </a:rPr>
                <a:t> passes</a:t>
              </a:r>
              <a:endParaRPr lang="en-US" sz="1600" i="0" dirty="0">
                <a:solidFill>
                  <a:srgbClr val="CCFFCC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182" name="Text Box 19"/>
          <p:cNvSpPr txBox="1">
            <a:spLocks noChangeArrowheads="1"/>
          </p:cNvSpPr>
          <p:nvPr/>
        </p:nvSpPr>
        <p:spPr bwMode="auto">
          <a:xfrm>
            <a:off x="6937375" y="1444049"/>
            <a:ext cx="111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Polarized </a:t>
            </a:r>
          </a:p>
          <a:p>
            <a:pPr eaLnBrk="0" hangingPunct="0"/>
            <a:r>
              <a:rPr lang="en-US" sz="1200" i="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e</a:t>
            </a:r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-gun</a:t>
            </a:r>
            <a:endParaRPr lang="en-US" sz="120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183" name="Text Box 19"/>
          <p:cNvSpPr txBox="1">
            <a:spLocks noChangeArrowheads="1"/>
          </p:cNvSpPr>
          <p:nvPr/>
        </p:nvSpPr>
        <p:spPr bwMode="auto">
          <a:xfrm>
            <a:off x="7356475" y="1964749"/>
            <a:ext cx="111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Beam</a:t>
            </a:r>
          </a:p>
          <a:p>
            <a:pPr eaLnBrk="0" hangingPunct="0"/>
            <a:r>
              <a:rPr lang="en-US" sz="1200" dirty="0" smtClean="0">
                <a:solidFill>
                  <a:srgbClr val="3366FF"/>
                </a:solidFill>
                <a:latin typeface="Comic Sans MS"/>
                <a:cs typeface="Comic Sans MS"/>
              </a:rPr>
              <a:t>dump</a:t>
            </a:r>
            <a:endParaRPr lang="en-US" sz="120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184" name="Arc 183"/>
          <p:cNvSpPr>
            <a:spLocks noChangeAspect="1"/>
          </p:cNvSpPr>
          <p:nvPr/>
        </p:nvSpPr>
        <p:spPr>
          <a:xfrm>
            <a:off x="3018088" y="979366"/>
            <a:ext cx="3731962" cy="3657600"/>
          </a:xfrm>
          <a:prstGeom prst="arc">
            <a:avLst>
              <a:gd name="adj1" fmla="val 16200000"/>
              <a:gd name="adj2" fmla="val 19784836"/>
            </a:avLst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Arc 184"/>
          <p:cNvSpPr/>
          <p:nvPr/>
        </p:nvSpPr>
        <p:spPr>
          <a:xfrm>
            <a:off x="3822700" y="965200"/>
            <a:ext cx="215900" cy="82550"/>
          </a:xfrm>
          <a:prstGeom prst="arc">
            <a:avLst>
              <a:gd name="adj1" fmla="val 5287954"/>
              <a:gd name="adj2" fmla="val 16502547"/>
            </a:avLst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6" name="Straight Connector 185"/>
          <p:cNvCxnSpPr/>
          <p:nvPr/>
        </p:nvCxnSpPr>
        <p:spPr>
          <a:xfrm>
            <a:off x="3905250" y="965200"/>
            <a:ext cx="978819" cy="14166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Arc 186"/>
          <p:cNvSpPr/>
          <p:nvPr/>
        </p:nvSpPr>
        <p:spPr>
          <a:xfrm>
            <a:off x="6489700" y="1825625"/>
            <a:ext cx="234950" cy="95250"/>
          </a:xfrm>
          <a:prstGeom prst="arc">
            <a:avLst>
              <a:gd name="adj1" fmla="val 595294"/>
              <a:gd name="adj2" fmla="val 11020969"/>
            </a:avLst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9" name="Straight Arrow Connector 188"/>
          <p:cNvCxnSpPr/>
          <p:nvPr/>
        </p:nvCxnSpPr>
        <p:spPr>
          <a:xfrm flipV="1">
            <a:off x="6560045" y="1700282"/>
            <a:ext cx="250330" cy="1746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 rot="10800000" flipV="1">
            <a:off x="7150101" y="2890888"/>
            <a:ext cx="311645" cy="169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/>
          <p:nvPr/>
        </p:nvCxnSpPr>
        <p:spPr>
          <a:xfrm rot="10800000" flipV="1">
            <a:off x="2870201" y="1125588"/>
            <a:ext cx="311645" cy="169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8" name="Rounded Rectangle 227"/>
          <p:cNvSpPr/>
          <p:nvPr/>
        </p:nvSpPr>
        <p:spPr>
          <a:xfrm rot="18000000">
            <a:off x="1829936" y="2419677"/>
            <a:ext cx="825500" cy="151092"/>
          </a:xfrm>
          <a:prstGeom prst="roundRect">
            <a:avLst/>
          </a:prstGeom>
          <a:noFill/>
          <a:ln w="76200" cap="flat" cmpd="tri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Text Box 19"/>
          <p:cNvSpPr txBox="1">
            <a:spLocks noChangeArrowheads="1"/>
          </p:cNvSpPr>
          <p:nvPr/>
        </p:nvSpPr>
        <p:spPr bwMode="auto">
          <a:xfrm rot="18000000">
            <a:off x="2060574" y="2302272"/>
            <a:ext cx="111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Coherent </a:t>
            </a:r>
          </a:p>
          <a:p>
            <a:pPr eaLnBrk="0" hangingPunct="0"/>
            <a:r>
              <a:rPr lang="en-US" sz="1400" i="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e</a:t>
            </a:r>
            <a:r>
              <a:rPr lang="en-US" sz="1400" i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-cooler</a:t>
            </a:r>
            <a:endParaRPr lang="en-US" sz="1400" i="0" dirty="0">
              <a:solidFill>
                <a:schemeClr val="accent5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231" name="Rectangle 3"/>
          <p:cNvSpPr>
            <a:spLocks noChangeArrowheads="1"/>
          </p:cNvSpPr>
          <p:nvPr/>
        </p:nvSpPr>
        <p:spPr bwMode="auto">
          <a:xfrm>
            <a:off x="190500" y="1250950"/>
            <a:ext cx="16383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600" i="0" dirty="0" smtClean="0">
                <a:solidFill>
                  <a:srgbClr val="0000FF"/>
                </a:solidFill>
                <a:latin typeface="Comic Sans MS"/>
                <a:cs typeface="Comic Sans MS"/>
              </a:rPr>
              <a:t>Up-</a:t>
            </a:r>
            <a:r>
              <a:rPr lang="en-GB" sz="1600" i="0" dirty="0" smtClean="0">
                <a:solidFill>
                  <a:srgbClr val="0000FF"/>
                </a:solidFill>
                <a:latin typeface="Comic Sans MS"/>
                <a:cs typeface="Comic Sans MS"/>
              </a:rPr>
              <a:t>grade</a:t>
            </a:r>
            <a:r>
              <a:rPr lang="en-GB" sz="1600" i="0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pPr algn="ctr" eaLnBrk="0" hangingPunct="0"/>
            <a:r>
              <a:rPr lang="en-GB" sz="1600" i="0" dirty="0" smtClean="0">
                <a:solidFill>
                  <a:srgbClr val="0000FF"/>
                </a:solidFill>
                <a:latin typeface="Comic Sans MS"/>
                <a:cs typeface="Comic Sans MS"/>
              </a:rPr>
              <a:t>New LHC-class SC magnets </a:t>
            </a:r>
          </a:p>
          <a:p>
            <a:pPr algn="ctr" eaLnBrk="0" hangingPunct="0"/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GB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GB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Blue ring</a:t>
            </a:r>
            <a:endParaRPr lang="en-GB" sz="2000" i="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227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815027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" name="Rectangle 3"/>
          <p:cNvSpPr>
            <a:spLocks noChangeArrowheads="1"/>
          </p:cNvSpPr>
          <p:nvPr/>
        </p:nvSpPr>
        <p:spPr bwMode="auto">
          <a:xfrm>
            <a:off x="0" y="4200223"/>
            <a:ext cx="1331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Possibility of 30 </a:t>
            </a:r>
            <a:r>
              <a:rPr lang="en-GB" sz="1600" i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r>
              <a:rPr lang="en-GB" sz="16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 low current </a:t>
            </a:r>
          </a:p>
          <a:p>
            <a:pPr algn="ctr" eaLnBrk="0" hangingPunct="0"/>
            <a:r>
              <a:rPr lang="en-GB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operation</a:t>
            </a:r>
            <a:endParaRPr lang="en-GB" sz="20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232" name="Group 6"/>
          <p:cNvGrpSpPr>
            <a:grpSpLocks noChangeAspect="1"/>
          </p:cNvGrpSpPr>
          <p:nvPr/>
        </p:nvGrpSpPr>
        <p:grpSpPr bwMode="auto">
          <a:xfrm>
            <a:off x="7409731" y="3089299"/>
            <a:ext cx="1609240" cy="2239328"/>
            <a:chOff x="3621" y="456"/>
            <a:chExt cx="1982" cy="2756"/>
          </a:xfrm>
        </p:grpSpPr>
        <p:grpSp>
          <p:nvGrpSpPr>
            <p:cNvPr id="233" name="Group 7"/>
            <p:cNvGrpSpPr>
              <a:grpSpLocks noChangeAspect="1"/>
            </p:cNvGrpSpPr>
            <p:nvPr/>
          </p:nvGrpSpPr>
          <p:grpSpPr bwMode="auto">
            <a:xfrm>
              <a:off x="4955" y="457"/>
              <a:ext cx="644" cy="988"/>
              <a:chOff x="768" y="236"/>
              <a:chExt cx="644" cy="988"/>
            </a:xfrm>
          </p:grpSpPr>
          <p:grpSp>
            <p:nvGrpSpPr>
              <p:cNvPr id="383" name="Group 8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400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405" name="Rectangle 1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06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07" name="Rectangle 1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401" name="Group 13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402" name="Rectangle 1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03" name="Freeform 15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04" name="Rectangle 1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84" name="Line 17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85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86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87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834" y="824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388" name="Freeform 21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89" name="Freeform 22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390" name="Group 23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397" name="Freeform 24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8" name="Freeform 25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9" name="Freeform 26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391" name="Group 27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394" name="Freeform 28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5" name="Freeform 29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6" name="Freeform 30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392" name="Line 31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93" name="Line 32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234" name="Group 33"/>
            <p:cNvGrpSpPr>
              <a:grpSpLocks noChangeAspect="1"/>
            </p:cNvGrpSpPr>
            <p:nvPr/>
          </p:nvGrpSpPr>
          <p:grpSpPr bwMode="auto">
            <a:xfrm>
              <a:off x="4951" y="1044"/>
              <a:ext cx="652" cy="988"/>
              <a:chOff x="768" y="236"/>
              <a:chExt cx="652" cy="988"/>
            </a:xfrm>
          </p:grpSpPr>
          <p:grpSp>
            <p:nvGrpSpPr>
              <p:cNvPr id="358" name="Group 34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375" name="Group 35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380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81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82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376" name="Group 39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377" name="Rectangle 4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78" name="Freeform 41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79" name="Rectangle 4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59" name="Line 43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60" name="Line 44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61" name="AutoShape 45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62" name="Text Box 46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4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363" name="Freeform 47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64" name="Freeform 48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365" name="Group 49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372" name="Freeform 50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3" name="Freeform 51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4" name="Freeform 52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366" name="Group 53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369" name="Freeform 54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0" name="Freeform 55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1" name="Freeform 56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367" name="Line 57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68" name="Line 58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235" name="Group 59"/>
            <p:cNvGrpSpPr>
              <a:grpSpLocks noChangeAspect="1"/>
            </p:cNvGrpSpPr>
            <p:nvPr/>
          </p:nvGrpSpPr>
          <p:grpSpPr bwMode="auto">
            <a:xfrm>
              <a:off x="4948" y="1634"/>
              <a:ext cx="652" cy="988"/>
              <a:chOff x="768" y="236"/>
              <a:chExt cx="652" cy="988"/>
            </a:xfrm>
          </p:grpSpPr>
          <p:grpSp>
            <p:nvGrpSpPr>
              <p:cNvPr id="328" name="Group 60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350" name="Group 61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355" name="Rectangle 6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56" name="Freeform 63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57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351" name="Group 65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352" name="Rectangle 6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53" name="Freeform 67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54" name="Rectangle 6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30" name="Line 69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31" name="Line 70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32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33" name="Text Box 72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4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334" name="Freeform 73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35" name="Freeform 74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336" name="Group 75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347" name="Freeform 76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48" name="Freeform 77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49" name="Freeform 78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341" name="Group 79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344" name="Freeform 80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45" name="Freeform 81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46" name="Freeform 82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342" name="Line 83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343" name="Line 84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236" name="Group 85"/>
            <p:cNvGrpSpPr>
              <a:grpSpLocks noChangeAspect="1"/>
            </p:cNvGrpSpPr>
            <p:nvPr/>
          </p:nvGrpSpPr>
          <p:grpSpPr bwMode="auto">
            <a:xfrm>
              <a:off x="4942" y="2222"/>
              <a:ext cx="652" cy="988"/>
              <a:chOff x="768" y="236"/>
              <a:chExt cx="652" cy="988"/>
            </a:xfrm>
          </p:grpSpPr>
          <p:grpSp>
            <p:nvGrpSpPr>
              <p:cNvPr id="255" name="Group 86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293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324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6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7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94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295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96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97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56" name="Line 95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257" name="Line 96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258" name="AutoShape 97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259" name="Text Box 98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6"/>
                <a:ext cx="578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9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260" name="Freeform 99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261" name="Freeform 100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900">
                  <a:latin typeface="Comic Sans MS"/>
                  <a:cs typeface="Comic Sans MS"/>
                </a:endParaRPr>
              </a:p>
            </p:txBody>
          </p:sp>
          <p:grpSp>
            <p:nvGrpSpPr>
              <p:cNvPr id="262" name="Group 101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274" name="Freeform 102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75" name="Freeform 103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76" name="Freeform 104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263" name="Group 105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266" name="Freeform 106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68" name="Freeform 107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71" name="Freeform 108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264" name="Line 109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  <p:sp>
            <p:nvSpPr>
              <p:cNvPr id="265" name="Line 110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37" name="Freeform 111"/>
            <p:cNvSpPr>
              <a:spLocks noChangeAspect="1"/>
            </p:cNvSpPr>
            <p:nvPr/>
          </p:nvSpPr>
          <p:spPr bwMode="auto">
            <a:xfrm>
              <a:off x="3837" y="476"/>
              <a:ext cx="1128" cy="2720"/>
            </a:xfrm>
            <a:custGeom>
              <a:avLst/>
              <a:gdLst>
                <a:gd name="T0" fmla="*/ 1128 w 1128"/>
                <a:gd name="T1" fmla="*/ 0 h 2720"/>
                <a:gd name="T2" fmla="*/ 0 w 1128"/>
                <a:gd name="T3" fmla="*/ 380 h 2720"/>
                <a:gd name="T4" fmla="*/ 0 w 1128"/>
                <a:gd name="T5" fmla="*/ 2328 h 2720"/>
                <a:gd name="T6" fmla="*/ 1108 w 1128"/>
                <a:gd name="T7" fmla="*/ 2720 h 2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2720"/>
                <a:gd name="T14" fmla="*/ 1128 w 1128"/>
                <a:gd name="T15" fmla="*/ 2720 h 2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2720">
                  <a:moveTo>
                    <a:pt x="1128" y="0"/>
                  </a:moveTo>
                  <a:lnTo>
                    <a:pt x="0" y="380"/>
                  </a:lnTo>
                  <a:lnTo>
                    <a:pt x="0" y="2328"/>
                  </a:lnTo>
                  <a:lnTo>
                    <a:pt x="1108" y="2720"/>
                  </a:ln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38" name="Line 112"/>
            <p:cNvSpPr>
              <a:spLocks noChangeShapeType="1"/>
            </p:cNvSpPr>
            <p:nvPr/>
          </p:nvSpPr>
          <p:spPr bwMode="auto">
            <a:xfrm flipV="1">
              <a:off x="4729" y="2716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39" name="Text Box 113"/>
            <p:cNvSpPr txBox="1">
              <a:spLocks noChangeAspect="1" noChangeArrowheads="1"/>
            </p:cNvSpPr>
            <p:nvPr/>
          </p:nvSpPr>
          <p:spPr bwMode="auto">
            <a:xfrm>
              <a:off x="4112" y="828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20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40" name="Line 114"/>
            <p:cNvSpPr>
              <a:spLocks noChangeShapeType="1"/>
            </p:cNvSpPr>
            <p:nvPr/>
          </p:nvSpPr>
          <p:spPr bwMode="auto">
            <a:xfrm flipV="1">
              <a:off x="4717" y="2124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41" name="Line 115"/>
            <p:cNvSpPr>
              <a:spLocks noChangeShapeType="1"/>
            </p:cNvSpPr>
            <p:nvPr/>
          </p:nvSpPr>
          <p:spPr bwMode="auto">
            <a:xfrm flipV="1">
              <a:off x="4705" y="1536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42" name="Line 116"/>
            <p:cNvSpPr>
              <a:spLocks noChangeShapeType="1"/>
            </p:cNvSpPr>
            <p:nvPr/>
          </p:nvSpPr>
          <p:spPr bwMode="auto">
            <a:xfrm flipV="1">
              <a:off x="4717" y="944"/>
              <a:ext cx="3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43" name="Text Box 117"/>
            <p:cNvSpPr txBox="1">
              <a:spLocks noChangeAspect="1" noChangeArrowheads="1"/>
            </p:cNvSpPr>
            <p:nvPr/>
          </p:nvSpPr>
          <p:spPr bwMode="auto">
            <a:xfrm>
              <a:off x="4105" y="1270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16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44" name="Text Box 118"/>
            <p:cNvSpPr txBox="1">
              <a:spLocks noChangeAspect="1" noChangeArrowheads="1"/>
            </p:cNvSpPr>
            <p:nvPr/>
          </p:nvSpPr>
          <p:spPr bwMode="auto">
            <a:xfrm>
              <a:off x="4168" y="1863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12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45" name="Text Box 119"/>
            <p:cNvSpPr txBox="1">
              <a:spLocks noChangeAspect="1" noChangeArrowheads="1"/>
            </p:cNvSpPr>
            <p:nvPr/>
          </p:nvSpPr>
          <p:spPr bwMode="auto">
            <a:xfrm>
              <a:off x="4121" y="2380"/>
              <a:ext cx="710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8 </a:t>
              </a:r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9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246" name="Text Box 120"/>
            <p:cNvSpPr txBox="1">
              <a:spLocks noChangeAspect="1" noChangeArrowheads="1"/>
            </p:cNvSpPr>
            <p:nvPr/>
          </p:nvSpPr>
          <p:spPr bwMode="auto">
            <a:xfrm rot="16200000">
              <a:off x="3125" y="1659"/>
              <a:ext cx="186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latin typeface="Comic Sans MS"/>
                  <a:cs typeface="Comic Sans MS"/>
                </a:rPr>
                <a:t>Common vacuum chamber</a:t>
              </a:r>
            </a:p>
          </p:txBody>
        </p:sp>
        <p:sp>
          <p:nvSpPr>
            <p:cNvPr id="247" name="AutoShape 121" descr="Wide downward diagonal"/>
            <p:cNvSpPr>
              <a:spLocks noChangeAspect="1" noChangeArrowheads="1"/>
            </p:cNvSpPr>
            <p:nvPr/>
          </p:nvSpPr>
          <p:spPr bwMode="auto">
            <a:xfrm>
              <a:off x="3817" y="2816"/>
              <a:ext cx="1148" cy="396"/>
            </a:xfrm>
            <a:prstGeom prst="rtTriangle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48" name="AutoShape 122" descr="Wide downward diagonal"/>
            <p:cNvSpPr>
              <a:spLocks noChangeAspect="1" noChangeArrowheads="1"/>
            </p:cNvSpPr>
            <p:nvPr/>
          </p:nvSpPr>
          <p:spPr bwMode="auto">
            <a:xfrm flipV="1">
              <a:off x="3817" y="456"/>
              <a:ext cx="1148" cy="396"/>
            </a:xfrm>
            <a:prstGeom prst="rtTriangle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49" name="Freeform 123" descr="Wide upward diagonal"/>
            <p:cNvSpPr>
              <a:spLocks noChangeAspect="1"/>
            </p:cNvSpPr>
            <p:nvPr/>
          </p:nvSpPr>
          <p:spPr bwMode="auto">
            <a:xfrm>
              <a:off x="4713" y="2744"/>
              <a:ext cx="228" cy="432"/>
            </a:xfrm>
            <a:custGeom>
              <a:avLst/>
              <a:gdLst>
                <a:gd name="T0" fmla="*/ 228 w 228"/>
                <a:gd name="T1" fmla="*/ 0 h 432"/>
                <a:gd name="T2" fmla="*/ 0 w 228"/>
                <a:gd name="T3" fmla="*/ 344 h 432"/>
                <a:gd name="T4" fmla="*/ 228 w 228"/>
                <a:gd name="T5" fmla="*/ 432 h 432"/>
                <a:gd name="T6" fmla="*/ 228 w 228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"/>
                <a:gd name="T13" fmla="*/ 0 h 432"/>
                <a:gd name="T14" fmla="*/ 228 w 2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" h="432">
                  <a:moveTo>
                    <a:pt x="228" y="0"/>
                  </a:moveTo>
                  <a:lnTo>
                    <a:pt x="0" y="344"/>
                  </a:lnTo>
                  <a:lnTo>
                    <a:pt x="228" y="432"/>
                  </a:lnTo>
                  <a:lnTo>
                    <a:pt x="228" y="0"/>
                  </a:ln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0" name="Freeform 124" descr="Wide upward diagonal"/>
            <p:cNvSpPr>
              <a:spLocks noChangeAspect="1"/>
            </p:cNvSpPr>
            <p:nvPr/>
          </p:nvSpPr>
          <p:spPr bwMode="auto">
            <a:xfrm flipV="1">
              <a:off x="4733" y="488"/>
              <a:ext cx="228" cy="432"/>
            </a:xfrm>
            <a:custGeom>
              <a:avLst/>
              <a:gdLst>
                <a:gd name="T0" fmla="*/ 228 w 228"/>
                <a:gd name="T1" fmla="*/ 0 h 432"/>
                <a:gd name="T2" fmla="*/ 0 w 228"/>
                <a:gd name="T3" fmla="*/ 344 h 432"/>
                <a:gd name="T4" fmla="*/ 228 w 228"/>
                <a:gd name="T5" fmla="*/ 432 h 432"/>
                <a:gd name="T6" fmla="*/ 228 w 228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"/>
                <a:gd name="T13" fmla="*/ 0 h 432"/>
                <a:gd name="T14" fmla="*/ 228 w 2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" h="432">
                  <a:moveTo>
                    <a:pt x="228" y="0"/>
                  </a:moveTo>
                  <a:lnTo>
                    <a:pt x="0" y="344"/>
                  </a:lnTo>
                  <a:lnTo>
                    <a:pt x="228" y="432"/>
                  </a:lnTo>
                  <a:lnTo>
                    <a:pt x="228" y="0"/>
                  </a:ln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1" name="Rectangle 125" descr="Wide downward diagonal"/>
            <p:cNvSpPr>
              <a:spLocks noChangeAspect="1" noChangeArrowheads="1"/>
            </p:cNvSpPr>
            <p:nvPr/>
          </p:nvSpPr>
          <p:spPr bwMode="auto">
            <a:xfrm>
              <a:off x="3621" y="456"/>
              <a:ext cx="208" cy="2756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2" name="AutoShape 126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805" y="988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3" name="AutoShape 127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793" y="1576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  <p:sp>
          <p:nvSpPr>
            <p:cNvPr id="254" name="AutoShape 128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789" y="2164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900">
                <a:latin typeface="Comic Sans MS"/>
                <a:cs typeface="Comic Sans M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3"/>
          <p:cNvGraphicFramePr>
            <a:graphicFrameLocks noGrp="1"/>
          </p:cNvGraphicFramePr>
          <p:nvPr/>
        </p:nvGraphicFramePr>
        <p:xfrm>
          <a:off x="25400" y="366096"/>
          <a:ext cx="9029700" cy="5620572"/>
        </p:xfrm>
        <a:graphic>
          <a:graphicData uri="http://schemas.openxmlformats.org/drawingml/2006/table">
            <a:tbl>
              <a:tblPr/>
              <a:tblGrid>
                <a:gridCol w="2819400"/>
                <a:gridCol w="1041400"/>
                <a:gridCol w="850900"/>
                <a:gridCol w="1168400"/>
                <a:gridCol w="939800"/>
                <a:gridCol w="1219200"/>
                <a:gridCol w="990600"/>
              </a:tblGrid>
              <a:tr h="49048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MeRHIC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eRHIC with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CeC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eRHIC II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8T RHIC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  <a:cs typeface="Times New Roman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 (A)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 (A)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p/A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9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Energy, GeV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250 (100)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325 (125)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20 &lt;30&gt;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800 (300)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20 &lt;30&gt;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6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Number of bunches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111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166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166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Bunch intensity (u) ,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2.0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2.0 (3)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0.24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2.0 (3)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0.24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2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Bunch charge, nC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3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Beam current,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mA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  <a:cs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320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420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 &lt;5&gt;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420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 &lt;5&gt;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9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Normalized emittance, 1e-6 m, 95% for p / rms for 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1.2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Polarization,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70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80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70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80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70 (?)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80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8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rms bunch length,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20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4.9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4.5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3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Lucida Grande" pitchFamily="-110" charset="0"/>
                          <a:ea typeface="Lucida Grande" pitchFamily="-110" charset="0"/>
                          <a:cs typeface="Lucida Grande" pitchFamily="-110" charset="0"/>
                        </a:rPr>
                        <a:t>β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*,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50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50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 (5)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 (5)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 (5)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25 (5)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Luminosity,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x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 10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33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,  cm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-2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s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  <a:cs typeface="Times New Roman" pitchFamily="-110" charset="0"/>
                        </a:rPr>
                        <a:t>-1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7360F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  <a:cs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0.1 -&gt; 1 with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CeC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2.8 (14)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6 (30)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86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838200"/>
          </a:xfrm>
        </p:spPr>
        <p:txBody>
          <a:bodyPr/>
          <a:lstStyle/>
          <a:p>
            <a:r>
              <a:rPr lang="en-US" sz="2400" dirty="0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eRHIC parameters</a:t>
            </a:r>
            <a:endParaRPr lang="en-US" sz="2400" dirty="0" smtClean="0">
              <a:solidFill>
                <a:srgbClr val="A50021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3287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88100"/>
            <a:ext cx="1905000" cy="457200"/>
          </a:xfrm>
          <a:noFill/>
        </p:spPr>
        <p:txBody>
          <a:bodyPr/>
          <a:lstStyle/>
          <a:p>
            <a:fld id="{A9C4DE7D-2E99-AA48-A9B7-4B572FFB1F2F}" type="slidenum">
              <a:rPr lang="en-US" smtClean="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13</a:t>
            </a:fld>
            <a:endParaRPr lang="en-US" dirty="0" smtClean="0"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2872" name="TextBox 7"/>
          <p:cNvSpPr txBox="1">
            <a:spLocks noChangeArrowheads="1"/>
          </p:cNvSpPr>
          <p:nvPr/>
        </p:nvSpPr>
        <p:spPr bwMode="auto">
          <a:xfrm>
            <a:off x="406400" y="4287838"/>
            <a:ext cx="184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90550" y="5943600"/>
            <a:ext cx="7321550" cy="3683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&lt; Luminosity for 30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GeV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-beam operation will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be at 10% level&gt;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0"/>
            <a:ext cx="8813800" cy="1143000"/>
          </a:xfrm>
        </p:spPr>
        <p:txBody>
          <a:bodyPr anchor="t"/>
          <a:lstStyle/>
          <a:p>
            <a:r>
              <a:rPr lang="en-US" b="1" u="sng" dirty="0" err="1" smtClean="0">
                <a:solidFill>
                  <a:srgbClr val="000099"/>
                </a:solidFill>
                <a:latin typeface="Comic Sans MS"/>
                <a:ea typeface="ＭＳ Ｐゴシック" pitchFamily="-110" charset="-128"/>
                <a:cs typeface="Comic Sans MS"/>
              </a:rPr>
              <a:t>LHeC</a:t>
            </a:r>
            <a:r>
              <a:rPr lang="en-US" b="1" u="sng" dirty="0" smtClean="0">
                <a:solidFill>
                  <a:srgbClr val="000099"/>
                </a:solidFill>
                <a:latin typeface="Comic Sans MS"/>
                <a:ea typeface="ＭＳ Ｐゴシック" pitchFamily="-110" charset="-128"/>
                <a:cs typeface="Comic Sans MS"/>
              </a:rPr>
              <a:t> Scope</a:t>
            </a:r>
            <a:endParaRPr lang="en-US" dirty="0">
              <a:latin typeface="Comic Sans MS"/>
              <a:ea typeface="ＭＳ Ｐゴシック" pitchFamily="-110" charset="-128"/>
              <a:cs typeface="Comic Sans MS"/>
            </a:endParaRPr>
          </a:p>
        </p:txBody>
      </p:sp>
      <p:sp>
        <p:nvSpPr>
          <p:cNvPr id="19459" name="Oval 4"/>
          <p:cNvSpPr>
            <a:spLocks noChangeAspect="1" noChangeArrowheads="1"/>
          </p:cNvSpPr>
          <p:nvPr/>
        </p:nvSpPr>
        <p:spPr bwMode="auto">
          <a:xfrm>
            <a:off x="2400300" y="2946400"/>
            <a:ext cx="304800" cy="304800"/>
          </a:xfrm>
          <a:prstGeom prst="ellipse">
            <a:avLst/>
          </a:prstGeom>
          <a:solidFill>
            <a:srgbClr val="84AC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</a:p>
        </p:txBody>
      </p:sp>
      <p:sp>
        <p:nvSpPr>
          <p:cNvPr id="19460" name="Oval 5"/>
          <p:cNvSpPr>
            <a:spLocks noChangeAspect="1" noChangeArrowheads="1"/>
          </p:cNvSpPr>
          <p:nvPr/>
        </p:nvSpPr>
        <p:spPr bwMode="auto">
          <a:xfrm>
            <a:off x="2400300" y="3505200"/>
            <a:ext cx="304800" cy="304800"/>
          </a:xfrm>
          <a:prstGeom prst="ellipse">
            <a:avLst/>
          </a:prstGeom>
          <a:solidFill>
            <a:srgbClr val="62D1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+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562600" y="1841500"/>
            <a:ext cx="990600" cy="2819400"/>
            <a:chOff x="3264" y="1536"/>
            <a:chExt cx="624" cy="1776"/>
          </a:xfrm>
        </p:grpSpPr>
        <p:sp>
          <p:nvSpPr>
            <p:cNvPr id="19481" name="Oval 7"/>
            <p:cNvSpPr>
              <a:spLocks noChangeAspect="1" noChangeArrowheads="1"/>
            </p:cNvSpPr>
            <p:nvPr/>
          </p:nvSpPr>
          <p:spPr bwMode="auto">
            <a:xfrm>
              <a:off x="3456" y="1536"/>
              <a:ext cx="240" cy="240"/>
            </a:xfrm>
            <a:prstGeom prst="ellipse">
              <a:avLst/>
            </a:prstGeom>
            <a:solidFill>
              <a:srgbClr val="2C07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>
                  <a:solidFill>
                    <a:schemeClr val="tx1"/>
                  </a:solidFill>
                  <a:latin typeface="Comic Sans MS"/>
                  <a:cs typeface="Comic Sans MS"/>
                </a:rPr>
                <a:t>p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264" y="2064"/>
              <a:ext cx="624" cy="576"/>
              <a:chOff x="3264" y="2064"/>
              <a:chExt cx="624" cy="576"/>
            </a:xfrm>
          </p:grpSpPr>
          <p:sp>
            <p:nvSpPr>
              <p:cNvPr id="19487" name="Oval 9"/>
              <p:cNvSpPr>
                <a:spLocks noChangeAspect="1" noChangeArrowheads="1"/>
              </p:cNvSpPr>
              <p:nvPr/>
            </p:nvSpPr>
            <p:spPr bwMode="auto">
              <a:xfrm>
                <a:off x="3360" y="206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8" name="Oval 10"/>
              <p:cNvSpPr>
                <a:spLocks noChangeAspect="1" noChangeArrowheads="1"/>
              </p:cNvSpPr>
              <p:nvPr/>
            </p:nvSpPr>
            <p:spPr bwMode="auto">
              <a:xfrm>
                <a:off x="3648" y="240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9" name="Oval 11"/>
              <p:cNvSpPr>
                <a:spLocks noChangeAspect="1" noChangeArrowheads="1"/>
              </p:cNvSpPr>
              <p:nvPr/>
            </p:nvSpPr>
            <p:spPr bwMode="auto">
              <a:xfrm>
                <a:off x="3648" y="2112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0" name="Oval 12"/>
              <p:cNvSpPr>
                <a:spLocks noChangeAspect="1" noChangeArrowheads="1"/>
              </p:cNvSpPr>
              <p:nvPr/>
            </p:nvSpPr>
            <p:spPr bwMode="auto">
              <a:xfrm>
                <a:off x="3504" y="2400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1" name="Oval 13"/>
              <p:cNvSpPr>
                <a:spLocks noChangeAspect="1" noChangeArrowheads="1"/>
              </p:cNvSpPr>
              <p:nvPr/>
            </p:nvSpPr>
            <p:spPr bwMode="auto">
              <a:xfrm>
                <a:off x="3360" y="240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2" name="Oval 14"/>
              <p:cNvSpPr>
                <a:spLocks noChangeAspect="1" noChangeArrowheads="1"/>
              </p:cNvSpPr>
              <p:nvPr/>
            </p:nvSpPr>
            <p:spPr bwMode="auto">
              <a:xfrm>
                <a:off x="3264" y="230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3" name="Oval 15"/>
              <p:cNvSpPr>
                <a:spLocks noChangeAspect="1" noChangeArrowheads="1"/>
              </p:cNvSpPr>
              <p:nvPr/>
            </p:nvSpPr>
            <p:spPr bwMode="auto">
              <a:xfrm>
                <a:off x="3264" y="216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4" name="Oval 16"/>
              <p:cNvSpPr>
                <a:spLocks noChangeAspect="1" noChangeArrowheads="1"/>
              </p:cNvSpPr>
              <p:nvPr/>
            </p:nvSpPr>
            <p:spPr bwMode="auto">
              <a:xfrm>
                <a:off x="3552" y="2064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5" name="Oval 17"/>
              <p:cNvSpPr>
                <a:spLocks noChangeAspect="1" noChangeArrowheads="1"/>
              </p:cNvSpPr>
              <p:nvPr/>
            </p:nvSpPr>
            <p:spPr bwMode="auto">
              <a:xfrm>
                <a:off x="3648" y="2256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6" name="Oval 18"/>
              <p:cNvSpPr>
                <a:spLocks noChangeAspect="1" noChangeArrowheads="1"/>
              </p:cNvSpPr>
              <p:nvPr/>
            </p:nvSpPr>
            <p:spPr bwMode="auto">
              <a:xfrm>
                <a:off x="3456" y="2208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360" y="2880"/>
              <a:ext cx="384" cy="432"/>
              <a:chOff x="3504" y="2784"/>
              <a:chExt cx="384" cy="432"/>
            </a:xfrm>
          </p:grpSpPr>
          <p:sp>
            <p:nvSpPr>
              <p:cNvPr id="19484" name="Oval 20"/>
              <p:cNvSpPr>
                <a:spLocks noChangeAspect="1" noChangeArrowheads="1"/>
              </p:cNvSpPr>
              <p:nvPr/>
            </p:nvSpPr>
            <p:spPr bwMode="auto">
              <a:xfrm>
                <a:off x="3504" y="2928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5" name="Oval 21"/>
              <p:cNvSpPr>
                <a:spLocks noChangeAspect="1" noChangeArrowheads="1"/>
              </p:cNvSpPr>
              <p:nvPr/>
            </p:nvSpPr>
            <p:spPr bwMode="auto">
              <a:xfrm>
                <a:off x="3648" y="2976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6" name="Oval 22"/>
              <p:cNvSpPr>
                <a:spLocks noChangeAspect="1" noChangeArrowheads="1"/>
              </p:cNvSpPr>
              <p:nvPr/>
            </p:nvSpPr>
            <p:spPr bwMode="auto">
              <a:xfrm>
                <a:off x="3600" y="278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19462" name="Text Box 23"/>
          <p:cNvSpPr txBox="1">
            <a:spLocks noChangeArrowheads="1"/>
          </p:cNvSpPr>
          <p:nvPr/>
        </p:nvSpPr>
        <p:spPr bwMode="auto">
          <a:xfrm>
            <a:off x="177800" y="2503488"/>
            <a:ext cx="20653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Unpolarized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 and</a:t>
            </a:r>
          </a:p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polarized leptons</a:t>
            </a:r>
            <a:endParaRPr lang="en-US" sz="180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60-140 </a:t>
            </a:r>
            <a:r>
              <a:rPr lang="en-US" sz="18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GeV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6721475" y="2832100"/>
            <a:ext cx="2333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Heavy 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ions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</a:p>
          <a:p>
            <a:pPr eaLnBrk="0" hangingPunct="0"/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3 </a:t>
            </a:r>
            <a:r>
              <a:rPr lang="en-US" sz="18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TeV/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u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65" name="Text Box 26"/>
          <p:cNvSpPr txBox="1">
            <a:spLocks noChangeArrowheads="1"/>
          </p:cNvSpPr>
          <p:nvPr/>
        </p:nvSpPr>
        <p:spPr bwMode="auto">
          <a:xfrm>
            <a:off x="6516688" y="1762125"/>
            <a:ext cx="2324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latin typeface="Comic Sans MS"/>
                <a:cs typeface="Comic Sans MS"/>
              </a:rPr>
              <a:t>P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rotons up to 7 </a:t>
            </a:r>
            <a:r>
              <a:rPr lang="en-US" dirty="0" err="1" smtClean="0">
                <a:latin typeface="Comic Sans MS"/>
                <a:cs typeface="Comic Sans MS"/>
              </a:rPr>
              <a:t>T</a:t>
            </a:r>
            <a:r>
              <a:rPr lang="en-US" sz="18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eV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66" name="AutoShape 27"/>
          <p:cNvSpPr>
            <a:spLocks/>
          </p:cNvSpPr>
          <p:nvPr/>
        </p:nvSpPr>
        <p:spPr bwMode="auto">
          <a:xfrm>
            <a:off x="2895600" y="2374900"/>
            <a:ext cx="76200" cy="1447800"/>
          </a:xfrm>
          <a:prstGeom prst="rightBrace">
            <a:avLst>
              <a:gd name="adj1" fmla="val 158333"/>
              <a:gd name="adj2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67" name="AutoShape 28"/>
          <p:cNvSpPr>
            <a:spLocks/>
          </p:cNvSpPr>
          <p:nvPr/>
        </p:nvSpPr>
        <p:spPr bwMode="auto">
          <a:xfrm>
            <a:off x="5410200" y="1612900"/>
            <a:ext cx="76200" cy="2971800"/>
          </a:xfrm>
          <a:prstGeom prst="leftBrace">
            <a:avLst>
              <a:gd name="adj1" fmla="val 325000"/>
              <a:gd name="adj2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68" name="Line 29"/>
          <p:cNvSpPr>
            <a:spLocks noChangeShapeType="1"/>
          </p:cNvSpPr>
          <p:nvPr/>
        </p:nvSpPr>
        <p:spPr bwMode="auto">
          <a:xfrm>
            <a:off x="3048000" y="3136900"/>
            <a:ext cx="838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69" name="Line 30"/>
          <p:cNvSpPr>
            <a:spLocks noChangeShapeType="1"/>
          </p:cNvSpPr>
          <p:nvPr/>
        </p:nvSpPr>
        <p:spPr bwMode="auto">
          <a:xfrm flipH="1">
            <a:off x="4419600" y="3136900"/>
            <a:ext cx="838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0" name="Line 31"/>
          <p:cNvSpPr>
            <a:spLocks noChangeShapeType="1"/>
          </p:cNvSpPr>
          <p:nvPr/>
        </p:nvSpPr>
        <p:spPr bwMode="auto">
          <a:xfrm flipV="1">
            <a:off x="2197100" y="2984500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1" name="Line 32"/>
          <p:cNvSpPr>
            <a:spLocks noChangeShapeType="1"/>
          </p:cNvSpPr>
          <p:nvPr/>
        </p:nvSpPr>
        <p:spPr bwMode="auto">
          <a:xfrm flipV="1">
            <a:off x="2235200" y="3505200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4" name="Text Box 35"/>
          <p:cNvSpPr txBox="1">
            <a:spLocks noChangeArrowheads="1"/>
          </p:cNvSpPr>
          <p:nvPr/>
        </p:nvSpPr>
        <p:spPr bwMode="auto">
          <a:xfrm>
            <a:off x="319088" y="1182688"/>
            <a:ext cx="41398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>
                <a:solidFill>
                  <a:srgbClr val="FF0000"/>
                </a:solidFill>
                <a:latin typeface="Comic Sans MS"/>
                <a:cs typeface="Comic Sans MS"/>
              </a:rPr>
              <a:t>Electron accelerator</a:t>
            </a:r>
          </a:p>
        </p:txBody>
      </p:sp>
      <p:sp>
        <p:nvSpPr>
          <p:cNvPr id="19475" name="Text Box 36"/>
          <p:cNvSpPr txBox="1">
            <a:spLocks noChangeArrowheads="1"/>
          </p:cNvSpPr>
          <p:nvPr/>
        </p:nvSpPr>
        <p:spPr bwMode="auto">
          <a:xfrm>
            <a:off x="6781800" y="1033463"/>
            <a:ext cx="97975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LHC</a:t>
            </a:r>
            <a:endParaRPr lang="en-US" sz="3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9476" name="AutoShape 37"/>
          <p:cNvSpPr>
            <a:spLocks noChangeArrowheads="1"/>
          </p:cNvSpPr>
          <p:nvPr/>
        </p:nvSpPr>
        <p:spPr bwMode="auto">
          <a:xfrm>
            <a:off x="3886200" y="2832100"/>
            <a:ext cx="533400" cy="609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78" name="Text Box 39"/>
          <p:cNvSpPr txBox="1">
            <a:spLocks noChangeArrowheads="1"/>
          </p:cNvSpPr>
          <p:nvPr/>
        </p:nvSpPr>
        <p:spPr bwMode="auto">
          <a:xfrm>
            <a:off x="85725" y="5265738"/>
            <a:ext cx="86169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99"/>
                </a:solidFill>
                <a:latin typeface="Comic Sans MS"/>
                <a:cs typeface="Comic Sans MS"/>
              </a:rPr>
              <a:t>Center mass energy range:</a:t>
            </a:r>
            <a:r>
              <a:rPr lang="en-US" sz="2400" dirty="0" smtClean="0">
                <a:solidFill>
                  <a:srgbClr val="000099"/>
                </a:solidFill>
                <a:latin typeface="Comic Sans MS"/>
                <a:cs typeface="Comic Sans MS"/>
              </a:rPr>
              <a:t> 0.5– 2 </a:t>
            </a:r>
            <a:r>
              <a:rPr lang="en-US" sz="2400" dirty="0" err="1" smtClean="0">
                <a:solidFill>
                  <a:srgbClr val="000099"/>
                </a:solidFill>
                <a:latin typeface="Comic Sans MS"/>
                <a:cs typeface="Comic Sans MS"/>
              </a:rPr>
              <a:t>TeV</a:t>
            </a:r>
            <a:r>
              <a:rPr lang="en-US" sz="2400" dirty="0" smtClean="0">
                <a:solidFill>
                  <a:srgbClr val="000099"/>
                </a:solidFill>
                <a:latin typeface="Comic Sans MS"/>
                <a:cs typeface="Comic Sans MS"/>
              </a:rPr>
              <a:t> </a:t>
            </a:r>
          </a:p>
          <a:p>
            <a:pPr eaLnBrk="0" hangingPunct="0"/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9479" name="Oval 40"/>
          <p:cNvSpPr>
            <a:spLocks noChangeAspect="1" noChangeArrowheads="1"/>
          </p:cNvSpPr>
          <p:nvPr/>
        </p:nvSpPr>
        <p:spPr bwMode="auto">
          <a:xfrm>
            <a:off x="2362200" y="2438400"/>
            <a:ext cx="304800" cy="304800"/>
          </a:xfrm>
          <a:prstGeom prst="ellipse">
            <a:avLst/>
          </a:prstGeom>
          <a:solidFill>
            <a:srgbClr val="84AC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6810375" y="4140200"/>
            <a:ext cx="2333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Other ions?  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054" y="0"/>
            <a:ext cx="765946" cy="73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tion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1575" y="1676400"/>
            <a:ext cx="4162425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Option2bi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71600"/>
            <a:ext cx="43434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8695" y="317500"/>
            <a:ext cx="37555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Option </a:t>
            </a:r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1: “ring-ring” (RR)</a:t>
            </a:r>
          </a:p>
          <a:p>
            <a:r>
              <a:rPr lang="en-US" sz="2400" dirty="0" err="1">
                <a:solidFill>
                  <a:srgbClr val="000090"/>
                </a:solidFill>
                <a:latin typeface="Comic Sans MS"/>
                <a:cs typeface="Comic Sans MS"/>
              </a:rPr>
              <a:t>e-/e</a:t>
            </a:r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+ ring in LHC tunnel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29200" y="304800"/>
            <a:ext cx="38695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O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ption </a:t>
            </a:r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2: “ring-linac” (RL)</a:t>
            </a:r>
          </a:p>
        </p:txBody>
      </p:sp>
      <p:sp>
        <p:nvSpPr>
          <p:cNvPr id="7" name="Freeform 6"/>
          <p:cNvSpPr/>
          <p:nvPr/>
        </p:nvSpPr>
        <p:spPr>
          <a:xfrm>
            <a:off x="5319713" y="1271588"/>
            <a:ext cx="1635125" cy="876300"/>
          </a:xfrm>
          <a:custGeom>
            <a:avLst/>
            <a:gdLst>
              <a:gd name="connsiteX0" fmla="*/ 1593273 w 1634836"/>
              <a:gd name="connsiteY0" fmla="*/ 501073 h 875146"/>
              <a:gd name="connsiteX1" fmla="*/ 1620982 w 1634836"/>
              <a:gd name="connsiteY1" fmla="*/ 265546 h 875146"/>
              <a:gd name="connsiteX2" fmla="*/ 1510146 w 1634836"/>
              <a:gd name="connsiteY2" fmla="*/ 57727 h 875146"/>
              <a:gd name="connsiteX3" fmla="*/ 1080655 w 1634836"/>
              <a:gd name="connsiteY3" fmla="*/ 16164 h 875146"/>
              <a:gd name="connsiteX4" fmla="*/ 595746 w 1634836"/>
              <a:gd name="connsiteY4" fmla="*/ 154709 h 875146"/>
              <a:gd name="connsiteX5" fmla="*/ 249382 w 1634836"/>
              <a:gd name="connsiteY5" fmla="*/ 362527 h 875146"/>
              <a:gd name="connsiteX6" fmla="*/ 0 w 1634836"/>
              <a:gd name="connsiteY6" fmla="*/ 875146 h 875146"/>
              <a:gd name="connsiteX7" fmla="*/ 0 w 1634836"/>
              <a:gd name="connsiteY7" fmla="*/ 875146 h 875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4836" h="875146">
                <a:moveTo>
                  <a:pt x="1593273" y="501073"/>
                </a:moveTo>
                <a:cubicBezTo>
                  <a:pt x="1614054" y="420255"/>
                  <a:pt x="1634836" y="339437"/>
                  <a:pt x="1620982" y="265546"/>
                </a:cubicBezTo>
                <a:cubicBezTo>
                  <a:pt x="1607128" y="191655"/>
                  <a:pt x="1600200" y="99291"/>
                  <a:pt x="1510146" y="57727"/>
                </a:cubicBezTo>
                <a:cubicBezTo>
                  <a:pt x="1420092" y="16163"/>
                  <a:pt x="1233055" y="0"/>
                  <a:pt x="1080655" y="16164"/>
                </a:cubicBezTo>
                <a:cubicBezTo>
                  <a:pt x="928255" y="32328"/>
                  <a:pt x="734291" y="96982"/>
                  <a:pt x="595746" y="154709"/>
                </a:cubicBezTo>
                <a:cubicBezTo>
                  <a:pt x="457201" y="212436"/>
                  <a:pt x="348673" y="242454"/>
                  <a:pt x="249382" y="362527"/>
                </a:cubicBezTo>
                <a:cubicBezTo>
                  <a:pt x="150091" y="482600"/>
                  <a:pt x="0" y="875146"/>
                  <a:pt x="0" y="875146"/>
                </a:cubicBezTo>
                <a:lnTo>
                  <a:pt x="0" y="875146"/>
                </a:ln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5981700" y="3009900"/>
            <a:ext cx="1143000" cy="3048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91200" y="2743200"/>
            <a:ext cx="6302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-111" charset="0"/>
              </a:rPr>
              <a:t>s.c.</a:t>
            </a:r>
          </a:p>
          <a:p>
            <a:r>
              <a:rPr lang="en-US" b="1">
                <a:solidFill>
                  <a:srgbClr val="FF0000"/>
                </a:solidFill>
                <a:latin typeface="Calibri" pitchFamily="-111" charset="0"/>
              </a:rPr>
              <a:t>linac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76800" y="4819650"/>
            <a:ext cx="44196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up to 70 </a:t>
            </a:r>
            <a:r>
              <a:rPr lang="en-US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: option for </a:t>
            </a:r>
            <a:r>
              <a:rPr lang="en-US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cw</a:t>
            </a:r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 operation </a:t>
            </a:r>
          </a:p>
          <a:p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and recirculation with energy recovery;</a:t>
            </a:r>
          </a:p>
          <a:p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&gt; 70 </a:t>
            </a:r>
            <a:r>
              <a:rPr lang="en-US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: pulsed operation at higher</a:t>
            </a:r>
          </a:p>
          <a:p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gradient ; </a:t>
            </a:r>
            <a:r>
              <a:rPr lang="en-US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g</a:t>
            </a:r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-hadron option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5105400"/>
            <a:ext cx="30150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omic Sans MS"/>
                <a:cs typeface="Comic Sans MS"/>
              </a:rPr>
              <a:t>SPL, operating with leptons,</a:t>
            </a:r>
          </a:p>
          <a:p>
            <a:r>
              <a:rPr lang="en-US" sz="1600" b="1" dirty="0">
                <a:solidFill>
                  <a:srgbClr val="00B050"/>
                </a:solidFill>
                <a:latin typeface="Comic Sans MS"/>
                <a:cs typeface="Comic Sans MS"/>
              </a:rPr>
              <a:t>as injector for the ring,</a:t>
            </a:r>
          </a:p>
          <a:p>
            <a:r>
              <a:rPr lang="en-US" sz="1600" b="1" dirty="0">
                <a:solidFill>
                  <a:srgbClr val="00B050"/>
                </a:solidFill>
                <a:latin typeface="Comic Sans MS"/>
                <a:cs typeface="Comic Sans MS"/>
              </a:rPr>
              <a:t>possibly with recirculation</a:t>
            </a:r>
          </a:p>
          <a:p>
            <a:endParaRPr lang="en-US" sz="1600" b="1" dirty="0">
              <a:solidFill>
                <a:srgbClr val="00B050"/>
              </a:solidFill>
              <a:latin typeface="Comic Sans MS"/>
              <a:cs typeface="Comic Sans MS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082800" y="1651000"/>
            <a:ext cx="4064000" cy="1143000"/>
          </a:xfrm>
          <a:prstGeom prst="rect">
            <a:avLst/>
          </a:prstGeom>
        </p:spPr>
        <p:txBody>
          <a:bodyPr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/>
                <a:ea typeface="ＭＳ Ｐゴシック" pitchFamily="-110" charset="-128"/>
                <a:cs typeface="Comic Sans MS"/>
              </a:rPr>
              <a:t>LHeC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ＭＳ Ｐゴシック" pitchFamily="-110" charset="-128"/>
              <a:cs typeface="Comic Sans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7" name="Text Box 55"/>
          <p:cNvSpPr txBox="1">
            <a:spLocks noChangeArrowheads="1"/>
          </p:cNvSpPr>
          <p:nvPr/>
        </p:nvSpPr>
        <p:spPr bwMode="auto">
          <a:xfrm>
            <a:off x="4622800" y="6229290"/>
            <a:ext cx="18548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 F. Zimmermann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054" y="1058290"/>
            <a:ext cx="765946" cy="7395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11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088" y="881020"/>
            <a:ext cx="4928224" cy="369844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35846" y="-77980"/>
            <a:ext cx="7575899" cy="1143000"/>
          </a:xfrm>
          <a:prstGeom prst="rect">
            <a:avLst/>
          </a:prstGeom>
        </p:spPr>
        <p:txBody>
          <a:bodyPr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/>
                <a:ea typeface="ＭＳ Ｐゴシック" pitchFamily="-110" charset="-128"/>
                <a:cs typeface="Comic Sans MS"/>
              </a:rPr>
              <a:t>Geometry constrains: 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/>
                <a:ea typeface="ＭＳ Ｐゴシック" pitchFamily="-110" charset="-128"/>
                <a:cs typeface="Comic Sans MS"/>
              </a:rPr>
              <a:t>circular machines have to go around LHC detectors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ＭＳ Ｐゴシック" pitchFamily="-110" charset="-128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864" y="1793524"/>
            <a:ext cx="2433136" cy="1825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01740" y="4057545"/>
            <a:ext cx="1556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© </a:t>
            </a:r>
            <a:r>
              <a:rPr lang="en-US" b="1" i="1" dirty="0" err="1" smtClean="0"/>
              <a:t>H.Burkhard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41" y="1853994"/>
            <a:ext cx="2352558" cy="1765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27807"/>
            <a:ext cx="2361898" cy="2357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054" y="690674"/>
            <a:ext cx="765946" cy="7395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4790" y="4748847"/>
            <a:ext cx="5222240" cy="1463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515627" y="0"/>
            <a:ext cx="795570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3333FF"/>
                </a:solidFill>
                <a:latin typeface="Comic Sans MS"/>
                <a:cs typeface="Comic Sans MS"/>
              </a:rPr>
              <a:t>L</a:t>
            </a:r>
            <a:r>
              <a:rPr lang="en-US" sz="4400" dirty="0" smtClean="0">
                <a:solidFill>
                  <a:srgbClr val="3333FF"/>
                </a:solidFill>
                <a:latin typeface="Comic Sans MS"/>
                <a:cs typeface="Comic Sans MS"/>
              </a:rPr>
              <a:t>uminosity </a:t>
            </a:r>
            <a:r>
              <a:rPr lang="en-US" sz="4400" dirty="0" err="1">
                <a:solidFill>
                  <a:srgbClr val="3333FF"/>
                </a:solidFill>
                <a:latin typeface="Comic Sans MS"/>
                <a:cs typeface="Comic Sans MS"/>
              </a:rPr>
              <a:t>vs</a:t>
            </a:r>
            <a:r>
              <a:rPr lang="en-US" sz="4400" dirty="0" smtClean="0">
                <a:solidFill>
                  <a:srgbClr val="3333FF"/>
                </a:solidFill>
                <a:latin typeface="Comic Sans MS"/>
                <a:cs typeface="Comic Sans MS"/>
              </a:rPr>
              <a:t> </a:t>
            </a:r>
            <a:r>
              <a:rPr lang="en-US" sz="4400" dirty="0" err="1" smtClean="0">
                <a:solidFill>
                  <a:srgbClr val="3333FF"/>
                </a:solidFill>
                <a:latin typeface="Comic Sans MS"/>
                <a:cs typeface="Comic Sans MS"/>
              </a:rPr>
              <a:t>e</a:t>
            </a:r>
            <a:r>
              <a:rPr lang="en-US" sz="4400" dirty="0" smtClean="0">
                <a:solidFill>
                  <a:srgbClr val="3333FF"/>
                </a:solidFill>
                <a:latin typeface="Comic Sans MS"/>
                <a:cs typeface="Comic Sans MS"/>
              </a:rPr>
              <a:t>-beam energy</a:t>
            </a:r>
          </a:p>
          <a:p>
            <a:r>
              <a:rPr lang="en-US" sz="2400" i="1" dirty="0" smtClean="0">
                <a:solidFill>
                  <a:srgbClr val="3333FF"/>
                </a:solidFill>
                <a:latin typeface="Comic Sans MS"/>
                <a:cs typeface="Comic Sans MS"/>
              </a:rPr>
              <a:t>for AC</a:t>
            </a:r>
            <a:r>
              <a:rPr lang="en-US" sz="2400" i="1" dirty="0" smtClean="0">
                <a:solidFill>
                  <a:srgbClr val="3333FF"/>
                </a:solidFill>
                <a:latin typeface="Comic Sans MS"/>
                <a:cs typeface="Comic Sans MS"/>
              </a:rPr>
              <a:t>-plug power </a:t>
            </a:r>
            <a:r>
              <a:rPr lang="en-US" sz="2400" i="1" dirty="0" smtClean="0">
                <a:solidFill>
                  <a:srgbClr val="3333FF"/>
                </a:solidFill>
                <a:latin typeface="Comic Sans MS"/>
                <a:cs typeface="Comic Sans MS"/>
              </a:rPr>
              <a:t>consumption s</a:t>
            </a:r>
            <a:r>
              <a:rPr lang="en-US" sz="2400" i="1" dirty="0" smtClean="0">
                <a:solidFill>
                  <a:srgbClr val="3333FF"/>
                </a:solidFill>
                <a:latin typeface="Comic Sans MS"/>
                <a:cs typeface="Comic Sans MS"/>
              </a:rPr>
              <a:t>et at 100 MW</a:t>
            </a:r>
            <a:r>
              <a:rPr lang="en-US" sz="2400" i="1" dirty="0" smtClean="0">
                <a:solidFill>
                  <a:srgbClr val="3333FF"/>
                </a:solidFill>
                <a:latin typeface="Comic Sans MS"/>
                <a:cs typeface="Comic Sans MS"/>
              </a:rPr>
              <a:t> </a:t>
            </a:r>
            <a:endParaRPr lang="en-US" sz="2400" i="1" dirty="0">
              <a:solidFill>
                <a:srgbClr val="3333FF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618" y="0"/>
            <a:ext cx="765946" cy="739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255" y="2061153"/>
            <a:ext cx="6007279" cy="42433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93123" y="5944955"/>
            <a:ext cx="200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© Bernhard </a:t>
            </a:r>
            <a:r>
              <a:rPr lang="en-US" i="1" dirty="0" err="1" smtClean="0"/>
              <a:t>Holzer</a:t>
            </a:r>
            <a:endParaRPr lang="en-US" dirty="0"/>
          </a:p>
        </p:txBody>
      </p:sp>
      <p:pic>
        <p:nvPicPr>
          <p:cNvPr id="12" name="Picture 3" descr="lumivsenergy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539952"/>
            <a:ext cx="4394200" cy="323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5"/>
          <p:cNvSpPr txBox="1">
            <a:spLocks noChangeArrowheads="1"/>
          </p:cNvSpPr>
          <p:nvPr/>
        </p:nvSpPr>
        <p:spPr bwMode="auto">
          <a:xfrm>
            <a:off x="2157360" y="2466381"/>
            <a:ext cx="18548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 F. Zimmermann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14607" y="6581001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696522" y="3645332"/>
          <a:ext cx="1113371" cy="540312"/>
        </p:xfrm>
        <a:graphic>
          <a:graphicData uri="http://schemas.openxmlformats.org/presentationml/2006/ole">
            <p:oleObj spid="_x0000_s224258" name="Equation" r:id="rId7" imgW="863600" imgH="419100" progId="Equation.3">
              <p:embed/>
            </p:oleObj>
          </a:graphicData>
        </a:graphic>
      </p:graphicFrame>
      <p:graphicFrame>
        <p:nvGraphicFramePr>
          <p:cNvPr id="224259" name="Object 3"/>
          <p:cNvGraphicFramePr>
            <a:graphicFrameLocks noChangeAspect="1"/>
          </p:cNvGraphicFramePr>
          <p:nvPr/>
        </p:nvGraphicFramePr>
        <p:xfrm>
          <a:off x="3294275" y="4503515"/>
          <a:ext cx="784489" cy="512320"/>
        </p:xfrm>
        <a:graphic>
          <a:graphicData uri="http://schemas.openxmlformats.org/presentationml/2006/ole">
            <p:oleObj spid="_x0000_s224259" name="Equation" r:id="rId8" imgW="622300" imgH="406400" progId="Equation.3">
              <p:embed/>
            </p:oleObj>
          </a:graphicData>
        </a:graphic>
      </p:graphicFrame>
      <p:graphicFrame>
        <p:nvGraphicFramePr>
          <p:cNvPr id="224260" name="Object 4"/>
          <p:cNvGraphicFramePr>
            <a:graphicFrameLocks noChangeAspect="1"/>
          </p:cNvGraphicFramePr>
          <p:nvPr/>
        </p:nvGraphicFramePr>
        <p:xfrm>
          <a:off x="1560159" y="2939153"/>
          <a:ext cx="750662" cy="545936"/>
        </p:xfrm>
        <a:graphic>
          <a:graphicData uri="http://schemas.openxmlformats.org/presentationml/2006/ole">
            <p:oleObj spid="_x0000_s224260" name="Equation" r:id="rId9" imgW="558800" imgH="406400" progId="Equation.3">
              <p:embed/>
            </p:oleObj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76911" y="1203475"/>
          <a:ext cx="8612858" cy="1005840"/>
        </p:xfrm>
        <a:graphic>
          <a:graphicData uri="http://schemas.openxmlformats.org/drawingml/2006/table">
            <a:tbl>
              <a:tblPr/>
              <a:tblGrid>
                <a:gridCol w="3947560"/>
                <a:gridCol w="1291929"/>
                <a:gridCol w="1004833"/>
                <a:gridCol w="1220155"/>
                <a:gridCol w="1148381"/>
              </a:tblGrid>
              <a:tr h="3322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itchFamily="-111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itchFamily="-111" charset="0"/>
                        </a:rPr>
                        <a:t>b,p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itchFamily="-111" charset="0"/>
                        </a:rPr>
                        <a:t>T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itchFamily="-111" charset="0"/>
                        </a:rPr>
                        <a:t>sep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Symbol" pitchFamily="-111" charset="2"/>
                        </a:rPr>
                        <a:t>e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itchFamily="-111" charset="0"/>
                        </a:rPr>
                        <a:t>p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Symbol" pitchFamily="-111" charset="2"/>
                        </a:rPr>
                        <a:t>g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itchFamily="-111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Symbol" pitchFamily="-111" charset="2"/>
                        </a:rPr>
                        <a:t>b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itchFamily="-111" charset="0"/>
                        </a:rPr>
                        <a:t>*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itchFamily="-111" charset="0"/>
                        </a:rPr>
                        <a:t>p,min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22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LHC phase-I upgrade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1.7x10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25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3.75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11" charset="2"/>
                        </a:rPr>
                        <a:t>m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0.25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322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LHC phase-II upgrade (“LPA”)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5x10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50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3.75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-111" charset="2"/>
                        </a:rPr>
                        <a:t>m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0.10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1" charset="0"/>
                        </a:rPr>
                        <a:t>m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0605" y="5776665"/>
            <a:ext cx="3624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  <a:latin typeface="Comic Sans MS"/>
                <a:cs typeface="Comic Sans MS"/>
              </a:rPr>
              <a:t>Ring SR power </a:t>
            </a:r>
            <a:r>
              <a:rPr lang="en-US" sz="1200" dirty="0" smtClean="0">
                <a:latin typeface="Comic Sans MS"/>
                <a:cs typeface="Comic Sans MS"/>
              </a:rPr>
              <a:t>= </a:t>
            </a:r>
            <a:r>
              <a:rPr lang="en-US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Linac beam power &amp; </a:t>
            </a:r>
            <a:r>
              <a:rPr lang="en-US" sz="1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cryo</a:t>
            </a:r>
            <a:r>
              <a:rPr lang="en-US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power</a:t>
            </a:r>
          </a:p>
          <a:p>
            <a:r>
              <a:rPr lang="en-US" sz="1200" dirty="0" smtClean="0">
                <a:latin typeface="Comic Sans MS"/>
                <a:cs typeface="Comic Sans MS"/>
              </a:rPr>
              <a:t>		   = electrical power set to 100 MW </a:t>
            </a:r>
          </a:p>
          <a:p>
            <a:r>
              <a:rPr lang="en-US" sz="1200" dirty="0" smtClean="0">
                <a:latin typeface="Comic Sans MS"/>
                <a:cs typeface="Comic Sans MS"/>
              </a:rPr>
              <a:t>		   </a:t>
            </a:r>
            <a:r>
              <a:rPr lang="en-US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linac has much lower current</a:t>
            </a:r>
            <a:endParaRPr lang="en-US" sz="1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685800" y="228600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3333FF"/>
                </a:solidFill>
                <a:latin typeface="Comic Sans MS"/>
                <a:cs typeface="Comic Sans MS"/>
              </a:rPr>
              <a:t>IR layout &amp; crab crossing (for RR)</a:t>
            </a:r>
            <a:endParaRPr lang="en-US" sz="4000" b="1" dirty="0">
              <a:solidFill>
                <a:srgbClr val="3333FF"/>
              </a:solidFill>
              <a:latin typeface="Comic Sans MS"/>
              <a:cs typeface="Comic Sans MS"/>
            </a:endParaRPr>
          </a:p>
        </p:txBody>
      </p:sp>
      <p:pic>
        <p:nvPicPr>
          <p:cNvPr id="12291" name="Picture 3" descr="IR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066800"/>
            <a:ext cx="3268663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2" descr="IR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971800"/>
            <a:ext cx="4648200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638300"/>
            <a:ext cx="5511800" cy="1154162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1-2 </a:t>
            </a:r>
            <a:r>
              <a:rPr lang="en-US" sz="2000" dirty="0" err="1" smtClean="0">
                <a:latin typeface="Comic Sans MS"/>
                <a:cs typeface="Comic Sans MS"/>
              </a:rPr>
              <a:t>mrad</a:t>
            </a:r>
            <a:r>
              <a:rPr lang="en-US" sz="2000" dirty="0" smtClean="0">
                <a:latin typeface="Comic Sans MS"/>
                <a:cs typeface="Comic Sans MS"/>
              </a:rPr>
              <a:t> crossing </a:t>
            </a:r>
            <a:r>
              <a:rPr lang="en-US" sz="2000" dirty="0">
                <a:latin typeface="Comic Sans MS"/>
                <a:cs typeface="Comic Sans MS"/>
              </a:rPr>
              <a:t>angle</a:t>
            </a:r>
            <a:r>
              <a:rPr lang="en-US" sz="2000" dirty="0" smtClean="0">
                <a:latin typeface="Comic Sans MS"/>
                <a:cs typeface="Comic Sans MS"/>
              </a:rPr>
              <a:t> for early separation</a:t>
            </a:r>
          </a:p>
          <a:p>
            <a:r>
              <a:rPr lang="en-US" sz="900" dirty="0">
                <a:latin typeface="Comic Sans MS"/>
                <a:cs typeface="Comic Sans MS"/>
              </a:rPr>
              <a:t>  </a:t>
            </a:r>
            <a:endParaRPr lang="en-US" sz="900" dirty="0" smtClean="0">
              <a:latin typeface="Comic Sans MS"/>
              <a:cs typeface="Comic Sans MS"/>
            </a:endParaRPr>
          </a:p>
          <a:p>
            <a:r>
              <a:rPr lang="en-US" sz="2000" dirty="0" smtClean="0">
                <a:latin typeface="Comic Sans MS"/>
                <a:cs typeface="Comic Sans MS"/>
              </a:rPr>
              <a:t>Proton </a:t>
            </a:r>
            <a:r>
              <a:rPr lang="en-US" sz="2000" dirty="0">
                <a:latin typeface="Comic Sans MS"/>
                <a:cs typeface="Comic Sans MS"/>
              </a:rPr>
              <a:t>crab cavities</a:t>
            </a:r>
            <a:r>
              <a:rPr lang="en-US" sz="2000" dirty="0" smtClean="0">
                <a:latin typeface="Comic Sans MS"/>
                <a:cs typeface="Comic Sans MS"/>
              </a:rPr>
              <a:t>: 15</a:t>
            </a:r>
            <a:r>
              <a:rPr lang="en-US" sz="2000" dirty="0">
                <a:latin typeface="Comic Sans MS"/>
                <a:cs typeface="Comic Sans MS"/>
              </a:rPr>
              <a:t>-30 MV at 800 </a:t>
            </a:r>
            <a:r>
              <a:rPr lang="en-US" sz="2000" dirty="0" smtClean="0">
                <a:latin typeface="Comic Sans MS"/>
                <a:cs typeface="Comic Sans MS"/>
              </a:rPr>
              <a:t>MHz</a:t>
            </a:r>
          </a:p>
          <a:p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12294" name="Picture 5" descr="IR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5334000"/>
            <a:ext cx="5181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600700" y="5727700"/>
            <a:ext cx="2840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omic Sans MS"/>
                <a:cs typeface="Comic Sans MS"/>
              </a:rPr>
              <a:t>SC half </a:t>
            </a:r>
            <a:r>
              <a:rPr lang="en-US" sz="2000" b="1" dirty="0" err="1">
                <a:latin typeface="Comic Sans MS"/>
                <a:cs typeface="Comic Sans MS"/>
              </a:rPr>
              <a:t>quadrupoles</a:t>
            </a:r>
            <a:endParaRPr lang="en-US" sz="2000" b="1" dirty="0">
              <a:latin typeface="Comic Sans MS"/>
              <a:cs typeface="Comic Sans MS"/>
            </a:endParaRPr>
          </a:p>
          <a:p>
            <a:r>
              <a:rPr lang="en-US" sz="2000" b="1" dirty="0">
                <a:latin typeface="Comic Sans MS"/>
                <a:cs typeface="Comic Sans MS"/>
              </a:rPr>
              <a:t>synchrotron radiation</a:t>
            </a:r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725488" y="1193800"/>
            <a:ext cx="24622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©Bernhard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Holzer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054" y="2879966"/>
            <a:ext cx="765946" cy="73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3360258" y="174680"/>
            <a:ext cx="26401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  <a:latin typeface="Comic Sans MS"/>
                <a:cs typeface="Comic Sans MS"/>
              </a:rPr>
              <a:t>P</a:t>
            </a:r>
            <a:r>
              <a:rPr lang="en-US" sz="40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ositrons</a:t>
            </a:r>
            <a:endParaRPr lang="en-US" sz="4400" b="1" dirty="0">
              <a:solidFill>
                <a:srgbClr val="3333FF"/>
              </a:solidFill>
              <a:latin typeface="Comic Sans MS"/>
              <a:cs typeface="Comic Sans MS"/>
            </a:endParaRP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304800" y="685800"/>
            <a:ext cx="1018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i="1" dirty="0" smtClean="0">
                <a:latin typeface="Comic Sans MS"/>
                <a:cs typeface="Comic Sans MS"/>
              </a:rPr>
              <a:t>Ring</a:t>
            </a:r>
            <a:endParaRPr lang="en-US" sz="2800" b="1" i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4800" y="1676400"/>
            <a:ext cx="11800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i="1" dirty="0">
                <a:latin typeface="Comic Sans MS"/>
                <a:cs typeface="Comic Sans MS"/>
              </a:rPr>
              <a:t>L</a:t>
            </a:r>
            <a:r>
              <a:rPr lang="en-US" sz="2800" b="1" i="1" dirty="0" smtClean="0">
                <a:latin typeface="Comic Sans MS"/>
                <a:cs typeface="Comic Sans MS"/>
              </a:rPr>
              <a:t>inac</a:t>
            </a:r>
            <a:endParaRPr lang="en-US" sz="2800" b="1" i="1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1219200"/>
            <a:ext cx="67396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A </a:t>
            </a:r>
            <a:r>
              <a:rPr lang="en-US" sz="2400" dirty="0">
                <a:latin typeface="Comic Sans MS"/>
                <a:cs typeface="Comic Sans MS"/>
              </a:rPr>
              <a:t>rebuilt conventional </a:t>
            </a:r>
            <a:r>
              <a:rPr lang="en-US" sz="2400" dirty="0" err="1">
                <a:latin typeface="Comic Sans MS"/>
                <a:cs typeface="Comic Sans MS"/>
              </a:rPr>
              <a:t>e</a:t>
            </a:r>
            <a:r>
              <a:rPr lang="en-US" sz="2400" baseline="30000" dirty="0">
                <a:latin typeface="Comic Sans MS"/>
                <a:cs typeface="Comic Sans MS"/>
              </a:rPr>
              <a:t>+</a:t>
            </a:r>
            <a:r>
              <a:rPr lang="en-US" sz="2400" dirty="0">
                <a:latin typeface="Comic Sans MS"/>
                <a:cs typeface="Comic Sans MS"/>
              </a:rPr>
              <a:t> source would suffice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2209800"/>
            <a:ext cx="8073244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rue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challenge</a:t>
            </a:r>
            <a:r>
              <a:rPr lang="en-US" sz="2400" dirty="0">
                <a:latin typeface="Comic Sans MS"/>
                <a:cs typeface="Comic Sans MS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10x more </a:t>
            </a:r>
            <a:r>
              <a:rPr lang="en-US" sz="2400" b="1" dirty="0" err="1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24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+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than ILC!</a:t>
            </a:r>
            <a:endParaRPr lang="en-US" sz="24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arge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# bunches </a:t>
            </a:r>
            <a:r>
              <a:rPr lang="en-US" sz="2400" dirty="0">
                <a:latin typeface="Comic Sans MS"/>
                <a:ea typeface="Arial" pitchFamily="-111" charset="0"/>
                <a:cs typeface="Comic Sans MS"/>
              </a:rPr>
              <a:t>→ </a:t>
            </a:r>
            <a:r>
              <a:rPr lang="en-US" sz="2400" dirty="0">
                <a:latin typeface="Comic Sans MS"/>
                <a:cs typeface="Comic Sans MS"/>
              </a:rPr>
              <a:t>damping ring difficult</a:t>
            </a:r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Candidate </a:t>
            </a:r>
            <a:r>
              <a:rPr lang="en-US" sz="2400" b="1" dirty="0" err="1">
                <a:solidFill>
                  <a:srgbClr val="3333FF"/>
                </a:solidFill>
                <a:latin typeface="Comic Sans MS"/>
                <a:cs typeface="Comic Sans MS"/>
              </a:rPr>
              <a:t>e</a:t>
            </a:r>
            <a:r>
              <a:rPr lang="en-US" sz="2400" b="1" baseline="30000" dirty="0">
                <a:solidFill>
                  <a:srgbClr val="3333FF"/>
                </a:solidFill>
                <a:latin typeface="Comic Sans MS"/>
                <a:cs typeface="Comic Sans MS"/>
              </a:rPr>
              <a:t>+</a:t>
            </a:r>
            <a:r>
              <a:rPr lang="en-US" sz="2400" b="1" dirty="0">
                <a:solidFill>
                  <a:srgbClr val="3333FF"/>
                </a:solidFill>
                <a:latin typeface="Comic Sans MS"/>
                <a:cs typeface="Comic Sans MS"/>
              </a:rPr>
              <a:t> sources </a:t>
            </a:r>
            <a:r>
              <a:rPr lang="en-US" sz="2400" dirty="0">
                <a:latin typeface="Comic Sans MS"/>
                <a:cs typeface="Comic Sans MS"/>
              </a:rPr>
              <a:t>under study</a:t>
            </a:r>
            <a:r>
              <a:rPr lang="en-US" sz="2400" dirty="0" smtClean="0">
                <a:latin typeface="Comic Sans MS"/>
                <a:cs typeface="Comic Sans MS"/>
              </a:rPr>
              <a:t> :</a:t>
            </a:r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	- </a:t>
            </a:r>
            <a:r>
              <a:rPr lang="en-US" sz="2400" b="1" dirty="0">
                <a:latin typeface="Comic Sans MS"/>
                <a:cs typeface="Comic Sans MS"/>
              </a:rPr>
              <a:t>ERL Compton </a:t>
            </a:r>
            <a:r>
              <a:rPr lang="en-US" sz="2400" dirty="0">
                <a:latin typeface="Comic Sans MS"/>
                <a:cs typeface="Comic Sans MS"/>
              </a:rPr>
              <a:t>source for CW operation</a:t>
            </a:r>
          </a:p>
          <a:p>
            <a:r>
              <a:rPr lang="en-US" sz="2400" dirty="0">
                <a:latin typeface="Comic Sans MS"/>
                <a:cs typeface="Comic Sans MS"/>
              </a:rPr>
              <a:t>		e.g. 100 </a:t>
            </a:r>
            <a:r>
              <a:rPr lang="en-US" sz="2400" dirty="0" err="1">
                <a:latin typeface="Comic Sans MS"/>
                <a:cs typeface="Comic Sans MS"/>
              </a:rPr>
              <a:t>mA</a:t>
            </a:r>
            <a:r>
              <a:rPr lang="en-US" sz="2400" dirty="0">
                <a:latin typeface="Comic Sans MS"/>
                <a:cs typeface="Comic Sans MS"/>
              </a:rPr>
              <a:t> ERL </a:t>
            </a:r>
            <a:r>
              <a:rPr lang="en-US" sz="2400" dirty="0" err="1">
                <a:latin typeface="Comic Sans MS"/>
                <a:cs typeface="Comic Sans MS"/>
              </a:rPr>
              <a:t>w</a:t>
            </a:r>
            <a:r>
              <a:rPr lang="en-US" sz="2400" dirty="0">
                <a:latin typeface="Comic Sans MS"/>
                <a:cs typeface="Comic Sans MS"/>
              </a:rPr>
              <a:t>. 10 optical cavities</a:t>
            </a:r>
          </a:p>
          <a:p>
            <a:r>
              <a:rPr lang="en-US" sz="2400" dirty="0">
                <a:latin typeface="Comic Sans MS"/>
                <a:cs typeface="Comic Sans MS"/>
              </a:rPr>
              <a:t>	- </a:t>
            </a:r>
            <a:r>
              <a:rPr lang="en-US" sz="2400" b="1" dirty="0" err="1">
                <a:latin typeface="Comic Sans MS"/>
                <a:cs typeface="Comic Sans MS"/>
              </a:rPr>
              <a:t>undulator</a:t>
            </a:r>
            <a:r>
              <a:rPr lang="en-US" sz="2400" b="1" dirty="0">
                <a:latin typeface="Comic Sans MS"/>
                <a:cs typeface="Comic Sans MS"/>
              </a:rPr>
              <a:t> source using spent </a:t>
            </a:r>
            <a:r>
              <a:rPr lang="en-US" sz="2400" b="1" dirty="0" err="1">
                <a:latin typeface="Comic Sans MS"/>
                <a:cs typeface="Comic Sans MS"/>
              </a:rPr>
              <a:t>e</a:t>
            </a:r>
            <a:r>
              <a:rPr lang="en-US" sz="2400" b="1" dirty="0">
                <a:latin typeface="Comic Sans MS"/>
                <a:cs typeface="Comic Sans MS"/>
              </a:rPr>
              <a:t>- beam</a:t>
            </a:r>
          </a:p>
          <a:p>
            <a:r>
              <a:rPr lang="en-US" sz="2400" dirty="0">
                <a:latin typeface="Comic Sans MS"/>
                <a:cs typeface="Comic Sans MS"/>
              </a:rPr>
              <a:t>	-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b="1" dirty="0">
                <a:latin typeface="Comic Sans MS"/>
                <a:cs typeface="Comic Sans MS"/>
              </a:rPr>
              <a:t>L</a:t>
            </a:r>
            <a:r>
              <a:rPr lang="en-US" sz="2400" b="1" dirty="0" smtClean="0">
                <a:latin typeface="Comic Sans MS"/>
                <a:cs typeface="Comic Sans MS"/>
              </a:rPr>
              <a:t>inac</a:t>
            </a:r>
            <a:r>
              <a:rPr lang="en-US" sz="2400" b="1" dirty="0">
                <a:latin typeface="Comic Sans MS"/>
                <a:cs typeface="Comic Sans MS"/>
              </a:rPr>
              <a:t>-Compton</a:t>
            </a:r>
            <a:r>
              <a:rPr lang="en-US" sz="2400" dirty="0">
                <a:latin typeface="Comic Sans MS"/>
                <a:cs typeface="Comic Sans MS"/>
              </a:rPr>
              <a:t> source for pulsed operation</a:t>
            </a:r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Complementary </a:t>
            </a:r>
            <a:r>
              <a:rPr lang="en-US" sz="2400" b="1" dirty="0">
                <a:solidFill>
                  <a:srgbClr val="3333FF"/>
                </a:solidFill>
                <a:latin typeface="Comic Sans MS"/>
                <a:cs typeface="Comic Sans MS"/>
              </a:rPr>
              <a:t>options: </a:t>
            </a:r>
            <a:r>
              <a:rPr lang="en-US" sz="2400" dirty="0">
                <a:latin typeface="Comic Sans MS"/>
                <a:cs typeface="Comic Sans MS"/>
              </a:rPr>
              <a:t>collimate to shrink </a:t>
            </a:r>
            <a:r>
              <a:rPr lang="en-US" sz="2400" dirty="0" err="1">
                <a:latin typeface="Comic Sans MS"/>
                <a:cs typeface="Comic Sans MS"/>
              </a:rPr>
              <a:t>emittance</a:t>
            </a:r>
            <a:r>
              <a:rPr lang="en-US" sz="2400" dirty="0">
                <a:latin typeface="Comic Sans MS"/>
                <a:cs typeface="Comic Sans MS"/>
              </a:rPr>
              <a:t>,</a:t>
            </a:r>
          </a:p>
          <a:p>
            <a:r>
              <a:rPr lang="en-US" sz="2400" dirty="0">
                <a:latin typeface="Comic Sans MS"/>
                <a:cs typeface="Comic Sans MS"/>
              </a:rPr>
              <a:t>extremely fast damping in laser cooling ring?, </a:t>
            </a:r>
          </a:p>
          <a:p>
            <a:r>
              <a:rPr lang="en-US" sz="2400" dirty="0">
                <a:latin typeface="Comic Sans MS"/>
                <a:cs typeface="Comic Sans MS"/>
              </a:rPr>
              <a:t>recycle </a:t>
            </a:r>
            <a:r>
              <a:rPr lang="en-US" sz="2400" dirty="0" err="1">
                <a:latin typeface="Comic Sans MS"/>
                <a:cs typeface="Comic Sans MS"/>
              </a:rPr>
              <a:t>e</a:t>
            </a:r>
            <a:r>
              <a:rPr lang="en-US" sz="2400" dirty="0">
                <a:latin typeface="Comic Sans MS"/>
                <a:cs typeface="Comic Sans MS"/>
              </a:rPr>
              <a:t>+ together with recovering their energy?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endParaRPr lang="en-US" sz="2400" dirty="0">
              <a:latin typeface="Comic Sans MS"/>
              <a:cs typeface="Comic Sans MS"/>
            </a:endParaRPr>
          </a:p>
          <a:p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4144464" y="6069698"/>
            <a:ext cx="3862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omic Sans MS"/>
                <a:cs typeface="Comic Sans MS"/>
              </a:rPr>
              <a:t>T. Omori</a:t>
            </a:r>
            <a:r>
              <a:rPr lang="en-US" b="1" dirty="0" smtClean="0">
                <a:solidFill>
                  <a:srgbClr val="00B050"/>
                </a:solidFill>
                <a:latin typeface="Comic Sans MS"/>
                <a:cs typeface="Comic Sans MS"/>
              </a:rPr>
              <a:t>, J</a:t>
            </a:r>
            <a:r>
              <a:rPr lang="en-US" b="1" dirty="0">
                <a:solidFill>
                  <a:srgbClr val="00B050"/>
                </a:solidFill>
                <a:latin typeface="Comic Sans MS"/>
                <a:cs typeface="Comic Sans MS"/>
              </a:rPr>
              <a:t>. </a:t>
            </a:r>
            <a:r>
              <a:rPr lang="en-US" b="1" dirty="0" smtClean="0">
                <a:solidFill>
                  <a:srgbClr val="00B050"/>
                </a:solidFill>
                <a:latin typeface="Comic Sans MS"/>
                <a:cs typeface="Comic Sans MS"/>
              </a:rPr>
              <a:t>Urakawa, </a:t>
            </a:r>
            <a:r>
              <a:rPr lang="en-US" b="1" i="1" dirty="0" smtClean="0">
                <a:solidFill>
                  <a:srgbClr val="00B050"/>
                </a:solidFill>
                <a:latin typeface="Comic Sans MS"/>
                <a:cs typeface="Comic Sans MS"/>
              </a:rPr>
              <a:t>et </a:t>
            </a:r>
            <a:r>
              <a:rPr lang="en-US" b="1" i="1" dirty="0">
                <a:solidFill>
                  <a:srgbClr val="00B050"/>
                </a:solidFill>
                <a:latin typeface="Comic Sans MS"/>
                <a:cs typeface="Comic Sans MS"/>
              </a:rPr>
              <a:t>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618" y="0"/>
            <a:ext cx="765946" cy="73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901700"/>
            <a:ext cx="5501640" cy="3540760"/>
          </a:xfrm>
          <a:prstGeom prst="rect">
            <a:avLst/>
          </a:prstGeom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1674384" y="0"/>
            <a:ext cx="6718300" cy="615950"/>
          </a:xfrm>
        </p:spPr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Materials are from eRHIC R&amp;D group at C-AD, BNL and </a:t>
            </a:r>
            <a:r>
              <a:rPr lang="en-US" sz="2800" dirty="0" err="1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LHeC</a:t>
            </a:r>
            <a:r>
              <a:rPr lang="en-US" sz="2800" dirty="0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Co 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91500" y="6629400"/>
            <a:ext cx="1905000" cy="457200"/>
          </a:xfrm>
          <a:noFill/>
        </p:spPr>
        <p:txBody>
          <a:bodyPr/>
          <a:lstStyle/>
          <a:p>
            <a:fld id="{47326387-9BEF-CE4F-998B-E10A231580A6}" type="slidenum">
              <a:rPr lang="en-US" sz="1100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pPr/>
              <a:t>2</a:t>
            </a:fld>
            <a:endParaRPr lang="en-US" sz="1100" dirty="0" smtClean="0">
              <a:solidFill>
                <a:srgbClr val="00009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18438" name="Rounded Rectangle 7"/>
          <p:cNvSpPr>
            <a:spLocks noChangeArrowheads="1"/>
          </p:cNvSpPr>
          <p:nvPr/>
        </p:nvSpPr>
        <p:spPr bwMode="auto">
          <a:xfrm>
            <a:off x="2654300" y="3168650"/>
            <a:ext cx="520700" cy="1219200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cxnSp>
        <p:nvCxnSpPr>
          <p:cNvPr id="18440" name="Straight Connector 12"/>
          <p:cNvCxnSpPr>
            <a:cxnSpLocks noChangeShapeType="1"/>
          </p:cNvCxnSpPr>
          <p:nvPr/>
        </p:nvCxnSpPr>
        <p:spPr bwMode="auto">
          <a:xfrm>
            <a:off x="1685925" y="4191000"/>
            <a:ext cx="241300" cy="1588"/>
          </a:xfrm>
          <a:prstGeom prst="line">
            <a:avLst/>
          </a:prstGeom>
          <a:noFill/>
          <a:ln w="9525">
            <a:solidFill>
              <a:srgbClr val="000090"/>
            </a:solidFill>
            <a:round/>
            <a:headEnd/>
            <a:tailEnd/>
          </a:ln>
        </p:spPr>
      </p:cxnSp>
      <p:sp>
        <p:nvSpPr>
          <p:cNvPr id="18" name="Rectangle 17"/>
          <p:cNvSpPr/>
          <p:nvPr/>
        </p:nvSpPr>
        <p:spPr>
          <a:xfrm>
            <a:off x="1765300" y="659699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1657350"/>
            <a:ext cx="1137920" cy="3449320"/>
          </a:xfrm>
          <a:prstGeom prst="rect">
            <a:avLst/>
          </a:prstGeom>
        </p:spPr>
      </p:pic>
      <p:sp>
        <p:nvSpPr>
          <p:cNvPr id="24" name="Oval Callout 21"/>
          <p:cNvSpPr>
            <a:spLocks noChangeArrowheads="1"/>
          </p:cNvSpPr>
          <p:nvPr/>
        </p:nvSpPr>
        <p:spPr bwMode="auto">
          <a:xfrm>
            <a:off x="0" y="711200"/>
            <a:ext cx="1892300" cy="4762500"/>
          </a:xfrm>
          <a:prstGeom prst="wedgeEllipseCallout">
            <a:avLst>
              <a:gd name="adj1" fmla="val 90881"/>
              <a:gd name="adj2" fmla="val 12814"/>
            </a:avLst>
          </a:prstGeom>
          <a:noFill/>
          <a:ln w="76200" cap="flat" cmpd="tri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077861" y="5695434"/>
            <a:ext cx="36760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hlinkClick r:id="rId4"/>
              </a:rPr>
              <a:t>http://hbu.home.cern.ch/hbu/LHeC.html</a:t>
            </a:r>
            <a:endParaRPr lang="en-US" sz="1600" dirty="0" smtClean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  <a:hlinkClick r:id="rId5"/>
              </a:rPr>
              <a:t>http://www.ep.ph.bham.ac.uk/exp/LHeC/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</a:p>
          <a:p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050771"/>
            <a:ext cx="50914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EIC activity &amp; meetings are at 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hlinkClick r:id="rId6"/>
              </a:rPr>
              <a:t>http://web.mit.edu/eicc/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21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1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8054" y="0"/>
            <a:ext cx="765946" cy="73953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372218" y="4288863"/>
            <a:ext cx="3854797" cy="2165763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60000"/>
              </a:lnSpc>
              <a:spcAft>
                <a:spcPts val="1200"/>
              </a:spcAft>
              <a:buFontTx/>
              <a:buNone/>
            </a:pPr>
            <a:r>
              <a:rPr lang="en-US" sz="1100" kern="0" dirty="0" smtClean="0">
                <a:latin typeface="Comic Sans MS"/>
                <a:ea typeface="Comic Sans MS" pitchFamily="-110" charset="0"/>
                <a:cs typeface="Comic Sans MS"/>
              </a:rPr>
              <a:t>Inputs on Physics from BNL EIC task force </a:t>
            </a:r>
          </a:p>
          <a:p>
            <a:pPr algn="ctr">
              <a:lnSpc>
                <a:spcPct val="60000"/>
              </a:lnSpc>
              <a:spcAft>
                <a:spcPts val="1200"/>
              </a:spcAft>
              <a:buFontTx/>
              <a:buNone/>
            </a:pPr>
            <a:r>
              <a:rPr lang="en-US" sz="1100" kern="0" dirty="0" smtClean="0">
                <a:latin typeface="Comic Sans MS"/>
                <a:ea typeface="Comic Sans MS" pitchFamily="-110" charset="0"/>
                <a:cs typeface="Comic Sans MS"/>
              </a:rPr>
              <a:t> lead by 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E.-C.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Aschenauer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T. Ulrich, </a:t>
            </a:r>
          </a:p>
          <a:p>
            <a:pPr marL="228600" indent="-228600" algn="ctr">
              <a:lnSpc>
                <a:spcPct val="60000"/>
              </a:lnSpc>
              <a:spcAft>
                <a:spcPts val="1200"/>
              </a:spcAft>
            </a:pP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A.Cadwell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A.Deshpande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R.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Ent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 T. Horn, H.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Kowalsky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</a:t>
            </a:r>
          </a:p>
          <a:p>
            <a:pPr marL="228600" indent="-228600" algn="ctr">
              <a:lnSpc>
                <a:spcPct val="60000"/>
              </a:lnSpc>
              <a:spcAft>
                <a:spcPts val="1200"/>
              </a:spcAft>
            </a:pP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M. Lamont, T.W.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Ludlam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R. Milner, B.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Surrow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</a:t>
            </a:r>
          </a:p>
          <a:p>
            <a:pPr marL="228600" indent="-228600" algn="ctr">
              <a:lnSpc>
                <a:spcPct val="60000"/>
              </a:lnSpc>
              <a:spcAft>
                <a:spcPts val="1200"/>
              </a:spcAft>
            </a:pP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S.Vigdor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R.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Venugopalan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</a:t>
            </a:r>
            <a:r>
              <a:rPr lang="en-US" sz="1100" dirty="0" err="1" smtClean="0">
                <a:latin typeface="Comic Sans MS"/>
                <a:ea typeface="Comic Sans MS" pitchFamily="-110" charset="0"/>
                <a:cs typeface="Comic Sans MS"/>
              </a:rPr>
              <a:t>W.Vogelsang</a:t>
            </a: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, ….</a:t>
            </a:r>
          </a:p>
          <a:p>
            <a:pPr algn="ctr">
              <a:lnSpc>
                <a:spcPct val="60000"/>
              </a:lnSpc>
              <a:spcAft>
                <a:spcPts val="1200"/>
              </a:spcAft>
            </a:pPr>
            <a:r>
              <a:rPr lang="en-US" sz="1100" u="sng" kern="0" dirty="0" smtClean="0">
                <a:latin typeface="Comic Sans MS"/>
                <a:ea typeface="Comic Sans MS" pitchFamily="-110" charset="0"/>
                <a:cs typeface="Comic Sans MS"/>
              </a:rPr>
              <a:t>http://</a:t>
            </a:r>
            <a:r>
              <a:rPr lang="en-US" sz="1100" u="sng" kern="0" dirty="0" err="1" smtClean="0">
                <a:latin typeface="Comic Sans MS"/>
                <a:ea typeface="Comic Sans MS" pitchFamily="-110" charset="0"/>
                <a:cs typeface="Comic Sans MS"/>
              </a:rPr>
              <a:t>www.eic.bnl.gov/taskforce.html</a:t>
            </a:r>
            <a:r>
              <a:rPr lang="en-US" sz="1100" u="sng" kern="0" dirty="0" smtClean="0">
                <a:latin typeface="Comic Sans MS"/>
                <a:ea typeface="Comic Sans MS" pitchFamily="-110" charset="0"/>
                <a:cs typeface="Comic Sans MS"/>
              </a:rPr>
              <a:t>,</a:t>
            </a:r>
          </a:p>
          <a:p>
            <a:pPr algn="ctr">
              <a:lnSpc>
                <a:spcPct val="60000"/>
              </a:lnSpc>
              <a:spcAft>
                <a:spcPts val="1200"/>
              </a:spcAft>
              <a:buFontTx/>
              <a:buNone/>
            </a:pPr>
            <a:r>
              <a:rPr lang="en-US" sz="1100" dirty="0" smtClean="0">
                <a:latin typeface="Comic Sans MS"/>
                <a:ea typeface="Comic Sans MS" pitchFamily="-110" charset="0"/>
                <a:cs typeface="Comic Sans MS"/>
              </a:rPr>
              <a:t> </a:t>
            </a:r>
            <a:endParaRPr lang="en-US" sz="1100" dirty="0"/>
          </a:p>
        </p:txBody>
      </p:sp>
      <p:sp>
        <p:nvSpPr>
          <p:cNvPr id="34" name="Rectangle 33"/>
          <p:cNvSpPr/>
          <p:nvPr/>
        </p:nvSpPr>
        <p:spPr>
          <a:xfrm>
            <a:off x="4289297" y="1593006"/>
            <a:ext cx="2462168" cy="28740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5069169" y="1002588"/>
            <a:ext cx="4074832" cy="46545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F. Zimmermann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F.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Bordry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H.-H. Braun, O.S.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Brüning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H.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Burkhardt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A.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Eide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 A. de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Roeck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R.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Garoby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B.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Holzer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J.M. Jowett, T.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Linnecar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K.-H. Mess,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J. Osborne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L.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Rinolfi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D. Schulte,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R. Tomas, J.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Tückmantel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A.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Vivoli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CERN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S.Chattopadhyay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J.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Dainton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 Cockcroft Inst.,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Warringto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M. Klein,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U.Liverpool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UK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omic Sans MS"/>
              <a:ea typeface="+mn-ea"/>
              <a:cs typeface="Comic Sans M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A.K.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Ciftci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Ankara U.;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H.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Aksakal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U.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Nigde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; S.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Sultansoy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TOBB ETU, Ankara, Turkey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T.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Omori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J.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Urakawa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KEK,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Japan</a:t>
            </a:r>
            <a:r>
              <a:rPr lang="fr-FR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F.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Willeke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, BNL, U.S.A.</a:t>
            </a:r>
            <a:r>
              <a:rPr lang="en-US" sz="1600" b="1" dirty="0" smtClean="0"/>
              <a:t> </a:t>
            </a:r>
          </a:p>
          <a:p>
            <a:pPr lvl="0" algn="ctr">
              <a:spcBef>
                <a:spcPct val="20000"/>
              </a:spcBef>
              <a:spcAft>
                <a:spcPts val="600"/>
              </a:spcAft>
            </a:pPr>
            <a:endParaRPr lang="en-US" sz="14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55113" y="2395409"/>
            <a:ext cx="2701837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9"/>
              </a:rPr>
              <a:t>www.bnl.gov/cad/eRhic/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2590800" y="0"/>
            <a:ext cx="5867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  <a:latin typeface="Comic Sans MS"/>
                <a:cs typeface="Comic Sans MS"/>
              </a:rPr>
              <a:t>P</a:t>
            </a:r>
            <a:r>
              <a:rPr lang="en-US" sz="40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olarization</a:t>
            </a:r>
            <a:endParaRPr lang="en-US" sz="4400" b="1" dirty="0">
              <a:solidFill>
                <a:srgbClr val="3333FF"/>
              </a:solidFill>
              <a:latin typeface="Comic Sans MS"/>
              <a:cs typeface="Comic Sans MS"/>
            </a:endParaRPr>
          </a:p>
        </p:txBody>
      </p:sp>
      <p:pic>
        <p:nvPicPr>
          <p:cNvPr id="14339" name="Picture 2" descr="polarizati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447800"/>
            <a:ext cx="50863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1295400" y="1066800"/>
            <a:ext cx="3592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latin typeface="Calibri" pitchFamily="-111" charset="0"/>
              </a:rPr>
              <a:t>LEP polarization vs. energy</a:t>
            </a: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457200" y="3962400"/>
            <a:ext cx="4953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pitchFamily="-111" charset="0"/>
              </a:rPr>
              <a:t>R. </a:t>
            </a:r>
            <a:r>
              <a:rPr lang="en-US" sz="1400" dirty="0" err="1">
                <a:latin typeface="Calibri" pitchFamily="-111" charset="0"/>
              </a:rPr>
              <a:t>Assmann</a:t>
            </a:r>
            <a:r>
              <a:rPr lang="en-US" sz="1400" dirty="0">
                <a:latin typeface="Calibri" pitchFamily="-111" charset="0"/>
              </a:rPr>
              <a:t>, </a:t>
            </a:r>
          </a:p>
          <a:p>
            <a:r>
              <a:rPr lang="en-US" sz="1400" dirty="0">
                <a:latin typeface="Calibri" pitchFamily="-111" charset="0"/>
              </a:rPr>
              <a:t>Chamonix 1999, </a:t>
            </a:r>
          </a:p>
          <a:p>
            <a:r>
              <a:rPr lang="en-US" sz="1400" dirty="0">
                <a:latin typeface="Calibri" pitchFamily="-111" charset="0"/>
              </a:rPr>
              <a:t>&amp; Spin2000</a:t>
            </a:r>
          </a:p>
          <a:p>
            <a:endParaRPr lang="en-US" sz="1400" dirty="0">
              <a:latin typeface="Calibri" pitchFamily="-111" charset="0"/>
            </a:endParaRP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381000" y="685800"/>
            <a:ext cx="1018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i="1" dirty="0">
                <a:latin typeface="Comic Sans MS"/>
                <a:cs typeface="Comic Sans MS"/>
              </a:rPr>
              <a:t>R</a:t>
            </a:r>
            <a:r>
              <a:rPr lang="en-US" sz="2800" b="1" i="1" dirty="0" smtClean="0">
                <a:latin typeface="Comic Sans MS"/>
                <a:cs typeface="Comic Sans MS"/>
              </a:rPr>
              <a:t>ing</a:t>
            </a:r>
            <a:endParaRPr lang="en-US" sz="2800" b="1" i="1" dirty="0">
              <a:latin typeface="Comic Sans MS"/>
              <a:cs typeface="Comic Sans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2514600"/>
            <a:ext cx="2057400" cy="158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0" y="2590800"/>
            <a:ext cx="231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-111" charset="0"/>
              </a:rPr>
              <a:t>LHeC physics scenario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00480" y="1311176"/>
            <a:ext cx="345789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latin typeface="Comic Sans MS"/>
                <a:cs typeface="Comic Sans MS"/>
              </a:rPr>
              <a:t>Sokolov-Ternov</a:t>
            </a:r>
            <a:r>
              <a:rPr lang="en-US" sz="1600" b="1" dirty="0">
                <a:latin typeface="Comic Sans MS"/>
                <a:cs typeface="Comic Sans MS"/>
              </a:rPr>
              <a:t> polarization time </a:t>
            </a:r>
          </a:p>
          <a:p>
            <a:r>
              <a:rPr lang="en-US" sz="1600" b="1" dirty="0">
                <a:latin typeface="Comic Sans MS"/>
                <a:cs typeface="Comic Sans MS"/>
              </a:rPr>
              <a:t>decreases from 5 hr at 46 </a:t>
            </a:r>
            <a:r>
              <a:rPr lang="en-US" sz="1600" b="1" dirty="0" err="1">
                <a:latin typeface="Comic Sans MS"/>
                <a:cs typeface="Comic Sans MS"/>
              </a:rPr>
              <a:t>GeV</a:t>
            </a:r>
            <a:endParaRPr lang="en-US" sz="1600" b="1" dirty="0">
              <a:latin typeface="Comic Sans MS"/>
              <a:cs typeface="Comic Sans MS"/>
            </a:endParaRPr>
          </a:p>
          <a:p>
            <a:r>
              <a:rPr lang="en-US" sz="1600" b="1" dirty="0">
                <a:latin typeface="Comic Sans MS"/>
                <a:cs typeface="Comic Sans MS"/>
              </a:rPr>
              <a:t>to ½ hr at 70 </a:t>
            </a:r>
            <a:r>
              <a:rPr lang="en-US" sz="1600" b="1" dirty="0" err="1">
                <a:latin typeface="Comic Sans MS"/>
                <a:cs typeface="Comic Sans MS"/>
              </a:rPr>
              <a:t>GeV</a:t>
            </a:r>
            <a:endParaRPr lang="en-US" sz="1600" b="1" dirty="0">
              <a:latin typeface="Comic Sans MS"/>
              <a:cs typeface="Comic Sans MS"/>
            </a:endParaRPr>
          </a:p>
          <a:p>
            <a:endParaRPr lang="en-US" sz="1600" b="1" dirty="0">
              <a:latin typeface="Comic Sans MS"/>
              <a:cs typeface="Comic Sans MS"/>
            </a:endParaRPr>
          </a:p>
          <a:p>
            <a:r>
              <a:rPr lang="en-US" sz="1600" b="1" dirty="0">
                <a:latin typeface="Comic Sans MS"/>
                <a:cs typeface="Comic Sans MS"/>
              </a:rPr>
              <a:t>but depolarizing rate</a:t>
            </a:r>
            <a:endParaRPr lang="en-US" sz="1600" b="1" dirty="0" smtClean="0">
              <a:latin typeface="Comic Sans MS"/>
              <a:cs typeface="Comic Sans MS"/>
            </a:endParaRPr>
          </a:p>
          <a:p>
            <a:r>
              <a:rPr lang="en-US" sz="1600" b="1" dirty="0" smtClean="0">
                <a:latin typeface="Comic Sans MS"/>
                <a:cs typeface="Comic Sans MS"/>
              </a:rPr>
              <a:t>Increases faster</a:t>
            </a:r>
          </a:p>
          <a:p>
            <a:endParaRPr lang="en-US" sz="1600" b="1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248400" y="3657600"/>
            <a:ext cx="266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© R</a:t>
            </a:r>
            <a:r>
              <a:rPr lang="en-US" sz="1400" dirty="0">
                <a:latin typeface="Comic Sans MS"/>
                <a:cs typeface="Comic Sans MS"/>
              </a:rPr>
              <a:t>. </a:t>
            </a:r>
            <a:r>
              <a:rPr lang="en-US" sz="1400" dirty="0" err="1">
                <a:latin typeface="Comic Sans MS"/>
                <a:cs typeface="Comic Sans MS"/>
              </a:rPr>
              <a:t>Assmann</a:t>
            </a:r>
            <a:r>
              <a:rPr lang="en-US" sz="1400" dirty="0">
                <a:latin typeface="Comic Sans MS"/>
                <a:cs typeface="Comic Sans MS"/>
              </a:rPr>
              <a:t>, D. Barber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6393" y="4700341"/>
            <a:ext cx="11800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i="1" dirty="0">
                <a:latin typeface="Comic Sans MS"/>
                <a:cs typeface="Comic Sans MS"/>
              </a:rPr>
              <a:t>L</a:t>
            </a:r>
            <a:r>
              <a:rPr lang="en-US" sz="2800" b="1" i="1" dirty="0" smtClean="0">
                <a:latin typeface="Comic Sans MS"/>
                <a:cs typeface="Comic Sans MS"/>
              </a:rPr>
              <a:t>inac</a:t>
            </a:r>
            <a:endParaRPr lang="en-US" sz="2800" b="1" i="1" dirty="0"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439226" y="4875484"/>
            <a:ext cx="69298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latin typeface="Comic Sans MS"/>
                <a:cs typeface="Comic Sans MS"/>
              </a:rPr>
              <a:t>e</a:t>
            </a:r>
            <a:r>
              <a:rPr lang="en-US" sz="2000" dirty="0">
                <a:latin typeface="Comic Sans MS"/>
                <a:cs typeface="Comic Sans MS"/>
              </a:rPr>
              <a:t>- : from polarized dc gun with ~90% polarization, </a:t>
            </a:r>
          </a:p>
          <a:p>
            <a:r>
              <a:rPr lang="en-US" sz="2000" dirty="0">
                <a:latin typeface="Comic Sans MS"/>
                <a:cs typeface="Comic Sans MS"/>
              </a:rPr>
              <a:t>		10-100 mm normalized </a:t>
            </a:r>
            <a:r>
              <a:rPr lang="en-US" sz="2000" dirty="0" err="1">
                <a:latin typeface="Comic Sans MS"/>
                <a:cs typeface="Comic Sans MS"/>
              </a:rPr>
              <a:t>emittance</a:t>
            </a:r>
            <a:endParaRPr lang="en-US" sz="2000" dirty="0">
              <a:latin typeface="Comic Sans MS"/>
              <a:cs typeface="Comic Sans MS"/>
            </a:endParaRPr>
          </a:p>
          <a:p>
            <a:r>
              <a:rPr lang="en-US" sz="2000" dirty="0" err="1">
                <a:latin typeface="Comic Sans MS"/>
                <a:cs typeface="Comic Sans MS"/>
              </a:rPr>
              <a:t>e</a:t>
            </a:r>
            <a:r>
              <a:rPr lang="en-US" sz="2000" dirty="0">
                <a:latin typeface="Comic Sans MS"/>
                <a:cs typeface="Comic Sans MS"/>
              </a:rPr>
              <a:t>+: up to ~60% from </a:t>
            </a:r>
            <a:r>
              <a:rPr lang="en-US" sz="2000" dirty="0" err="1">
                <a:latin typeface="Comic Sans MS"/>
                <a:cs typeface="Comic Sans MS"/>
              </a:rPr>
              <a:t>undulator</a:t>
            </a:r>
            <a:r>
              <a:rPr lang="en-US" sz="2000" dirty="0">
                <a:latin typeface="Comic Sans MS"/>
                <a:cs typeface="Comic Sans MS"/>
              </a:rPr>
              <a:t> or Compton-based source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7" name="Text Box 55"/>
          <p:cNvSpPr txBox="1">
            <a:spLocks noChangeArrowheads="1"/>
          </p:cNvSpPr>
          <p:nvPr/>
        </p:nvSpPr>
        <p:spPr bwMode="auto">
          <a:xfrm>
            <a:off x="3466752" y="5905449"/>
            <a:ext cx="18548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 F. Zimmermann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618" y="0"/>
            <a:ext cx="765946" cy="73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Conclusions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63600"/>
            <a:ext cx="8585200" cy="5511800"/>
          </a:xfrm>
          <a:ln>
            <a:noFill/>
          </a:ln>
        </p:spPr>
        <p:txBody>
          <a:bodyPr>
            <a:normAutofit fontScale="6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eRHIC designs provide for both polarized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e-p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and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unpolarized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eA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collisions with high luminosity ~ 10</a:t>
            </a:r>
            <a:r>
              <a:rPr lang="en-US" sz="24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33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-10</a:t>
            </a:r>
            <a:r>
              <a:rPr lang="en-US" sz="24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34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cm</a:t>
            </a:r>
            <a:r>
              <a:rPr lang="en-US" sz="24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-2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sec</a:t>
            </a:r>
            <a:r>
              <a:rPr lang="en-US" sz="24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-1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(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</a:t>
            </a:r>
            <a:r>
              <a:rPr lang="en-US" sz="2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eRHIC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&gt;&gt;L</a:t>
            </a:r>
            <a:r>
              <a:rPr lang="en-US" sz="240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HERA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) 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eRHIC choice of ERL for electron acceleration provides higher luminosity compared with ring-ring scenario</a:t>
            </a:r>
          </a:p>
          <a:p>
            <a:pPr lvl="1">
              <a:spcAft>
                <a:spcPts val="1200"/>
              </a:spcAft>
            </a:pP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eRHIC’s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ERL has a natural staging strategy with increasing the energy of of the ERL is increasing length of 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linacs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and the number of passes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if physics justify the cost – RHIC could be upgraded to 800 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by replacing magnets in one of its rings with LHC-class</a:t>
            </a:r>
          </a:p>
          <a:p>
            <a:pPr lvl="1">
              <a:spcAft>
                <a:spcPts val="1200"/>
              </a:spcAft>
            </a:pP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MeRHIC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technical design and cost estimate are progressing with plan to complete first release in Fall 2009</a:t>
            </a:r>
          </a:p>
          <a:p>
            <a:pPr>
              <a:spcAft>
                <a:spcPts val="1200"/>
              </a:spcAft>
            </a:pP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LHeC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could provide high-energy high-luminosity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e±p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&amp;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e±A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collisions 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two major designs under study:</a:t>
            </a:r>
          </a:p>
          <a:p>
            <a:pPr lvl="2">
              <a:spcAft>
                <a:spcPts val="1200"/>
              </a:spcAft>
            </a:pPr>
            <a:r>
              <a:rPr lang="en-US" sz="2118" dirty="0" smtClean="0">
                <a:solidFill>
                  <a:srgbClr val="000090"/>
                </a:solidFill>
                <a:latin typeface="Comic Sans MS"/>
                <a:cs typeface="Comic Sans MS"/>
              </a:rPr>
              <a:t>ring-ring option with 10</a:t>
            </a:r>
            <a:r>
              <a:rPr lang="en-US" sz="2118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33</a:t>
            </a:r>
            <a:r>
              <a:rPr lang="en-US" sz="2118" dirty="0" smtClean="0">
                <a:solidFill>
                  <a:srgbClr val="000090"/>
                </a:solidFill>
                <a:latin typeface="Comic Sans MS"/>
                <a:cs typeface="Comic Sans MS"/>
              </a:rPr>
              <a:t>cm</a:t>
            </a:r>
            <a:r>
              <a:rPr lang="en-US" sz="2118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-2</a:t>
            </a:r>
            <a:r>
              <a:rPr lang="en-US" sz="2118" dirty="0" smtClean="0">
                <a:solidFill>
                  <a:srgbClr val="000090"/>
                </a:solidFill>
                <a:latin typeface="Comic Sans MS"/>
                <a:cs typeface="Comic Sans MS"/>
              </a:rPr>
              <a:t>s</a:t>
            </a:r>
            <a:r>
              <a:rPr lang="en-US" sz="2118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-1</a:t>
            </a:r>
            <a:r>
              <a:rPr lang="en-US" sz="2118" dirty="0" smtClean="0">
                <a:solidFill>
                  <a:srgbClr val="000090"/>
                </a:solidFill>
                <a:latin typeface="Comic Sans MS"/>
                <a:cs typeface="Comic Sans MS"/>
              </a:rPr>
              <a:t> and </a:t>
            </a:r>
            <a:r>
              <a:rPr lang="en-US" sz="2118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</a:t>
            </a:r>
            <a:r>
              <a:rPr lang="en-US" sz="2118" dirty="0" smtClean="0">
                <a:solidFill>
                  <a:srgbClr val="000090"/>
                </a:solidFill>
                <a:latin typeface="Comic Sans MS"/>
                <a:cs typeface="Comic Sans MS"/>
              </a:rPr>
              <a:t>-beam up to 80 </a:t>
            </a:r>
            <a:r>
              <a:rPr lang="en-US" sz="2118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endParaRPr lang="en-US" sz="2118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lvl="2">
              <a:spcAft>
                <a:spcPts val="1200"/>
              </a:spcAft>
            </a:pPr>
            <a:r>
              <a:rPr lang="en-US" sz="2118" dirty="0" smtClean="0">
                <a:solidFill>
                  <a:srgbClr val="000090"/>
                </a:solidFill>
                <a:latin typeface="Comic Sans MS"/>
                <a:cs typeface="Comic Sans MS"/>
              </a:rPr>
              <a:t>Optics design for ring-ring is in very advanced stage</a:t>
            </a:r>
          </a:p>
          <a:p>
            <a:pPr lvl="2">
              <a:spcAft>
                <a:spcPts val="1200"/>
              </a:spcAft>
            </a:pPr>
            <a:r>
              <a:rPr lang="en-US" sz="2118" dirty="0" smtClean="0">
                <a:solidFill>
                  <a:srgbClr val="000090"/>
                </a:solidFill>
                <a:latin typeface="Comic Sans MS"/>
                <a:cs typeface="Comic Sans MS"/>
              </a:rPr>
              <a:t>linac-ring option can deliver similar luminosity only using energy recovery, possible extension to 140 </a:t>
            </a:r>
            <a:r>
              <a:rPr lang="en-US" sz="2118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2118" dirty="0" smtClean="0">
                <a:solidFill>
                  <a:srgbClr val="000090"/>
                </a:solidFill>
                <a:latin typeface="Comic Sans MS"/>
                <a:cs typeface="Comic Sans MS"/>
              </a:rPr>
              <a:t> with lower </a:t>
            </a:r>
            <a:r>
              <a:rPr lang="en-US" sz="2118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luminoity</a:t>
            </a:r>
            <a:endParaRPr lang="en-US" sz="2118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Both colliders provide for intriguing accelerator-physics R&amp;D on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ERLs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, polarized guns,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+ production, crab cavities, polarization and  advanced cooling techniques</a:t>
            </a:r>
          </a:p>
          <a:p>
            <a:pPr>
              <a:spcAft>
                <a:spcPts val="1200"/>
              </a:spcAft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1200"/>
              </a:spcAft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1200"/>
              </a:spcAft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1200"/>
              </a:spcAft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1200"/>
              </a:spcAft>
            </a:pPr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lvl="1">
              <a:spcAft>
                <a:spcPts val="1200"/>
              </a:spcAft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Back up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Table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990600"/>
            <a:ext cx="9142412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228600" y="4648200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omic Sans MS"/>
                <a:ea typeface="Calibri" pitchFamily="-111" charset="0"/>
                <a:cs typeface="Comic Sans MS"/>
              </a:rPr>
              <a:t>Example </a:t>
            </a:r>
            <a:r>
              <a:rPr lang="en-US" sz="1600" dirty="0" err="1">
                <a:latin typeface="Comic Sans MS"/>
                <a:ea typeface="Calibri" pitchFamily="-111" charset="0"/>
                <a:cs typeface="Comic Sans MS"/>
              </a:rPr>
              <a:t>LHeC</a:t>
            </a:r>
            <a:r>
              <a:rPr lang="en-US" sz="1600" dirty="0">
                <a:latin typeface="Comic Sans MS"/>
                <a:ea typeface="Calibri" pitchFamily="-111" charset="0"/>
                <a:cs typeface="Comic Sans MS"/>
              </a:rPr>
              <a:t>-RR and RL parameters. Numbers for </a:t>
            </a:r>
            <a:r>
              <a:rPr lang="en-US" sz="1600" dirty="0" err="1">
                <a:latin typeface="Comic Sans MS"/>
                <a:ea typeface="Calibri" pitchFamily="-111" charset="0"/>
                <a:cs typeface="Comic Sans MS"/>
              </a:rPr>
              <a:t>LHeC</a:t>
            </a:r>
            <a:r>
              <a:rPr lang="en-US" sz="1600" dirty="0">
                <a:latin typeface="Comic Sans MS"/>
                <a:ea typeface="Calibri" pitchFamily="-111" charset="0"/>
                <a:cs typeface="Comic Sans MS"/>
              </a:rPr>
              <a:t>-RL high-luminosity option</a:t>
            </a:r>
            <a:r>
              <a:rPr lang="en-US" sz="1400" dirty="0">
                <a:latin typeface="Comic Sans MS"/>
                <a:ea typeface="Calibri" pitchFamily="-111" charset="0"/>
                <a:cs typeface="Comic Sans MS"/>
              </a:rPr>
              <a:t> </a:t>
            </a:r>
            <a:r>
              <a:rPr lang="en-US" sz="1600" dirty="0">
                <a:latin typeface="Comic Sans MS"/>
                <a:ea typeface="Calibri" pitchFamily="-111" charset="0"/>
                <a:cs typeface="Comic Sans MS"/>
              </a:rPr>
              <a:t>marked by `†' assume</a:t>
            </a:r>
            <a:r>
              <a:rPr lang="en-US" sz="1400" dirty="0">
                <a:latin typeface="Comic Sans MS"/>
                <a:ea typeface="Calibri" pitchFamily="-111" charset="0"/>
                <a:cs typeface="Comic Sans MS"/>
              </a:rPr>
              <a:t> </a:t>
            </a:r>
            <a:r>
              <a:rPr lang="en-US" sz="1600" dirty="0">
                <a:latin typeface="Comic Sans MS"/>
                <a:ea typeface="Calibri" pitchFamily="-111" charset="0"/>
                <a:cs typeface="Comic Sans MS"/>
              </a:rPr>
              <a:t>energy recovery with</a:t>
            </a:r>
            <a:r>
              <a:rPr lang="en-US" sz="1600" dirty="0" smtClean="0">
                <a:latin typeface="Comic Sans MS"/>
                <a:ea typeface="Calibri" pitchFamily="-111" charset="0"/>
                <a:cs typeface="Comic Sans MS"/>
              </a:rPr>
              <a:t> </a:t>
            </a:r>
            <a:r>
              <a:rPr lang="en-US" sz="1600" dirty="0" smtClean="0">
                <a:latin typeface="Lucida Grande"/>
                <a:ea typeface="Lucida Grande"/>
                <a:cs typeface="Lucida Grande"/>
              </a:rPr>
              <a:t>η</a:t>
            </a:r>
            <a:r>
              <a:rPr lang="en-US" sz="1600" baseline="-25000" dirty="0" smtClean="0">
                <a:latin typeface="Comic Sans MS"/>
                <a:ea typeface="Calibri" pitchFamily="-111" charset="0"/>
                <a:cs typeface="Comic Sans MS"/>
              </a:rPr>
              <a:t>ER</a:t>
            </a:r>
            <a:r>
              <a:rPr lang="en-US" sz="1600" dirty="0">
                <a:latin typeface="Comic Sans MS"/>
                <a:ea typeface="Calibri" pitchFamily="-111" charset="0"/>
                <a:cs typeface="Comic Sans MS"/>
              </a:rPr>
              <a:t>=90%; those with `‡’ refer to</a:t>
            </a:r>
            <a:r>
              <a:rPr lang="en-US" sz="1600" dirty="0" smtClean="0">
                <a:latin typeface="Comic Sans MS"/>
                <a:ea typeface="Calibri" pitchFamily="-111" charset="0"/>
                <a:cs typeface="Comic Sans MS"/>
              </a:rPr>
              <a:t> </a:t>
            </a:r>
            <a:r>
              <a:rPr lang="en-US" sz="1600" dirty="0" smtClean="0">
                <a:latin typeface="Lucida Grande"/>
                <a:ea typeface="Lucida Grande"/>
                <a:cs typeface="Lucida Grande"/>
              </a:rPr>
              <a:t>η</a:t>
            </a:r>
            <a:r>
              <a:rPr lang="en-US" sz="1600" baseline="-25000" dirty="0" smtClean="0">
                <a:latin typeface="Comic Sans MS"/>
                <a:ea typeface="Calibri" pitchFamily="-111" charset="0"/>
                <a:cs typeface="Comic Sans MS"/>
              </a:rPr>
              <a:t>ER</a:t>
            </a:r>
            <a:r>
              <a:rPr lang="en-US" sz="1600" dirty="0">
                <a:latin typeface="Comic Sans MS"/>
                <a:ea typeface="Calibri" pitchFamily="-111" charset="0"/>
                <a:cs typeface="Comic Sans MS"/>
              </a:rPr>
              <a:t>=0%</a:t>
            </a:r>
            <a:r>
              <a:rPr lang="en-US" sz="1600" dirty="0" smtClean="0">
                <a:latin typeface="Comic Sans MS"/>
                <a:ea typeface="Calibri" pitchFamily="-111" charset="0"/>
                <a:cs typeface="Comic Sans MS"/>
              </a:rPr>
              <a:t>. ILC </a:t>
            </a:r>
            <a:r>
              <a:rPr lang="en-US" sz="1600" dirty="0">
                <a:latin typeface="Comic Sans MS"/>
                <a:ea typeface="Calibri" pitchFamily="-111" charset="0"/>
                <a:cs typeface="Comic Sans MS"/>
              </a:rPr>
              <a:t>and XFEL numbers are included for comparison.</a:t>
            </a:r>
            <a:r>
              <a:rPr lang="en-US" sz="1400" dirty="0">
                <a:latin typeface="Comic Sans MS"/>
                <a:ea typeface="Calibri" pitchFamily="-111" charset="0"/>
                <a:cs typeface="Comic Sans MS"/>
              </a:rPr>
              <a:t> </a:t>
            </a:r>
            <a:r>
              <a:rPr lang="en-US" sz="1600" dirty="0">
                <a:latin typeface="Comic Sans MS"/>
                <a:ea typeface="Calibri" pitchFamily="-111" charset="0"/>
                <a:cs typeface="Comic Sans MS"/>
              </a:rPr>
              <a:t>Note that optimization of the RR luminosity for different LHC</a:t>
            </a:r>
            <a:r>
              <a:rPr lang="en-US" sz="1400" dirty="0">
                <a:latin typeface="Comic Sans MS"/>
                <a:ea typeface="Calibri" pitchFamily="-111" charset="0"/>
                <a:cs typeface="Comic Sans MS"/>
              </a:rPr>
              <a:t> </a:t>
            </a:r>
            <a:r>
              <a:rPr lang="en-US" sz="1600" dirty="0">
                <a:latin typeface="Comic Sans MS"/>
                <a:ea typeface="Calibri" pitchFamily="-111" charset="0"/>
                <a:cs typeface="Comic Sans MS"/>
              </a:rPr>
              <a:t>beam assumptions leads to similar luminosity values of about 10</a:t>
            </a:r>
            <a:r>
              <a:rPr lang="en-US" sz="1600" baseline="30000" dirty="0">
                <a:latin typeface="Comic Sans MS"/>
                <a:ea typeface="Calibri" pitchFamily="-111" charset="0"/>
                <a:cs typeface="Comic Sans MS"/>
              </a:rPr>
              <a:t>33</a:t>
            </a:r>
            <a:r>
              <a:rPr lang="en-US" sz="1600" dirty="0">
                <a:latin typeface="Comic Sans MS"/>
                <a:ea typeface="Calibri" pitchFamily="-111" charset="0"/>
                <a:cs typeface="Comic Sans MS"/>
              </a:rPr>
              <a:t>cm</a:t>
            </a:r>
            <a:r>
              <a:rPr lang="en-US" sz="1600" baseline="30000" dirty="0">
                <a:latin typeface="Comic Sans MS"/>
                <a:ea typeface="Calibri" pitchFamily="-111" charset="0"/>
                <a:cs typeface="Comic Sans MS"/>
              </a:rPr>
              <a:t>-2</a:t>
            </a:r>
            <a:r>
              <a:rPr lang="en-US" sz="1600" dirty="0">
                <a:latin typeface="Comic Sans MS"/>
                <a:ea typeface="Calibri" pitchFamily="-111" charset="0"/>
                <a:cs typeface="Comic Sans MS"/>
              </a:rPr>
              <a:t>s</a:t>
            </a:r>
            <a:r>
              <a:rPr lang="en-US" sz="1600" baseline="30000" dirty="0">
                <a:latin typeface="Comic Sans MS"/>
                <a:ea typeface="Calibri" pitchFamily="-111" charset="0"/>
                <a:cs typeface="Comic Sans MS"/>
              </a:rPr>
              <a:t>-1</a:t>
            </a:r>
            <a:endParaRPr lang="en-US" sz="3600" dirty="0">
              <a:latin typeface="Comic Sans MS"/>
              <a:ea typeface="Calibri" pitchFamily="-111" charset="0"/>
              <a:cs typeface="Comic Sans MS"/>
            </a:endParaRPr>
          </a:p>
        </p:txBody>
      </p:sp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1905000" y="0"/>
            <a:ext cx="571813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3333FF"/>
                </a:solidFill>
                <a:latin typeface="Comic Sans MS"/>
                <a:cs typeface="Comic Sans MS"/>
              </a:rPr>
              <a:t>E</a:t>
            </a:r>
            <a:r>
              <a:rPr lang="en-US" sz="44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xample </a:t>
            </a:r>
            <a:r>
              <a:rPr lang="en-US" sz="4400" b="1" dirty="0">
                <a:solidFill>
                  <a:srgbClr val="3333FF"/>
                </a:solidFill>
                <a:latin typeface="Comic Sans MS"/>
                <a:cs typeface="Comic Sans MS"/>
              </a:rPr>
              <a:t>P</a:t>
            </a:r>
            <a:r>
              <a:rPr lang="en-US" sz="44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arameters</a:t>
            </a:r>
            <a:endParaRPr lang="en-US" sz="4400" b="1" dirty="0">
              <a:solidFill>
                <a:srgbClr val="3333FF"/>
              </a:solidFill>
              <a:latin typeface="Comic Sans MS"/>
              <a:cs typeface="Comic Sans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1447800"/>
            <a:ext cx="1752600" cy="457200"/>
          </a:xfrm>
          <a:prstGeom prst="rect">
            <a:avLst/>
          </a:prstGeom>
          <a:noFill/>
          <a:ln w="444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0" y="1447800"/>
            <a:ext cx="1752600" cy="4572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3333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9400" y="2514600"/>
            <a:ext cx="1905000" cy="3048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3333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618" y="0"/>
            <a:ext cx="765946" cy="73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42" y="0"/>
            <a:ext cx="8696325" cy="6429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618" y="0"/>
            <a:ext cx="765946" cy="73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eRHIC ERL2.bmp                                                 00069BE2Mothers of Invention           BFF2B6A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95" y="2429193"/>
            <a:ext cx="53022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-254000" y="292576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eRHIC</a:t>
            </a:r>
            <a:endParaRPr lang="en-US" sz="4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1005840" y="0"/>
            <a:ext cx="77279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latin typeface="Comic Sans MS"/>
                <a:cs typeface="Comic Sans MS"/>
              </a:rPr>
              <a:t>eRHIC loop magnets: LDRD project</a:t>
            </a: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5420679" y="2651760"/>
            <a:ext cx="2059630" cy="3062288"/>
            <a:chOff x="3621" y="456"/>
            <a:chExt cx="1855" cy="2756"/>
          </a:xfrm>
        </p:grpSpPr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4955" y="457"/>
              <a:ext cx="518" cy="988"/>
              <a:chOff x="768" y="236"/>
              <a:chExt cx="518" cy="988"/>
            </a:xfrm>
          </p:grpSpPr>
          <p:grpSp>
            <p:nvGrpSpPr>
              <p:cNvPr id="4" name="Group 8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5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42212" name="Rectangle 1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213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214" name="Rectangle 1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6" name="Group 13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42209" name="Rectangle 1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210" name="Freeform 15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211" name="Rectangle 1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42191" name="Line 17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92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93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94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834" y="824"/>
                <a:ext cx="451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0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42195" name="Freeform 21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96" name="Freeform 22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grpSp>
            <p:nvGrpSpPr>
              <p:cNvPr id="7" name="Group 23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42204" name="Freeform 24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205" name="Freeform 25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206" name="Freeform 26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8" name="Group 27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42201" name="Freeform 28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202" name="Freeform 29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203" name="Freeform 30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2199" name="Line 31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200" name="Line 32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9" name="Group 33"/>
            <p:cNvGrpSpPr>
              <a:grpSpLocks noChangeAspect="1"/>
            </p:cNvGrpSpPr>
            <p:nvPr/>
          </p:nvGrpSpPr>
          <p:grpSpPr bwMode="auto">
            <a:xfrm>
              <a:off x="4951" y="1044"/>
              <a:ext cx="525" cy="988"/>
              <a:chOff x="768" y="236"/>
              <a:chExt cx="525" cy="988"/>
            </a:xfrm>
          </p:grpSpPr>
          <p:grpSp>
            <p:nvGrpSpPr>
              <p:cNvPr id="10" name="Group 34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11" name="Group 35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42187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188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189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12" name="Group 39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42184" name="Rectangle 4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185" name="Freeform 41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186" name="Rectangle 4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42166" name="Line 43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67" name="Line 44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68" name="AutoShape 45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69" name="Text Box 46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4"/>
                <a:ext cx="451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0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42170" name="Freeform 47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71" name="Freeform 48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grpSp>
            <p:nvGrpSpPr>
              <p:cNvPr id="13" name="Group 49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42179" name="Freeform 50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80" name="Freeform 51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81" name="Freeform 52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4" name="Group 53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42176" name="Freeform 54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77" name="Freeform 55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78" name="Freeform 56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2174" name="Line 57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75" name="Line 58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5" name="Group 59"/>
            <p:cNvGrpSpPr>
              <a:grpSpLocks noChangeAspect="1"/>
            </p:cNvGrpSpPr>
            <p:nvPr/>
          </p:nvGrpSpPr>
          <p:grpSpPr bwMode="auto">
            <a:xfrm>
              <a:off x="4948" y="1634"/>
              <a:ext cx="525" cy="988"/>
              <a:chOff x="768" y="236"/>
              <a:chExt cx="525" cy="988"/>
            </a:xfrm>
          </p:grpSpPr>
          <p:grpSp>
            <p:nvGrpSpPr>
              <p:cNvPr id="16" name="Group 60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17" name="Group 61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42162" name="Rectangle 6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163" name="Freeform 63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164" name="Rectangle 6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18" name="Group 65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42159" name="Rectangle 66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160" name="Freeform 67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161" name="Rectangle 6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42141" name="Line 69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42" name="Line 70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43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44" name="Text Box 72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4"/>
                <a:ext cx="451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0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42145" name="Freeform 73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46" name="Freeform 74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grpSp>
            <p:nvGrpSpPr>
              <p:cNvPr id="19" name="Group 75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42154" name="Freeform 76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55" name="Freeform 77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56" name="Freeform 78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20" name="Group 79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42151" name="Freeform 80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52" name="Freeform 81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53" name="Freeform 82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2149" name="Line 83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50" name="Line 84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21" name="Group 85"/>
            <p:cNvGrpSpPr>
              <a:grpSpLocks noChangeAspect="1"/>
            </p:cNvGrpSpPr>
            <p:nvPr/>
          </p:nvGrpSpPr>
          <p:grpSpPr bwMode="auto">
            <a:xfrm>
              <a:off x="4942" y="2222"/>
              <a:ext cx="525" cy="988"/>
              <a:chOff x="768" y="236"/>
              <a:chExt cx="525" cy="988"/>
            </a:xfrm>
          </p:grpSpPr>
          <p:grpSp>
            <p:nvGrpSpPr>
              <p:cNvPr id="22" name="Group 86"/>
              <p:cNvGrpSpPr>
                <a:grpSpLocks noChangeAspect="1"/>
              </p:cNvGrpSpPr>
              <p:nvPr/>
            </p:nvGrpSpPr>
            <p:grpSpPr bwMode="auto">
              <a:xfrm flipH="1">
                <a:off x="792" y="459"/>
                <a:ext cx="494" cy="547"/>
                <a:chOff x="1814" y="2475"/>
                <a:chExt cx="494" cy="547"/>
              </a:xfrm>
            </p:grpSpPr>
            <p:grpSp>
              <p:nvGrpSpPr>
                <p:cNvPr id="23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4" y="2475"/>
                  <a:ext cx="492" cy="273"/>
                  <a:chOff x="1814" y="2475"/>
                  <a:chExt cx="492" cy="273"/>
                </a:xfrm>
              </p:grpSpPr>
              <p:sp>
                <p:nvSpPr>
                  <p:cNvPr id="42137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138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139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4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6" y="2749"/>
                  <a:ext cx="492" cy="273"/>
                  <a:chOff x="1814" y="2475"/>
                  <a:chExt cx="492" cy="273"/>
                </a:xfrm>
              </p:grpSpPr>
              <p:sp>
                <p:nvSpPr>
                  <p:cNvPr id="42134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135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4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2136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1642664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42116" name="Line 95"/>
              <p:cNvSpPr>
                <a:spLocks noChangeAspect="1" noChangeShapeType="1"/>
              </p:cNvSpPr>
              <p:nvPr/>
            </p:nvSpPr>
            <p:spPr bwMode="auto">
              <a:xfrm>
                <a:off x="894" y="577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17" name="Line 96"/>
              <p:cNvSpPr>
                <a:spLocks noChangeAspect="1" noChangeShapeType="1"/>
              </p:cNvSpPr>
              <p:nvPr/>
            </p:nvSpPr>
            <p:spPr bwMode="auto">
              <a:xfrm flipV="1">
                <a:off x="898" y="769"/>
                <a:ext cx="0" cy="1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18" name="AutoShape 97"/>
              <p:cNvSpPr>
                <a:spLocks noChangeAspect="1" noChangeArrowheads="1"/>
              </p:cNvSpPr>
              <p:nvPr/>
            </p:nvSpPr>
            <p:spPr bwMode="auto">
              <a:xfrm>
                <a:off x="884" y="718"/>
                <a:ext cx="29" cy="29"/>
              </a:xfrm>
              <a:prstGeom prst="star32">
                <a:avLst>
                  <a:gd name="adj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19" name="Text Box 98"/>
              <p:cNvSpPr txBox="1">
                <a:spLocks noChangeAspect="1" noChangeArrowheads="1"/>
              </p:cNvSpPr>
              <p:nvPr/>
            </p:nvSpPr>
            <p:spPr bwMode="auto">
              <a:xfrm>
                <a:off x="842" y="826"/>
                <a:ext cx="451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000">
                    <a:latin typeface="Comic Sans MS"/>
                    <a:cs typeface="Comic Sans MS"/>
                  </a:rPr>
                  <a:t>5 mm</a:t>
                </a:r>
              </a:p>
            </p:txBody>
          </p:sp>
          <p:sp>
            <p:nvSpPr>
              <p:cNvPr id="42120" name="Freeform 99"/>
              <p:cNvSpPr>
                <a:spLocks noChangeAspect="1"/>
              </p:cNvSpPr>
              <p:nvPr/>
            </p:nvSpPr>
            <p:spPr bwMode="auto">
              <a:xfrm>
                <a:off x="794" y="700"/>
                <a:ext cx="172" cy="62"/>
              </a:xfrm>
              <a:custGeom>
                <a:avLst/>
                <a:gdLst>
                  <a:gd name="T0" fmla="*/ 0 w 172"/>
                  <a:gd name="T1" fmla="*/ 0 h 62"/>
                  <a:gd name="T2" fmla="*/ 102 w 172"/>
                  <a:gd name="T3" fmla="*/ 0 h 62"/>
                  <a:gd name="T4" fmla="*/ 152 w 172"/>
                  <a:gd name="T5" fmla="*/ 0 h 62"/>
                  <a:gd name="T6" fmla="*/ 172 w 172"/>
                  <a:gd name="T7" fmla="*/ 30 h 62"/>
                  <a:gd name="T8" fmla="*/ 150 w 172"/>
                  <a:gd name="T9" fmla="*/ 62 h 62"/>
                  <a:gd name="T10" fmla="*/ 4 w 172"/>
                  <a:gd name="T11" fmla="*/ 62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21" name="Freeform 100"/>
              <p:cNvSpPr>
                <a:spLocks noChangeAspect="1"/>
              </p:cNvSpPr>
              <p:nvPr/>
            </p:nvSpPr>
            <p:spPr bwMode="auto">
              <a:xfrm>
                <a:off x="792" y="698"/>
                <a:ext cx="178" cy="68"/>
              </a:xfrm>
              <a:custGeom>
                <a:avLst/>
                <a:gdLst>
                  <a:gd name="T0" fmla="*/ 0 w 172"/>
                  <a:gd name="T1" fmla="*/ 0 h 62"/>
                  <a:gd name="T2" fmla="*/ 150 w 172"/>
                  <a:gd name="T3" fmla="*/ 0 h 62"/>
                  <a:gd name="T4" fmla="*/ 220 w 172"/>
                  <a:gd name="T5" fmla="*/ 0 h 62"/>
                  <a:gd name="T6" fmla="*/ 250 w 172"/>
                  <a:gd name="T7" fmla="*/ 83 h 62"/>
                  <a:gd name="T8" fmla="*/ 218 w 172"/>
                  <a:gd name="T9" fmla="*/ 174 h 62"/>
                  <a:gd name="T10" fmla="*/ 4 w 172"/>
                  <a:gd name="T11" fmla="*/ 174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2"/>
                  <a:gd name="T19" fmla="*/ 0 h 62"/>
                  <a:gd name="T20" fmla="*/ 172 w 172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2" h="62">
                    <a:moveTo>
                      <a:pt x="0" y="0"/>
                    </a:moveTo>
                    <a:lnTo>
                      <a:pt x="102" y="0"/>
                    </a:lnTo>
                    <a:lnTo>
                      <a:pt x="152" y="0"/>
                    </a:lnTo>
                    <a:lnTo>
                      <a:pt x="172" y="30"/>
                    </a:lnTo>
                    <a:lnTo>
                      <a:pt x="150" y="62"/>
                    </a:lnTo>
                    <a:lnTo>
                      <a:pt x="4" y="62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grpSp>
            <p:nvGrpSpPr>
              <p:cNvPr id="25" name="Group 101"/>
              <p:cNvGrpSpPr>
                <a:grpSpLocks noChangeAspect="1"/>
              </p:cNvGrpSpPr>
              <p:nvPr/>
            </p:nvGrpSpPr>
            <p:grpSpPr bwMode="auto">
              <a:xfrm>
                <a:off x="772" y="236"/>
                <a:ext cx="24" cy="460"/>
                <a:chOff x="772" y="236"/>
                <a:chExt cx="24" cy="460"/>
              </a:xfrm>
            </p:grpSpPr>
            <p:sp>
              <p:nvSpPr>
                <p:cNvPr id="42129" name="Freeform 102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30" name="Freeform 103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31" name="Freeform 104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26" name="Group 105"/>
              <p:cNvGrpSpPr>
                <a:grpSpLocks noChangeAspect="1"/>
              </p:cNvGrpSpPr>
              <p:nvPr/>
            </p:nvGrpSpPr>
            <p:grpSpPr bwMode="auto">
              <a:xfrm flipV="1">
                <a:off x="768" y="764"/>
                <a:ext cx="24" cy="460"/>
                <a:chOff x="772" y="236"/>
                <a:chExt cx="24" cy="460"/>
              </a:xfrm>
            </p:grpSpPr>
            <p:sp>
              <p:nvSpPr>
                <p:cNvPr id="42126" name="Freeform 106"/>
                <p:cNvSpPr>
                  <a:spLocks noChangeAspect="1"/>
                </p:cNvSpPr>
                <p:nvPr/>
              </p:nvSpPr>
              <p:spPr bwMode="auto">
                <a:xfrm>
                  <a:off x="780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27" name="Freeform 107"/>
                <p:cNvSpPr>
                  <a:spLocks noChangeAspect="1"/>
                </p:cNvSpPr>
                <p:nvPr/>
              </p:nvSpPr>
              <p:spPr bwMode="auto">
                <a:xfrm>
                  <a:off x="772" y="236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28" name="Freeform 108"/>
                <p:cNvSpPr>
                  <a:spLocks noChangeAspect="1"/>
                </p:cNvSpPr>
                <p:nvPr/>
              </p:nvSpPr>
              <p:spPr bwMode="auto">
                <a:xfrm>
                  <a:off x="772" y="238"/>
                  <a:ext cx="16" cy="458"/>
                </a:xfrm>
                <a:custGeom>
                  <a:avLst/>
                  <a:gdLst>
                    <a:gd name="T0" fmla="*/ 16 w 16"/>
                    <a:gd name="T1" fmla="*/ 458 h 458"/>
                    <a:gd name="T2" fmla="*/ 0 w 16"/>
                    <a:gd name="T3" fmla="*/ 448 h 458"/>
                    <a:gd name="T4" fmla="*/ 2 w 16"/>
                    <a:gd name="T5" fmla="*/ 0 h 45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458"/>
                    <a:gd name="T11" fmla="*/ 16 w 16"/>
                    <a:gd name="T12" fmla="*/ 458 h 4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458">
                      <a:moveTo>
                        <a:pt x="16" y="458"/>
                      </a:moveTo>
                      <a:lnTo>
                        <a:pt x="0" y="448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2124" name="Line 109"/>
              <p:cNvSpPr>
                <a:spLocks noChangeAspect="1" noChangeShapeType="1"/>
              </p:cNvSpPr>
              <p:nvPr/>
            </p:nvSpPr>
            <p:spPr bwMode="auto">
              <a:xfrm>
                <a:off x="778" y="762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125" name="Line 110"/>
              <p:cNvSpPr>
                <a:spLocks noChangeAspect="1" noChangeShapeType="1"/>
              </p:cNvSpPr>
              <p:nvPr/>
            </p:nvSpPr>
            <p:spPr bwMode="auto">
              <a:xfrm>
                <a:off x="782" y="698"/>
                <a:ext cx="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42097" name="Freeform 111"/>
            <p:cNvSpPr>
              <a:spLocks noChangeAspect="1"/>
            </p:cNvSpPr>
            <p:nvPr/>
          </p:nvSpPr>
          <p:spPr bwMode="auto">
            <a:xfrm>
              <a:off x="3837" y="476"/>
              <a:ext cx="1128" cy="2720"/>
            </a:xfrm>
            <a:custGeom>
              <a:avLst/>
              <a:gdLst>
                <a:gd name="T0" fmla="*/ 1128 w 1128"/>
                <a:gd name="T1" fmla="*/ 0 h 2720"/>
                <a:gd name="T2" fmla="*/ 0 w 1128"/>
                <a:gd name="T3" fmla="*/ 380 h 2720"/>
                <a:gd name="T4" fmla="*/ 0 w 1128"/>
                <a:gd name="T5" fmla="*/ 2328 h 2720"/>
                <a:gd name="T6" fmla="*/ 1108 w 1128"/>
                <a:gd name="T7" fmla="*/ 2720 h 2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2720"/>
                <a:gd name="T14" fmla="*/ 1128 w 1128"/>
                <a:gd name="T15" fmla="*/ 2720 h 2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2720">
                  <a:moveTo>
                    <a:pt x="1128" y="0"/>
                  </a:moveTo>
                  <a:lnTo>
                    <a:pt x="0" y="380"/>
                  </a:lnTo>
                  <a:lnTo>
                    <a:pt x="0" y="2328"/>
                  </a:lnTo>
                  <a:lnTo>
                    <a:pt x="1108" y="2720"/>
                  </a:ln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98" name="Line 112"/>
            <p:cNvSpPr>
              <a:spLocks noChangeAspect="1" noChangeShapeType="1"/>
            </p:cNvSpPr>
            <p:nvPr/>
          </p:nvSpPr>
          <p:spPr bwMode="auto">
            <a:xfrm flipV="1">
              <a:off x="4729" y="2716"/>
              <a:ext cx="332" cy="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99" name="Text Box 113"/>
            <p:cNvSpPr txBox="1">
              <a:spLocks noChangeAspect="1" noChangeArrowheads="1"/>
            </p:cNvSpPr>
            <p:nvPr/>
          </p:nvSpPr>
          <p:spPr bwMode="auto">
            <a:xfrm>
              <a:off x="4327" y="879"/>
              <a:ext cx="559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rgbClr val="FF0000"/>
                  </a:solidFill>
                  <a:latin typeface="Comic Sans MS"/>
                  <a:cs typeface="Comic Sans MS"/>
                </a:rPr>
                <a:t>20 GeV </a:t>
              </a:r>
            </a:p>
            <a:p>
              <a:pPr eaLnBrk="0" hangingPunct="0"/>
              <a:r>
                <a:rPr lang="en-US" sz="1000">
                  <a:solidFill>
                    <a:srgbClr val="FF0000"/>
                  </a:solidFill>
                  <a:latin typeface="Comic Sans MS"/>
                  <a:cs typeface="Comic Sans MS"/>
                </a:rPr>
                <a:t>e-beam</a:t>
              </a:r>
            </a:p>
          </p:txBody>
        </p:sp>
        <p:sp>
          <p:nvSpPr>
            <p:cNvPr id="42100" name="Line 114"/>
            <p:cNvSpPr>
              <a:spLocks noChangeAspect="1" noChangeShapeType="1"/>
            </p:cNvSpPr>
            <p:nvPr/>
          </p:nvSpPr>
          <p:spPr bwMode="auto">
            <a:xfrm flipV="1">
              <a:off x="4717" y="2124"/>
              <a:ext cx="332" cy="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101" name="Line 115"/>
            <p:cNvSpPr>
              <a:spLocks noChangeAspect="1" noChangeShapeType="1"/>
            </p:cNvSpPr>
            <p:nvPr/>
          </p:nvSpPr>
          <p:spPr bwMode="auto">
            <a:xfrm flipV="1">
              <a:off x="4705" y="1536"/>
              <a:ext cx="332" cy="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102" name="Line 116"/>
            <p:cNvSpPr>
              <a:spLocks noChangeAspect="1" noChangeShapeType="1"/>
            </p:cNvSpPr>
            <p:nvPr/>
          </p:nvSpPr>
          <p:spPr bwMode="auto">
            <a:xfrm flipV="1">
              <a:off x="4717" y="944"/>
              <a:ext cx="332" cy="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103" name="Text Box 117"/>
            <p:cNvSpPr txBox="1">
              <a:spLocks noChangeAspect="1" noChangeArrowheads="1"/>
            </p:cNvSpPr>
            <p:nvPr/>
          </p:nvSpPr>
          <p:spPr bwMode="auto">
            <a:xfrm>
              <a:off x="4316" y="1430"/>
              <a:ext cx="558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rgbClr val="FF0000"/>
                  </a:solidFill>
                  <a:latin typeface="Comic Sans MS"/>
                  <a:cs typeface="Comic Sans MS"/>
                </a:rPr>
                <a:t>16 GeV </a:t>
              </a:r>
            </a:p>
            <a:p>
              <a:pPr eaLnBrk="0" hangingPunct="0"/>
              <a:r>
                <a:rPr lang="en-US" sz="1000">
                  <a:solidFill>
                    <a:srgbClr val="FF0000"/>
                  </a:solidFill>
                  <a:latin typeface="Comic Sans MS"/>
                  <a:cs typeface="Comic Sans MS"/>
                </a:rPr>
                <a:t>e-beam</a:t>
              </a:r>
            </a:p>
          </p:txBody>
        </p:sp>
        <p:sp>
          <p:nvSpPr>
            <p:cNvPr id="42104" name="Text Box 118"/>
            <p:cNvSpPr txBox="1">
              <a:spLocks noChangeAspect="1" noChangeArrowheads="1"/>
            </p:cNvSpPr>
            <p:nvPr/>
          </p:nvSpPr>
          <p:spPr bwMode="auto">
            <a:xfrm>
              <a:off x="4383" y="2023"/>
              <a:ext cx="558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dirty="0">
                  <a:solidFill>
                    <a:srgbClr val="FF0000"/>
                  </a:solidFill>
                  <a:latin typeface="Comic Sans MS"/>
                  <a:cs typeface="Comic Sans MS"/>
                </a:rPr>
                <a:t>12 </a:t>
              </a:r>
              <a:r>
                <a:rPr lang="en-US" sz="10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GeV</a:t>
              </a:r>
              <a:r>
                <a:rPr lang="en-US" sz="100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</a:p>
            <a:p>
              <a:pPr eaLnBrk="0" hangingPunct="0"/>
              <a:r>
                <a:rPr lang="en-US" sz="10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000" dirty="0">
                  <a:solidFill>
                    <a:srgbClr val="FF0000"/>
                  </a:solidFill>
                  <a:latin typeface="Comic Sans MS"/>
                  <a:cs typeface="Comic Sans MS"/>
                </a:rPr>
                <a:t>-beam</a:t>
              </a:r>
            </a:p>
          </p:txBody>
        </p:sp>
        <p:sp>
          <p:nvSpPr>
            <p:cNvPr id="42105" name="Text Box 119"/>
            <p:cNvSpPr txBox="1">
              <a:spLocks noChangeAspect="1" noChangeArrowheads="1"/>
            </p:cNvSpPr>
            <p:nvPr/>
          </p:nvSpPr>
          <p:spPr bwMode="auto">
            <a:xfrm>
              <a:off x="4332" y="2603"/>
              <a:ext cx="558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rgbClr val="FF0000"/>
                  </a:solidFill>
                  <a:latin typeface="Comic Sans MS"/>
                  <a:cs typeface="Comic Sans MS"/>
                </a:rPr>
                <a:t>8 GeV </a:t>
              </a:r>
            </a:p>
            <a:p>
              <a:pPr eaLnBrk="0" hangingPunct="0"/>
              <a:r>
                <a:rPr lang="en-US" sz="1000">
                  <a:solidFill>
                    <a:srgbClr val="FF0000"/>
                  </a:solidFill>
                  <a:latin typeface="Comic Sans MS"/>
                  <a:cs typeface="Comic Sans MS"/>
                </a:rPr>
                <a:t>e-beam</a:t>
              </a:r>
            </a:p>
          </p:txBody>
        </p:sp>
        <p:sp>
          <p:nvSpPr>
            <p:cNvPr id="42106" name="Text Box 120"/>
            <p:cNvSpPr txBox="1">
              <a:spLocks noChangeAspect="1" noChangeArrowheads="1"/>
            </p:cNvSpPr>
            <p:nvPr/>
          </p:nvSpPr>
          <p:spPr bwMode="auto">
            <a:xfrm rot="16200000">
              <a:off x="3543" y="1688"/>
              <a:ext cx="136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latin typeface="Comic Sans MS"/>
                  <a:cs typeface="Comic Sans MS"/>
                </a:rPr>
                <a:t>Common vacuum chamber</a:t>
              </a:r>
            </a:p>
          </p:txBody>
        </p:sp>
        <p:sp>
          <p:nvSpPr>
            <p:cNvPr id="42107" name="AutoShape 121" descr="Wide downward diagonal"/>
            <p:cNvSpPr>
              <a:spLocks noChangeAspect="1" noChangeArrowheads="1"/>
            </p:cNvSpPr>
            <p:nvPr/>
          </p:nvSpPr>
          <p:spPr bwMode="auto">
            <a:xfrm>
              <a:off x="3817" y="2816"/>
              <a:ext cx="1148" cy="396"/>
            </a:xfrm>
            <a:prstGeom prst="rtTriangle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108" name="AutoShape 122" descr="Wide downward diagonal"/>
            <p:cNvSpPr>
              <a:spLocks noChangeAspect="1" noChangeArrowheads="1"/>
            </p:cNvSpPr>
            <p:nvPr/>
          </p:nvSpPr>
          <p:spPr bwMode="auto">
            <a:xfrm flipV="1">
              <a:off x="3817" y="456"/>
              <a:ext cx="1148" cy="396"/>
            </a:xfrm>
            <a:prstGeom prst="rtTriangle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109" name="Freeform 123" descr="Wide upward diagonal"/>
            <p:cNvSpPr>
              <a:spLocks noChangeAspect="1"/>
            </p:cNvSpPr>
            <p:nvPr/>
          </p:nvSpPr>
          <p:spPr bwMode="auto">
            <a:xfrm>
              <a:off x="4713" y="2744"/>
              <a:ext cx="228" cy="432"/>
            </a:xfrm>
            <a:custGeom>
              <a:avLst/>
              <a:gdLst>
                <a:gd name="T0" fmla="*/ 228 w 228"/>
                <a:gd name="T1" fmla="*/ 0 h 432"/>
                <a:gd name="T2" fmla="*/ 0 w 228"/>
                <a:gd name="T3" fmla="*/ 344 h 432"/>
                <a:gd name="T4" fmla="*/ 228 w 228"/>
                <a:gd name="T5" fmla="*/ 432 h 432"/>
                <a:gd name="T6" fmla="*/ 228 w 228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"/>
                <a:gd name="T13" fmla="*/ 0 h 432"/>
                <a:gd name="T14" fmla="*/ 228 w 2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" h="432">
                  <a:moveTo>
                    <a:pt x="228" y="0"/>
                  </a:moveTo>
                  <a:lnTo>
                    <a:pt x="0" y="344"/>
                  </a:lnTo>
                  <a:lnTo>
                    <a:pt x="228" y="432"/>
                  </a:lnTo>
                  <a:lnTo>
                    <a:pt x="228" y="0"/>
                  </a:ln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110" name="Freeform 124" descr="Wide upward diagonal"/>
            <p:cNvSpPr>
              <a:spLocks noChangeAspect="1"/>
            </p:cNvSpPr>
            <p:nvPr/>
          </p:nvSpPr>
          <p:spPr bwMode="auto">
            <a:xfrm flipV="1">
              <a:off x="4733" y="488"/>
              <a:ext cx="228" cy="432"/>
            </a:xfrm>
            <a:custGeom>
              <a:avLst/>
              <a:gdLst>
                <a:gd name="T0" fmla="*/ 228 w 228"/>
                <a:gd name="T1" fmla="*/ 0 h 432"/>
                <a:gd name="T2" fmla="*/ 0 w 228"/>
                <a:gd name="T3" fmla="*/ 344 h 432"/>
                <a:gd name="T4" fmla="*/ 228 w 228"/>
                <a:gd name="T5" fmla="*/ 432 h 432"/>
                <a:gd name="T6" fmla="*/ 228 w 228"/>
                <a:gd name="T7" fmla="*/ 0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"/>
                <a:gd name="T13" fmla="*/ 0 h 432"/>
                <a:gd name="T14" fmla="*/ 228 w 2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" h="432">
                  <a:moveTo>
                    <a:pt x="228" y="0"/>
                  </a:moveTo>
                  <a:lnTo>
                    <a:pt x="0" y="344"/>
                  </a:lnTo>
                  <a:lnTo>
                    <a:pt x="228" y="432"/>
                  </a:lnTo>
                  <a:lnTo>
                    <a:pt x="228" y="0"/>
                  </a:ln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111" name="Rectangle 125" descr="Wide downward diagonal"/>
            <p:cNvSpPr>
              <a:spLocks noChangeAspect="1" noChangeArrowheads="1"/>
            </p:cNvSpPr>
            <p:nvPr/>
          </p:nvSpPr>
          <p:spPr bwMode="auto">
            <a:xfrm>
              <a:off x="3621" y="456"/>
              <a:ext cx="208" cy="2756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112" name="AutoShape 126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805" y="988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113" name="AutoShape 127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793" y="1576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114" name="AutoShape 128" descr="Wide upward diagonal"/>
            <p:cNvSpPr>
              <a:spLocks noChangeAspect="1" noChangeArrowheads="1"/>
            </p:cNvSpPr>
            <p:nvPr/>
          </p:nvSpPr>
          <p:spPr bwMode="auto">
            <a:xfrm flipH="1">
              <a:off x="4789" y="2164"/>
              <a:ext cx="152" cy="512"/>
            </a:xfrm>
            <a:prstGeom prst="flowChartDelay">
              <a:avLst/>
            </a:pr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</p:grpSp>
      <p:sp>
        <p:nvSpPr>
          <p:cNvPr id="41990" name="AutoShape 129"/>
          <p:cNvSpPr>
            <a:spLocks noChangeArrowheads="1"/>
          </p:cNvSpPr>
          <p:nvPr/>
        </p:nvSpPr>
        <p:spPr bwMode="auto">
          <a:xfrm>
            <a:off x="5247640" y="2552383"/>
            <a:ext cx="2268538" cy="3525837"/>
          </a:xfrm>
          <a:prstGeom prst="wedgeRoundRectCallout">
            <a:avLst>
              <a:gd name="adj1" fmla="val -181699"/>
              <a:gd name="adj2" fmla="val 28704"/>
              <a:gd name="adj3" fmla="val 16667"/>
            </a:avLst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>
              <a:latin typeface="Comic Sans MS"/>
              <a:cs typeface="Comic Sans MS"/>
            </a:endParaRPr>
          </a:p>
        </p:txBody>
      </p:sp>
      <p:grpSp>
        <p:nvGrpSpPr>
          <p:cNvPr id="27" name="Group 130"/>
          <p:cNvGrpSpPr>
            <a:grpSpLocks noChangeAspect="1"/>
          </p:cNvGrpSpPr>
          <p:nvPr/>
        </p:nvGrpSpPr>
        <p:grpSpPr bwMode="auto">
          <a:xfrm>
            <a:off x="7745413" y="4159250"/>
            <a:ext cx="1398587" cy="1619250"/>
            <a:chOff x="1608" y="2313"/>
            <a:chExt cx="1514" cy="1772"/>
          </a:xfrm>
        </p:grpSpPr>
        <p:grpSp>
          <p:nvGrpSpPr>
            <p:cNvPr id="28" name="Group 131"/>
            <p:cNvGrpSpPr>
              <a:grpSpLocks noChangeAspect="1"/>
            </p:cNvGrpSpPr>
            <p:nvPr/>
          </p:nvGrpSpPr>
          <p:grpSpPr bwMode="auto">
            <a:xfrm flipH="1">
              <a:off x="1684" y="2713"/>
              <a:ext cx="1434" cy="490"/>
              <a:chOff x="1814" y="2475"/>
              <a:chExt cx="492" cy="273"/>
            </a:xfrm>
          </p:grpSpPr>
          <p:sp>
            <p:nvSpPr>
              <p:cNvPr id="42090" name="Rectangle 132"/>
              <p:cNvSpPr>
                <a:spLocks noChangeAspect="1" noChangeArrowheads="1"/>
              </p:cNvSpPr>
              <p:nvPr/>
            </p:nvSpPr>
            <p:spPr bwMode="auto">
              <a:xfrm rot="-1642664">
                <a:off x="1910" y="2643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91" name="Freeform 133"/>
              <p:cNvSpPr>
                <a:spLocks noChangeAspect="1"/>
              </p:cNvSpPr>
              <p:nvPr/>
            </p:nvSpPr>
            <p:spPr bwMode="auto">
              <a:xfrm>
                <a:off x="1814" y="2490"/>
                <a:ext cx="492" cy="258"/>
              </a:xfrm>
              <a:custGeom>
                <a:avLst/>
                <a:gdLst>
                  <a:gd name="T0" fmla="*/ 104 w 492"/>
                  <a:gd name="T1" fmla="*/ 258 h 258"/>
                  <a:gd name="T2" fmla="*/ 0 w 492"/>
                  <a:gd name="T3" fmla="*/ 258 h 258"/>
                  <a:gd name="T4" fmla="*/ 0 w 492"/>
                  <a:gd name="T5" fmla="*/ 0 h 258"/>
                  <a:gd name="T6" fmla="*/ 364 w 492"/>
                  <a:gd name="T7" fmla="*/ 0 h 258"/>
                  <a:gd name="T8" fmla="*/ 492 w 492"/>
                  <a:gd name="T9" fmla="*/ 218 h 258"/>
                  <a:gd name="T10" fmla="*/ 190 w 492"/>
                  <a:gd name="T11" fmla="*/ 218 h 258"/>
                  <a:gd name="T12" fmla="*/ 146 w 492"/>
                  <a:gd name="T13" fmla="*/ 128 h 258"/>
                  <a:gd name="T14" fmla="*/ 80 w 492"/>
                  <a:gd name="T15" fmla="*/ 162 h 258"/>
                  <a:gd name="T16" fmla="*/ 104 w 492"/>
                  <a:gd name="T17" fmla="*/ 25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2"/>
                  <a:gd name="T28" fmla="*/ 0 h 258"/>
                  <a:gd name="T29" fmla="*/ 492 w 492"/>
                  <a:gd name="T30" fmla="*/ 258 h 2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2" h="258">
                    <a:moveTo>
                      <a:pt x="104" y="258"/>
                    </a:moveTo>
                    <a:lnTo>
                      <a:pt x="0" y="258"/>
                    </a:lnTo>
                    <a:lnTo>
                      <a:pt x="0" y="0"/>
                    </a:lnTo>
                    <a:lnTo>
                      <a:pt x="364" y="0"/>
                    </a:lnTo>
                    <a:lnTo>
                      <a:pt x="492" y="218"/>
                    </a:lnTo>
                    <a:lnTo>
                      <a:pt x="190" y="218"/>
                    </a:lnTo>
                    <a:lnTo>
                      <a:pt x="146" y="128"/>
                    </a:lnTo>
                    <a:lnTo>
                      <a:pt x="80" y="162"/>
                    </a:lnTo>
                    <a:lnTo>
                      <a:pt x="104" y="25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92" name="Rectangle 134"/>
              <p:cNvSpPr>
                <a:spLocks noChangeAspect="1" noChangeArrowheads="1"/>
              </p:cNvSpPr>
              <p:nvPr/>
            </p:nvSpPr>
            <p:spPr bwMode="auto">
              <a:xfrm rot="-1642664">
                <a:off x="2198" y="2475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29" name="Group 135"/>
            <p:cNvGrpSpPr>
              <a:grpSpLocks noChangeAspect="1"/>
            </p:cNvGrpSpPr>
            <p:nvPr/>
          </p:nvGrpSpPr>
          <p:grpSpPr bwMode="auto">
            <a:xfrm flipH="1" flipV="1">
              <a:off x="1688" y="3204"/>
              <a:ext cx="1434" cy="490"/>
              <a:chOff x="1814" y="2475"/>
              <a:chExt cx="492" cy="273"/>
            </a:xfrm>
          </p:grpSpPr>
          <p:sp>
            <p:nvSpPr>
              <p:cNvPr id="42087" name="Rectangle 136"/>
              <p:cNvSpPr>
                <a:spLocks noChangeAspect="1" noChangeArrowheads="1"/>
              </p:cNvSpPr>
              <p:nvPr/>
            </p:nvSpPr>
            <p:spPr bwMode="auto">
              <a:xfrm rot="-1642664">
                <a:off x="1910" y="2643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88" name="Freeform 137"/>
              <p:cNvSpPr>
                <a:spLocks noChangeAspect="1"/>
              </p:cNvSpPr>
              <p:nvPr/>
            </p:nvSpPr>
            <p:spPr bwMode="auto">
              <a:xfrm>
                <a:off x="1814" y="2490"/>
                <a:ext cx="492" cy="258"/>
              </a:xfrm>
              <a:custGeom>
                <a:avLst/>
                <a:gdLst>
                  <a:gd name="T0" fmla="*/ 104 w 492"/>
                  <a:gd name="T1" fmla="*/ 258 h 258"/>
                  <a:gd name="T2" fmla="*/ 0 w 492"/>
                  <a:gd name="T3" fmla="*/ 258 h 258"/>
                  <a:gd name="T4" fmla="*/ 0 w 492"/>
                  <a:gd name="T5" fmla="*/ 0 h 258"/>
                  <a:gd name="T6" fmla="*/ 364 w 492"/>
                  <a:gd name="T7" fmla="*/ 0 h 258"/>
                  <a:gd name="T8" fmla="*/ 492 w 492"/>
                  <a:gd name="T9" fmla="*/ 218 h 258"/>
                  <a:gd name="T10" fmla="*/ 190 w 492"/>
                  <a:gd name="T11" fmla="*/ 218 h 258"/>
                  <a:gd name="T12" fmla="*/ 146 w 492"/>
                  <a:gd name="T13" fmla="*/ 128 h 258"/>
                  <a:gd name="T14" fmla="*/ 80 w 492"/>
                  <a:gd name="T15" fmla="*/ 162 h 258"/>
                  <a:gd name="T16" fmla="*/ 104 w 492"/>
                  <a:gd name="T17" fmla="*/ 25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2"/>
                  <a:gd name="T28" fmla="*/ 0 h 258"/>
                  <a:gd name="T29" fmla="*/ 492 w 492"/>
                  <a:gd name="T30" fmla="*/ 258 h 2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2" h="258">
                    <a:moveTo>
                      <a:pt x="104" y="258"/>
                    </a:moveTo>
                    <a:lnTo>
                      <a:pt x="0" y="258"/>
                    </a:lnTo>
                    <a:lnTo>
                      <a:pt x="0" y="0"/>
                    </a:lnTo>
                    <a:lnTo>
                      <a:pt x="364" y="0"/>
                    </a:lnTo>
                    <a:lnTo>
                      <a:pt x="492" y="218"/>
                    </a:lnTo>
                    <a:lnTo>
                      <a:pt x="190" y="218"/>
                    </a:lnTo>
                    <a:lnTo>
                      <a:pt x="146" y="128"/>
                    </a:lnTo>
                    <a:lnTo>
                      <a:pt x="80" y="162"/>
                    </a:lnTo>
                    <a:lnTo>
                      <a:pt x="104" y="25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89" name="Rectangle 138"/>
              <p:cNvSpPr>
                <a:spLocks noChangeAspect="1" noChangeArrowheads="1"/>
              </p:cNvSpPr>
              <p:nvPr/>
            </p:nvSpPr>
            <p:spPr bwMode="auto">
              <a:xfrm rot="-1642664">
                <a:off x="2198" y="2475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42071" name="Line 139"/>
            <p:cNvSpPr>
              <a:spLocks noChangeAspect="1" noChangeShapeType="1"/>
            </p:cNvSpPr>
            <p:nvPr/>
          </p:nvSpPr>
          <p:spPr bwMode="auto">
            <a:xfrm>
              <a:off x="1975" y="2925"/>
              <a:ext cx="0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72" name="Line 140"/>
            <p:cNvSpPr>
              <a:spLocks noChangeAspect="1" noChangeShapeType="1"/>
            </p:cNvSpPr>
            <p:nvPr/>
          </p:nvSpPr>
          <p:spPr bwMode="auto">
            <a:xfrm flipV="1">
              <a:off x="1987" y="3269"/>
              <a:ext cx="0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73" name="AutoShape 141"/>
            <p:cNvSpPr>
              <a:spLocks noChangeAspect="1" noChangeArrowheads="1"/>
            </p:cNvSpPr>
            <p:nvPr/>
          </p:nvSpPr>
          <p:spPr bwMode="auto">
            <a:xfrm>
              <a:off x="1946" y="3177"/>
              <a:ext cx="85" cy="52"/>
            </a:xfrm>
            <a:prstGeom prst="star32">
              <a:avLst>
                <a:gd name="adj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74" name="Text Box 142"/>
            <p:cNvSpPr txBox="1">
              <a:spLocks noChangeAspect="1" noChangeArrowheads="1"/>
            </p:cNvSpPr>
            <p:nvPr/>
          </p:nvSpPr>
          <p:spPr bwMode="auto">
            <a:xfrm>
              <a:off x="2172" y="3336"/>
              <a:ext cx="610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200">
                  <a:latin typeface="Comic Sans MS"/>
                  <a:cs typeface="Comic Sans MS"/>
                </a:rPr>
                <a:t>5 mm</a:t>
              </a:r>
            </a:p>
          </p:txBody>
        </p:sp>
        <p:sp>
          <p:nvSpPr>
            <p:cNvPr id="42075" name="Freeform 143"/>
            <p:cNvSpPr>
              <a:spLocks noChangeAspect="1"/>
            </p:cNvSpPr>
            <p:nvPr/>
          </p:nvSpPr>
          <p:spPr bwMode="auto">
            <a:xfrm>
              <a:off x="1684" y="3145"/>
              <a:ext cx="501" cy="111"/>
            </a:xfrm>
            <a:custGeom>
              <a:avLst/>
              <a:gdLst>
                <a:gd name="T0" fmla="*/ 0 w 172"/>
                <a:gd name="T1" fmla="*/ 0 h 62"/>
                <a:gd name="T2" fmla="*/ 13057508 w 172"/>
                <a:gd name="T3" fmla="*/ 0 h 62"/>
                <a:gd name="T4" fmla="*/ 19472294 w 172"/>
                <a:gd name="T5" fmla="*/ 0 h 62"/>
                <a:gd name="T6" fmla="*/ 22021333 w 172"/>
                <a:gd name="T7" fmla="*/ 18408 h 62"/>
                <a:gd name="T8" fmla="*/ 19214387 w 172"/>
                <a:gd name="T9" fmla="*/ 37539 h 62"/>
                <a:gd name="T10" fmla="*/ 528363 w 172"/>
                <a:gd name="T11" fmla="*/ 37539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2"/>
                <a:gd name="T19" fmla="*/ 0 h 62"/>
                <a:gd name="T20" fmla="*/ 172 w 172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2" h="62">
                  <a:moveTo>
                    <a:pt x="0" y="0"/>
                  </a:moveTo>
                  <a:lnTo>
                    <a:pt x="102" y="0"/>
                  </a:lnTo>
                  <a:lnTo>
                    <a:pt x="152" y="0"/>
                  </a:lnTo>
                  <a:lnTo>
                    <a:pt x="172" y="30"/>
                  </a:lnTo>
                  <a:lnTo>
                    <a:pt x="150" y="62"/>
                  </a:lnTo>
                  <a:lnTo>
                    <a:pt x="4" y="6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76" name="Freeform 144"/>
            <p:cNvSpPr>
              <a:spLocks noChangeAspect="1"/>
            </p:cNvSpPr>
            <p:nvPr/>
          </p:nvSpPr>
          <p:spPr bwMode="auto">
            <a:xfrm>
              <a:off x="1678" y="3142"/>
              <a:ext cx="519" cy="122"/>
            </a:xfrm>
            <a:custGeom>
              <a:avLst/>
              <a:gdLst>
                <a:gd name="T0" fmla="*/ 0 w 172"/>
                <a:gd name="T1" fmla="*/ 0 h 62"/>
                <a:gd name="T2" fmla="*/ 19264019 w 172"/>
                <a:gd name="T3" fmla="*/ 0 h 62"/>
                <a:gd name="T4" fmla="*/ 28720371 w 172"/>
                <a:gd name="T5" fmla="*/ 0 h 62"/>
                <a:gd name="T6" fmla="*/ 32471522 w 172"/>
                <a:gd name="T7" fmla="*/ 51309 h 62"/>
                <a:gd name="T8" fmla="*/ 28348869 w 172"/>
                <a:gd name="T9" fmla="*/ 106120 h 62"/>
                <a:gd name="T10" fmla="*/ 749430 w 172"/>
                <a:gd name="T11" fmla="*/ 10612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2"/>
                <a:gd name="T19" fmla="*/ 0 h 62"/>
                <a:gd name="T20" fmla="*/ 172 w 172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2" h="62">
                  <a:moveTo>
                    <a:pt x="0" y="0"/>
                  </a:moveTo>
                  <a:lnTo>
                    <a:pt x="102" y="0"/>
                  </a:lnTo>
                  <a:lnTo>
                    <a:pt x="152" y="0"/>
                  </a:lnTo>
                  <a:lnTo>
                    <a:pt x="172" y="30"/>
                  </a:lnTo>
                  <a:lnTo>
                    <a:pt x="150" y="62"/>
                  </a:lnTo>
                  <a:lnTo>
                    <a:pt x="4" y="6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30" name="Group 145"/>
            <p:cNvGrpSpPr>
              <a:grpSpLocks noChangeAspect="1"/>
            </p:cNvGrpSpPr>
            <p:nvPr/>
          </p:nvGrpSpPr>
          <p:grpSpPr bwMode="auto">
            <a:xfrm>
              <a:off x="1620" y="2313"/>
              <a:ext cx="70" cy="825"/>
              <a:chOff x="772" y="236"/>
              <a:chExt cx="24" cy="460"/>
            </a:xfrm>
          </p:grpSpPr>
          <p:sp>
            <p:nvSpPr>
              <p:cNvPr id="42084" name="Freeform 146"/>
              <p:cNvSpPr>
                <a:spLocks noChangeAspect="1"/>
              </p:cNvSpPr>
              <p:nvPr/>
            </p:nvSpPr>
            <p:spPr bwMode="auto">
              <a:xfrm>
                <a:off x="780" y="238"/>
                <a:ext cx="16" cy="458"/>
              </a:xfrm>
              <a:custGeom>
                <a:avLst/>
                <a:gdLst>
                  <a:gd name="T0" fmla="*/ 16 w 16"/>
                  <a:gd name="T1" fmla="*/ 458 h 458"/>
                  <a:gd name="T2" fmla="*/ 0 w 16"/>
                  <a:gd name="T3" fmla="*/ 448 h 458"/>
                  <a:gd name="T4" fmla="*/ 2 w 16"/>
                  <a:gd name="T5" fmla="*/ 0 h 458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458"/>
                  <a:gd name="T11" fmla="*/ 16 w 16"/>
                  <a:gd name="T12" fmla="*/ 458 h 4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458">
                    <a:moveTo>
                      <a:pt x="16" y="458"/>
                    </a:moveTo>
                    <a:lnTo>
                      <a:pt x="0" y="448"/>
                    </a:lnTo>
                    <a:lnTo>
                      <a:pt x="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85" name="Freeform 147"/>
              <p:cNvSpPr>
                <a:spLocks noChangeAspect="1"/>
              </p:cNvSpPr>
              <p:nvPr/>
            </p:nvSpPr>
            <p:spPr bwMode="auto">
              <a:xfrm>
                <a:off x="772" y="236"/>
                <a:ext cx="16" cy="458"/>
              </a:xfrm>
              <a:custGeom>
                <a:avLst/>
                <a:gdLst>
                  <a:gd name="T0" fmla="*/ 16 w 16"/>
                  <a:gd name="T1" fmla="*/ 458 h 458"/>
                  <a:gd name="T2" fmla="*/ 0 w 16"/>
                  <a:gd name="T3" fmla="*/ 448 h 458"/>
                  <a:gd name="T4" fmla="*/ 2 w 16"/>
                  <a:gd name="T5" fmla="*/ 0 h 458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458"/>
                  <a:gd name="T11" fmla="*/ 16 w 16"/>
                  <a:gd name="T12" fmla="*/ 458 h 4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458">
                    <a:moveTo>
                      <a:pt x="16" y="458"/>
                    </a:moveTo>
                    <a:lnTo>
                      <a:pt x="0" y="448"/>
                    </a:lnTo>
                    <a:lnTo>
                      <a:pt x="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86" name="Freeform 148"/>
              <p:cNvSpPr>
                <a:spLocks noChangeAspect="1"/>
              </p:cNvSpPr>
              <p:nvPr/>
            </p:nvSpPr>
            <p:spPr bwMode="auto">
              <a:xfrm>
                <a:off x="772" y="238"/>
                <a:ext cx="16" cy="458"/>
              </a:xfrm>
              <a:custGeom>
                <a:avLst/>
                <a:gdLst>
                  <a:gd name="T0" fmla="*/ 16 w 16"/>
                  <a:gd name="T1" fmla="*/ 458 h 458"/>
                  <a:gd name="T2" fmla="*/ 0 w 16"/>
                  <a:gd name="T3" fmla="*/ 448 h 458"/>
                  <a:gd name="T4" fmla="*/ 2 w 16"/>
                  <a:gd name="T5" fmla="*/ 0 h 458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458"/>
                  <a:gd name="T11" fmla="*/ 16 w 16"/>
                  <a:gd name="T12" fmla="*/ 458 h 4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458">
                    <a:moveTo>
                      <a:pt x="16" y="458"/>
                    </a:moveTo>
                    <a:lnTo>
                      <a:pt x="0" y="448"/>
                    </a:lnTo>
                    <a:lnTo>
                      <a:pt x="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31" name="Group 149"/>
            <p:cNvGrpSpPr>
              <a:grpSpLocks noChangeAspect="1"/>
            </p:cNvGrpSpPr>
            <p:nvPr/>
          </p:nvGrpSpPr>
          <p:grpSpPr bwMode="auto">
            <a:xfrm flipV="1">
              <a:off x="1608" y="3260"/>
              <a:ext cx="70" cy="825"/>
              <a:chOff x="772" y="236"/>
              <a:chExt cx="24" cy="460"/>
            </a:xfrm>
          </p:grpSpPr>
          <p:sp>
            <p:nvSpPr>
              <p:cNvPr id="42081" name="Freeform 150"/>
              <p:cNvSpPr>
                <a:spLocks noChangeAspect="1"/>
              </p:cNvSpPr>
              <p:nvPr/>
            </p:nvSpPr>
            <p:spPr bwMode="auto">
              <a:xfrm>
                <a:off x="780" y="238"/>
                <a:ext cx="16" cy="458"/>
              </a:xfrm>
              <a:custGeom>
                <a:avLst/>
                <a:gdLst>
                  <a:gd name="T0" fmla="*/ 16 w 16"/>
                  <a:gd name="T1" fmla="*/ 458 h 458"/>
                  <a:gd name="T2" fmla="*/ 0 w 16"/>
                  <a:gd name="T3" fmla="*/ 448 h 458"/>
                  <a:gd name="T4" fmla="*/ 2 w 16"/>
                  <a:gd name="T5" fmla="*/ 0 h 458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458"/>
                  <a:gd name="T11" fmla="*/ 16 w 16"/>
                  <a:gd name="T12" fmla="*/ 458 h 4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458">
                    <a:moveTo>
                      <a:pt x="16" y="458"/>
                    </a:moveTo>
                    <a:lnTo>
                      <a:pt x="0" y="448"/>
                    </a:lnTo>
                    <a:lnTo>
                      <a:pt x="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82" name="Freeform 151"/>
              <p:cNvSpPr>
                <a:spLocks noChangeAspect="1"/>
              </p:cNvSpPr>
              <p:nvPr/>
            </p:nvSpPr>
            <p:spPr bwMode="auto">
              <a:xfrm>
                <a:off x="772" y="236"/>
                <a:ext cx="16" cy="458"/>
              </a:xfrm>
              <a:custGeom>
                <a:avLst/>
                <a:gdLst>
                  <a:gd name="T0" fmla="*/ 16 w 16"/>
                  <a:gd name="T1" fmla="*/ 458 h 458"/>
                  <a:gd name="T2" fmla="*/ 0 w 16"/>
                  <a:gd name="T3" fmla="*/ 448 h 458"/>
                  <a:gd name="T4" fmla="*/ 2 w 16"/>
                  <a:gd name="T5" fmla="*/ 0 h 458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458"/>
                  <a:gd name="T11" fmla="*/ 16 w 16"/>
                  <a:gd name="T12" fmla="*/ 458 h 4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458">
                    <a:moveTo>
                      <a:pt x="16" y="458"/>
                    </a:moveTo>
                    <a:lnTo>
                      <a:pt x="0" y="448"/>
                    </a:lnTo>
                    <a:lnTo>
                      <a:pt x="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83" name="Freeform 152"/>
              <p:cNvSpPr>
                <a:spLocks noChangeAspect="1"/>
              </p:cNvSpPr>
              <p:nvPr/>
            </p:nvSpPr>
            <p:spPr bwMode="auto">
              <a:xfrm>
                <a:off x="772" y="238"/>
                <a:ext cx="16" cy="458"/>
              </a:xfrm>
              <a:custGeom>
                <a:avLst/>
                <a:gdLst>
                  <a:gd name="T0" fmla="*/ 16 w 16"/>
                  <a:gd name="T1" fmla="*/ 458 h 458"/>
                  <a:gd name="T2" fmla="*/ 0 w 16"/>
                  <a:gd name="T3" fmla="*/ 448 h 458"/>
                  <a:gd name="T4" fmla="*/ 2 w 16"/>
                  <a:gd name="T5" fmla="*/ 0 h 458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458"/>
                  <a:gd name="T11" fmla="*/ 16 w 16"/>
                  <a:gd name="T12" fmla="*/ 458 h 4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458">
                    <a:moveTo>
                      <a:pt x="16" y="458"/>
                    </a:moveTo>
                    <a:lnTo>
                      <a:pt x="0" y="448"/>
                    </a:lnTo>
                    <a:lnTo>
                      <a:pt x="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42079" name="Line 153"/>
            <p:cNvSpPr>
              <a:spLocks noChangeAspect="1" noChangeShapeType="1"/>
            </p:cNvSpPr>
            <p:nvPr/>
          </p:nvSpPr>
          <p:spPr bwMode="auto">
            <a:xfrm>
              <a:off x="1637" y="3256"/>
              <a:ext cx="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80" name="Line 154"/>
            <p:cNvSpPr>
              <a:spLocks noChangeAspect="1" noChangeShapeType="1"/>
            </p:cNvSpPr>
            <p:nvPr/>
          </p:nvSpPr>
          <p:spPr bwMode="auto">
            <a:xfrm>
              <a:off x="1649" y="3142"/>
              <a:ext cx="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</p:grpSp>
      <p:grpSp>
        <p:nvGrpSpPr>
          <p:cNvPr id="42115" name="Group 155"/>
          <p:cNvGrpSpPr>
            <a:grpSpLocks noChangeAspect="1"/>
          </p:cNvGrpSpPr>
          <p:nvPr/>
        </p:nvGrpSpPr>
        <p:grpSpPr bwMode="auto">
          <a:xfrm>
            <a:off x="7924800" y="2581275"/>
            <a:ext cx="1041400" cy="1673225"/>
            <a:chOff x="1036" y="1852"/>
            <a:chExt cx="1101" cy="1768"/>
          </a:xfrm>
        </p:grpSpPr>
        <p:sp>
          <p:nvSpPr>
            <p:cNvPr id="42044" name="Rectangle 156"/>
            <p:cNvSpPr>
              <a:spLocks noChangeAspect="1" noChangeArrowheads="1"/>
            </p:cNvSpPr>
            <p:nvPr/>
          </p:nvSpPr>
          <p:spPr bwMode="auto">
            <a:xfrm flipH="1">
              <a:off x="1773" y="2494"/>
              <a:ext cx="164" cy="1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45" name="Rectangle 157"/>
            <p:cNvSpPr>
              <a:spLocks noChangeAspect="1" noChangeArrowheads="1"/>
            </p:cNvSpPr>
            <p:nvPr/>
          </p:nvSpPr>
          <p:spPr bwMode="auto">
            <a:xfrm flipH="1">
              <a:off x="1763" y="2859"/>
              <a:ext cx="184" cy="1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46" name="Rectangle 158"/>
            <p:cNvSpPr>
              <a:spLocks noChangeAspect="1" noChangeArrowheads="1"/>
            </p:cNvSpPr>
            <p:nvPr/>
          </p:nvSpPr>
          <p:spPr bwMode="auto">
            <a:xfrm flipH="1">
              <a:off x="1363" y="2923"/>
              <a:ext cx="155" cy="1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47" name="Rectangle 159"/>
            <p:cNvSpPr>
              <a:spLocks noChangeAspect="1" noChangeArrowheads="1"/>
            </p:cNvSpPr>
            <p:nvPr/>
          </p:nvSpPr>
          <p:spPr bwMode="auto">
            <a:xfrm flipH="1">
              <a:off x="1363" y="2442"/>
              <a:ext cx="155" cy="1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48" name="Rectangle 160"/>
            <p:cNvSpPr>
              <a:spLocks noChangeAspect="1" noChangeArrowheads="1"/>
            </p:cNvSpPr>
            <p:nvPr/>
          </p:nvSpPr>
          <p:spPr bwMode="auto">
            <a:xfrm>
              <a:off x="1209" y="2923"/>
              <a:ext cx="154" cy="1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49" name="Rectangle 161"/>
            <p:cNvSpPr>
              <a:spLocks noChangeAspect="1" noChangeArrowheads="1"/>
            </p:cNvSpPr>
            <p:nvPr/>
          </p:nvSpPr>
          <p:spPr bwMode="auto">
            <a:xfrm>
              <a:off x="1234" y="2442"/>
              <a:ext cx="154" cy="1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50" name="Freeform 162"/>
            <p:cNvSpPr>
              <a:spLocks noChangeAspect="1"/>
            </p:cNvSpPr>
            <p:nvPr/>
          </p:nvSpPr>
          <p:spPr bwMode="auto">
            <a:xfrm>
              <a:off x="1069" y="2295"/>
              <a:ext cx="1068" cy="886"/>
            </a:xfrm>
            <a:custGeom>
              <a:avLst/>
              <a:gdLst>
                <a:gd name="T0" fmla="*/ 3 w 1068"/>
                <a:gd name="T1" fmla="*/ 537 h 886"/>
                <a:gd name="T2" fmla="*/ 190 w 1068"/>
                <a:gd name="T3" fmla="*/ 886 h 886"/>
                <a:gd name="T4" fmla="*/ 1058 w 1068"/>
                <a:gd name="T5" fmla="*/ 886 h 886"/>
                <a:gd name="T6" fmla="*/ 1068 w 1068"/>
                <a:gd name="T7" fmla="*/ 0 h 886"/>
                <a:gd name="T8" fmla="*/ 160 w 1068"/>
                <a:gd name="T9" fmla="*/ 0 h 886"/>
                <a:gd name="T10" fmla="*/ 0 w 1068"/>
                <a:gd name="T11" fmla="*/ 354 h 886"/>
                <a:gd name="T12" fmla="*/ 100 w 1068"/>
                <a:gd name="T13" fmla="*/ 373 h 886"/>
                <a:gd name="T14" fmla="*/ 161 w 1068"/>
                <a:gd name="T15" fmla="*/ 347 h 886"/>
                <a:gd name="T16" fmla="*/ 205 w 1068"/>
                <a:gd name="T17" fmla="*/ 319 h 886"/>
                <a:gd name="T18" fmla="*/ 230 w 1068"/>
                <a:gd name="T19" fmla="*/ 278 h 886"/>
                <a:gd name="T20" fmla="*/ 185 w 1068"/>
                <a:gd name="T21" fmla="*/ 159 h 886"/>
                <a:gd name="T22" fmla="*/ 324 w 1068"/>
                <a:gd name="T23" fmla="*/ 135 h 886"/>
                <a:gd name="T24" fmla="*/ 434 w 1068"/>
                <a:gd name="T25" fmla="*/ 159 h 886"/>
                <a:gd name="T26" fmla="*/ 403 w 1068"/>
                <a:gd name="T27" fmla="*/ 287 h 886"/>
                <a:gd name="T28" fmla="*/ 437 w 1068"/>
                <a:gd name="T29" fmla="*/ 327 h 886"/>
                <a:gd name="T30" fmla="*/ 477 w 1068"/>
                <a:gd name="T31" fmla="*/ 351 h 886"/>
                <a:gd name="T32" fmla="*/ 524 w 1068"/>
                <a:gd name="T33" fmla="*/ 366 h 886"/>
                <a:gd name="T34" fmla="*/ 704 w 1068"/>
                <a:gd name="T35" fmla="*/ 294 h 886"/>
                <a:gd name="T36" fmla="*/ 704 w 1068"/>
                <a:gd name="T37" fmla="*/ 195 h 886"/>
                <a:gd name="T38" fmla="*/ 878 w 1068"/>
                <a:gd name="T39" fmla="*/ 199 h 886"/>
                <a:gd name="T40" fmla="*/ 876 w 1068"/>
                <a:gd name="T41" fmla="*/ 685 h 886"/>
                <a:gd name="T42" fmla="*/ 694 w 1068"/>
                <a:gd name="T43" fmla="*/ 683 h 886"/>
                <a:gd name="T44" fmla="*/ 689 w 1068"/>
                <a:gd name="T45" fmla="*/ 600 h 886"/>
                <a:gd name="T46" fmla="*/ 519 w 1068"/>
                <a:gd name="T47" fmla="*/ 528 h 886"/>
                <a:gd name="T48" fmla="*/ 461 w 1068"/>
                <a:gd name="T49" fmla="*/ 533 h 886"/>
                <a:gd name="T50" fmla="*/ 417 w 1068"/>
                <a:gd name="T51" fmla="*/ 571 h 886"/>
                <a:gd name="T52" fmla="*/ 399 w 1068"/>
                <a:gd name="T53" fmla="*/ 612 h 886"/>
                <a:gd name="T54" fmla="*/ 434 w 1068"/>
                <a:gd name="T55" fmla="*/ 735 h 886"/>
                <a:gd name="T56" fmla="*/ 314 w 1068"/>
                <a:gd name="T57" fmla="*/ 759 h 886"/>
                <a:gd name="T58" fmla="*/ 205 w 1068"/>
                <a:gd name="T59" fmla="*/ 731 h 886"/>
                <a:gd name="T60" fmla="*/ 227 w 1068"/>
                <a:gd name="T61" fmla="*/ 613 h 886"/>
                <a:gd name="T62" fmla="*/ 200 w 1068"/>
                <a:gd name="T63" fmla="*/ 564 h 886"/>
                <a:gd name="T64" fmla="*/ 150 w 1068"/>
                <a:gd name="T65" fmla="*/ 532 h 886"/>
                <a:gd name="T66" fmla="*/ 105 w 1068"/>
                <a:gd name="T67" fmla="*/ 520 h 886"/>
                <a:gd name="T68" fmla="*/ 3 w 1068"/>
                <a:gd name="T69" fmla="*/ 535 h 8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68"/>
                <a:gd name="T106" fmla="*/ 0 h 886"/>
                <a:gd name="T107" fmla="*/ 1068 w 1068"/>
                <a:gd name="T108" fmla="*/ 886 h 8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68" h="886">
                  <a:moveTo>
                    <a:pt x="3" y="537"/>
                  </a:moveTo>
                  <a:lnTo>
                    <a:pt x="190" y="886"/>
                  </a:lnTo>
                  <a:lnTo>
                    <a:pt x="1058" y="886"/>
                  </a:lnTo>
                  <a:lnTo>
                    <a:pt x="1068" y="0"/>
                  </a:lnTo>
                  <a:lnTo>
                    <a:pt x="160" y="0"/>
                  </a:lnTo>
                  <a:lnTo>
                    <a:pt x="0" y="354"/>
                  </a:lnTo>
                  <a:lnTo>
                    <a:pt x="100" y="373"/>
                  </a:lnTo>
                  <a:cubicBezTo>
                    <a:pt x="187" y="344"/>
                    <a:pt x="144" y="356"/>
                    <a:pt x="161" y="347"/>
                  </a:cubicBezTo>
                  <a:lnTo>
                    <a:pt x="205" y="319"/>
                  </a:lnTo>
                  <a:lnTo>
                    <a:pt x="230" y="278"/>
                  </a:lnTo>
                  <a:lnTo>
                    <a:pt x="185" y="159"/>
                  </a:lnTo>
                  <a:lnTo>
                    <a:pt x="324" y="135"/>
                  </a:lnTo>
                  <a:lnTo>
                    <a:pt x="434" y="159"/>
                  </a:lnTo>
                  <a:lnTo>
                    <a:pt x="403" y="287"/>
                  </a:lnTo>
                  <a:lnTo>
                    <a:pt x="437" y="327"/>
                  </a:lnTo>
                  <a:lnTo>
                    <a:pt x="477" y="351"/>
                  </a:lnTo>
                  <a:lnTo>
                    <a:pt x="524" y="366"/>
                  </a:lnTo>
                  <a:lnTo>
                    <a:pt x="704" y="294"/>
                  </a:lnTo>
                  <a:lnTo>
                    <a:pt x="704" y="195"/>
                  </a:lnTo>
                  <a:lnTo>
                    <a:pt x="878" y="199"/>
                  </a:lnTo>
                  <a:lnTo>
                    <a:pt x="876" y="685"/>
                  </a:lnTo>
                  <a:lnTo>
                    <a:pt x="694" y="683"/>
                  </a:lnTo>
                  <a:lnTo>
                    <a:pt x="689" y="600"/>
                  </a:lnTo>
                  <a:lnTo>
                    <a:pt x="519" y="528"/>
                  </a:lnTo>
                  <a:lnTo>
                    <a:pt x="461" y="533"/>
                  </a:lnTo>
                  <a:lnTo>
                    <a:pt x="417" y="571"/>
                  </a:lnTo>
                  <a:lnTo>
                    <a:pt x="399" y="612"/>
                  </a:lnTo>
                  <a:lnTo>
                    <a:pt x="434" y="735"/>
                  </a:lnTo>
                  <a:lnTo>
                    <a:pt x="314" y="759"/>
                  </a:lnTo>
                  <a:lnTo>
                    <a:pt x="205" y="731"/>
                  </a:lnTo>
                  <a:lnTo>
                    <a:pt x="227" y="613"/>
                  </a:lnTo>
                  <a:lnTo>
                    <a:pt x="200" y="564"/>
                  </a:lnTo>
                  <a:lnTo>
                    <a:pt x="150" y="532"/>
                  </a:lnTo>
                  <a:lnTo>
                    <a:pt x="105" y="520"/>
                  </a:lnTo>
                  <a:lnTo>
                    <a:pt x="3" y="535"/>
                  </a:lnTo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51" name="Freeform 163"/>
            <p:cNvSpPr>
              <a:spLocks noChangeAspect="1"/>
            </p:cNvSpPr>
            <p:nvPr/>
          </p:nvSpPr>
          <p:spPr bwMode="auto">
            <a:xfrm flipH="1">
              <a:off x="1074" y="2295"/>
              <a:ext cx="135" cy="211"/>
            </a:xfrm>
            <a:custGeom>
              <a:avLst/>
              <a:gdLst>
                <a:gd name="T0" fmla="*/ 0 w 54"/>
                <a:gd name="T1" fmla="*/ 0 h 104"/>
                <a:gd name="T2" fmla="*/ 1289845 w 54"/>
                <a:gd name="T3" fmla="*/ 0 h 104"/>
                <a:gd name="T4" fmla="*/ 1289845 w 54"/>
                <a:gd name="T5" fmla="*/ 244646 h 104"/>
                <a:gd name="T6" fmla="*/ 908208 w 54"/>
                <a:gd name="T7" fmla="*/ 249183 h 104"/>
                <a:gd name="T8" fmla="*/ 0 w 54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04"/>
                <a:gd name="T17" fmla="*/ 54 w 54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04">
                  <a:moveTo>
                    <a:pt x="0" y="0"/>
                  </a:moveTo>
                  <a:lnTo>
                    <a:pt x="54" y="0"/>
                  </a:lnTo>
                  <a:lnTo>
                    <a:pt x="54" y="102"/>
                  </a:lnTo>
                  <a:lnTo>
                    <a:pt x="38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52" name="Freeform 164"/>
            <p:cNvSpPr>
              <a:spLocks noChangeAspect="1"/>
            </p:cNvSpPr>
            <p:nvPr/>
          </p:nvSpPr>
          <p:spPr bwMode="auto">
            <a:xfrm flipH="1" flipV="1">
              <a:off x="1084" y="2970"/>
              <a:ext cx="160" cy="207"/>
            </a:xfrm>
            <a:custGeom>
              <a:avLst/>
              <a:gdLst>
                <a:gd name="T0" fmla="*/ 0 w 54"/>
                <a:gd name="T1" fmla="*/ 0 h 104"/>
                <a:gd name="T2" fmla="*/ 8340113 w 54"/>
                <a:gd name="T3" fmla="*/ 0 h 104"/>
                <a:gd name="T4" fmla="*/ 8340113 w 54"/>
                <a:gd name="T5" fmla="*/ 198021 h 104"/>
                <a:gd name="T6" fmla="*/ 5898210 w 54"/>
                <a:gd name="T7" fmla="*/ 201956 h 104"/>
                <a:gd name="T8" fmla="*/ 0 w 54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04"/>
                <a:gd name="T17" fmla="*/ 54 w 54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04">
                  <a:moveTo>
                    <a:pt x="0" y="0"/>
                  </a:moveTo>
                  <a:lnTo>
                    <a:pt x="54" y="0"/>
                  </a:lnTo>
                  <a:lnTo>
                    <a:pt x="54" y="102"/>
                  </a:lnTo>
                  <a:lnTo>
                    <a:pt x="38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53" name="Line 165"/>
            <p:cNvSpPr>
              <a:spLocks noChangeAspect="1" noChangeShapeType="1"/>
            </p:cNvSpPr>
            <p:nvPr/>
          </p:nvSpPr>
          <p:spPr bwMode="auto">
            <a:xfrm>
              <a:off x="1379" y="2476"/>
              <a:ext cx="0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54" name="Line 166"/>
            <p:cNvSpPr>
              <a:spLocks noChangeAspect="1" noChangeShapeType="1"/>
            </p:cNvSpPr>
            <p:nvPr/>
          </p:nvSpPr>
          <p:spPr bwMode="auto">
            <a:xfrm flipV="1">
              <a:off x="1377" y="2808"/>
              <a:ext cx="0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55" name="AutoShape 167"/>
            <p:cNvSpPr>
              <a:spLocks noChangeAspect="1" noChangeArrowheads="1"/>
            </p:cNvSpPr>
            <p:nvPr/>
          </p:nvSpPr>
          <p:spPr bwMode="auto">
            <a:xfrm>
              <a:off x="1338" y="2714"/>
              <a:ext cx="85" cy="52"/>
            </a:xfrm>
            <a:prstGeom prst="star32">
              <a:avLst>
                <a:gd name="adj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56" name="Text Box 168"/>
            <p:cNvSpPr txBox="1">
              <a:spLocks noChangeAspect="1" noChangeArrowheads="1"/>
            </p:cNvSpPr>
            <p:nvPr/>
          </p:nvSpPr>
          <p:spPr bwMode="auto">
            <a:xfrm>
              <a:off x="1486" y="2634"/>
              <a:ext cx="596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200">
                  <a:latin typeface="Comic Sans MS"/>
                  <a:cs typeface="Comic Sans MS"/>
                </a:rPr>
                <a:t>5 mm</a:t>
              </a:r>
            </a:p>
          </p:txBody>
        </p:sp>
        <p:sp>
          <p:nvSpPr>
            <p:cNvPr id="42057" name="Freeform 169"/>
            <p:cNvSpPr>
              <a:spLocks noChangeAspect="1"/>
            </p:cNvSpPr>
            <p:nvPr/>
          </p:nvSpPr>
          <p:spPr bwMode="auto">
            <a:xfrm>
              <a:off x="1100" y="2684"/>
              <a:ext cx="501" cy="111"/>
            </a:xfrm>
            <a:custGeom>
              <a:avLst/>
              <a:gdLst>
                <a:gd name="T0" fmla="*/ 0 w 172"/>
                <a:gd name="T1" fmla="*/ 0 h 62"/>
                <a:gd name="T2" fmla="*/ 13057508 w 172"/>
                <a:gd name="T3" fmla="*/ 0 h 62"/>
                <a:gd name="T4" fmla="*/ 19472294 w 172"/>
                <a:gd name="T5" fmla="*/ 0 h 62"/>
                <a:gd name="T6" fmla="*/ 22021333 w 172"/>
                <a:gd name="T7" fmla="*/ 18408 h 62"/>
                <a:gd name="T8" fmla="*/ 19214387 w 172"/>
                <a:gd name="T9" fmla="*/ 37539 h 62"/>
                <a:gd name="T10" fmla="*/ 528363 w 172"/>
                <a:gd name="T11" fmla="*/ 37539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2"/>
                <a:gd name="T19" fmla="*/ 0 h 62"/>
                <a:gd name="T20" fmla="*/ 172 w 172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2" h="62">
                  <a:moveTo>
                    <a:pt x="0" y="0"/>
                  </a:moveTo>
                  <a:lnTo>
                    <a:pt x="102" y="0"/>
                  </a:lnTo>
                  <a:lnTo>
                    <a:pt x="152" y="0"/>
                  </a:lnTo>
                  <a:lnTo>
                    <a:pt x="172" y="30"/>
                  </a:lnTo>
                  <a:lnTo>
                    <a:pt x="150" y="62"/>
                  </a:lnTo>
                  <a:lnTo>
                    <a:pt x="4" y="6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58" name="Freeform 170"/>
            <p:cNvSpPr>
              <a:spLocks noChangeAspect="1"/>
            </p:cNvSpPr>
            <p:nvPr/>
          </p:nvSpPr>
          <p:spPr bwMode="auto">
            <a:xfrm>
              <a:off x="1094" y="2681"/>
              <a:ext cx="519" cy="122"/>
            </a:xfrm>
            <a:custGeom>
              <a:avLst/>
              <a:gdLst>
                <a:gd name="T0" fmla="*/ 0 w 172"/>
                <a:gd name="T1" fmla="*/ 0 h 62"/>
                <a:gd name="T2" fmla="*/ 19264019 w 172"/>
                <a:gd name="T3" fmla="*/ 0 h 62"/>
                <a:gd name="T4" fmla="*/ 28720371 w 172"/>
                <a:gd name="T5" fmla="*/ 0 h 62"/>
                <a:gd name="T6" fmla="*/ 32471522 w 172"/>
                <a:gd name="T7" fmla="*/ 51309 h 62"/>
                <a:gd name="T8" fmla="*/ 28348869 w 172"/>
                <a:gd name="T9" fmla="*/ 106120 h 62"/>
                <a:gd name="T10" fmla="*/ 749430 w 172"/>
                <a:gd name="T11" fmla="*/ 10612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2"/>
                <a:gd name="T19" fmla="*/ 0 h 62"/>
                <a:gd name="T20" fmla="*/ 172 w 172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2" h="62">
                  <a:moveTo>
                    <a:pt x="0" y="0"/>
                  </a:moveTo>
                  <a:lnTo>
                    <a:pt x="102" y="0"/>
                  </a:lnTo>
                  <a:lnTo>
                    <a:pt x="152" y="0"/>
                  </a:lnTo>
                  <a:lnTo>
                    <a:pt x="172" y="30"/>
                  </a:lnTo>
                  <a:lnTo>
                    <a:pt x="150" y="62"/>
                  </a:lnTo>
                  <a:lnTo>
                    <a:pt x="4" y="6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42122" name="Group 171"/>
            <p:cNvGrpSpPr>
              <a:grpSpLocks noChangeAspect="1"/>
            </p:cNvGrpSpPr>
            <p:nvPr/>
          </p:nvGrpSpPr>
          <p:grpSpPr bwMode="auto">
            <a:xfrm>
              <a:off x="1036" y="1852"/>
              <a:ext cx="70" cy="825"/>
              <a:chOff x="772" y="236"/>
              <a:chExt cx="24" cy="460"/>
            </a:xfrm>
          </p:grpSpPr>
          <p:sp>
            <p:nvSpPr>
              <p:cNvPr id="42066" name="Freeform 172"/>
              <p:cNvSpPr>
                <a:spLocks noChangeAspect="1"/>
              </p:cNvSpPr>
              <p:nvPr/>
            </p:nvSpPr>
            <p:spPr bwMode="auto">
              <a:xfrm>
                <a:off x="780" y="238"/>
                <a:ext cx="16" cy="458"/>
              </a:xfrm>
              <a:custGeom>
                <a:avLst/>
                <a:gdLst>
                  <a:gd name="T0" fmla="*/ 16 w 16"/>
                  <a:gd name="T1" fmla="*/ 458 h 458"/>
                  <a:gd name="T2" fmla="*/ 0 w 16"/>
                  <a:gd name="T3" fmla="*/ 448 h 458"/>
                  <a:gd name="T4" fmla="*/ 2 w 16"/>
                  <a:gd name="T5" fmla="*/ 0 h 458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458"/>
                  <a:gd name="T11" fmla="*/ 16 w 16"/>
                  <a:gd name="T12" fmla="*/ 458 h 4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458">
                    <a:moveTo>
                      <a:pt x="16" y="458"/>
                    </a:moveTo>
                    <a:lnTo>
                      <a:pt x="0" y="448"/>
                    </a:lnTo>
                    <a:lnTo>
                      <a:pt x="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67" name="Freeform 173"/>
              <p:cNvSpPr>
                <a:spLocks noChangeAspect="1"/>
              </p:cNvSpPr>
              <p:nvPr/>
            </p:nvSpPr>
            <p:spPr bwMode="auto">
              <a:xfrm>
                <a:off x="772" y="236"/>
                <a:ext cx="16" cy="458"/>
              </a:xfrm>
              <a:custGeom>
                <a:avLst/>
                <a:gdLst>
                  <a:gd name="T0" fmla="*/ 16 w 16"/>
                  <a:gd name="T1" fmla="*/ 458 h 458"/>
                  <a:gd name="T2" fmla="*/ 0 w 16"/>
                  <a:gd name="T3" fmla="*/ 448 h 458"/>
                  <a:gd name="T4" fmla="*/ 2 w 16"/>
                  <a:gd name="T5" fmla="*/ 0 h 458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458"/>
                  <a:gd name="T11" fmla="*/ 16 w 16"/>
                  <a:gd name="T12" fmla="*/ 458 h 4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458">
                    <a:moveTo>
                      <a:pt x="16" y="458"/>
                    </a:moveTo>
                    <a:lnTo>
                      <a:pt x="0" y="448"/>
                    </a:lnTo>
                    <a:lnTo>
                      <a:pt x="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68" name="Freeform 174"/>
              <p:cNvSpPr>
                <a:spLocks noChangeAspect="1"/>
              </p:cNvSpPr>
              <p:nvPr/>
            </p:nvSpPr>
            <p:spPr bwMode="auto">
              <a:xfrm>
                <a:off x="772" y="238"/>
                <a:ext cx="16" cy="458"/>
              </a:xfrm>
              <a:custGeom>
                <a:avLst/>
                <a:gdLst>
                  <a:gd name="T0" fmla="*/ 16 w 16"/>
                  <a:gd name="T1" fmla="*/ 458 h 458"/>
                  <a:gd name="T2" fmla="*/ 0 w 16"/>
                  <a:gd name="T3" fmla="*/ 448 h 458"/>
                  <a:gd name="T4" fmla="*/ 2 w 16"/>
                  <a:gd name="T5" fmla="*/ 0 h 458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458"/>
                  <a:gd name="T11" fmla="*/ 16 w 16"/>
                  <a:gd name="T12" fmla="*/ 458 h 4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458">
                    <a:moveTo>
                      <a:pt x="16" y="458"/>
                    </a:moveTo>
                    <a:lnTo>
                      <a:pt x="0" y="448"/>
                    </a:lnTo>
                    <a:lnTo>
                      <a:pt x="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2123" name="Group 175"/>
            <p:cNvGrpSpPr>
              <a:grpSpLocks noChangeAspect="1"/>
            </p:cNvGrpSpPr>
            <p:nvPr/>
          </p:nvGrpSpPr>
          <p:grpSpPr bwMode="auto">
            <a:xfrm flipV="1">
              <a:off x="1036" y="2795"/>
              <a:ext cx="70" cy="825"/>
              <a:chOff x="772" y="236"/>
              <a:chExt cx="24" cy="460"/>
            </a:xfrm>
          </p:grpSpPr>
          <p:sp>
            <p:nvSpPr>
              <p:cNvPr id="42063" name="Freeform 176"/>
              <p:cNvSpPr>
                <a:spLocks noChangeAspect="1"/>
              </p:cNvSpPr>
              <p:nvPr/>
            </p:nvSpPr>
            <p:spPr bwMode="auto">
              <a:xfrm>
                <a:off x="780" y="238"/>
                <a:ext cx="16" cy="458"/>
              </a:xfrm>
              <a:custGeom>
                <a:avLst/>
                <a:gdLst>
                  <a:gd name="T0" fmla="*/ 16 w 16"/>
                  <a:gd name="T1" fmla="*/ 458 h 458"/>
                  <a:gd name="T2" fmla="*/ 0 w 16"/>
                  <a:gd name="T3" fmla="*/ 448 h 458"/>
                  <a:gd name="T4" fmla="*/ 2 w 16"/>
                  <a:gd name="T5" fmla="*/ 0 h 458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458"/>
                  <a:gd name="T11" fmla="*/ 16 w 16"/>
                  <a:gd name="T12" fmla="*/ 458 h 4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458">
                    <a:moveTo>
                      <a:pt x="16" y="458"/>
                    </a:moveTo>
                    <a:lnTo>
                      <a:pt x="0" y="448"/>
                    </a:lnTo>
                    <a:lnTo>
                      <a:pt x="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64" name="Freeform 177"/>
              <p:cNvSpPr>
                <a:spLocks noChangeAspect="1"/>
              </p:cNvSpPr>
              <p:nvPr/>
            </p:nvSpPr>
            <p:spPr bwMode="auto">
              <a:xfrm>
                <a:off x="772" y="236"/>
                <a:ext cx="16" cy="458"/>
              </a:xfrm>
              <a:custGeom>
                <a:avLst/>
                <a:gdLst>
                  <a:gd name="T0" fmla="*/ 16 w 16"/>
                  <a:gd name="T1" fmla="*/ 458 h 458"/>
                  <a:gd name="T2" fmla="*/ 0 w 16"/>
                  <a:gd name="T3" fmla="*/ 448 h 458"/>
                  <a:gd name="T4" fmla="*/ 2 w 16"/>
                  <a:gd name="T5" fmla="*/ 0 h 458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458"/>
                  <a:gd name="T11" fmla="*/ 16 w 16"/>
                  <a:gd name="T12" fmla="*/ 458 h 4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458">
                    <a:moveTo>
                      <a:pt x="16" y="458"/>
                    </a:moveTo>
                    <a:lnTo>
                      <a:pt x="0" y="448"/>
                    </a:lnTo>
                    <a:lnTo>
                      <a:pt x="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65" name="Freeform 178"/>
              <p:cNvSpPr>
                <a:spLocks noChangeAspect="1"/>
              </p:cNvSpPr>
              <p:nvPr/>
            </p:nvSpPr>
            <p:spPr bwMode="auto">
              <a:xfrm>
                <a:off x="772" y="238"/>
                <a:ext cx="16" cy="458"/>
              </a:xfrm>
              <a:custGeom>
                <a:avLst/>
                <a:gdLst>
                  <a:gd name="T0" fmla="*/ 16 w 16"/>
                  <a:gd name="T1" fmla="*/ 458 h 458"/>
                  <a:gd name="T2" fmla="*/ 0 w 16"/>
                  <a:gd name="T3" fmla="*/ 448 h 458"/>
                  <a:gd name="T4" fmla="*/ 2 w 16"/>
                  <a:gd name="T5" fmla="*/ 0 h 458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458"/>
                  <a:gd name="T11" fmla="*/ 16 w 16"/>
                  <a:gd name="T12" fmla="*/ 458 h 4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458">
                    <a:moveTo>
                      <a:pt x="16" y="458"/>
                    </a:moveTo>
                    <a:lnTo>
                      <a:pt x="0" y="448"/>
                    </a:lnTo>
                    <a:lnTo>
                      <a:pt x="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42061" name="Line 179"/>
            <p:cNvSpPr>
              <a:spLocks noChangeAspect="1" noChangeShapeType="1"/>
            </p:cNvSpPr>
            <p:nvPr/>
          </p:nvSpPr>
          <p:spPr bwMode="auto">
            <a:xfrm>
              <a:off x="1053" y="2795"/>
              <a:ext cx="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42062" name="Line 180"/>
            <p:cNvSpPr>
              <a:spLocks noChangeAspect="1" noChangeShapeType="1"/>
            </p:cNvSpPr>
            <p:nvPr/>
          </p:nvSpPr>
          <p:spPr bwMode="auto">
            <a:xfrm>
              <a:off x="1065" y="2681"/>
              <a:ext cx="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</p:grpSp>
      <p:sp>
        <p:nvSpPr>
          <p:cNvPr id="41993" name="Rectangle 181"/>
          <p:cNvSpPr>
            <a:spLocks noChangeArrowheads="1"/>
          </p:cNvSpPr>
          <p:nvPr/>
        </p:nvSpPr>
        <p:spPr bwMode="auto">
          <a:xfrm>
            <a:off x="123824" y="592138"/>
            <a:ext cx="8790291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00971A"/>
                </a:solidFill>
                <a:latin typeface="Comic Sans MS"/>
                <a:cs typeface="Comic Sans MS"/>
              </a:rPr>
              <a:t>Small gap provides for low current, low power consumption </a:t>
            </a:r>
            <a:r>
              <a:rPr lang="en-US" sz="1800" dirty="0" smtClean="0">
                <a:solidFill>
                  <a:srgbClr val="00971A"/>
                </a:solidFill>
                <a:latin typeface="Comic Sans MS"/>
                <a:cs typeface="Comic Sans MS"/>
              </a:rPr>
              <a:t>magnets	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971A"/>
                </a:solidFill>
                <a:latin typeface="Comic Sans MS"/>
                <a:cs typeface="Comic Sans MS"/>
              </a:rPr>
              <a:t>-&gt; </a:t>
            </a:r>
            <a:r>
              <a:rPr lang="en-US" b="1" dirty="0" smtClean="0">
                <a:solidFill>
                  <a:srgbClr val="00971A"/>
                </a:solidFill>
                <a:latin typeface="Comic Sans MS"/>
                <a:cs typeface="Comic Sans MS"/>
              </a:rPr>
              <a:t>low cost eRHIC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1994" name="Text Box 182"/>
          <p:cNvSpPr txBox="1">
            <a:spLocks noChangeArrowheads="1"/>
          </p:cNvSpPr>
          <p:nvPr/>
        </p:nvSpPr>
        <p:spPr bwMode="auto">
          <a:xfrm>
            <a:off x="7873912" y="3940349"/>
            <a:ext cx="12663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latin typeface="Comic Sans MS"/>
                <a:cs typeface="Comic Sans MS"/>
              </a:rPr>
              <a:t>C-Quad</a:t>
            </a:r>
          </a:p>
        </p:txBody>
      </p:sp>
      <p:grpSp>
        <p:nvGrpSpPr>
          <p:cNvPr id="42132" name="Group 183"/>
          <p:cNvGrpSpPr>
            <a:grpSpLocks noChangeAspect="1"/>
          </p:cNvGrpSpPr>
          <p:nvPr/>
        </p:nvGrpSpPr>
        <p:grpSpPr bwMode="auto">
          <a:xfrm>
            <a:off x="2060575" y="5273047"/>
            <a:ext cx="136525" cy="228600"/>
            <a:chOff x="1565" y="2112"/>
            <a:chExt cx="94" cy="214"/>
          </a:xfrm>
        </p:grpSpPr>
        <p:grpSp>
          <p:nvGrpSpPr>
            <p:cNvPr id="42133" name="Group 184"/>
            <p:cNvGrpSpPr>
              <a:grpSpLocks noChangeAspect="1"/>
            </p:cNvGrpSpPr>
            <p:nvPr/>
          </p:nvGrpSpPr>
          <p:grpSpPr bwMode="auto">
            <a:xfrm flipH="1">
              <a:off x="1570" y="2151"/>
              <a:ext cx="87" cy="30"/>
              <a:chOff x="1296" y="1968"/>
              <a:chExt cx="1520" cy="530"/>
            </a:xfrm>
          </p:grpSpPr>
          <p:sp>
            <p:nvSpPr>
              <p:cNvPr id="42038" name="Freeform 185"/>
              <p:cNvSpPr>
                <a:spLocks noChangeAspect="1"/>
              </p:cNvSpPr>
              <p:nvPr/>
            </p:nvSpPr>
            <p:spPr bwMode="auto">
              <a:xfrm>
                <a:off x="1296" y="1975"/>
                <a:ext cx="640" cy="523"/>
              </a:xfrm>
              <a:custGeom>
                <a:avLst/>
                <a:gdLst>
                  <a:gd name="T0" fmla="*/ 64 w 640"/>
                  <a:gd name="T1" fmla="*/ 0 h 523"/>
                  <a:gd name="T2" fmla="*/ 640 w 640"/>
                  <a:gd name="T3" fmla="*/ 0 h 523"/>
                  <a:gd name="T4" fmla="*/ 640 w 640"/>
                  <a:gd name="T5" fmla="*/ 176 h 523"/>
                  <a:gd name="T6" fmla="*/ 640 w 640"/>
                  <a:gd name="T7" fmla="*/ 224 h 523"/>
                  <a:gd name="T8" fmla="*/ 570 w 640"/>
                  <a:gd name="T9" fmla="*/ 224 h 523"/>
                  <a:gd name="T10" fmla="*/ 570 w 640"/>
                  <a:gd name="T11" fmla="*/ 144 h 523"/>
                  <a:gd name="T12" fmla="*/ 490 w 640"/>
                  <a:gd name="T13" fmla="*/ 144 h 523"/>
                  <a:gd name="T14" fmla="*/ 490 w 640"/>
                  <a:gd name="T15" fmla="*/ 224 h 523"/>
                  <a:gd name="T16" fmla="*/ 181 w 640"/>
                  <a:gd name="T17" fmla="*/ 224 h 523"/>
                  <a:gd name="T18" fmla="*/ 181 w 640"/>
                  <a:gd name="T19" fmla="*/ 144 h 523"/>
                  <a:gd name="T20" fmla="*/ 99 w 640"/>
                  <a:gd name="T21" fmla="*/ 143 h 523"/>
                  <a:gd name="T22" fmla="*/ 103 w 640"/>
                  <a:gd name="T23" fmla="*/ 361 h 523"/>
                  <a:gd name="T24" fmla="*/ 183 w 640"/>
                  <a:gd name="T25" fmla="*/ 361 h 523"/>
                  <a:gd name="T26" fmla="*/ 186 w 640"/>
                  <a:gd name="T27" fmla="*/ 288 h 523"/>
                  <a:gd name="T28" fmla="*/ 489 w 640"/>
                  <a:gd name="T29" fmla="*/ 289 h 523"/>
                  <a:gd name="T30" fmla="*/ 491 w 640"/>
                  <a:gd name="T31" fmla="*/ 373 h 523"/>
                  <a:gd name="T32" fmla="*/ 575 w 640"/>
                  <a:gd name="T33" fmla="*/ 371 h 523"/>
                  <a:gd name="T34" fmla="*/ 573 w 640"/>
                  <a:gd name="T35" fmla="*/ 293 h 523"/>
                  <a:gd name="T36" fmla="*/ 635 w 640"/>
                  <a:gd name="T37" fmla="*/ 293 h 523"/>
                  <a:gd name="T38" fmla="*/ 640 w 640"/>
                  <a:gd name="T39" fmla="*/ 523 h 523"/>
                  <a:gd name="T40" fmla="*/ 0 w 640"/>
                  <a:gd name="T41" fmla="*/ 523 h 523"/>
                  <a:gd name="T42" fmla="*/ 0 w 640"/>
                  <a:gd name="T43" fmla="*/ 0 h 523"/>
                  <a:gd name="T44" fmla="*/ 64 w 640"/>
                  <a:gd name="T45" fmla="*/ 0 h 5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40"/>
                  <a:gd name="T70" fmla="*/ 0 h 523"/>
                  <a:gd name="T71" fmla="*/ 640 w 640"/>
                  <a:gd name="T72" fmla="*/ 523 h 5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40" h="523">
                    <a:moveTo>
                      <a:pt x="64" y="0"/>
                    </a:moveTo>
                    <a:lnTo>
                      <a:pt x="640" y="0"/>
                    </a:lnTo>
                    <a:lnTo>
                      <a:pt x="640" y="176"/>
                    </a:lnTo>
                    <a:lnTo>
                      <a:pt x="640" y="224"/>
                    </a:lnTo>
                    <a:lnTo>
                      <a:pt x="570" y="224"/>
                    </a:lnTo>
                    <a:lnTo>
                      <a:pt x="570" y="144"/>
                    </a:lnTo>
                    <a:lnTo>
                      <a:pt x="490" y="144"/>
                    </a:lnTo>
                    <a:lnTo>
                      <a:pt x="490" y="224"/>
                    </a:lnTo>
                    <a:lnTo>
                      <a:pt x="181" y="224"/>
                    </a:lnTo>
                    <a:lnTo>
                      <a:pt x="181" y="144"/>
                    </a:lnTo>
                    <a:lnTo>
                      <a:pt x="99" y="143"/>
                    </a:lnTo>
                    <a:lnTo>
                      <a:pt x="103" y="361"/>
                    </a:lnTo>
                    <a:lnTo>
                      <a:pt x="183" y="361"/>
                    </a:lnTo>
                    <a:lnTo>
                      <a:pt x="186" y="288"/>
                    </a:lnTo>
                    <a:lnTo>
                      <a:pt x="489" y="289"/>
                    </a:lnTo>
                    <a:lnTo>
                      <a:pt x="491" y="373"/>
                    </a:lnTo>
                    <a:lnTo>
                      <a:pt x="575" y="371"/>
                    </a:lnTo>
                    <a:lnTo>
                      <a:pt x="573" y="293"/>
                    </a:lnTo>
                    <a:lnTo>
                      <a:pt x="635" y="293"/>
                    </a:lnTo>
                    <a:lnTo>
                      <a:pt x="640" y="523"/>
                    </a:lnTo>
                    <a:lnTo>
                      <a:pt x="0" y="523"/>
                    </a:lnTo>
                    <a:lnTo>
                      <a:pt x="0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9" name="Rectangle 186"/>
              <p:cNvSpPr>
                <a:spLocks noChangeAspect="1" noChangeArrowheads="1"/>
              </p:cNvSpPr>
              <p:nvPr/>
            </p:nvSpPr>
            <p:spPr bwMode="auto">
              <a:xfrm>
                <a:off x="1407" y="212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40" name="Rectangle 187"/>
              <p:cNvSpPr>
                <a:spLocks noChangeAspect="1" noChangeArrowheads="1"/>
              </p:cNvSpPr>
              <p:nvPr/>
            </p:nvSpPr>
            <p:spPr bwMode="auto">
              <a:xfrm>
                <a:off x="1409" y="226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41" name="Rectangle 188"/>
              <p:cNvSpPr>
                <a:spLocks noChangeAspect="1" noChangeArrowheads="1"/>
              </p:cNvSpPr>
              <p:nvPr/>
            </p:nvSpPr>
            <p:spPr bwMode="auto">
              <a:xfrm>
                <a:off x="1797" y="227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42" name="Rectangle 189"/>
              <p:cNvSpPr>
                <a:spLocks noChangeAspect="1" noChangeArrowheads="1"/>
              </p:cNvSpPr>
              <p:nvPr/>
            </p:nvSpPr>
            <p:spPr bwMode="auto">
              <a:xfrm>
                <a:off x="1795" y="2128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43" name="Freeform 190"/>
              <p:cNvSpPr>
                <a:spLocks noChangeAspect="1"/>
              </p:cNvSpPr>
              <p:nvPr/>
            </p:nvSpPr>
            <p:spPr bwMode="auto">
              <a:xfrm>
                <a:off x="1397" y="1968"/>
                <a:ext cx="1419" cy="529"/>
              </a:xfrm>
              <a:custGeom>
                <a:avLst/>
                <a:gdLst>
                  <a:gd name="T0" fmla="*/ 26 w 1419"/>
                  <a:gd name="T1" fmla="*/ 270 h 529"/>
                  <a:gd name="T2" fmla="*/ 76 w 1419"/>
                  <a:gd name="T3" fmla="*/ 238 h 529"/>
                  <a:gd name="T4" fmla="*/ 482 w 1419"/>
                  <a:gd name="T5" fmla="*/ 240 h 529"/>
                  <a:gd name="T6" fmla="*/ 600 w 1419"/>
                  <a:gd name="T7" fmla="*/ 214 h 529"/>
                  <a:gd name="T8" fmla="*/ 810 w 1419"/>
                  <a:gd name="T9" fmla="*/ 32 h 529"/>
                  <a:gd name="T10" fmla="*/ 1318 w 1419"/>
                  <a:gd name="T11" fmla="*/ 44 h 529"/>
                  <a:gd name="T12" fmla="*/ 1418 w 1419"/>
                  <a:gd name="T13" fmla="*/ 270 h 529"/>
                  <a:gd name="T14" fmla="*/ 1314 w 1419"/>
                  <a:gd name="T15" fmla="*/ 490 h 529"/>
                  <a:gd name="T16" fmla="*/ 788 w 1419"/>
                  <a:gd name="T17" fmla="*/ 498 h 529"/>
                  <a:gd name="T18" fmla="*/ 612 w 1419"/>
                  <a:gd name="T19" fmla="*/ 306 h 529"/>
                  <a:gd name="T20" fmla="*/ 476 w 1419"/>
                  <a:gd name="T21" fmla="*/ 292 h 529"/>
                  <a:gd name="T22" fmla="*/ 78 w 1419"/>
                  <a:gd name="T23" fmla="*/ 286 h 529"/>
                  <a:gd name="T24" fmla="*/ 24 w 1419"/>
                  <a:gd name="T25" fmla="*/ 258 h 529"/>
                  <a:gd name="T26" fmla="*/ 20 w 1419"/>
                  <a:gd name="T27" fmla="*/ 268 h 5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9"/>
                  <a:gd name="T43" fmla="*/ 0 h 529"/>
                  <a:gd name="T44" fmla="*/ 1419 w 1419"/>
                  <a:gd name="T45" fmla="*/ 529 h 5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9" h="529">
                    <a:moveTo>
                      <a:pt x="26" y="270"/>
                    </a:moveTo>
                    <a:cubicBezTo>
                      <a:pt x="34" y="265"/>
                      <a:pt x="0" y="243"/>
                      <a:pt x="76" y="238"/>
                    </a:cubicBezTo>
                    <a:cubicBezTo>
                      <a:pt x="152" y="233"/>
                      <a:pt x="395" y="244"/>
                      <a:pt x="482" y="240"/>
                    </a:cubicBezTo>
                    <a:cubicBezTo>
                      <a:pt x="569" y="236"/>
                      <a:pt x="545" y="249"/>
                      <a:pt x="600" y="214"/>
                    </a:cubicBezTo>
                    <a:cubicBezTo>
                      <a:pt x="655" y="179"/>
                      <a:pt x="690" y="60"/>
                      <a:pt x="810" y="32"/>
                    </a:cubicBezTo>
                    <a:cubicBezTo>
                      <a:pt x="922" y="0"/>
                      <a:pt x="1221" y="5"/>
                      <a:pt x="1318" y="44"/>
                    </a:cubicBezTo>
                    <a:cubicBezTo>
                      <a:pt x="1419" y="84"/>
                      <a:pt x="1419" y="196"/>
                      <a:pt x="1418" y="270"/>
                    </a:cubicBezTo>
                    <a:cubicBezTo>
                      <a:pt x="1417" y="344"/>
                      <a:pt x="1419" y="452"/>
                      <a:pt x="1314" y="490"/>
                    </a:cubicBezTo>
                    <a:cubicBezTo>
                      <a:pt x="1209" y="528"/>
                      <a:pt x="905" y="529"/>
                      <a:pt x="788" y="498"/>
                    </a:cubicBezTo>
                    <a:cubicBezTo>
                      <a:pt x="671" y="467"/>
                      <a:pt x="664" y="340"/>
                      <a:pt x="612" y="306"/>
                    </a:cubicBezTo>
                    <a:cubicBezTo>
                      <a:pt x="560" y="272"/>
                      <a:pt x="565" y="295"/>
                      <a:pt x="476" y="292"/>
                    </a:cubicBezTo>
                    <a:cubicBezTo>
                      <a:pt x="387" y="289"/>
                      <a:pt x="153" y="292"/>
                      <a:pt x="78" y="286"/>
                    </a:cubicBezTo>
                    <a:cubicBezTo>
                      <a:pt x="3" y="280"/>
                      <a:pt x="34" y="261"/>
                      <a:pt x="24" y="258"/>
                    </a:cubicBezTo>
                    <a:lnTo>
                      <a:pt x="20" y="26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2140" name="Group 191"/>
            <p:cNvGrpSpPr>
              <a:grpSpLocks noChangeAspect="1"/>
            </p:cNvGrpSpPr>
            <p:nvPr/>
          </p:nvGrpSpPr>
          <p:grpSpPr bwMode="auto">
            <a:xfrm flipH="1">
              <a:off x="1570" y="2187"/>
              <a:ext cx="87" cy="31"/>
              <a:chOff x="1296" y="1968"/>
              <a:chExt cx="1520" cy="530"/>
            </a:xfrm>
          </p:grpSpPr>
          <p:sp>
            <p:nvSpPr>
              <p:cNvPr id="42032" name="Freeform 192"/>
              <p:cNvSpPr>
                <a:spLocks noChangeAspect="1"/>
              </p:cNvSpPr>
              <p:nvPr/>
            </p:nvSpPr>
            <p:spPr bwMode="auto">
              <a:xfrm>
                <a:off x="1296" y="1975"/>
                <a:ext cx="640" cy="523"/>
              </a:xfrm>
              <a:custGeom>
                <a:avLst/>
                <a:gdLst>
                  <a:gd name="T0" fmla="*/ 64 w 640"/>
                  <a:gd name="T1" fmla="*/ 0 h 523"/>
                  <a:gd name="T2" fmla="*/ 640 w 640"/>
                  <a:gd name="T3" fmla="*/ 0 h 523"/>
                  <a:gd name="T4" fmla="*/ 640 w 640"/>
                  <a:gd name="T5" fmla="*/ 176 h 523"/>
                  <a:gd name="T6" fmla="*/ 640 w 640"/>
                  <a:gd name="T7" fmla="*/ 224 h 523"/>
                  <a:gd name="T8" fmla="*/ 570 w 640"/>
                  <a:gd name="T9" fmla="*/ 224 h 523"/>
                  <a:gd name="T10" fmla="*/ 570 w 640"/>
                  <a:gd name="T11" fmla="*/ 144 h 523"/>
                  <a:gd name="T12" fmla="*/ 490 w 640"/>
                  <a:gd name="T13" fmla="*/ 144 h 523"/>
                  <a:gd name="T14" fmla="*/ 490 w 640"/>
                  <a:gd name="T15" fmla="*/ 224 h 523"/>
                  <a:gd name="T16" fmla="*/ 181 w 640"/>
                  <a:gd name="T17" fmla="*/ 224 h 523"/>
                  <a:gd name="T18" fmla="*/ 181 w 640"/>
                  <a:gd name="T19" fmla="*/ 144 h 523"/>
                  <a:gd name="T20" fmla="*/ 99 w 640"/>
                  <a:gd name="T21" fmla="*/ 143 h 523"/>
                  <a:gd name="T22" fmla="*/ 103 w 640"/>
                  <a:gd name="T23" fmla="*/ 361 h 523"/>
                  <a:gd name="T24" fmla="*/ 183 w 640"/>
                  <a:gd name="T25" fmla="*/ 361 h 523"/>
                  <a:gd name="T26" fmla="*/ 186 w 640"/>
                  <a:gd name="T27" fmla="*/ 288 h 523"/>
                  <a:gd name="T28" fmla="*/ 489 w 640"/>
                  <a:gd name="T29" fmla="*/ 289 h 523"/>
                  <a:gd name="T30" fmla="*/ 491 w 640"/>
                  <a:gd name="T31" fmla="*/ 373 h 523"/>
                  <a:gd name="T32" fmla="*/ 575 w 640"/>
                  <a:gd name="T33" fmla="*/ 371 h 523"/>
                  <a:gd name="T34" fmla="*/ 573 w 640"/>
                  <a:gd name="T35" fmla="*/ 293 h 523"/>
                  <a:gd name="T36" fmla="*/ 635 w 640"/>
                  <a:gd name="T37" fmla="*/ 293 h 523"/>
                  <a:gd name="T38" fmla="*/ 640 w 640"/>
                  <a:gd name="T39" fmla="*/ 523 h 523"/>
                  <a:gd name="T40" fmla="*/ 0 w 640"/>
                  <a:gd name="T41" fmla="*/ 523 h 523"/>
                  <a:gd name="T42" fmla="*/ 0 w 640"/>
                  <a:gd name="T43" fmla="*/ 0 h 523"/>
                  <a:gd name="T44" fmla="*/ 64 w 640"/>
                  <a:gd name="T45" fmla="*/ 0 h 5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40"/>
                  <a:gd name="T70" fmla="*/ 0 h 523"/>
                  <a:gd name="T71" fmla="*/ 640 w 640"/>
                  <a:gd name="T72" fmla="*/ 523 h 5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40" h="523">
                    <a:moveTo>
                      <a:pt x="64" y="0"/>
                    </a:moveTo>
                    <a:lnTo>
                      <a:pt x="640" y="0"/>
                    </a:lnTo>
                    <a:lnTo>
                      <a:pt x="640" y="176"/>
                    </a:lnTo>
                    <a:lnTo>
                      <a:pt x="640" y="224"/>
                    </a:lnTo>
                    <a:lnTo>
                      <a:pt x="570" y="224"/>
                    </a:lnTo>
                    <a:lnTo>
                      <a:pt x="570" y="144"/>
                    </a:lnTo>
                    <a:lnTo>
                      <a:pt x="490" y="144"/>
                    </a:lnTo>
                    <a:lnTo>
                      <a:pt x="490" y="224"/>
                    </a:lnTo>
                    <a:lnTo>
                      <a:pt x="181" y="224"/>
                    </a:lnTo>
                    <a:lnTo>
                      <a:pt x="181" y="144"/>
                    </a:lnTo>
                    <a:lnTo>
                      <a:pt x="99" y="143"/>
                    </a:lnTo>
                    <a:lnTo>
                      <a:pt x="103" y="361"/>
                    </a:lnTo>
                    <a:lnTo>
                      <a:pt x="183" y="361"/>
                    </a:lnTo>
                    <a:lnTo>
                      <a:pt x="186" y="288"/>
                    </a:lnTo>
                    <a:lnTo>
                      <a:pt x="489" y="289"/>
                    </a:lnTo>
                    <a:lnTo>
                      <a:pt x="491" y="373"/>
                    </a:lnTo>
                    <a:lnTo>
                      <a:pt x="575" y="371"/>
                    </a:lnTo>
                    <a:lnTo>
                      <a:pt x="573" y="293"/>
                    </a:lnTo>
                    <a:lnTo>
                      <a:pt x="635" y="293"/>
                    </a:lnTo>
                    <a:lnTo>
                      <a:pt x="640" y="523"/>
                    </a:lnTo>
                    <a:lnTo>
                      <a:pt x="0" y="523"/>
                    </a:lnTo>
                    <a:lnTo>
                      <a:pt x="0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3" name="Rectangle 193"/>
              <p:cNvSpPr>
                <a:spLocks noChangeAspect="1" noChangeArrowheads="1"/>
              </p:cNvSpPr>
              <p:nvPr/>
            </p:nvSpPr>
            <p:spPr bwMode="auto">
              <a:xfrm>
                <a:off x="1407" y="212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4" name="Rectangle 194"/>
              <p:cNvSpPr>
                <a:spLocks noChangeAspect="1" noChangeArrowheads="1"/>
              </p:cNvSpPr>
              <p:nvPr/>
            </p:nvSpPr>
            <p:spPr bwMode="auto">
              <a:xfrm>
                <a:off x="1409" y="226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5" name="Rectangle 195"/>
              <p:cNvSpPr>
                <a:spLocks noChangeAspect="1" noChangeArrowheads="1"/>
              </p:cNvSpPr>
              <p:nvPr/>
            </p:nvSpPr>
            <p:spPr bwMode="auto">
              <a:xfrm>
                <a:off x="1797" y="227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6" name="Rectangle 196"/>
              <p:cNvSpPr>
                <a:spLocks noChangeAspect="1" noChangeArrowheads="1"/>
              </p:cNvSpPr>
              <p:nvPr/>
            </p:nvSpPr>
            <p:spPr bwMode="auto">
              <a:xfrm>
                <a:off x="1795" y="2128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7" name="Freeform 197"/>
              <p:cNvSpPr>
                <a:spLocks noChangeAspect="1"/>
              </p:cNvSpPr>
              <p:nvPr/>
            </p:nvSpPr>
            <p:spPr bwMode="auto">
              <a:xfrm>
                <a:off x="1397" y="1968"/>
                <a:ext cx="1419" cy="529"/>
              </a:xfrm>
              <a:custGeom>
                <a:avLst/>
                <a:gdLst>
                  <a:gd name="T0" fmla="*/ 26 w 1419"/>
                  <a:gd name="T1" fmla="*/ 270 h 529"/>
                  <a:gd name="T2" fmla="*/ 76 w 1419"/>
                  <a:gd name="T3" fmla="*/ 238 h 529"/>
                  <a:gd name="T4" fmla="*/ 482 w 1419"/>
                  <a:gd name="T5" fmla="*/ 240 h 529"/>
                  <a:gd name="T6" fmla="*/ 600 w 1419"/>
                  <a:gd name="T7" fmla="*/ 214 h 529"/>
                  <a:gd name="T8" fmla="*/ 810 w 1419"/>
                  <a:gd name="T9" fmla="*/ 32 h 529"/>
                  <a:gd name="T10" fmla="*/ 1318 w 1419"/>
                  <a:gd name="T11" fmla="*/ 44 h 529"/>
                  <a:gd name="T12" fmla="*/ 1418 w 1419"/>
                  <a:gd name="T13" fmla="*/ 270 h 529"/>
                  <a:gd name="T14" fmla="*/ 1314 w 1419"/>
                  <a:gd name="T15" fmla="*/ 490 h 529"/>
                  <a:gd name="T16" fmla="*/ 788 w 1419"/>
                  <a:gd name="T17" fmla="*/ 498 h 529"/>
                  <a:gd name="T18" fmla="*/ 612 w 1419"/>
                  <a:gd name="T19" fmla="*/ 306 h 529"/>
                  <a:gd name="T20" fmla="*/ 476 w 1419"/>
                  <a:gd name="T21" fmla="*/ 292 h 529"/>
                  <a:gd name="T22" fmla="*/ 78 w 1419"/>
                  <a:gd name="T23" fmla="*/ 286 h 529"/>
                  <a:gd name="T24" fmla="*/ 24 w 1419"/>
                  <a:gd name="T25" fmla="*/ 258 h 529"/>
                  <a:gd name="T26" fmla="*/ 20 w 1419"/>
                  <a:gd name="T27" fmla="*/ 268 h 5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9"/>
                  <a:gd name="T43" fmla="*/ 0 h 529"/>
                  <a:gd name="T44" fmla="*/ 1419 w 1419"/>
                  <a:gd name="T45" fmla="*/ 529 h 5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9" h="529">
                    <a:moveTo>
                      <a:pt x="26" y="270"/>
                    </a:moveTo>
                    <a:cubicBezTo>
                      <a:pt x="34" y="265"/>
                      <a:pt x="0" y="243"/>
                      <a:pt x="76" y="238"/>
                    </a:cubicBezTo>
                    <a:cubicBezTo>
                      <a:pt x="152" y="233"/>
                      <a:pt x="395" y="244"/>
                      <a:pt x="482" y="240"/>
                    </a:cubicBezTo>
                    <a:cubicBezTo>
                      <a:pt x="569" y="236"/>
                      <a:pt x="545" y="249"/>
                      <a:pt x="600" y="214"/>
                    </a:cubicBezTo>
                    <a:cubicBezTo>
                      <a:pt x="655" y="179"/>
                      <a:pt x="690" y="60"/>
                      <a:pt x="810" y="32"/>
                    </a:cubicBezTo>
                    <a:cubicBezTo>
                      <a:pt x="922" y="0"/>
                      <a:pt x="1221" y="5"/>
                      <a:pt x="1318" y="44"/>
                    </a:cubicBezTo>
                    <a:cubicBezTo>
                      <a:pt x="1419" y="84"/>
                      <a:pt x="1419" y="196"/>
                      <a:pt x="1418" y="270"/>
                    </a:cubicBezTo>
                    <a:cubicBezTo>
                      <a:pt x="1417" y="344"/>
                      <a:pt x="1419" y="452"/>
                      <a:pt x="1314" y="490"/>
                    </a:cubicBezTo>
                    <a:cubicBezTo>
                      <a:pt x="1209" y="528"/>
                      <a:pt x="905" y="529"/>
                      <a:pt x="788" y="498"/>
                    </a:cubicBezTo>
                    <a:cubicBezTo>
                      <a:pt x="671" y="467"/>
                      <a:pt x="664" y="340"/>
                      <a:pt x="612" y="306"/>
                    </a:cubicBezTo>
                    <a:cubicBezTo>
                      <a:pt x="560" y="272"/>
                      <a:pt x="565" y="295"/>
                      <a:pt x="476" y="292"/>
                    </a:cubicBezTo>
                    <a:cubicBezTo>
                      <a:pt x="387" y="289"/>
                      <a:pt x="153" y="292"/>
                      <a:pt x="78" y="286"/>
                    </a:cubicBezTo>
                    <a:cubicBezTo>
                      <a:pt x="3" y="280"/>
                      <a:pt x="34" y="261"/>
                      <a:pt x="24" y="258"/>
                    </a:cubicBezTo>
                    <a:lnTo>
                      <a:pt x="20" y="26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2147" name="Group 198"/>
            <p:cNvGrpSpPr>
              <a:grpSpLocks noChangeAspect="1"/>
            </p:cNvGrpSpPr>
            <p:nvPr/>
          </p:nvGrpSpPr>
          <p:grpSpPr bwMode="auto">
            <a:xfrm flipH="1">
              <a:off x="1570" y="2224"/>
              <a:ext cx="87" cy="30"/>
              <a:chOff x="1296" y="1968"/>
              <a:chExt cx="1520" cy="530"/>
            </a:xfrm>
          </p:grpSpPr>
          <p:sp>
            <p:nvSpPr>
              <p:cNvPr id="42026" name="Freeform 199"/>
              <p:cNvSpPr>
                <a:spLocks noChangeAspect="1"/>
              </p:cNvSpPr>
              <p:nvPr/>
            </p:nvSpPr>
            <p:spPr bwMode="auto">
              <a:xfrm>
                <a:off x="1296" y="1975"/>
                <a:ext cx="640" cy="523"/>
              </a:xfrm>
              <a:custGeom>
                <a:avLst/>
                <a:gdLst>
                  <a:gd name="T0" fmla="*/ 64 w 640"/>
                  <a:gd name="T1" fmla="*/ 0 h 523"/>
                  <a:gd name="T2" fmla="*/ 640 w 640"/>
                  <a:gd name="T3" fmla="*/ 0 h 523"/>
                  <a:gd name="T4" fmla="*/ 640 w 640"/>
                  <a:gd name="T5" fmla="*/ 176 h 523"/>
                  <a:gd name="T6" fmla="*/ 640 w 640"/>
                  <a:gd name="T7" fmla="*/ 224 h 523"/>
                  <a:gd name="T8" fmla="*/ 570 w 640"/>
                  <a:gd name="T9" fmla="*/ 224 h 523"/>
                  <a:gd name="T10" fmla="*/ 570 w 640"/>
                  <a:gd name="T11" fmla="*/ 144 h 523"/>
                  <a:gd name="T12" fmla="*/ 490 w 640"/>
                  <a:gd name="T13" fmla="*/ 144 h 523"/>
                  <a:gd name="T14" fmla="*/ 490 w 640"/>
                  <a:gd name="T15" fmla="*/ 224 h 523"/>
                  <a:gd name="T16" fmla="*/ 181 w 640"/>
                  <a:gd name="T17" fmla="*/ 224 h 523"/>
                  <a:gd name="T18" fmla="*/ 181 w 640"/>
                  <a:gd name="T19" fmla="*/ 144 h 523"/>
                  <a:gd name="T20" fmla="*/ 99 w 640"/>
                  <a:gd name="T21" fmla="*/ 143 h 523"/>
                  <a:gd name="T22" fmla="*/ 103 w 640"/>
                  <a:gd name="T23" fmla="*/ 361 h 523"/>
                  <a:gd name="T24" fmla="*/ 183 w 640"/>
                  <a:gd name="T25" fmla="*/ 361 h 523"/>
                  <a:gd name="T26" fmla="*/ 186 w 640"/>
                  <a:gd name="T27" fmla="*/ 288 h 523"/>
                  <a:gd name="T28" fmla="*/ 489 w 640"/>
                  <a:gd name="T29" fmla="*/ 289 h 523"/>
                  <a:gd name="T30" fmla="*/ 491 w 640"/>
                  <a:gd name="T31" fmla="*/ 373 h 523"/>
                  <a:gd name="T32" fmla="*/ 575 w 640"/>
                  <a:gd name="T33" fmla="*/ 371 h 523"/>
                  <a:gd name="T34" fmla="*/ 573 w 640"/>
                  <a:gd name="T35" fmla="*/ 293 h 523"/>
                  <a:gd name="T36" fmla="*/ 635 w 640"/>
                  <a:gd name="T37" fmla="*/ 293 h 523"/>
                  <a:gd name="T38" fmla="*/ 640 w 640"/>
                  <a:gd name="T39" fmla="*/ 523 h 523"/>
                  <a:gd name="T40" fmla="*/ 0 w 640"/>
                  <a:gd name="T41" fmla="*/ 523 h 523"/>
                  <a:gd name="T42" fmla="*/ 0 w 640"/>
                  <a:gd name="T43" fmla="*/ 0 h 523"/>
                  <a:gd name="T44" fmla="*/ 64 w 640"/>
                  <a:gd name="T45" fmla="*/ 0 h 5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40"/>
                  <a:gd name="T70" fmla="*/ 0 h 523"/>
                  <a:gd name="T71" fmla="*/ 640 w 640"/>
                  <a:gd name="T72" fmla="*/ 523 h 5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40" h="523">
                    <a:moveTo>
                      <a:pt x="64" y="0"/>
                    </a:moveTo>
                    <a:lnTo>
                      <a:pt x="640" y="0"/>
                    </a:lnTo>
                    <a:lnTo>
                      <a:pt x="640" y="176"/>
                    </a:lnTo>
                    <a:lnTo>
                      <a:pt x="640" y="224"/>
                    </a:lnTo>
                    <a:lnTo>
                      <a:pt x="570" y="224"/>
                    </a:lnTo>
                    <a:lnTo>
                      <a:pt x="570" y="144"/>
                    </a:lnTo>
                    <a:lnTo>
                      <a:pt x="490" y="144"/>
                    </a:lnTo>
                    <a:lnTo>
                      <a:pt x="490" y="224"/>
                    </a:lnTo>
                    <a:lnTo>
                      <a:pt x="181" y="224"/>
                    </a:lnTo>
                    <a:lnTo>
                      <a:pt x="181" y="144"/>
                    </a:lnTo>
                    <a:lnTo>
                      <a:pt x="99" y="143"/>
                    </a:lnTo>
                    <a:lnTo>
                      <a:pt x="103" y="361"/>
                    </a:lnTo>
                    <a:lnTo>
                      <a:pt x="183" y="361"/>
                    </a:lnTo>
                    <a:lnTo>
                      <a:pt x="186" y="288"/>
                    </a:lnTo>
                    <a:lnTo>
                      <a:pt x="489" y="289"/>
                    </a:lnTo>
                    <a:lnTo>
                      <a:pt x="491" y="373"/>
                    </a:lnTo>
                    <a:lnTo>
                      <a:pt x="575" y="371"/>
                    </a:lnTo>
                    <a:lnTo>
                      <a:pt x="573" y="293"/>
                    </a:lnTo>
                    <a:lnTo>
                      <a:pt x="635" y="293"/>
                    </a:lnTo>
                    <a:lnTo>
                      <a:pt x="640" y="523"/>
                    </a:lnTo>
                    <a:lnTo>
                      <a:pt x="0" y="523"/>
                    </a:lnTo>
                    <a:lnTo>
                      <a:pt x="0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7" name="Rectangle 200"/>
              <p:cNvSpPr>
                <a:spLocks noChangeAspect="1" noChangeArrowheads="1"/>
              </p:cNvSpPr>
              <p:nvPr/>
            </p:nvSpPr>
            <p:spPr bwMode="auto">
              <a:xfrm>
                <a:off x="1407" y="212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8" name="Rectangle 201"/>
              <p:cNvSpPr>
                <a:spLocks noChangeAspect="1" noChangeArrowheads="1"/>
              </p:cNvSpPr>
              <p:nvPr/>
            </p:nvSpPr>
            <p:spPr bwMode="auto">
              <a:xfrm>
                <a:off x="1409" y="226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9" name="Rectangle 202"/>
              <p:cNvSpPr>
                <a:spLocks noChangeAspect="1" noChangeArrowheads="1"/>
              </p:cNvSpPr>
              <p:nvPr/>
            </p:nvSpPr>
            <p:spPr bwMode="auto">
              <a:xfrm>
                <a:off x="1797" y="227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0" name="Rectangle 203"/>
              <p:cNvSpPr>
                <a:spLocks noChangeAspect="1" noChangeArrowheads="1"/>
              </p:cNvSpPr>
              <p:nvPr/>
            </p:nvSpPr>
            <p:spPr bwMode="auto">
              <a:xfrm>
                <a:off x="1795" y="2128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31" name="Freeform 204"/>
              <p:cNvSpPr>
                <a:spLocks noChangeAspect="1"/>
              </p:cNvSpPr>
              <p:nvPr/>
            </p:nvSpPr>
            <p:spPr bwMode="auto">
              <a:xfrm>
                <a:off x="1397" y="1968"/>
                <a:ext cx="1419" cy="529"/>
              </a:xfrm>
              <a:custGeom>
                <a:avLst/>
                <a:gdLst>
                  <a:gd name="T0" fmla="*/ 26 w 1419"/>
                  <a:gd name="T1" fmla="*/ 270 h 529"/>
                  <a:gd name="T2" fmla="*/ 76 w 1419"/>
                  <a:gd name="T3" fmla="*/ 238 h 529"/>
                  <a:gd name="T4" fmla="*/ 482 w 1419"/>
                  <a:gd name="T5" fmla="*/ 240 h 529"/>
                  <a:gd name="T6" fmla="*/ 600 w 1419"/>
                  <a:gd name="T7" fmla="*/ 214 h 529"/>
                  <a:gd name="T8" fmla="*/ 810 w 1419"/>
                  <a:gd name="T9" fmla="*/ 32 h 529"/>
                  <a:gd name="T10" fmla="*/ 1318 w 1419"/>
                  <a:gd name="T11" fmla="*/ 44 h 529"/>
                  <a:gd name="T12" fmla="*/ 1418 w 1419"/>
                  <a:gd name="T13" fmla="*/ 270 h 529"/>
                  <a:gd name="T14" fmla="*/ 1314 w 1419"/>
                  <a:gd name="T15" fmla="*/ 490 h 529"/>
                  <a:gd name="T16" fmla="*/ 788 w 1419"/>
                  <a:gd name="T17" fmla="*/ 498 h 529"/>
                  <a:gd name="T18" fmla="*/ 612 w 1419"/>
                  <a:gd name="T19" fmla="*/ 306 h 529"/>
                  <a:gd name="T20" fmla="*/ 476 w 1419"/>
                  <a:gd name="T21" fmla="*/ 292 h 529"/>
                  <a:gd name="T22" fmla="*/ 78 w 1419"/>
                  <a:gd name="T23" fmla="*/ 286 h 529"/>
                  <a:gd name="T24" fmla="*/ 24 w 1419"/>
                  <a:gd name="T25" fmla="*/ 258 h 529"/>
                  <a:gd name="T26" fmla="*/ 20 w 1419"/>
                  <a:gd name="T27" fmla="*/ 268 h 5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9"/>
                  <a:gd name="T43" fmla="*/ 0 h 529"/>
                  <a:gd name="T44" fmla="*/ 1419 w 1419"/>
                  <a:gd name="T45" fmla="*/ 529 h 5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9" h="529">
                    <a:moveTo>
                      <a:pt x="26" y="270"/>
                    </a:moveTo>
                    <a:cubicBezTo>
                      <a:pt x="34" y="265"/>
                      <a:pt x="0" y="243"/>
                      <a:pt x="76" y="238"/>
                    </a:cubicBezTo>
                    <a:cubicBezTo>
                      <a:pt x="152" y="233"/>
                      <a:pt x="395" y="244"/>
                      <a:pt x="482" y="240"/>
                    </a:cubicBezTo>
                    <a:cubicBezTo>
                      <a:pt x="569" y="236"/>
                      <a:pt x="545" y="249"/>
                      <a:pt x="600" y="214"/>
                    </a:cubicBezTo>
                    <a:cubicBezTo>
                      <a:pt x="655" y="179"/>
                      <a:pt x="690" y="60"/>
                      <a:pt x="810" y="32"/>
                    </a:cubicBezTo>
                    <a:cubicBezTo>
                      <a:pt x="922" y="0"/>
                      <a:pt x="1221" y="5"/>
                      <a:pt x="1318" y="44"/>
                    </a:cubicBezTo>
                    <a:cubicBezTo>
                      <a:pt x="1419" y="84"/>
                      <a:pt x="1419" y="196"/>
                      <a:pt x="1418" y="270"/>
                    </a:cubicBezTo>
                    <a:cubicBezTo>
                      <a:pt x="1417" y="344"/>
                      <a:pt x="1419" y="452"/>
                      <a:pt x="1314" y="490"/>
                    </a:cubicBezTo>
                    <a:cubicBezTo>
                      <a:pt x="1209" y="528"/>
                      <a:pt x="905" y="529"/>
                      <a:pt x="788" y="498"/>
                    </a:cubicBezTo>
                    <a:cubicBezTo>
                      <a:pt x="671" y="467"/>
                      <a:pt x="664" y="340"/>
                      <a:pt x="612" y="306"/>
                    </a:cubicBezTo>
                    <a:cubicBezTo>
                      <a:pt x="560" y="272"/>
                      <a:pt x="565" y="295"/>
                      <a:pt x="476" y="292"/>
                    </a:cubicBezTo>
                    <a:cubicBezTo>
                      <a:pt x="387" y="289"/>
                      <a:pt x="153" y="292"/>
                      <a:pt x="78" y="286"/>
                    </a:cubicBezTo>
                    <a:cubicBezTo>
                      <a:pt x="3" y="280"/>
                      <a:pt x="34" y="261"/>
                      <a:pt x="24" y="258"/>
                    </a:cubicBezTo>
                    <a:lnTo>
                      <a:pt x="20" y="26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2148" name="Group 205"/>
            <p:cNvGrpSpPr>
              <a:grpSpLocks noChangeAspect="1"/>
            </p:cNvGrpSpPr>
            <p:nvPr/>
          </p:nvGrpSpPr>
          <p:grpSpPr bwMode="auto">
            <a:xfrm flipH="1">
              <a:off x="1571" y="2115"/>
              <a:ext cx="88" cy="30"/>
              <a:chOff x="1296" y="1968"/>
              <a:chExt cx="1520" cy="530"/>
            </a:xfrm>
          </p:grpSpPr>
          <p:sp>
            <p:nvSpPr>
              <p:cNvPr id="42020" name="Freeform 206"/>
              <p:cNvSpPr>
                <a:spLocks noChangeAspect="1"/>
              </p:cNvSpPr>
              <p:nvPr/>
            </p:nvSpPr>
            <p:spPr bwMode="auto">
              <a:xfrm>
                <a:off x="1296" y="1975"/>
                <a:ext cx="640" cy="523"/>
              </a:xfrm>
              <a:custGeom>
                <a:avLst/>
                <a:gdLst>
                  <a:gd name="T0" fmla="*/ 64 w 640"/>
                  <a:gd name="T1" fmla="*/ 0 h 523"/>
                  <a:gd name="T2" fmla="*/ 640 w 640"/>
                  <a:gd name="T3" fmla="*/ 0 h 523"/>
                  <a:gd name="T4" fmla="*/ 640 w 640"/>
                  <a:gd name="T5" fmla="*/ 176 h 523"/>
                  <a:gd name="T6" fmla="*/ 640 w 640"/>
                  <a:gd name="T7" fmla="*/ 224 h 523"/>
                  <a:gd name="T8" fmla="*/ 570 w 640"/>
                  <a:gd name="T9" fmla="*/ 224 h 523"/>
                  <a:gd name="T10" fmla="*/ 570 w 640"/>
                  <a:gd name="T11" fmla="*/ 144 h 523"/>
                  <a:gd name="T12" fmla="*/ 490 w 640"/>
                  <a:gd name="T13" fmla="*/ 144 h 523"/>
                  <a:gd name="T14" fmla="*/ 490 w 640"/>
                  <a:gd name="T15" fmla="*/ 224 h 523"/>
                  <a:gd name="T16" fmla="*/ 181 w 640"/>
                  <a:gd name="T17" fmla="*/ 224 h 523"/>
                  <a:gd name="T18" fmla="*/ 181 w 640"/>
                  <a:gd name="T19" fmla="*/ 144 h 523"/>
                  <a:gd name="T20" fmla="*/ 99 w 640"/>
                  <a:gd name="T21" fmla="*/ 143 h 523"/>
                  <a:gd name="T22" fmla="*/ 103 w 640"/>
                  <a:gd name="T23" fmla="*/ 361 h 523"/>
                  <a:gd name="T24" fmla="*/ 183 w 640"/>
                  <a:gd name="T25" fmla="*/ 361 h 523"/>
                  <a:gd name="T26" fmla="*/ 186 w 640"/>
                  <a:gd name="T27" fmla="*/ 288 h 523"/>
                  <a:gd name="T28" fmla="*/ 489 w 640"/>
                  <a:gd name="T29" fmla="*/ 289 h 523"/>
                  <a:gd name="T30" fmla="*/ 491 w 640"/>
                  <a:gd name="T31" fmla="*/ 373 h 523"/>
                  <a:gd name="T32" fmla="*/ 575 w 640"/>
                  <a:gd name="T33" fmla="*/ 371 h 523"/>
                  <a:gd name="T34" fmla="*/ 573 w 640"/>
                  <a:gd name="T35" fmla="*/ 293 h 523"/>
                  <a:gd name="T36" fmla="*/ 635 w 640"/>
                  <a:gd name="T37" fmla="*/ 293 h 523"/>
                  <a:gd name="T38" fmla="*/ 640 w 640"/>
                  <a:gd name="T39" fmla="*/ 523 h 523"/>
                  <a:gd name="T40" fmla="*/ 0 w 640"/>
                  <a:gd name="T41" fmla="*/ 523 h 523"/>
                  <a:gd name="T42" fmla="*/ 0 w 640"/>
                  <a:gd name="T43" fmla="*/ 0 h 523"/>
                  <a:gd name="T44" fmla="*/ 64 w 640"/>
                  <a:gd name="T45" fmla="*/ 0 h 5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40"/>
                  <a:gd name="T70" fmla="*/ 0 h 523"/>
                  <a:gd name="T71" fmla="*/ 640 w 640"/>
                  <a:gd name="T72" fmla="*/ 523 h 5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40" h="523">
                    <a:moveTo>
                      <a:pt x="64" y="0"/>
                    </a:moveTo>
                    <a:lnTo>
                      <a:pt x="640" y="0"/>
                    </a:lnTo>
                    <a:lnTo>
                      <a:pt x="640" y="176"/>
                    </a:lnTo>
                    <a:lnTo>
                      <a:pt x="640" y="224"/>
                    </a:lnTo>
                    <a:lnTo>
                      <a:pt x="570" y="224"/>
                    </a:lnTo>
                    <a:lnTo>
                      <a:pt x="570" y="144"/>
                    </a:lnTo>
                    <a:lnTo>
                      <a:pt x="490" y="144"/>
                    </a:lnTo>
                    <a:lnTo>
                      <a:pt x="490" y="224"/>
                    </a:lnTo>
                    <a:lnTo>
                      <a:pt x="181" y="224"/>
                    </a:lnTo>
                    <a:lnTo>
                      <a:pt x="181" y="144"/>
                    </a:lnTo>
                    <a:lnTo>
                      <a:pt x="99" y="143"/>
                    </a:lnTo>
                    <a:lnTo>
                      <a:pt x="103" y="361"/>
                    </a:lnTo>
                    <a:lnTo>
                      <a:pt x="183" y="361"/>
                    </a:lnTo>
                    <a:lnTo>
                      <a:pt x="186" y="288"/>
                    </a:lnTo>
                    <a:lnTo>
                      <a:pt x="489" y="289"/>
                    </a:lnTo>
                    <a:lnTo>
                      <a:pt x="491" y="373"/>
                    </a:lnTo>
                    <a:lnTo>
                      <a:pt x="575" y="371"/>
                    </a:lnTo>
                    <a:lnTo>
                      <a:pt x="573" y="293"/>
                    </a:lnTo>
                    <a:lnTo>
                      <a:pt x="635" y="293"/>
                    </a:lnTo>
                    <a:lnTo>
                      <a:pt x="640" y="523"/>
                    </a:lnTo>
                    <a:lnTo>
                      <a:pt x="0" y="523"/>
                    </a:lnTo>
                    <a:lnTo>
                      <a:pt x="0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1" name="Rectangle 207"/>
              <p:cNvSpPr>
                <a:spLocks noChangeAspect="1" noChangeArrowheads="1"/>
              </p:cNvSpPr>
              <p:nvPr/>
            </p:nvSpPr>
            <p:spPr bwMode="auto">
              <a:xfrm>
                <a:off x="1407" y="212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2" name="Rectangle 208"/>
              <p:cNvSpPr>
                <a:spLocks noChangeAspect="1" noChangeArrowheads="1"/>
              </p:cNvSpPr>
              <p:nvPr/>
            </p:nvSpPr>
            <p:spPr bwMode="auto">
              <a:xfrm>
                <a:off x="1409" y="226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3" name="Rectangle 209"/>
              <p:cNvSpPr>
                <a:spLocks noChangeAspect="1" noChangeArrowheads="1"/>
              </p:cNvSpPr>
              <p:nvPr/>
            </p:nvSpPr>
            <p:spPr bwMode="auto">
              <a:xfrm>
                <a:off x="1797" y="227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4" name="Rectangle 210"/>
              <p:cNvSpPr>
                <a:spLocks noChangeAspect="1" noChangeArrowheads="1"/>
              </p:cNvSpPr>
              <p:nvPr/>
            </p:nvSpPr>
            <p:spPr bwMode="auto">
              <a:xfrm>
                <a:off x="1795" y="2128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25" name="Freeform 211"/>
              <p:cNvSpPr>
                <a:spLocks noChangeAspect="1"/>
              </p:cNvSpPr>
              <p:nvPr/>
            </p:nvSpPr>
            <p:spPr bwMode="auto">
              <a:xfrm>
                <a:off x="1397" y="1968"/>
                <a:ext cx="1419" cy="529"/>
              </a:xfrm>
              <a:custGeom>
                <a:avLst/>
                <a:gdLst>
                  <a:gd name="T0" fmla="*/ 26 w 1419"/>
                  <a:gd name="T1" fmla="*/ 270 h 529"/>
                  <a:gd name="T2" fmla="*/ 76 w 1419"/>
                  <a:gd name="T3" fmla="*/ 238 h 529"/>
                  <a:gd name="T4" fmla="*/ 482 w 1419"/>
                  <a:gd name="T5" fmla="*/ 240 h 529"/>
                  <a:gd name="T6" fmla="*/ 600 w 1419"/>
                  <a:gd name="T7" fmla="*/ 214 h 529"/>
                  <a:gd name="T8" fmla="*/ 810 w 1419"/>
                  <a:gd name="T9" fmla="*/ 32 h 529"/>
                  <a:gd name="T10" fmla="*/ 1318 w 1419"/>
                  <a:gd name="T11" fmla="*/ 44 h 529"/>
                  <a:gd name="T12" fmla="*/ 1418 w 1419"/>
                  <a:gd name="T13" fmla="*/ 270 h 529"/>
                  <a:gd name="T14" fmla="*/ 1314 w 1419"/>
                  <a:gd name="T15" fmla="*/ 490 h 529"/>
                  <a:gd name="T16" fmla="*/ 788 w 1419"/>
                  <a:gd name="T17" fmla="*/ 498 h 529"/>
                  <a:gd name="T18" fmla="*/ 612 w 1419"/>
                  <a:gd name="T19" fmla="*/ 306 h 529"/>
                  <a:gd name="T20" fmla="*/ 476 w 1419"/>
                  <a:gd name="T21" fmla="*/ 292 h 529"/>
                  <a:gd name="T22" fmla="*/ 78 w 1419"/>
                  <a:gd name="T23" fmla="*/ 286 h 529"/>
                  <a:gd name="T24" fmla="*/ 24 w 1419"/>
                  <a:gd name="T25" fmla="*/ 258 h 529"/>
                  <a:gd name="T26" fmla="*/ 20 w 1419"/>
                  <a:gd name="T27" fmla="*/ 268 h 5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9"/>
                  <a:gd name="T43" fmla="*/ 0 h 529"/>
                  <a:gd name="T44" fmla="*/ 1419 w 1419"/>
                  <a:gd name="T45" fmla="*/ 529 h 5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9" h="529">
                    <a:moveTo>
                      <a:pt x="26" y="270"/>
                    </a:moveTo>
                    <a:cubicBezTo>
                      <a:pt x="34" y="265"/>
                      <a:pt x="0" y="243"/>
                      <a:pt x="76" y="238"/>
                    </a:cubicBezTo>
                    <a:cubicBezTo>
                      <a:pt x="152" y="233"/>
                      <a:pt x="395" y="244"/>
                      <a:pt x="482" y="240"/>
                    </a:cubicBezTo>
                    <a:cubicBezTo>
                      <a:pt x="569" y="236"/>
                      <a:pt x="545" y="249"/>
                      <a:pt x="600" y="214"/>
                    </a:cubicBezTo>
                    <a:cubicBezTo>
                      <a:pt x="655" y="179"/>
                      <a:pt x="690" y="60"/>
                      <a:pt x="810" y="32"/>
                    </a:cubicBezTo>
                    <a:cubicBezTo>
                      <a:pt x="922" y="0"/>
                      <a:pt x="1221" y="5"/>
                      <a:pt x="1318" y="44"/>
                    </a:cubicBezTo>
                    <a:cubicBezTo>
                      <a:pt x="1419" y="84"/>
                      <a:pt x="1419" y="196"/>
                      <a:pt x="1418" y="270"/>
                    </a:cubicBezTo>
                    <a:cubicBezTo>
                      <a:pt x="1417" y="344"/>
                      <a:pt x="1419" y="452"/>
                      <a:pt x="1314" y="490"/>
                    </a:cubicBezTo>
                    <a:cubicBezTo>
                      <a:pt x="1209" y="528"/>
                      <a:pt x="905" y="529"/>
                      <a:pt x="788" y="498"/>
                    </a:cubicBezTo>
                    <a:cubicBezTo>
                      <a:pt x="671" y="467"/>
                      <a:pt x="664" y="340"/>
                      <a:pt x="612" y="306"/>
                    </a:cubicBezTo>
                    <a:cubicBezTo>
                      <a:pt x="560" y="272"/>
                      <a:pt x="565" y="295"/>
                      <a:pt x="476" y="292"/>
                    </a:cubicBezTo>
                    <a:cubicBezTo>
                      <a:pt x="387" y="289"/>
                      <a:pt x="153" y="292"/>
                      <a:pt x="78" y="286"/>
                    </a:cubicBezTo>
                    <a:cubicBezTo>
                      <a:pt x="3" y="280"/>
                      <a:pt x="34" y="261"/>
                      <a:pt x="24" y="258"/>
                    </a:cubicBezTo>
                    <a:lnTo>
                      <a:pt x="20" y="26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2157" name="Group 212"/>
            <p:cNvGrpSpPr>
              <a:grpSpLocks noChangeAspect="1"/>
            </p:cNvGrpSpPr>
            <p:nvPr/>
          </p:nvGrpSpPr>
          <p:grpSpPr bwMode="auto">
            <a:xfrm flipH="1">
              <a:off x="1570" y="2260"/>
              <a:ext cx="87" cy="31"/>
              <a:chOff x="1296" y="1968"/>
              <a:chExt cx="1520" cy="530"/>
            </a:xfrm>
          </p:grpSpPr>
          <p:sp>
            <p:nvSpPr>
              <p:cNvPr id="42014" name="Freeform 213"/>
              <p:cNvSpPr>
                <a:spLocks noChangeAspect="1"/>
              </p:cNvSpPr>
              <p:nvPr/>
            </p:nvSpPr>
            <p:spPr bwMode="auto">
              <a:xfrm>
                <a:off x="1296" y="1975"/>
                <a:ext cx="640" cy="523"/>
              </a:xfrm>
              <a:custGeom>
                <a:avLst/>
                <a:gdLst>
                  <a:gd name="T0" fmla="*/ 64 w 640"/>
                  <a:gd name="T1" fmla="*/ 0 h 523"/>
                  <a:gd name="T2" fmla="*/ 640 w 640"/>
                  <a:gd name="T3" fmla="*/ 0 h 523"/>
                  <a:gd name="T4" fmla="*/ 640 w 640"/>
                  <a:gd name="T5" fmla="*/ 176 h 523"/>
                  <a:gd name="T6" fmla="*/ 640 w 640"/>
                  <a:gd name="T7" fmla="*/ 224 h 523"/>
                  <a:gd name="T8" fmla="*/ 570 w 640"/>
                  <a:gd name="T9" fmla="*/ 224 h 523"/>
                  <a:gd name="T10" fmla="*/ 570 w 640"/>
                  <a:gd name="T11" fmla="*/ 144 h 523"/>
                  <a:gd name="T12" fmla="*/ 490 w 640"/>
                  <a:gd name="T13" fmla="*/ 144 h 523"/>
                  <a:gd name="T14" fmla="*/ 490 w 640"/>
                  <a:gd name="T15" fmla="*/ 224 h 523"/>
                  <a:gd name="T16" fmla="*/ 181 w 640"/>
                  <a:gd name="T17" fmla="*/ 224 h 523"/>
                  <a:gd name="T18" fmla="*/ 181 w 640"/>
                  <a:gd name="T19" fmla="*/ 144 h 523"/>
                  <a:gd name="T20" fmla="*/ 99 w 640"/>
                  <a:gd name="T21" fmla="*/ 143 h 523"/>
                  <a:gd name="T22" fmla="*/ 103 w 640"/>
                  <a:gd name="T23" fmla="*/ 361 h 523"/>
                  <a:gd name="T24" fmla="*/ 183 w 640"/>
                  <a:gd name="T25" fmla="*/ 361 h 523"/>
                  <a:gd name="T26" fmla="*/ 186 w 640"/>
                  <a:gd name="T27" fmla="*/ 288 h 523"/>
                  <a:gd name="T28" fmla="*/ 489 w 640"/>
                  <a:gd name="T29" fmla="*/ 289 h 523"/>
                  <a:gd name="T30" fmla="*/ 491 w 640"/>
                  <a:gd name="T31" fmla="*/ 373 h 523"/>
                  <a:gd name="T32" fmla="*/ 575 w 640"/>
                  <a:gd name="T33" fmla="*/ 371 h 523"/>
                  <a:gd name="T34" fmla="*/ 573 w 640"/>
                  <a:gd name="T35" fmla="*/ 293 h 523"/>
                  <a:gd name="T36" fmla="*/ 635 w 640"/>
                  <a:gd name="T37" fmla="*/ 293 h 523"/>
                  <a:gd name="T38" fmla="*/ 640 w 640"/>
                  <a:gd name="T39" fmla="*/ 523 h 523"/>
                  <a:gd name="T40" fmla="*/ 0 w 640"/>
                  <a:gd name="T41" fmla="*/ 523 h 523"/>
                  <a:gd name="T42" fmla="*/ 0 w 640"/>
                  <a:gd name="T43" fmla="*/ 0 h 523"/>
                  <a:gd name="T44" fmla="*/ 64 w 640"/>
                  <a:gd name="T45" fmla="*/ 0 h 5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40"/>
                  <a:gd name="T70" fmla="*/ 0 h 523"/>
                  <a:gd name="T71" fmla="*/ 640 w 640"/>
                  <a:gd name="T72" fmla="*/ 523 h 5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40" h="523">
                    <a:moveTo>
                      <a:pt x="64" y="0"/>
                    </a:moveTo>
                    <a:lnTo>
                      <a:pt x="640" y="0"/>
                    </a:lnTo>
                    <a:lnTo>
                      <a:pt x="640" y="176"/>
                    </a:lnTo>
                    <a:lnTo>
                      <a:pt x="640" y="224"/>
                    </a:lnTo>
                    <a:lnTo>
                      <a:pt x="570" y="224"/>
                    </a:lnTo>
                    <a:lnTo>
                      <a:pt x="570" y="144"/>
                    </a:lnTo>
                    <a:lnTo>
                      <a:pt x="490" y="144"/>
                    </a:lnTo>
                    <a:lnTo>
                      <a:pt x="490" y="224"/>
                    </a:lnTo>
                    <a:lnTo>
                      <a:pt x="181" y="224"/>
                    </a:lnTo>
                    <a:lnTo>
                      <a:pt x="181" y="144"/>
                    </a:lnTo>
                    <a:lnTo>
                      <a:pt x="99" y="143"/>
                    </a:lnTo>
                    <a:lnTo>
                      <a:pt x="103" y="361"/>
                    </a:lnTo>
                    <a:lnTo>
                      <a:pt x="183" y="361"/>
                    </a:lnTo>
                    <a:lnTo>
                      <a:pt x="186" y="288"/>
                    </a:lnTo>
                    <a:lnTo>
                      <a:pt x="489" y="289"/>
                    </a:lnTo>
                    <a:lnTo>
                      <a:pt x="491" y="373"/>
                    </a:lnTo>
                    <a:lnTo>
                      <a:pt x="575" y="371"/>
                    </a:lnTo>
                    <a:lnTo>
                      <a:pt x="573" y="293"/>
                    </a:lnTo>
                    <a:lnTo>
                      <a:pt x="635" y="293"/>
                    </a:lnTo>
                    <a:lnTo>
                      <a:pt x="640" y="523"/>
                    </a:lnTo>
                    <a:lnTo>
                      <a:pt x="0" y="523"/>
                    </a:lnTo>
                    <a:lnTo>
                      <a:pt x="0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5" name="Rectangle 214"/>
              <p:cNvSpPr>
                <a:spLocks noChangeAspect="1" noChangeArrowheads="1"/>
              </p:cNvSpPr>
              <p:nvPr/>
            </p:nvSpPr>
            <p:spPr bwMode="auto">
              <a:xfrm>
                <a:off x="1407" y="212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6" name="Rectangle 215"/>
              <p:cNvSpPr>
                <a:spLocks noChangeAspect="1" noChangeArrowheads="1"/>
              </p:cNvSpPr>
              <p:nvPr/>
            </p:nvSpPr>
            <p:spPr bwMode="auto">
              <a:xfrm>
                <a:off x="1409" y="226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7" name="Rectangle 216"/>
              <p:cNvSpPr>
                <a:spLocks noChangeAspect="1" noChangeArrowheads="1"/>
              </p:cNvSpPr>
              <p:nvPr/>
            </p:nvSpPr>
            <p:spPr bwMode="auto">
              <a:xfrm>
                <a:off x="1797" y="227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8" name="Rectangle 217"/>
              <p:cNvSpPr>
                <a:spLocks noChangeAspect="1" noChangeArrowheads="1"/>
              </p:cNvSpPr>
              <p:nvPr/>
            </p:nvSpPr>
            <p:spPr bwMode="auto">
              <a:xfrm>
                <a:off x="1795" y="2128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9" name="Freeform 218"/>
              <p:cNvSpPr>
                <a:spLocks noChangeAspect="1"/>
              </p:cNvSpPr>
              <p:nvPr/>
            </p:nvSpPr>
            <p:spPr bwMode="auto">
              <a:xfrm>
                <a:off x="1397" y="1968"/>
                <a:ext cx="1419" cy="529"/>
              </a:xfrm>
              <a:custGeom>
                <a:avLst/>
                <a:gdLst>
                  <a:gd name="T0" fmla="*/ 26 w 1419"/>
                  <a:gd name="T1" fmla="*/ 270 h 529"/>
                  <a:gd name="T2" fmla="*/ 76 w 1419"/>
                  <a:gd name="T3" fmla="*/ 238 h 529"/>
                  <a:gd name="T4" fmla="*/ 482 w 1419"/>
                  <a:gd name="T5" fmla="*/ 240 h 529"/>
                  <a:gd name="T6" fmla="*/ 600 w 1419"/>
                  <a:gd name="T7" fmla="*/ 214 h 529"/>
                  <a:gd name="T8" fmla="*/ 810 w 1419"/>
                  <a:gd name="T9" fmla="*/ 32 h 529"/>
                  <a:gd name="T10" fmla="*/ 1318 w 1419"/>
                  <a:gd name="T11" fmla="*/ 44 h 529"/>
                  <a:gd name="T12" fmla="*/ 1418 w 1419"/>
                  <a:gd name="T13" fmla="*/ 270 h 529"/>
                  <a:gd name="T14" fmla="*/ 1314 w 1419"/>
                  <a:gd name="T15" fmla="*/ 490 h 529"/>
                  <a:gd name="T16" fmla="*/ 788 w 1419"/>
                  <a:gd name="T17" fmla="*/ 498 h 529"/>
                  <a:gd name="T18" fmla="*/ 612 w 1419"/>
                  <a:gd name="T19" fmla="*/ 306 h 529"/>
                  <a:gd name="T20" fmla="*/ 476 w 1419"/>
                  <a:gd name="T21" fmla="*/ 292 h 529"/>
                  <a:gd name="T22" fmla="*/ 78 w 1419"/>
                  <a:gd name="T23" fmla="*/ 286 h 529"/>
                  <a:gd name="T24" fmla="*/ 24 w 1419"/>
                  <a:gd name="T25" fmla="*/ 258 h 529"/>
                  <a:gd name="T26" fmla="*/ 20 w 1419"/>
                  <a:gd name="T27" fmla="*/ 268 h 5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9"/>
                  <a:gd name="T43" fmla="*/ 0 h 529"/>
                  <a:gd name="T44" fmla="*/ 1419 w 1419"/>
                  <a:gd name="T45" fmla="*/ 529 h 5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9" h="529">
                    <a:moveTo>
                      <a:pt x="26" y="270"/>
                    </a:moveTo>
                    <a:cubicBezTo>
                      <a:pt x="34" y="265"/>
                      <a:pt x="0" y="243"/>
                      <a:pt x="76" y="238"/>
                    </a:cubicBezTo>
                    <a:cubicBezTo>
                      <a:pt x="152" y="233"/>
                      <a:pt x="395" y="244"/>
                      <a:pt x="482" y="240"/>
                    </a:cubicBezTo>
                    <a:cubicBezTo>
                      <a:pt x="569" y="236"/>
                      <a:pt x="545" y="249"/>
                      <a:pt x="600" y="214"/>
                    </a:cubicBezTo>
                    <a:cubicBezTo>
                      <a:pt x="655" y="179"/>
                      <a:pt x="690" y="60"/>
                      <a:pt x="810" y="32"/>
                    </a:cubicBezTo>
                    <a:cubicBezTo>
                      <a:pt x="922" y="0"/>
                      <a:pt x="1221" y="5"/>
                      <a:pt x="1318" y="44"/>
                    </a:cubicBezTo>
                    <a:cubicBezTo>
                      <a:pt x="1419" y="84"/>
                      <a:pt x="1419" y="196"/>
                      <a:pt x="1418" y="270"/>
                    </a:cubicBezTo>
                    <a:cubicBezTo>
                      <a:pt x="1417" y="344"/>
                      <a:pt x="1419" y="452"/>
                      <a:pt x="1314" y="490"/>
                    </a:cubicBezTo>
                    <a:cubicBezTo>
                      <a:pt x="1209" y="528"/>
                      <a:pt x="905" y="529"/>
                      <a:pt x="788" y="498"/>
                    </a:cubicBezTo>
                    <a:cubicBezTo>
                      <a:pt x="671" y="467"/>
                      <a:pt x="664" y="340"/>
                      <a:pt x="612" y="306"/>
                    </a:cubicBezTo>
                    <a:cubicBezTo>
                      <a:pt x="560" y="272"/>
                      <a:pt x="565" y="295"/>
                      <a:pt x="476" y="292"/>
                    </a:cubicBezTo>
                    <a:cubicBezTo>
                      <a:pt x="387" y="289"/>
                      <a:pt x="153" y="292"/>
                      <a:pt x="78" y="286"/>
                    </a:cubicBezTo>
                    <a:cubicBezTo>
                      <a:pt x="3" y="280"/>
                      <a:pt x="34" y="261"/>
                      <a:pt x="24" y="258"/>
                    </a:cubicBezTo>
                    <a:lnTo>
                      <a:pt x="20" y="26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2158" name="Group 219"/>
            <p:cNvGrpSpPr>
              <a:grpSpLocks noChangeAspect="1"/>
            </p:cNvGrpSpPr>
            <p:nvPr/>
          </p:nvGrpSpPr>
          <p:grpSpPr bwMode="auto">
            <a:xfrm flipH="1">
              <a:off x="1570" y="2296"/>
              <a:ext cx="87" cy="30"/>
              <a:chOff x="1296" y="1968"/>
              <a:chExt cx="1520" cy="530"/>
            </a:xfrm>
          </p:grpSpPr>
          <p:sp>
            <p:nvSpPr>
              <p:cNvPr id="42008" name="Freeform 220"/>
              <p:cNvSpPr>
                <a:spLocks noChangeAspect="1"/>
              </p:cNvSpPr>
              <p:nvPr/>
            </p:nvSpPr>
            <p:spPr bwMode="auto">
              <a:xfrm>
                <a:off x="1296" y="1975"/>
                <a:ext cx="640" cy="523"/>
              </a:xfrm>
              <a:custGeom>
                <a:avLst/>
                <a:gdLst>
                  <a:gd name="T0" fmla="*/ 64 w 640"/>
                  <a:gd name="T1" fmla="*/ 0 h 523"/>
                  <a:gd name="T2" fmla="*/ 640 w 640"/>
                  <a:gd name="T3" fmla="*/ 0 h 523"/>
                  <a:gd name="T4" fmla="*/ 640 w 640"/>
                  <a:gd name="T5" fmla="*/ 176 h 523"/>
                  <a:gd name="T6" fmla="*/ 640 w 640"/>
                  <a:gd name="T7" fmla="*/ 224 h 523"/>
                  <a:gd name="T8" fmla="*/ 570 w 640"/>
                  <a:gd name="T9" fmla="*/ 224 h 523"/>
                  <a:gd name="T10" fmla="*/ 570 w 640"/>
                  <a:gd name="T11" fmla="*/ 144 h 523"/>
                  <a:gd name="T12" fmla="*/ 490 w 640"/>
                  <a:gd name="T13" fmla="*/ 144 h 523"/>
                  <a:gd name="T14" fmla="*/ 490 w 640"/>
                  <a:gd name="T15" fmla="*/ 224 h 523"/>
                  <a:gd name="T16" fmla="*/ 181 w 640"/>
                  <a:gd name="T17" fmla="*/ 224 h 523"/>
                  <a:gd name="T18" fmla="*/ 181 w 640"/>
                  <a:gd name="T19" fmla="*/ 144 h 523"/>
                  <a:gd name="T20" fmla="*/ 99 w 640"/>
                  <a:gd name="T21" fmla="*/ 143 h 523"/>
                  <a:gd name="T22" fmla="*/ 103 w 640"/>
                  <a:gd name="T23" fmla="*/ 361 h 523"/>
                  <a:gd name="T24" fmla="*/ 183 w 640"/>
                  <a:gd name="T25" fmla="*/ 361 h 523"/>
                  <a:gd name="T26" fmla="*/ 186 w 640"/>
                  <a:gd name="T27" fmla="*/ 288 h 523"/>
                  <a:gd name="T28" fmla="*/ 489 w 640"/>
                  <a:gd name="T29" fmla="*/ 289 h 523"/>
                  <a:gd name="T30" fmla="*/ 491 w 640"/>
                  <a:gd name="T31" fmla="*/ 373 h 523"/>
                  <a:gd name="T32" fmla="*/ 575 w 640"/>
                  <a:gd name="T33" fmla="*/ 371 h 523"/>
                  <a:gd name="T34" fmla="*/ 573 w 640"/>
                  <a:gd name="T35" fmla="*/ 293 h 523"/>
                  <a:gd name="T36" fmla="*/ 635 w 640"/>
                  <a:gd name="T37" fmla="*/ 293 h 523"/>
                  <a:gd name="T38" fmla="*/ 640 w 640"/>
                  <a:gd name="T39" fmla="*/ 523 h 523"/>
                  <a:gd name="T40" fmla="*/ 0 w 640"/>
                  <a:gd name="T41" fmla="*/ 523 h 523"/>
                  <a:gd name="T42" fmla="*/ 0 w 640"/>
                  <a:gd name="T43" fmla="*/ 0 h 523"/>
                  <a:gd name="T44" fmla="*/ 64 w 640"/>
                  <a:gd name="T45" fmla="*/ 0 h 5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40"/>
                  <a:gd name="T70" fmla="*/ 0 h 523"/>
                  <a:gd name="T71" fmla="*/ 640 w 640"/>
                  <a:gd name="T72" fmla="*/ 523 h 52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40" h="523">
                    <a:moveTo>
                      <a:pt x="64" y="0"/>
                    </a:moveTo>
                    <a:lnTo>
                      <a:pt x="640" y="0"/>
                    </a:lnTo>
                    <a:lnTo>
                      <a:pt x="640" y="176"/>
                    </a:lnTo>
                    <a:lnTo>
                      <a:pt x="640" y="224"/>
                    </a:lnTo>
                    <a:lnTo>
                      <a:pt x="570" y="224"/>
                    </a:lnTo>
                    <a:lnTo>
                      <a:pt x="570" y="144"/>
                    </a:lnTo>
                    <a:lnTo>
                      <a:pt x="490" y="144"/>
                    </a:lnTo>
                    <a:lnTo>
                      <a:pt x="490" y="224"/>
                    </a:lnTo>
                    <a:lnTo>
                      <a:pt x="181" y="224"/>
                    </a:lnTo>
                    <a:lnTo>
                      <a:pt x="181" y="144"/>
                    </a:lnTo>
                    <a:lnTo>
                      <a:pt x="99" y="143"/>
                    </a:lnTo>
                    <a:lnTo>
                      <a:pt x="103" y="361"/>
                    </a:lnTo>
                    <a:lnTo>
                      <a:pt x="183" y="361"/>
                    </a:lnTo>
                    <a:lnTo>
                      <a:pt x="186" y="288"/>
                    </a:lnTo>
                    <a:lnTo>
                      <a:pt x="489" y="289"/>
                    </a:lnTo>
                    <a:lnTo>
                      <a:pt x="491" y="373"/>
                    </a:lnTo>
                    <a:lnTo>
                      <a:pt x="575" y="371"/>
                    </a:lnTo>
                    <a:lnTo>
                      <a:pt x="573" y="293"/>
                    </a:lnTo>
                    <a:lnTo>
                      <a:pt x="635" y="293"/>
                    </a:lnTo>
                    <a:lnTo>
                      <a:pt x="640" y="523"/>
                    </a:lnTo>
                    <a:lnTo>
                      <a:pt x="0" y="523"/>
                    </a:lnTo>
                    <a:lnTo>
                      <a:pt x="0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09" name="Rectangle 221"/>
              <p:cNvSpPr>
                <a:spLocks noChangeAspect="1" noChangeArrowheads="1"/>
              </p:cNvSpPr>
              <p:nvPr/>
            </p:nvSpPr>
            <p:spPr bwMode="auto">
              <a:xfrm>
                <a:off x="1407" y="212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0" name="Rectangle 222"/>
              <p:cNvSpPr>
                <a:spLocks noChangeAspect="1" noChangeArrowheads="1"/>
              </p:cNvSpPr>
              <p:nvPr/>
            </p:nvSpPr>
            <p:spPr bwMode="auto">
              <a:xfrm>
                <a:off x="1409" y="226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1" name="Rectangle 223"/>
              <p:cNvSpPr>
                <a:spLocks noChangeAspect="1" noChangeArrowheads="1"/>
              </p:cNvSpPr>
              <p:nvPr/>
            </p:nvSpPr>
            <p:spPr bwMode="auto">
              <a:xfrm>
                <a:off x="1797" y="2276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2" name="Rectangle 224"/>
              <p:cNvSpPr>
                <a:spLocks noChangeAspect="1" noChangeArrowheads="1"/>
              </p:cNvSpPr>
              <p:nvPr/>
            </p:nvSpPr>
            <p:spPr bwMode="auto">
              <a:xfrm>
                <a:off x="1795" y="2128"/>
                <a:ext cx="62" cy="6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2013" name="Freeform 225"/>
              <p:cNvSpPr>
                <a:spLocks noChangeAspect="1"/>
              </p:cNvSpPr>
              <p:nvPr/>
            </p:nvSpPr>
            <p:spPr bwMode="auto">
              <a:xfrm>
                <a:off x="1397" y="1968"/>
                <a:ext cx="1419" cy="529"/>
              </a:xfrm>
              <a:custGeom>
                <a:avLst/>
                <a:gdLst>
                  <a:gd name="T0" fmla="*/ 26 w 1419"/>
                  <a:gd name="T1" fmla="*/ 270 h 529"/>
                  <a:gd name="T2" fmla="*/ 76 w 1419"/>
                  <a:gd name="T3" fmla="*/ 238 h 529"/>
                  <a:gd name="T4" fmla="*/ 482 w 1419"/>
                  <a:gd name="T5" fmla="*/ 240 h 529"/>
                  <a:gd name="T6" fmla="*/ 600 w 1419"/>
                  <a:gd name="T7" fmla="*/ 214 h 529"/>
                  <a:gd name="T8" fmla="*/ 810 w 1419"/>
                  <a:gd name="T9" fmla="*/ 32 h 529"/>
                  <a:gd name="T10" fmla="*/ 1318 w 1419"/>
                  <a:gd name="T11" fmla="*/ 44 h 529"/>
                  <a:gd name="T12" fmla="*/ 1418 w 1419"/>
                  <a:gd name="T13" fmla="*/ 270 h 529"/>
                  <a:gd name="T14" fmla="*/ 1314 w 1419"/>
                  <a:gd name="T15" fmla="*/ 490 h 529"/>
                  <a:gd name="T16" fmla="*/ 788 w 1419"/>
                  <a:gd name="T17" fmla="*/ 498 h 529"/>
                  <a:gd name="T18" fmla="*/ 612 w 1419"/>
                  <a:gd name="T19" fmla="*/ 306 h 529"/>
                  <a:gd name="T20" fmla="*/ 476 w 1419"/>
                  <a:gd name="T21" fmla="*/ 292 h 529"/>
                  <a:gd name="T22" fmla="*/ 78 w 1419"/>
                  <a:gd name="T23" fmla="*/ 286 h 529"/>
                  <a:gd name="T24" fmla="*/ 24 w 1419"/>
                  <a:gd name="T25" fmla="*/ 258 h 529"/>
                  <a:gd name="T26" fmla="*/ 20 w 1419"/>
                  <a:gd name="T27" fmla="*/ 268 h 5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9"/>
                  <a:gd name="T43" fmla="*/ 0 h 529"/>
                  <a:gd name="T44" fmla="*/ 1419 w 1419"/>
                  <a:gd name="T45" fmla="*/ 529 h 5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9" h="529">
                    <a:moveTo>
                      <a:pt x="26" y="270"/>
                    </a:moveTo>
                    <a:cubicBezTo>
                      <a:pt x="34" y="265"/>
                      <a:pt x="0" y="243"/>
                      <a:pt x="76" y="238"/>
                    </a:cubicBezTo>
                    <a:cubicBezTo>
                      <a:pt x="152" y="233"/>
                      <a:pt x="395" y="244"/>
                      <a:pt x="482" y="240"/>
                    </a:cubicBezTo>
                    <a:cubicBezTo>
                      <a:pt x="569" y="236"/>
                      <a:pt x="545" y="249"/>
                      <a:pt x="600" y="214"/>
                    </a:cubicBezTo>
                    <a:cubicBezTo>
                      <a:pt x="655" y="179"/>
                      <a:pt x="690" y="60"/>
                      <a:pt x="810" y="32"/>
                    </a:cubicBezTo>
                    <a:cubicBezTo>
                      <a:pt x="922" y="0"/>
                      <a:pt x="1221" y="5"/>
                      <a:pt x="1318" y="44"/>
                    </a:cubicBezTo>
                    <a:cubicBezTo>
                      <a:pt x="1419" y="84"/>
                      <a:pt x="1419" y="196"/>
                      <a:pt x="1418" y="270"/>
                    </a:cubicBezTo>
                    <a:cubicBezTo>
                      <a:pt x="1417" y="344"/>
                      <a:pt x="1419" y="452"/>
                      <a:pt x="1314" y="490"/>
                    </a:cubicBezTo>
                    <a:cubicBezTo>
                      <a:pt x="1209" y="528"/>
                      <a:pt x="905" y="529"/>
                      <a:pt x="788" y="498"/>
                    </a:cubicBezTo>
                    <a:cubicBezTo>
                      <a:pt x="671" y="467"/>
                      <a:pt x="664" y="340"/>
                      <a:pt x="612" y="306"/>
                    </a:cubicBezTo>
                    <a:cubicBezTo>
                      <a:pt x="560" y="272"/>
                      <a:pt x="565" y="295"/>
                      <a:pt x="476" y="292"/>
                    </a:cubicBezTo>
                    <a:cubicBezTo>
                      <a:pt x="387" y="289"/>
                      <a:pt x="153" y="292"/>
                      <a:pt x="78" y="286"/>
                    </a:cubicBezTo>
                    <a:cubicBezTo>
                      <a:pt x="3" y="280"/>
                      <a:pt x="34" y="261"/>
                      <a:pt x="24" y="258"/>
                    </a:cubicBezTo>
                    <a:lnTo>
                      <a:pt x="20" y="268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42007" name="AutoShape 226"/>
            <p:cNvSpPr>
              <a:spLocks noChangeAspect="1" noChangeArrowheads="1"/>
            </p:cNvSpPr>
            <p:nvPr/>
          </p:nvSpPr>
          <p:spPr bwMode="auto">
            <a:xfrm>
              <a:off x="1565" y="2112"/>
              <a:ext cx="50" cy="21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omic Sans MS"/>
                <a:cs typeface="Comic Sans MS"/>
              </a:endParaRPr>
            </a:p>
          </p:txBody>
        </p:sp>
      </p:grpSp>
      <p:sp>
        <p:nvSpPr>
          <p:cNvPr id="41996" name="Line 227"/>
          <p:cNvSpPr>
            <a:spLocks noChangeShapeType="1"/>
          </p:cNvSpPr>
          <p:nvPr/>
        </p:nvSpPr>
        <p:spPr bwMode="auto">
          <a:xfrm>
            <a:off x="1987550" y="5281092"/>
            <a:ext cx="1588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41997" name="Text Box 228"/>
          <p:cNvSpPr txBox="1">
            <a:spLocks noChangeArrowheads="1"/>
          </p:cNvSpPr>
          <p:nvPr/>
        </p:nvSpPr>
        <p:spPr bwMode="auto">
          <a:xfrm rot="-5400000">
            <a:off x="1641535" y="5278939"/>
            <a:ext cx="4729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800" dirty="0">
                <a:solidFill>
                  <a:srgbClr val="FF0000"/>
                </a:solidFill>
                <a:latin typeface="Comic Sans MS"/>
                <a:cs typeface="Comic Sans MS"/>
              </a:rPr>
              <a:t>25 cm</a:t>
            </a:r>
          </a:p>
        </p:txBody>
      </p:sp>
      <p:sp>
        <p:nvSpPr>
          <p:cNvPr id="41998" name="Text Box 229"/>
          <p:cNvSpPr txBox="1">
            <a:spLocks noChangeArrowheads="1"/>
          </p:cNvSpPr>
          <p:nvPr/>
        </p:nvSpPr>
        <p:spPr bwMode="auto">
          <a:xfrm>
            <a:off x="7515225" y="5667375"/>
            <a:ext cx="14779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latin typeface="Comic Sans MS"/>
                <a:cs typeface="Comic Sans MS"/>
              </a:rPr>
              <a:t>C- Dipole</a:t>
            </a:r>
          </a:p>
        </p:txBody>
      </p:sp>
      <p:pic>
        <p:nvPicPr>
          <p:cNvPr id="231" name="Picture 15" descr="IMG_00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2860" y="1511319"/>
            <a:ext cx="3867150" cy="110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" name="Group 234"/>
          <p:cNvGrpSpPr/>
          <p:nvPr/>
        </p:nvGrpSpPr>
        <p:grpSpPr>
          <a:xfrm>
            <a:off x="41275" y="1398585"/>
            <a:ext cx="3196860" cy="1765883"/>
            <a:chOff x="41275" y="1398585"/>
            <a:chExt cx="3196860" cy="1765883"/>
          </a:xfrm>
        </p:grpSpPr>
        <p:pic>
          <p:nvPicPr>
            <p:cNvPr id="232" name="Picture 3" descr="DSC_0014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-253996" y="1693856"/>
              <a:ext cx="1765883" cy="117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6" name="TextBox 235"/>
            <p:cNvSpPr txBox="1"/>
            <p:nvPr/>
          </p:nvSpPr>
          <p:spPr>
            <a:xfrm>
              <a:off x="1216616" y="1398585"/>
              <a:ext cx="20215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>
                  <a:latin typeface="Comic Sans MS"/>
                  <a:cs typeface="Comic Sans MS"/>
                </a:rPr>
                <a:t>Gap 5 mm total</a:t>
              </a:r>
            </a:p>
            <a:p>
              <a:r>
                <a:rPr lang="en-US" u="sng" dirty="0" smtClean="0">
                  <a:latin typeface="Comic Sans MS"/>
                  <a:cs typeface="Comic Sans MS"/>
                </a:rPr>
                <a:t>0.3 T for 30 </a:t>
              </a:r>
              <a:r>
                <a:rPr lang="en-US" u="sng" dirty="0" err="1" smtClean="0">
                  <a:latin typeface="Comic Sans MS"/>
                  <a:cs typeface="Comic Sans MS"/>
                </a:rPr>
                <a:t>GeV</a:t>
              </a:r>
              <a:r>
                <a:rPr lang="en-US" u="sng" dirty="0" smtClean="0">
                  <a:latin typeface="Comic Sans MS"/>
                  <a:cs typeface="Comic Sans MS"/>
                </a:rPr>
                <a:t> </a:t>
              </a:r>
              <a:endParaRPr lang="en-US" u="sng" dirty="0">
                <a:latin typeface="Comic Sans MS"/>
                <a:cs typeface="Comic Sans MS"/>
              </a:endParaRPr>
            </a:p>
          </p:txBody>
        </p:sp>
        <p:cxnSp>
          <p:nvCxnSpPr>
            <p:cNvPr id="240" name="Straight Arrow Connector 239"/>
            <p:cNvCxnSpPr/>
            <p:nvPr/>
          </p:nvCxnSpPr>
          <p:spPr>
            <a:xfrm rot="10800000" flipV="1">
              <a:off x="1085830" y="2041524"/>
              <a:ext cx="952521" cy="3106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8" name="Rectangle 237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234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0"/>
            <a:ext cx="7772400" cy="1066800"/>
          </a:xfrm>
        </p:spPr>
        <p:txBody>
          <a:bodyPr>
            <a:noAutofit/>
          </a:bodyPr>
          <a:lstStyle/>
          <a:p>
            <a:pPr>
              <a:spcAft>
                <a:spcPts val="22800"/>
              </a:spcAft>
              <a:defRPr/>
            </a:pPr>
            <a:r>
              <a:rPr lang="en-US" sz="2400" spc="300" dirty="0" smtClean="0">
                <a:latin typeface="Comic Sans MS"/>
                <a:cs typeface="Comic Sans MS"/>
              </a:rPr>
              <a:t>Detector field layout</a:t>
            </a:r>
            <a:br>
              <a:rPr lang="en-US" sz="2400" spc="300" dirty="0" smtClean="0">
                <a:latin typeface="Comic Sans MS"/>
                <a:cs typeface="Comic Sans MS"/>
              </a:rPr>
            </a:br>
            <a:r>
              <a:rPr lang="en-US" sz="2400" spc="3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MeRHIC</a:t>
            </a:r>
            <a:r>
              <a:rPr lang="en-US" sz="2400" spc="300" dirty="0" smtClean="0">
                <a:solidFill>
                  <a:srgbClr val="000090"/>
                </a:solidFill>
                <a:latin typeface="Comic Sans MS"/>
                <a:cs typeface="Comic Sans MS"/>
              </a:rPr>
              <a:t> 4 GeV </a:t>
            </a:r>
            <a:r>
              <a:rPr lang="en-US" sz="2400" spc="3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</a:t>
            </a:r>
            <a:r>
              <a:rPr lang="en-US" sz="2400" spc="3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spc="3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x</a:t>
            </a:r>
            <a:r>
              <a:rPr lang="en-US" sz="2400" spc="300" dirty="0" smtClean="0">
                <a:solidFill>
                  <a:srgbClr val="000090"/>
                </a:solidFill>
                <a:latin typeface="Comic Sans MS"/>
                <a:cs typeface="Comic Sans MS"/>
              </a:rPr>
              <a:t> 250 GeV p/100 </a:t>
            </a:r>
            <a:r>
              <a:rPr lang="en-US" sz="2400" spc="3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2400" spc="300" dirty="0" smtClean="0">
                <a:solidFill>
                  <a:srgbClr val="000090"/>
                </a:solidFill>
                <a:latin typeface="Comic Sans MS"/>
                <a:cs typeface="Comic Sans MS"/>
              </a:rPr>
              <a:t> Au</a:t>
            </a:r>
            <a:endParaRPr lang="en-US" sz="2400" i="1" spc="300" dirty="0">
              <a:latin typeface="Comic Sans MS"/>
              <a:cs typeface="Comic Sans MS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628650" y="2209800"/>
            <a:ext cx="83058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 bwMode="auto">
          <a:xfrm>
            <a:off x="4552950" y="2019300"/>
            <a:ext cx="10287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sp>
        <p:nvSpPr>
          <p:cNvPr id="35" name="4-Point Star 34"/>
          <p:cNvSpPr/>
          <p:nvPr/>
        </p:nvSpPr>
        <p:spPr bwMode="auto">
          <a:xfrm>
            <a:off x="4791075" y="2144713"/>
            <a:ext cx="136525" cy="138112"/>
          </a:xfrm>
          <a:prstGeom prst="star4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3028950" y="2133600"/>
            <a:ext cx="3810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31" name="TextBox 39"/>
          <p:cNvSpPr txBox="1">
            <a:spLocks noChangeArrowheads="1"/>
          </p:cNvSpPr>
          <p:nvPr/>
        </p:nvSpPr>
        <p:spPr bwMode="auto">
          <a:xfrm>
            <a:off x="2935817" y="2154987"/>
            <a:ext cx="5481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latin typeface="Comic Sans MS"/>
                <a:ea typeface="Times New Roman" pitchFamily="-110" charset="0"/>
                <a:cs typeface="Comic Sans MS"/>
              </a:rPr>
              <a:t>p</a:t>
            </a:r>
            <a:r>
              <a:rPr lang="en-US" sz="1200" dirty="0">
                <a:latin typeface="Comic Sans MS"/>
                <a:ea typeface="Times New Roman" pitchFamily="-110" charset="0"/>
                <a:cs typeface="Comic Sans MS"/>
              </a:rPr>
              <a:t>, Au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 rot="10800000" flipV="1">
            <a:off x="6534150" y="1828800"/>
            <a:ext cx="328613" cy="114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33" name="TextBox 43"/>
          <p:cNvSpPr txBox="1">
            <a:spLocks noChangeArrowheads="1"/>
          </p:cNvSpPr>
          <p:nvPr/>
        </p:nvSpPr>
        <p:spPr bwMode="auto">
          <a:xfrm>
            <a:off x="6610350" y="1593942"/>
            <a:ext cx="2529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Comic Sans MS"/>
                <a:ea typeface="Times New Roman" pitchFamily="-110" charset="0"/>
                <a:cs typeface="Comic Sans MS"/>
              </a:rPr>
              <a:t>e</a:t>
            </a:r>
          </a:p>
        </p:txBody>
      </p:sp>
      <p:sp>
        <p:nvSpPr>
          <p:cNvPr id="29734" name="TextBox 44"/>
          <p:cNvSpPr txBox="1">
            <a:spLocks noChangeArrowheads="1"/>
          </p:cNvSpPr>
          <p:nvPr/>
        </p:nvSpPr>
        <p:spPr bwMode="auto">
          <a:xfrm>
            <a:off x="4705350" y="1752758"/>
            <a:ext cx="1126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omic Sans MS"/>
                <a:ea typeface="Times New Roman" pitchFamily="-110" charset="0"/>
                <a:cs typeface="Comic Sans MS"/>
              </a:rPr>
              <a:t>Solenoid, 4 T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5686425" y="2019300"/>
            <a:ext cx="200025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5886450" y="2019300"/>
            <a:ext cx="6096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pic>
        <p:nvPicPr>
          <p:cNvPr id="29737" name="Picture 5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5718" y="2362611"/>
            <a:ext cx="4489382" cy="73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 bwMode="auto">
          <a:xfrm>
            <a:off x="4248150" y="2019300"/>
            <a:ext cx="200025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3638550" y="2019300"/>
            <a:ext cx="6096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sp>
        <p:nvSpPr>
          <p:cNvPr id="54" name="Arc 53"/>
          <p:cNvSpPr/>
          <p:nvPr/>
        </p:nvSpPr>
        <p:spPr bwMode="auto">
          <a:xfrm>
            <a:off x="5124450" y="1866900"/>
            <a:ext cx="1485900" cy="342900"/>
          </a:xfrm>
          <a:prstGeom prst="arc">
            <a:avLst>
              <a:gd name="adj1" fmla="val 518202"/>
              <a:gd name="adj2" fmla="val 51312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0" y="2095500"/>
            <a:ext cx="800100" cy="2667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 flipV="1">
            <a:off x="6462713" y="1985963"/>
            <a:ext cx="4572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Arc 56"/>
          <p:cNvSpPr/>
          <p:nvPr/>
        </p:nvSpPr>
        <p:spPr bwMode="auto">
          <a:xfrm flipH="1">
            <a:off x="3515784" y="1858434"/>
            <a:ext cx="1485900" cy="342900"/>
          </a:xfrm>
          <a:prstGeom prst="arc">
            <a:avLst>
              <a:gd name="adj1" fmla="val 518202"/>
              <a:gd name="adj2" fmla="val 51312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3215746" y="1977497"/>
            <a:ext cx="4572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 bwMode="auto">
          <a:xfrm rot="10800000">
            <a:off x="2912533" y="1858434"/>
            <a:ext cx="313798" cy="1185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46" name="TextBox 59"/>
          <p:cNvSpPr txBox="1">
            <a:spLocks noChangeArrowheads="1"/>
          </p:cNvSpPr>
          <p:nvPr/>
        </p:nvSpPr>
        <p:spPr bwMode="auto">
          <a:xfrm>
            <a:off x="5810250" y="1371600"/>
            <a:ext cx="660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19194D"/>
                </a:solidFill>
                <a:latin typeface="Comic Sans MS"/>
                <a:ea typeface="Times New Roman" pitchFamily="-110" charset="0"/>
                <a:cs typeface="Comic Sans MS"/>
              </a:rPr>
              <a:t>1T, 3m </a:t>
            </a:r>
          </a:p>
          <a:p>
            <a:r>
              <a:rPr lang="en-US" sz="1200">
                <a:solidFill>
                  <a:srgbClr val="19194D"/>
                </a:solidFill>
                <a:latin typeface="Comic Sans MS"/>
                <a:ea typeface="Times New Roman" pitchFamily="-110" charset="0"/>
                <a:cs typeface="Comic Sans MS"/>
              </a:rPr>
              <a:t>dipole</a:t>
            </a:r>
          </a:p>
        </p:txBody>
      </p:sp>
      <p:sp>
        <p:nvSpPr>
          <p:cNvPr id="29747" name="TextBox 60"/>
          <p:cNvSpPr txBox="1">
            <a:spLocks noChangeArrowheads="1"/>
          </p:cNvSpPr>
          <p:nvPr/>
        </p:nvSpPr>
        <p:spPr bwMode="auto">
          <a:xfrm>
            <a:off x="2432050" y="1397011"/>
            <a:ext cx="415498" cy="27711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omic Sans MS"/>
                <a:ea typeface="Times New Roman" pitchFamily="-110" charset="0"/>
                <a:cs typeface="Comic Sans MS"/>
              </a:rPr>
              <a:t>DX</a:t>
            </a:r>
          </a:p>
        </p:txBody>
      </p:sp>
      <p:sp>
        <p:nvSpPr>
          <p:cNvPr id="29748" name="TextBox 61"/>
          <p:cNvSpPr txBox="1">
            <a:spLocks noChangeArrowheads="1"/>
          </p:cNvSpPr>
          <p:nvPr/>
        </p:nvSpPr>
        <p:spPr bwMode="auto">
          <a:xfrm>
            <a:off x="6884718" y="1422421"/>
            <a:ext cx="415498" cy="27711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omic Sans MS"/>
                <a:ea typeface="Times New Roman" pitchFamily="-110" charset="0"/>
                <a:cs typeface="Comic Sans MS"/>
              </a:rPr>
              <a:t>DX</a:t>
            </a:r>
          </a:p>
        </p:txBody>
      </p:sp>
      <p:sp>
        <p:nvSpPr>
          <p:cNvPr id="29749" name="TextBox 62"/>
          <p:cNvSpPr txBox="1">
            <a:spLocks noChangeArrowheads="1"/>
          </p:cNvSpPr>
          <p:nvPr/>
        </p:nvSpPr>
        <p:spPr bwMode="auto">
          <a:xfrm>
            <a:off x="3600450" y="1371601"/>
            <a:ext cx="660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19194D"/>
                </a:solidFill>
                <a:latin typeface="Comic Sans MS"/>
                <a:ea typeface="Times New Roman" pitchFamily="-110" charset="0"/>
                <a:cs typeface="Comic Sans MS"/>
              </a:rPr>
              <a:t>1T, 3m </a:t>
            </a:r>
          </a:p>
          <a:p>
            <a:r>
              <a:rPr lang="en-US" sz="1200">
                <a:solidFill>
                  <a:srgbClr val="19194D"/>
                </a:solidFill>
                <a:latin typeface="Comic Sans MS"/>
                <a:ea typeface="Times New Roman" pitchFamily="-110" charset="0"/>
                <a:cs typeface="Comic Sans MS"/>
              </a:rPr>
              <a:t>dipole</a:t>
            </a:r>
          </a:p>
        </p:txBody>
      </p:sp>
      <p:pic>
        <p:nvPicPr>
          <p:cNvPr id="29750" name="Picture 6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801" y="2362613"/>
            <a:ext cx="4489382" cy="73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Rounded Rectangle 64"/>
          <p:cNvSpPr/>
          <p:nvPr/>
        </p:nvSpPr>
        <p:spPr bwMode="auto">
          <a:xfrm>
            <a:off x="8934450" y="2057408"/>
            <a:ext cx="800100" cy="2667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Comic Sans MS"/>
              <a:cs typeface="Comic Sans MS"/>
            </a:endParaRPr>
          </a:p>
        </p:txBody>
      </p:sp>
      <p:sp>
        <p:nvSpPr>
          <p:cNvPr id="29726" name="TextBox 65"/>
          <p:cNvSpPr txBox="1">
            <a:spLocks noChangeArrowheads="1"/>
          </p:cNvSpPr>
          <p:nvPr/>
        </p:nvSpPr>
        <p:spPr bwMode="auto">
          <a:xfrm>
            <a:off x="1589822" y="882134"/>
            <a:ext cx="7253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Remove </a:t>
            </a:r>
            <a:r>
              <a:rPr lang="en-US" dirty="0" err="1" smtClean="0">
                <a:latin typeface="Comic Sans MS"/>
                <a:cs typeface="Comic Sans MS"/>
              </a:rPr>
              <a:t>Dxes</a:t>
            </a:r>
            <a:r>
              <a:rPr lang="en-US" dirty="0" smtClean="0">
                <a:latin typeface="Comic Sans MS"/>
                <a:cs typeface="Comic Sans MS"/>
              </a:rPr>
              <a:t> – 40 </a:t>
            </a:r>
            <a:r>
              <a:rPr lang="en-US" dirty="0" err="1" smtClean="0">
                <a:latin typeface="Comic Sans MS"/>
                <a:cs typeface="Comic Sans MS"/>
              </a:rPr>
              <a:t>m</a:t>
            </a:r>
            <a:r>
              <a:rPr lang="en-US" dirty="0" smtClean="0">
                <a:latin typeface="Comic Sans MS"/>
                <a:cs typeface="Comic Sans MS"/>
              </a:rPr>
              <a:t> to detect particles scattered at small angles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61" name="Group 19"/>
          <p:cNvGrpSpPr>
            <a:grpSpLocks/>
          </p:cNvGrpSpPr>
          <p:nvPr/>
        </p:nvGrpSpPr>
        <p:grpSpPr bwMode="auto">
          <a:xfrm>
            <a:off x="369783" y="3041650"/>
            <a:ext cx="4124533" cy="3359150"/>
            <a:chOff x="384" y="528"/>
            <a:chExt cx="2716" cy="2116"/>
          </a:xfrm>
        </p:grpSpPr>
        <p:pic>
          <p:nvPicPr>
            <p:cNvPr id="62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4" y="864"/>
              <a:ext cx="2716" cy="1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3" name="Text Box 12"/>
            <p:cNvSpPr txBox="1">
              <a:spLocks noChangeArrowheads="1"/>
            </p:cNvSpPr>
            <p:nvPr/>
          </p:nvSpPr>
          <p:spPr bwMode="auto">
            <a:xfrm>
              <a:off x="960" y="52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Solenoid (4T)</a:t>
              </a:r>
            </a:p>
          </p:txBody>
        </p: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>
              <a:off x="1296" y="720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Text Box 15"/>
            <p:cNvSpPr txBox="1">
              <a:spLocks noChangeArrowheads="1"/>
            </p:cNvSpPr>
            <p:nvPr/>
          </p:nvSpPr>
          <p:spPr bwMode="auto">
            <a:xfrm>
              <a:off x="2352" y="864"/>
              <a:ext cx="5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Dipole</a:t>
              </a:r>
            </a:p>
            <a:p>
              <a:r>
                <a:rPr lang="en-US" sz="1800"/>
                <a:t>~3Tm</a:t>
              </a:r>
            </a:p>
          </p:txBody>
        </p:sp>
        <p:sp>
          <p:nvSpPr>
            <p:cNvPr id="67" name="Line 16"/>
            <p:cNvSpPr>
              <a:spLocks noChangeShapeType="1"/>
            </p:cNvSpPr>
            <p:nvPr/>
          </p:nvSpPr>
          <p:spPr bwMode="auto">
            <a:xfrm>
              <a:off x="432" y="120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17"/>
            <p:cNvSpPr>
              <a:spLocks noChangeShapeType="1"/>
            </p:cNvSpPr>
            <p:nvPr/>
          </p:nvSpPr>
          <p:spPr bwMode="auto">
            <a:xfrm flipH="1">
              <a:off x="2496" y="120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92500"/>
            <a:ext cx="4165600" cy="3124200"/>
          </a:xfrm>
          <a:prstGeom prst="rect">
            <a:avLst/>
          </a:prstGeom>
        </p:spPr>
      </p:pic>
      <p:sp>
        <p:nvSpPr>
          <p:cNvPr id="69" name="Text Box 21"/>
          <p:cNvSpPr txBox="1">
            <a:spLocks noChangeArrowheads="1"/>
          </p:cNvSpPr>
          <p:nvPr/>
        </p:nvSpPr>
        <p:spPr bwMode="auto">
          <a:xfrm>
            <a:off x="4686300" y="2903091"/>
            <a:ext cx="426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Comic Sans MS"/>
                <a:cs typeface="Comic Sans MS"/>
              </a:rPr>
              <a:t>To provide effective SR protection:</a:t>
            </a:r>
          </a:p>
          <a:p>
            <a:r>
              <a:rPr lang="en-US" sz="1600" dirty="0">
                <a:solidFill>
                  <a:srgbClr val="000090"/>
                </a:solidFill>
                <a:latin typeface="Comic Sans MS"/>
                <a:cs typeface="Comic Sans MS"/>
              </a:rPr>
              <a:t>-soft bend (~0.05T) is used for final bending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 of </a:t>
            </a:r>
            <a:r>
              <a:rPr lang="en-US" sz="1600" dirty="0">
                <a:solidFill>
                  <a:srgbClr val="000090"/>
                </a:solidFill>
                <a:latin typeface="Comic Sans MS"/>
                <a:cs typeface="Comic Sans MS"/>
              </a:rPr>
              <a:t>electron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beam</a:t>
            </a:r>
          </a:p>
          <a:p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9" name="Text Box 55"/>
          <p:cNvSpPr txBox="1">
            <a:spLocks noChangeArrowheads="1"/>
          </p:cNvSpPr>
          <p:nvPr/>
        </p:nvSpPr>
        <p:spPr bwMode="auto">
          <a:xfrm>
            <a:off x="6172200" y="3797300"/>
            <a:ext cx="18051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J.Bebee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-Wang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80" name="Text Box 55"/>
          <p:cNvSpPr txBox="1">
            <a:spLocks noChangeArrowheads="1"/>
          </p:cNvSpPr>
          <p:nvPr/>
        </p:nvSpPr>
        <p:spPr bwMode="auto">
          <a:xfrm>
            <a:off x="342900" y="5918200"/>
            <a:ext cx="17661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 E.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Aschenauer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41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95250" y="1222375"/>
          <a:ext cx="4476750" cy="515938"/>
        </p:xfrm>
        <a:graphic>
          <a:graphicData uri="http://schemas.openxmlformats.org/presentationml/2006/ole">
            <p:oleObj spid="_x0000_s202754" name="Equation" r:id="rId3" imgW="4191000" imgH="482600" progId="Equation.3">
              <p:embed/>
            </p:oleObj>
          </a:graphicData>
        </a:graphic>
      </p:graphicFrame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9375" y="882650"/>
            <a:ext cx="43386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err="1">
                <a:latin typeface="Comic Sans MS"/>
                <a:cs typeface="Comic Sans MS"/>
              </a:rPr>
              <a:t>Bargman</a:t>
            </a:r>
            <a:r>
              <a:rPr lang="en-US" sz="1600" dirty="0">
                <a:latin typeface="Comic Sans MS"/>
                <a:cs typeface="Comic Sans MS"/>
              </a:rPr>
              <a:t>, </a:t>
            </a:r>
            <a:r>
              <a:rPr lang="en-US" sz="1600" dirty="0" err="1">
                <a:latin typeface="Comic Sans MS"/>
                <a:cs typeface="Comic Sans MS"/>
              </a:rPr>
              <a:t>Mitchel,Telegdi</a:t>
            </a:r>
            <a:r>
              <a:rPr lang="en-US" sz="1600" dirty="0">
                <a:latin typeface="Comic Sans MS"/>
                <a:cs typeface="Comic Sans MS"/>
              </a:rPr>
              <a:t> equation</a:t>
            </a:r>
            <a:endParaRPr lang="en-GB" sz="1600" dirty="0">
              <a:latin typeface="Comic Sans MS"/>
              <a:cs typeface="Comic Sans MS"/>
            </a:endParaRP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1741488" y="2806700"/>
          <a:ext cx="844550" cy="219075"/>
        </p:xfrm>
        <a:graphic>
          <a:graphicData uri="http://schemas.openxmlformats.org/presentationml/2006/ole">
            <p:oleObj spid="_x0000_s202755" name="Equation" r:id="rId4" imgW="685800" imgH="177800" progId="Equation.3">
              <p:embed/>
            </p:oleObj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1025525" y="1738313"/>
          <a:ext cx="2446338" cy="242887"/>
        </p:xfrm>
        <a:graphic>
          <a:graphicData uri="http://schemas.openxmlformats.org/presentationml/2006/ole">
            <p:oleObj spid="_x0000_s202756" name="Equation" r:id="rId5" imgW="2044700" imgH="203200" progId="Equation.3">
              <p:embed/>
            </p:oleObj>
          </a:graphicData>
        </a:graphic>
      </p:graphicFrame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1143000" y="3057525"/>
          <a:ext cx="4067175" cy="307975"/>
        </p:xfrm>
        <a:graphic>
          <a:graphicData uri="http://schemas.openxmlformats.org/presentationml/2006/ole">
            <p:oleObj spid="_x0000_s202757" name="Equation" r:id="rId6" imgW="2679700" imgH="203200" progId="Equation.3">
              <p:embed/>
            </p:oleObj>
          </a:graphicData>
        </a:graphic>
      </p:graphicFrame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1143000" y="4375150"/>
          <a:ext cx="3924300" cy="1798638"/>
        </p:xfrm>
        <a:graphic>
          <a:graphicData uri="http://schemas.openxmlformats.org/presentationml/2006/ole">
            <p:oleObj spid="_x0000_s202758" name="Document" r:id="rId7" imgW="4565904" imgH="2093976" progId="Word.Document.8">
              <p:embed/>
            </p:oleObj>
          </a:graphicData>
        </a:graphic>
      </p:graphicFrame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225425" y="1981200"/>
          <a:ext cx="4276725" cy="452438"/>
        </p:xfrm>
        <a:graphic>
          <a:graphicData uri="http://schemas.openxmlformats.org/presentationml/2006/ole">
            <p:oleObj spid="_x0000_s202759" name="Equation" r:id="rId8" imgW="3848100" imgH="406400" progId="Equation.3">
              <p:embed/>
            </p:oleObj>
          </a:graphicData>
        </a:graphic>
      </p:graphicFrame>
      <p:sp>
        <p:nvSpPr>
          <p:cNvPr id="17417" name="Line 9"/>
          <p:cNvSpPr>
            <a:spLocks noChangeShapeType="1"/>
          </p:cNvSpPr>
          <p:nvPr/>
        </p:nvSpPr>
        <p:spPr bwMode="auto">
          <a:xfrm flipH="1">
            <a:off x="301625" y="4927600"/>
            <a:ext cx="3175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877888" y="5727700"/>
            <a:ext cx="331787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947738" y="5880100"/>
            <a:ext cx="29845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301625" y="4657725"/>
            <a:ext cx="536575" cy="539750"/>
          </a:xfrm>
          <a:custGeom>
            <a:avLst/>
            <a:gdLst>
              <a:gd name="G0" fmla="+- -95042 0 0"/>
              <a:gd name="G1" fmla="+- -11796480 0 0"/>
              <a:gd name="G2" fmla="+- -95042 0 -11796480"/>
              <a:gd name="G3" fmla="+- 10800 0 0"/>
              <a:gd name="G4" fmla="+- 0 0 -95042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36 0 0"/>
              <a:gd name="G9" fmla="+- 0 0 -11796480"/>
              <a:gd name="G10" fmla="+- 10036 0 2700"/>
              <a:gd name="G11" fmla="cos G10 -95042"/>
              <a:gd name="G12" fmla="sin G10 -95042"/>
              <a:gd name="G13" fmla="cos 13500 -95042"/>
              <a:gd name="G14" fmla="sin 13500 -95042"/>
              <a:gd name="G15" fmla="+- G11 10800 0"/>
              <a:gd name="G16" fmla="+- G12 10800 0"/>
              <a:gd name="G17" fmla="+- G13 10800 0"/>
              <a:gd name="G18" fmla="+- G14 10800 0"/>
              <a:gd name="G19" fmla="*/ 10036 1 2"/>
              <a:gd name="G20" fmla="+- G19 5400 0"/>
              <a:gd name="G21" fmla="cos G20 -95042"/>
              <a:gd name="G22" fmla="sin G20 -95042"/>
              <a:gd name="G23" fmla="+- G21 10800 0"/>
              <a:gd name="G24" fmla="+- G12 G23 G22"/>
              <a:gd name="G25" fmla="+- G22 G23 G11"/>
              <a:gd name="G26" fmla="cos 10800 -95042"/>
              <a:gd name="G27" fmla="sin 10800 -95042"/>
              <a:gd name="G28" fmla="cos 10036 -95042"/>
              <a:gd name="G29" fmla="sin 10036 -95042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95042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36 G39"/>
              <a:gd name="G43" fmla="sin 100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663 w 21600"/>
              <a:gd name="T5" fmla="*/ 0 h 21600"/>
              <a:gd name="T6" fmla="*/ 381 w 21600"/>
              <a:gd name="T7" fmla="*/ 10799 h 21600"/>
              <a:gd name="T8" fmla="*/ 10672 w 21600"/>
              <a:gd name="T9" fmla="*/ 764 h 21600"/>
              <a:gd name="T10" fmla="*/ 24295 w 21600"/>
              <a:gd name="T11" fmla="*/ 10458 h 21600"/>
              <a:gd name="T12" fmla="*/ 21292 w 21600"/>
              <a:gd name="T13" fmla="*/ 13617 h 21600"/>
              <a:gd name="T14" fmla="*/ 18133 w 21600"/>
              <a:gd name="T15" fmla="*/ 1061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32" y="10546"/>
                </a:moveTo>
                <a:cubicBezTo>
                  <a:pt x="20695" y="5103"/>
                  <a:pt x="16243" y="763"/>
                  <a:pt x="10800" y="763"/>
                </a:cubicBezTo>
                <a:cubicBezTo>
                  <a:pt x="5257" y="764"/>
                  <a:pt x="764" y="5257"/>
                  <a:pt x="764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658" y="-1"/>
                  <a:pt x="21448" y="4670"/>
                  <a:pt x="21596" y="10526"/>
                </a:cubicBezTo>
                <a:lnTo>
                  <a:pt x="24295" y="10458"/>
                </a:lnTo>
                <a:lnTo>
                  <a:pt x="21292" y="13617"/>
                </a:lnTo>
                <a:lnTo>
                  <a:pt x="18133" y="10614"/>
                </a:lnTo>
                <a:lnTo>
                  <a:pt x="20832" y="10546"/>
                </a:lnTo>
                <a:close/>
              </a:path>
            </a:pathLst>
          </a:custGeom>
          <a:solidFill>
            <a:srgbClr val="CC0066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215900" y="5554663"/>
            <a:ext cx="582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Comic Sans MS"/>
                <a:cs typeface="Comic Sans MS"/>
              </a:rPr>
              <a:t>Gun</a:t>
            </a:r>
          </a:p>
        </p:txBody>
      </p:sp>
      <p:sp>
        <p:nvSpPr>
          <p:cNvPr id="17422" name="Text Box 1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8274050" cy="731837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200">
                <a:solidFill>
                  <a:srgbClr val="000099"/>
                </a:solidFill>
                <a:latin typeface="Comic Sans MS"/>
                <a:cs typeface="Comic Sans MS"/>
              </a:rPr>
              <a:t>ERL spin transparency at all energies</a:t>
            </a:r>
            <a:endParaRPr lang="en-GB" sz="3200" b="1">
              <a:solidFill>
                <a:srgbClr val="000099"/>
              </a:solidFill>
              <a:latin typeface="Comic Sans MS"/>
              <a:cs typeface="Comic Sans MS"/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2212975" y="2462213"/>
            <a:ext cx="0" cy="344487"/>
          </a:xfrm>
          <a:prstGeom prst="line">
            <a:avLst/>
          </a:prstGeom>
          <a:noFill/>
          <a:ln w="76200" cmpd="tri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424" name="Rectangle 16"/>
          <p:cNvGraphicFramePr>
            <a:graphicFrameLocks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p:oleObj spid="_x0000_s202760" name="Equation" r:id="rId9" imgW="0" imgH="0" progId="Equation.3">
              <p:embed/>
            </p:oleObj>
          </a:graphicData>
        </a:graphic>
      </p:graphicFrame>
      <p:graphicFrame>
        <p:nvGraphicFramePr>
          <p:cNvPr id="17425" name="Object 17"/>
          <p:cNvGraphicFramePr>
            <a:graphicFrameLocks noChangeAspect="1"/>
          </p:cNvGraphicFramePr>
          <p:nvPr/>
        </p:nvGraphicFramePr>
        <p:xfrm>
          <a:off x="4692650" y="914400"/>
          <a:ext cx="4267200" cy="2287588"/>
        </p:xfrm>
        <a:graphic>
          <a:graphicData uri="http://schemas.openxmlformats.org/presentationml/2006/ole">
            <p:oleObj spid="_x0000_s202761" name="Document" r:id="rId10" imgW="5486400" imgH="2941320" progId="Word.Document.8">
              <p:embed/>
            </p:oleObj>
          </a:graphicData>
        </a:graphic>
      </p:graphicFrame>
      <p:graphicFrame>
        <p:nvGraphicFramePr>
          <p:cNvPr id="17426" name="Object 18"/>
          <p:cNvGraphicFramePr>
            <a:graphicFrameLocks noChangeAspect="1"/>
          </p:cNvGraphicFramePr>
          <p:nvPr/>
        </p:nvGraphicFramePr>
        <p:xfrm>
          <a:off x="5568950" y="3292475"/>
          <a:ext cx="3286125" cy="2836863"/>
        </p:xfrm>
        <a:graphic>
          <a:graphicData uri="http://schemas.openxmlformats.org/presentationml/2006/ole">
            <p:oleObj spid="_x0000_s202762" name="Document" r:id="rId11" imgW="3681984" imgH="3179064" progId="Word.Document.8">
              <p:embed/>
            </p:oleObj>
          </a:graphicData>
        </a:graphic>
      </p:graphicFrame>
      <p:graphicFrame>
        <p:nvGraphicFramePr>
          <p:cNvPr id="17427" name="Object 19"/>
          <p:cNvGraphicFramePr>
            <a:graphicFrameLocks noChangeAspect="1"/>
          </p:cNvGraphicFramePr>
          <p:nvPr/>
        </p:nvGraphicFramePr>
        <p:xfrm>
          <a:off x="1219200" y="3540125"/>
          <a:ext cx="4092575" cy="758825"/>
        </p:xfrm>
        <a:graphic>
          <a:graphicData uri="http://schemas.openxmlformats.org/presentationml/2006/ole">
            <p:oleObj spid="_x0000_s202763" name="Equation" r:id="rId12" imgW="2730500" imgH="508000" progId="Equation.3">
              <p:embed/>
            </p:oleObj>
          </a:graphicData>
        </a:graphic>
      </p:graphicFrame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0" y="3025775"/>
            <a:ext cx="12411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Comic Sans MS"/>
                <a:cs typeface="Comic Sans MS"/>
              </a:rPr>
              <a:t>Total angle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25400" y="3540125"/>
            <a:ext cx="13486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Comic Sans MS"/>
                <a:cs typeface="Comic Sans MS"/>
              </a:rPr>
              <a:t>Has solution</a:t>
            </a:r>
          </a:p>
          <a:p>
            <a:pPr algn="ctr"/>
            <a:r>
              <a:rPr lang="en-US" sz="1600">
                <a:solidFill>
                  <a:schemeClr val="tx2"/>
                </a:solidFill>
                <a:latin typeface="Comic Sans MS"/>
                <a:cs typeface="Comic Sans MS"/>
              </a:rPr>
              <a:t>for all </a:t>
            </a:r>
          </a:p>
          <a:p>
            <a:pPr algn="ctr"/>
            <a:r>
              <a:rPr lang="en-US" sz="1600">
                <a:solidFill>
                  <a:schemeClr val="tx2"/>
                </a:solidFill>
                <a:latin typeface="Comic Sans MS"/>
                <a:cs typeface="Comic Sans MS"/>
              </a:rPr>
              <a:t>energies!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7685088" y="1858963"/>
            <a:ext cx="1079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  <a:latin typeface="Comic Sans MS"/>
                <a:cs typeface="Comic Sans MS"/>
              </a:rPr>
              <a:t>n passes</a:t>
            </a: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6950075" y="3540125"/>
            <a:ext cx="5641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  <a:latin typeface="Comic Sans MS"/>
                <a:cs typeface="Comic Sans MS"/>
              </a:rPr>
              <a:t>n=2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295400"/>
            <a:ext cx="8915400" cy="2286000"/>
            <a:chOff x="0" y="816"/>
            <a:chExt cx="5616" cy="1440"/>
          </a:xfrm>
        </p:grpSpPr>
        <p:sp>
          <p:nvSpPr>
            <p:cNvPr id="76804" name="Rectangle 4"/>
            <p:cNvSpPr>
              <a:spLocks noChangeArrowheads="1"/>
            </p:cNvSpPr>
            <p:nvPr/>
          </p:nvSpPr>
          <p:spPr bwMode="auto">
            <a:xfrm>
              <a:off x="3456" y="1584"/>
              <a:ext cx="33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05" name="Rectangle 5"/>
            <p:cNvSpPr>
              <a:spLocks noChangeArrowheads="1"/>
            </p:cNvSpPr>
            <p:nvPr/>
          </p:nvSpPr>
          <p:spPr bwMode="auto">
            <a:xfrm>
              <a:off x="2208" y="1536"/>
              <a:ext cx="576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06" name="Rectangle 6"/>
            <p:cNvSpPr>
              <a:spLocks noChangeArrowheads="1"/>
            </p:cNvSpPr>
            <p:nvPr/>
          </p:nvSpPr>
          <p:spPr bwMode="auto">
            <a:xfrm>
              <a:off x="2832" y="1536"/>
              <a:ext cx="528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07" name="Rectangle 7"/>
            <p:cNvSpPr>
              <a:spLocks noChangeArrowheads="1"/>
            </p:cNvSpPr>
            <p:nvPr/>
          </p:nvSpPr>
          <p:spPr bwMode="auto">
            <a:xfrm>
              <a:off x="1584" y="1536"/>
              <a:ext cx="24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 rot="810255">
              <a:off x="288" y="1488"/>
              <a:ext cx="816" cy="96"/>
              <a:chOff x="528" y="1056"/>
              <a:chExt cx="816" cy="96"/>
            </a:xfrm>
          </p:grpSpPr>
          <p:sp>
            <p:nvSpPr>
              <p:cNvPr id="76809" name="Rectangle 9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48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0" name="Line 10"/>
              <p:cNvSpPr>
                <a:spLocks noChangeShapeType="1"/>
              </p:cNvSpPr>
              <p:nvPr/>
            </p:nvSpPr>
            <p:spPr bwMode="auto">
              <a:xfrm>
                <a:off x="528" y="1104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1" name="Line 11"/>
              <p:cNvSpPr>
                <a:spLocks noChangeShapeType="1"/>
              </p:cNvSpPr>
              <p:nvPr/>
            </p:nvSpPr>
            <p:spPr bwMode="auto">
              <a:xfrm>
                <a:off x="672" y="1056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2" name="Line 12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3" name="Line 13"/>
              <p:cNvSpPr>
                <a:spLocks noChangeShapeType="1"/>
              </p:cNvSpPr>
              <p:nvPr/>
            </p:nvSpPr>
            <p:spPr bwMode="auto">
              <a:xfrm>
                <a:off x="672" y="105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 rot="-1116120">
              <a:off x="288" y="1728"/>
              <a:ext cx="816" cy="96"/>
              <a:chOff x="528" y="1056"/>
              <a:chExt cx="816" cy="96"/>
            </a:xfrm>
          </p:grpSpPr>
          <p:sp>
            <p:nvSpPr>
              <p:cNvPr id="76815" name="Rectangle 15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48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6" name="Line 16"/>
              <p:cNvSpPr>
                <a:spLocks noChangeShapeType="1"/>
              </p:cNvSpPr>
              <p:nvPr/>
            </p:nvSpPr>
            <p:spPr bwMode="auto">
              <a:xfrm>
                <a:off x="528" y="1104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7" name="Line 17"/>
              <p:cNvSpPr>
                <a:spLocks noChangeShapeType="1"/>
              </p:cNvSpPr>
              <p:nvPr/>
            </p:nvSpPr>
            <p:spPr bwMode="auto">
              <a:xfrm>
                <a:off x="672" y="1056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8" name="Line 18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19" name="Line 19"/>
              <p:cNvSpPr>
                <a:spLocks noChangeShapeType="1"/>
              </p:cNvSpPr>
              <p:nvPr/>
            </p:nvSpPr>
            <p:spPr bwMode="auto">
              <a:xfrm>
                <a:off x="672" y="105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76820" name="Rectangle 20"/>
            <p:cNvSpPr>
              <a:spLocks noChangeArrowheads="1"/>
            </p:cNvSpPr>
            <p:nvPr/>
          </p:nvSpPr>
          <p:spPr bwMode="auto">
            <a:xfrm>
              <a:off x="288" y="1488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1" name="Rectangle 21"/>
            <p:cNvSpPr>
              <a:spLocks noChangeArrowheads="1"/>
            </p:cNvSpPr>
            <p:nvPr/>
          </p:nvSpPr>
          <p:spPr bwMode="auto">
            <a:xfrm>
              <a:off x="288" y="1584"/>
              <a:ext cx="48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2" name="Rectangle 22"/>
            <p:cNvSpPr>
              <a:spLocks noChangeArrowheads="1"/>
            </p:cNvSpPr>
            <p:nvPr/>
          </p:nvSpPr>
          <p:spPr bwMode="auto">
            <a:xfrm>
              <a:off x="288" y="1728"/>
              <a:ext cx="48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3" name="Rectangle 23"/>
            <p:cNvSpPr>
              <a:spLocks noChangeArrowheads="1"/>
            </p:cNvSpPr>
            <p:nvPr/>
          </p:nvSpPr>
          <p:spPr bwMode="auto">
            <a:xfrm>
              <a:off x="960" y="1488"/>
              <a:ext cx="240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4" name="Line 24"/>
            <p:cNvSpPr>
              <a:spLocks noChangeShapeType="1"/>
            </p:cNvSpPr>
            <p:nvPr/>
          </p:nvSpPr>
          <p:spPr bwMode="auto">
            <a:xfrm>
              <a:off x="1056" y="1632"/>
              <a:ext cx="2928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5" name="Rectangle 25"/>
            <p:cNvSpPr>
              <a:spLocks noChangeArrowheads="1"/>
            </p:cNvSpPr>
            <p:nvPr/>
          </p:nvSpPr>
          <p:spPr bwMode="auto">
            <a:xfrm>
              <a:off x="1344" y="1392"/>
              <a:ext cx="14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6" name="Line 26"/>
            <p:cNvSpPr>
              <a:spLocks noChangeShapeType="1"/>
            </p:cNvSpPr>
            <p:nvPr/>
          </p:nvSpPr>
          <p:spPr bwMode="auto">
            <a:xfrm>
              <a:off x="1344" y="139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7" name="Line 27"/>
            <p:cNvSpPr>
              <a:spLocks noChangeShapeType="1"/>
            </p:cNvSpPr>
            <p:nvPr/>
          </p:nvSpPr>
          <p:spPr bwMode="auto">
            <a:xfrm flipV="1">
              <a:off x="1344" y="139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8" name="Rectangle 28"/>
            <p:cNvSpPr>
              <a:spLocks noChangeArrowheads="1"/>
            </p:cNvSpPr>
            <p:nvPr/>
          </p:nvSpPr>
          <p:spPr bwMode="auto">
            <a:xfrm>
              <a:off x="1344" y="1728"/>
              <a:ext cx="14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29" name="Line 29"/>
            <p:cNvSpPr>
              <a:spLocks noChangeShapeType="1"/>
            </p:cNvSpPr>
            <p:nvPr/>
          </p:nvSpPr>
          <p:spPr bwMode="auto">
            <a:xfrm>
              <a:off x="1344" y="17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0" name="Line 30"/>
            <p:cNvSpPr>
              <a:spLocks noChangeShapeType="1"/>
            </p:cNvSpPr>
            <p:nvPr/>
          </p:nvSpPr>
          <p:spPr bwMode="auto">
            <a:xfrm flipV="1">
              <a:off x="1344" y="17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1" name="Line 31"/>
            <p:cNvSpPr>
              <a:spLocks noChangeShapeType="1"/>
            </p:cNvSpPr>
            <p:nvPr/>
          </p:nvSpPr>
          <p:spPr bwMode="auto">
            <a:xfrm>
              <a:off x="1488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2" name="Rectangle 32"/>
            <p:cNvSpPr>
              <a:spLocks noChangeArrowheads="1"/>
            </p:cNvSpPr>
            <p:nvPr/>
          </p:nvSpPr>
          <p:spPr bwMode="auto">
            <a:xfrm>
              <a:off x="1920" y="1392"/>
              <a:ext cx="14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3" name="Line 33"/>
            <p:cNvSpPr>
              <a:spLocks noChangeShapeType="1"/>
            </p:cNvSpPr>
            <p:nvPr/>
          </p:nvSpPr>
          <p:spPr bwMode="auto">
            <a:xfrm>
              <a:off x="1920" y="139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4" name="Line 34"/>
            <p:cNvSpPr>
              <a:spLocks noChangeShapeType="1"/>
            </p:cNvSpPr>
            <p:nvPr/>
          </p:nvSpPr>
          <p:spPr bwMode="auto">
            <a:xfrm flipV="1">
              <a:off x="1920" y="139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5" name="Rectangle 35"/>
            <p:cNvSpPr>
              <a:spLocks noChangeArrowheads="1"/>
            </p:cNvSpPr>
            <p:nvPr/>
          </p:nvSpPr>
          <p:spPr bwMode="auto">
            <a:xfrm>
              <a:off x="1920" y="1728"/>
              <a:ext cx="14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6" name="Line 36"/>
            <p:cNvSpPr>
              <a:spLocks noChangeShapeType="1"/>
            </p:cNvSpPr>
            <p:nvPr/>
          </p:nvSpPr>
          <p:spPr bwMode="auto">
            <a:xfrm>
              <a:off x="1920" y="17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7" name="Line 37"/>
            <p:cNvSpPr>
              <a:spLocks noChangeShapeType="1"/>
            </p:cNvSpPr>
            <p:nvPr/>
          </p:nvSpPr>
          <p:spPr bwMode="auto">
            <a:xfrm flipV="1">
              <a:off x="1920" y="172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8" name="Line 38"/>
            <p:cNvSpPr>
              <a:spLocks noChangeShapeType="1"/>
            </p:cNvSpPr>
            <p:nvPr/>
          </p:nvSpPr>
          <p:spPr bwMode="auto">
            <a:xfrm>
              <a:off x="1920" y="18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39" name="Line 39"/>
            <p:cNvSpPr>
              <a:spLocks noChangeShapeType="1"/>
            </p:cNvSpPr>
            <p:nvPr/>
          </p:nvSpPr>
          <p:spPr bwMode="auto">
            <a:xfrm flipV="1">
              <a:off x="3984" y="1440"/>
              <a:ext cx="192" cy="19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40" name="Line 40"/>
            <p:cNvSpPr>
              <a:spLocks noChangeShapeType="1"/>
            </p:cNvSpPr>
            <p:nvPr/>
          </p:nvSpPr>
          <p:spPr bwMode="auto">
            <a:xfrm>
              <a:off x="4176" y="1440"/>
              <a:ext cx="24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41" name="Line 41"/>
            <p:cNvSpPr>
              <a:spLocks noChangeShapeType="1"/>
            </p:cNvSpPr>
            <p:nvPr/>
          </p:nvSpPr>
          <p:spPr bwMode="auto">
            <a:xfrm>
              <a:off x="4416" y="1440"/>
              <a:ext cx="384" cy="38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42" name="Line 42"/>
            <p:cNvSpPr>
              <a:spLocks noChangeShapeType="1"/>
            </p:cNvSpPr>
            <p:nvPr/>
          </p:nvSpPr>
          <p:spPr bwMode="auto">
            <a:xfrm>
              <a:off x="4800" y="1824"/>
              <a:ext cx="288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43" name="Line 43"/>
            <p:cNvSpPr>
              <a:spLocks noChangeShapeType="1"/>
            </p:cNvSpPr>
            <p:nvPr/>
          </p:nvSpPr>
          <p:spPr bwMode="auto">
            <a:xfrm flipV="1">
              <a:off x="5088" y="1632"/>
              <a:ext cx="192" cy="19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44" name="Line 44"/>
            <p:cNvSpPr>
              <a:spLocks noChangeShapeType="1"/>
            </p:cNvSpPr>
            <p:nvPr/>
          </p:nvSpPr>
          <p:spPr bwMode="auto">
            <a:xfrm>
              <a:off x="3984" y="1632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45" name="Line 45"/>
            <p:cNvSpPr>
              <a:spLocks noChangeShapeType="1"/>
            </p:cNvSpPr>
            <p:nvPr/>
          </p:nvSpPr>
          <p:spPr bwMode="auto">
            <a:xfrm>
              <a:off x="5280" y="1632"/>
              <a:ext cx="336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5" name="Group 46"/>
            <p:cNvGrpSpPr>
              <a:grpSpLocks/>
            </p:cNvGrpSpPr>
            <p:nvPr/>
          </p:nvGrpSpPr>
          <p:grpSpPr bwMode="auto">
            <a:xfrm rot="-1268496">
              <a:off x="3888" y="1488"/>
              <a:ext cx="192" cy="240"/>
              <a:chOff x="3792" y="1536"/>
              <a:chExt cx="192" cy="240"/>
            </a:xfrm>
          </p:grpSpPr>
          <p:sp>
            <p:nvSpPr>
              <p:cNvPr id="76847" name="Line 47"/>
              <p:cNvSpPr>
                <a:spLocks noChangeShapeType="1"/>
              </p:cNvSpPr>
              <p:nvPr/>
            </p:nvSpPr>
            <p:spPr bwMode="auto">
              <a:xfrm>
                <a:off x="3792" y="177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48" name="Line 48"/>
              <p:cNvSpPr>
                <a:spLocks noChangeShapeType="1"/>
              </p:cNvSpPr>
              <p:nvPr/>
            </p:nvSpPr>
            <p:spPr bwMode="auto">
              <a:xfrm flipV="1">
                <a:off x="3792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49" name="Line 49"/>
              <p:cNvSpPr>
                <a:spLocks noChangeShapeType="1"/>
              </p:cNvSpPr>
              <p:nvPr/>
            </p:nvSpPr>
            <p:spPr bwMode="auto">
              <a:xfrm>
                <a:off x="3888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6" name="Group 50"/>
            <p:cNvGrpSpPr>
              <a:grpSpLocks/>
            </p:cNvGrpSpPr>
            <p:nvPr/>
          </p:nvGrpSpPr>
          <p:grpSpPr bwMode="auto">
            <a:xfrm rot="9369866">
              <a:off x="4080" y="1344"/>
              <a:ext cx="188" cy="241"/>
              <a:chOff x="3792" y="1536"/>
              <a:chExt cx="192" cy="240"/>
            </a:xfrm>
          </p:grpSpPr>
          <p:sp>
            <p:nvSpPr>
              <p:cNvPr id="76851" name="Line 51"/>
              <p:cNvSpPr>
                <a:spLocks noChangeShapeType="1"/>
              </p:cNvSpPr>
              <p:nvPr/>
            </p:nvSpPr>
            <p:spPr bwMode="auto">
              <a:xfrm>
                <a:off x="3792" y="177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52" name="Line 52"/>
              <p:cNvSpPr>
                <a:spLocks noChangeShapeType="1"/>
              </p:cNvSpPr>
              <p:nvPr/>
            </p:nvSpPr>
            <p:spPr bwMode="auto">
              <a:xfrm flipV="1">
                <a:off x="3792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53" name="Line 53"/>
              <p:cNvSpPr>
                <a:spLocks noChangeShapeType="1"/>
              </p:cNvSpPr>
              <p:nvPr/>
            </p:nvSpPr>
            <p:spPr bwMode="auto">
              <a:xfrm>
                <a:off x="3888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7" name="Group 54"/>
            <p:cNvGrpSpPr>
              <a:grpSpLocks/>
            </p:cNvGrpSpPr>
            <p:nvPr/>
          </p:nvGrpSpPr>
          <p:grpSpPr bwMode="auto">
            <a:xfrm rot="2633737">
              <a:off x="4704" y="1680"/>
              <a:ext cx="214" cy="232"/>
              <a:chOff x="3792" y="1536"/>
              <a:chExt cx="192" cy="240"/>
            </a:xfrm>
          </p:grpSpPr>
          <p:sp>
            <p:nvSpPr>
              <p:cNvPr id="76855" name="Line 55"/>
              <p:cNvSpPr>
                <a:spLocks noChangeShapeType="1"/>
              </p:cNvSpPr>
              <p:nvPr/>
            </p:nvSpPr>
            <p:spPr bwMode="auto">
              <a:xfrm>
                <a:off x="3792" y="177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56" name="Line 56"/>
              <p:cNvSpPr>
                <a:spLocks noChangeShapeType="1"/>
              </p:cNvSpPr>
              <p:nvPr/>
            </p:nvSpPr>
            <p:spPr bwMode="auto">
              <a:xfrm flipV="1">
                <a:off x="3792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57" name="Line 57"/>
              <p:cNvSpPr>
                <a:spLocks noChangeShapeType="1"/>
              </p:cNvSpPr>
              <p:nvPr/>
            </p:nvSpPr>
            <p:spPr bwMode="auto">
              <a:xfrm>
                <a:off x="3888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8" name="Group 58"/>
            <p:cNvGrpSpPr>
              <a:grpSpLocks/>
            </p:cNvGrpSpPr>
            <p:nvPr/>
          </p:nvGrpSpPr>
          <p:grpSpPr bwMode="auto">
            <a:xfrm rot="13025468">
              <a:off x="4320" y="1344"/>
              <a:ext cx="190" cy="210"/>
              <a:chOff x="3792" y="1536"/>
              <a:chExt cx="192" cy="240"/>
            </a:xfrm>
          </p:grpSpPr>
          <p:sp>
            <p:nvSpPr>
              <p:cNvPr id="76859" name="Line 59"/>
              <p:cNvSpPr>
                <a:spLocks noChangeShapeType="1"/>
              </p:cNvSpPr>
              <p:nvPr/>
            </p:nvSpPr>
            <p:spPr bwMode="auto">
              <a:xfrm>
                <a:off x="3792" y="177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60" name="Line 60"/>
              <p:cNvSpPr>
                <a:spLocks noChangeShapeType="1"/>
              </p:cNvSpPr>
              <p:nvPr/>
            </p:nvSpPr>
            <p:spPr bwMode="auto">
              <a:xfrm flipV="1">
                <a:off x="3792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61" name="Line 61"/>
              <p:cNvSpPr>
                <a:spLocks noChangeShapeType="1"/>
              </p:cNvSpPr>
              <p:nvPr/>
            </p:nvSpPr>
            <p:spPr bwMode="auto">
              <a:xfrm>
                <a:off x="3888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 rot="-1268496">
              <a:off x="4992" y="1680"/>
              <a:ext cx="192" cy="240"/>
              <a:chOff x="3792" y="1536"/>
              <a:chExt cx="192" cy="240"/>
            </a:xfrm>
          </p:grpSpPr>
          <p:sp>
            <p:nvSpPr>
              <p:cNvPr id="76863" name="Line 63"/>
              <p:cNvSpPr>
                <a:spLocks noChangeShapeType="1"/>
              </p:cNvSpPr>
              <p:nvPr/>
            </p:nvSpPr>
            <p:spPr bwMode="auto">
              <a:xfrm>
                <a:off x="3792" y="177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64" name="Line 64"/>
              <p:cNvSpPr>
                <a:spLocks noChangeShapeType="1"/>
              </p:cNvSpPr>
              <p:nvPr/>
            </p:nvSpPr>
            <p:spPr bwMode="auto">
              <a:xfrm flipV="1">
                <a:off x="3792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65" name="Line 65"/>
              <p:cNvSpPr>
                <a:spLocks noChangeShapeType="1"/>
              </p:cNvSpPr>
              <p:nvPr/>
            </p:nvSpPr>
            <p:spPr bwMode="auto">
              <a:xfrm>
                <a:off x="3888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0" name="Group 66"/>
            <p:cNvGrpSpPr>
              <a:grpSpLocks/>
            </p:cNvGrpSpPr>
            <p:nvPr/>
          </p:nvGrpSpPr>
          <p:grpSpPr bwMode="auto">
            <a:xfrm rot="9369866">
              <a:off x="5184" y="1536"/>
              <a:ext cx="188" cy="241"/>
              <a:chOff x="3792" y="1536"/>
              <a:chExt cx="192" cy="240"/>
            </a:xfrm>
          </p:grpSpPr>
          <p:sp>
            <p:nvSpPr>
              <p:cNvPr id="76867" name="Line 67"/>
              <p:cNvSpPr>
                <a:spLocks noChangeShapeType="1"/>
              </p:cNvSpPr>
              <p:nvPr/>
            </p:nvSpPr>
            <p:spPr bwMode="auto">
              <a:xfrm>
                <a:off x="3792" y="177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68" name="Line 68"/>
              <p:cNvSpPr>
                <a:spLocks noChangeShapeType="1"/>
              </p:cNvSpPr>
              <p:nvPr/>
            </p:nvSpPr>
            <p:spPr bwMode="auto">
              <a:xfrm flipV="1">
                <a:off x="3792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869" name="Line 69"/>
              <p:cNvSpPr>
                <a:spLocks noChangeShapeType="1"/>
              </p:cNvSpPr>
              <p:nvPr/>
            </p:nvSpPr>
            <p:spPr bwMode="auto">
              <a:xfrm>
                <a:off x="3888" y="153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76870" name="Line 70"/>
            <p:cNvSpPr>
              <a:spLocks noChangeShapeType="1"/>
            </p:cNvSpPr>
            <p:nvPr/>
          </p:nvSpPr>
          <p:spPr bwMode="auto">
            <a:xfrm>
              <a:off x="288" y="196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1" name="Line 71"/>
            <p:cNvSpPr>
              <a:spLocks noChangeShapeType="1"/>
            </p:cNvSpPr>
            <p:nvPr/>
          </p:nvSpPr>
          <p:spPr bwMode="auto">
            <a:xfrm>
              <a:off x="1056" y="182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2" name="Line 72"/>
            <p:cNvSpPr>
              <a:spLocks noChangeShapeType="1"/>
            </p:cNvSpPr>
            <p:nvPr/>
          </p:nvSpPr>
          <p:spPr bwMode="auto">
            <a:xfrm>
              <a:off x="288" y="2064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3" name="Text Box 73"/>
            <p:cNvSpPr txBox="1">
              <a:spLocks noChangeArrowheads="1"/>
            </p:cNvSpPr>
            <p:nvPr/>
          </p:nvSpPr>
          <p:spPr bwMode="auto">
            <a:xfrm>
              <a:off x="432" y="2064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Comic Sans MS"/>
                  <a:cs typeface="Comic Sans MS"/>
                </a:rPr>
                <a:t>0.5m</a:t>
              </a:r>
            </a:p>
          </p:txBody>
        </p:sp>
        <p:sp>
          <p:nvSpPr>
            <p:cNvPr id="76874" name="Text Box 74"/>
            <p:cNvSpPr txBox="1">
              <a:spLocks noChangeArrowheads="1"/>
            </p:cNvSpPr>
            <p:nvPr/>
          </p:nvSpPr>
          <p:spPr bwMode="auto">
            <a:xfrm>
              <a:off x="1488" y="1968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Comic Sans MS"/>
                  <a:cs typeface="Comic Sans MS"/>
                </a:rPr>
                <a:t>0.7m</a:t>
              </a:r>
            </a:p>
          </p:txBody>
        </p:sp>
        <p:sp>
          <p:nvSpPr>
            <p:cNvPr id="76875" name="Line 75"/>
            <p:cNvSpPr>
              <a:spLocks noChangeShapeType="1"/>
            </p:cNvSpPr>
            <p:nvPr/>
          </p:nvSpPr>
          <p:spPr bwMode="auto">
            <a:xfrm>
              <a:off x="1488" y="1968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6" name="Line 76"/>
            <p:cNvSpPr>
              <a:spLocks noChangeShapeType="1"/>
            </p:cNvSpPr>
            <p:nvPr/>
          </p:nvSpPr>
          <p:spPr bwMode="auto">
            <a:xfrm>
              <a:off x="2208" y="196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7" name="Line 77"/>
            <p:cNvSpPr>
              <a:spLocks noChangeShapeType="1"/>
            </p:cNvSpPr>
            <p:nvPr/>
          </p:nvSpPr>
          <p:spPr bwMode="auto">
            <a:xfrm>
              <a:off x="2208" y="18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8" name="Line 78"/>
            <p:cNvSpPr>
              <a:spLocks noChangeShapeType="1"/>
            </p:cNvSpPr>
            <p:nvPr/>
          </p:nvSpPr>
          <p:spPr bwMode="auto">
            <a:xfrm>
              <a:off x="3360" y="18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79" name="Text Box 79"/>
            <p:cNvSpPr txBox="1">
              <a:spLocks noChangeArrowheads="1"/>
            </p:cNvSpPr>
            <p:nvPr/>
          </p:nvSpPr>
          <p:spPr bwMode="auto">
            <a:xfrm>
              <a:off x="2544" y="2016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Comic Sans MS"/>
                  <a:cs typeface="Comic Sans MS"/>
                </a:rPr>
                <a:t>4m</a:t>
              </a:r>
            </a:p>
          </p:txBody>
        </p:sp>
        <p:sp>
          <p:nvSpPr>
            <p:cNvPr id="76880" name="Line 80"/>
            <p:cNvSpPr>
              <a:spLocks noChangeShapeType="1"/>
            </p:cNvSpPr>
            <p:nvPr/>
          </p:nvSpPr>
          <p:spPr bwMode="auto">
            <a:xfrm>
              <a:off x="3456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81" name="Line 81"/>
            <p:cNvSpPr>
              <a:spLocks noChangeShapeType="1"/>
            </p:cNvSpPr>
            <p:nvPr/>
          </p:nvSpPr>
          <p:spPr bwMode="auto">
            <a:xfrm>
              <a:off x="3792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82" name="Line 82"/>
            <p:cNvSpPr>
              <a:spLocks noChangeShapeType="1"/>
            </p:cNvSpPr>
            <p:nvPr/>
          </p:nvSpPr>
          <p:spPr bwMode="auto">
            <a:xfrm>
              <a:off x="3456" y="192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83" name="Text Box 83"/>
            <p:cNvSpPr txBox="1">
              <a:spLocks noChangeArrowheads="1"/>
            </p:cNvSpPr>
            <p:nvPr/>
          </p:nvSpPr>
          <p:spPr bwMode="auto">
            <a:xfrm>
              <a:off x="3456" y="2016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Comic Sans MS"/>
                  <a:cs typeface="Comic Sans MS"/>
                </a:rPr>
                <a:t>0.5m</a:t>
              </a:r>
            </a:p>
          </p:txBody>
        </p:sp>
        <p:sp>
          <p:nvSpPr>
            <p:cNvPr id="76884" name="Line 84"/>
            <p:cNvSpPr>
              <a:spLocks noChangeShapeType="1"/>
            </p:cNvSpPr>
            <p:nvPr/>
          </p:nvSpPr>
          <p:spPr bwMode="auto">
            <a:xfrm flipV="1">
              <a:off x="4176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85" name="Line 85"/>
            <p:cNvSpPr>
              <a:spLocks noChangeShapeType="1"/>
            </p:cNvSpPr>
            <p:nvPr/>
          </p:nvSpPr>
          <p:spPr bwMode="auto">
            <a:xfrm flipV="1">
              <a:off x="4416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86" name="Line 86"/>
            <p:cNvSpPr>
              <a:spLocks noChangeShapeType="1"/>
            </p:cNvSpPr>
            <p:nvPr/>
          </p:nvSpPr>
          <p:spPr bwMode="auto">
            <a:xfrm>
              <a:off x="4176" y="120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87" name="Text Box 87"/>
            <p:cNvSpPr txBox="1">
              <a:spLocks noChangeArrowheads="1"/>
            </p:cNvSpPr>
            <p:nvPr/>
          </p:nvSpPr>
          <p:spPr bwMode="auto">
            <a:xfrm>
              <a:off x="4176" y="1008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Comic Sans MS"/>
                  <a:cs typeface="Comic Sans MS"/>
                </a:rPr>
                <a:t>0.6m</a:t>
              </a:r>
            </a:p>
          </p:txBody>
        </p:sp>
        <p:sp>
          <p:nvSpPr>
            <p:cNvPr id="76888" name="Text Box 88"/>
            <p:cNvSpPr txBox="1">
              <a:spLocks noChangeArrowheads="1"/>
            </p:cNvSpPr>
            <p:nvPr/>
          </p:nvSpPr>
          <p:spPr bwMode="auto">
            <a:xfrm>
              <a:off x="0" y="1056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Cathodes </a:t>
              </a:r>
            </a:p>
          </p:txBody>
        </p:sp>
        <p:sp>
          <p:nvSpPr>
            <p:cNvPr id="76889" name="Text Box 89"/>
            <p:cNvSpPr txBox="1">
              <a:spLocks noChangeArrowheads="1"/>
            </p:cNvSpPr>
            <p:nvPr/>
          </p:nvSpPr>
          <p:spPr bwMode="auto">
            <a:xfrm>
              <a:off x="624" y="1248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Combiner </a:t>
              </a:r>
            </a:p>
          </p:txBody>
        </p:sp>
        <p:sp>
          <p:nvSpPr>
            <p:cNvPr id="76890" name="Text Box 90"/>
            <p:cNvSpPr txBox="1">
              <a:spLocks noChangeArrowheads="1"/>
            </p:cNvSpPr>
            <p:nvPr/>
          </p:nvSpPr>
          <p:spPr bwMode="auto">
            <a:xfrm>
              <a:off x="960" y="960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Solenoids </a:t>
              </a:r>
            </a:p>
          </p:txBody>
        </p:sp>
        <p:sp>
          <p:nvSpPr>
            <p:cNvPr id="76891" name="Line 91"/>
            <p:cNvSpPr>
              <a:spLocks noChangeShapeType="1"/>
            </p:cNvSpPr>
            <p:nvPr/>
          </p:nvSpPr>
          <p:spPr bwMode="auto">
            <a:xfrm>
              <a:off x="1392" y="115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92" name="Line 92"/>
            <p:cNvSpPr>
              <a:spLocks noChangeShapeType="1"/>
            </p:cNvSpPr>
            <p:nvPr/>
          </p:nvSpPr>
          <p:spPr bwMode="auto">
            <a:xfrm>
              <a:off x="1392" y="1152"/>
              <a:ext cx="52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93" name="Text Box 93"/>
            <p:cNvSpPr txBox="1">
              <a:spLocks noChangeArrowheads="1"/>
            </p:cNvSpPr>
            <p:nvPr/>
          </p:nvSpPr>
          <p:spPr bwMode="auto">
            <a:xfrm>
              <a:off x="1728" y="912"/>
              <a:ext cx="96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Spin rotator (Wien) </a:t>
              </a:r>
            </a:p>
          </p:txBody>
        </p:sp>
        <p:sp>
          <p:nvSpPr>
            <p:cNvPr id="76894" name="Line 94"/>
            <p:cNvSpPr>
              <a:spLocks noChangeShapeType="1"/>
            </p:cNvSpPr>
            <p:nvPr/>
          </p:nvSpPr>
          <p:spPr bwMode="auto">
            <a:xfrm flipH="1">
              <a:off x="1728" y="1152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76895" name="Text Box 95"/>
            <p:cNvSpPr txBox="1">
              <a:spLocks noChangeArrowheads="1"/>
            </p:cNvSpPr>
            <p:nvPr/>
          </p:nvSpPr>
          <p:spPr bwMode="auto">
            <a:xfrm>
              <a:off x="2400" y="1152"/>
              <a:ext cx="10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Booster linac (112MHz) </a:t>
              </a:r>
            </a:p>
          </p:txBody>
        </p:sp>
        <p:sp>
          <p:nvSpPr>
            <p:cNvPr id="76896" name="Text Box 96"/>
            <p:cNvSpPr txBox="1">
              <a:spLocks noChangeArrowheads="1"/>
            </p:cNvSpPr>
            <p:nvPr/>
          </p:nvSpPr>
          <p:spPr bwMode="auto">
            <a:xfrm>
              <a:off x="3360" y="816"/>
              <a:ext cx="816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3</a:t>
              </a:r>
              <a:r>
                <a:rPr lang="en-US" sz="1800" baseline="30000">
                  <a:latin typeface="Comic Sans MS"/>
                  <a:cs typeface="Comic Sans MS"/>
                </a:rPr>
                <a:t>rd</a:t>
              </a:r>
              <a:r>
                <a:rPr lang="en-US" sz="1800">
                  <a:latin typeface="Comic Sans MS"/>
                  <a:cs typeface="Comic Sans MS"/>
                </a:rPr>
                <a:t> harmonic cavity </a:t>
              </a:r>
            </a:p>
          </p:txBody>
        </p:sp>
        <p:sp>
          <p:nvSpPr>
            <p:cNvPr id="76897" name="Text Box 97"/>
            <p:cNvSpPr txBox="1">
              <a:spLocks noChangeArrowheads="1"/>
            </p:cNvSpPr>
            <p:nvPr/>
          </p:nvSpPr>
          <p:spPr bwMode="auto">
            <a:xfrm>
              <a:off x="4608" y="1008"/>
              <a:ext cx="8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Comic Sans MS"/>
                  <a:cs typeface="Comic Sans MS"/>
                </a:rPr>
                <a:t>Bunching optics </a:t>
              </a:r>
            </a:p>
          </p:txBody>
        </p:sp>
      </p:grpSp>
      <p:sp>
        <p:nvSpPr>
          <p:cNvPr id="76899" name="Text Box 99"/>
          <p:cNvSpPr txBox="1">
            <a:spLocks noChangeArrowheads="1"/>
          </p:cNvSpPr>
          <p:nvPr/>
        </p:nvSpPr>
        <p:spPr bwMode="auto">
          <a:xfrm>
            <a:off x="3810000" y="3414123"/>
            <a:ext cx="1295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i="1" dirty="0" smtClean="0">
                <a:solidFill>
                  <a:srgbClr val="0000CC"/>
                </a:solidFill>
                <a:latin typeface="Comic Sans MS"/>
                <a:cs typeface="Comic Sans MS"/>
              </a:rPr>
              <a:t>DC </a:t>
            </a:r>
            <a:r>
              <a:rPr lang="en-US" sz="1800" i="1" dirty="0">
                <a:solidFill>
                  <a:srgbClr val="0000CC"/>
                </a:solidFill>
                <a:latin typeface="Comic Sans MS"/>
                <a:cs typeface="Comic Sans MS"/>
              </a:rPr>
              <a:t>gun</a:t>
            </a:r>
          </a:p>
          <a:p>
            <a:r>
              <a:rPr lang="en-US" sz="1800" i="1" dirty="0">
                <a:solidFill>
                  <a:srgbClr val="0000CC"/>
                </a:solidFill>
                <a:latin typeface="Comic Sans MS"/>
                <a:cs typeface="Comic Sans MS"/>
              </a:rPr>
              <a:t>with</a:t>
            </a:r>
            <a:r>
              <a:rPr lang="en-US" sz="1800" i="1" dirty="0" smtClean="0">
                <a:solidFill>
                  <a:srgbClr val="0000CC"/>
                </a:solidFill>
                <a:latin typeface="Comic Sans MS"/>
                <a:cs typeface="Comic Sans MS"/>
              </a:rPr>
              <a:t> 24 cathodes</a:t>
            </a:r>
            <a:endParaRPr lang="en-US" sz="1800" i="1" dirty="0">
              <a:solidFill>
                <a:srgbClr val="0000CC"/>
              </a:solidFill>
              <a:latin typeface="Comic Sans MS"/>
              <a:cs typeface="Comic Sans MS"/>
            </a:endParaRPr>
          </a:p>
        </p:txBody>
      </p:sp>
      <p:grpSp>
        <p:nvGrpSpPr>
          <p:cNvPr id="11" name="Group 100"/>
          <p:cNvGrpSpPr>
            <a:grpSpLocks/>
          </p:cNvGrpSpPr>
          <p:nvPr/>
        </p:nvGrpSpPr>
        <p:grpSpPr bwMode="auto">
          <a:xfrm>
            <a:off x="2362200" y="3733800"/>
            <a:ext cx="1295400" cy="1371600"/>
            <a:chOff x="1632" y="1296"/>
            <a:chExt cx="1872" cy="1824"/>
          </a:xfrm>
        </p:grpSpPr>
        <p:grpSp>
          <p:nvGrpSpPr>
            <p:cNvPr id="12" name="Group 101"/>
            <p:cNvGrpSpPr>
              <a:grpSpLocks/>
            </p:cNvGrpSpPr>
            <p:nvPr/>
          </p:nvGrpSpPr>
          <p:grpSpPr bwMode="auto">
            <a:xfrm>
              <a:off x="1632" y="1296"/>
              <a:ext cx="1872" cy="1824"/>
              <a:chOff x="1632" y="1296"/>
              <a:chExt cx="1872" cy="1824"/>
            </a:xfrm>
          </p:grpSpPr>
          <p:sp>
            <p:nvSpPr>
              <p:cNvPr id="76902" name="Oval 102"/>
              <p:cNvSpPr>
                <a:spLocks noChangeArrowheads="1"/>
              </p:cNvSpPr>
              <p:nvPr/>
            </p:nvSpPr>
            <p:spPr bwMode="auto">
              <a:xfrm>
                <a:off x="1734" y="1392"/>
                <a:ext cx="1680" cy="16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03" name="Oval 103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04" name="Oval 104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05" name="Oval 105"/>
              <p:cNvSpPr>
                <a:spLocks noChangeArrowheads="1"/>
              </p:cNvSpPr>
              <p:nvPr/>
            </p:nvSpPr>
            <p:spPr bwMode="auto">
              <a:xfrm>
                <a:off x="3312" y="211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06" name="Oval 106"/>
              <p:cNvSpPr>
                <a:spLocks noChangeArrowheads="1"/>
              </p:cNvSpPr>
              <p:nvPr/>
            </p:nvSpPr>
            <p:spPr bwMode="auto">
              <a:xfrm>
                <a:off x="163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3" name="Group 107"/>
            <p:cNvGrpSpPr>
              <a:grpSpLocks/>
            </p:cNvGrpSpPr>
            <p:nvPr/>
          </p:nvGrpSpPr>
          <p:grpSpPr bwMode="auto">
            <a:xfrm rot="2672506">
              <a:off x="1632" y="1296"/>
              <a:ext cx="1872" cy="1824"/>
              <a:chOff x="1632" y="1296"/>
              <a:chExt cx="1872" cy="1824"/>
            </a:xfrm>
          </p:grpSpPr>
          <p:sp>
            <p:nvSpPr>
              <p:cNvPr id="76908" name="Oval 108"/>
              <p:cNvSpPr>
                <a:spLocks noChangeArrowheads="1"/>
              </p:cNvSpPr>
              <p:nvPr/>
            </p:nvSpPr>
            <p:spPr bwMode="auto">
              <a:xfrm>
                <a:off x="1734" y="1392"/>
                <a:ext cx="1680" cy="16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09" name="Oval 109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0" name="Oval 110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1" name="Oval 111"/>
              <p:cNvSpPr>
                <a:spLocks noChangeArrowheads="1"/>
              </p:cNvSpPr>
              <p:nvPr/>
            </p:nvSpPr>
            <p:spPr bwMode="auto">
              <a:xfrm>
                <a:off x="3312" y="211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2" name="Oval 112"/>
              <p:cNvSpPr>
                <a:spLocks noChangeArrowheads="1"/>
              </p:cNvSpPr>
              <p:nvPr/>
            </p:nvSpPr>
            <p:spPr bwMode="auto">
              <a:xfrm>
                <a:off x="163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4" name="Group 113"/>
            <p:cNvGrpSpPr>
              <a:grpSpLocks/>
            </p:cNvGrpSpPr>
            <p:nvPr/>
          </p:nvGrpSpPr>
          <p:grpSpPr bwMode="auto">
            <a:xfrm rot="1799652">
              <a:off x="1632" y="1296"/>
              <a:ext cx="1872" cy="1824"/>
              <a:chOff x="1632" y="1296"/>
              <a:chExt cx="1872" cy="1824"/>
            </a:xfrm>
          </p:grpSpPr>
          <p:sp>
            <p:nvSpPr>
              <p:cNvPr id="76914" name="Oval 114"/>
              <p:cNvSpPr>
                <a:spLocks noChangeArrowheads="1"/>
              </p:cNvSpPr>
              <p:nvPr/>
            </p:nvSpPr>
            <p:spPr bwMode="auto">
              <a:xfrm>
                <a:off x="1734" y="1392"/>
                <a:ext cx="1680" cy="16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5" name="Oval 115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6" name="Oval 116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7" name="Oval 117"/>
              <p:cNvSpPr>
                <a:spLocks noChangeArrowheads="1"/>
              </p:cNvSpPr>
              <p:nvPr/>
            </p:nvSpPr>
            <p:spPr bwMode="auto">
              <a:xfrm>
                <a:off x="3312" y="211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18" name="Oval 118"/>
              <p:cNvSpPr>
                <a:spLocks noChangeArrowheads="1"/>
              </p:cNvSpPr>
              <p:nvPr/>
            </p:nvSpPr>
            <p:spPr bwMode="auto">
              <a:xfrm>
                <a:off x="163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5" name="Group 119"/>
            <p:cNvGrpSpPr>
              <a:grpSpLocks/>
            </p:cNvGrpSpPr>
            <p:nvPr/>
          </p:nvGrpSpPr>
          <p:grpSpPr bwMode="auto">
            <a:xfrm rot="841261">
              <a:off x="1632" y="1296"/>
              <a:ext cx="1872" cy="1824"/>
              <a:chOff x="1632" y="1296"/>
              <a:chExt cx="1872" cy="1824"/>
            </a:xfrm>
          </p:grpSpPr>
          <p:sp>
            <p:nvSpPr>
              <p:cNvPr id="76920" name="Oval 120"/>
              <p:cNvSpPr>
                <a:spLocks noChangeArrowheads="1"/>
              </p:cNvSpPr>
              <p:nvPr/>
            </p:nvSpPr>
            <p:spPr bwMode="auto">
              <a:xfrm>
                <a:off x="1734" y="1392"/>
                <a:ext cx="1680" cy="16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1" name="Oval 121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2" name="Oval 122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3" name="Oval 123"/>
              <p:cNvSpPr>
                <a:spLocks noChangeArrowheads="1"/>
              </p:cNvSpPr>
              <p:nvPr/>
            </p:nvSpPr>
            <p:spPr bwMode="auto">
              <a:xfrm>
                <a:off x="3312" y="211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4" name="Oval 124"/>
              <p:cNvSpPr>
                <a:spLocks noChangeArrowheads="1"/>
              </p:cNvSpPr>
              <p:nvPr/>
            </p:nvSpPr>
            <p:spPr bwMode="auto">
              <a:xfrm>
                <a:off x="163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6" name="Group 125"/>
            <p:cNvGrpSpPr>
              <a:grpSpLocks/>
            </p:cNvGrpSpPr>
            <p:nvPr/>
          </p:nvGrpSpPr>
          <p:grpSpPr bwMode="auto">
            <a:xfrm rot="-1885595">
              <a:off x="1632" y="1296"/>
              <a:ext cx="1872" cy="1824"/>
              <a:chOff x="1632" y="1296"/>
              <a:chExt cx="1872" cy="1824"/>
            </a:xfrm>
          </p:grpSpPr>
          <p:sp>
            <p:nvSpPr>
              <p:cNvPr id="76926" name="Oval 126"/>
              <p:cNvSpPr>
                <a:spLocks noChangeArrowheads="1"/>
              </p:cNvSpPr>
              <p:nvPr/>
            </p:nvSpPr>
            <p:spPr bwMode="auto">
              <a:xfrm>
                <a:off x="1734" y="1392"/>
                <a:ext cx="1680" cy="16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7" name="Oval 127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8" name="Oval 128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29" name="Oval 129"/>
              <p:cNvSpPr>
                <a:spLocks noChangeArrowheads="1"/>
              </p:cNvSpPr>
              <p:nvPr/>
            </p:nvSpPr>
            <p:spPr bwMode="auto">
              <a:xfrm>
                <a:off x="3312" y="211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30" name="Oval 130"/>
              <p:cNvSpPr>
                <a:spLocks noChangeArrowheads="1"/>
              </p:cNvSpPr>
              <p:nvPr/>
            </p:nvSpPr>
            <p:spPr bwMode="auto">
              <a:xfrm>
                <a:off x="163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7" name="Group 131"/>
            <p:cNvGrpSpPr>
              <a:grpSpLocks/>
            </p:cNvGrpSpPr>
            <p:nvPr/>
          </p:nvGrpSpPr>
          <p:grpSpPr bwMode="auto">
            <a:xfrm rot="-938100">
              <a:off x="1632" y="1296"/>
              <a:ext cx="1872" cy="1824"/>
              <a:chOff x="1632" y="1296"/>
              <a:chExt cx="1872" cy="1824"/>
            </a:xfrm>
          </p:grpSpPr>
          <p:sp>
            <p:nvSpPr>
              <p:cNvPr id="76932" name="Oval 132"/>
              <p:cNvSpPr>
                <a:spLocks noChangeArrowheads="1"/>
              </p:cNvSpPr>
              <p:nvPr/>
            </p:nvSpPr>
            <p:spPr bwMode="auto">
              <a:xfrm>
                <a:off x="1734" y="1392"/>
                <a:ext cx="1680" cy="165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33" name="Oval 133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34" name="Oval 134"/>
              <p:cNvSpPr>
                <a:spLocks noChangeArrowheads="1"/>
              </p:cNvSpPr>
              <p:nvPr/>
            </p:nvSpPr>
            <p:spPr bwMode="auto">
              <a:xfrm>
                <a:off x="2496" y="292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35" name="Oval 135"/>
              <p:cNvSpPr>
                <a:spLocks noChangeArrowheads="1"/>
              </p:cNvSpPr>
              <p:nvPr/>
            </p:nvSpPr>
            <p:spPr bwMode="auto">
              <a:xfrm>
                <a:off x="3312" y="211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936" name="Oval 136"/>
              <p:cNvSpPr>
                <a:spLocks noChangeArrowheads="1"/>
              </p:cNvSpPr>
              <p:nvPr/>
            </p:nvSpPr>
            <p:spPr bwMode="auto">
              <a:xfrm>
                <a:off x="163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76937" name="Line 137"/>
          <p:cNvSpPr>
            <a:spLocks noChangeShapeType="1"/>
          </p:cNvSpPr>
          <p:nvPr/>
        </p:nvSpPr>
        <p:spPr bwMode="auto">
          <a:xfrm>
            <a:off x="609600" y="3124200"/>
            <a:ext cx="1905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5678" y="5175732"/>
            <a:ext cx="3010122" cy="163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0752" y="4849715"/>
            <a:ext cx="1570095" cy="85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" name="TextBox 142"/>
          <p:cNvSpPr txBox="1"/>
          <p:nvPr/>
        </p:nvSpPr>
        <p:spPr>
          <a:xfrm>
            <a:off x="273217" y="3577449"/>
            <a:ext cx="178418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omic Sans MS"/>
                <a:cs typeface="Comic Sans MS"/>
              </a:rPr>
              <a:t>Based  on demonstrated</a:t>
            </a:r>
          </a:p>
          <a:p>
            <a:r>
              <a:rPr lang="en-US" i="1" dirty="0" smtClean="0">
                <a:latin typeface="Comic Sans MS"/>
                <a:cs typeface="Comic Sans MS"/>
              </a:rPr>
              <a:t>current technology developed at </a:t>
            </a:r>
            <a:r>
              <a:rPr lang="en-US" i="1" dirty="0" err="1" smtClean="0">
                <a:latin typeface="Comic Sans MS"/>
                <a:cs typeface="Comic Sans MS"/>
              </a:rPr>
              <a:t>JLab</a:t>
            </a:r>
            <a:r>
              <a:rPr lang="en-US" i="1" dirty="0" smtClean="0">
                <a:latin typeface="Comic Sans MS"/>
                <a:cs typeface="Comic Sans MS"/>
              </a:rPr>
              <a:t> </a:t>
            </a:r>
            <a:endParaRPr lang="en-US" i="1" dirty="0">
              <a:latin typeface="Comic Sans MS"/>
              <a:cs typeface="Comic Sans MS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410200" y="1079500"/>
            <a:ext cx="3733800" cy="3240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pic>
        <p:nvPicPr>
          <p:cNvPr id="145" name="Picture 3" descr="general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394411"/>
            <a:ext cx="4376213" cy="384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" name="TextBox 8"/>
          <p:cNvSpPr txBox="1">
            <a:spLocks noChangeArrowheads="1"/>
          </p:cNvSpPr>
          <p:nvPr/>
        </p:nvSpPr>
        <p:spPr bwMode="auto">
          <a:xfrm>
            <a:off x="5835305" y="6017005"/>
            <a:ext cx="2890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© </a:t>
            </a:r>
            <a:r>
              <a:rPr lang="en-US" sz="2000" dirty="0" err="1" smtClean="0">
                <a:latin typeface="Comic Sans MS"/>
                <a:cs typeface="Comic Sans MS"/>
              </a:rPr>
              <a:t>E</a:t>
            </a:r>
            <a:r>
              <a:rPr lang="en-US" sz="2000" dirty="0" err="1">
                <a:latin typeface="Comic Sans MS"/>
                <a:cs typeface="Comic Sans MS"/>
              </a:rPr>
              <a:t>.Tsentalovich</a:t>
            </a:r>
            <a:r>
              <a:rPr lang="en-US" sz="2000" dirty="0">
                <a:latin typeface="Comic Sans MS"/>
                <a:cs typeface="Comic Sans MS"/>
              </a:rPr>
              <a:t>, MIT</a:t>
            </a:r>
          </a:p>
        </p:txBody>
      </p:sp>
      <p:cxnSp>
        <p:nvCxnSpPr>
          <p:cNvPr id="148" name="Straight Connector 147"/>
          <p:cNvCxnSpPr/>
          <p:nvPr/>
        </p:nvCxnSpPr>
        <p:spPr>
          <a:xfrm rot="16200000" flipH="1">
            <a:off x="2781300" y="3924300"/>
            <a:ext cx="5257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Text Box 99"/>
          <p:cNvSpPr txBox="1">
            <a:spLocks noChangeArrowheads="1"/>
          </p:cNvSpPr>
          <p:nvPr/>
        </p:nvSpPr>
        <p:spPr bwMode="auto">
          <a:xfrm>
            <a:off x="6041747" y="1244382"/>
            <a:ext cx="26608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 dirty="0" smtClean="0">
                <a:solidFill>
                  <a:srgbClr val="0000CC"/>
                </a:solidFill>
                <a:latin typeface="Comic Sans MS"/>
                <a:cs typeface="Comic Sans MS"/>
              </a:rPr>
              <a:t>Single cathode DC gun</a:t>
            </a:r>
          </a:p>
          <a:p>
            <a:endParaRPr lang="en-US" sz="1800" i="1" dirty="0">
              <a:solidFill>
                <a:srgbClr val="0000CC"/>
              </a:solidFill>
              <a:latin typeface="Comic Sans MS"/>
              <a:cs typeface="Comic Sans MS"/>
            </a:endParaRPr>
          </a:p>
        </p:txBody>
      </p:sp>
      <p:sp>
        <p:nvSpPr>
          <p:cNvPr id="150" name="Text Box 55"/>
          <p:cNvSpPr txBox="1">
            <a:spLocks noChangeArrowheads="1"/>
          </p:cNvSpPr>
          <p:nvPr/>
        </p:nvSpPr>
        <p:spPr bwMode="auto">
          <a:xfrm>
            <a:off x="2362200" y="5124390"/>
            <a:ext cx="11722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X.Chang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54" name="Rectangle 2"/>
          <p:cNvSpPr txBox="1">
            <a:spLocks noChangeArrowheads="1"/>
          </p:cNvSpPr>
          <p:nvPr/>
        </p:nvSpPr>
        <p:spPr>
          <a:xfrm>
            <a:off x="50800" y="0"/>
            <a:ext cx="8686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Main technical challenge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 is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50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mA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CW polarized gun: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we are building it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pic>
        <p:nvPicPr>
          <p:cNvPr id="147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FR1PBC05f2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4343400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6705600" y="5410200"/>
            <a:ext cx="1952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Calibri" pitchFamily="-111" charset="0"/>
              </a:rPr>
              <a:t>Anders </a:t>
            </a:r>
            <a:r>
              <a:rPr lang="en-US" sz="2800" b="1" dirty="0" err="1">
                <a:latin typeface="Calibri" pitchFamily="-111" charset="0"/>
              </a:rPr>
              <a:t>Eide</a:t>
            </a:r>
            <a:endParaRPr lang="en-US" sz="2800" b="1" dirty="0">
              <a:latin typeface="Calibri" pitchFamily="-111" charset="0"/>
            </a:endParaRPr>
          </a:p>
        </p:txBody>
      </p:sp>
      <p:pic>
        <p:nvPicPr>
          <p:cNvPr id="8196" name="Picture 3" descr="FR1PBC05f2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2950" y="1676400"/>
            <a:ext cx="4394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685800" y="990600"/>
            <a:ext cx="8072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Calibri" pitchFamily="-111" charset="0"/>
              </a:rPr>
              <a:t>example linac optics  for 4-pass ERL option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618" y="0"/>
            <a:ext cx="765946" cy="73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442" y="160941"/>
            <a:ext cx="3962400" cy="403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1315048"/>
            <a:ext cx="4729163" cy="1446213"/>
            <a:chOff x="1320" y="1353"/>
            <a:chExt cx="2979" cy="911"/>
          </a:xfrm>
        </p:grpSpPr>
        <p:sp>
          <p:nvSpPr>
            <p:cNvPr id="66570" name="Oval 10"/>
            <p:cNvSpPr>
              <a:spLocks noChangeAspect="1" noChangeArrowheads="1"/>
            </p:cNvSpPr>
            <p:nvPr/>
          </p:nvSpPr>
          <p:spPr bwMode="auto">
            <a:xfrm>
              <a:off x="1592" y="1888"/>
              <a:ext cx="192" cy="192"/>
            </a:xfrm>
            <a:prstGeom prst="ellipse">
              <a:avLst/>
            </a:prstGeom>
            <a:solidFill>
              <a:srgbClr val="84AC84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Comic Sans MS"/>
                  <a:cs typeface="Comic Sans MS"/>
                </a:rPr>
                <a:t>e</a:t>
              </a:r>
              <a:r>
                <a:rPr lang="en-US" sz="1800" baseline="30000">
                  <a:solidFill>
                    <a:schemeClr val="tx1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66571" name="Text Box 11"/>
            <p:cNvSpPr txBox="1">
              <a:spLocks noChangeArrowheads="1"/>
            </p:cNvSpPr>
            <p:nvPr/>
          </p:nvSpPr>
          <p:spPr bwMode="auto">
            <a:xfrm>
              <a:off x="1320" y="1353"/>
              <a:ext cx="79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Comic Sans MS"/>
                  <a:cs typeface="Comic Sans MS"/>
                </a:rPr>
                <a:t>20</a:t>
              </a:r>
              <a:r>
                <a:rPr lang="en-US" sz="1800">
                  <a:solidFill>
                    <a:schemeClr val="tx1"/>
                  </a:solidFill>
                  <a:latin typeface="Comic Sans MS"/>
                  <a:cs typeface="Comic Sans MS"/>
                  <a:sym typeface="Symbol" pitchFamily="-111" charset="2"/>
                </a:rPr>
                <a:t> GeV </a:t>
              </a:r>
            </a:p>
            <a:p>
              <a:r>
                <a:rPr lang="en-US" sz="1800">
                  <a:solidFill>
                    <a:schemeClr val="tx1"/>
                  </a:solidFill>
                  <a:latin typeface="Comic Sans MS"/>
                  <a:cs typeface="Comic Sans MS"/>
                  <a:sym typeface="Symbol" pitchFamily="-111" charset="2"/>
                </a:rPr>
                <a:t>electrons</a:t>
              </a:r>
              <a:endParaRPr lang="en-US" sz="180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66572" name="Text Box 12"/>
            <p:cNvSpPr txBox="1">
              <a:spLocks noChangeArrowheads="1"/>
            </p:cNvSpPr>
            <p:nvPr/>
          </p:nvSpPr>
          <p:spPr bwMode="auto">
            <a:xfrm>
              <a:off x="3003" y="1357"/>
              <a:ext cx="129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omic Sans MS"/>
                  <a:cs typeface="Comic Sans MS"/>
                </a:rPr>
                <a:t>100 </a:t>
              </a:r>
              <a:r>
                <a:rPr lang="en-US" sz="18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GeV/u</a:t>
              </a:r>
              <a:r>
                <a:rPr lang="en-US" sz="1800" dirty="0">
                  <a:solidFill>
                    <a:schemeClr val="tx1"/>
                  </a:solidFill>
                  <a:latin typeface="Comic Sans MS"/>
                  <a:cs typeface="Comic Sans MS"/>
                </a:rPr>
                <a:t> Au, U</a:t>
              </a:r>
            </a:p>
          </p:txBody>
        </p:sp>
        <p:sp>
          <p:nvSpPr>
            <p:cNvPr id="66573" name="Line 13"/>
            <p:cNvSpPr>
              <a:spLocks noChangeShapeType="1"/>
            </p:cNvSpPr>
            <p:nvPr/>
          </p:nvSpPr>
          <p:spPr bwMode="auto">
            <a:xfrm>
              <a:off x="1920" y="1976"/>
              <a:ext cx="528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6574" name="Line 14"/>
            <p:cNvSpPr>
              <a:spLocks noChangeShapeType="1"/>
            </p:cNvSpPr>
            <p:nvPr/>
          </p:nvSpPr>
          <p:spPr bwMode="auto">
            <a:xfrm flipH="1">
              <a:off x="2784" y="1976"/>
              <a:ext cx="528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6575" name="AutoShape 15"/>
            <p:cNvSpPr>
              <a:spLocks noChangeArrowheads="1"/>
            </p:cNvSpPr>
            <p:nvPr/>
          </p:nvSpPr>
          <p:spPr bwMode="auto">
            <a:xfrm>
              <a:off x="2448" y="1784"/>
              <a:ext cx="336" cy="384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504" y="1688"/>
              <a:ext cx="624" cy="576"/>
              <a:chOff x="3264" y="2064"/>
              <a:chExt cx="624" cy="576"/>
            </a:xfrm>
          </p:grpSpPr>
          <p:sp>
            <p:nvSpPr>
              <p:cNvPr id="66577" name="Oval 17"/>
              <p:cNvSpPr>
                <a:spLocks noChangeAspect="1" noChangeArrowheads="1"/>
              </p:cNvSpPr>
              <p:nvPr/>
            </p:nvSpPr>
            <p:spPr bwMode="auto">
              <a:xfrm>
                <a:off x="3360" y="206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6578" name="Oval 18"/>
              <p:cNvSpPr>
                <a:spLocks noChangeAspect="1" noChangeArrowheads="1"/>
              </p:cNvSpPr>
              <p:nvPr/>
            </p:nvSpPr>
            <p:spPr bwMode="auto">
              <a:xfrm>
                <a:off x="3648" y="240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6579" name="Oval 19"/>
              <p:cNvSpPr>
                <a:spLocks noChangeAspect="1" noChangeArrowheads="1"/>
              </p:cNvSpPr>
              <p:nvPr/>
            </p:nvSpPr>
            <p:spPr bwMode="auto">
              <a:xfrm>
                <a:off x="3648" y="2112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6580" name="Oval 20"/>
              <p:cNvSpPr>
                <a:spLocks noChangeAspect="1" noChangeArrowheads="1"/>
              </p:cNvSpPr>
              <p:nvPr/>
            </p:nvSpPr>
            <p:spPr bwMode="auto">
              <a:xfrm>
                <a:off x="3504" y="2400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6581" name="Oval 21"/>
              <p:cNvSpPr>
                <a:spLocks noChangeAspect="1" noChangeArrowheads="1"/>
              </p:cNvSpPr>
              <p:nvPr/>
            </p:nvSpPr>
            <p:spPr bwMode="auto">
              <a:xfrm>
                <a:off x="3360" y="240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6582" name="Oval 22"/>
              <p:cNvSpPr>
                <a:spLocks noChangeAspect="1" noChangeArrowheads="1"/>
              </p:cNvSpPr>
              <p:nvPr/>
            </p:nvSpPr>
            <p:spPr bwMode="auto">
              <a:xfrm>
                <a:off x="3264" y="230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6583" name="Oval 23"/>
              <p:cNvSpPr>
                <a:spLocks noChangeAspect="1" noChangeArrowheads="1"/>
              </p:cNvSpPr>
              <p:nvPr/>
            </p:nvSpPr>
            <p:spPr bwMode="auto">
              <a:xfrm>
                <a:off x="3264" y="216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6584" name="Oval 24"/>
              <p:cNvSpPr>
                <a:spLocks noChangeAspect="1" noChangeArrowheads="1"/>
              </p:cNvSpPr>
              <p:nvPr/>
            </p:nvSpPr>
            <p:spPr bwMode="auto">
              <a:xfrm>
                <a:off x="3552" y="2064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6585" name="Oval 25"/>
              <p:cNvSpPr>
                <a:spLocks noChangeAspect="1" noChangeArrowheads="1"/>
              </p:cNvSpPr>
              <p:nvPr/>
            </p:nvSpPr>
            <p:spPr bwMode="auto">
              <a:xfrm>
                <a:off x="3648" y="2256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6586" name="Oval 26"/>
              <p:cNvSpPr>
                <a:spLocks noChangeAspect="1" noChangeArrowheads="1"/>
              </p:cNvSpPr>
              <p:nvPr/>
            </p:nvSpPr>
            <p:spPr bwMode="auto">
              <a:xfrm>
                <a:off x="3456" y="2208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</p:grpSp>
        <p:graphicFrame>
          <p:nvGraphicFramePr>
            <p:cNvPr id="66587" name="Object 27"/>
            <p:cNvGraphicFramePr>
              <a:graphicFrameLocks noChangeAspect="1"/>
            </p:cNvGraphicFramePr>
            <p:nvPr/>
          </p:nvGraphicFramePr>
          <p:xfrm>
            <a:off x="2204" y="1548"/>
            <a:ext cx="1104" cy="240"/>
          </p:xfrm>
          <a:graphic>
            <a:graphicData uri="http://schemas.openxmlformats.org/presentationml/2006/ole">
              <p:oleObj spid="_x0000_s190466" name="Equation" r:id="rId5" imgW="876300" imgH="190500" progId="Equation.3">
                <p:embed/>
              </p:oleObj>
            </a:graphicData>
          </a:graphic>
        </p:graphicFrame>
      </p:grpSp>
      <p:pic>
        <p:nvPicPr>
          <p:cNvPr id="66588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64100" y="385735"/>
            <a:ext cx="427990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90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-152400" y="272060"/>
            <a:ext cx="2525439" cy="9017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3000"/>
              </a:spcAft>
            </a:pPr>
            <a:r>
              <a:rPr lang="en-US" sz="1200" dirty="0" smtClean="0">
                <a:solidFill>
                  <a:srgbClr val="0000FF"/>
                </a:solidFill>
                <a:latin typeface="Comic Sans MS" pitchFamily="-111" charset="0"/>
              </a:rPr>
              <a:t>Position paper on </a:t>
            </a:r>
            <a:r>
              <a:rPr lang="en-US" sz="1200" dirty="0" err="1" smtClean="0">
                <a:solidFill>
                  <a:srgbClr val="0000FF"/>
                </a:solidFill>
                <a:latin typeface="Comic Sans MS" pitchFamily="-111" charset="0"/>
              </a:rPr>
              <a:t>eA</a:t>
            </a:r>
            <a:r>
              <a:rPr lang="en-US" sz="1200" dirty="0" smtClean="0">
                <a:solidFill>
                  <a:srgbClr val="0000FF"/>
                </a:solidFill>
                <a:latin typeface="Comic Sans MS" pitchFamily="-111" charset="0"/>
              </a:rPr>
              <a:t> collider</a:t>
            </a:r>
            <a:r>
              <a:rPr lang="en-US" sz="2000" dirty="0" smtClean="0">
                <a:solidFill>
                  <a:srgbClr val="0000FF"/>
                </a:solidFill>
                <a:latin typeface="Comic Sans MS" pitchFamily="-111" charset="0"/>
              </a:rPr>
              <a:t> </a:t>
            </a:r>
            <a:br>
              <a:rPr lang="en-US" sz="2000" dirty="0" smtClean="0">
                <a:solidFill>
                  <a:srgbClr val="0000FF"/>
                </a:solidFill>
                <a:latin typeface="Comic Sans MS" pitchFamily="-111" charset="0"/>
              </a:rPr>
            </a:br>
            <a:r>
              <a:rPr lang="en-US" sz="900" i="1" dirty="0" smtClean="0">
                <a:solidFill>
                  <a:srgbClr val="002060"/>
                </a:solidFill>
                <a:latin typeface="Comic Sans MS" pitchFamily="-111" charset="0"/>
              </a:rPr>
              <a:t>by </a:t>
            </a:r>
            <a:r>
              <a:rPr lang="en-US" sz="900" i="1" dirty="0">
                <a:solidFill>
                  <a:srgbClr val="002060"/>
                </a:solidFill>
                <a:latin typeface="Comic Sans MS" pitchFamily="-111" charset="0"/>
              </a:rPr>
              <a:t>Thomas </a:t>
            </a:r>
            <a:r>
              <a:rPr lang="en-US" sz="900" i="1" dirty="0" err="1">
                <a:solidFill>
                  <a:srgbClr val="002060"/>
                </a:solidFill>
                <a:latin typeface="Comic Sans MS" pitchFamily="-111" charset="0"/>
              </a:rPr>
              <a:t>Ullrich</a:t>
            </a:r>
            <a:r>
              <a:rPr lang="en-US" sz="900" i="1" dirty="0">
                <a:solidFill>
                  <a:srgbClr val="002060"/>
                </a:solidFill>
                <a:latin typeface="Comic Sans MS" pitchFamily="-111" charset="0"/>
              </a:rPr>
              <a:t> at al.</a:t>
            </a:r>
            <a:r>
              <a:rPr lang="en-US" sz="2000" dirty="0">
                <a:solidFill>
                  <a:srgbClr val="0000FF"/>
                </a:solidFill>
                <a:latin typeface="Comic Sans MS" pitchFamily="-111" charset="0"/>
              </a:rPr>
              <a:t> 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0" y="3436937"/>
            <a:ext cx="4787900" cy="342106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Physics Requirements circa</a:t>
            </a:r>
            <a:r>
              <a:rPr kumimoji="0" lang="en-US" sz="140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2003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To provide electron-proton and electron-ion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collisions.Should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be able to provide the beams in following energy ranges: 5-10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(</a:t>
            </a:r>
            <a:r>
              <a:rPr kumimoji="0" lang="en-US" sz="140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changed to 20-30 </a:t>
            </a:r>
            <a:r>
              <a:rPr kumimoji="0" lang="en-US" sz="14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) polarized electrons OR 10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polarized positrons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50-250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polarized protons OR 100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GeV/u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gold 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Luminosities in 10</a:t>
            </a:r>
            <a:r>
              <a:rPr kumimoji="0" lang="en-US" sz="1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32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- 10</a:t>
            </a:r>
            <a:r>
              <a:rPr kumimoji="0" lang="en-US" sz="1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34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cm</a:t>
            </a:r>
            <a:r>
              <a:rPr kumimoji="0" lang="en-US" sz="1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-2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s</a:t>
            </a:r>
            <a:r>
              <a:rPr kumimoji="0" lang="en-US" sz="1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-1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region for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e-p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 in 10</a:t>
            </a:r>
            <a:r>
              <a:rPr kumimoji="0" lang="en-US" sz="1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30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- 10</a:t>
            </a:r>
            <a:r>
              <a:rPr kumimoji="0" lang="en-US" sz="1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33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cm</a:t>
            </a:r>
            <a:r>
              <a:rPr kumimoji="0" lang="en-US" sz="1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-2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s</a:t>
            </a:r>
            <a:r>
              <a:rPr kumimoji="0" lang="en-US" sz="14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-1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region for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e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-Au collisions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70% polarization degree for both lepton and proton beams.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Longitudinal polarization in the collision point for both lepton and proton beams.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Further information on physics part of the project at </a:t>
            </a:r>
            <a:r>
              <a:rPr kumimoji="0" lang="en-US" sz="1400" i="0" u="sng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hlinkClick r:id="rId7"/>
              </a:rPr>
              <a:t>www.bnl.gov/eic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27" name="Rectangle 30"/>
          <p:cNvSpPr txBox="1">
            <a:spLocks noChangeArrowheads="1"/>
          </p:cNvSpPr>
          <p:nvPr/>
        </p:nvSpPr>
        <p:spPr bwMode="auto">
          <a:xfrm>
            <a:off x="1206500" y="0"/>
            <a:ext cx="6756400" cy="901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-111" charset="0"/>
                <a:ea typeface="+mj-ea"/>
                <a:cs typeface="+mj-cs"/>
              </a:rPr>
              <a:t>Condense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-111" charset="0"/>
                <a:ea typeface="+mj-ea"/>
                <a:cs typeface="+mj-cs"/>
              </a:rPr>
              <a:t> matter physics of strong force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-111" charset="0"/>
              <a:ea typeface="+mj-ea"/>
              <a:cs typeface="+mj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515" y="2524252"/>
            <a:ext cx="4442486" cy="435603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3692" y="2623392"/>
            <a:ext cx="4472188" cy="4245748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1" name="Picture 2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0834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Table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950" y="1752600"/>
            <a:ext cx="86741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143000" y="1219200"/>
            <a:ext cx="709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3333FF"/>
                </a:solidFill>
                <a:latin typeface="Calibri" pitchFamily="-111" charset="0"/>
              </a:rPr>
              <a:t>tentative SC linac parameters for RL </a:t>
            </a: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6781800" y="4953000"/>
            <a:ext cx="1509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-111" charset="0"/>
              </a:rPr>
              <a:t>2 passes 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4114800" y="4953000"/>
            <a:ext cx="1509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-111" charset="0"/>
              </a:rPr>
              <a:t>4 passes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3657600"/>
            <a:ext cx="8229600" cy="11430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175" name="TextBox 8"/>
          <p:cNvSpPr txBox="1">
            <a:spLocks noChangeArrowheads="1"/>
          </p:cNvSpPr>
          <p:nvPr/>
        </p:nvSpPr>
        <p:spPr bwMode="auto">
          <a:xfrm>
            <a:off x="6705600" y="6096000"/>
            <a:ext cx="1449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pitchFamily="-111" charset="0"/>
              </a:rPr>
              <a:t>Anders Eide</a:t>
            </a:r>
          </a:p>
        </p:txBody>
      </p:sp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304800" y="5105400"/>
            <a:ext cx="323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111" charset="0"/>
              </a:rPr>
              <a:t>RF frequency: ~700 MHz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618" y="0"/>
            <a:ext cx="765946" cy="73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55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  <a:latin typeface="Comic Sans MS"/>
                <a:cs typeface="Comic Sans MS"/>
              </a:rPr>
              <a:t>Challenges and Advantages</a:t>
            </a:r>
            <a:endParaRPr lang="en-US" sz="4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57350"/>
            <a:ext cx="6934200" cy="335915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Main Challenge – </a:t>
            </a:r>
          </a:p>
          <a:p>
            <a:pPr>
              <a:buNone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	50 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mA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polarized gun for 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e-p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program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Main advantage – RHIC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Unique set of species from 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to U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The only high energy polarized proton collider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Large size of RHIC tunnel (3.8 km)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Main disadvantage is caused by nature</a:t>
            </a:r>
          </a:p>
          <a:p>
            <a:pPr lvl="1"/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Ion cloud limitation of the </a:t>
            </a:r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hadron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 beam intensity</a:t>
            </a:r>
          </a:p>
          <a:p>
            <a:pPr lvl="1"/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-73335" y="152400"/>
            <a:ext cx="6397935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57200"/>
            <a:r>
              <a:rPr lang="en-US" sz="36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MeRHIC</a:t>
            </a:r>
            <a:r>
              <a:rPr lang="en-US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Linac</a:t>
            </a:r>
            <a:r>
              <a:rPr lang="en-US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Design 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52401" y="863329"/>
            <a:ext cx="5410200" cy="1150515"/>
            <a:chOff x="533400" y="977196"/>
            <a:chExt cx="8153400" cy="2423861"/>
          </a:xfrm>
        </p:grpSpPr>
        <p:sp>
          <p:nvSpPr>
            <p:cNvPr id="43013" name="Rectangle 41"/>
            <p:cNvSpPr>
              <a:spLocks noChangeArrowheads="1"/>
            </p:cNvSpPr>
            <p:nvPr/>
          </p:nvSpPr>
          <p:spPr bwMode="auto">
            <a:xfrm>
              <a:off x="1104900" y="1320890"/>
              <a:ext cx="3124200" cy="8382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14" name="AutoShape 44"/>
            <p:cNvSpPr>
              <a:spLocks noChangeArrowheads="1"/>
            </p:cNvSpPr>
            <p:nvPr/>
          </p:nvSpPr>
          <p:spPr bwMode="auto">
            <a:xfrm>
              <a:off x="11049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15" name="AutoShape 45"/>
            <p:cNvSpPr>
              <a:spLocks noChangeArrowheads="1"/>
            </p:cNvSpPr>
            <p:nvPr/>
          </p:nvSpPr>
          <p:spPr bwMode="auto">
            <a:xfrm>
              <a:off x="16383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16" name="AutoShape 46"/>
            <p:cNvSpPr>
              <a:spLocks noChangeArrowheads="1"/>
            </p:cNvSpPr>
            <p:nvPr/>
          </p:nvSpPr>
          <p:spPr bwMode="auto">
            <a:xfrm>
              <a:off x="21717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17" name="AutoShape 47"/>
            <p:cNvSpPr>
              <a:spLocks noChangeArrowheads="1"/>
            </p:cNvSpPr>
            <p:nvPr/>
          </p:nvSpPr>
          <p:spPr bwMode="auto">
            <a:xfrm>
              <a:off x="27051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18" name="AutoShape 48"/>
            <p:cNvSpPr>
              <a:spLocks noChangeArrowheads="1"/>
            </p:cNvSpPr>
            <p:nvPr/>
          </p:nvSpPr>
          <p:spPr bwMode="auto">
            <a:xfrm>
              <a:off x="32385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19" name="AutoShape 49"/>
            <p:cNvSpPr>
              <a:spLocks noChangeArrowheads="1"/>
            </p:cNvSpPr>
            <p:nvPr/>
          </p:nvSpPr>
          <p:spPr bwMode="auto">
            <a:xfrm>
              <a:off x="37719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0" name="Rectangle 41"/>
            <p:cNvSpPr>
              <a:spLocks noChangeArrowheads="1"/>
            </p:cNvSpPr>
            <p:nvPr/>
          </p:nvSpPr>
          <p:spPr bwMode="auto">
            <a:xfrm>
              <a:off x="4953000" y="1320890"/>
              <a:ext cx="3124200" cy="8382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1" name="AutoShape 44"/>
            <p:cNvSpPr>
              <a:spLocks noChangeArrowheads="1"/>
            </p:cNvSpPr>
            <p:nvPr/>
          </p:nvSpPr>
          <p:spPr bwMode="auto">
            <a:xfrm>
              <a:off x="49530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2" name="AutoShape 45"/>
            <p:cNvSpPr>
              <a:spLocks noChangeArrowheads="1"/>
            </p:cNvSpPr>
            <p:nvPr/>
          </p:nvSpPr>
          <p:spPr bwMode="auto">
            <a:xfrm>
              <a:off x="54864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3" name="AutoShape 46"/>
            <p:cNvSpPr>
              <a:spLocks noChangeArrowheads="1"/>
            </p:cNvSpPr>
            <p:nvPr/>
          </p:nvSpPr>
          <p:spPr bwMode="auto">
            <a:xfrm>
              <a:off x="60198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4" name="AutoShape 47"/>
            <p:cNvSpPr>
              <a:spLocks noChangeArrowheads="1"/>
            </p:cNvSpPr>
            <p:nvPr/>
          </p:nvSpPr>
          <p:spPr bwMode="auto">
            <a:xfrm>
              <a:off x="65532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5" name="AutoShape 48"/>
            <p:cNvSpPr>
              <a:spLocks noChangeArrowheads="1"/>
            </p:cNvSpPr>
            <p:nvPr/>
          </p:nvSpPr>
          <p:spPr bwMode="auto">
            <a:xfrm>
              <a:off x="70866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sp>
          <p:nvSpPr>
            <p:cNvPr id="43026" name="AutoShape 49"/>
            <p:cNvSpPr>
              <a:spLocks noChangeArrowheads="1"/>
            </p:cNvSpPr>
            <p:nvPr/>
          </p:nvSpPr>
          <p:spPr bwMode="auto">
            <a:xfrm>
              <a:off x="7620000" y="1473290"/>
              <a:ext cx="457200" cy="53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 sz="1100">
                <a:latin typeface="Comic Sans MS"/>
                <a:cs typeface="Comic Sans MS"/>
              </a:endParaRPr>
            </a:p>
          </p:txBody>
        </p:sp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 rot="5400000" flipH="1" flipV="1">
              <a:off x="1025526" y="2157501"/>
              <a:ext cx="533400" cy="317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43028" name="TextBox 41"/>
            <p:cNvSpPr txBox="1">
              <a:spLocks noChangeArrowheads="1"/>
            </p:cNvSpPr>
            <p:nvPr/>
          </p:nvSpPr>
          <p:spPr bwMode="auto">
            <a:xfrm>
              <a:off x="533400" y="2425932"/>
              <a:ext cx="2286111" cy="972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1200">
                  <a:latin typeface="Comic Sans MS"/>
                  <a:cs typeface="Comic Sans MS"/>
                </a:rPr>
                <a:t>703.75 MHz</a:t>
              </a:r>
            </a:p>
            <a:p>
              <a:pPr algn="ctr" defTabSz="457200"/>
              <a:r>
                <a:rPr lang="en-US" sz="1200">
                  <a:latin typeface="Comic Sans MS"/>
                  <a:cs typeface="Comic Sans MS"/>
                </a:rPr>
                <a:t>1.6 m long</a:t>
              </a:r>
            </a:p>
          </p:txBody>
        </p:sp>
        <p:cxnSp>
          <p:nvCxnSpPr>
            <p:cNvPr id="27" name="Straight Arrow Connector 26"/>
            <p:cNvCxnSpPr>
              <a:cxnSpLocks noChangeShapeType="1"/>
            </p:cNvCxnSpPr>
            <p:nvPr/>
          </p:nvCxnSpPr>
          <p:spPr bwMode="auto">
            <a:xfrm rot="5400000" flipH="1" flipV="1">
              <a:off x="4382294" y="2159883"/>
              <a:ext cx="533400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43030" name="TextBox 47"/>
            <p:cNvSpPr txBox="1">
              <a:spLocks noChangeArrowheads="1"/>
            </p:cNvSpPr>
            <p:nvPr/>
          </p:nvSpPr>
          <p:spPr bwMode="auto">
            <a:xfrm>
              <a:off x="3733561" y="2428439"/>
              <a:ext cx="1828100" cy="972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/>
              <a:r>
                <a:rPr lang="en-US" sz="1200">
                  <a:latin typeface="Comic Sans MS"/>
                  <a:cs typeface="Comic Sans MS"/>
                </a:rPr>
                <a:t>Drift </a:t>
              </a:r>
            </a:p>
            <a:p>
              <a:pPr algn="ctr" defTabSz="457200"/>
              <a:r>
                <a:rPr lang="en-US" sz="1200">
                  <a:latin typeface="Comic Sans MS"/>
                  <a:cs typeface="Comic Sans MS"/>
                </a:rPr>
                <a:t>1.5 m long </a:t>
              </a:r>
            </a:p>
          </p:txBody>
        </p:sp>
        <p:cxnSp>
          <p:nvCxnSpPr>
            <p:cNvPr id="29" name="Straight Arrow Connector 28"/>
            <p:cNvCxnSpPr>
              <a:cxnSpLocks noChangeShapeType="1"/>
            </p:cNvCxnSpPr>
            <p:nvPr/>
          </p:nvCxnSpPr>
          <p:spPr bwMode="auto">
            <a:xfrm>
              <a:off x="762000" y="1739990"/>
              <a:ext cx="7924800" cy="158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0" name="Straight Arrow Connector 29"/>
            <p:cNvCxnSpPr>
              <a:cxnSpLocks noChangeShapeType="1"/>
            </p:cNvCxnSpPr>
            <p:nvPr/>
          </p:nvCxnSpPr>
          <p:spPr bwMode="auto">
            <a:xfrm rot="5400000">
              <a:off x="4229497" y="1700698"/>
              <a:ext cx="1448594" cy="1589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1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3504008" y="1700698"/>
              <a:ext cx="1448594" cy="1589"/>
            </a:xfrm>
            <a:prstGeom prst="straightConnector1">
              <a:avLst/>
            </a:prstGeom>
            <a:noFill/>
            <a:ln w="63500">
              <a:solidFill>
                <a:srgbClr val="008000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35" name="Rectangle 55"/>
          <p:cNvSpPr txBox="1">
            <a:spLocks noChangeArrowheads="1"/>
          </p:cNvSpPr>
          <p:nvPr/>
        </p:nvSpPr>
        <p:spPr bwMode="auto">
          <a:xfrm>
            <a:off x="152400" y="2878138"/>
            <a:ext cx="4562475" cy="310991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 b="1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Current breakdown of the linac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>
                <a:latin typeface="Comic Sans MS"/>
                <a:ea typeface="ＭＳ Ｐゴシック" pitchFamily="-110" charset="-128"/>
                <a:cs typeface="Comic Sans MS"/>
              </a:rPr>
              <a:t>N cavities = 6 (per module)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>
                <a:latin typeface="Comic Sans MS"/>
                <a:ea typeface="ＭＳ Ｐゴシック" pitchFamily="-110" charset="-128"/>
                <a:cs typeface="Comic Sans MS"/>
              </a:rPr>
              <a:t>N modules per linac = 6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>
                <a:latin typeface="Comic Sans MS"/>
                <a:ea typeface="ＭＳ Ｐゴシック" pitchFamily="-110" charset="-128"/>
                <a:cs typeface="Comic Sans MS"/>
              </a:rPr>
              <a:t>N linacs = 2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>
                <a:latin typeface="Comic Sans MS"/>
                <a:ea typeface="ＭＳ Ｐゴシック" pitchFamily="-110" charset="-128"/>
                <a:cs typeface="Comic Sans MS"/>
              </a:rPr>
              <a:t>L module = 9.6m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>
                <a:latin typeface="Comic Sans MS"/>
                <a:ea typeface="ＭＳ Ｐゴシック" pitchFamily="-110" charset="-128"/>
                <a:cs typeface="Comic Sans MS"/>
              </a:rPr>
              <a:t>L period = 10.6 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>
                <a:latin typeface="Comic Sans MS"/>
                <a:ea typeface="ＭＳ Ｐゴシック" pitchFamily="-110" charset="-128"/>
                <a:cs typeface="Comic Sans MS"/>
              </a:rPr>
              <a:t>E</a:t>
            </a:r>
            <a:r>
              <a:rPr lang="en-US" sz="2000" b="1" baseline="-25000">
                <a:latin typeface="Comic Sans MS"/>
                <a:ea typeface="ＭＳ Ｐゴシック" pitchFamily="-110" charset="-128"/>
                <a:cs typeface="Comic Sans MS"/>
              </a:rPr>
              <a:t>f</a:t>
            </a:r>
            <a:r>
              <a:rPr lang="en-US" sz="2000" b="1">
                <a:latin typeface="Comic Sans MS"/>
                <a:ea typeface="ＭＳ Ｐゴシック" pitchFamily="-110" charset="-128"/>
                <a:cs typeface="Comic Sans MS"/>
              </a:rPr>
              <a:t> = 18.0 MeV/m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>
                <a:latin typeface="Comic Sans MS"/>
                <a:ea typeface="ＭＳ Ｐゴシック" pitchFamily="-110" charset="-128"/>
                <a:cs typeface="Comic Sans MS"/>
                <a:sym typeface="Symbol" pitchFamily="-110" charset="2"/>
              </a:rPr>
              <a:t></a:t>
            </a:r>
            <a:r>
              <a:rPr lang="en-US" sz="2000" b="1">
                <a:latin typeface="Comic Sans MS"/>
                <a:ea typeface="ＭＳ Ｐゴシック" pitchFamily="-110" charset="-128"/>
                <a:cs typeface="Comic Sans MS"/>
              </a:rPr>
              <a:t>dE/ds</a:t>
            </a:r>
            <a:r>
              <a:rPr lang="en-US" sz="2000" b="1">
                <a:latin typeface="Comic Sans MS"/>
                <a:ea typeface="ＭＳ Ｐゴシック" pitchFamily="-110" charset="-128"/>
                <a:cs typeface="Comic Sans MS"/>
                <a:sym typeface="Symbol" pitchFamily="-110" charset="2"/>
              </a:rPr>
              <a:t></a:t>
            </a:r>
            <a:r>
              <a:rPr lang="en-US" sz="2000" b="1">
                <a:latin typeface="Comic Sans MS"/>
                <a:ea typeface="ＭＳ Ｐゴシック" pitchFamily="-110" charset="-128"/>
                <a:cs typeface="Comic Sans MS"/>
              </a:rPr>
              <a:t> = 10.2 MeV/m</a:t>
            </a:r>
          </a:p>
        </p:txBody>
      </p:sp>
      <p:pic>
        <p:nvPicPr>
          <p:cNvPr id="43055" name="Picture 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963863"/>
            <a:ext cx="4081463" cy="320833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/>
        </p:spPr>
      </p:pic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4876800" y="2667000"/>
            <a:ext cx="8589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omic Sans MS"/>
                <a:cs typeface="Comic Sans MS"/>
              </a:rPr>
              <a:t>100 MeV</a:t>
            </a:r>
          </a:p>
        </p:txBody>
      </p:sp>
      <p:sp>
        <p:nvSpPr>
          <p:cNvPr id="43057" name="Text Box 49"/>
          <p:cNvSpPr txBox="1">
            <a:spLocks noChangeArrowheads="1"/>
          </p:cNvSpPr>
          <p:nvPr/>
        </p:nvSpPr>
        <p:spPr bwMode="auto">
          <a:xfrm>
            <a:off x="8523288" y="2667000"/>
            <a:ext cx="8589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omic Sans MS"/>
                <a:cs typeface="Comic Sans MS"/>
              </a:rPr>
              <a:t>100 MeV</a:t>
            </a:r>
          </a:p>
        </p:txBody>
      </p:sp>
      <p:sp>
        <p:nvSpPr>
          <p:cNvPr id="43058" name="Text Box 50"/>
          <p:cNvSpPr txBox="1">
            <a:spLocks noChangeArrowheads="1"/>
          </p:cNvSpPr>
          <p:nvPr/>
        </p:nvSpPr>
        <p:spPr bwMode="auto">
          <a:xfrm>
            <a:off x="6705600" y="2667000"/>
            <a:ext cx="639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omic Sans MS"/>
                <a:cs typeface="Comic Sans MS"/>
              </a:rPr>
              <a:t>4 GeV</a:t>
            </a:r>
          </a:p>
        </p:txBody>
      </p:sp>
      <p:sp>
        <p:nvSpPr>
          <p:cNvPr id="43061" name="Line 53"/>
          <p:cNvSpPr>
            <a:spLocks noChangeShapeType="1"/>
          </p:cNvSpPr>
          <p:nvPr/>
        </p:nvSpPr>
        <p:spPr bwMode="auto">
          <a:xfrm>
            <a:off x="5562600" y="2819400"/>
            <a:ext cx="1143000" cy="0"/>
          </a:xfrm>
          <a:prstGeom prst="line">
            <a:avLst/>
          </a:prstGeom>
          <a:noFill/>
          <a:ln w="38100" cmpd="dbl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43063" name="Line 55"/>
          <p:cNvSpPr>
            <a:spLocks noChangeShapeType="1"/>
          </p:cNvSpPr>
          <p:nvPr/>
        </p:nvSpPr>
        <p:spPr bwMode="auto">
          <a:xfrm>
            <a:off x="7315200" y="2819400"/>
            <a:ext cx="1143000" cy="0"/>
          </a:xfrm>
          <a:prstGeom prst="line">
            <a:avLst/>
          </a:prstGeom>
          <a:noFill/>
          <a:ln w="38100" cmpd="dbl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43064" name="Text Box 56"/>
          <p:cNvSpPr txBox="1">
            <a:spLocks noChangeArrowheads="1"/>
          </p:cNvSpPr>
          <p:nvPr/>
        </p:nvSpPr>
        <p:spPr bwMode="auto">
          <a:xfrm>
            <a:off x="4876800" y="1712893"/>
            <a:ext cx="4267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latin typeface="Comic Sans MS"/>
                <a:cs typeface="Comic Sans MS"/>
              </a:rPr>
              <a:t>Based on revolutionary BNL SRF cavity with</a:t>
            </a:r>
          </a:p>
          <a:p>
            <a:r>
              <a:rPr lang="en-US" sz="1400" b="1" dirty="0" smtClean="0">
                <a:latin typeface="Comic Sans MS"/>
                <a:cs typeface="Comic Sans MS"/>
              </a:rPr>
              <a:t>fully suppressed </a:t>
            </a:r>
            <a:r>
              <a:rPr lang="en-US" sz="1400" b="1" dirty="0" err="1" smtClean="0">
                <a:latin typeface="Comic Sans MS"/>
                <a:cs typeface="Comic Sans MS"/>
              </a:rPr>
              <a:t>HOMs</a:t>
            </a:r>
            <a:r>
              <a:rPr lang="en-US" sz="1400" b="1" dirty="0" smtClean="0">
                <a:latin typeface="Comic Sans MS"/>
                <a:cs typeface="Comic Sans MS"/>
              </a:rPr>
              <a:t> – reached design parameters last week</a:t>
            </a:r>
          </a:p>
          <a:p>
            <a:r>
              <a:rPr lang="en-US" sz="1400" b="1" dirty="0" smtClean="0">
                <a:latin typeface="Comic Sans MS"/>
                <a:cs typeface="Comic Sans MS"/>
              </a:rPr>
              <a:t>Critical for high current multi-pass ERL</a:t>
            </a:r>
            <a:endParaRPr lang="en-US" sz="1400" b="1" dirty="0">
              <a:latin typeface="Comic Sans MS"/>
              <a:cs typeface="Comic Sans MS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41325" y="2133600"/>
            <a:ext cx="3984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CC"/>
                </a:solidFill>
                <a:latin typeface="Comic Sans MS"/>
                <a:cs typeface="Comic Sans MS"/>
              </a:rPr>
              <a:t>65m total </a:t>
            </a:r>
            <a:r>
              <a:rPr lang="en-US" sz="1800" dirty="0" err="1">
                <a:solidFill>
                  <a:srgbClr val="0000CC"/>
                </a:solidFill>
                <a:latin typeface="Comic Sans MS"/>
                <a:cs typeface="Comic Sans MS"/>
              </a:rPr>
              <a:t>linac</a:t>
            </a:r>
            <a:r>
              <a:rPr lang="en-US" sz="1800" dirty="0">
                <a:solidFill>
                  <a:srgbClr val="0000CC"/>
                </a:solidFill>
                <a:latin typeface="Comic Sans MS"/>
                <a:cs typeface="Comic Sans MS"/>
              </a:rPr>
              <a:t> length</a:t>
            </a:r>
          </a:p>
          <a:p>
            <a:r>
              <a:rPr lang="en-US" sz="1800" dirty="0">
                <a:solidFill>
                  <a:srgbClr val="0000CC"/>
                </a:solidFill>
                <a:latin typeface="Comic Sans MS"/>
                <a:cs typeface="Comic Sans MS"/>
              </a:rPr>
              <a:t>All cold: no warm-to-cold transition</a:t>
            </a:r>
          </a:p>
        </p:txBody>
      </p:sp>
      <p:pic>
        <p:nvPicPr>
          <p:cNvPr id="38" name="Picture 4" descr="a03-cryomodule_final_buildup"/>
          <p:cNvPicPr>
            <a:picLocks noChangeAspect="1" noChangeArrowheads="1"/>
          </p:cNvPicPr>
          <p:nvPr/>
        </p:nvPicPr>
        <p:blipFill>
          <a:blip r:embed="rId3"/>
          <a:srcRect l="490" t="18980" r="3693" b="7785"/>
          <a:stretch>
            <a:fillRect/>
          </a:stretch>
        </p:blipFill>
        <p:spPr bwMode="auto">
          <a:xfrm>
            <a:off x="5786601" y="-1"/>
            <a:ext cx="2900199" cy="1712893"/>
          </a:xfrm>
          <a:prstGeom prst="rect">
            <a:avLst/>
          </a:prstGeom>
          <a:noFill/>
        </p:spPr>
      </p:pic>
      <p:sp>
        <p:nvSpPr>
          <p:cNvPr id="39" name="Text Box 46"/>
          <p:cNvSpPr txBox="1">
            <a:spLocks noChangeArrowheads="1"/>
          </p:cNvSpPr>
          <p:nvPr/>
        </p:nvSpPr>
        <p:spPr bwMode="auto">
          <a:xfrm>
            <a:off x="6016950" y="5269468"/>
            <a:ext cx="1377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omic Sans MS"/>
                <a:cs typeface="Comic Sans MS"/>
              </a:rPr>
              <a:t>E.Pozdeyev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37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0552" y="6104664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450"/>
            <a:ext cx="8229600" cy="792163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>
                <a:solidFill>
                  <a:srgbClr val="0000FF"/>
                </a:solidFill>
                <a:latin typeface="Comic Sans MS"/>
                <a:ea typeface="宋体" charset="-122"/>
                <a:cs typeface="Comic Sans MS"/>
              </a:rPr>
              <a:t>TBBU stability </a:t>
            </a:r>
            <a:r>
              <a:rPr lang="en-US" altLang="zh-CN" sz="2000">
                <a:solidFill>
                  <a:schemeClr val="tx1"/>
                </a:solidFill>
                <a:latin typeface="Comic Sans MS"/>
                <a:ea typeface="宋体" charset="-122"/>
                <a:cs typeface="Comic Sans MS"/>
              </a:rPr>
              <a:t>(©E. Pozdeyev)</a:t>
            </a:r>
            <a:r>
              <a:rPr lang="en-US" altLang="zh-CN">
                <a:solidFill>
                  <a:srgbClr val="0000FF"/>
                </a:solidFill>
                <a:latin typeface="Comic Sans MS"/>
                <a:ea typeface="宋体" charset="-122"/>
                <a:cs typeface="Comic Sans MS"/>
              </a:rPr>
              <a:t> </a:t>
            </a:r>
          </a:p>
        </p:txBody>
      </p:sp>
      <p:sp>
        <p:nvSpPr>
          <p:cNvPr id="179203" name="AutoShape 3"/>
          <p:cNvSpPr>
            <a:spLocks noChangeArrowheads="1"/>
          </p:cNvSpPr>
          <p:nvPr/>
        </p:nvSpPr>
        <p:spPr bwMode="auto">
          <a:xfrm>
            <a:off x="3452813" y="1125538"/>
            <a:ext cx="3162300" cy="768350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14813" y="1741488"/>
            <a:ext cx="1690687" cy="282575"/>
            <a:chOff x="332" y="3164"/>
            <a:chExt cx="1953" cy="382"/>
          </a:xfrm>
        </p:grpSpPr>
        <p:pic>
          <p:nvPicPr>
            <p:cNvPr id="17920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" y="3164"/>
              <a:ext cx="1949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9206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V="1">
              <a:off x="332" y="3348"/>
              <a:ext cx="1949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9207" name="Line 7"/>
          <p:cNvSpPr>
            <a:spLocks noChangeShapeType="1"/>
          </p:cNvSpPr>
          <p:nvPr/>
        </p:nvSpPr>
        <p:spPr bwMode="auto">
          <a:xfrm>
            <a:off x="6037263" y="1887538"/>
            <a:ext cx="3873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79208" name="AutoShape 8"/>
          <p:cNvSpPr>
            <a:spLocks noChangeArrowheads="1"/>
          </p:cNvSpPr>
          <p:nvPr/>
        </p:nvSpPr>
        <p:spPr bwMode="auto">
          <a:xfrm flipH="1">
            <a:off x="3687763" y="1081088"/>
            <a:ext cx="2641600" cy="222250"/>
          </a:xfrm>
          <a:prstGeom prst="curvedDownArrow">
            <a:avLst>
              <a:gd name="adj1" fmla="val 237714"/>
              <a:gd name="adj2" fmla="val 47542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503363" y="2432050"/>
            <a:ext cx="1671637" cy="860425"/>
            <a:chOff x="332" y="3164"/>
            <a:chExt cx="1953" cy="382"/>
          </a:xfrm>
        </p:grpSpPr>
        <p:pic>
          <p:nvPicPr>
            <p:cNvPr id="179210" name="Picture 10"/>
            <p:cNvPicPr>
              <a:picLocks noChangeAspect="1" noChangeArrowheads="1"/>
            </p:cNvPicPr>
            <p:nvPr/>
          </p:nvPicPr>
          <p:blipFill>
            <a:blip r:embed="rId4">
              <a:alphaModFix amt="75000"/>
            </a:blip>
            <a:srcRect/>
            <a:stretch>
              <a:fillRect/>
            </a:stretch>
          </p:blipFill>
          <p:spPr bwMode="auto">
            <a:xfrm>
              <a:off x="336" y="3164"/>
              <a:ext cx="1949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9211" name="Picture 11"/>
            <p:cNvPicPr>
              <a:picLocks noChangeAspect="1" noChangeArrowheads="1"/>
            </p:cNvPicPr>
            <p:nvPr/>
          </p:nvPicPr>
          <p:blipFill>
            <a:blip r:embed="rId4">
              <a:alphaModFix amt="75000"/>
            </a:blip>
            <a:srcRect/>
            <a:stretch>
              <a:fillRect/>
            </a:stretch>
          </p:blipFill>
          <p:spPr bwMode="auto">
            <a:xfrm flipV="1">
              <a:off x="332" y="3348"/>
              <a:ext cx="1949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9212" name="Line 12"/>
          <p:cNvSpPr>
            <a:spLocks noChangeShapeType="1"/>
          </p:cNvSpPr>
          <p:nvPr/>
        </p:nvSpPr>
        <p:spPr bwMode="auto">
          <a:xfrm flipV="1">
            <a:off x="3179763" y="2787650"/>
            <a:ext cx="4318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graphicFrame>
        <p:nvGraphicFramePr>
          <p:cNvPr id="179213" name="Object 13"/>
          <p:cNvGraphicFramePr>
            <a:graphicFrameLocks noChangeAspect="1"/>
          </p:cNvGraphicFramePr>
          <p:nvPr/>
        </p:nvGraphicFramePr>
        <p:xfrm>
          <a:off x="3725863" y="2566988"/>
          <a:ext cx="2549525" cy="560387"/>
        </p:xfrm>
        <a:graphic>
          <a:graphicData uri="http://schemas.openxmlformats.org/presentationml/2006/ole">
            <p:oleObj spid="_x0000_s175106" name="Equation" r:id="rId5" imgW="2146300" imgH="469900" progId="Equation.3">
              <p:embed/>
            </p:oleObj>
          </a:graphicData>
        </a:graphic>
      </p:graphicFrame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602413" y="2400300"/>
            <a:ext cx="1671637" cy="860425"/>
            <a:chOff x="332" y="3164"/>
            <a:chExt cx="1953" cy="382"/>
          </a:xfrm>
        </p:grpSpPr>
        <p:pic>
          <p:nvPicPr>
            <p:cNvPr id="179215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" y="3164"/>
              <a:ext cx="1949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9216" name="Picture 1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V="1">
              <a:off x="332" y="3348"/>
              <a:ext cx="1949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9217" name="Line 17"/>
          <p:cNvSpPr>
            <a:spLocks noChangeShapeType="1"/>
          </p:cNvSpPr>
          <p:nvPr/>
        </p:nvSpPr>
        <p:spPr bwMode="auto">
          <a:xfrm flipV="1">
            <a:off x="1065213" y="2832100"/>
            <a:ext cx="212090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79218" name="Line 18"/>
          <p:cNvSpPr>
            <a:spLocks noChangeShapeType="1"/>
          </p:cNvSpPr>
          <p:nvPr/>
        </p:nvSpPr>
        <p:spPr bwMode="auto">
          <a:xfrm flipV="1">
            <a:off x="6450013" y="2730500"/>
            <a:ext cx="196215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79219" name="Line 19"/>
          <p:cNvSpPr>
            <a:spLocks noChangeShapeType="1"/>
          </p:cNvSpPr>
          <p:nvPr/>
        </p:nvSpPr>
        <p:spPr bwMode="auto">
          <a:xfrm flipV="1">
            <a:off x="3535363" y="1887538"/>
            <a:ext cx="43815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79220" name="Text Box 20"/>
          <p:cNvSpPr txBox="1">
            <a:spLocks noChangeArrowheads="1"/>
          </p:cNvSpPr>
          <p:nvPr/>
        </p:nvSpPr>
        <p:spPr bwMode="auto">
          <a:xfrm>
            <a:off x="3135313" y="2165350"/>
            <a:ext cx="3689350" cy="246221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CC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>
                <a:solidFill>
                  <a:schemeClr val="tx1"/>
                </a:solidFill>
                <a:latin typeface="Comic Sans MS"/>
                <a:cs typeface="Comic Sans MS"/>
              </a:rPr>
              <a:t>Excitation process of transverse HOM</a:t>
            </a:r>
          </a:p>
        </p:txBody>
      </p:sp>
      <p:sp>
        <p:nvSpPr>
          <p:cNvPr id="179234" name="Text Box 34"/>
          <p:cNvSpPr txBox="1">
            <a:spLocks noChangeArrowheads="1"/>
          </p:cNvSpPr>
          <p:nvPr/>
        </p:nvSpPr>
        <p:spPr bwMode="auto">
          <a:xfrm>
            <a:off x="5064125" y="3300413"/>
            <a:ext cx="898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/>
                <a:cs typeface="Comic Sans MS"/>
              </a:rPr>
              <a:t>eRHIC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96" y="816868"/>
            <a:ext cx="36564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  <a:buFont typeface="Arial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 err="1" smtClean="0">
                <a:latin typeface="Comic Sans MS"/>
                <a:cs typeface="Comic Sans MS"/>
              </a:rPr>
              <a:t>HOMs</a:t>
            </a:r>
            <a:r>
              <a:rPr lang="en-US" sz="1400" dirty="0" smtClean="0">
                <a:latin typeface="Comic Sans MS"/>
                <a:cs typeface="Comic Sans MS"/>
              </a:rPr>
              <a:t> based on R. </a:t>
            </a:r>
            <a:r>
              <a:rPr lang="en-US" sz="1400" dirty="0" err="1" smtClean="0">
                <a:latin typeface="Comic Sans MS"/>
                <a:cs typeface="Comic Sans MS"/>
              </a:rPr>
              <a:t>Calaga’s</a:t>
            </a:r>
            <a:r>
              <a:rPr lang="en-US" sz="1400" dirty="0" smtClean="0">
                <a:latin typeface="Comic Sans MS"/>
                <a:cs typeface="Comic Sans MS"/>
              </a:rPr>
              <a:t> simulations/measurements 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 70 dipole </a:t>
            </a:r>
            <a:r>
              <a:rPr lang="en-US" sz="1400" dirty="0" err="1" smtClean="0">
                <a:latin typeface="Comic Sans MS"/>
                <a:cs typeface="Comic Sans MS"/>
              </a:rPr>
              <a:t>HOM’s</a:t>
            </a:r>
            <a:r>
              <a:rPr lang="en-US" sz="1400" dirty="0" smtClean="0">
                <a:latin typeface="Comic Sans MS"/>
                <a:cs typeface="Comic Sans MS"/>
              </a:rPr>
              <a:t> to 2.7 GHz in each cavity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 Polarization either 0 or 90°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 6 different random seeds 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 HOM Frequency spread 0-0.001</a:t>
            </a:r>
          </a:p>
        </p:txBody>
      </p:sp>
      <p:pic>
        <p:nvPicPr>
          <p:cNvPr id="30" name="Picture 29" descr="threshold_c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155017" y="3300413"/>
            <a:ext cx="4894792" cy="3455148"/>
          </a:xfrm>
          <a:prstGeom prst="rect">
            <a:avLst/>
          </a:prstGeom>
        </p:spPr>
      </p:pic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470245" y="3371851"/>
          <a:ext cx="3503268" cy="2743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817"/>
                <a:gridCol w="875817"/>
                <a:gridCol w="875817"/>
                <a:gridCol w="875817"/>
              </a:tblGrid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 (GHz)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R/Q (</a:t>
                      </a:r>
                      <a:r>
                        <a:rPr lang="en-US" sz="1400" dirty="0" err="1" smtClean="0"/>
                        <a:t>Ω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(R/Q)Q</a:t>
                      </a:r>
                      <a:endParaRPr lang="en-US" sz="1400" dirty="0"/>
                    </a:p>
                  </a:txBody>
                  <a:tcPr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0.8892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57.2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0.8916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57.2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4.3e4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1.7773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7084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1.7774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7167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1.7827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9899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1.7828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8967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1.7847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4200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2.1e4</a:t>
                      </a:r>
                      <a:endParaRPr lang="en-US" sz="1400" dirty="0"/>
                    </a:p>
                  </a:txBody>
                  <a:tcPr anchor="ctr"/>
                </a:tc>
              </a:tr>
              <a:tr h="24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1.7848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4200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2.1e4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827301" y="4584700"/>
            <a:ext cx="4823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Threshold significantly exceeds the beam current,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especially for the scaled gradient solution.</a:t>
            </a:r>
            <a:endParaRPr lang="en-US" sz="1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57963" y="946845"/>
            <a:ext cx="2649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Simulated BBU threshold (GBBU) vs. HOM frequency spread.</a:t>
            </a:r>
          </a:p>
          <a:p>
            <a:pPr algn="ctr"/>
            <a:r>
              <a:rPr lang="en-US" sz="16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Beam current 50 </a:t>
            </a:r>
            <a:r>
              <a:rPr lang="en-US" sz="1600" b="1" dirty="0" err="1" smtClean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mA</a:t>
            </a:r>
            <a:endParaRPr lang="en-US" sz="1600" b="1" dirty="0">
              <a:solidFill>
                <a:srgbClr val="3760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29" name="Picture 2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4450"/>
            <a:ext cx="8458200" cy="7921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3600" dirty="0">
                <a:solidFill>
                  <a:srgbClr val="0000FF"/>
                </a:solidFill>
                <a:latin typeface="Comic Sans MS" charset="0"/>
                <a:ea typeface="宋体" charset="-122"/>
                <a:cs typeface="宋体" charset="-122"/>
              </a:rPr>
              <a:t>Beam </a:t>
            </a:r>
            <a:r>
              <a:rPr lang="en-US" altLang="zh-CN" sz="3600" dirty="0" smtClean="0">
                <a:solidFill>
                  <a:srgbClr val="0000FF"/>
                </a:solidFill>
                <a:latin typeface="Comic Sans MS" charset="0"/>
                <a:ea typeface="宋体" charset="-122"/>
                <a:cs typeface="宋体" charset="-122"/>
              </a:rPr>
              <a:t>Disruption</a:t>
            </a:r>
            <a:endParaRPr lang="en-US" altLang="zh-CN" sz="3600" dirty="0">
              <a:solidFill>
                <a:srgbClr val="0000FF"/>
              </a:solidFill>
              <a:latin typeface="Comic Sans MS" charset="0"/>
              <a:ea typeface="宋体" charset="-122"/>
              <a:cs typeface="宋体" charset="-122"/>
            </a:endParaRPr>
          </a:p>
        </p:txBody>
      </p:sp>
      <p:pic>
        <p:nvPicPr>
          <p:cNvPr id="165891" name="Picture 3" descr="in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1758950"/>
            <a:ext cx="3579813" cy="1982788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74738" y="889000"/>
            <a:ext cx="2058987" cy="511175"/>
            <a:chOff x="1809" y="478"/>
            <a:chExt cx="1297" cy="32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991" y="482"/>
              <a:ext cx="1115" cy="318"/>
              <a:chOff x="1991" y="482"/>
              <a:chExt cx="1115" cy="318"/>
            </a:xfrm>
          </p:grpSpPr>
          <p:sp>
            <p:nvSpPr>
              <p:cNvPr id="165894" name="AutoShape 6"/>
              <p:cNvSpPr>
                <a:spLocks noChangeArrowheads="1"/>
              </p:cNvSpPr>
              <p:nvPr/>
            </p:nvSpPr>
            <p:spPr bwMode="auto">
              <a:xfrm rot="16200000">
                <a:off x="2876" y="577"/>
                <a:ext cx="264" cy="73"/>
              </a:xfrm>
              <a:prstGeom prst="can">
                <a:avLst>
                  <a:gd name="adj" fmla="val 25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zh-CN" altLang="en-US" sz="1800">
                  <a:solidFill>
                    <a:schemeClr val="accent2"/>
                  </a:solidFill>
                  <a:latin typeface="Arial" charset="0"/>
                  <a:ea typeface="宋体" charset="-122"/>
                  <a:cs typeface="宋体" charset="-122"/>
                </a:endParaRPr>
              </a:p>
            </p:txBody>
          </p:sp>
          <p:sp>
            <p:nvSpPr>
              <p:cNvPr id="165895" name="Line 7"/>
              <p:cNvSpPr>
                <a:spLocks noChangeShapeType="1"/>
              </p:cNvSpPr>
              <p:nvPr/>
            </p:nvSpPr>
            <p:spPr bwMode="auto">
              <a:xfrm>
                <a:off x="1991" y="800"/>
                <a:ext cx="79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896" name="Line 8"/>
              <p:cNvSpPr>
                <a:spLocks noChangeShapeType="1"/>
              </p:cNvSpPr>
              <p:nvPr/>
            </p:nvSpPr>
            <p:spPr bwMode="auto">
              <a:xfrm flipH="1">
                <a:off x="2925" y="799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809" y="482"/>
              <a:ext cx="1126" cy="264"/>
              <a:chOff x="1809" y="482"/>
              <a:chExt cx="1126" cy="264"/>
            </a:xfrm>
          </p:grpSpPr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1809" y="482"/>
                <a:ext cx="1126" cy="264"/>
                <a:chOff x="1292" y="2160"/>
                <a:chExt cx="1407" cy="490"/>
              </a:xfrm>
            </p:grpSpPr>
            <p:sp>
              <p:nvSpPr>
                <p:cNvPr id="165899" name="AutoShape 11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0" name="AutoShape 12"/>
                <p:cNvSpPr>
                  <a:spLocks noChangeArrowheads="1"/>
                </p:cNvSpPr>
                <p:nvPr/>
              </p:nvSpPr>
              <p:spPr bwMode="auto">
                <a:xfrm rot="5400000">
                  <a:off x="1207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1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1298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2" name="AutoShape 14"/>
                <p:cNvSpPr>
                  <a:spLocks noChangeArrowheads="1"/>
                </p:cNvSpPr>
                <p:nvPr/>
              </p:nvSpPr>
              <p:spPr bwMode="auto">
                <a:xfrm rot="5400000">
                  <a:off x="1389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3" name="AutoShape 15"/>
                <p:cNvSpPr>
                  <a:spLocks noChangeArrowheads="1"/>
                </p:cNvSpPr>
                <p:nvPr/>
              </p:nvSpPr>
              <p:spPr bwMode="auto">
                <a:xfrm rot="5400000">
                  <a:off x="1479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4" name="AutoShape 16"/>
                <p:cNvSpPr>
                  <a:spLocks noChangeArrowheads="1"/>
                </p:cNvSpPr>
                <p:nvPr/>
              </p:nvSpPr>
              <p:spPr bwMode="auto">
                <a:xfrm rot="5400000">
                  <a:off x="1570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5" name="AutoShape 17"/>
                <p:cNvSpPr>
                  <a:spLocks noChangeArrowheads="1"/>
                </p:cNvSpPr>
                <p:nvPr/>
              </p:nvSpPr>
              <p:spPr bwMode="auto">
                <a:xfrm rot="5400000">
                  <a:off x="1661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6" name="AutoShape 18"/>
                <p:cNvSpPr>
                  <a:spLocks noChangeArrowheads="1"/>
                </p:cNvSpPr>
                <p:nvPr/>
              </p:nvSpPr>
              <p:spPr bwMode="auto">
                <a:xfrm rot="5400000">
                  <a:off x="1751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7" name="AutoShape 19"/>
                <p:cNvSpPr>
                  <a:spLocks noChangeArrowheads="1"/>
                </p:cNvSpPr>
                <p:nvPr/>
              </p:nvSpPr>
              <p:spPr bwMode="auto">
                <a:xfrm rot="5400000">
                  <a:off x="1842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8" name="AutoShape 20"/>
                <p:cNvSpPr>
                  <a:spLocks noChangeArrowheads="1"/>
                </p:cNvSpPr>
                <p:nvPr/>
              </p:nvSpPr>
              <p:spPr bwMode="auto">
                <a:xfrm rot="5400000">
                  <a:off x="1933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09" name="AutoShape 21"/>
                <p:cNvSpPr>
                  <a:spLocks noChangeArrowheads="1"/>
                </p:cNvSpPr>
                <p:nvPr/>
              </p:nvSpPr>
              <p:spPr bwMode="auto">
                <a:xfrm rot="5400000">
                  <a:off x="2024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10" name="AutoShape 22"/>
                <p:cNvSpPr>
                  <a:spLocks noChangeArrowheads="1"/>
                </p:cNvSpPr>
                <p:nvPr/>
              </p:nvSpPr>
              <p:spPr bwMode="auto">
                <a:xfrm rot="5400000">
                  <a:off x="2114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11" name="AutoShape 23"/>
                <p:cNvSpPr>
                  <a:spLocks noChangeArrowheads="1"/>
                </p:cNvSpPr>
                <p:nvPr/>
              </p:nvSpPr>
              <p:spPr bwMode="auto">
                <a:xfrm rot="5400000">
                  <a:off x="2205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12" name="AutoShape 24"/>
                <p:cNvSpPr>
                  <a:spLocks noChangeArrowheads="1"/>
                </p:cNvSpPr>
                <p:nvPr/>
              </p:nvSpPr>
              <p:spPr bwMode="auto">
                <a:xfrm rot="5400000">
                  <a:off x="2296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913" name="AutoShape 25"/>
                <p:cNvSpPr>
                  <a:spLocks noChangeArrowheads="1"/>
                </p:cNvSpPr>
                <p:nvPr/>
              </p:nvSpPr>
              <p:spPr bwMode="auto">
                <a:xfrm rot="5400000">
                  <a:off x="2386" y="2336"/>
                  <a:ext cx="490" cy="137"/>
                </a:xfrm>
                <a:prstGeom prst="can">
                  <a:avLst>
                    <a:gd name="adj" fmla="val 4598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65914" name="Text Box 26"/>
              <p:cNvSpPr txBox="1">
                <a:spLocks noChangeArrowheads="1"/>
              </p:cNvSpPr>
              <p:nvPr/>
            </p:nvSpPr>
            <p:spPr bwMode="auto">
              <a:xfrm>
                <a:off x="2109" y="482"/>
                <a:ext cx="59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1600">
                    <a:solidFill>
                      <a:schemeClr val="accent2"/>
                    </a:solidFill>
                    <a:latin typeface="Arial" charset="0"/>
                    <a:ea typeface="宋体" charset="-122"/>
                    <a:cs typeface="宋体" charset="-122"/>
                  </a:rPr>
                  <a:t>protons</a:t>
                </a:r>
                <a:endParaRPr lang="en-US" altLang="zh-CN" sz="1800">
                  <a:solidFill>
                    <a:schemeClr val="accent2"/>
                  </a:solidFill>
                  <a:latin typeface="Arial" charset="0"/>
                  <a:ea typeface="宋体" charset="-122"/>
                  <a:cs typeface="宋体" charset="-122"/>
                </a:endParaRPr>
              </a:p>
            </p:txBody>
          </p:sp>
        </p:grpSp>
        <p:sp>
          <p:nvSpPr>
            <p:cNvPr id="165915" name="Text Box 27"/>
            <p:cNvSpPr txBox="1">
              <a:spLocks noChangeArrowheads="1"/>
            </p:cNvSpPr>
            <p:nvPr/>
          </p:nvSpPr>
          <p:spPr bwMode="auto">
            <a:xfrm>
              <a:off x="2925" y="478"/>
              <a:ext cx="1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800">
                  <a:solidFill>
                    <a:srgbClr val="FF0000"/>
                  </a:solidFill>
                  <a:latin typeface="Arial" charset="0"/>
                  <a:ea typeface="宋体" charset="-122"/>
                  <a:cs typeface="宋体" charset="-122"/>
                </a:rPr>
                <a:t>e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083300" y="744538"/>
            <a:ext cx="1728788" cy="647700"/>
            <a:chOff x="2200" y="527"/>
            <a:chExt cx="1089" cy="408"/>
          </a:xfrm>
        </p:grpSpPr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2374" y="573"/>
              <a:ext cx="915" cy="264"/>
              <a:chOff x="1292" y="2160"/>
              <a:chExt cx="1407" cy="490"/>
            </a:xfrm>
          </p:grpSpPr>
          <p:sp>
            <p:nvSpPr>
              <p:cNvPr id="165918" name="AutoShape 30"/>
              <p:cNvSpPr>
                <a:spLocks noChangeArrowheads="1"/>
              </p:cNvSpPr>
              <p:nvPr/>
            </p:nvSpPr>
            <p:spPr bwMode="auto">
              <a:xfrm rot="5400000">
                <a:off x="1116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19" name="AutoShape 31"/>
              <p:cNvSpPr>
                <a:spLocks noChangeArrowheads="1"/>
              </p:cNvSpPr>
              <p:nvPr/>
            </p:nvSpPr>
            <p:spPr bwMode="auto">
              <a:xfrm rot="5400000">
                <a:off x="1207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0" name="AutoShape 32"/>
              <p:cNvSpPr>
                <a:spLocks noChangeArrowheads="1"/>
              </p:cNvSpPr>
              <p:nvPr/>
            </p:nvSpPr>
            <p:spPr bwMode="auto">
              <a:xfrm rot="5400000">
                <a:off x="1298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1" name="AutoShape 33"/>
              <p:cNvSpPr>
                <a:spLocks noChangeArrowheads="1"/>
              </p:cNvSpPr>
              <p:nvPr/>
            </p:nvSpPr>
            <p:spPr bwMode="auto">
              <a:xfrm rot="5400000">
                <a:off x="1389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2" name="AutoShape 34"/>
              <p:cNvSpPr>
                <a:spLocks noChangeArrowheads="1"/>
              </p:cNvSpPr>
              <p:nvPr/>
            </p:nvSpPr>
            <p:spPr bwMode="auto">
              <a:xfrm rot="5400000">
                <a:off x="1479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3" name="AutoShape 35"/>
              <p:cNvSpPr>
                <a:spLocks noChangeArrowheads="1"/>
              </p:cNvSpPr>
              <p:nvPr/>
            </p:nvSpPr>
            <p:spPr bwMode="auto">
              <a:xfrm rot="5400000">
                <a:off x="1570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4" name="AutoShape 36"/>
              <p:cNvSpPr>
                <a:spLocks noChangeArrowheads="1"/>
              </p:cNvSpPr>
              <p:nvPr/>
            </p:nvSpPr>
            <p:spPr bwMode="auto">
              <a:xfrm rot="5400000">
                <a:off x="1661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5" name="AutoShape 37"/>
              <p:cNvSpPr>
                <a:spLocks noChangeArrowheads="1"/>
              </p:cNvSpPr>
              <p:nvPr/>
            </p:nvSpPr>
            <p:spPr bwMode="auto">
              <a:xfrm rot="5400000">
                <a:off x="1751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6" name="AutoShape 38"/>
              <p:cNvSpPr>
                <a:spLocks noChangeArrowheads="1"/>
              </p:cNvSpPr>
              <p:nvPr/>
            </p:nvSpPr>
            <p:spPr bwMode="auto">
              <a:xfrm rot="5400000">
                <a:off x="1842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7" name="AutoShape 39"/>
              <p:cNvSpPr>
                <a:spLocks noChangeArrowheads="1"/>
              </p:cNvSpPr>
              <p:nvPr/>
            </p:nvSpPr>
            <p:spPr bwMode="auto">
              <a:xfrm rot="5400000">
                <a:off x="1933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8" name="AutoShape 40"/>
              <p:cNvSpPr>
                <a:spLocks noChangeArrowheads="1"/>
              </p:cNvSpPr>
              <p:nvPr/>
            </p:nvSpPr>
            <p:spPr bwMode="auto">
              <a:xfrm rot="5400000">
                <a:off x="2024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29" name="AutoShape 41"/>
              <p:cNvSpPr>
                <a:spLocks noChangeArrowheads="1"/>
              </p:cNvSpPr>
              <p:nvPr/>
            </p:nvSpPr>
            <p:spPr bwMode="auto">
              <a:xfrm rot="5400000">
                <a:off x="2114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30" name="AutoShape 42"/>
              <p:cNvSpPr>
                <a:spLocks noChangeArrowheads="1"/>
              </p:cNvSpPr>
              <p:nvPr/>
            </p:nvSpPr>
            <p:spPr bwMode="auto">
              <a:xfrm rot="5400000">
                <a:off x="2205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31" name="AutoShape 43"/>
              <p:cNvSpPr>
                <a:spLocks noChangeArrowheads="1"/>
              </p:cNvSpPr>
              <p:nvPr/>
            </p:nvSpPr>
            <p:spPr bwMode="auto">
              <a:xfrm rot="5400000">
                <a:off x="2296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32" name="AutoShape 44"/>
              <p:cNvSpPr>
                <a:spLocks noChangeArrowheads="1"/>
              </p:cNvSpPr>
              <p:nvPr/>
            </p:nvSpPr>
            <p:spPr bwMode="auto">
              <a:xfrm rot="5400000">
                <a:off x="2386" y="2336"/>
                <a:ext cx="490" cy="137"/>
              </a:xfrm>
              <a:prstGeom prst="can">
                <a:avLst>
                  <a:gd name="adj" fmla="val 4598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5933" name="AutoShape 45"/>
            <p:cNvSpPr>
              <a:spLocks noChangeArrowheads="1"/>
            </p:cNvSpPr>
            <p:nvPr/>
          </p:nvSpPr>
          <p:spPr bwMode="auto">
            <a:xfrm rot="16200000">
              <a:off x="2109" y="663"/>
              <a:ext cx="363" cy="91"/>
            </a:xfrm>
            <a:prstGeom prst="can">
              <a:avLst>
                <a:gd name="adj" fmla="val 25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zh-CN" altLang="en-US" sz="1800">
                <a:solidFill>
                  <a:schemeClr val="accent2"/>
                </a:solidFill>
                <a:latin typeface="Arial" charset="0"/>
                <a:ea typeface="宋体" charset="-122"/>
                <a:cs typeface="宋体" charset="-122"/>
              </a:endParaRPr>
            </a:p>
          </p:txBody>
        </p:sp>
        <p:sp>
          <p:nvSpPr>
            <p:cNvPr id="165934" name="Line 46"/>
            <p:cNvSpPr>
              <a:spLocks noChangeShapeType="1"/>
            </p:cNvSpPr>
            <p:nvPr/>
          </p:nvSpPr>
          <p:spPr bwMode="auto">
            <a:xfrm>
              <a:off x="2563" y="891"/>
              <a:ext cx="64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935" name="Line 47"/>
            <p:cNvSpPr>
              <a:spLocks noChangeShapeType="1"/>
            </p:cNvSpPr>
            <p:nvPr/>
          </p:nvSpPr>
          <p:spPr bwMode="auto">
            <a:xfrm flipH="1">
              <a:off x="2200" y="934"/>
              <a:ext cx="1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5936" name="Picture 48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7925" y="1695450"/>
            <a:ext cx="3525838" cy="2071688"/>
          </a:xfrm>
          <a:prstGeom prst="rect">
            <a:avLst/>
          </a:prstGeom>
          <a:noFill/>
        </p:spPr>
      </p:pic>
      <p:sp>
        <p:nvSpPr>
          <p:cNvPr id="165937" name="Line 49"/>
          <p:cNvSpPr>
            <a:spLocks noChangeShapeType="1"/>
          </p:cNvSpPr>
          <p:nvPr/>
        </p:nvSpPr>
        <p:spPr bwMode="auto">
          <a:xfrm>
            <a:off x="3894138" y="2651125"/>
            <a:ext cx="957262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8" name="Line 50"/>
          <p:cNvSpPr>
            <a:spLocks noChangeShapeType="1"/>
          </p:cNvSpPr>
          <p:nvPr/>
        </p:nvSpPr>
        <p:spPr bwMode="auto">
          <a:xfrm>
            <a:off x="3938588" y="3294063"/>
            <a:ext cx="746125" cy="871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9" name="Text Box 51"/>
          <p:cNvSpPr txBox="1">
            <a:spLocks noChangeArrowheads="1"/>
          </p:cNvSpPr>
          <p:nvPr/>
        </p:nvSpPr>
        <p:spPr bwMode="auto">
          <a:xfrm>
            <a:off x="3829050" y="2103438"/>
            <a:ext cx="11445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Interaction</a:t>
            </a:r>
          </a:p>
        </p:txBody>
      </p:sp>
      <p:sp>
        <p:nvSpPr>
          <p:cNvPr id="165940" name="Text Box 52"/>
          <p:cNvSpPr txBox="1">
            <a:spLocks noChangeArrowheads="1"/>
          </p:cNvSpPr>
          <p:nvPr/>
        </p:nvSpPr>
        <p:spPr bwMode="auto">
          <a:xfrm>
            <a:off x="3962400" y="3602038"/>
            <a:ext cx="10382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Optimized</a:t>
            </a:r>
          </a:p>
        </p:txBody>
      </p:sp>
      <p:pic>
        <p:nvPicPr>
          <p:cNvPr id="165941" name="Picture 53" descr="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8" y="3908425"/>
            <a:ext cx="4051300" cy="2509838"/>
          </a:xfrm>
          <a:prstGeom prst="rect">
            <a:avLst/>
          </a:prstGeom>
          <a:noFill/>
        </p:spPr>
      </p:pic>
      <p:pic>
        <p:nvPicPr>
          <p:cNvPr id="165942" name="Picture 5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7938" y="3856038"/>
            <a:ext cx="3268662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5943" name="Text Box 55"/>
          <p:cNvSpPr txBox="1">
            <a:spLocks noChangeArrowheads="1"/>
          </p:cNvSpPr>
          <p:nvPr/>
        </p:nvSpPr>
        <p:spPr bwMode="auto">
          <a:xfrm>
            <a:off x="1796058" y="4202112"/>
            <a:ext cx="10346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©Y. </a:t>
            </a:r>
            <a:r>
              <a:rPr lang="en-US" sz="2000" dirty="0" err="1" smtClean="0">
                <a:solidFill>
                  <a:srgbClr val="0000FF"/>
                </a:solidFill>
              </a:rPr>
              <a:t>Hao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57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193675" y="1106488"/>
          <a:ext cx="1922463" cy="1435100"/>
        </p:xfrm>
        <a:graphic>
          <a:graphicData uri="http://schemas.openxmlformats.org/presentationml/2006/ole">
            <p:oleObj spid="_x0000_s66562" name="Equation" r:id="rId3" imgW="1854200" imgH="1384300" progId="Equation.3">
              <p:embed/>
            </p:oleObj>
          </a:graphicData>
        </a:graphic>
      </p:graphicFrame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3551238" y="2638425"/>
          <a:ext cx="3262312" cy="573088"/>
        </p:xfrm>
        <a:graphic>
          <a:graphicData uri="http://schemas.openxmlformats.org/presentationml/2006/ole">
            <p:oleObj spid="_x0000_s66563" name="Equation" r:id="rId4" imgW="2451100" imgH="431800" progId="Equation.3">
              <p:embed/>
            </p:oleObj>
          </a:graphicData>
        </a:graphic>
      </p:graphicFrame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7069138" y="2566988"/>
            <a:ext cx="21082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</a:rPr>
              <a:t>IBS in RHIC for</a:t>
            </a:r>
          </a:p>
          <a:p>
            <a:pPr eaLnBrk="0" hangingPunct="0"/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</a:rPr>
              <a:t>eRHIC, 250 GeV, N</a:t>
            </a:r>
            <a:r>
              <a:rPr lang="en-US" sz="1200" baseline="-2500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</a:rPr>
              <a:t>=2</a:t>
            </a:r>
            <a:r>
              <a:rPr lang="en-US" sz="1200" baseline="3000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</a:rPr>
              <a:t>10</a:t>
            </a:r>
            <a:r>
              <a:rPr lang="en-US" sz="1200" baseline="30000">
                <a:solidFill>
                  <a:srgbClr val="FF0000"/>
                </a:solidFill>
                <a:latin typeface="Comic Sans MS"/>
                <a:cs typeface="Comic Sans MS"/>
              </a:rPr>
              <a:t>11</a:t>
            </a:r>
            <a:endParaRPr lang="en-US" sz="120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</a:rPr>
              <a:t>Beta-cool, </a:t>
            </a:r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  <a:sym typeface="Symbol" pitchFamily="-110" charset="2"/>
              </a:rPr>
              <a:t></a:t>
            </a:r>
            <a:r>
              <a:rPr lang="en-US" sz="1200">
                <a:solidFill>
                  <a:srgbClr val="FF0000"/>
                </a:solidFill>
                <a:latin typeface="Comic Sans MS"/>
                <a:cs typeface="Comic Sans MS"/>
              </a:rPr>
              <a:t>A.Fedotov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5911850" y="3429000"/>
          <a:ext cx="2416175" cy="877888"/>
        </p:xfrm>
        <a:graphic>
          <a:graphicData uri="http://schemas.openxmlformats.org/presentationml/2006/ole">
            <p:oleObj spid="_x0000_s66564" name="Equation" r:id="rId5" imgW="1816100" imgH="660400" progId="Equation.3">
              <p:embed/>
            </p:oleObj>
          </a:graphicData>
        </a:graphic>
      </p:graphicFrame>
      <p:sp>
        <p:nvSpPr>
          <p:cNvPr id="34823" name="Text Box 11"/>
          <p:cNvSpPr txBox="1">
            <a:spLocks noChangeArrowheads="1"/>
          </p:cNvSpPr>
          <p:nvPr/>
        </p:nvSpPr>
        <p:spPr bwMode="auto">
          <a:xfrm>
            <a:off x="5430838" y="4357688"/>
            <a:ext cx="371316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 eaLnBrk="0" hangingPunct="0"/>
            <a:r>
              <a:rPr lang="en-US" sz="1600" dirty="0">
                <a:solidFill>
                  <a:srgbClr val="1B8E23"/>
                </a:solidFill>
                <a:latin typeface="Comic Sans MS"/>
                <a:cs typeface="Comic Sans MS"/>
              </a:rPr>
              <a:t>This allows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 </a:t>
            </a:r>
          </a:p>
          <a:p>
            <a:pPr marL="457200" indent="-457200" eaLnBrk="0" hangingPunct="0">
              <a:buFont typeface="Times" pitchFamily="-110" charset="0"/>
              <a:buAutoNum type="alphaLcParenR"/>
            </a:pP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keep the luminosity as it is </a:t>
            </a:r>
          </a:p>
          <a:p>
            <a:pPr marL="457200" indent="-457200" eaLnBrk="0" hangingPunct="0">
              <a:buFont typeface="Times" pitchFamily="-110" charset="0"/>
              <a:buAutoNum type="alphaLcParenR"/>
            </a:pP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reduce polarized beam current down to 25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</a:rPr>
              <a:t>mA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 (5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</a:rPr>
              <a:t>mA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 for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</a:rPr>
              <a:t>e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-I)</a:t>
            </a:r>
          </a:p>
          <a:p>
            <a:pPr marL="457200" indent="-457200" eaLnBrk="0" hangingPunct="0">
              <a:buFont typeface="Times" pitchFamily="-110" charset="0"/>
              <a:buAutoNum type="alphaLcParenR"/>
            </a:pP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increase electron beam energy to 20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</a:rPr>
              <a:t>GeV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 (30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</a:rPr>
              <a:t>GeV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 for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</a:rPr>
              <a:t>e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-I)</a:t>
            </a:r>
          </a:p>
          <a:p>
            <a:pPr marL="457200" indent="-457200" eaLnBrk="0" hangingPunct="0">
              <a:buFont typeface="Times" pitchFamily="-110" charset="0"/>
              <a:buAutoNum type="alphaLcParenR"/>
            </a:pP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increase luminosity by reducing </a:t>
            </a:r>
            <a:r>
              <a:rPr lang="en-US" sz="1200" dirty="0" err="1">
                <a:solidFill>
                  <a:srgbClr val="1B8E23"/>
                </a:solidFill>
                <a:latin typeface="Comic Sans MS"/>
                <a:cs typeface="Comic Sans MS"/>
                <a:sym typeface="Symbol" pitchFamily="-110" charset="2"/>
              </a:rPr>
              <a:t>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  <a:sym typeface="Symbol" pitchFamily="-110" charset="2"/>
              </a:rPr>
              <a:t>* from 25 cm down to 5 cm</a:t>
            </a:r>
            <a:r>
              <a:rPr lang="en-US" sz="1200" dirty="0">
                <a:solidFill>
                  <a:srgbClr val="1B8E23"/>
                </a:solidFill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34824" name="Picture 1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2527300"/>
            <a:ext cx="41021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Text Box 14"/>
          <p:cNvSpPr txBox="1">
            <a:spLocks noChangeArrowheads="1"/>
          </p:cNvSpPr>
          <p:nvPr/>
        </p:nvSpPr>
        <p:spPr bwMode="auto">
          <a:xfrm>
            <a:off x="0" y="2803525"/>
            <a:ext cx="151666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latin typeface="Comic Sans MS"/>
                <a:cs typeface="Comic Sans MS"/>
              </a:rPr>
              <a:t>Dynamics:</a:t>
            </a:r>
          </a:p>
          <a:p>
            <a:pPr eaLnBrk="0" hangingPunct="0"/>
            <a:r>
              <a:rPr lang="en-US" sz="1600">
                <a:latin typeface="Comic Sans MS"/>
                <a:cs typeface="Comic Sans MS"/>
              </a:rPr>
              <a:t>Takes 12 mins</a:t>
            </a:r>
          </a:p>
          <a:p>
            <a:pPr eaLnBrk="0" hangingPunct="0"/>
            <a:r>
              <a:rPr lang="en-US" sz="1600">
                <a:latin typeface="Comic Sans MS"/>
                <a:cs typeface="Comic Sans MS"/>
              </a:rPr>
              <a:t>to reach </a:t>
            </a:r>
          </a:p>
          <a:p>
            <a:pPr eaLnBrk="0" hangingPunct="0"/>
            <a:r>
              <a:rPr lang="en-US" sz="1600">
                <a:latin typeface="Comic Sans MS"/>
                <a:cs typeface="Comic Sans MS"/>
              </a:rPr>
              <a:t>stationary</a:t>
            </a:r>
          </a:p>
          <a:p>
            <a:pPr eaLnBrk="0" hangingPunct="0"/>
            <a:r>
              <a:rPr lang="en-US" sz="1600">
                <a:latin typeface="Comic Sans MS"/>
                <a:cs typeface="Comic Sans MS"/>
              </a:rPr>
              <a:t>point</a:t>
            </a:r>
          </a:p>
        </p:txBody>
      </p:sp>
      <p:pic>
        <p:nvPicPr>
          <p:cNvPr id="34826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6083300"/>
            <a:ext cx="3465513" cy="736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4827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9300" y="652463"/>
            <a:ext cx="525145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4197350" y="1924050"/>
          <a:ext cx="4565650" cy="565150"/>
        </p:xfrm>
        <a:graphic>
          <a:graphicData uri="http://schemas.openxmlformats.org/presentationml/2006/ole">
            <p:oleObj spid="_x0000_s66565" name="Equation" r:id="rId10" imgW="3898900" imgH="482600" progId="Equation.3">
              <p:embed/>
            </p:oleObj>
          </a:graphicData>
        </a:graphic>
      </p:graphicFrame>
      <p:sp>
        <p:nvSpPr>
          <p:cNvPr id="34828" name="Text Box 3"/>
          <p:cNvSpPr txBox="1">
            <a:spLocks noChangeArrowheads="1"/>
          </p:cNvSpPr>
          <p:nvPr/>
        </p:nvSpPr>
        <p:spPr bwMode="auto">
          <a:xfrm>
            <a:off x="1444625" y="-85725"/>
            <a:ext cx="605085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200" dirty="0">
                <a:latin typeface="Comic Sans MS"/>
                <a:cs typeface="Comic Sans MS"/>
              </a:rPr>
              <a:t>Gains from coherent </a:t>
            </a:r>
            <a:r>
              <a:rPr lang="en-US" sz="3200" dirty="0" err="1">
                <a:latin typeface="Comic Sans MS"/>
                <a:cs typeface="Comic Sans MS"/>
              </a:rPr>
              <a:t>e</a:t>
            </a:r>
            <a:r>
              <a:rPr lang="en-US" sz="3200" dirty="0">
                <a:latin typeface="Comic Sans MS"/>
                <a:cs typeface="Comic Sans MS"/>
              </a:rPr>
              <a:t>-cooling: </a:t>
            </a:r>
          </a:p>
          <a:p>
            <a:pPr algn="ctr" eaLnBrk="0" hangingPunct="0"/>
            <a:r>
              <a:rPr lang="en-US" sz="2000" dirty="0">
                <a:latin typeface="Comic Sans MS"/>
                <a:cs typeface="Comic Sans MS"/>
              </a:rPr>
              <a:t>Coherent Electron Cooling vs. IBS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165100"/>
            <a:ext cx="7772400" cy="8509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>
                <a:solidFill>
                  <a:srgbClr val="0000D6"/>
                </a:solidFill>
                <a:latin typeface="Comic Sans MS"/>
                <a:cs typeface="Comic Sans MS"/>
              </a:rPr>
              <a:t>Compact spreaders/combiners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0" y="1854200"/>
            <a:ext cx="2019300" cy="476250"/>
            <a:chOff x="400" y="1848"/>
            <a:chExt cx="1272" cy="300"/>
          </a:xfrm>
        </p:grpSpPr>
        <p:grpSp>
          <p:nvGrpSpPr>
            <p:cNvPr id="3" name="Group 37"/>
            <p:cNvGrpSpPr>
              <a:grpSpLocks/>
            </p:cNvGrpSpPr>
            <p:nvPr/>
          </p:nvGrpSpPr>
          <p:grpSpPr bwMode="auto">
            <a:xfrm>
              <a:off x="400" y="1848"/>
              <a:ext cx="648" cy="300"/>
              <a:chOff x="400" y="1848"/>
              <a:chExt cx="648" cy="300"/>
            </a:xfrm>
          </p:grpSpPr>
          <p:grpSp>
            <p:nvGrpSpPr>
              <p:cNvPr id="4" name="Group 29"/>
              <p:cNvGrpSpPr>
                <a:grpSpLocks/>
              </p:cNvGrpSpPr>
              <p:nvPr/>
            </p:nvGrpSpPr>
            <p:grpSpPr bwMode="auto">
              <a:xfrm>
                <a:off x="400" y="1848"/>
                <a:ext cx="336" cy="298"/>
                <a:chOff x="400" y="1848"/>
                <a:chExt cx="336" cy="298"/>
              </a:xfrm>
            </p:grpSpPr>
            <p:grpSp>
              <p:nvGrpSpPr>
                <p:cNvPr id="5" name="Group 25"/>
                <p:cNvGrpSpPr>
                  <a:grpSpLocks/>
                </p:cNvGrpSpPr>
                <p:nvPr/>
              </p:nvGrpSpPr>
              <p:grpSpPr bwMode="auto">
                <a:xfrm>
                  <a:off x="400" y="1848"/>
                  <a:ext cx="176" cy="296"/>
                  <a:chOff x="400" y="1848"/>
                  <a:chExt cx="176" cy="296"/>
                </a:xfrm>
              </p:grpSpPr>
              <p:sp>
                <p:nvSpPr>
                  <p:cNvPr id="117780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40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17782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6" name="Group 26"/>
                <p:cNvGrpSpPr>
                  <a:grpSpLocks/>
                </p:cNvGrpSpPr>
                <p:nvPr/>
              </p:nvGrpSpPr>
              <p:grpSpPr bwMode="auto">
                <a:xfrm>
                  <a:off x="560" y="1850"/>
                  <a:ext cx="176" cy="296"/>
                  <a:chOff x="400" y="1848"/>
                  <a:chExt cx="176" cy="296"/>
                </a:xfrm>
              </p:grpSpPr>
              <p:sp>
                <p:nvSpPr>
                  <p:cNvPr id="117787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40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17788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grpSp>
            <p:nvGrpSpPr>
              <p:cNvPr id="7" name="Group 30"/>
              <p:cNvGrpSpPr>
                <a:grpSpLocks/>
              </p:cNvGrpSpPr>
              <p:nvPr/>
            </p:nvGrpSpPr>
            <p:grpSpPr bwMode="auto">
              <a:xfrm>
                <a:off x="712" y="1850"/>
                <a:ext cx="336" cy="298"/>
                <a:chOff x="400" y="1848"/>
                <a:chExt cx="336" cy="298"/>
              </a:xfrm>
            </p:grpSpPr>
            <p:grpSp>
              <p:nvGrpSpPr>
                <p:cNvPr id="8" name="Group 31"/>
                <p:cNvGrpSpPr>
                  <a:grpSpLocks/>
                </p:cNvGrpSpPr>
                <p:nvPr/>
              </p:nvGrpSpPr>
              <p:grpSpPr bwMode="auto">
                <a:xfrm>
                  <a:off x="400" y="1848"/>
                  <a:ext cx="176" cy="296"/>
                  <a:chOff x="400" y="1848"/>
                  <a:chExt cx="176" cy="296"/>
                </a:xfrm>
              </p:grpSpPr>
              <p:sp>
                <p:nvSpPr>
                  <p:cNvPr id="117792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40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17793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9" name="Group 34"/>
                <p:cNvGrpSpPr>
                  <a:grpSpLocks/>
                </p:cNvGrpSpPr>
                <p:nvPr/>
              </p:nvGrpSpPr>
              <p:grpSpPr bwMode="auto">
                <a:xfrm>
                  <a:off x="560" y="1850"/>
                  <a:ext cx="176" cy="296"/>
                  <a:chOff x="400" y="1848"/>
                  <a:chExt cx="176" cy="296"/>
                </a:xfrm>
              </p:grpSpPr>
              <p:sp>
                <p:nvSpPr>
                  <p:cNvPr id="117795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0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17796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</p:grp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1024" y="1848"/>
              <a:ext cx="648" cy="300"/>
              <a:chOff x="400" y="1848"/>
              <a:chExt cx="648" cy="300"/>
            </a:xfrm>
          </p:grpSpPr>
          <p:grpSp>
            <p:nvGrpSpPr>
              <p:cNvPr id="11" name="Group 39"/>
              <p:cNvGrpSpPr>
                <a:grpSpLocks/>
              </p:cNvGrpSpPr>
              <p:nvPr/>
            </p:nvGrpSpPr>
            <p:grpSpPr bwMode="auto">
              <a:xfrm>
                <a:off x="400" y="1848"/>
                <a:ext cx="336" cy="298"/>
                <a:chOff x="400" y="1848"/>
                <a:chExt cx="336" cy="298"/>
              </a:xfrm>
            </p:grpSpPr>
            <p:grpSp>
              <p:nvGrpSpPr>
                <p:cNvPr id="12" name="Group 40"/>
                <p:cNvGrpSpPr>
                  <a:grpSpLocks/>
                </p:cNvGrpSpPr>
                <p:nvPr/>
              </p:nvGrpSpPr>
              <p:grpSpPr bwMode="auto">
                <a:xfrm>
                  <a:off x="400" y="1848"/>
                  <a:ext cx="176" cy="296"/>
                  <a:chOff x="400" y="1848"/>
                  <a:chExt cx="176" cy="296"/>
                </a:xfrm>
              </p:grpSpPr>
              <p:sp>
                <p:nvSpPr>
                  <p:cNvPr id="117801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0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17802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13" name="Group 43"/>
                <p:cNvGrpSpPr>
                  <a:grpSpLocks/>
                </p:cNvGrpSpPr>
                <p:nvPr/>
              </p:nvGrpSpPr>
              <p:grpSpPr bwMode="auto">
                <a:xfrm>
                  <a:off x="560" y="1850"/>
                  <a:ext cx="176" cy="296"/>
                  <a:chOff x="400" y="1848"/>
                  <a:chExt cx="176" cy="296"/>
                </a:xfrm>
              </p:grpSpPr>
              <p:sp>
                <p:nvSpPr>
                  <p:cNvPr id="117804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40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17805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grpSp>
            <p:nvGrpSpPr>
              <p:cNvPr id="14" name="Group 46"/>
              <p:cNvGrpSpPr>
                <a:grpSpLocks/>
              </p:cNvGrpSpPr>
              <p:nvPr/>
            </p:nvGrpSpPr>
            <p:grpSpPr bwMode="auto">
              <a:xfrm>
                <a:off x="712" y="1850"/>
                <a:ext cx="336" cy="298"/>
                <a:chOff x="400" y="1848"/>
                <a:chExt cx="336" cy="298"/>
              </a:xfrm>
            </p:grpSpPr>
            <p:grpSp>
              <p:nvGrpSpPr>
                <p:cNvPr id="15" name="Group 47"/>
                <p:cNvGrpSpPr>
                  <a:grpSpLocks/>
                </p:cNvGrpSpPr>
                <p:nvPr/>
              </p:nvGrpSpPr>
              <p:grpSpPr bwMode="auto">
                <a:xfrm>
                  <a:off x="400" y="1848"/>
                  <a:ext cx="176" cy="296"/>
                  <a:chOff x="400" y="1848"/>
                  <a:chExt cx="176" cy="296"/>
                </a:xfrm>
              </p:grpSpPr>
              <p:sp>
                <p:nvSpPr>
                  <p:cNvPr id="117808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40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17809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16" name="Group 50"/>
                <p:cNvGrpSpPr>
                  <a:grpSpLocks/>
                </p:cNvGrpSpPr>
                <p:nvPr/>
              </p:nvGrpSpPr>
              <p:grpSpPr bwMode="auto">
                <a:xfrm>
                  <a:off x="560" y="1850"/>
                  <a:ext cx="176" cy="296"/>
                  <a:chOff x="400" y="1848"/>
                  <a:chExt cx="176" cy="296"/>
                </a:xfrm>
              </p:grpSpPr>
              <p:sp>
                <p:nvSpPr>
                  <p:cNvPr id="117811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40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17812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1848"/>
                    <a:ext cx="96" cy="2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5000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</p:grpSp>
      </p:grpSp>
      <p:sp>
        <p:nvSpPr>
          <p:cNvPr id="117817" name="Line 57"/>
          <p:cNvSpPr>
            <a:spLocks noChangeShapeType="1"/>
          </p:cNvSpPr>
          <p:nvPr/>
        </p:nvSpPr>
        <p:spPr bwMode="auto">
          <a:xfrm flipV="1">
            <a:off x="0" y="2082800"/>
            <a:ext cx="2330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18" name="Line 58"/>
          <p:cNvSpPr>
            <a:spLocks noChangeShapeType="1"/>
          </p:cNvSpPr>
          <p:nvPr/>
        </p:nvSpPr>
        <p:spPr bwMode="auto">
          <a:xfrm>
            <a:off x="2333625" y="2082800"/>
            <a:ext cx="1879600" cy="182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19" name="Line 59"/>
          <p:cNvSpPr>
            <a:spLocks noChangeShapeType="1"/>
          </p:cNvSpPr>
          <p:nvPr/>
        </p:nvSpPr>
        <p:spPr bwMode="auto">
          <a:xfrm>
            <a:off x="2339975" y="2082800"/>
            <a:ext cx="1879600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20" name="Line 60"/>
          <p:cNvSpPr>
            <a:spLocks noChangeShapeType="1"/>
          </p:cNvSpPr>
          <p:nvPr/>
        </p:nvSpPr>
        <p:spPr bwMode="auto">
          <a:xfrm>
            <a:off x="2349500" y="2079625"/>
            <a:ext cx="187960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21" name="Line 61"/>
          <p:cNvSpPr>
            <a:spLocks noChangeShapeType="1"/>
          </p:cNvSpPr>
          <p:nvPr/>
        </p:nvSpPr>
        <p:spPr bwMode="auto">
          <a:xfrm>
            <a:off x="2352675" y="2079625"/>
            <a:ext cx="1879600" cy="274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22" name="Rectangle 62"/>
          <p:cNvSpPr>
            <a:spLocks noChangeArrowheads="1"/>
          </p:cNvSpPr>
          <p:nvPr/>
        </p:nvSpPr>
        <p:spPr bwMode="auto">
          <a:xfrm rot="240000">
            <a:off x="3397250" y="2097088"/>
            <a:ext cx="46038" cy="2746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23" name="Rectangle 63"/>
          <p:cNvSpPr>
            <a:spLocks noChangeArrowheads="1"/>
          </p:cNvSpPr>
          <p:nvPr/>
        </p:nvSpPr>
        <p:spPr bwMode="auto">
          <a:xfrm rot="240000">
            <a:off x="3402013" y="2100263"/>
            <a:ext cx="46037" cy="460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25" name="Rectangle 65"/>
          <p:cNvSpPr>
            <a:spLocks noChangeArrowheads="1"/>
          </p:cNvSpPr>
          <p:nvPr/>
        </p:nvSpPr>
        <p:spPr bwMode="auto">
          <a:xfrm rot="240000">
            <a:off x="3398838" y="2157413"/>
            <a:ext cx="46037" cy="460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26" name="Rectangle 66"/>
          <p:cNvSpPr>
            <a:spLocks noChangeArrowheads="1"/>
          </p:cNvSpPr>
          <p:nvPr/>
        </p:nvSpPr>
        <p:spPr bwMode="auto">
          <a:xfrm rot="240000">
            <a:off x="3392488" y="2214563"/>
            <a:ext cx="46037" cy="46037"/>
          </a:xfrm>
          <a:prstGeom prst="rect">
            <a:avLst/>
          </a:prstGeom>
          <a:solidFill>
            <a:srgbClr val="0000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27" name="Rectangle 67"/>
          <p:cNvSpPr>
            <a:spLocks noChangeArrowheads="1"/>
          </p:cNvSpPr>
          <p:nvPr/>
        </p:nvSpPr>
        <p:spPr bwMode="auto">
          <a:xfrm rot="240000">
            <a:off x="3392488" y="2271713"/>
            <a:ext cx="46037" cy="46037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30" name="Line 70"/>
          <p:cNvSpPr>
            <a:spLocks noChangeShapeType="1"/>
          </p:cNvSpPr>
          <p:nvPr/>
        </p:nvSpPr>
        <p:spPr bwMode="auto">
          <a:xfrm>
            <a:off x="2346325" y="2085975"/>
            <a:ext cx="187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31" name="Rectangle 71"/>
          <p:cNvSpPr>
            <a:spLocks noChangeArrowheads="1"/>
          </p:cNvSpPr>
          <p:nvPr/>
        </p:nvSpPr>
        <p:spPr bwMode="auto">
          <a:xfrm>
            <a:off x="2289175" y="1876425"/>
            <a:ext cx="152400" cy="454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35" name="Line 75"/>
          <p:cNvSpPr>
            <a:spLocks noChangeShapeType="1"/>
          </p:cNvSpPr>
          <p:nvPr/>
        </p:nvSpPr>
        <p:spPr bwMode="auto">
          <a:xfrm>
            <a:off x="4238625" y="2171700"/>
            <a:ext cx="187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36" name="Line 76"/>
          <p:cNvSpPr>
            <a:spLocks noChangeShapeType="1"/>
          </p:cNvSpPr>
          <p:nvPr/>
        </p:nvSpPr>
        <p:spPr bwMode="auto">
          <a:xfrm>
            <a:off x="4225925" y="2263775"/>
            <a:ext cx="187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37" name="Line 77"/>
          <p:cNvSpPr>
            <a:spLocks noChangeShapeType="1"/>
          </p:cNvSpPr>
          <p:nvPr/>
        </p:nvSpPr>
        <p:spPr bwMode="auto">
          <a:xfrm>
            <a:off x="4238625" y="2352675"/>
            <a:ext cx="187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38" name="Line 78"/>
          <p:cNvSpPr>
            <a:spLocks noChangeShapeType="1"/>
          </p:cNvSpPr>
          <p:nvPr/>
        </p:nvSpPr>
        <p:spPr bwMode="auto">
          <a:xfrm>
            <a:off x="4232275" y="2447925"/>
            <a:ext cx="187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39" name="Line 79"/>
          <p:cNvSpPr>
            <a:spLocks noChangeShapeType="1"/>
          </p:cNvSpPr>
          <p:nvPr/>
        </p:nvSpPr>
        <p:spPr bwMode="auto">
          <a:xfrm>
            <a:off x="4229100" y="2540000"/>
            <a:ext cx="187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40" name="Rectangle 80"/>
          <p:cNvSpPr>
            <a:spLocks noChangeArrowheads="1"/>
          </p:cNvSpPr>
          <p:nvPr/>
        </p:nvSpPr>
        <p:spPr bwMode="auto">
          <a:xfrm>
            <a:off x="4124325" y="2124075"/>
            <a:ext cx="152400" cy="454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41" name="Line 81"/>
          <p:cNvSpPr>
            <a:spLocks noChangeShapeType="1"/>
          </p:cNvSpPr>
          <p:nvPr/>
        </p:nvSpPr>
        <p:spPr bwMode="auto">
          <a:xfrm>
            <a:off x="4483100" y="1879600"/>
            <a:ext cx="0" cy="274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42" name="Line 82"/>
          <p:cNvSpPr>
            <a:spLocks noChangeShapeType="1"/>
          </p:cNvSpPr>
          <p:nvPr/>
        </p:nvSpPr>
        <p:spPr bwMode="auto">
          <a:xfrm flipH="1" flipV="1">
            <a:off x="4495800" y="2527300"/>
            <a:ext cx="0" cy="274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43" name="Text Box 83"/>
          <p:cNvSpPr txBox="1">
            <a:spLocks noChangeArrowheads="1"/>
          </p:cNvSpPr>
          <p:nvPr/>
        </p:nvSpPr>
        <p:spPr bwMode="auto">
          <a:xfrm>
            <a:off x="4170363" y="1600200"/>
            <a:ext cx="730250" cy="2769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Comic Sans MS"/>
                <a:cs typeface="Comic Sans MS"/>
              </a:rPr>
              <a:t>25 cm</a:t>
            </a:r>
          </a:p>
        </p:txBody>
      </p:sp>
      <p:sp>
        <p:nvSpPr>
          <p:cNvPr id="117844" name="AutoShape 84"/>
          <p:cNvSpPr>
            <a:spLocks noChangeArrowheads="1"/>
          </p:cNvSpPr>
          <p:nvPr/>
        </p:nvSpPr>
        <p:spPr bwMode="auto">
          <a:xfrm flipH="1" flipV="1">
            <a:off x="6121400" y="1130300"/>
            <a:ext cx="2070100" cy="1041400"/>
          </a:xfrm>
          <a:prstGeom prst="curvedRightArrow">
            <a:avLst>
              <a:gd name="adj1" fmla="val 1667"/>
              <a:gd name="adj2" fmla="val 21667"/>
              <a:gd name="adj3" fmla="val 662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45" name="AutoShape 85"/>
          <p:cNvSpPr>
            <a:spLocks noChangeArrowheads="1"/>
          </p:cNvSpPr>
          <p:nvPr/>
        </p:nvSpPr>
        <p:spPr bwMode="auto">
          <a:xfrm flipH="1" flipV="1">
            <a:off x="6115050" y="1219200"/>
            <a:ext cx="2070100" cy="1041400"/>
          </a:xfrm>
          <a:prstGeom prst="curvedRightArrow">
            <a:avLst>
              <a:gd name="adj1" fmla="val 1667"/>
              <a:gd name="adj2" fmla="val 21667"/>
              <a:gd name="adj3" fmla="val 662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46" name="AutoShape 86"/>
          <p:cNvSpPr>
            <a:spLocks noChangeArrowheads="1"/>
          </p:cNvSpPr>
          <p:nvPr/>
        </p:nvSpPr>
        <p:spPr bwMode="auto">
          <a:xfrm flipH="1" flipV="1">
            <a:off x="6115050" y="1314450"/>
            <a:ext cx="2070100" cy="1041400"/>
          </a:xfrm>
          <a:prstGeom prst="curvedRightArrow">
            <a:avLst>
              <a:gd name="adj1" fmla="val 1667"/>
              <a:gd name="adj2" fmla="val 21667"/>
              <a:gd name="adj3" fmla="val 662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47" name="AutoShape 87"/>
          <p:cNvSpPr>
            <a:spLocks noChangeArrowheads="1"/>
          </p:cNvSpPr>
          <p:nvPr/>
        </p:nvSpPr>
        <p:spPr bwMode="auto">
          <a:xfrm flipH="1" flipV="1">
            <a:off x="6108700" y="1409700"/>
            <a:ext cx="2070100" cy="1041400"/>
          </a:xfrm>
          <a:prstGeom prst="curvedRightArrow">
            <a:avLst>
              <a:gd name="adj1" fmla="val 1667"/>
              <a:gd name="adj2" fmla="val 21667"/>
              <a:gd name="adj3" fmla="val 662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48" name="AutoShape 88"/>
          <p:cNvSpPr>
            <a:spLocks noChangeArrowheads="1"/>
          </p:cNvSpPr>
          <p:nvPr/>
        </p:nvSpPr>
        <p:spPr bwMode="auto">
          <a:xfrm flipV="1">
            <a:off x="3937000" y="2197100"/>
            <a:ext cx="4362450" cy="3238500"/>
          </a:xfrm>
          <a:prstGeom prst="wedgeEllipseCallout">
            <a:avLst>
              <a:gd name="adj1" fmla="val -31954"/>
              <a:gd name="adj2" fmla="val 5053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49" name="AutoShape 89"/>
          <p:cNvSpPr>
            <a:spLocks noChangeArrowheads="1"/>
          </p:cNvSpPr>
          <p:nvPr/>
        </p:nvSpPr>
        <p:spPr bwMode="auto">
          <a:xfrm flipH="1" flipV="1">
            <a:off x="6108700" y="1498600"/>
            <a:ext cx="2070100" cy="1041400"/>
          </a:xfrm>
          <a:prstGeom prst="curvedRightArrow">
            <a:avLst>
              <a:gd name="adj1" fmla="val 1667"/>
              <a:gd name="adj2" fmla="val 21667"/>
              <a:gd name="adj3" fmla="val 662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50" name="Line 90"/>
          <p:cNvSpPr>
            <a:spLocks noChangeShapeType="1"/>
          </p:cNvSpPr>
          <p:nvPr/>
        </p:nvSpPr>
        <p:spPr bwMode="auto">
          <a:xfrm>
            <a:off x="4029075" y="3800475"/>
            <a:ext cx="4029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54" name="AutoShape 94"/>
          <p:cNvSpPr>
            <a:spLocks noChangeArrowheads="1"/>
          </p:cNvSpPr>
          <p:nvPr/>
        </p:nvSpPr>
        <p:spPr bwMode="auto">
          <a:xfrm>
            <a:off x="6051550" y="3663950"/>
            <a:ext cx="158750" cy="266700"/>
          </a:xfrm>
          <a:prstGeom prst="flowChartCollat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56" name="Rectangle 96"/>
          <p:cNvSpPr>
            <a:spLocks noChangeArrowheads="1"/>
          </p:cNvSpPr>
          <p:nvPr/>
        </p:nvSpPr>
        <p:spPr bwMode="auto">
          <a:xfrm>
            <a:off x="6327775" y="3736975"/>
            <a:ext cx="4254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57" name="Rectangle 97"/>
          <p:cNvSpPr>
            <a:spLocks noChangeArrowheads="1"/>
          </p:cNvSpPr>
          <p:nvPr/>
        </p:nvSpPr>
        <p:spPr bwMode="auto">
          <a:xfrm>
            <a:off x="7016750" y="3746500"/>
            <a:ext cx="4254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58" name="AutoShape 98"/>
          <p:cNvSpPr>
            <a:spLocks noChangeArrowheads="1"/>
          </p:cNvSpPr>
          <p:nvPr/>
        </p:nvSpPr>
        <p:spPr bwMode="auto">
          <a:xfrm>
            <a:off x="5372100" y="3670300"/>
            <a:ext cx="158750" cy="266700"/>
          </a:xfrm>
          <a:prstGeom prst="flowChartCollate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59" name="AutoShape 99"/>
          <p:cNvSpPr>
            <a:spLocks noChangeArrowheads="1"/>
          </p:cNvSpPr>
          <p:nvPr/>
        </p:nvSpPr>
        <p:spPr bwMode="auto">
          <a:xfrm>
            <a:off x="4762500" y="3676650"/>
            <a:ext cx="158750" cy="266700"/>
          </a:xfrm>
          <a:prstGeom prst="flowChartCollat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60" name="AutoShape 100"/>
          <p:cNvSpPr>
            <a:spLocks noChangeArrowheads="1"/>
          </p:cNvSpPr>
          <p:nvPr/>
        </p:nvSpPr>
        <p:spPr bwMode="auto">
          <a:xfrm>
            <a:off x="4095750" y="3667125"/>
            <a:ext cx="158750" cy="266700"/>
          </a:xfrm>
          <a:prstGeom prst="flowChartCollate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grpSp>
        <p:nvGrpSpPr>
          <p:cNvPr id="17" name="Group 108"/>
          <p:cNvGrpSpPr>
            <a:grpSpLocks/>
          </p:cNvGrpSpPr>
          <p:nvPr/>
        </p:nvGrpSpPr>
        <p:grpSpPr bwMode="auto">
          <a:xfrm>
            <a:off x="6873875" y="3686175"/>
            <a:ext cx="69850" cy="228600"/>
            <a:chOff x="4034" y="2292"/>
            <a:chExt cx="44" cy="194"/>
          </a:xfrm>
        </p:grpSpPr>
        <p:sp>
          <p:nvSpPr>
            <p:cNvPr id="117861" name="Line 101"/>
            <p:cNvSpPr>
              <a:spLocks noChangeShapeType="1"/>
            </p:cNvSpPr>
            <p:nvPr/>
          </p:nvSpPr>
          <p:spPr bwMode="auto">
            <a:xfrm>
              <a:off x="4056" y="2312"/>
              <a:ext cx="0" cy="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>
                <a:latin typeface="Comic Sans MS"/>
                <a:cs typeface="Comic Sans MS"/>
              </a:endParaRPr>
            </a:p>
          </p:txBody>
        </p:sp>
        <p:grpSp>
          <p:nvGrpSpPr>
            <p:cNvPr id="18" name="Group 104"/>
            <p:cNvGrpSpPr>
              <a:grpSpLocks/>
            </p:cNvGrpSpPr>
            <p:nvPr/>
          </p:nvGrpSpPr>
          <p:grpSpPr bwMode="auto">
            <a:xfrm>
              <a:off x="4034" y="2292"/>
              <a:ext cx="42" cy="20"/>
              <a:chOff x="4034" y="2292"/>
              <a:chExt cx="42" cy="20"/>
            </a:xfrm>
          </p:grpSpPr>
          <p:sp>
            <p:nvSpPr>
              <p:cNvPr id="117862" name="Line 102"/>
              <p:cNvSpPr>
                <a:spLocks noChangeShapeType="1"/>
              </p:cNvSpPr>
              <p:nvPr/>
            </p:nvSpPr>
            <p:spPr bwMode="auto">
              <a:xfrm flipH="1" flipV="1">
                <a:off x="4034" y="2292"/>
                <a:ext cx="18" cy="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>
                  <a:latin typeface="Comic Sans MS"/>
                  <a:cs typeface="Comic Sans MS"/>
                </a:endParaRPr>
              </a:p>
            </p:txBody>
          </p:sp>
          <p:sp>
            <p:nvSpPr>
              <p:cNvPr id="117863" name="Line 103"/>
              <p:cNvSpPr>
                <a:spLocks noChangeShapeType="1"/>
              </p:cNvSpPr>
              <p:nvPr/>
            </p:nvSpPr>
            <p:spPr bwMode="auto">
              <a:xfrm flipV="1">
                <a:off x="4058" y="2292"/>
                <a:ext cx="18" cy="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9" name="Group 105"/>
            <p:cNvGrpSpPr>
              <a:grpSpLocks/>
            </p:cNvGrpSpPr>
            <p:nvPr/>
          </p:nvGrpSpPr>
          <p:grpSpPr bwMode="auto">
            <a:xfrm flipV="1">
              <a:off x="4036" y="2466"/>
              <a:ext cx="42" cy="20"/>
              <a:chOff x="4034" y="2292"/>
              <a:chExt cx="42" cy="20"/>
            </a:xfrm>
          </p:grpSpPr>
          <p:sp>
            <p:nvSpPr>
              <p:cNvPr id="117866" name="Line 106"/>
              <p:cNvSpPr>
                <a:spLocks noChangeShapeType="1"/>
              </p:cNvSpPr>
              <p:nvPr/>
            </p:nvSpPr>
            <p:spPr bwMode="auto">
              <a:xfrm flipH="1" flipV="1">
                <a:off x="4034" y="2292"/>
                <a:ext cx="18" cy="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>
                  <a:latin typeface="Comic Sans MS"/>
                  <a:cs typeface="Comic Sans MS"/>
                </a:endParaRPr>
              </a:p>
            </p:txBody>
          </p:sp>
          <p:sp>
            <p:nvSpPr>
              <p:cNvPr id="117867" name="Line 107"/>
              <p:cNvSpPr>
                <a:spLocks noChangeShapeType="1"/>
              </p:cNvSpPr>
              <p:nvPr/>
            </p:nvSpPr>
            <p:spPr bwMode="auto">
              <a:xfrm flipV="1">
                <a:off x="4058" y="2292"/>
                <a:ext cx="18" cy="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117869" name="Line 109"/>
          <p:cNvSpPr>
            <a:spLocks noChangeShapeType="1"/>
          </p:cNvSpPr>
          <p:nvPr/>
        </p:nvSpPr>
        <p:spPr bwMode="auto">
          <a:xfrm>
            <a:off x="7607300" y="3648075"/>
            <a:ext cx="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70" name="Rectangle 110"/>
          <p:cNvSpPr>
            <a:spLocks noChangeArrowheads="1"/>
          </p:cNvSpPr>
          <p:nvPr/>
        </p:nvSpPr>
        <p:spPr bwMode="auto">
          <a:xfrm>
            <a:off x="7775575" y="3743325"/>
            <a:ext cx="4254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71" name="Rectangle 111"/>
          <p:cNvSpPr>
            <a:spLocks noChangeArrowheads="1"/>
          </p:cNvSpPr>
          <p:nvPr/>
        </p:nvSpPr>
        <p:spPr bwMode="auto">
          <a:xfrm>
            <a:off x="4305300" y="3740150"/>
            <a:ext cx="4254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72" name="Rectangle 112"/>
          <p:cNvSpPr>
            <a:spLocks noChangeArrowheads="1"/>
          </p:cNvSpPr>
          <p:nvPr/>
        </p:nvSpPr>
        <p:spPr bwMode="auto">
          <a:xfrm>
            <a:off x="4940300" y="3740150"/>
            <a:ext cx="4254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73" name="Rectangle 113"/>
          <p:cNvSpPr>
            <a:spLocks noChangeArrowheads="1"/>
          </p:cNvSpPr>
          <p:nvPr/>
        </p:nvSpPr>
        <p:spPr bwMode="auto">
          <a:xfrm>
            <a:off x="5562600" y="3740150"/>
            <a:ext cx="425450" cy="114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74" name="Rectangle 114"/>
          <p:cNvSpPr>
            <a:spLocks noChangeArrowheads="1"/>
          </p:cNvSpPr>
          <p:nvPr/>
        </p:nvSpPr>
        <p:spPr bwMode="auto">
          <a:xfrm>
            <a:off x="3873500" y="2743200"/>
            <a:ext cx="46863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dirty="0">
                <a:latin typeface="Comic Sans MS"/>
                <a:cs typeface="Comic Sans MS"/>
              </a:rPr>
              <a:t>Using SQ-</a:t>
            </a:r>
            <a:r>
              <a:rPr lang="en-US" sz="2000" dirty="0" err="1">
                <a:latin typeface="Comic Sans MS"/>
                <a:cs typeface="Comic Sans MS"/>
              </a:rPr>
              <a:t>quadrupoles</a:t>
            </a:r>
            <a:r>
              <a:rPr lang="en-US" sz="2000" dirty="0">
                <a:latin typeface="Comic Sans MS"/>
                <a:cs typeface="Comic Sans MS"/>
              </a:rPr>
              <a:t> to </a:t>
            </a:r>
            <a:br>
              <a:rPr lang="en-US" sz="2000" dirty="0">
                <a:latin typeface="Comic Sans MS"/>
                <a:cs typeface="Comic Sans MS"/>
              </a:rPr>
            </a:br>
            <a:r>
              <a:rPr lang="en-US" sz="2000" dirty="0">
                <a:latin typeface="Comic Sans MS"/>
                <a:cs typeface="Comic Sans MS"/>
              </a:rPr>
              <a:t>match vertical </a:t>
            </a:r>
            <a:r>
              <a:rPr lang="en-US" sz="2000" dirty="0" smtClean="0">
                <a:latin typeface="Comic Sans MS"/>
                <a:cs typeface="Comic Sans MS"/>
              </a:rPr>
              <a:t>dispersion</a:t>
            </a:r>
          </a:p>
          <a:p>
            <a:pPr algn="ctr" eaLnBrk="1" hangingPunct="1"/>
            <a:r>
              <a:rPr lang="en-US" sz="2000" dirty="0" smtClean="0">
                <a:latin typeface="Comic Sans MS"/>
                <a:cs typeface="Comic Sans MS"/>
              </a:rPr>
              <a:t/>
            </a:r>
            <a:br>
              <a:rPr lang="en-US" sz="2000" dirty="0" smtClean="0">
                <a:latin typeface="Comic Sans MS"/>
                <a:cs typeface="Comic Sans MS"/>
              </a:rPr>
            </a:br>
            <a:r>
              <a:rPr lang="en-US" sz="2000" dirty="0">
                <a:latin typeface="Comic Sans MS"/>
                <a:cs typeface="Comic Sans MS"/>
              </a:rPr>
              <a:t> </a:t>
            </a:r>
            <a:br>
              <a:rPr lang="en-US" sz="2000" dirty="0">
                <a:latin typeface="Comic Sans MS"/>
                <a:cs typeface="Comic Sans MS"/>
              </a:rPr>
            </a:br>
            <a:r>
              <a:rPr lang="en-US" sz="2000" dirty="0">
                <a:latin typeface="Comic Sans MS"/>
                <a:cs typeface="Comic Sans MS"/>
              </a:rPr>
              <a:t>with horizontal dispersion</a:t>
            </a:r>
            <a:br>
              <a:rPr lang="en-US" sz="2000" dirty="0">
                <a:latin typeface="Comic Sans MS"/>
                <a:cs typeface="Comic Sans MS"/>
              </a:rPr>
            </a:br>
            <a:r>
              <a:rPr lang="en-US" sz="2000" dirty="0">
                <a:latin typeface="Comic Sans MS"/>
                <a:cs typeface="Comic Sans MS"/>
              </a:rPr>
              <a:t>in the arc  </a:t>
            </a:r>
          </a:p>
        </p:txBody>
      </p:sp>
      <p:sp>
        <p:nvSpPr>
          <p:cNvPr id="117875" name="Text Box 115"/>
          <p:cNvSpPr txBox="1">
            <a:spLocks noChangeArrowheads="1"/>
          </p:cNvSpPr>
          <p:nvPr/>
        </p:nvSpPr>
        <p:spPr bwMode="auto">
          <a:xfrm>
            <a:off x="5965825" y="1708150"/>
            <a:ext cx="8816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omic Sans MS"/>
                <a:cs typeface="Comic Sans MS"/>
              </a:rPr>
              <a:t>20 GeV</a:t>
            </a:r>
          </a:p>
        </p:txBody>
      </p:sp>
      <p:sp>
        <p:nvSpPr>
          <p:cNvPr id="117876" name="Text Box 116"/>
          <p:cNvSpPr txBox="1">
            <a:spLocks noChangeArrowheads="1"/>
          </p:cNvSpPr>
          <p:nvPr/>
        </p:nvSpPr>
        <p:spPr bwMode="auto">
          <a:xfrm>
            <a:off x="7629525" y="2292350"/>
            <a:ext cx="7564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4 </a:t>
            </a:r>
            <a:r>
              <a:rPr lang="en-US" sz="1600" dirty="0" err="1">
                <a:latin typeface="Comic Sans MS"/>
                <a:cs typeface="Comic Sans MS"/>
              </a:rPr>
              <a:t>GeV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17878" name="Line 118"/>
          <p:cNvSpPr>
            <a:spLocks noChangeShapeType="1"/>
          </p:cNvSpPr>
          <p:nvPr/>
        </p:nvSpPr>
        <p:spPr bwMode="auto">
          <a:xfrm>
            <a:off x="2362200" y="2857500"/>
            <a:ext cx="177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117879" name="Text Box 119"/>
          <p:cNvSpPr txBox="1">
            <a:spLocks noChangeArrowheads="1"/>
          </p:cNvSpPr>
          <p:nvPr/>
        </p:nvSpPr>
        <p:spPr bwMode="auto">
          <a:xfrm>
            <a:off x="2625725" y="2982913"/>
            <a:ext cx="8858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omic Sans MS"/>
                <a:cs typeface="Comic Sans MS"/>
              </a:rPr>
              <a:t>~10 m</a:t>
            </a:r>
          </a:p>
        </p:txBody>
      </p:sp>
      <p:sp>
        <p:nvSpPr>
          <p:cNvPr id="117881" name="Rectangle 121"/>
          <p:cNvSpPr>
            <a:spLocks noChangeArrowheads="1"/>
          </p:cNvSpPr>
          <p:nvPr/>
        </p:nvSpPr>
        <p:spPr bwMode="auto">
          <a:xfrm>
            <a:off x="1003300" y="5334000"/>
            <a:ext cx="77724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>
                <a:latin typeface="Comic Sans MS"/>
                <a:cs typeface="Comic Sans MS"/>
              </a:rPr>
              <a:t>This concept allows to use most of the RHIC straight sections for SF </a:t>
            </a:r>
            <a:r>
              <a:rPr lang="en-US" dirty="0" err="1">
                <a:latin typeface="Comic Sans MS"/>
                <a:cs typeface="Comic Sans MS"/>
              </a:rPr>
              <a:t>linacs</a:t>
            </a:r>
            <a:r>
              <a:rPr lang="en-US" dirty="0">
                <a:latin typeface="Comic Sans MS"/>
                <a:cs typeface="Comic Sans MS"/>
              </a:rPr>
              <a:t> and to use part of the arcs for matching</a:t>
            </a:r>
          </a:p>
        </p:txBody>
      </p:sp>
      <p:sp>
        <p:nvSpPr>
          <p:cNvPr id="87" name="Rectangle 86"/>
          <p:cNvSpPr/>
          <p:nvPr/>
        </p:nvSpPr>
        <p:spPr>
          <a:xfrm>
            <a:off x="1765300" y="6586835"/>
            <a:ext cx="5435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1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1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1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1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88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090" y="3619500"/>
            <a:ext cx="5501640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713" y="0"/>
            <a:ext cx="4813935" cy="3400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9667" y="0"/>
            <a:ext cx="5501640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799" y="3457575"/>
            <a:ext cx="4813935" cy="3400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96086" y="3250168"/>
            <a:ext cx="28474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© </a:t>
            </a:r>
            <a:r>
              <a:rPr lang="en-US" sz="1600" dirty="0" err="1" smtClean="0">
                <a:latin typeface="Comic Sans MS"/>
                <a:cs typeface="Comic Sans MS"/>
              </a:rPr>
              <a:t>H.Burkhard</a:t>
            </a:r>
            <a:r>
              <a:rPr lang="en-US" sz="1600" dirty="0" smtClean="0">
                <a:latin typeface="Comic Sans MS"/>
                <a:cs typeface="Comic Sans MS"/>
              </a:rPr>
              <a:t>, </a:t>
            </a:r>
            <a:r>
              <a:rPr lang="en-US" sz="1600" dirty="0" err="1" smtClean="0">
                <a:latin typeface="Comic Sans MS"/>
                <a:cs typeface="Comic Sans MS"/>
              </a:rPr>
              <a:t>B.Holzer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53686" y="637269"/>
            <a:ext cx="4064000" cy="1143000"/>
          </a:xfrm>
          <a:prstGeom prst="rect">
            <a:avLst/>
          </a:prstGeom>
        </p:spPr>
        <p:txBody>
          <a:bodyPr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/>
                <a:ea typeface="ＭＳ Ｐゴシック" pitchFamily="-110" charset="-128"/>
                <a:cs typeface="Comic Sans MS"/>
              </a:rPr>
              <a:t>LHeC</a:t>
            </a:r>
            <a:endParaRPr kumimoji="0" lang="en-US" sz="4400" b="1" i="0" u="sng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mic Sans MS"/>
              <a:ea typeface="ＭＳ Ｐゴシック" pitchFamily="-110" charset="-128"/>
              <a:cs typeface="Comic Sans M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 smtClean="0">
                <a:solidFill>
                  <a:srgbClr val="000099"/>
                </a:solidFill>
                <a:latin typeface="Comic Sans MS"/>
                <a:ea typeface="ＭＳ Ｐゴシック" pitchFamily="-110" charset="-128"/>
                <a:cs typeface="Comic Sans MS"/>
              </a:rPr>
              <a:t>layouts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ＭＳ Ｐゴシック" pitchFamily="-110" charset="-128"/>
              <a:cs typeface="Comic Sans M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6713" y="3619500"/>
            <a:ext cx="4064000" cy="1143000"/>
          </a:xfrm>
          <a:prstGeom prst="rect">
            <a:avLst/>
          </a:prstGeom>
        </p:spPr>
        <p:txBody>
          <a:bodyPr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/>
                <a:ea typeface="ＭＳ Ｐゴシック" pitchFamily="-110" charset="-128"/>
                <a:cs typeface="Comic Sans MS"/>
              </a:rPr>
              <a:t>Ring-ring</a:t>
            </a:r>
            <a:endParaRPr kumimoji="0" lang="en-US" sz="280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ＭＳ Ｐゴシック" pitchFamily="-110" charset="-128"/>
              <a:cs typeface="Comic Sans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054" y="0"/>
            <a:ext cx="765946" cy="73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8240"/>
            <a:ext cx="8686800" cy="730250"/>
          </a:xfrm>
        </p:spPr>
        <p:txBody>
          <a:bodyPr/>
          <a:lstStyle/>
          <a:p>
            <a:r>
              <a:rPr lang="en-US" sz="3200" dirty="0" smtClean="0">
                <a:solidFill>
                  <a:srgbClr val="000090"/>
                </a:solidFill>
                <a:latin typeface="Comic Sans MS"/>
                <a:cs typeface="Comic Sans MS"/>
              </a:rPr>
              <a:t>eRHIC timeline</a:t>
            </a:r>
            <a:endParaRPr lang="en-US" sz="3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98600"/>
            <a:ext cx="8604250" cy="4622800"/>
          </a:xfrm>
          <a:ln>
            <a:solidFill>
              <a:srgbClr val="000090"/>
            </a:solidFill>
          </a:ln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1600" i="1" u="sng" dirty="0" smtClean="0">
                <a:solidFill>
                  <a:srgbClr val="000090"/>
                </a:solidFill>
                <a:latin typeface="Comic Sans MS"/>
                <a:cs typeface="Comic Sans MS"/>
              </a:rPr>
              <a:t>Add 10 </a:t>
            </a:r>
            <a:r>
              <a:rPr lang="en-US" sz="1600" i="1" u="sng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i="1" u="sng" dirty="0" smtClean="0">
                <a:solidFill>
                  <a:srgbClr val="000090"/>
                </a:solidFill>
                <a:latin typeface="Comic Sans MS"/>
                <a:cs typeface="Comic Sans MS"/>
              </a:rPr>
              <a:t> electron machine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to RHIC with 250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polarized protons and 100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GeV/n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ions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Luminosity is based on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hadron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beam parameters demonstrated in RHIC complex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First paper and workshop on eRHIC – 1999</a:t>
            </a:r>
          </a:p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“eRHIC </a:t>
            </a:r>
            <a:r>
              <a:rPr lang="en-US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Zeroth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-Order Design Report” and cost estimate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, BNL 2004 </a:t>
            </a:r>
          </a:p>
          <a:p>
            <a:pPr lvl="1">
              <a:spcAft>
                <a:spcPts val="600"/>
              </a:spcAft>
            </a:pP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Ring-ring (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-ring designed by MIT) was the main option, L~10</a:t>
            </a:r>
            <a:r>
              <a:rPr lang="en-US" sz="12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32</a:t>
            </a:r>
          </a:p>
          <a:p>
            <a:pPr lvl="1">
              <a:spcAft>
                <a:spcPts val="600"/>
              </a:spcAft>
            </a:pP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70+ page appendix on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Linac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(ERL) – Ring as back-up, L~10</a:t>
            </a:r>
            <a:r>
              <a:rPr lang="en-US" sz="12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33</a:t>
            </a:r>
            <a:endParaRPr lang="en-US" sz="12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2007 – after detailed studies we found that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linac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-ring has 5-10 fold higher luminosity – it became the main option</a:t>
            </a:r>
          </a:p>
          <a:p>
            <a:pPr>
              <a:spcAft>
                <a:spcPts val="600"/>
              </a:spcAft>
            </a:pP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eA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group made a case that 20 (or even 30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 electrons are needed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March 2008 – first staging option of eRHIC of all-in-the tunnel ERL with 2(4)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as the first stage, with 10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and 20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as next steps</a:t>
            </a:r>
          </a:p>
          <a:p>
            <a:pPr lvl="1">
              <a:spcAft>
                <a:spcPts val="600"/>
              </a:spcAft>
            </a:pP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there is potential for increase of RHIC energy to 800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if physics justifies the cost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2009 – we plan to release first release of 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Design Report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on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MeRHIC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(Medium energy eRHIC)</a:t>
            </a: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6998" y="1098490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BNL &amp; MIT</a:t>
            </a: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9975"/>
            <a:ext cx="9144000" cy="5546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800" b="1" dirty="0" err="1" smtClean="0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MeRHIC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: Medium Energy electron-Ion Collider 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90% of ERL hardware will be use for full energy eRHIC</a:t>
            </a:r>
            <a:endParaRPr lang="en-US" sz="1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Possible use of the detector in  eRHIC operation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ea typeface="ＭＳ Ｐゴシック" pitchFamily="-110" charset="-128"/>
                <a:cs typeface="Comic Sans MS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eRHIC – High energy and luminosity phase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Based on present RHIC beam intensities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With coherent electron cooling requirements on the electron beam current is 50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mA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20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50 </a:t>
            </a:r>
            <a:r>
              <a:rPr lang="en-US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electron beam losses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4 MW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total for synchrotron radiation.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30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10 </a:t>
            </a:r>
            <a:r>
              <a:rPr lang="en-US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electron beam loses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4 MW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for synchrotron radiation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Power density is &lt;2 kW/meter and is well within B-factory limits (8 kW/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800" b="1" dirty="0" smtClean="0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eRHIC </a:t>
            </a:r>
            <a:r>
              <a:rPr lang="en-US" sz="1800" b="1" dirty="0" err="1" smtClean="0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upgrade(s</a:t>
            </a:r>
            <a:r>
              <a:rPr lang="en-US" sz="1800" b="1" dirty="0" smtClean="0">
                <a:solidFill>
                  <a:srgbClr val="0000FF"/>
                </a:solidFill>
                <a:latin typeface="Comic Sans MS"/>
                <a:ea typeface="ＭＳ Ｐゴシック" pitchFamily="-110" charset="-128"/>
                <a:cs typeface="Comic Sans MS"/>
              </a:rPr>
              <a:t>)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High luminosity, low energy requires crab cavities, new injections, Cu-coating of RHIC vacuum chambers, new level of intensities in RHIC</a:t>
            </a:r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rgbClr val="000090"/>
                </a:solidFill>
                <a:latin typeface="Comic Sans MS"/>
                <a:ea typeface="ＭＳ Ｐゴシック" pitchFamily="-110" charset="-128"/>
                <a:cs typeface="Comic Sans MS"/>
              </a:rPr>
              <a:t>Polarized  electron source current of 400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ＭＳ Ｐゴシック" pitchFamily="-110" charset="-128"/>
                <a:cs typeface="Comic Sans MS"/>
              </a:rPr>
              <a:t>mA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ＭＳ Ｐゴシック" pitchFamily="-110" charset="-128"/>
                <a:cs typeface="Comic Sans MS"/>
              </a:rPr>
              <a:t> at10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ＭＳ Ｐゴシック" pitchFamily="-110" charset="-128"/>
                <a:cs typeface="Comic Sans MS"/>
              </a:rPr>
              <a:t>GeV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ＭＳ Ｐゴシック" pitchFamily="-110" charset="-128"/>
                <a:cs typeface="Comic Sans MS"/>
              </a:rPr>
              <a:t>, losses </a:t>
            </a:r>
            <a:r>
              <a:rPr lang="en-US" sz="1200" dirty="0" smtClean="0">
                <a:solidFill>
                  <a:srgbClr val="FF0000"/>
                </a:solidFill>
                <a:latin typeface="Comic Sans MS"/>
                <a:ea typeface="ＭＳ Ｐゴシック" pitchFamily="-110" charset="-128"/>
                <a:cs typeface="Comic Sans MS"/>
              </a:rPr>
              <a:t>2 MW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ＭＳ Ｐゴシック" pitchFamily="-110" charset="-128"/>
                <a:cs typeface="Comic Sans MS"/>
              </a:rPr>
              <a:t>total for synchrotron radiation, power density is 1 kW/meter </a:t>
            </a:r>
            <a:endParaRPr lang="en-US" sz="1400" b="1" dirty="0" smtClean="0">
              <a:solidFill>
                <a:srgbClr val="0000FF"/>
              </a:solidFill>
              <a:latin typeface="Comic Sans MS"/>
              <a:ea typeface="ＭＳ Ｐゴシック" pitchFamily="-110" charset="-128"/>
              <a:cs typeface="Comic Sans MS"/>
            </a:endParaRP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High energy option requires replacing one of RHIC ring with 8 T magnets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546100" y="-65088"/>
            <a:ext cx="789940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3200" i="0">
                <a:latin typeface="Comic Sans MS"/>
                <a:cs typeface="Comic Sans MS"/>
              </a:rPr>
              <a:t>Staging of eRHIC: </a:t>
            </a:r>
            <a:br>
              <a:rPr lang="en-US" sz="3200" i="0">
                <a:latin typeface="Comic Sans MS"/>
                <a:cs typeface="Comic Sans MS"/>
              </a:rPr>
            </a:br>
            <a:r>
              <a:rPr lang="en-US" sz="3200" i="0">
                <a:latin typeface="Comic Sans MS"/>
                <a:cs typeface="Comic Sans MS"/>
              </a:rPr>
              <a:t>Re-use, Beams and Energetics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CCpictur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314"/>
            <a:ext cx="3098799" cy="320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 descr="CCpicture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69572"/>
            <a:ext cx="3365500" cy="328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200400" y="572512"/>
            <a:ext cx="14859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Distance </a:t>
            </a:r>
            <a:r>
              <a:rPr lang="en-US" sz="1600" dirty="0">
                <a:latin typeface="Comic Sans MS"/>
                <a:cs typeface="Comic Sans MS"/>
              </a:rPr>
              <a:t>scales resolved in lepton-hadron scattering experiments since 1950s, and some of the new physics revealed</a:t>
            </a:r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2057400" y="-109538"/>
            <a:ext cx="640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LHeC</a:t>
            </a:r>
            <a:r>
              <a:rPr lang="en-US" sz="3600" dirty="0" smtClean="0">
                <a:solidFill>
                  <a:srgbClr val="000090"/>
                </a:solidFill>
                <a:latin typeface="Comic Sans MS"/>
                <a:cs typeface="Comic Sans MS"/>
              </a:rPr>
              <a:t> physics </a:t>
            </a:r>
            <a:r>
              <a:rPr lang="en-US" sz="3600" dirty="0">
                <a:solidFill>
                  <a:srgbClr val="000090"/>
                </a:solidFill>
                <a:latin typeface="Comic Sans MS"/>
                <a:cs typeface="Comic Sans MS"/>
              </a:rPr>
              <a:t>motivation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54100" y="4157662"/>
            <a:ext cx="22236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/>
                <a:cs typeface="Comic Sans MS"/>
              </a:rPr>
              <a:t>&gt;5x HERA </a:t>
            </a:r>
            <a:r>
              <a:rPr lang="en-US" sz="1400" b="1" dirty="0" err="1">
                <a:solidFill>
                  <a:srgbClr val="FF0000"/>
                </a:solidFill>
                <a:latin typeface="Comic Sans MS"/>
                <a:cs typeface="Comic Sans MS"/>
              </a:rPr>
              <a:t>c.m</a:t>
            </a:r>
            <a:r>
              <a:rPr lang="en-US" sz="1400" b="1" dirty="0">
                <a:solidFill>
                  <a:srgbClr val="FF0000"/>
                </a:solidFill>
                <a:latin typeface="Comic Sans MS"/>
                <a:cs typeface="Comic Sans MS"/>
              </a:rPr>
              <a:t>. energy</a:t>
            </a:r>
          </a:p>
          <a:p>
            <a:r>
              <a:rPr lang="en-US" sz="1400" b="1" dirty="0">
                <a:solidFill>
                  <a:srgbClr val="FF0000"/>
                </a:solidFill>
                <a:latin typeface="Comic Sans MS"/>
                <a:cs typeface="Comic Sans MS"/>
              </a:rPr>
              <a:t>&gt;&gt;10x HERA luminosity</a:t>
            </a:r>
          </a:p>
        </p:txBody>
      </p:sp>
      <p:sp>
        <p:nvSpPr>
          <p:cNvPr id="4107" name="TextBox 12"/>
          <p:cNvSpPr txBox="1">
            <a:spLocks noChangeArrowheads="1"/>
          </p:cNvSpPr>
          <p:nvPr/>
        </p:nvSpPr>
        <p:spPr bwMode="auto">
          <a:xfrm>
            <a:off x="2311400" y="6392862"/>
            <a:ext cx="5702300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 Max </a:t>
            </a:r>
            <a:r>
              <a:rPr lang="en-US" sz="1600" dirty="0">
                <a:solidFill>
                  <a:srgbClr val="000090"/>
                </a:solidFill>
                <a:latin typeface="Comic Sans MS"/>
                <a:cs typeface="Comic Sans MS"/>
              </a:rPr>
              <a:t>Klein &amp; Paul Newman, CERN Courier April 2009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30800" y="1181100"/>
            <a:ext cx="3784600" cy="3628231"/>
            <a:chOff x="304800" y="588168"/>
            <a:chExt cx="5317950" cy="5326063"/>
          </a:xfrm>
        </p:grpSpPr>
        <p:pic>
          <p:nvPicPr>
            <p:cNvPr id="13" name="Picture 1" descr="CCpicture3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4800" y="588168"/>
              <a:ext cx="5317950" cy="532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Arrow Connector 13"/>
            <p:cNvCxnSpPr/>
            <p:nvPr/>
          </p:nvCxnSpPr>
          <p:spPr>
            <a:xfrm rot="10800000">
              <a:off x="1524000" y="4724400"/>
              <a:ext cx="1143000" cy="158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2057400" y="4114800"/>
              <a:ext cx="1220788" cy="158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143000" y="3581400"/>
              <a:ext cx="97631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Calibri" pitchFamily="-111" charset="0"/>
                </a:rPr>
                <a:t>&gt; 10x</a:t>
              </a:r>
            </a:p>
          </p:txBody>
        </p:sp>
      </p:grp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4622800" y="444500"/>
            <a:ext cx="4011498" cy="7386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omic Sans MS"/>
                <a:cs typeface="Comic Sans MS"/>
              </a:rPr>
              <a:t>K</a:t>
            </a:r>
            <a:r>
              <a:rPr lang="en-US" sz="1400" dirty="0" smtClean="0">
                <a:latin typeface="Comic Sans MS"/>
                <a:cs typeface="Comic Sans MS"/>
              </a:rPr>
              <a:t>inematic plane in </a:t>
            </a:r>
            <a:r>
              <a:rPr lang="en-US" sz="1400" dirty="0" err="1">
                <a:latin typeface="Comic Sans MS"/>
                <a:cs typeface="Comic Sans MS"/>
              </a:rPr>
              <a:t>Bjorken-x</a:t>
            </a:r>
            <a:r>
              <a:rPr lang="en-US" sz="1400" dirty="0">
                <a:latin typeface="Comic Sans MS"/>
                <a:cs typeface="Comic Sans MS"/>
              </a:rPr>
              <a:t> and resolving power Q</a:t>
            </a:r>
            <a:r>
              <a:rPr lang="en-US" sz="1400" baseline="30000" dirty="0">
                <a:latin typeface="Comic Sans MS"/>
                <a:cs typeface="Comic Sans MS"/>
              </a:rPr>
              <a:t>2</a:t>
            </a:r>
            <a:r>
              <a:rPr lang="en-US" sz="1400" dirty="0">
                <a:latin typeface="Comic Sans MS"/>
                <a:cs typeface="Comic Sans MS"/>
              </a:rPr>
              <a:t>, showing the coverage of fixed target experiments,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i="1" dirty="0" smtClean="0">
                <a:latin typeface="Comic Sans MS"/>
                <a:cs typeface="Comic Sans MS"/>
              </a:rPr>
              <a:t>HERA </a:t>
            </a:r>
            <a:r>
              <a:rPr lang="en-US" sz="1400" dirty="0">
                <a:latin typeface="Comic Sans MS"/>
                <a:cs typeface="Comic Sans MS"/>
              </a:rPr>
              <a:t>and </a:t>
            </a:r>
            <a:r>
              <a:rPr lang="en-US" sz="1400" i="1" dirty="0" err="1">
                <a:latin typeface="Comic Sans MS"/>
                <a:cs typeface="Comic Sans MS"/>
              </a:rPr>
              <a:t>LHeC</a:t>
            </a:r>
            <a:r>
              <a:rPr lang="en-US" sz="1400" i="1" dirty="0">
                <a:latin typeface="Comic Sans MS"/>
                <a:cs typeface="Comic Sans MS"/>
              </a:rPr>
              <a:t> 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25800" y="3929062"/>
            <a:ext cx="1765300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Energies </a:t>
            </a:r>
            <a:r>
              <a:rPr lang="en-US" sz="1400" dirty="0">
                <a:latin typeface="Comic Sans MS"/>
                <a:cs typeface="Comic Sans MS"/>
              </a:rPr>
              <a:t>and luminosities of existing and proposed future lepton-proton</a:t>
            </a:r>
            <a:r>
              <a:rPr lang="en-US" sz="1400" dirty="0" smtClean="0">
                <a:latin typeface="Comic Sans MS"/>
                <a:cs typeface="Comic Sans MS"/>
              </a:rPr>
              <a:t> colliders</a:t>
            </a:r>
          </a:p>
          <a:p>
            <a:r>
              <a:rPr lang="en-US" sz="1400" i="1" dirty="0" smtClean="0">
                <a:solidFill>
                  <a:srgbClr val="3333FF"/>
                </a:solidFill>
                <a:latin typeface="Comic Sans MS"/>
                <a:cs typeface="Comic Sans MS"/>
              </a:rPr>
              <a:t>Electron energy up to 60</a:t>
            </a:r>
            <a:r>
              <a:rPr lang="en-US" sz="1400" i="1" dirty="0">
                <a:solidFill>
                  <a:srgbClr val="3333FF"/>
                </a:solidFill>
                <a:latin typeface="Comic Sans MS"/>
                <a:cs typeface="Comic Sans MS"/>
              </a:rPr>
              <a:t>-140 </a:t>
            </a:r>
            <a:r>
              <a:rPr lang="en-US" sz="1400" i="1" dirty="0" err="1" smtClean="0">
                <a:solidFill>
                  <a:srgbClr val="3333FF"/>
                </a:solidFill>
                <a:latin typeface="Comic Sans MS"/>
                <a:cs typeface="Comic Sans MS"/>
              </a:rPr>
              <a:t>GeV</a:t>
            </a:r>
            <a:r>
              <a:rPr lang="en-US" sz="1400" i="1" dirty="0" smtClean="0">
                <a:solidFill>
                  <a:srgbClr val="3333FF"/>
                </a:solidFill>
                <a:latin typeface="Comic Sans MS"/>
                <a:cs typeface="Comic Sans MS"/>
              </a:rPr>
              <a:t>, Luminosity </a:t>
            </a:r>
            <a:r>
              <a:rPr lang="en-US" sz="1400" i="1" dirty="0">
                <a:solidFill>
                  <a:srgbClr val="3333FF"/>
                </a:solidFill>
                <a:latin typeface="Comic Sans MS"/>
                <a:cs typeface="Comic Sans MS"/>
              </a:rPr>
              <a:t>~10</a:t>
            </a:r>
            <a:r>
              <a:rPr lang="en-US" sz="1400" i="1" baseline="30000" dirty="0">
                <a:solidFill>
                  <a:srgbClr val="3333FF"/>
                </a:solidFill>
                <a:latin typeface="Comic Sans MS"/>
                <a:cs typeface="Comic Sans MS"/>
              </a:rPr>
              <a:t>33</a:t>
            </a:r>
            <a:r>
              <a:rPr lang="en-US" sz="1400" i="1" dirty="0">
                <a:solidFill>
                  <a:srgbClr val="3333FF"/>
                </a:solidFill>
                <a:latin typeface="Comic Sans MS"/>
                <a:cs typeface="Comic Sans MS"/>
              </a:rPr>
              <a:t> cm</a:t>
            </a:r>
            <a:r>
              <a:rPr lang="en-US" sz="1400" i="1" baseline="30000" dirty="0">
                <a:solidFill>
                  <a:srgbClr val="3333FF"/>
                </a:solidFill>
                <a:latin typeface="Comic Sans MS"/>
                <a:cs typeface="Comic Sans MS"/>
              </a:rPr>
              <a:t>-2</a:t>
            </a:r>
            <a:r>
              <a:rPr lang="en-US" sz="1400" i="1" dirty="0">
                <a:solidFill>
                  <a:srgbClr val="3333FF"/>
                </a:solidFill>
                <a:latin typeface="Comic Sans MS"/>
                <a:cs typeface="Comic Sans MS"/>
              </a:rPr>
              <a:t>s</a:t>
            </a:r>
            <a:r>
              <a:rPr lang="en-US" sz="1400" i="1" baseline="30000" dirty="0">
                <a:solidFill>
                  <a:srgbClr val="3333FF"/>
                </a:solidFill>
                <a:latin typeface="Comic Sans MS"/>
                <a:cs typeface="Comic Sans MS"/>
              </a:rPr>
              <a:t>-1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475480" y="4965700"/>
            <a:ext cx="336371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omic Sans MS"/>
                <a:cs typeface="Comic Sans MS"/>
              </a:rPr>
              <a:t>Particle </a:t>
            </a:r>
            <a:r>
              <a:rPr lang="en-US" sz="2000" dirty="0">
                <a:solidFill>
                  <a:srgbClr val="3333FF"/>
                </a:solidFill>
                <a:latin typeface="Comic Sans MS"/>
                <a:cs typeface="Comic Sans MS"/>
              </a:rPr>
              <a:t>physicists</a:t>
            </a:r>
            <a:r>
              <a:rPr lang="en-US" sz="2000" dirty="0" smtClean="0">
                <a:solidFill>
                  <a:srgbClr val="3333FF"/>
                </a:solidFill>
                <a:latin typeface="Comic Sans MS"/>
                <a:cs typeface="Comic Sans MS"/>
              </a:rPr>
              <a:t> request </a:t>
            </a:r>
            <a:r>
              <a:rPr lang="en-US" sz="2000" dirty="0">
                <a:solidFill>
                  <a:srgbClr val="3333FF"/>
                </a:solidFill>
                <a:latin typeface="Comic Sans MS"/>
                <a:cs typeface="Comic Sans MS"/>
              </a:rPr>
              <a:t>both</a:t>
            </a:r>
            <a:r>
              <a:rPr lang="en-US" sz="2000" dirty="0" smtClean="0">
                <a:solidFill>
                  <a:srgbClr val="3333FF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3333FF"/>
                </a:solidFill>
                <a:latin typeface="Comic Sans MS"/>
                <a:cs typeface="Comic Sans MS"/>
              </a:rPr>
              <a:t>e</a:t>
            </a:r>
            <a:r>
              <a:rPr lang="en-US" sz="2000" baseline="30000" dirty="0" err="1">
                <a:solidFill>
                  <a:srgbClr val="3333FF"/>
                </a:solidFill>
                <a:latin typeface="Comic Sans MS"/>
                <a:cs typeface="Comic Sans MS"/>
              </a:rPr>
              <a:t>-</a:t>
            </a:r>
            <a:r>
              <a:rPr lang="en-US" sz="2000" dirty="0" err="1">
                <a:solidFill>
                  <a:srgbClr val="3333FF"/>
                </a:solidFill>
                <a:latin typeface="Comic Sans MS"/>
                <a:cs typeface="Comic Sans MS"/>
              </a:rPr>
              <a:t>p</a:t>
            </a:r>
            <a:r>
              <a:rPr lang="en-US" sz="2000" dirty="0">
                <a:solidFill>
                  <a:srgbClr val="3333FF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solidFill>
                  <a:srgbClr val="3333FF"/>
                </a:solidFill>
                <a:latin typeface="Comic Sans MS"/>
                <a:cs typeface="Comic Sans MS"/>
              </a:rPr>
              <a:t>&amp; </a:t>
            </a:r>
            <a:r>
              <a:rPr lang="en-US" sz="2000" dirty="0" err="1" smtClean="0">
                <a:solidFill>
                  <a:srgbClr val="3333FF"/>
                </a:solidFill>
                <a:latin typeface="Comic Sans MS"/>
                <a:cs typeface="Comic Sans MS"/>
              </a:rPr>
              <a:t>e</a:t>
            </a:r>
            <a:r>
              <a:rPr lang="en-US" sz="2000" baseline="30000" dirty="0" err="1">
                <a:solidFill>
                  <a:srgbClr val="3333FF"/>
                </a:solidFill>
                <a:latin typeface="Comic Sans MS"/>
                <a:cs typeface="Comic Sans MS"/>
              </a:rPr>
              <a:t>+</a:t>
            </a:r>
            <a:r>
              <a:rPr lang="en-US" sz="2000" dirty="0" err="1">
                <a:solidFill>
                  <a:srgbClr val="3333FF"/>
                </a:solidFill>
                <a:latin typeface="Comic Sans MS"/>
                <a:cs typeface="Comic Sans MS"/>
              </a:rPr>
              <a:t>p</a:t>
            </a:r>
            <a:r>
              <a:rPr lang="en-US" sz="2000" dirty="0">
                <a:solidFill>
                  <a:srgbClr val="3333FF"/>
                </a:solidFill>
                <a:latin typeface="Comic Sans MS"/>
                <a:cs typeface="Comic Sans MS"/>
              </a:rPr>
              <a:t> collisions;</a:t>
            </a:r>
          </a:p>
          <a:p>
            <a:r>
              <a:rPr lang="en-US" sz="2000" dirty="0">
                <a:solidFill>
                  <a:srgbClr val="3333FF"/>
                </a:solidFill>
                <a:latin typeface="Comic Sans MS"/>
                <a:cs typeface="Comic Sans MS"/>
              </a:rPr>
              <a:t>lepton polarization is </a:t>
            </a:r>
          </a:p>
          <a:p>
            <a:r>
              <a:rPr lang="en-US" sz="2000" dirty="0">
                <a:solidFill>
                  <a:srgbClr val="3333FF"/>
                </a:solidFill>
                <a:latin typeface="Comic Sans MS"/>
                <a:cs typeface="Comic Sans MS"/>
              </a:rPr>
              <a:t>also “very much</a:t>
            </a:r>
            <a:r>
              <a:rPr lang="en-US" sz="2000" dirty="0" smtClean="0">
                <a:solidFill>
                  <a:srgbClr val="3333FF"/>
                </a:solidFill>
                <a:latin typeface="Comic Sans MS"/>
                <a:cs typeface="Comic Sans MS"/>
              </a:rPr>
              <a:t>  desired</a:t>
            </a:r>
            <a:r>
              <a:rPr lang="en-US" sz="2000" dirty="0">
                <a:solidFill>
                  <a:srgbClr val="3333FF"/>
                </a:solidFill>
                <a:latin typeface="Comic Sans MS"/>
                <a:cs typeface="Comic Sans MS"/>
              </a:rPr>
              <a:t>”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054" y="0"/>
            <a:ext cx="765946" cy="73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93" name="Rectangle 25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620000" cy="558800"/>
          </a:xfrm>
          <a:noFill/>
          <a:ln/>
        </p:spPr>
        <p:txBody>
          <a:bodyPr/>
          <a:lstStyle/>
          <a:p>
            <a:r>
              <a:rPr lang="en-US" sz="4000">
                <a:latin typeface="Comic Sans MS"/>
                <a:cs typeface="Comic Sans MS"/>
              </a:rPr>
              <a:t>ERL-based eRHIC Design</a:t>
            </a:r>
          </a:p>
        </p:txBody>
      </p:sp>
      <p:sp>
        <p:nvSpPr>
          <p:cNvPr id="58404" name="Text Box 36"/>
          <p:cNvSpPr txBox="1">
            <a:spLocks noChangeArrowheads="1"/>
          </p:cNvSpPr>
          <p:nvPr/>
        </p:nvSpPr>
        <p:spPr bwMode="auto">
          <a:xfrm>
            <a:off x="5257800" y="838200"/>
            <a:ext cx="3733800" cy="49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900">
              <a:latin typeface="Comic Sans MS"/>
              <a:cs typeface="Comic Sans MS"/>
            </a:endParaRPr>
          </a:p>
          <a:p>
            <a:pPr lvl="1" indent="-285750" eaLnBrk="0" hangingPunct="0">
              <a:buFont typeface="Wingdings" charset="2"/>
              <a:buChar char="Ø"/>
            </a:pPr>
            <a:r>
              <a:rPr lang="en-US" sz="1600">
                <a:solidFill>
                  <a:srgbClr val="0000FF"/>
                </a:solidFill>
                <a:latin typeface="Comic Sans MS"/>
                <a:cs typeface="Comic Sans MS"/>
              </a:rPr>
              <a:t>10 GeV electron design energy.</a:t>
            </a:r>
          </a:p>
          <a:p>
            <a:pPr lvl="1" indent="-285750" eaLnBrk="0" hangingPunct="0">
              <a:buFont typeface="Wingdings" charset="2"/>
              <a:buNone/>
            </a:pPr>
            <a:r>
              <a:rPr lang="en-US" sz="1600">
                <a:solidFill>
                  <a:srgbClr val="0000FF"/>
                </a:solidFill>
                <a:latin typeface="Comic Sans MS"/>
                <a:cs typeface="Comic Sans MS"/>
              </a:rPr>
              <a:t>     Possible upgrade to 20 GeV by</a:t>
            </a:r>
          </a:p>
          <a:p>
            <a:pPr lvl="1" indent="-285750" eaLnBrk="0" hangingPunct="0">
              <a:buFont typeface="Wingdings" charset="2"/>
              <a:buNone/>
            </a:pPr>
            <a:r>
              <a:rPr lang="en-US" sz="1600">
                <a:solidFill>
                  <a:srgbClr val="0000FF"/>
                </a:solidFill>
                <a:latin typeface="Comic Sans MS"/>
                <a:cs typeface="Comic Sans MS"/>
              </a:rPr>
              <a:t>     doubling main linac length.</a:t>
            </a:r>
          </a:p>
          <a:p>
            <a:pPr lvl="1" indent="-285750" eaLnBrk="0" hangingPunct="0">
              <a:buFont typeface="Wingdings" charset="2"/>
              <a:buChar char="Ø"/>
            </a:pPr>
            <a:r>
              <a:rPr lang="en-US" sz="1600">
                <a:solidFill>
                  <a:srgbClr val="0000FF"/>
                </a:solidFill>
                <a:latin typeface="Comic Sans MS"/>
                <a:cs typeface="Comic Sans MS"/>
              </a:rPr>
              <a:t>5 recirculation passes ( 4 of them in the RHIC tunnel)</a:t>
            </a:r>
            <a:r>
              <a:rPr lang="en-US" sz="1600">
                <a:latin typeface="Comic Sans MS"/>
                <a:cs typeface="Comic Sans MS"/>
              </a:rPr>
              <a:t> </a:t>
            </a:r>
          </a:p>
          <a:p>
            <a:pPr lvl="1" indent="-285750" eaLnBrk="0" hangingPunct="0">
              <a:buFont typeface="Wingdings" charset="2"/>
              <a:buChar char="Ø"/>
            </a:pPr>
            <a:r>
              <a:rPr lang="en-US" sz="1600">
                <a:solidFill>
                  <a:srgbClr val="0000FF"/>
                </a:solidFill>
                <a:latin typeface="Comic Sans MS"/>
                <a:cs typeface="Comic Sans MS"/>
              </a:rPr>
              <a:t>Multiple electron-hadron interaction points (IPs) and detectors;</a:t>
            </a:r>
          </a:p>
          <a:p>
            <a:pPr lvl="1" indent="-285750" eaLnBrk="0" hangingPunct="0">
              <a:buFont typeface="Wingdings" charset="2"/>
              <a:buChar char="Ø"/>
            </a:pPr>
            <a:r>
              <a:rPr lang="en-US" sz="1600">
                <a:solidFill>
                  <a:srgbClr val="0000FF"/>
                </a:solidFill>
                <a:latin typeface="Comic Sans MS"/>
                <a:cs typeface="Comic Sans MS"/>
              </a:rPr>
              <a:t>Full polarization transparency at all energies for the electron beam;</a:t>
            </a:r>
          </a:p>
          <a:p>
            <a:pPr lvl="1" indent="-285750" eaLnBrk="0" hangingPunct="0">
              <a:buFont typeface="Wingdings" charset="2"/>
              <a:buChar char="Ø"/>
            </a:pPr>
            <a:r>
              <a:rPr lang="en-US" sz="1600">
                <a:solidFill>
                  <a:srgbClr val="0000FF"/>
                </a:solidFill>
                <a:latin typeface="Comic Sans MS"/>
                <a:cs typeface="Comic Sans MS"/>
              </a:rPr>
              <a:t>Ability to take full advantage of transverse cooling of the hadron beams;</a:t>
            </a:r>
          </a:p>
          <a:p>
            <a:pPr lvl="1" indent="-285750" eaLnBrk="0" hangingPunct="0">
              <a:buFont typeface="Wingdings" charset="2"/>
              <a:buChar char="Ø"/>
            </a:pPr>
            <a:r>
              <a:rPr lang="en-US" sz="1600">
                <a:solidFill>
                  <a:srgbClr val="0000FF"/>
                </a:solidFill>
                <a:latin typeface="Comic Sans MS"/>
                <a:cs typeface="Comic Sans MS"/>
              </a:rPr>
              <a:t>Possible options to include polarized positrons: compact storage ring; compton backscattered; undulator-based. Though at lower luminosity. </a:t>
            </a:r>
          </a:p>
        </p:txBody>
      </p:sp>
      <p:pic>
        <p:nvPicPr>
          <p:cNvPr id="58620" name="Picture 25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304800" y="990600"/>
            <a:ext cx="484822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662" name="Text Box 294"/>
          <p:cNvSpPr txBox="1">
            <a:spLocks noChangeArrowheads="1"/>
          </p:cNvSpPr>
          <p:nvPr/>
        </p:nvSpPr>
        <p:spPr bwMode="auto">
          <a:xfrm>
            <a:off x="3505200" y="5181600"/>
            <a:ext cx="157321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735" tIns="30367" rIns="60735" bIns="30367">
            <a:prstTxWarp prst="textNoShape">
              <a:avLst/>
            </a:prstTxWarp>
          </a:bodyPr>
          <a:lstStyle/>
          <a:p>
            <a:r>
              <a:rPr lang="en-US" sz="1100">
                <a:solidFill>
                  <a:srgbClr val="000000"/>
                </a:solidFill>
                <a:latin typeface="Comic Sans MS"/>
                <a:cs typeface="Comic Sans MS"/>
              </a:rPr>
              <a:t>Four recirculation passes</a:t>
            </a:r>
            <a:endParaRPr lang="en-US" sz="1100">
              <a:latin typeface="Comic Sans MS"/>
              <a:cs typeface="Comic Sans MS"/>
            </a:endParaRPr>
          </a:p>
        </p:txBody>
      </p:sp>
      <p:sp>
        <p:nvSpPr>
          <p:cNvPr id="58663" name="Rectangle 295"/>
          <p:cNvSpPr>
            <a:spLocks noChangeArrowheads="1"/>
          </p:cNvSpPr>
          <p:nvPr/>
        </p:nvSpPr>
        <p:spPr bwMode="auto">
          <a:xfrm rot="1800000">
            <a:off x="1322388" y="4643438"/>
            <a:ext cx="896937" cy="112712"/>
          </a:xfrm>
          <a:prstGeom prst="rect">
            <a:avLst/>
          </a:prstGeom>
          <a:pattFill prst="solidDmnd">
            <a:fgClr>
              <a:srgbClr val="F8F8F8"/>
            </a:fgClr>
            <a:bgClr>
              <a:srgbClr val="84AC84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64" name="Freeform 296"/>
          <p:cNvSpPr>
            <a:spLocks/>
          </p:cNvSpPr>
          <p:nvPr/>
        </p:nvSpPr>
        <p:spPr bwMode="auto">
          <a:xfrm>
            <a:off x="1271588" y="4465638"/>
            <a:ext cx="923925" cy="625475"/>
          </a:xfrm>
          <a:custGeom>
            <a:avLst/>
            <a:gdLst/>
            <a:ahLst/>
            <a:cxnLst>
              <a:cxn ang="0">
                <a:pos x="71" y="12"/>
              </a:cxn>
              <a:cxn ang="0">
                <a:pos x="7" y="12"/>
              </a:cxn>
              <a:cxn ang="0">
                <a:pos x="31" y="84"/>
              </a:cxn>
              <a:cxn ang="0">
                <a:pos x="175" y="180"/>
              </a:cxn>
              <a:cxn ang="0">
                <a:pos x="471" y="356"/>
              </a:cxn>
              <a:cxn ang="0">
                <a:pos x="551" y="332"/>
              </a:cxn>
              <a:cxn ang="0">
                <a:pos x="543" y="284"/>
              </a:cxn>
            </a:cxnLst>
            <a:rect l="0" t="0" r="r" b="b"/>
            <a:pathLst>
              <a:path w="563" h="381">
                <a:moveTo>
                  <a:pt x="71" y="12"/>
                </a:moveTo>
                <a:cubicBezTo>
                  <a:pt x="60" y="13"/>
                  <a:pt x="14" y="0"/>
                  <a:pt x="7" y="12"/>
                </a:cubicBezTo>
                <a:cubicBezTo>
                  <a:pt x="0" y="24"/>
                  <a:pt x="3" y="56"/>
                  <a:pt x="31" y="84"/>
                </a:cubicBezTo>
                <a:cubicBezTo>
                  <a:pt x="59" y="112"/>
                  <a:pt x="102" y="135"/>
                  <a:pt x="175" y="180"/>
                </a:cubicBezTo>
                <a:cubicBezTo>
                  <a:pt x="248" y="225"/>
                  <a:pt x="408" y="331"/>
                  <a:pt x="471" y="356"/>
                </a:cubicBezTo>
                <a:cubicBezTo>
                  <a:pt x="534" y="381"/>
                  <a:pt x="539" y="344"/>
                  <a:pt x="551" y="332"/>
                </a:cubicBezTo>
                <a:cubicBezTo>
                  <a:pt x="563" y="320"/>
                  <a:pt x="545" y="294"/>
                  <a:pt x="543" y="284"/>
                </a:cubicBezTo>
              </a:path>
            </a:pathLst>
          </a:custGeom>
          <a:noFill/>
          <a:ln w="25400">
            <a:solidFill>
              <a:srgbClr val="99CC00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65" name="Rectangle 297"/>
          <p:cNvSpPr>
            <a:spLocks noChangeArrowheads="1"/>
          </p:cNvSpPr>
          <p:nvPr/>
        </p:nvSpPr>
        <p:spPr bwMode="auto">
          <a:xfrm rot="1800000">
            <a:off x="1558925" y="4762500"/>
            <a:ext cx="227013" cy="112713"/>
          </a:xfrm>
          <a:prstGeom prst="rect">
            <a:avLst/>
          </a:prstGeom>
          <a:pattFill prst="solidDmnd">
            <a:fgClr>
              <a:srgbClr val="F8F8F8"/>
            </a:fgClr>
            <a:bgClr>
              <a:srgbClr val="84AC84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grpSp>
        <p:nvGrpSpPr>
          <p:cNvPr id="2" name="Group 298"/>
          <p:cNvGrpSpPr>
            <a:grpSpLocks/>
          </p:cNvGrpSpPr>
          <p:nvPr/>
        </p:nvGrpSpPr>
        <p:grpSpPr bwMode="auto">
          <a:xfrm>
            <a:off x="1244600" y="4683125"/>
            <a:ext cx="314325" cy="79375"/>
            <a:chOff x="864" y="3024"/>
            <a:chExt cx="192" cy="48"/>
          </a:xfrm>
        </p:grpSpPr>
        <p:sp>
          <p:nvSpPr>
            <p:cNvPr id="58667" name="Line 299"/>
            <p:cNvSpPr>
              <a:spLocks noChangeShapeType="1"/>
            </p:cNvSpPr>
            <p:nvPr/>
          </p:nvSpPr>
          <p:spPr bwMode="auto">
            <a:xfrm flipH="1">
              <a:off x="960" y="3072"/>
              <a:ext cx="96" cy="0"/>
            </a:xfrm>
            <a:prstGeom prst="line">
              <a:avLst/>
            </a:prstGeom>
            <a:noFill/>
            <a:ln w="25400">
              <a:solidFill>
                <a:srgbClr val="99CC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 sz="1600">
                <a:latin typeface="Comic Sans MS"/>
                <a:cs typeface="Comic Sans MS"/>
              </a:endParaRPr>
            </a:p>
          </p:txBody>
        </p:sp>
        <p:sp>
          <p:nvSpPr>
            <p:cNvPr id="58668" name="Rectangle 300"/>
            <p:cNvSpPr>
              <a:spLocks noChangeArrowheads="1"/>
            </p:cNvSpPr>
            <p:nvPr/>
          </p:nvSpPr>
          <p:spPr bwMode="auto">
            <a:xfrm rot="1800000">
              <a:off x="864" y="3024"/>
              <a:ext cx="96" cy="4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>
                <a:latin typeface="Comic Sans MS"/>
                <a:cs typeface="Comic Sans MS"/>
              </a:endParaRPr>
            </a:p>
          </p:txBody>
        </p:sp>
      </p:grpSp>
      <p:sp>
        <p:nvSpPr>
          <p:cNvPr id="58669" name="Freeform 301"/>
          <p:cNvSpPr>
            <a:spLocks/>
          </p:cNvSpPr>
          <p:nvPr/>
        </p:nvSpPr>
        <p:spPr bwMode="auto">
          <a:xfrm>
            <a:off x="1716088" y="4860925"/>
            <a:ext cx="101600" cy="1698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" y="104"/>
              </a:cxn>
            </a:cxnLst>
            <a:rect l="0" t="0" r="r" b="b"/>
            <a:pathLst>
              <a:path w="62" h="104">
                <a:moveTo>
                  <a:pt x="0" y="0"/>
                </a:moveTo>
                <a:lnTo>
                  <a:pt x="62" y="104"/>
                </a:lnTo>
              </a:path>
            </a:pathLst>
          </a:custGeom>
          <a:noFill/>
          <a:ln w="25400">
            <a:solidFill>
              <a:srgbClr val="99CC00"/>
            </a:solidFill>
            <a:round/>
            <a:headEnd type="none" w="med" len="med"/>
            <a:tailEnd type="non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70" name="Rectangle 302"/>
          <p:cNvSpPr>
            <a:spLocks noChangeArrowheads="1"/>
          </p:cNvSpPr>
          <p:nvPr/>
        </p:nvSpPr>
        <p:spPr bwMode="auto">
          <a:xfrm rot="12600000">
            <a:off x="1819275" y="5030788"/>
            <a:ext cx="157163" cy="79375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71" name="Freeform 303"/>
          <p:cNvSpPr>
            <a:spLocks/>
          </p:cNvSpPr>
          <p:nvPr/>
        </p:nvSpPr>
        <p:spPr bwMode="auto">
          <a:xfrm>
            <a:off x="1052513" y="4457700"/>
            <a:ext cx="1187450" cy="792163"/>
          </a:xfrm>
          <a:custGeom>
            <a:avLst/>
            <a:gdLst/>
            <a:ahLst/>
            <a:cxnLst>
              <a:cxn ang="0">
                <a:pos x="189" y="9"/>
              </a:cxn>
              <a:cxn ang="0">
                <a:pos x="69" y="25"/>
              </a:cxn>
              <a:cxn ang="0">
                <a:pos x="37" y="161"/>
              </a:cxn>
              <a:cxn ang="0">
                <a:pos x="293" y="337"/>
              </a:cxn>
              <a:cxn ang="0">
                <a:pos x="589" y="473"/>
              </a:cxn>
              <a:cxn ang="0">
                <a:pos x="709" y="393"/>
              </a:cxn>
              <a:cxn ang="0">
                <a:pos x="677" y="289"/>
              </a:cxn>
            </a:cxnLst>
            <a:rect l="0" t="0" r="r" b="b"/>
            <a:pathLst>
              <a:path w="724" h="482">
                <a:moveTo>
                  <a:pt x="189" y="9"/>
                </a:moveTo>
                <a:cubicBezTo>
                  <a:pt x="169" y="10"/>
                  <a:pt x="94" y="0"/>
                  <a:pt x="69" y="25"/>
                </a:cubicBezTo>
                <a:cubicBezTo>
                  <a:pt x="44" y="50"/>
                  <a:pt x="0" y="109"/>
                  <a:pt x="37" y="161"/>
                </a:cubicBezTo>
                <a:cubicBezTo>
                  <a:pt x="74" y="213"/>
                  <a:pt x="201" y="285"/>
                  <a:pt x="293" y="337"/>
                </a:cubicBezTo>
                <a:cubicBezTo>
                  <a:pt x="385" y="389"/>
                  <a:pt x="520" y="464"/>
                  <a:pt x="589" y="473"/>
                </a:cubicBezTo>
                <a:cubicBezTo>
                  <a:pt x="658" y="482"/>
                  <a:pt x="694" y="424"/>
                  <a:pt x="709" y="393"/>
                </a:cubicBezTo>
                <a:cubicBezTo>
                  <a:pt x="724" y="362"/>
                  <a:pt x="684" y="311"/>
                  <a:pt x="677" y="289"/>
                </a:cubicBezTo>
              </a:path>
            </a:pathLst>
          </a:custGeom>
          <a:noFill/>
          <a:ln w="25400">
            <a:solidFill>
              <a:srgbClr val="99CC00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72" name="Freeform 304"/>
          <p:cNvSpPr>
            <a:spLocks/>
          </p:cNvSpPr>
          <p:nvPr/>
        </p:nvSpPr>
        <p:spPr bwMode="auto">
          <a:xfrm>
            <a:off x="1322388" y="4919663"/>
            <a:ext cx="236537" cy="131762"/>
          </a:xfrm>
          <a:custGeom>
            <a:avLst/>
            <a:gdLst/>
            <a:ahLst/>
            <a:cxnLst>
              <a:cxn ang="0">
                <a:pos x="144" y="80"/>
              </a:cxn>
              <a:cxn ang="0">
                <a:pos x="0" y="0"/>
              </a:cxn>
            </a:cxnLst>
            <a:rect l="0" t="0" r="r" b="b"/>
            <a:pathLst>
              <a:path w="144" h="80">
                <a:moveTo>
                  <a:pt x="144" y="8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008000"/>
            </a:solidFill>
            <a:round/>
            <a:headEnd type="none" w="med" len="med"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73" name="Line 305"/>
          <p:cNvSpPr>
            <a:spLocks noChangeShapeType="1"/>
          </p:cNvSpPr>
          <p:nvPr/>
        </p:nvSpPr>
        <p:spPr bwMode="auto">
          <a:xfrm>
            <a:off x="2438400" y="5029200"/>
            <a:ext cx="157163" cy="79375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74" name="Line 306"/>
          <p:cNvSpPr>
            <a:spLocks noChangeShapeType="1"/>
          </p:cNvSpPr>
          <p:nvPr/>
        </p:nvSpPr>
        <p:spPr bwMode="auto">
          <a:xfrm flipH="1">
            <a:off x="693738" y="2949575"/>
            <a:ext cx="157162" cy="2365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75" name="Rectangle 307"/>
          <p:cNvSpPr>
            <a:spLocks noChangeArrowheads="1"/>
          </p:cNvSpPr>
          <p:nvPr/>
        </p:nvSpPr>
        <p:spPr bwMode="auto">
          <a:xfrm>
            <a:off x="2611438" y="1295400"/>
            <a:ext cx="393700" cy="315913"/>
          </a:xfrm>
          <a:prstGeom prst="rect">
            <a:avLst/>
          </a:prstGeom>
          <a:pattFill prst="smCheck">
            <a:fgClr>
              <a:schemeClr val="accent1"/>
            </a:fgClr>
            <a:bgClr>
              <a:schemeClr val="bg1"/>
            </a:bgClr>
          </a:pattFill>
          <a:ln w="9525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76" name="Rectangle 308"/>
          <p:cNvSpPr>
            <a:spLocks noChangeArrowheads="1"/>
          </p:cNvSpPr>
          <p:nvPr/>
        </p:nvSpPr>
        <p:spPr bwMode="auto">
          <a:xfrm rot="3600000">
            <a:off x="1103313" y="3849687"/>
            <a:ext cx="393700" cy="31432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77" name="Rectangle 309"/>
          <p:cNvSpPr>
            <a:spLocks noChangeArrowheads="1"/>
          </p:cNvSpPr>
          <p:nvPr/>
        </p:nvSpPr>
        <p:spPr bwMode="auto">
          <a:xfrm>
            <a:off x="2581275" y="4603750"/>
            <a:ext cx="393700" cy="3159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78" name="Text Box 310"/>
          <p:cNvSpPr txBox="1">
            <a:spLocks noChangeArrowheads="1"/>
          </p:cNvSpPr>
          <p:nvPr/>
        </p:nvSpPr>
        <p:spPr bwMode="auto">
          <a:xfrm>
            <a:off x="1244600" y="3502025"/>
            <a:ext cx="7500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b="1">
                <a:solidFill>
                  <a:srgbClr val="921702"/>
                </a:solidFill>
                <a:latin typeface="Comic Sans MS"/>
                <a:cs typeface="Comic Sans MS"/>
              </a:rPr>
              <a:t>PHENIX</a:t>
            </a:r>
          </a:p>
        </p:txBody>
      </p:sp>
      <p:sp>
        <p:nvSpPr>
          <p:cNvPr id="58679" name="Text Box 311"/>
          <p:cNvSpPr txBox="1">
            <a:spLocks noChangeArrowheads="1"/>
          </p:cNvSpPr>
          <p:nvPr/>
        </p:nvSpPr>
        <p:spPr bwMode="auto">
          <a:xfrm>
            <a:off x="2590800" y="4343400"/>
            <a:ext cx="57410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b="1">
                <a:solidFill>
                  <a:srgbClr val="921702"/>
                </a:solidFill>
                <a:latin typeface="Comic Sans MS"/>
                <a:cs typeface="Comic Sans MS"/>
              </a:rPr>
              <a:t>STAR</a:t>
            </a:r>
          </a:p>
        </p:txBody>
      </p:sp>
      <p:sp>
        <p:nvSpPr>
          <p:cNvPr id="58680" name="Line 312"/>
          <p:cNvSpPr>
            <a:spLocks noChangeShapeType="1"/>
          </p:cNvSpPr>
          <p:nvPr/>
        </p:nvSpPr>
        <p:spPr bwMode="auto">
          <a:xfrm>
            <a:off x="2346325" y="1374775"/>
            <a:ext cx="234950" cy="0"/>
          </a:xfrm>
          <a:prstGeom prst="line">
            <a:avLst/>
          </a:prstGeom>
          <a:noFill/>
          <a:ln w="28575">
            <a:solidFill>
              <a:srgbClr val="2C07B5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81" name="Line 313"/>
          <p:cNvSpPr>
            <a:spLocks noChangeShapeType="1"/>
          </p:cNvSpPr>
          <p:nvPr/>
        </p:nvSpPr>
        <p:spPr bwMode="auto">
          <a:xfrm rot="10800000">
            <a:off x="3036888" y="1374775"/>
            <a:ext cx="234950" cy="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82" name="Text Box 314"/>
          <p:cNvSpPr txBox="1">
            <a:spLocks noChangeArrowheads="1"/>
          </p:cNvSpPr>
          <p:nvPr/>
        </p:nvSpPr>
        <p:spPr bwMode="auto">
          <a:xfrm>
            <a:off x="2266950" y="1611313"/>
            <a:ext cx="118630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b="1">
                <a:solidFill>
                  <a:srgbClr val="921702"/>
                </a:solidFill>
                <a:latin typeface="Comic Sans MS"/>
                <a:cs typeface="Comic Sans MS"/>
              </a:rPr>
              <a:t>e-ion detector</a:t>
            </a:r>
          </a:p>
          <a:p>
            <a:pPr eaLnBrk="0" hangingPunct="0"/>
            <a:endParaRPr lang="en-US" sz="1100" b="1">
              <a:solidFill>
                <a:srgbClr val="921702"/>
              </a:solidFill>
              <a:latin typeface="Comic Sans MS"/>
              <a:cs typeface="Comic Sans MS"/>
            </a:endParaRPr>
          </a:p>
        </p:txBody>
      </p:sp>
      <p:sp>
        <p:nvSpPr>
          <p:cNvPr id="58683" name="Text Box 315"/>
          <p:cNvSpPr txBox="1">
            <a:spLocks noChangeArrowheads="1"/>
          </p:cNvSpPr>
          <p:nvPr/>
        </p:nvSpPr>
        <p:spPr bwMode="auto">
          <a:xfrm>
            <a:off x="2189163" y="3106738"/>
            <a:ext cx="8193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CC0000"/>
                </a:solidFill>
                <a:latin typeface="Comic Sans MS"/>
                <a:cs typeface="Comic Sans MS"/>
              </a:rPr>
              <a:t>eRHIC</a:t>
            </a:r>
          </a:p>
        </p:txBody>
      </p:sp>
      <p:sp>
        <p:nvSpPr>
          <p:cNvPr id="58684" name="Line 316"/>
          <p:cNvSpPr>
            <a:spLocks noChangeShapeType="1"/>
          </p:cNvSpPr>
          <p:nvPr/>
        </p:nvSpPr>
        <p:spPr bwMode="auto">
          <a:xfrm flipH="1" flipV="1">
            <a:off x="3684588" y="4919663"/>
            <a:ext cx="77787" cy="236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85" name="Text Box 317"/>
          <p:cNvSpPr txBox="1">
            <a:spLocks noChangeArrowheads="1"/>
          </p:cNvSpPr>
          <p:nvPr/>
        </p:nvSpPr>
        <p:spPr bwMode="auto">
          <a:xfrm>
            <a:off x="1716088" y="4052888"/>
            <a:ext cx="2506662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735" tIns="30367" rIns="60735" bIns="30367">
            <a:prstTxWarp prst="textNoShape">
              <a:avLst/>
            </a:prstTxWarp>
          </a:bodyPr>
          <a:lstStyle/>
          <a:p>
            <a:r>
              <a:rPr lang="en-US" sz="1200">
                <a:latin typeface="Comic Sans MS"/>
                <a:cs typeface="Comic Sans MS"/>
              </a:rPr>
              <a:t>Main ERL</a:t>
            </a:r>
          </a:p>
          <a:p>
            <a:r>
              <a:rPr lang="en-US" sz="1200">
                <a:latin typeface="Comic Sans MS"/>
                <a:cs typeface="Comic Sans MS"/>
              </a:rPr>
              <a:t> (1.9 GeV) </a:t>
            </a:r>
          </a:p>
        </p:txBody>
      </p:sp>
      <p:sp>
        <p:nvSpPr>
          <p:cNvPr id="58686" name="Line 318"/>
          <p:cNvSpPr>
            <a:spLocks noChangeShapeType="1"/>
          </p:cNvSpPr>
          <p:nvPr/>
        </p:nvSpPr>
        <p:spPr bwMode="auto">
          <a:xfrm flipH="1">
            <a:off x="1479550" y="4289425"/>
            <a:ext cx="315913" cy="157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87" name="Text Box 319"/>
          <p:cNvSpPr txBox="1">
            <a:spLocks noChangeArrowheads="1"/>
          </p:cNvSpPr>
          <p:nvPr/>
        </p:nvSpPr>
        <p:spPr bwMode="auto">
          <a:xfrm>
            <a:off x="457200" y="5156200"/>
            <a:ext cx="14160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735" tIns="30367" rIns="60735" bIns="30367">
            <a:prstTxWarp prst="textNoShape">
              <a:avLst/>
            </a:prstTxWarp>
          </a:bodyPr>
          <a:lstStyle/>
          <a:p>
            <a:r>
              <a:rPr lang="en-US" sz="1100">
                <a:solidFill>
                  <a:srgbClr val="000000"/>
                </a:solidFill>
                <a:latin typeface="Comic Sans MS"/>
                <a:cs typeface="Comic Sans MS"/>
              </a:rPr>
              <a:t>Low energy </a:t>
            </a:r>
          </a:p>
          <a:p>
            <a:r>
              <a:rPr lang="en-US" sz="1100">
                <a:solidFill>
                  <a:srgbClr val="000000"/>
                </a:solidFill>
                <a:latin typeface="Comic Sans MS"/>
                <a:cs typeface="Comic Sans MS"/>
              </a:rPr>
              <a:t>recirculation pass</a:t>
            </a:r>
            <a:endParaRPr lang="en-US" sz="1100">
              <a:latin typeface="Comic Sans MS"/>
              <a:cs typeface="Comic Sans MS"/>
            </a:endParaRPr>
          </a:p>
        </p:txBody>
      </p:sp>
      <p:sp>
        <p:nvSpPr>
          <p:cNvPr id="58688" name="Line 320"/>
          <p:cNvSpPr>
            <a:spLocks noChangeShapeType="1"/>
          </p:cNvSpPr>
          <p:nvPr/>
        </p:nvSpPr>
        <p:spPr bwMode="auto">
          <a:xfrm flipV="1">
            <a:off x="1087438" y="4840288"/>
            <a:ext cx="157162" cy="315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89" name="AutoShape 321"/>
          <p:cNvSpPr>
            <a:spLocks noChangeAspect="1" noChangeArrowheads="1"/>
          </p:cNvSpPr>
          <p:nvPr/>
        </p:nvSpPr>
        <p:spPr bwMode="auto">
          <a:xfrm>
            <a:off x="1244600" y="2162175"/>
            <a:ext cx="150813" cy="150813"/>
          </a:xfrm>
          <a:prstGeom prst="flowChartSummingJunction">
            <a:avLst/>
          </a:prstGeom>
          <a:noFill/>
          <a:ln w="9525">
            <a:solidFill>
              <a:srgbClr val="6666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90" name="AutoShape 322"/>
          <p:cNvSpPr>
            <a:spLocks noChangeAspect="1" noChangeArrowheads="1"/>
          </p:cNvSpPr>
          <p:nvPr/>
        </p:nvSpPr>
        <p:spPr bwMode="auto">
          <a:xfrm>
            <a:off x="4114800" y="3886200"/>
            <a:ext cx="150813" cy="150813"/>
          </a:xfrm>
          <a:prstGeom prst="flowChartSummingJunction">
            <a:avLst/>
          </a:prstGeom>
          <a:noFill/>
          <a:ln w="9525">
            <a:solidFill>
              <a:srgbClr val="6666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91" name="AutoShape 323"/>
          <p:cNvSpPr>
            <a:spLocks noChangeAspect="1" noChangeArrowheads="1"/>
          </p:cNvSpPr>
          <p:nvPr/>
        </p:nvSpPr>
        <p:spPr bwMode="auto">
          <a:xfrm>
            <a:off x="4114800" y="2209800"/>
            <a:ext cx="150813" cy="150813"/>
          </a:xfrm>
          <a:prstGeom prst="flowChartSummingJunction">
            <a:avLst/>
          </a:prstGeom>
          <a:noFill/>
          <a:ln w="9525">
            <a:solidFill>
              <a:srgbClr val="6666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92" name="Line 324"/>
          <p:cNvSpPr>
            <a:spLocks noChangeShapeType="1"/>
          </p:cNvSpPr>
          <p:nvPr/>
        </p:nvSpPr>
        <p:spPr bwMode="auto">
          <a:xfrm>
            <a:off x="928688" y="4603750"/>
            <a:ext cx="315912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93" name="Text Box 325"/>
          <p:cNvSpPr txBox="1">
            <a:spLocks noChangeArrowheads="1"/>
          </p:cNvSpPr>
          <p:nvPr/>
        </p:nvSpPr>
        <p:spPr bwMode="auto">
          <a:xfrm>
            <a:off x="457200" y="4446588"/>
            <a:ext cx="70802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735" tIns="30367" rIns="60735" bIns="30367">
            <a:prstTxWarp prst="textNoShape">
              <a:avLst/>
            </a:prstTxWarp>
          </a:bodyPr>
          <a:lstStyle/>
          <a:p>
            <a:r>
              <a:rPr lang="en-US" sz="1100">
                <a:solidFill>
                  <a:srgbClr val="000000"/>
                </a:solidFill>
                <a:latin typeface="Comic Sans MS"/>
                <a:cs typeface="Comic Sans MS"/>
              </a:rPr>
              <a:t>Beam </a:t>
            </a:r>
          </a:p>
          <a:p>
            <a:r>
              <a:rPr lang="en-US" sz="1100">
                <a:solidFill>
                  <a:srgbClr val="000000"/>
                </a:solidFill>
                <a:latin typeface="Comic Sans MS"/>
                <a:cs typeface="Comic Sans MS"/>
              </a:rPr>
              <a:t>dump</a:t>
            </a:r>
            <a:endParaRPr lang="en-US" sz="1100">
              <a:latin typeface="Comic Sans MS"/>
              <a:cs typeface="Comic Sans MS"/>
            </a:endParaRPr>
          </a:p>
        </p:txBody>
      </p:sp>
      <p:sp>
        <p:nvSpPr>
          <p:cNvPr id="58694" name="Text Box 326"/>
          <p:cNvSpPr txBox="1">
            <a:spLocks noChangeArrowheads="1"/>
          </p:cNvSpPr>
          <p:nvPr/>
        </p:nvSpPr>
        <p:spPr bwMode="auto">
          <a:xfrm>
            <a:off x="2030413" y="5313363"/>
            <a:ext cx="709612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735" tIns="30367" rIns="60735" bIns="30367">
            <a:prstTxWarp prst="textNoShape">
              <a:avLst/>
            </a:prstTxWarp>
          </a:bodyPr>
          <a:lstStyle/>
          <a:p>
            <a:r>
              <a:rPr lang="en-US" sz="1100">
                <a:solidFill>
                  <a:srgbClr val="000000"/>
                </a:solidFill>
                <a:latin typeface="Comic Sans MS"/>
                <a:cs typeface="Comic Sans MS"/>
              </a:rPr>
              <a:t>Electron</a:t>
            </a:r>
          </a:p>
          <a:p>
            <a:r>
              <a:rPr lang="en-US" sz="1100">
                <a:solidFill>
                  <a:srgbClr val="000000"/>
                </a:solidFill>
                <a:latin typeface="Comic Sans MS"/>
                <a:cs typeface="Comic Sans MS"/>
              </a:rPr>
              <a:t>source</a:t>
            </a:r>
          </a:p>
          <a:p>
            <a:endParaRPr lang="en-US" sz="1100">
              <a:latin typeface="Comic Sans MS"/>
              <a:cs typeface="Comic Sans MS"/>
            </a:endParaRPr>
          </a:p>
        </p:txBody>
      </p:sp>
      <p:sp>
        <p:nvSpPr>
          <p:cNvPr id="58695" name="Line 327"/>
          <p:cNvSpPr>
            <a:spLocks noChangeShapeType="1"/>
          </p:cNvSpPr>
          <p:nvPr/>
        </p:nvSpPr>
        <p:spPr bwMode="auto">
          <a:xfrm flipH="1" flipV="1">
            <a:off x="1952625" y="5076825"/>
            <a:ext cx="236538" cy="315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96" name="Text Box 328"/>
          <p:cNvSpPr txBox="1">
            <a:spLocks noChangeArrowheads="1"/>
          </p:cNvSpPr>
          <p:nvPr/>
        </p:nvSpPr>
        <p:spPr bwMode="auto">
          <a:xfrm>
            <a:off x="1873250" y="2005013"/>
            <a:ext cx="15634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  <a:latin typeface="Comic Sans MS"/>
                <a:cs typeface="Comic Sans MS"/>
              </a:rPr>
              <a:t>Possible locations</a:t>
            </a:r>
          </a:p>
          <a:p>
            <a:r>
              <a:rPr lang="en-US" sz="1200">
                <a:solidFill>
                  <a:srgbClr val="008000"/>
                </a:solidFill>
                <a:latin typeface="Comic Sans MS"/>
                <a:cs typeface="Comic Sans MS"/>
              </a:rPr>
              <a:t>for additional e-ion </a:t>
            </a:r>
          </a:p>
          <a:p>
            <a:r>
              <a:rPr lang="en-US" sz="1200">
                <a:solidFill>
                  <a:srgbClr val="008000"/>
                </a:solidFill>
                <a:latin typeface="Comic Sans MS"/>
                <a:cs typeface="Comic Sans MS"/>
              </a:rPr>
              <a:t>detectors</a:t>
            </a:r>
          </a:p>
        </p:txBody>
      </p:sp>
      <p:sp>
        <p:nvSpPr>
          <p:cNvPr id="58697" name="Freeform 329"/>
          <p:cNvSpPr>
            <a:spLocks/>
          </p:cNvSpPr>
          <p:nvPr/>
        </p:nvSpPr>
        <p:spPr bwMode="auto">
          <a:xfrm>
            <a:off x="1397000" y="2162175"/>
            <a:ext cx="555625" cy="60325"/>
          </a:xfrm>
          <a:custGeom>
            <a:avLst/>
            <a:gdLst/>
            <a:ahLst/>
            <a:cxnLst>
              <a:cxn ang="0">
                <a:pos x="350" y="0"/>
              </a:cxn>
              <a:cxn ang="0">
                <a:pos x="0" y="38"/>
              </a:cxn>
            </a:cxnLst>
            <a:rect l="0" t="0" r="r" b="b"/>
            <a:pathLst>
              <a:path w="350" h="38">
                <a:moveTo>
                  <a:pt x="350" y="0"/>
                </a:moveTo>
                <a:lnTo>
                  <a:pt x="0" y="3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98" name="Freeform 330"/>
          <p:cNvSpPr>
            <a:spLocks/>
          </p:cNvSpPr>
          <p:nvPr/>
        </p:nvSpPr>
        <p:spPr bwMode="auto">
          <a:xfrm>
            <a:off x="3290888" y="2162175"/>
            <a:ext cx="760412" cy="111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9" y="70"/>
              </a:cxn>
            </a:cxnLst>
            <a:rect l="0" t="0" r="r" b="b"/>
            <a:pathLst>
              <a:path w="479" h="70">
                <a:moveTo>
                  <a:pt x="0" y="0"/>
                </a:moveTo>
                <a:lnTo>
                  <a:pt x="479" y="7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sp>
        <p:nvSpPr>
          <p:cNvPr id="58699" name="Freeform 331"/>
          <p:cNvSpPr>
            <a:spLocks/>
          </p:cNvSpPr>
          <p:nvPr/>
        </p:nvSpPr>
        <p:spPr bwMode="auto">
          <a:xfrm>
            <a:off x="3290888" y="2162175"/>
            <a:ext cx="823912" cy="1660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9" y="1046"/>
              </a:cxn>
            </a:cxnLst>
            <a:rect l="0" t="0" r="r" b="b"/>
            <a:pathLst>
              <a:path w="519" h="1046">
                <a:moveTo>
                  <a:pt x="0" y="0"/>
                </a:moveTo>
                <a:lnTo>
                  <a:pt x="519" y="104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sz="1600">
              <a:latin typeface="Comic Sans MS"/>
              <a:cs typeface="Comic Sans MS"/>
            </a:endParaRPr>
          </a:p>
        </p:txBody>
      </p:sp>
      <p:pic>
        <p:nvPicPr>
          <p:cNvPr id="43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940800" cy="157797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0000FF"/>
                </a:solidFill>
                <a:latin typeface="Comic Sans MS" pitchFamily="-111" charset="0"/>
              </a:rPr>
              <a:t>Advantages &amp; Challenges of ERL based eRHIC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393700" y="1398588"/>
            <a:ext cx="8356600" cy="496411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8F00"/>
                </a:solidFill>
                <a:latin typeface="Comic Sans MS" pitchFamily="-111" charset="0"/>
              </a:rPr>
              <a:t>Allows use of RHIC tunnel for the return passes and thus allow much higher (2-3 fold) energy of electrons compared with the storage ring.</a:t>
            </a:r>
            <a:endParaRPr lang="en-US" sz="2000">
              <a:solidFill>
                <a:srgbClr val="008F00"/>
              </a:solidFill>
              <a:latin typeface="Comic Sans MS" pitchFamily="-111" charset="0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8F00"/>
                </a:solidFill>
                <a:latin typeface="Comic Sans MS" pitchFamily="-111" charset="0"/>
              </a:rPr>
              <a:t>High luminosity up to  10</a:t>
            </a:r>
            <a:r>
              <a:rPr lang="en-US" sz="2000" b="1" baseline="30000">
                <a:solidFill>
                  <a:srgbClr val="008F00"/>
                </a:solidFill>
                <a:latin typeface="Comic Sans MS" pitchFamily="-111" charset="0"/>
              </a:rPr>
              <a:t>34</a:t>
            </a:r>
            <a:r>
              <a:rPr lang="en-US" sz="2000" b="1">
                <a:solidFill>
                  <a:srgbClr val="008F00"/>
                </a:solidFill>
                <a:latin typeface="Comic Sans MS" pitchFamily="-111" charset="0"/>
              </a:rPr>
              <a:t> cm</a:t>
            </a:r>
            <a:r>
              <a:rPr lang="en-US" sz="2000" b="1" baseline="30000">
                <a:solidFill>
                  <a:srgbClr val="008F00"/>
                </a:solidFill>
                <a:latin typeface="Comic Sans MS" pitchFamily="-111" charset="0"/>
              </a:rPr>
              <a:t>-2</a:t>
            </a:r>
            <a:r>
              <a:rPr lang="en-US" sz="2000" b="1">
                <a:solidFill>
                  <a:srgbClr val="008F00"/>
                </a:solidFill>
                <a:latin typeface="Comic Sans MS" pitchFamily="-111" charset="0"/>
              </a:rPr>
              <a:t> sec</a:t>
            </a:r>
            <a:r>
              <a:rPr lang="en-US" sz="2000" b="1" baseline="30000">
                <a:solidFill>
                  <a:srgbClr val="008F00"/>
                </a:solidFill>
                <a:latin typeface="Comic Sans MS" pitchFamily="-111" charset="0"/>
              </a:rPr>
              <a:t>-1</a:t>
            </a:r>
            <a:endParaRPr lang="en-US" sz="2000" b="1">
              <a:solidFill>
                <a:srgbClr val="008F00"/>
              </a:solidFill>
              <a:latin typeface="Comic Sans MS" pitchFamily="-111" charset="0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8F00"/>
                </a:solidFill>
                <a:latin typeface="Comic Sans MS" pitchFamily="-111" charset="0"/>
              </a:rPr>
              <a:t>Allows multiple IPs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8F00"/>
                </a:solidFill>
                <a:latin typeface="Comic Sans MS" pitchFamily="-111" charset="0"/>
              </a:rPr>
              <a:t>Allows higher range of CM-energies with high luminosities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8F00"/>
                </a:solidFill>
                <a:latin typeface="Comic Sans MS" pitchFamily="-111" charset="0"/>
              </a:rPr>
              <a:t>Full spin transparency at all energies</a:t>
            </a:r>
            <a:endParaRPr lang="en-US" sz="2000">
              <a:solidFill>
                <a:srgbClr val="008F00"/>
              </a:solidFill>
              <a:latin typeface="Comic Sans MS" pitchFamily="-111" charset="0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008F00"/>
                </a:solidFill>
                <a:latin typeface="Comic Sans MS" pitchFamily="-111" charset="0"/>
              </a:rPr>
              <a:t>No machine elements inside detector(s)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008F00"/>
                </a:solidFill>
                <a:latin typeface="Comic Sans MS" pitchFamily="-111" charset="0"/>
              </a:rPr>
              <a:t>No significant limitation on the lengths of detectors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8F00"/>
                </a:solidFill>
                <a:latin typeface="Comic Sans MS" pitchFamily="-111" charset="0"/>
              </a:rPr>
              <a:t>Energy of ERL is simply upgradeable</a:t>
            </a:r>
            <a:endParaRPr lang="en-US" sz="2000">
              <a:solidFill>
                <a:srgbClr val="008F00"/>
              </a:solidFill>
              <a:latin typeface="Comic Sans MS" pitchFamily="-111" charset="0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CC0000"/>
                </a:solidFill>
                <a:latin typeface="Comic Sans MS" pitchFamily="-111" charset="0"/>
              </a:rPr>
              <a:t>Novel technology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CC0000"/>
                </a:solidFill>
                <a:latin typeface="Comic Sans MS" pitchFamily="-111" charset="0"/>
              </a:rPr>
              <a:t>Need R&amp;D on polarized gun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CC0000"/>
                </a:solidFill>
                <a:latin typeface="Comic Sans MS" pitchFamily="-111" charset="0"/>
              </a:rPr>
              <a:t>May need a dedicated ring positrons (if ever required?)</a:t>
            </a: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889000" y="571500"/>
          <a:ext cx="3175000" cy="927100"/>
        </p:xfrm>
        <a:graphic>
          <a:graphicData uri="http://schemas.openxmlformats.org/presentationml/2006/ole">
            <p:oleObj spid="_x0000_s191490" name="Equation" r:id="rId3" imgW="1651397" imgH="482997" progId="Equation.3">
              <p:embed/>
            </p:oleObj>
          </a:graphicData>
        </a:graphic>
      </p:graphicFrame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5994400" y="566738"/>
          <a:ext cx="2209800" cy="969962"/>
        </p:xfrm>
        <a:graphic>
          <a:graphicData uri="http://schemas.openxmlformats.org/presentationml/2006/ole">
            <p:oleObj spid="_x0000_s191491" name="Equation" r:id="rId4" imgW="990567" imgH="432009" progId="Equation.3">
              <p:embed/>
            </p:oleObj>
          </a:graphicData>
        </a:graphic>
      </p:graphicFrame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4470400" y="838200"/>
            <a:ext cx="1003300" cy="406400"/>
          </a:xfrm>
          <a:prstGeom prst="rightArrow">
            <a:avLst>
              <a:gd name="adj1" fmla="val 50000"/>
              <a:gd name="adj2" fmla="val 617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7886" y="6334425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4137025" y="3201988"/>
            <a:ext cx="1846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200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31427" name="Rectangle 3"/>
          <p:cNvSpPr>
            <a:spLocks noChangeArrowheads="1"/>
          </p:cNvSpPr>
          <p:nvPr/>
        </p:nvSpPr>
        <p:spPr bwMode="auto">
          <a:xfrm>
            <a:off x="4137025" y="3201988"/>
            <a:ext cx="1846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200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3103563" y="6186488"/>
            <a:ext cx="3341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Times" pitchFamily="-111" charset="0"/>
              <a:buNone/>
            </a:pPr>
            <a:r>
              <a:rPr lang="en-US" sz="1200"/>
              <a:t>http://www.agsrhichome.bnl.gov/eRHIC/</a:t>
            </a:r>
            <a:r>
              <a:rPr lang="en-US" sz="800" i="1">
                <a:solidFill>
                  <a:srgbClr val="000099"/>
                </a:solidFill>
              </a:rPr>
              <a:t> </a:t>
            </a:r>
            <a:endParaRPr lang="en-US" sz="800" i="1" baseline="30000">
              <a:solidFill>
                <a:srgbClr val="000099"/>
              </a:solidFill>
            </a:endParaRPr>
          </a:p>
        </p:txBody>
      </p:sp>
      <p:sp>
        <p:nvSpPr>
          <p:cNvPr id="231433" name="Rectangle 9"/>
          <p:cNvSpPr>
            <a:spLocks noChangeArrowheads="1"/>
          </p:cNvSpPr>
          <p:nvPr/>
        </p:nvSpPr>
        <p:spPr bwMode="auto">
          <a:xfrm>
            <a:off x="812800" y="0"/>
            <a:ext cx="7772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View from 2004</a:t>
            </a:r>
            <a:r>
              <a:rPr lang="en-US" sz="2400" dirty="0">
                <a:latin typeface="Comic Sans MS"/>
                <a:cs typeface="Comic Sans MS"/>
              </a:rPr>
              <a:t>: How eRHIC can be realized?</a:t>
            </a:r>
          </a:p>
        </p:txBody>
      </p:sp>
      <p:sp>
        <p:nvSpPr>
          <p:cNvPr id="231434" name="Rectangle 10"/>
          <p:cNvSpPr>
            <a:spLocks noChangeArrowheads="1"/>
          </p:cNvSpPr>
          <p:nvPr/>
        </p:nvSpPr>
        <p:spPr bwMode="auto">
          <a:xfrm>
            <a:off x="203200" y="673100"/>
            <a:ext cx="8229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endParaRPr lang="en-US" sz="28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ＭＳ Ｐゴシック" pitchFamily="-111" charset="-128"/>
                <a:cs typeface="Comic Sans MS"/>
              </a:rPr>
              <a:t>Ring-ring: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ＭＳ Ｐゴシック" pitchFamily="-111" charset="-128"/>
                <a:cs typeface="Comic Sans MS"/>
              </a:rPr>
              <a:t>    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ＭＳ Ｐゴシック" pitchFamily="-111" charset="-128"/>
                <a:cs typeface="Comic Sans MS"/>
              </a:rPr>
              <a:t>Linac (ERL)-ring: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ＭＳ Ｐゴシック" pitchFamily="-111" charset="-128"/>
                <a:cs typeface="Comic Sans MS"/>
              </a:rPr>
              <a:t>    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556000" y="687388"/>
            <a:ext cx="4435475" cy="1014412"/>
            <a:chOff x="2256" y="2481"/>
            <a:chExt cx="2794" cy="639"/>
          </a:xfrm>
        </p:grpSpPr>
        <p:sp>
          <p:nvSpPr>
            <p:cNvPr id="231436" name="Oval 12"/>
            <p:cNvSpPr>
              <a:spLocks noChangeArrowheads="1"/>
            </p:cNvSpPr>
            <p:nvPr/>
          </p:nvSpPr>
          <p:spPr bwMode="auto">
            <a:xfrm>
              <a:off x="3216" y="2784"/>
              <a:ext cx="576" cy="288"/>
            </a:xfrm>
            <a:prstGeom prst="ellips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256" y="2640"/>
              <a:ext cx="960" cy="480"/>
              <a:chOff x="2256" y="2640"/>
              <a:chExt cx="960" cy="480"/>
            </a:xfrm>
          </p:grpSpPr>
          <p:sp>
            <p:nvSpPr>
              <p:cNvPr id="231438" name="Oval 14"/>
              <p:cNvSpPr>
                <a:spLocks noChangeArrowheads="1"/>
              </p:cNvSpPr>
              <p:nvPr/>
            </p:nvSpPr>
            <p:spPr bwMode="auto">
              <a:xfrm>
                <a:off x="2256" y="2688"/>
                <a:ext cx="960" cy="432"/>
              </a:xfrm>
              <a:prstGeom prst="ellipse">
                <a:avLst/>
              </a:prstGeom>
              <a:noFill/>
              <a:ln w="38100">
                <a:solidFill>
                  <a:srgbClr val="2C07B5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800">
                    <a:solidFill>
                      <a:srgbClr val="2C07B5"/>
                    </a:solidFill>
                  </a:rPr>
                  <a:t>RHIC</a:t>
                </a:r>
              </a:p>
            </p:txBody>
          </p:sp>
          <p:sp>
            <p:nvSpPr>
              <p:cNvPr id="231439" name="Line 15"/>
              <p:cNvSpPr>
                <a:spLocks noChangeShapeType="1"/>
              </p:cNvSpPr>
              <p:nvPr/>
            </p:nvSpPr>
            <p:spPr bwMode="auto">
              <a:xfrm>
                <a:off x="2928" y="264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2C07B5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1440" name="Line 16"/>
            <p:cNvSpPr>
              <a:spLocks noChangeShapeType="1"/>
            </p:cNvSpPr>
            <p:nvPr/>
          </p:nvSpPr>
          <p:spPr bwMode="auto">
            <a:xfrm flipH="1" flipV="1">
              <a:off x="3264" y="3072"/>
              <a:ext cx="144" cy="48"/>
            </a:xfrm>
            <a:prstGeom prst="lin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441" name="Text Box 17"/>
            <p:cNvSpPr txBox="1">
              <a:spLocks noChangeArrowheads="1"/>
            </p:cNvSpPr>
            <p:nvPr/>
          </p:nvSpPr>
          <p:spPr bwMode="auto">
            <a:xfrm>
              <a:off x="3504" y="2481"/>
              <a:ext cx="1546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Electron storage ring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543300" y="1703388"/>
            <a:ext cx="4943475" cy="906462"/>
            <a:chOff x="2304" y="1445"/>
            <a:chExt cx="3114" cy="571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2304" y="1536"/>
              <a:ext cx="960" cy="480"/>
              <a:chOff x="2256" y="2640"/>
              <a:chExt cx="960" cy="480"/>
            </a:xfrm>
          </p:grpSpPr>
          <p:sp>
            <p:nvSpPr>
              <p:cNvPr id="231444" name="Oval 20"/>
              <p:cNvSpPr>
                <a:spLocks noChangeArrowheads="1"/>
              </p:cNvSpPr>
              <p:nvPr/>
            </p:nvSpPr>
            <p:spPr bwMode="auto">
              <a:xfrm>
                <a:off x="2256" y="2688"/>
                <a:ext cx="960" cy="432"/>
              </a:xfrm>
              <a:prstGeom prst="ellipse">
                <a:avLst/>
              </a:prstGeom>
              <a:noFill/>
              <a:ln w="38100">
                <a:solidFill>
                  <a:srgbClr val="2C07B5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800">
                    <a:solidFill>
                      <a:srgbClr val="2C07B5"/>
                    </a:solidFill>
                  </a:rPr>
                  <a:t>RHIC</a:t>
                </a:r>
              </a:p>
            </p:txBody>
          </p:sp>
          <p:sp>
            <p:nvSpPr>
              <p:cNvPr id="231445" name="Line 21"/>
              <p:cNvSpPr>
                <a:spLocks noChangeShapeType="1"/>
              </p:cNvSpPr>
              <p:nvPr/>
            </p:nvSpPr>
            <p:spPr bwMode="auto">
              <a:xfrm>
                <a:off x="2928" y="264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2C07B5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1446" name="Line 22"/>
            <p:cNvSpPr>
              <a:spLocks noChangeShapeType="1"/>
            </p:cNvSpPr>
            <p:nvPr/>
          </p:nvSpPr>
          <p:spPr bwMode="auto">
            <a:xfrm flipH="1">
              <a:off x="3456" y="1872"/>
              <a:ext cx="576" cy="0"/>
            </a:xfrm>
            <a:prstGeom prst="line">
              <a:avLst/>
            </a:prstGeom>
            <a:noFill/>
            <a:ln w="76200">
              <a:solidFill>
                <a:srgbClr val="F7360F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447" name="Freeform 23"/>
            <p:cNvSpPr>
              <a:spLocks/>
            </p:cNvSpPr>
            <p:nvPr/>
          </p:nvSpPr>
          <p:spPr bwMode="auto">
            <a:xfrm>
              <a:off x="3264" y="1668"/>
              <a:ext cx="192" cy="204"/>
            </a:xfrm>
            <a:custGeom>
              <a:avLst/>
              <a:gdLst/>
              <a:ahLst/>
              <a:cxnLst>
                <a:cxn ang="0">
                  <a:pos x="192" y="204"/>
                </a:cxn>
                <a:cxn ang="0">
                  <a:pos x="30" y="180"/>
                </a:cxn>
                <a:cxn ang="0">
                  <a:pos x="18" y="72"/>
                </a:cxn>
                <a:cxn ang="0">
                  <a:pos x="138" y="0"/>
                </a:cxn>
              </a:cxnLst>
              <a:rect l="0" t="0" r="r" b="b"/>
              <a:pathLst>
                <a:path w="192" h="204">
                  <a:moveTo>
                    <a:pt x="192" y="204"/>
                  </a:moveTo>
                  <a:cubicBezTo>
                    <a:pt x="165" y="200"/>
                    <a:pt x="59" y="202"/>
                    <a:pt x="30" y="180"/>
                  </a:cubicBezTo>
                  <a:cubicBezTo>
                    <a:pt x="1" y="158"/>
                    <a:pt x="0" y="102"/>
                    <a:pt x="18" y="72"/>
                  </a:cubicBezTo>
                  <a:cubicBezTo>
                    <a:pt x="36" y="42"/>
                    <a:pt x="113" y="15"/>
                    <a:pt x="138" y="0"/>
                  </a:cubicBezTo>
                </a:path>
              </a:pathLst>
            </a:custGeom>
            <a:noFill/>
            <a:ln w="28575" cmpd="sng">
              <a:solidFill>
                <a:srgbClr val="F7360F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448" name="Line 24"/>
            <p:cNvSpPr>
              <a:spLocks noChangeShapeType="1"/>
            </p:cNvSpPr>
            <p:nvPr/>
          </p:nvSpPr>
          <p:spPr bwMode="auto">
            <a:xfrm flipH="1">
              <a:off x="3504" y="1968"/>
              <a:ext cx="192" cy="0"/>
            </a:xfrm>
            <a:prstGeom prst="lin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449" name="Text Box 25"/>
            <p:cNvSpPr txBox="1">
              <a:spLocks noChangeArrowheads="1"/>
            </p:cNvSpPr>
            <p:nvPr/>
          </p:nvSpPr>
          <p:spPr bwMode="auto">
            <a:xfrm>
              <a:off x="3494" y="1445"/>
              <a:ext cx="1924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Electron linear accelerator</a:t>
              </a:r>
              <a:endParaRPr lang="en-US" sz="1800">
                <a:solidFill>
                  <a:schemeClr val="folHlink"/>
                </a:solidFill>
              </a:endParaRPr>
            </a:p>
          </p:txBody>
        </p:sp>
      </p:grpSp>
      <p:sp>
        <p:nvSpPr>
          <p:cNvPr id="231450" name="Rectangle 26"/>
          <p:cNvSpPr>
            <a:spLocks noChangeArrowheads="1"/>
          </p:cNvSpPr>
          <p:nvPr/>
        </p:nvSpPr>
        <p:spPr bwMode="auto">
          <a:xfrm>
            <a:off x="203200" y="2717800"/>
            <a:ext cx="89408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u="sng" dirty="0">
                <a:latin typeface="Comic Sans MS"/>
                <a:cs typeface="Comic Sans MS"/>
              </a:rPr>
              <a:t>Advantages &amp; Challenges of ERL based eRHIC</a:t>
            </a:r>
          </a:p>
        </p:txBody>
      </p:sp>
      <p:graphicFrame>
        <p:nvGraphicFramePr>
          <p:cNvPr id="231451" name="Object 27"/>
          <p:cNvGraphicFramePr>
            <a:graphicFrameLocks noChangeAspect="1"/>
          </p:cNvGraphicFramePr>
          <p:nvPr/>
        </p:nvGraphicFramePr>
        <p:xfrm>
          <a:off x="6475413" y="1073150"/>
          <a:ext cx="2405062" cy="636588"/>
        </p:xfrm>
        <a:graphic>
          <a:graphicData uri="http://schemas.openxmlformats.org/presentationml/2006/ole">
            <p:oleObj spid="_x0000_s203778" name="Equation" r:id="rId3" imgW="1727200" imgH="457200" progId="Equation.3">
              <p:embed/>
            </p:oleObj>
          </a:graphicData>
        </a:graphic>
      </p:graphicFrame>
      <p:graphicFrame>
        <p:nvGraphicFramePr>
          <p:cNvPr id="231452" name="Object 28"/>
          <p:cNvGraphicFramePr>
            <a:graphicFrameLocks noChangeAspect="1"/>
          </p:cNvGraphicFramePr>
          <p:nvPr/>
        </p:nvGraphicFramePr>
        <p:xfrm>
          <a:off x="6648450" y="2109788"/>
          <a:ext cx="1749425" cy="688975"/>
        </p:xfrm>
        <a:graphic>
          <a:graphicData uri="http://schemas.openxmlformats.org/presentationml/2006/ole">
            <p:oleObj spid="_x0000_s203779" name="Equation" r:id="rId4" imgW="1041400" imgH="406400" progId="Equation.3">
              <p:embed/>
            </p:oleObj>
          </a:graphicData>
        </a:graphic>
      </p:graphicFrame>
      <p:sp>
        <p:nvSpPr>
          <p:cNvPr id="231453" name="Rectangle 29"/>
          <p:cNvSpPr>
            <a:spLocks noChangeArrowheads="1"/>
          </p:cNvSpPr>
          <p:nvPr/>
        </p:nvSpPr>
        <p:spPr bwMode="auto">
          <a:xfrm>
            <a:off x="196850" y="3259138"/>
            <a:ext cx="4933950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solidFill>
                  <a:srgbClr val="008F00"/>
                </a:solidFill>
                <a:latin typeface="Comic Sans MS"/>
                <a:cs typeface="Comic Sans MS"/>
              </a:rPr>
              <a:t>Allows use of RHIC tunnel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solidFill>
                  <a:srgbClr val="008F00"/>
                </a:solidFill>
                <a:latin typeface="Comic Sans MS"/>
                <a:cs typeface="Comic Sans MS"/>
              </a:rPr>
              <a:t>2-3 fold higher energy of electrons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solidFill>
                  <a:srgbClr val="008F00"/>
                </a:solidFill>
                <a:latin typeface="Comic Sans MS"/>
                <a:cs typeface="Comic Sans MS"/>
              </a:rPr>
              <a:t>Higher luminosity up to  10</a:t>
            </a:r>
            <a:r>
              <a:rPr lang="en-US" sz="1400" b="1" baseline="30000" dirty="0">
                <a:solidFill>
                  <a:srgbClr val="008F00"/>
                </a:solidFill>
                <a:latin typeface="Comic Sans MS"/>
                <a:cs typeface="Comic Sans MS"/>
              </a:rPr>
              <a:t>34</a:t>
            </a:r>
            <a:r>
              <a:rPr lang="en-US" sz="1400" b="1" dirty="0">
                <a:solidFill>
                  <a:srgbClr val="008F00"/>
                </a:solidFill>
                <a:latin typeface="Comic Sans MS"/>
                <a:cs typeface="Comic Sans MS"/>
              </a:rPr>
              <a:t> cm</a:t>
            </a:r>
            <a:r>
              <a:rPr lang="en-US" sz="1400" b="1" baseline="30000" dirty="0">
                <a:solidFill>
                  <a:srgbClr val="008F00"/>
                </a:solidFill>
                <a:latin typeface="Comic Sans MS"/>
                <a:cs typeface="Comic Sans MS"/>
              </a:rPr>
              <a:t>-2</a:t>
            </a:r>
            <a:r>
              <a:rPr lang="en-US" sz="1400" b="1" dirty="0">
                <a:solidFill>
                  <a:srgbClr val="008F00"/>
                </a:solidFill>
                <a:latin typeface="Comic Sans MS"/>
                <a:cs typeface="Comic Sans MS"/>
              </a:rPr>
              <a:t> sec</a:t>
            </a:r>
            <a:r>
              <a:rPr lang="en-US" sz="1400" b="1" baseline="30000" dirty="0">
                <a:solidFill>
                  <a:srgbClr val="008F00"/>
                </a:solidFill>
                <a:latin typeface="Comic Sans MS"/>
                <a:cs typeface="Comic Sans MS"/>
              </a:rPr>
              <a:t>-1</a:t>
            </a:r>
            <a:endParaRPr lang="en-US" sz="1400" b="1" dirty="0">
              <a:solidFill>
                <a:srgbClr val="008F00"/>
              </a:solidFill>
              <a:latin typeface="Comic Sans MS"/>
              <a:cs typeface="Comic Sans MS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solidFill>
                  <a:srgbClr val="008F00"/>
                </a:solidFill>
                <a:latin typeface="Comic Sans MS"/>
                <a:cs typeface="Comic Sans MS"/>
              </a:rPr>
              <a:t>Multiple </a:t>
            </a:r>
            <a:r>
              <a:rPr lang="en-US" sz="1400" b="1" dirty="0" err="1">
                <a:solidFill>
                  <a:srgbClr val="008F00"/>
                </a:solidFill>
                <a:latin typeface="Comic Sans MS"/>
                <a:cs typeface="Comic Sans MS"/>
              </a:rPr>
              <a:t>IPs</a:t>
            </a:r>
            <a:endParaRPr lang="en-US" sz="1400" b="1" dirty="0">
              <a:solidFill>
                <a:srgbClr val="008F00"/>
              </a:solidFill>
              <a:latin typeface="Comic Sans MS"/>
              <a:cs typeface="Comic Sans MS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solidFill>
                  <a:srgbClr val="008F00"/>
                </a:solidFill>
                <a:latin typeface="Comic Sans MS"/>
                <a:cs typeface="Comic Sans MS"/>
              </a:rPr>
              <a:t>Higher range of CM-energies + high luminosities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solidFill>
                  <a:srgbClr val="008F00"/>
                </a:solidFill>
                <a:latin typeface="Comic Sans MS"/>
                <a:cs typeface="Comic Sans MS"/>
              </a:rPr>
              <a:t>Full spin transparency at all energies</a:t>
            </a:r>
            <a:endParaRPr lang="en-US" sz="1400" dirty="0">
              <a:solidFill>
                <a:srgbClr val="008F00"/>
              </a:solidFill>
              <a:latin typeface="Comic Sans MS"/>
              <a:cs typeface="Comic Sans MS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008F00"/>
                </a:solidFill>
                <a:latin typeface="Comic Sans MS"/>
                <a:cs typeface="Comic Sans MS"/>
              </a:rPr>
              <a:t>No machine elements inside </a:t>
            </a:r>
            <a:r>
              <a:rPr lang="en-US" sz="1400" dirty="0" err="1">
                <a:solidFill>
                  <a:srgbClr val="008F00"/>
                </a:solidFill>
                <a:latin typeface="Comic Sans MS"/>
                <a:cs typeface="Comic Sans MS"/>
              </a:rPr>
              <a:t>detector(s</a:t>
            </a:r>
            <a:r>
              <a:rPr lang="en-US" sz="1400" dirty="0">
                <a:solidFill>
                  <a:srgbClr val="008F00"/>
                </a:solidFill>
                <a:latin typeface="Comic Sans MS"/>
                <a:cs typeface="Comic Sans MS"/>
              </a:rPr>
              <a:t>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008F00"/>
                </a:solidFill>
                <a:latin typeface="Comic Sans MS"/>
                <a:cs typeface="Comic Sans MS"/>
              </a:rPr>
              <a:t>No significant limitation on the lengths of detectors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solidFill>
                  <a:srgbClr val="008F00"/>
                </a:solidFill>
                <a:latin typeface="Comic Sans MS"/>
                <a:cs typeface="Comic Sans MS"/>
              </a:rPr>
              <a:t>ERL is simply upgradeable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solidFill>
                  <a:srgbClr val="008F00"/>
                </a:solidFill>
                <a:latin typeface="Comic Sans MS"/>
                <a:cs typeface="Comic Sans MS"/>
              </a:rPr>
              <a:t>eRHIC can be staged</a:t>
            </a:r>
            <a:endParaRPr lang="en-US" sz="1400" dirty="0">
              <a:solidFill>
                <a:srgbClr val="008F00"/>
              </a:solidFill>
              <a:latin typeface="Comic Sans MS"/>
              <a:cs typeface="Comic Sans MS"/>
            </a:endParaRPr>
          </a:p>
        </p:txBody>
      </p:sp>
      <p:sp>
        <p:nvSpPr>
          <p:cNvPr id="231454" name="Rectangle 30"/>
          <p:cNvSpPr>
            <a:spLocks noChangeArrowheads="1"/>
          </p:cNvSpPr>
          <p:nvPr/>
        </p:nvSpPr>
        <p:spPr bwMode="auto">
          <a:xfrm>
            <a:off x="5194300" y="3386138"/>
            <a:ext cx="3740150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solidFill>
                  <a:srgbClr val="CC0000"/>
                </a:solidFill>
                <a:latin typeface="Comic Sans MS"/>
                <a:cs typeface="Comic Sans MS"/>
              </a:rPr>
              <a:t>Novel technology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solidFill>
                  <a:srgbClr val="CC0000"/>
                </a:solidFill>
                <a:latin typeface="Comic Sans MS"/>
                <a:cs typeface="Comic Sans MS"/>
              </a:rPr>
              <a:t>Need R&amp;D on polarized gun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solidFill>
                  <a:srgbClr val="CC0000"/>
                </a:solidFill>
                <a:latin typeface="Comic Sans MS"/>
                <a:cs typeface="Comic Sans MS"/>
              </a:rPr>
              <a:t>May need a dedicated ring positrons</a:t>
            </a:r>
          </a:p>
        </p:txBody>
      </p:sp>
      <p:grpSp>
        <p:nvGrpSpPr>
          <p:cNvPr id="6" name="Group 31"/>
          <p:cNvGrpSpPr>
            <a:grpSpLocks noChangeAspect="1"/>
          </p:cNvGrpSpPr>
          <p:nvPr/>
        </p:nvGrpSpPr>
        <p:grpSpPr bwMode="auto">
          <a:xfrm>
            <a:off x="5562600" y="4305300"/>
            <a:ext cx="2632075" cy="1400175"/>
            <a:chOff x="576" y="1248"/>
            <a:chExt cx="4128" cy="2440"/>
          </a:xfrm>
        </p:grpSpPr>
        <p:pic>
          <p:nvPicPr>
            <p:cNvPr id="231456" name="Picture 32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rcRect/>
                <a:stretch>
                  <a:fillRect/>
                </a:stretch>
              </p:blipFill>
            </mc:Choice>
            <mc:Fallback>
              <p:blipFill>
                <a:blip r:embed="rId6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76" y="1248"/>
              <a:ext cx="4128" cy="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1457" name="Text Box 33"/>
            <p:cNvSpPr txBox="1">
              <a:spLocks noChangeAspect="1" noChangeArrowheads="1"/>
            </p:cNvSpPr>
            <p:nvPr/>
          </p:nvSpPr>
          <p:spPr bwMode="auto">
            <a:xfrm>
              <a:off x="3601" y="1378"/>
              <a:ext cx="1006" cy="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2"/>
                  </a:solidFill>
                  <a:latin typeface="Times New Roman" pitchFamily="-111" charset="0"/>
                </a:rPr>
                <a:t>10x250</a:t>
              </a:r>
            </a:p>
          </p:txBody>
        </p:sp>
        <p:sp>
          <p:nvSpPr>
            <p:cNvPr id="231458" name="Text Box 34"/>
            <p:cNvSpPr txBox="1">
              <a:spLocks noChangeAspect="1" noChangeArrowheads="1"/>
            </p:cNvSpPr>
            <p:nvPr/>
          </p:nvSpPr>
          <p:spPr bwMode="auto">
            <a:xfrm>
              <a:off x="2401" y="1378"/>
              <a:ext cx="886" cy="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CC"/>
                  </a:solidFill>
                  <a:latin typeface="Times New Roman" pitchFamily="-111" charset="0"/>
                </a:rPr>
                <a:t>3x250</a:t>
              </a:r>
            </a:p>
          </p:txBody>
        </p:sp>
        <p:sp>
          <p:nvSpPr>
            <p:cNvPr id="231459" name="Text Box 35"/>
            <p:cNvSpPr txBox="1">
              <a:spLocks noChangeAspect="1" noChangeArrowheads="1"/>
            </p:cNvSpPr>
            <p:nvPr/>
          </p:nvSpPr>
          <p:spPr bwMode="auto">
            <a:xfrm>
              <a:off x="1487" y="2675"/>
              <a:ext cx="767" cy="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CC"/>
                  </a:solidFill>
                  <a:latin typeface="Times New Roman" pitchFamily="-111" charset="0"/>
                </a:rPr>
                <a:t>3x50</a:t>
              </a:r>
            </a:p>
          </p:txBody>
        </p:sp>
        <p:sp>
          <p:nvSpPr>
            <p:cNvPr id="231460" name="Text Box 36"/>
            <p:cNvSpPr txBox="1">
              <a:spLocks noChangeAspect="1" noChangeArrowheads="1"/>
            </p:cNvSpPr>
            <p:nvPr/>
          </p:nvSpPr>
          <p:spPr bwMode="auto">
            <a:xfrm>
              <a:off x="2065" y="2675"/>
              <a:ext cx="886" cy="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tx2"/>
                  </a:solidFill>
                  <a:latin typeface="Times New Roman" pitchFamily="-111" charset="0"/>
                </a:rPr>
                <a:t>10x50</a:t>
              </a:r>
            </a:p>
          </p:txBody>
        </p:sp>
        <p:sp>
          <p:nvSpPr>
            <p:cNvPr id="231461" name="Text Box 37"/>
            <p:cNvSpPr txBox="1">
              <a:spLocks noChangeAspect="1" noChangeArrowheads="1"/>
            </p:cNvSpPr>
            <p:nvPr/>
          </p:nvSpPr>
          <p:spPr bwMode="auto">
            <a:xfrm>
              <a:off x="1632" y="3010"/>
              <a:ext cx="766" cy="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A50021"/>
                  </a:solidFill>
                  <a:latin typeface="Times New Roman" pitchFamily="-111" charset="0"/>
                </a:rPr>
                <a:t>5x50</a:t>
              </a:r>
            </a:p>
          </p:txBody>
        </p:sp>
        <p:sp>
          <p:nvSpPr>
            <p:cNvPr id="231462" name="Text Box 38"/>
            <p:cNvSpPr txBox="1">
              <a:spLocks noChangeAspect="1" noChangeArrowheads="1"/>
            </p:cNvSpPr>
            <p:nvPr/>
          </p:nvSpPr>
          <p:spPr bwMode="auto">
            <a:xfrm>
              <a:off x="3121" y="2529"/>
              <a:ext cx="886" cy="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A50021"/>
                  </a:solidFill>
                  <a:latin typeface="Times New Roman" pitchFamily="-111" charset="0"/>
                </a:rPr>
                <a:t>5x250</a:t>
              </a:r>
            </a:p>
          </p:txBody>
        </p:sp>
        <p:sp>
          <p:nvSpPr>
            <p:cNvPr id="231463" name="Line 39"/>
            <p:cNvSpPr>
              <a:spLocks noChangeAspect="1" noChangeShapeType="1"/>
            </p:cNvSpPr>
            <p:nvPr/>
          </p:nvSpPr>
          <p:spPr bwMode="auto">
            <a:xfrm flipH="1" flipV="1">
              <a:off x="3120" y="2352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1464" name="Rectangle 40"/>
          <p:cNvSpPr>
            <a:spLocks noChangeArrowheads="1"/>
          </p:cNvSpPr>
          <p:nvPr/>
        </p:nvSpPr>
        <p:spPr bwMode="auto">
          <a:xfrm>
            <a:off x="5016500" y="5765800"/>
            <a:ext cx="393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 b="1" dirty="0">
                <a:solidFill>
                  <a:srgbClr val="2C07B5"/>
                </a:solidFill>
                <a:latin typeface="Comic Sans MS"/>
                <a:cs typeface="Comic Sans MS"/>
              </a:rPr>
              <a:t>In Ring-ring luminosity reduces 10-fold for 30 </a:t>
            </a:r>
            <a:r>
              <a:rPr lang="en-US" sz="1000" b="1" dirty="0" err="1">
                <a:solidFill>
                  <a:srgbClr val="2C07B5"/>
                </a:solidFill>
                <a:latin typeface="Comic Sans MS"/>
                <a:cs typeface="Comic Sans MS"/>
              </a:rPr>
              <a:t>GeV</a:t>
            </a:r>
            <a:r>
              <a:rPr lang="en-US" sz="1000" b="1" dirty="0">
                <a:solidFill>
                  <a:srgbClr val="2C07B5"/>
                </a:solidFill>
                <a:latin typeface="Comic Sans MS"/>
                <a:cs typeface="Comic Sans MS"/>
              </a:rPr>
              <a:t> CME. </a:t>
            </a:r>
          </a:p>
          <a:p>
            <a:pPr eaLnBrk="1" hangingPunct="1"/>
            <a:r>
              <a:rPr lang="en-US" sz="1000" b="1" dirty="0">
                <a:solidFill>
                  <a:srgbClr val="2C07B5"/>
                </a:solidFill>
                <a:latin typeface="Comic Sans MS"/>
                <a:cs typeface="Comic Sans MS"/>
              </a:rPr>
              <a:t>Required </a:t>
            </a:r>
            <a:r>
              <a:rPr lang="en-US" sz="1000" b="1" dirty="0" err="1">
                <a:solidFill>
                  <a:srgbClr val="2C07B5"/>
                </a:solidFill>
                <a:latin typeface="Comic Sans MS"/>
                <a:cs typeface="Comic Sans MS"/>
              </a:rPr>
              <a:t>norm.emittance</a:t>
            </a:r>
            <a:r>
              <a:rPr lang="en-US" sz="1000" b="1" dirty="0">
                <a:solidFill>
                  <a:srgbClr val="2C07B5"/>
                </a:solidFill>
                <a:latin typeface="Comic Sans MS"/>
                <a:cs typeface="Comic Sans MS"/>
              </a:rPr>
              <a:t> (for 50 </a:t>
            </a:r>
            <a:r>
              <a:rPr lang="en-US" sz="1000" b="1" dirty="0" err="1">
                <a:solidFill>
                  <a:srgbClr val="2C07B5"/>
                </a:solidFill>
                <a:latin typeface="Comic Sans MS"/>
                <a:cs typeface="Comic Sans MS"/>
              </a:rPr>
              <a:t>GeV</a:t>
            </a:r>
            <a:r>
              <a:rPr lang="en-US" sz="1000" b="1" dirty="0">
                <a:solidFill>
                  <a:srgbClr val="2C07B5"/>
                </a:solidFill>
                <a:latin typeface="Comic Sans MS"/>
                <a:cs typeface="Comic Sans MS"/>
              </a:rPr>
              <a:t> protons) ~3 mm*</a:t>
            </a:r>
            <a:r>
              <a:rPr lang="en-US" sz="1000" b="1" dirty="0" err="1">
                <a:solidFill>
                  <a:srgbClr val="2C07B5"/>
                </a:solidFill>
                <a:latin typeface="Comic Sans MS"/>
                <a:cs typeface="Comic Sans MS"/>
              </a:rPr>
              <a:t>mrad</a:t>
            </a:r>
            <a:endParaRPr lang="en-US" sz="1000" b="1" dirty="0">
              <a:solidFill>
                <a:srgbClr val="2C07B5"/>
              </a:solidFill>
              <a:latin typeface="Comic Sans MS"/>
              <a:cs typeface="Comic Sans MS"/>
            </a:endParaRPr>
          </a:p>
        </p:txBody>
      </p:sp>
      <p:pic>
        <p:nvPicPr>
          <p:cNvPr id="37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"/>
            <a:ext cx="77724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FF"/>
                </a:solidFill>
                <a:latin typeface="Comic Sans MS" pitchFamily="-111" charset="0"/>
              </a:rPr>
              <a:t>Advantages &amp; Disadvantages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82550" y="1538288"/>
            <a:ext cx="4254500" cy="4541837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Proven technology (B-factory)</a:t>
            </a:r>
          </a:p>
          <a:p>
            <a:pPr>
              <a:lnSpc>
                <a:spcPct val="90000"/>
              </a:lnSpc>
            </a:pPr>
            <a:endParaRPr lang="en-US" sz="1400">
              <a:solidFill>
                <a:srgbClr val="008F00"/>
              </a:solidFill>
              <a:latin typeface="Comic Sans MS" pitchFamily="-111" charset="0"/>
            </a:endParaRP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Supports both electron and positron (!) beams options</a:t>
            </a:r>
          </a:p>
          <a:p>
            <a:pPr>
              <a:lnSpc>
                <a:spcPct val="90000"/>
              </a:lnSpc>
            </a:pPr>
            <a:endParaRPr lang="en-US" sz="1400">
              <a:solidFill>
                <a:srgbClr val="008F00"/>
              </a:solidFill>
              <a:latin typeface="Comic Sans MS" pitchFamily="-111" charset="0"/>
            </a:endParaRP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Requires significant (3-fold) increase to reach L=0.8</a:t>
            </a:r>
            <a:r>
              <a:rPr lang="en-US" sz="1400" baseline="30000">
                <a:solidFill>
                  <a:srgbClr val="CC0000"/>
                </a:solidFill>
                <a:latin typeface="Comic Sans MS" pitchFamily="-111" charset="0"/>
              </a:rPr>
              <a:t>x</a:t>
            </a:r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10</a:t>
            </a:r>
            <a:r>
              <a:rPr lang="en-US" sz="1400" baseline="30000">
                <a:solidFill>
                  <a:srgbClr val="CC0000"/>
                </a:solidFill>
                <a:latin typeface="Comic Sans MS" pitchFamily="-111" charset="0"/>
              </a:rPr>
              <a:t>33</a:t>
            </a:r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 cm</a:t>
            </a:r>
            <a:r>
              <a:rPr lang="en-US" sz="1400" baseline="30000">
                <a:solidFill>
                  <a:srgbClr val="CC0000"/>
                </a:solidFill>
                <a:latin typeface="Comic Sans MS" pitchFamily="-111" charset="0"/>
              </a:rPr>
              <a:t>-2 </a:t>
            </a:r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sec</a:t>
            </a:r>
            <a:r>
              <a:rPr lang="en-US" sz="1400" baseline="30000">
                <a:solidFill>
                  <a:srgbClr val="CC0000"/>
                </a:solidFill>
                <a:latin typeface="Comic Sans MS" pitchFamily="-111" charset="0"/>
              </a:rPr>
              <a:t>-1 </a:t>
            </a:r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but with very short (±1 m) detector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Reasonable detector length (±3 m) reduces luminosity for present proton/ion intensities in RHIC below or about  10</a:t>
            </a:r>
            <a:r>
              <a:rPr lang="en-US" sz="1400" baseline="30000">
                <a:solidFill>
                  <a:srgbClr val="CC0000"/>
                </a:solidFill>
                <a:latin typeface="Comic Sans MS" pitchFamily="-111" charset="0"/>
              </a:rPr>
              <a:t>32</a:t>
            </a:r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 cm</a:t>
            </a:r>
            <a:r>
              <a:rPr lang="en-US" sz="1400" baseline="30000">
                <a:solidFill>
                  <a:srgbClr val="CC0000"/>
                </a:solidFill>
                <a:latin typeface="Comic Sans MS" pitchFamily="-111" charset="0"/>
              </a:rPr>
              <a:t>-2 </a:t>
            </a:r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sec</a:t>
            </a:r>
            <a:r>
              <a:rPr lang="en-US" sz="1400" baseline="30000">
                <a:solidFill>
                  <a:srgbClr val="CC0000"/>
                </a:solidFill>
                <a:latin typeface="Comic Sans MS" pitchFamily="-111" charset="0"/>
              </a:rPr>
              <a:t>-1 </a:t>
            </a:r>
            <a:endParaRPr lang="en-US" sz="1400">
              <a:solidFill>
                <a:srgbClr val="CC0000"/>
              </a:solidFill>
              <a:latin typeface="Comic Sans MS" pitchFamily="-111" charset="0"/>
            </a:endParaRP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Polarization is not available in forbidden energy zones 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Single IP (period).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Machine element inside detector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Luminosity plummets at lower E</a:t>
            </a:r>
            <a:r>
              <a:rPr lang="en-US" sz="1400" baseline="-25000">
                <a:solidFill>
                  <a:srgbClr val="CC0000"/>
                </a:solidFill>
                <a:latin typeface="Comic Sans MS" pitchFamily="-111" charset="0"/>
              </a:rPr>
              <a:t>cm</a:t>
            </a:r>
            <a:endParaRPr lang="en-US" sz="1400">
              <a:solidFill>
                <a:srgbClr val="CC0000"/>
              </a:solidFill>
              <a:latin typeface="Comic Sans MS" pitchFamily="-111" charset="0"/>
            </a:endParaRPr>
          </a:p>
          <a:p>
            <a:pPr>
              <a:lnSpc>
                <a:spcPct val="90000"/>
              </a:lnSpc>
            </a:pPr>
            <a:endParaRPr lang="en-US" sz="1400">
              <a:latin typeface="Comic Sans MS" pitchFamily="-111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400">
              <a:latin typeface="Comic Sans MS" pitchFamily="-111" charset="0"/>
            </a:endParaRPr>
          </a:p>
        </p:txBody>
      </p:sp>
      <p:sp>
        <p:nvSpPr>
          <p:cNvPr id="290820" name="Rectangle 4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337050" y="1538288"/>
            <a:ext cx="4660900" cy="469106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High luminosity up to  10</a:t>
            </a:r>
            <a:r>
              <a:rPr lang="en-US" sz="1400" baseline="30000">
                <a:solidFill>
                  <a:srgbClr val="008F00"/>
                </a:solidFill>
                <a:latin typeface="Comic Sans MS" pitchFamily="-111" charset="0"/>
              </a:rPr>
              <a:t>34</a:t>
            </a:r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 cm</a:t>
            </a:r>
            <a:r>
              <a:rPr lang="en-US" sz="1400" baseline="30000">
                <a:solidFill>
                  <a:srgbClr val="008F00"/>
                </a:solidFill>
                <a:latin typeface="Comic Sans MS" pitchFamily="-111" charset="0"/>
              </a:rPr>
              <a:t>-2</a:t>
            </a:r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 sec</a:t>
            </a:r>
            <a:r>
              <a:rPr lang="en-US" sz="1400" baseline="30000">
                <a:solidFill>
                  <a:srgbClr val="008F00"/>
                </a:solidFill>
                <a:latin typeface="Comic Sans MS" pitchFamily="-111" charset="0"/>
              </a:rPr>
              <a:t>-1</a:t>
            </a:r>
          </a:p>
          <a:p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Satisfy eRHIC physics goal with </a:t>
            </a:r>
            <a:r>
              <a:rPr lang="en-US" sz="1400" u="sng">
                <a:solidFill>
                  <a:srgbClr val="008F00"/>
                </a:solidFill>
                <a:latin typeface="Comic Sans MS" pitchFamily="-111" charset="0"/>
              </a:rPr>
              <a:t>present proton/ion intensities</a:t>
            </a:r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 in RHIC (L&gt;10</a:t>
            </a:r>
            <a:r>
              <a:rPr lang="en-US" sz="1400" baseline="30000">
                <a:solidFill>
                  <a:srgbClr val="008F00"/>
                </a:solidFill>
                <a:latin typeface="Comic Sans MS" pitchFamily="-111" charset="0"/>
              </a:rPr>
              <a:t>33</a:t>
            </a:r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 cm</a:t>
            </a:r>
            <a:r>
              <a:rPr lang="en-US" sz="1400" baseline="30000">
                <a:solidFill>
                  <a:srgbClr val="008F00"/>
                </a:solidFill>
                <a:latin typeface="Comic Sans MS" pitchFamily="-111" charset="0"/>
              </a:rPr>
              <a:t>-2</a:t>
            </a:r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 sec</a:t>
            </a:r>
            <a:r>
              <a:rPr lang="en-US" sz="1400" baseline="30000">
                <a:solidFill>
                  <a:srgbClr val="008F00"/>
                </a:solidFill>
                <a:latin typeface="Comic Sans MS" pitchFamily="-111" charset="0"/>
              </a:rPr>
              <a:t>-1</a:t>
            </a:r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)</a:t>
            </a:r>
          </a:p>
          <a:p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Allows multiple IPs</a:t>
            </a:r>
          </a:p>
          <a:p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No machine elements inside detector(s)</a:t>
            </a:r>
          </a:p>
          <a:p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No significant limitation on the lengths of detectors</a:t>
            </a:r>
          </a:p>
          <a:p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Allows wider range of CM-energies with high luminosities</a:t>
            </a:r>
          </a:p>
          <a:p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Full spin transparency at all energies</a:t>
            </a:r>
          </a:p>
          <a:p>
            <a:r>
              <a:rPr lang="en-US" sz="1400">
                <a:solidFill>
                  <a:srgbClr val="008F00"/>
                </a:solidFill>
                <a:latin typeface="Comic Sans MS" pitchFamily="-111" charset="0"/>
              </a:rPr>
              <a:t>Energy of ERL is simply upgradeable</a:t>
            </a:r>
          </a:p>
          <a:p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Novel technology</a:t>
            </a:r>
          </a:p>
          <a:p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Need R&amp;D on polarized gun</a:t>
            </a:r>
          </a:p>
          <a:p>
            <a:r>
              <a:rPr lang="en-US" sz="1400">
                <a:solidFill>
                  <a:srgbClr val="CC0000"/>
                </a:solidFill>
                <a:latin typeface="Comic Sans MS" pitchFamily="-111" charset="0"/>
              </a:rPr>
              <a:t>Needs a dedicated ring positrons (if required)</a:t>
            </a:r>
          </a:p>
        </p:txBody>
      </p:sp>
      <p:sp>
        <p:nvSpPr>
          <p:cNvPr id="290821" name="Rectangle 5"/>
          <p:cNvSpPr>
            <a:spLocks noChangeArrowheads="1"/>
          </p:cNvSpPr>
          <p:nvPr/>
        </p:nvSpPr>
        <p:spPr bwMode="auto">
          <a:xfrm>
            <a:off x="5354638" y="879475"/>
            <a:ext cx="21209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Linac-Ring</a:t>
            </a:r>
          </a:p>
        </p:txBody>
      </p:sp>
      <p:sp>
        <p:nvSpPr>
          <p:cNvPr id="290822" name="Rectangle 6"/>
          <p:cNvSpPr>
            <a:spLocks noChangeArrowheads="1"/>
          </p:cNvSpPr>
          <p:nvPr/>
        </p:nvSpPr>
        <p:spPr bwMode="auto">
          <a:xfrm>
            <a:off x="1527175" y="889000"/>
            <a:ext cx="1951038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Ring-Ring</a:t>
            </a: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-38100"/>
            <a:ext cx="7772400" cy="6604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FF"/>
                </a:solidFill>
                <a:latin typeface="Comic Sans MS" pitchFamily="-111" charset="0"/>
              </a:rPr>
              <a:t>Luminosity with e-cooling</a:t>
            </a:r>
          </a:p>
        </p:txBody>
      </p:sp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609600" y="4540250"/>
            <a:ext cx="792480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Markers show electron current and (for linac-ring) normalized proton emittance.</a:t>
            </a:r>
          </a:p>
          <a:p>
            <a:pPr algn="l"/>
            <a:r>
              <a:rPr lang="en-US">
                <a:solidFill>
                  <a:schemeClr val="tx1"/>
                </a:solidFill>
              </a:rPr>
              <a:t>In dedicated mode (only e-p collision): maximum </a:t>
            </a:r>
            <a:r>
              <a:rPr lang="en-US">
                <a:solidFill>
                  <a:schemeClr val="tx1"/>
                </a:solidFill>
                <a:sym typeface="Symbol" pitchFamily="-111" charset="2"/>
              </a:rPr>
              <a:t></a:t>
            </a:r>
            <a:r>
              <a:rPr lang="en-US" baseline="-25000">
                <a:solidFill>
                  <a:schemeClr val="tx1"/>
                </a:solidFill>
              </a:rPr>
              <a:t>p</a:t>
            </a:r>
            <a:r>
              <a:rPr lang="en-US">
                <a:solidFill>
                  <a:schemeClr val="tx1"/>
                </a:solidFill>
              </a:rPr>
              <a:t>~0.018; </a:t>
            </a:r>
          </a:p>
          <a:p>
            <a:pPr algn="l"/>
            <a:endParaRPr lang="en-US">
              <a:solidFill>
                <a:schemeClr val="tx1"/>
              </a:solidFill>
            </a:endParaRPr>
          </a:p>
          <a:p>
            <a:pPr algn="l"/>
            <a:r>
              <a:rPr lang="en-US">
                <a:solidFill>
                  <a:srgbClr val="2C07B5"/>
                </a:solidFill>
              </a:rPr>
              <a:t>Transverse cooling can be used to improve luminosity or to ease requirements</a:t>
            </a:r>
          </a:p>
          <a:p>
            <a:pPr algn="l"/>
            <a:r>
              <a:rPr lang="en-US">
                <a:solidFill>
                  <a:srgbClr val="2C07B5"/>
                </a:solidFill>
              </a:rPr>
              <a:t>on electron source current in linac-ring option. </a:t>
            </a:r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685800" y="682625"/>
            <a:ext cx="78486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/>
              <a:t>Calculations for </a:t>
            </a:r>
            <a:r>
              <a:rPr lang="en-US" sz="1600" b="1"/>
              <a:t>360 bunch</a:t>
            </a:r>
            <a:r>
              <a:rPr lang="en-US" sz="1600"/>
              <a:t> mode and 250 Gev(p) x 10 Gev(e) setup; 10</a:t>
            </a:r>
            <a:r>
              <a:rPr lang="en-US" sz="1600" baseline="30000"/>
              <a:t>11</a:t>
            </a:r>
            <a:r>
              <a:rPr lang="en-US" sz="1600"/>
              <a:t> p/bunch </a:t>
            </a:r>
          </a:p>
          <a:p>
            <a:pPr algn="l"/>
            <a:endParaRPr lang="en-US" sz="1600"/>
          </a:p>
        </p:txBody>
      </p:sp>
      <p:graphicFrame>
        <p:nvGraphicFramePr>
          <p:cNvPr id="276486" name="Object 6"/>
          <p:cNvGraphicFramePr>
            <a:graphicFrameLocks noChangeAspect="1"/>
          </p:cNvGraphicFramePr>
          <p:nvPr/>
        </p:nvGraphicFramePr>
        <p:xfrm>
          <a:off x="609600" y="1339850"/>
          <a:ext cx="6391275" cy="3267075"/>
        </p:xfrm>
        <a:graphic>
          <a:graphicData uri="http://schemas.openxmlformats.org/presentationml/2006/ole">
            <p:oleObj spid="_x0000_s195586" name="Chart" r:id="rId4" imgW="4789357" imgH="2480872" progId="Excel.Sheet.8">
              <p:embed/>
            </p:oleObj>
          </a:graphicData>
        </a:graphic>
      </p:graphicFrame>
      <p:sp>
        <p:nvSpPr>
          <p:cNvPr id="276487" name="Line 7"/>
          <p:cNvSpPr>
            <a:spLocks noChangeShapeType="1"/>
          </p:cNvSpPr>
          <p:nvPr/>
        </p:nvSpPr>
        <p:spPr bwMode="auto">
          <a:xfrm flipH="1" flipV="1">
            <a:off x="6477000" y="2025650"/>
            <a:ext cx="685800" cy="457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488" name="Line 8"/>
          <p:cNvSpPr>
            <a:spLocks noChangeShapeType="1"/>
          </p:cNvSpPr>
          <p:nvPr/>
        </p:nvSpPr>
        <p:spPr bwMode="auto">
          <a:xfrm flipH="1" flipV="1">
            <a:off x="6629400" y="3549650"/>
            <a:ext cx="533400" cy="304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489" name="Text Box 9"/>
          <p:cNvSpPr txBox="1">
            <a:spLocks noChangeArrowheads="1"/>
          </p:cNvSpPr>
          <p:nvPr/>
        </p:nvSpPr>
        <p:spPr bwMode="auto">
          <a:xfrm>
            <a:off x="6689725" y="3325813"/>
            <a:ext cx="18446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Ring-ring, no cooling</a:t>
            </a:r>
          </a:p>
        </p:txBody>
      </p:sp>
      <p:sp>
        <p:nvSpPr>
          <p:cNvPr id="276490" name="Text Box 10"/>
          <p:cNvSpPr txBox="1">
            <a:spLocks noChangeArrowheads="1"/>
          </p:cNvSpPr>
          <p:nvPr/>
        </p:nvSpPr>
        <p:spPr bwMode="auto">
          <a:xfrm>
            <a:off x="6192838" y="1703388"/>
            <a:ext cx="1616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Linac-ring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500438" y="3641725"/>
            <a:ext cx="463550" cy="414338"/>
            <a:chOff x="854" y="3483"/>
            <a:chExt cx="292" cy="261"/>
          </a:xfrm>
        </p:grpSpPr>
        <p:sp>
          <p:nvSpPr>
            <p:cNvPr id="276492" name="Text Box 12"/>
            <p:cNvSpPr txBox="1">
              <a:spLocks noChangeArrowheads="1"/>
            </p:cNvSpPr>
            <p:nvPr/>
          </p:nvSpPr>
          <p:spPr bwMode="auto">
            <a:xfrm>
              <a:off x="854" y="3483"/>
              <a:ext cx="292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000">
                  <a:solidFill>
                    <a:srgbClr val="2C07B5"/>
                  </a:solidFill>
                </a:rPr>
                <a:t>0.5A</a:t>
              </a:r>
            </a:p>
          </p:txBody>
        </p:sp>
        <p:sp>
          <p:nvSpPr>
            <p:cNvPr id="276493" name="Line 13"/>
            <p:cNvSpPr>
              <a:spLocks noChangeShapeType="1"/>
            </p:cNvSpPr>
            <p:nvPr/>
          </p:nvSpPr>
          <p:spPr bwMode="auto">
            <a:xfrm>
              <a:off x="1008" y="3648"/>
              <a:ext cx="0" cy="9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6494" name="Text Box 14"/>
          <p:cNvSpPr txBox="1">
            <a:spLocks noChangeArrowheads="1"/>
          </p:cNvSpPr>
          <p:nvPr/>
        </p:nvSpPr>
        <p:spPr bwMode="auto">
          <a:xfrm>
            <a:off x="2547938" y="3033713"/>
            <a:ext cx="950912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>
                <a:solidFill>
                  <a:srgbClr val="921702"/>
                </a:solidFill>
              </a:rPr>
              <a:t>0.5A, 15 </a:t>
            </a:r>
            <a:r>
              <a:rPr lang="en-US" sz="1000">
                <a:solidFill>
                  <a:srgbClr val="921702"/>
                </a:solidFill>
                <a:sym typeface="Symbol" pitchFamily="-111" charset="2"/>
              </a:rPr>
              <a:t>m</a:t>
            </a:r>
          </a:p>
        </p:txBody>
      </p:sp>
      <p:sp>
        <p:nvSpPr>
          <p:cNvPr id="276495" name="Line 15"/>
          <p:cNvSpPr>
            <a:spLocks noChangeShapeType="1"/>
          </p:cNvSpPr>
          <p:nvPr/>
        </p:nvSpPr>
        <p:spPr bwMode="auto">
          <a:xfrm>
            <a:off x="2743200" y="3168650"/>
            <a:ext cx="0" cy="1524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334000" y="3489325"/>
            <a:ext cx="334963" cy="414338"/>
            <a:chOff x="854" y="3483"/>
            <a:chExt cx="211" cy="261"/>
          </a:xfrm>
        </p:grpSpPr>
        <p:sp>
          <p:nvSpPr>
            <p:cNvPr id="276497" name="Text Box 17"/>
            <p:cNvSpPr txBox="1">
              <a:spLocks noChangeArrowheads="1"/>
            </p:cNvSpPr>
            <p:nvPr/>
          </p:nvSpPr>
          <p:spPr bwMode="auto">
            <a:xfrm>
              <a:off x="854" y="3483"/>
              <a:ext cx="211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000">
                  <a:solidFill>
                    <a:srgbClr val="2C07B5"/>
                  </a:solidFill>
                </a:rPr>
                <a:t>1A</a:t>
              </a:r>
            </a:p>
          </p:txBody>
        </p:sp>
        <p:sp>
          <p:nvSpPr>
            <p:cNvPr id="276498" name="Line 18"/>
            <p:cNvSpPr>
              <a:spLocks noChangeShapeType="1"/>
            </p:cNvSpPr>
            <p:nvPr/>
          </p:nvSpPr>
          <p:spPr bwMode="auto">
            <a:xfrm>
              <a:off x="1008" y="3648"/>
              <a:ext cx="0" cy="9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6499" name="Text Box 19"/>
          <p:cNvSpPr txBox="1">
            <a:spLocks noChangeArrowheads="1"/>
          </p:cNvSpPr>
          <p:nvPr/>
        </p:nvSpPr>
        <p:spPr bwMode="auto">
          <a:xfrm>
            <a:off x="4019550" y="2595563"/>
            <a:ext cx="9652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>
                <a:solidFill>
                  <a:srgbClr val="921702"/>
                </a:solidFill>
              </a:rPr>
              <a:t>0.5A,7.5 </a:t>
            </a:r>
            <a:r>
              <a:rPr lang="en-US" sz="1000">
                <a:solidFill>
                  <a:srgbClr val="921702"/>
                </a:solidFill>
                <a:sym typeface="Symbol" pitchFamily="-111" charset="2"/>
              </a:rPr>
              <a:t>m</a:t>
            </a:r>
          </a:p>
        </p:txBody>
      </p:sp>
      <p:sp>
        <p:nvSpPr>
          <p:cNvPr id="276500" name="Line 20"/>
          <p:cNvSpPr>
            <a:spLocks noChangeShapeType="1"/>
          </p:cNvSpPr>
          <p:nvPr/>
        </p:nvSpPr>
        <p:spPr bwMode="auto">
          <a:xfrm>
            <a:off x="4267200" y="2711450"/>
            <a:ext cx="0" cy="1524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01" name="Text Box 21"/>
          <p:cNvSpPr txBox="1">
            <a:spLocks noChangeArrowheads="1"/>
          </p:cNvSpPr>
          <p:nvPr/>
        </p:nvSpPr>
        <p:spPr bwMode="auto">
          <a:xfrm>
            <a:off x="6553200" y="2981325"/>
            <a:ext cx="2378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Ring-ring, with cooling</a:t>
            </a:r>
          </a:p>
        </p:txBody>
      </p:sp>
      <p:sp>
        <p:nvSpPr>
          <p:cNvPr id="276502" name="Line 22"/>
          <p:cNvSpPr>
            <a:spLocks noChangeShapeType="1"/>
          </p:cNvSpPr>
          <p:nvPr/>
        </p:nvSpPr>
        <p:spPr bwMode="auto">
          <a:xfrm flipH="1">
            <a:off x="6553200" y="3168650"/>
            <a:ext cx="533400" cy="152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03" name="Text Box 23"/>
          <p:cNvSpPr txBox="1">
            <a:spLocks noChangeArrowheads="1"/>
          </p:cNvSpPr>
          <p:nvPr/>
        </p:nvSpPr>
        <p:spPr bwMode="auto">
          <a:xfrm>
            <a:off x="5410200" y="1781175"/>
            <a:ext cx="855663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>
                <a:solidFill>
                  <a:srgbClr val="921702"/>
                </a:solidFill>
              </a:rPr>
              <a:t>0.5A, 5</a:t>
            </a:r>
            <a:r>
              <a:rPr lang="en-US" sz="1000">
                <a:solidFill>
                  <a:srgbClr val="921702"/>
                </a:solidFill>
                <a:sym typeface="Symbol" pitchFamily="-111" charset="2"/>
              </a:rPr>
              <a:t>m</a:t>
            </a:r>
            <a:endParaRPr lang="en-US" sz="1000">
              <a:solidFill>
                <a:srgbClr val="921702"/>
              </a:solidFill>
            </a:endParaRPr>
          </a:p>
        </p:txBody>
      </p:sp>
      <p:sp>
        <p:nvSpPr>
          <p:cNvPr id="276504" name="Line 24"/>
          <p:cNvSpPr>
            <a:spLocks noChangeShapeType="1"/>
          </p:cNvSpPr>
          <p:nvPr/>
        </p:nvSpPr>
        <p:spPr bwMode="auto">
          <a:xfrm>
            <a:off x="5638800" y="2178050"/>
            <a:ext cx="0" cy="1524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05" name="Text Box 25"/>
          <p:cNvSpPr txBox="1">
            <a:spLocks noChangeArrowheads="1"/>
          </p:cNvSpPr>
          <p:nvPr/>
        </p:nvSpPr>
        <p:spPr bwMode="auto">
          <a:xfrm>
            <a:off x="4235450" y="2178050"/>
            <a:ext cx="1054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rgbClr val="7B3E00"/>
                </a:solidFill>
              </a:rPr>
              <a:t>cooled beam</a:t>
            </a:r>
          </a:p>
        </p:txBody>
      </p:sp>
      <p:sp>
        <p:nvSpPr>
          <p:cNvPr id="276506" name="Line 26"/>
          <p:cNvSpPr>
            <a:spLocks noChangeShapeType="1"/>
          </p:cNvSpPr>
          <p:nvPr/>
        </p:nvSpPr>
        <p:spPr bwMode="auto">
          <a:xfrm flipH="1">
            <a:off x="4343400" y="1873250"/>
            <a:ext cx="228600" cy="457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07" name="Line 27"/>
          <p:cNvSpPr>
            <a:spLocks noChangeShapeType="1"/>
          </p:cNvSpPr>
          <p:nvPr/>
        </p:nvSpPr>
        <p:spPr bwMode="auto">
          <a:xfrm>
            <a:off x="4876800" y="1873250"/>
            <a:ext cx="457200" cy="152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4038600" y="3287713"/>
            <a:ext cx="463550" cy="414337"/>
            <a:chOff x="854" y="3483"/>
            <a:chExt cx="292" cy="261"/>
          </a:xfrm>
        </p:grpSpPr>
        <p:sp>
          <p:nvSpPr>
            <p:cNvPr id="276509" name="Text Box 29"/>
            <p:cNvSpPr txBox="1">
              <a:spLocks noChangeArrowheads="1"/>
            </p:cNvSpPr>
            <p:nvPr/>
          </p:nvSpPr>
          <p:spPr bwMode="auto">
            <a:xfrm>
              <a:off x="854" y="3483"/>
              <a:ext cx="292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000">
                  <a:solidFill>
                    <a:srgbClr val="FF33CC"/>
                  </a:solidFill>
                </a:rPr>
                <a:t>0.5A</a:t>
              </a:r>
            </a:p>
          </p:txBody>
        </p:sp>
        <p:sp>
          <p:nvSpPr>
            <p:cNvPr id="276510" name="Line 30"/>
            <p:cNvSpPr>
              <a:spLocks noChangeShapeType="1"/>
            </p:cNvSpPr>
            <p:nvPr/>
          </p:nvSpPr>
          <p:spPr bwMode="auto">
            <a:xfrm>
              <a:off x="1008" y="3648"/>
              <a:ext cx="0" cy="9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6511" name="Line 31"/>
          <p:cNvSpPr>
            <a:spLocks noChangeShapeType="1"/>
          </p:cNvSpPr>
          <p:nvPr/>
        </p:nvSpPr>
        <p:spPr bwMode="auto">
          <a:xfrm flipV="1">
            <a:off x="1250950" y="1219200"/>
            <a:ext cx="4037013" cy="263525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12" name="Text Box 32"/>
          <p:cNvSpPr txBox="1">
            <a:spLocks noChangeArrowheads="1"/>
          </p:cNvSpPr>
          <p:nvPr/>
        </p:nvSpPr>
        <p:spPr bwMode="auto">
          <a:xfrm>
            <a:off x="3459163" y="1041400"/>
            <a:ext cx="16160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Linac-ring with 2 x 10</a:t>
            </a:r>
            <a:r>
              <a:rPr lang="en-US" baseline="30000">
                <a:solidFill>
                  <a:schemeClr val="tx1"/>
                </a:solidFill>
              </a:rPr>
              <a:t>11</a:t>
            </a:r>
            <a:r>
              <a:rPr lang="en-US">
                <a:solidFill>
                  <a:schemeClr val="tx1"/>
                </a:solidFill>
              </a:rPr>
              <a:t> p/bunch</a:t>
            </a:r>
            <a:r>
              <a:rPr lang="en-US" sz="16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6513" name="Text Box 33"/>
          <p:cNvSpPr txBox="1">
            <a:spLocks noChangeArrowheads="1"/>
          </p:cNvSpPr>
          <p:nvPr/>
        </p:nvSpPr>
        <p:spPr bwMode="auto">
          <a:xfrm>
            <a:off x="6891338" y="5807075"/>
            <a:ext cx="1319212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V. Ptitsyn</a:t>
            </a:r>
          </a:p>
        </p:txBody>
      </p:sp>
      <p:sp>
        <p:nvSpPr>
          <p:cNvPr id="276514" name="Rectangle 34"/>
          <p:cNvSpPr>
            <a:spLocks noChangeArrowheads="1"/>
          </p:cNvSpPr>
          <p:nvPr/>
        </p:nvSpPr>
        <p:spPr bwMode="auto">
          <a:xfrm>
            <a:off x="3733800" y="4132263"/>
            <a:ext cx="390525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000">
                <a:solidFill>
                  <a:schemeClr val="tx1"/>
                </a:solidFill>
                <a:sym typeface="Symbol" pitchFamily="-111" charset="2"/>
              </a:rPr>
              <a:t></a:t>
            </a:r>
            <a:r>
              <a:rPr lang="en-US" sz="1000" baseline="-2500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6515" name="Text Box 35"/>
          <p:cNvSpPr txBox="1">
            <a:spLocks noChangeArrowheads="1"/>
          </p:cNvSpPr>
          <p:nvPr/>
        </p:nvSpPr>
        <p:spPr bwMode="auto">
          <a:xfrm>
            <a:off x="7292975" y="1127125"/>
            <a:ext cx="1616075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FF0000"/>
                </a:solidFill>
              </a:rPr>
              <a:t>Linac-ring eRHIC takes full advantage of electron and stochastic cooling</a:t>
            </a:r>
          </a:p>
        </p:txBody>
      </p:sp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1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1447800" y="468313"/>
            <a:ext cx="632460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8532" name="Text Box 4"/>
          <p:cNvSpPr txBox="1">
            <a:spLocks noChangeArrowheads="1"/>
          </p:cNvSpPr>
          <p:nvPr/>
        </p:nvSpPr>
        <p:spPr bwMode="auto">
          <a:xfrm rot="-2140005">
            <a:off x="3116263" y="1465263"/>
            <a:ext cx="12858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000">
                <a:solidFill>
                  <a:srgbClr val="FF0000"/>
                </a:solidFill>
              </a:rPr>
              <a:t>linac-ring</a:t>
            </a:r>
          </a:p>
        </p:txBody>
      </p:sp>
      <p:sp>
        <p:nvSpPr>
          <p:cNvPr id="278533" name="Text Box 5"/>
          <p:cNvSpPr txBox="1">
            <a:spLocks noChangeArrowheads="1"/>
          </p:cNvSpPr>
          <p:nvPr/>
        </p:nvSpPr>
        <p:spPr bwMode="auto">
          <a:xfrm rot="-2140005">
            <a:off x="4679950" y="2487613"/>
            <a:ext cx="1211263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000">
                <a:solidFill>
                  <a:schemeClr val="accent2"/>
                </a:solidFill>
              </a:rPr>
              <a:t>ring-ring</a:t>
            </a:r>
          </a:p>
        </p:txBody>
      </p:sp>
      <p:sp>
        <p:nvSpPr>
          <p:cNvPr id="278534" name="Text Box 6"/>
          <p:cNvSpPr txBox="1">
            <a:spLocks noChangeArrowheads="1"/>
          </p:cNvSpPr>
          <p:nvPr/>
        </p:nvSpPr>
        <p:spPr bwMode="auto">
          <a:xfrm>
            <a:off x="6477000" y="998538"/>
            <a:ext cx="114141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600" b="1">
                <a:solidFill>
                  <a:schemeClr val="tx1"/>
                </a:solidFill>
              </a:rPr>
              <a:t>10-250</a:t>
            </a:r>
          </a:p>
          <a:p>
            <a:pPr algn="l" eaLnBrk="1" hangingPunct="1"/>
            <a:r>
              <a:rPr lang="en-US" sz="1200" b="1">
                <a:solidFill>
                  <a:srgbClr val="006600"/>
                </a:solidFill>
              </a:rPr>
              <a:t>E</a:t>
            </a:r>
            <a:r>
              <a:rPr lang="en-US" sz="1200" b="1" baseline="-25000">
                <a:solidFill>
                  <a:srgbClr val="006600"/>
                </a:solidFill>
              </a:rPr>
              <a:t>cm</a:t>
            </a:r>
            <a:r>
              <a:rPr lang="en-US" sz="1200" b="1">
                <a:solidFill>
                  <a:srgbClr val="006600"/>
                </a:solidFill>
              </a:rPr>
              <a:t>=100 GeV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278535" name="Text Box 7"/>
          <p:cNvSpPr txBox="1">
            <a:spLocks noChangeArrowheads="1"/>
          </p:cNvSpPr>
          <p:nvPr/>
        </p:nvSpPr>
        <p:spPr bwMode="auto">
          <a:xfrm>
            <a:off x="4654550" y="796925"/>
            <a:ext cx="10477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600">
                <a:solidFill>
                  <a:srgbClr val="FF0000"/>
                </a:solidFill>
              </a:rPr>
              <a:t>5-250</a:t>
            </a:r>
          </a:p>
          <a:p>
            <a:pPr algn="l" eaLnBrk="1" hangingPunct="1"/>
            <a:r>
              <a:rPr lang="en-US" sz="1200" b="1">
                <a:solidFill>
                  <a:srgbClr val="006600"/>
                </a:solidFill>
              </a:rPr>
              <a:t>E</a:t>
            </a:r>
            <a:r>
              <a:rPr lang="en-US" sz="1200" b="1" baseline="-25000">
                <a:solidFill>
                  <a:srgbClr val="006600"/>
                </a:solidFill>
              </a:rPr>
              <a:t>cm</a:t>
            </a:r>
            <a:r>
              <a:rPr lang="en-US" sz="1200" b="1">
                <a:solidFill>
                  <a:srgbClr val="006600"/>
                </a:solidFill>
              </a:rPr>
              <a:t>=70 GeV</a:t>
            </a:r>
          </a:p>
        </p:txBody>
      </p:sp>
      <p:sp>
        <p:nvSpPr>
          <p:cNvPr id="278536" name="Text Box 8"/>
          <p:cNvSpPr txBox="1">
            <a:spLocks noChangeArrowheads="1"/>
          </p:cNvSpPr>
          <p:nvPr/>
        </p:nvSpPr>
        <p:spPr bwMode="auto">
          <a:xfrm>
            <a:off x="4724400" y="3032125"/>
            <a:ext cx="10477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600">
                <a:solidFill>
                  <a:schemeClr val="accent2"/>
                </a:solidFill>
              </a:rPr>
              <a:t>5-250</a:t>
            </a:r>
          </a:p>
          <a:p>
            <a:pPr algn="l" eaLnBrk="1" hangingPunct="1"/>
            <a:r>
              <a:rPr lang="en-US" sz="1200" b="1">
                <a:solidFill>
                  <a:srgbClr val="006600"/>
                </a:solidFill>
              </a:rPr>
              <a:t>E</a:t>
            </a:r>
            <a:r>
              <a:rPr lang="en-US" sz="1200" b="1" baseline="-25000">
                <a:solidFill>
                  <a:srgbClr val="006600"/>
                </a:solidFill>
              </a:rPr>
              <a:t>cm</a:t>
            </a:r>
            <a:r>
              <a:rPr lang="en-US" sz="1200" b="1">
                <a:solidFill>
                  <a:srgbClr val="006600"/>
                </a:solidFill>
              </a:rPr>
              <a:t>=70 GeV</a:t>
            </a:r>
          </a:p>
        </p:txBody>
      </p:sp>
      <p:sp>
        <p:nvSpPr>
          <p:cNvPr id="278538" name="Text Box 10"/>
          <p:cNvSpPr txBox="1">
            <a:spLocks noChangeArrowheads="1"/>
          </p:cNvSpPr>
          <p:nvPr/>
        </p:nvSpPr>
        <p:spPr bwMode="auto">
          <a:xfrm>
            <a:off x="2401888" y="3211513"/>
            <a:ext cx="10477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600">
                <a:solidFill>
                  <a:schemeClr val="accent2"/>
                </a:solidFill>
              </a:rPr>
              <a:t>5-50</a:t>
            </a:r>
          </a:p>
          <a:p>
            <a:pPr algn="l" eaLnBrk="1" hangingPunct="1"/>
            <a:r>
              <a:rPr lang="en-US" sz="1200" b="1">
                <a:solidFill>
                  <a:srgbClr val="006600"/>
                </a:solidFill>
              </a:rPr>
              <a:t>E</a:t>
            </a:r>
            <a:r>
              <a:rPr lang="en-US" sz="1200" b="1" baseline="-25000">
                <a:solidFill>
                  <a:srgbClr val="006600"/>
                </a:solidFill>
              </a:rPr>
              <a:t>cm</a:t>
            </a:r>
            <a:r>
              <a:rPr lang="en-US" sz="1200" b="1">
                <a:solidFill>
                  <a:srgbClr val="006600"/>
                </a:solidFill>
              </a:rPr>
              <a:t>=32 GeV</a:t>
            </a:r>
          </a:p>
        </p:txBody>
      </p:sp>
      <p:sp>
        <p:nvSpPr>
          <p:cNvPr id="278539" name="Text Box 11"/>
          <p:cNvSpPr txBox="1">
            <a:spLocks noChangeArrowheads="1"/>
          </p:cNvSpPr>
          <p:nvPr/>
        </p:nvSpPr>
        <p:spPr bwMode="auto">
          <a:xfrm>
            <a:off x="3352800" y="2822575"/>
            <a:ext cx="10477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600">
                <a:solidFill>
                  <a:schemeClr val="accent2"/>
                </a:solidFill>
              </a:rPr>
              <a:t>10-50</a:t>
            </a:r>
          </a:p>
          <a:p>
            <a:pPr algn="l" eaLnBrk="1" hangingPunct="1"/>
            <a:r>
              <a:rPr lang="en-US" sz="1200" b="1">
                <a:solidFill>
                  <a:srgbClr val="006600"/>
                </a:solidFill>
              </a:rPr>
              <a:t>E</a:t>
            </a:r>
            <a:r>
              <a:rPr lang="en-US" sz="1200" b="1" baseline="-25000">
                <a:solidFill>
                  <a:srgbClr val="006600"/>
                </a:solidFill>
              </a:rPr>
              <a:t>cm</a:t>
            </a:r>
            <a:r>
              <a:rPr lang="en-US" sz="1200" b="1">
                <a:solidFill>
                  <a:srgbClr val="006600"/>
                </a:solidFill>
              </a:rPr>
              <a:t>=45 GeV</a:t>
            </a:r>
          </a:p>
        </p:txBody>
      </p:sp>
      <p:sp>
        <p:nvSpPr>
          <p:cNvPr id="278541" name="Line 13"/>
          <p:cNvSpPr>
            <a:spLocks noChangeShapeType="1"/>
          </p:cNvSpPr>
          <p:nvPr/>
        </p:nvSpPr>
        <p:spPr bwMode="auto">
          <a:xfrm flipV="1">
            <a:off x="3657600" y="3211513"/>
            <a:ext cx="76200" cy="7620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8542" name="Text Box 14"/>
          <p:cNvSpPr txBox="1">
            <a:spLocks noChangeArrowheads="1"/>
          </p:cNvSpPr>
          <p:nvPr/>
        </p:nvSpPr>
        <p:spPr bwMode="auto">
          <a:xfrm>
            <a:off x="1212850" y="147638"/>
            <a:ext cx="6632575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400">
                <a:solidFill>
                  <a:schemeClr val="tx1"/>
                </a:solidFill>
              </a:rPr>
              <a:t>Luminosity dependence on CME with cooling</a:t>
            </a:r>
          </a:p>
        </p:txBody>
      </p:sp>
      <p:sp>
        <p:nvSpPr>
          <p:cNvPr id="2785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7350" y="4429125"/>
            <a:ext cx="8534400" cy="1828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 typeface="Wingdings" pitchFamily="-111" charset="2"/>
              <a:buChar char="Ø"/>
            </a:pPr>
            <a:r>
              <a:rPr lang="en-US" sz="1400">
                <a:latin typeface="Comic Sans MS" pitchFamily="-111" charset="0"/>
              </a:rPr>
              <a:t>For ring-ring the cooling improves luminosities for low energy proton modes. The optimal curve is: </a:t>
            </a:r>
            <a:r>
              <a:rPr lang="en-US" sz="1400">
                <a:solidFill>
                  <a:srgbClr val="A50021"/>
                </a:solidFill>
                <a:latin typeface="Comic Sans MS" pitchFamily="-111" charset="0"/>
              </a:rPr>
              <a:t>10-250-&gt; 10-50 -&gt; 5-50      </a:t>
            </a:r>
            <a:endParaRPr lang="en-US" sz="1400">
              <a:solidFill>
                <a:schemeClr val="accent2"/>
              </a:solidFill>
              <a:latin typeface="Comic Sans MS" pitchFamily="-111" charset="0"/>
            </a:endParaRPr>
          </a:p>
          <a:p>
            <a:pPr>
              <a:lnSpc>
                <a:spcPct val="90000"/>
              </a:lnSpc>
              <a:buFont typeface="Wingdings" pitchFamily="-111" charset="2"/>
              <a:buChar char="Ø"/>
            </a:pPr>
            <a:r>
              <a:rPr lang="en-US" sz="1400">
                <a:solidFill>
                  <a:schemeClr val="tx2"/>
                </a:solidFill>
                <a:latin typeface="Comic Sans MS" pitchFamily="-111" charset="0"/>
              </a:rPr>
              <a:t>For linac-ring operation absence of tune shift limit on electron beam allows to maintain luminosity by keeping energy of hadron beam and  reducing energy of electron beam </a:t>
            </a:r>
          </a:p>
          <a:p>
            <a:pPr>
              <a:lnSpc>
                <a:spcPct val="90000"/>
              </a:lnSpc>
              <a:buFont typeface="Wingdings" pitchFamily="-111" charset="2"/>
              <a:buChar char="Ø"/>
            </a:pPr>
            <a:r>
              <a:rPr lang="en-US" sz="1400">
                <a:solidFill>
                  <a:schemeClr val="tx2"/>
                </a:solidFill>
                <a:latin typeface="Comic Sans MS" pitchFamily="-111" charset="0"/>
              </a:rPr>
              <a:t>Linac-ring takes full advantage of the cooling (which also reduces requirements on electron beam current). </a:t>
            </a:r>
          </a:p>
          <a:p>
            <a:pPr>
              <a:lnSpc>
                <a:spcPct val="90000"/>
              </a:lnSpc>
              <a:buFont typeface="Wingdings" pitchFamily="-111" charset="2"/>
              <a:buChar char="Ø"/>
            </a:pPr>
            <a:r>
              <a:rPr lang="en-US" sz="1400">
                <a:solidFill>
                  <a:schemeClr val="tx2"/>
                </a:solidFill>
                <a:latin typeface="Comic Sans MS" pitchFamily="-111" charset="0"/>
              </a:rPr>
              <a:t>The optimal curve is for linac-ring : </a:t>
            </a:r>
            <a:r>
              <a:rPr lang="en-US" sz="1400">
                <a:solidFill>
                  <a:srgbClr val="A50021"/>
                </a:solidFill>
                <a:latin typeface="Comic Sans MS" pitchFamily="-111" charset="0"/>
              </a:rPr>
              <a:t>10-250-&gt; 5-250 -&gt; 2-250-&gt;2-X</a:t>
            </a:r>
          </a:p>
        </p:txBody>
      </p:sp>
      <p:sp>
        <p:nvSpPr>
          <p:cNvPr id="278544" name="Line 16"/>
          <p:cNvSpPr>
            <a:spLocks noChangeShapeType="1"/>
          </p:cNvSpPr>
          <p:nvPr/>
        </p:nvSpPr>
        <p:spPr bwMode="auto">
          <a:xfrm flipH="1">
            <a:off x="3200400" y="3810000"/>
            <a:ext cx="381000" cy="228600"/>
          </a:xfrm>
          <a:prstGeom prst="line">
            <a:avLst/>
          </a:prstGeom>
          <a:noFill/>
          <a:ln w="76200" cmpd="tri">
            <a:noFill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8545" name="Rectangle 17"/>
          <p:cNvSpPr>
            <a:spLocks noChangeArrowheads="1"/>
          </p:cNvSpPr>
          <p:nvPr/>
        </p:nvSpPr>
        <p:spPr bwMode="auto">
          <a:xfrm>
            <a:off x="419100" y="3810000"/>
            <a:ext cx="8642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200">
                <a:solidFill>
                  <a:schemeClr val="accent2"/>
                </a:solidFill>
              </a:rPr>
              <a:t>Luminosity reduction is 20-fold in ring-ring  at 5GeV-50GeV set-up compared to 10GeV-250GeV (</a:t>
            </a:r>
            <a:r>
              <a:rPr lang="en-US" sz="900">
                <a:solidFill>
                  <a:srgbClr val="006600"/>
                </a:solidFill>
              </a:rPr>
              <a:t>E</a:t>
            </a:r>
            <a:r>
              <a:rPr lang="en-US" sz="900" baseline="-25000">
                <a:solidFill>
                  <a:srgbClr val="006600"/>
                </a:solidFill>
              </a:rPr>
              <a:t>cm</a:t>
            </a:r>
            <a:r>
              <a:rPr lang="en-US" sz="900">
                <a:solidFill>
                  <a:srgbClr val="006600"/>
                </a:solidFill>
              </a:rPr>
              <a:t> 100 GeV -&gt; 32 GeV)</a:t>
            </a:r>
            <a:r>
              <a:rPr lang="en-US" sz="900" b="1">
                <a:solidFill>
                  <a:srgbClr val="006600"/>
                </a:solidFill>
              </a:rPr>
              <a:t>.</a:t>
            </a:r>
            <a:r>
              <a:rPr lang="en-US" sz="1200">
                <a:solidFill>
                  <a:schemeClr val="accent2"/>
                </a:solidFill>
              </a:rPr>
              <a:t>  </a:t>
            </a:r>
          </a:p>
          <a:p>
            <a:pPr algn="l" eaLnBrk="1" hangingPunct="1"/>
            <a:r>
              <a:rPr lang="en-US" sz="1200">
                <a:solidFill>
                  <a:schemeClr val="accent2"/>
                </a:solidFill>
              </a:rPr>
              <a:t>Required norm.emittance ~3</a:t>
            </a:r>
            <a:r>
              <a:rPr lang="en-US" sz="1200">
                <a:solidFill>
                  <a:schemeClr val="accent2"/>
                </a:solidFill>
                <a:sym typeface="Symbol" pitchFamily="-111" charset="2"/>
              </a:rPr>
              <a:t></a:t>
            </a:r>
            <a:r>
              <a:rPr lang="en-US" sz="1200">
                <a:solidFill>
                  <a:schemeClr val="accent2"/>
                </a:solidFill>
              </a:rPr>
              <a:t> mm*mrad</a:t>
            </a:r>
          </a:p>
        </p:txBody>
      </p:sp>
      <p:sp>
        <p:nvSpPr>
          <p:cNvPr id="278546" name="Text Box 18"/>
          <p:cNvSpPr txBox="1">
            <a:spLocks noChangeArrowheads="1"/>
          </p:cNvSpPr>
          <p:nvPr/>
        </p:nvSpPr>
        <p:spPr bwMode="auto">
          <a:xfrm>
            <a:off x="6648450" y="6159500"/>
            <a:ext cx="1319213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V. Ptitsyn</a:t>
            </a:r>
          </a:p>
        </p:txBody>
      </p:sp>
      <p:sp>
        <p:nvSpPr>
          <p:cNvPr id="278547" name="Text Box 19"/>
          <p:cNvSpPr txBox="1">
            <a:spLocks noChangeArrowheads="1"/>
          </p:cNvSpPr>
          <p:nvPr/>
        </p:nvSpPr>
        <p:spPr bwMode="auto">
          <a:xfrm>
            <a:off x="1584325" y="811213"/>
            <a:ext cx="164306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L</a:t>
            </a:r>
            <a:r>
              <a:rPr lang="en-US" sz="1600" baseline="-25000">
                <a:solidFill>
                  <a:schemeClr val="tx2"/>
                </a:solidFill>
              </a:rPr>
              <a:t>@Ee/En</a:t>
            </a:r>
            <a:r>
              <a:rPr lang="en-US" sz="1600">
                <a:solidFill>
                  <a:schemeClr val="tx2"/>
                </a:solidFill>
              </a:rPr>
              <a:t>/L</a:t>
            </a:r>
            <a:r>
              <a:rPr lang="en-US" sz="1600" baseline="-25000">
                <a:solidFill>
                  <a:schemeClr val="tx2"/>
                </a:solidFill>
              </a:rPr>
              <a:t>@10/250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278549" name="Freeform 21"/>
          <p:cNvSpPr>
            <a:spLocks/>
          </p:cNvSpPr>
          <p:nvPr/>
        </p:nvSpPr>
        <p:spPr bwMode="auto">
          <a:xfrm>
            <a:off x="2927350" y="1358900"/>
            <a:ext cx="2146300" cy="552450"/>
          </a:xfrm>
          <a:custGeom>
            <a:avLst/>
            <a:gdLst/>
            <a:ahLst/>
            <a:cxnLst>
              <a:cxn ang="0">
                <a:pos x="1352" y="0"/>
              </a:cxn>
              <a:cxn ang="0">
                <a:pos x="348" y="8"/>
              </a:cxn>
              <a:cxn ang="0">
                <a:pos x="252" y="140"/>
              </a:cxn>
              <a:cxn ang="0">
                <a:pos x="92" y="276"/>
              </a:cxn>
              <a:cxn ang="0">
                <a:pos x="0" y="348"/>
              </a:cxn>
            </a:cxnLst>
            <a:rect l="0" t="0" r="r" b="b"/>
            <a:pathLst>
              <a:path w="1352" h="348">
                <a:moveTo>
                  <a:pt x="1352" y="0"/>
                </a:moveTo>
                <a:lnTo>
                  <a:pt x="348" y="8"/>
                </a:lnTo>
                <a:lnTo>
                  <a:pt x="252" y="140"/>
                </a:lnTo>
                <a:lnTo>
                  <a:pt x="92" y="276"/>
                </a:lnTo>
                <a:lnTo>
                  <a:pt x="0" y="348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8550" name="Text Box 22"/>
          <p:cNvSpPr txBox="1">
            <a:spLocks noChangeArrowheads="1"/>
          </p:cNvSpPr>
          <p:nvPr/>
        </p:nvSpPr>
        <p:spPr bwMode="auto">
          <a:xfrm>
            <a:off x="3078163" y="796925"/>
            <a:ext cx="10477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2-250</a:t>
            </a:r>
          </a:p>
          <a:p>
            <a:r>
              <a:rPr lang="en-US" sz="1200" b="1">
                <a:solidFill>
                  <a:srgbClr val="006600"/>
                </a:solidFill>
              </a:rPr>
              <a:t>E</a:t>
            </a:r>
            <a:r>
              <a:rPr lang="en-US" sz="1200" b="1" baseline="-25000">
                <a:solidFill>
                  <a:srgbClr val="006600"/>
                </a:solidFill>
              </a:rPr>
              <a:t>cm</a:t>
            </a:r>
            <a:r>
              <a:rPr lang="en-US" sz="1200" b="1">
                <a:solidFill>
                  <a:srgbClr val="006600"/>
                </a:solidFill>
              </a:rPr>
              <a:t>=45 GeV</a:t>
            </a:r>
          </a:p>
        </p:txBody>
      </p:sp>
      <p:sp>
        <p:nvSpPr>
          <p:cNvPr id="278551" name="Line 23"/>
          <p:cNvSpPr>
            <a:spLocks noChangeShapeType="1"/>
          </p:cNvSpPr>
          <p:nvPr/>
        </p:nvSpPr>
        <p:spPr bwMode="auto">
          <a:xfrm>
            <a:off x="5060950" y="1384300"/>
            <a:ext cx="0" cy="2270125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940800" cy="157797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0000FF"/>
                </a:solidFill>
                <a:latin typeface="Comic Sans MS" pitchFamily="-111" charset="0"/>
              </a:rPr>
              <a:t>Advantages &amp; Challenges of ERL based eRHIC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279400" y="1868488"/>
            <a:ext cx="8356600" cy="424021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rgbClr val="008F00"/>
                </a:solidFill>
                <a:latin typeface="Comic Sans MS" pitchFamily="-111" charset="0"/>
              </a:rPr>
              <a:t>High luminosity up to </a:t>
            </a:r>
            <a:r>
              <a:rPr lang="en-US" sz="2000" b="1">
                <a:solidFill>
                  <a:srgbClr val="008F00"/>
                </a:solidFill>
                <a:latin typeface="Comic Sans MS" pitchFamily="-111" charset="0"/>
              </a:rPr>
              <a:t> 10</a:t>
            </a:r>
            <a:r>
              <a:rPr lang="en-US" sz="2000" b="1" baseline="30000">
                <a:solidFill>
                  <a:srgbClr val="008F00"/>
                </a:solidFill>
                <a:latin typeface="Comic Sans MS" pitchFamily="-111" charset="0"/>
              </a:rPr>
              <a:t>34</a:t>
            </a:r>
            <a:r>
              <a:rPr lang="en-US" sz="2000">
                <a:solidFill>
                  <a:srgbClr val="008F00"/>
                </a:solidFill>
                <a:latin typeface="Comic Sans MS" pitchFamily="-111" charset="0"/>
              </a:rPr>
              <a:t> cm</a:t>
            </a:r>
            <a:r>
              <a:rPr lang="en-US" sz="2000" baseline="30000">
                <a:solidFill>
                  <a:srgbClr val="008F00"/>
                </a:solidFill>
                <a:latin typeface="Comic Sans MS" pitchFamily="-111" charset="0"/>
              </a:rPr>
              <a:t>-2</a:t>
            </a:r>
            <a:r>
              <a:rPr lang="en-US" sz="2000">
                <a:solidFill>
                  <a:srgbClr val="008F00"/>
                </a:solidFill>
                <a:latin typeface="Comic Sans MS" pitchFamily="-111" charset="0"/>
              </a:rPr>
              <a:t> sec</a:t>
            </a:r>
            <a:r>
              <a:rPr lang="en-US" sz="2000" baseline="30000">
                <a:solidFill>
                  <a:srgbClr val="008F00"/>
                </a:solidFill>
                <a:latin typeface="Comic Sans MS" pitchFamily="-111" charset="0"/>
              </a:rPr>
              <a:t>-1</a:t>
            </a:r>
            <a:endParaRPr lang="en-US" sz="2000">
              <a:solidFill>
                <a:srgbClr val="008F00"/>
              </a:solidFill>
              <a:latin typeface="Comic Sans MS" pitchFamily="-111" charset="0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008F00"/>
                </a:solidFill>
                <a:latin typeface="Comic Sans MS" pitchFamily="-111" charset="0"/>
              </a:rPr>
              <a:t>Allows multiple IPs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008F00"/>
                </a:solidFill>
                <a:latin typeface="Comic Sans MS" pitchFamily="-111" charset="0"/>
              </a:rPr>
              <a:t>No machine elements inside detector(s)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008F00"/>
                </a:solidFill>
                <a:latin typeface="Comic Sans MS" pitchFamily="-111" charset="0"/>
              </a:rPr>
              <a:t>No significant limitation on the lengths of detectors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008F00"/>
                </a:solidFill>
                <a:latin typeface="Comic Sans MS" pitchFamily="-111" charset="0"/>
              </a:rPr>
              <a:t>Allows higher range of CM-energies with high luminosities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008F00"/>
                </a:solidFill>
                <a:latin typeface="Comic Sans MS" pitchFamily="-111" charset="0"/>
              </a:rPr>
              <a:t>Full spin transparency at all energies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008F00"/>
                </a:solidFill>
                <a:latin typeface="Comic Sans MS" pitchFamily="-111" charset="0"/>
              </a:rPr>
              <a:t>Energy of ERL is simply upgradeable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CC0000"/>
                </a:solidFill>
                <a:latin typeface="Comic Sans MS" pitchFamily="-111" charset="0"/>
              </a:rPr>
              <a:t>Novel technology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CC0000"/>
                </a:solidFill>
                <a:latin typeface="Comic Sans MS" pitchFamily="-111" charset="0"/>
              </a:rPr>
              <a:t>Need R&amp;D on polarized gun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CC0000"/>
                </a:solidFill>
                <a:latin typeface="Comic Sans MS" pitchFamily="-111" charset="0"/>
              </a:rPr>
              <a:t>Needs a dedicated ring positrons (if required)</a:t>
            </a: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889000" y="774700"/>
          <a:ext cx="3175000" cy="927100"/>
        </p:xfrm>
        <a:graphic>
          <a:graphicData uri="http://schemas.openxmlformats.org/presentationml/2006/ole">
            <p:oleObj spid="_x0000_s201730" name="Equation" r:id="rId3" imgW="1651397" imgH="482997" progId="Equation.3">
              <p:embed/>
            </p:oleObj>
          </a:graphicData>
        </a:graphic>
      </p:graphicFrame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5994400" y="769938"/>
          <a:ext cx="2209800" cy="969962"/>
        </p:xfrm>
        <a:graphic>
          <a:graphicData uri="http://schemas.openxmlformats.org/presentationml/2006/ole">
            <p:oleObj spid="_x0000_s201731" name="Equation" r:id="rId4" imgW="990567" imgH="432009" progId="Equation.3">
              <p:embed/>
            </p:oleObj>
          </a:graphicData>
        </a:graphic>
      </p:graphicFrame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4470400" y="1041400"/>
            <a:ext cx="1003300" cy="406400"/>
          </a:xfrm>
          <a:prstGeom prst="rightArrow">
            <a:avLst>
              <a:gd name="adj1" fmla="val 50000"/>
              <a:gd name="adj2" fmla="val 617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7617" y="6334425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z="2400" dirty="0" err="1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MeRHIC</a:t>
            </a:r>
            <a:r>
              <a:rPr lang="en-US" sz="2400" dirty="0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parameters for </a:t>
            </a:r>
            <a:r>
              <a:rPr lang="en-US" sz="2400" dirty="0" err="1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e-p</a:t>
            </a:r>
            <a:r>
              <a:rPr lang="en-US" sz="2400" dirty="0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collisions</a:t>
            </a:r>
            <a:endParaRPr lang="en-US" sz="2400" dirty="0" smtClean="0">
              <a:solidFill>
                <a:srgbClr val="A50021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graphicFrame>
        <p:nvGraphicFramePr>
          <p:cNvPr id="7171" name="Group 3"/>
          <p:cNvGraphicFramePr>
            <a:graphicFrameLocks noGrp="1"/>
          </p:cNvGraphicFramePr>
          <p:nvPr>
            <p:ph idx="1"/>
          </p:nvPr>
        </p:nvGraphicFramePr>
        <p:xfrm>
          <a:off x="1219200" y="685800"/>
          <a:ext cx="6818118" cy="4597124"/>
        </p:xfrm>
        <a:graphic>
          <a:graphicData uri="http://schemas.openxmlformats.org/drawingml/2006/table">
            <a:tbl>
              <a:tblPr/>
              <a:tblGrid>
                <a:gridCol w="3072456"/>
                <a:gridCol w="1051275"/>
                <a:gridCol w="966652"/>
                <a:gridCol w="965734"/>
                <a:gridCol w="762001"/>
              </a:tblGrid>
              <a:tr h="35247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not cooled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With cooling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7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p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p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Energy, GeV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250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250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Number of bunches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111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111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Bunch intensity,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11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2.0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0.31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2.0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0.31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1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Bunch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charge/current,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nC/mA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C07B5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32/320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5/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32/320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5/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8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Normalized emittance, 1e-6 m, 95% for p / rms for 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15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1.5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7.3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rms emittance,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9.4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9.4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0.94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beta*,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-110" charset="0"/>
                        <a:ea typeface="Comic Sans MS" pitchFamily="-110" charset="0"/>
                        <a:cs typeface="Comic Sans MS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3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rms bunch length, 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20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C07B5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beam-beam for p /disruption for 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1.5e-3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3.1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0.015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7.7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6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Peak Luminosity, 1e32,      cm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-2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s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7360F"/>
                          </a:solidFill>
                          <a:effectLst/>
                          <a:latin typeface="Comic Sans MS" pitchFamily="-110" charset="0"/>
                          <a:ea typeface="Times New Roman" pitchFamily="-110" charset="0"/>
                        </a:rPr>
                        <a:t>-1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F7360F"/>
                        </a:solidFill>
                        <a:effectLst/>
                        <a:latin typeface="Comic Sans MS" pitchFamily="-110" charset="0"/>
                        <a:ea typeface="Times New Roman" pitchFamily="-110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0.93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-110" charset="0"/>
                          <a:ea typeface="Comic Sans MS" pitchFamily="-110" charset="0"/>
                          <a:cs typeface="Comic Sans MS" pitchFamily="-110" charset="0"/>
                        </a:rPr>
                        <a:t>9.3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82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95EBBFB-B9A8-424B-944E-A87B10E026E2}" type="slidenum">
              <a:rPr lang="en-US" smtClean="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47</a:t>
            </a:fld>
            <a:endParaRPr lang="en-US" smtClean="0"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0824" name="TextBox 8"/>
          <p:cNvSpPr txBox="1">
            <a:spLocks noChangeArrowheads="1"/>
          </p:cNvSpPr>
          <p:nvPr/>
        </p:nvSpPr>
        <p:spPr bwMode="auto">
          <a:xfrm>
            <a:off x="7797800" y="209549"/>
            <a:ext cx="1130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90"/>
                </a:solidFill>
                <a:latin typeface="Comic Sans MS"/>
                <a:cs typeface="Comic Sans MS"/>
              </a:rPr>
              <a:t>© </a:t>
            </a:r>
            <a:r>
              <a:rPr lang="en-US" sz="1400" dirty="0" err="1">
                <a:solidFill>
                  <a:srgbClr val="000090"/>
                </a:solidFill>
                <a:latin typeface="Comic Sans MS"/>
                <a:cs typeface="Comic Sans MS"/>
              </a:rPr>
              <a:t>V.Ptitsyn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85800" y="5410200"/>
            <a:ext cx="77724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Luminosity for light and heavy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is the same as for </a:t>
            </a:r>
            <a:r>
              <a:rPr lang="en-US" sz="2400" b="1" dirty="0" err="1" smtClean="0">
                <a:solidFill>
                  <a:srgbClr val="0000CC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e-p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 if measured per nucleon!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9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04850" y="1955800"/>
          <a:ext cx="7273925" cy="4511040"/>
        </p:xfrm>
        <a:graphic>
          <a:graphicData uri="http://schemas.openxmlformats.org/drawingml/2006/table">
            <a:tbl>
              <a:tblPr/>
              <a:tblGrid>
                <a:gridCol w="2982913"/>
                <a:gridCol w="1433512"/>
                <a:gridCol w="1428750"/>
                <a:gridCol w="142875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X FEL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 GeV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LHeC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140 GeV, 10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32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cm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-2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LHeC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19194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140 GeV, 10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32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cm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-2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19194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3152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</a:t>
                      </a:r>
                      <a:r>
                        <a:rPr kumimoji="0" lang="en-GB" sz="16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during pulse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 mA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11.4 mA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0.4 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19194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3152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</a:t>
                      </a:r>
                      <a:r>
                        <a:rPr kumimoji="0" lang="en-GB" sz="16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0.624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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5.79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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6.2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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19194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3152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Bunch spacing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0.2 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m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0.8 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m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25 ns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19194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3152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Pulse duration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0.65 ms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1.0 ms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4.2 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m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19194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3152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Repetition rate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 Hz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 Hz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 Hz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19194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3152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23.6MV/m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23.6MV/m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20.0 MV/m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19194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3152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Total Length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1.27 km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8.72 km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8.76 km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19194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3152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kumimoji="0" lang="en-GB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0.65 MW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16.8 MW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16.8 MW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19194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3152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Grid power for RF plant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 MW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59 MW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96 MW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19194D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73152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Grid power for Cryoplant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 MW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 MW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</a:p>
                  </a:txBody>
                  <a:tcPr marL="73152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/P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AC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10%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21%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9194D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18%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9375" y="390525"/>
            <a:ext cx="6677025" cy="40005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19194D"/>
                </a:solidFill>
              </a:rPr>
              <a:t>Parameters for pulsed Linacs for 140 GeV, 10</a:t>
            </a:r>
            <a:r>
              <a:rPr lang="en-US" sz="2000" b="1" i="1" baseline="30000">
                <a:solidFill>
                  <a:srgbClr val="19194D"/>
                </a:solidFill>
              </a:rPr>
              <a:t>32</a:t>
            </a:r>
            <a:r>
              <a:rPr lang="en-US" sz="2000" b="1" i="1">
                <a:solidFill>
                  <a:srgbClr val="19194D"/>
                </a:solidFill>
              </a:rPr>
              <a:t>cm</a:t>
            </a:r>
            <a:r>
              <a:rPr lang="en-US" sz="2000" b="1" i="1" baseline="30000">
                <a:solidFill>
                  <a:srgbClr val="19194D"/>
                </a:solidFill>
              </a:rPr>
              <a:t>-2</a:t>
            </a:r>
            <a:r>
              <a:rPr lang="en-US" sz="2000" b="1" i="1">
                <a:solidFill>
                  <a:srgbClr val="19194D"/>
                </a:solidFill>
              </a:rPr>
              <a:t>s</a:t>
            </a:r>
            <a:r>
              <a:rPr lang="en-US" sz="2000" b="1" i="1" baseline="30000">
                <a:solidFill>
                  <a:srgbClr val="19194D"/>
                </a:solidFill>
              </a:rPr>
              <a:t>-1</a:t>
            </a:r>
            <a:endParaRPr lang="en-US" sz="2000" b="1" i="1">
              <a:solidFill>
                <a:srgbClr val="19194D"/>
              </a:solidFill>
            </a:endParaRPr>
          </a:p>
        </p:txBody>
      </p:sp>
      <p:sp>
        <p:nvSpPr>
          <p:cNvPr id="26695" name="TextBox 5"/>
          <p:cNvSpPr txBox="1">
            <a:spLocks noChangeArrowheads="1"/>
          </p:cNvSpPr>
          <p:nvPr/>
        </p:nvSpPr>
        <p:spPr bwMode="auto">
          <a:xfrm>
            <a:off x="4479925" y="942975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C00000"/>
                </a:solidFill>
              </a:rPr>
              <a:t>SC technology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1035050"/>
            <a:ext cx="1995488" cy="40005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19194D"/>
                </a:solidFill>
              </a:rPr>
              <a:t>NC technology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5400675" y="1587500"/>
            <a:ext cx="644525" cy="92075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7011988" y="1633537"/>
            <a:ext cx="552450" cy="92075"/>
          </a:xfrm>
          <a:prstGeom prst="straightConnector1">
            <a:avLst/>
          </a:prstGeom>
          <a:ln w="508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618" y="0"/>
            <a:ext cx="765946" cy="73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280"/>
            <a:ext cx="9143999" cy="6855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934" y="165100"/>
            <a:ext cx="7340601" cy="626533"/>
          </a:xfrm>
        </p:spPr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  <a:latin typeface="Comic Sans MS"/>
                <a:cs typeface="Comic Sans MS"/>
              </a:rPr>
              <a:t>Many common features</a:t>
            </a:r>
            <a:endParaRPr lang="en-US" sz="2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4100"/>
            <a:ext cx="4724400" cy="5334000"/>
          </a:xfrm>
          <a:ln>
            <a:solidFill>
              <a:srgbClr val="000090"/>
            </a:solidFill>
          </a:ln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u="sng" dirty="0" smtClean="0">
                <a:solidFill>
                  <a:srgbClr val="000090"/>
                </a:solidFill>
                <a:latin typeface="Comic Sans MS"/>
                <a:cs typeface="Comic Sans MS"/>
              </a:rPr>
              <a:t>Add 10-30 </a:t>
            </a:r>
            <a:r>
              <a:rPr lang="en-US" sz="1600" u="sng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u="sng" dirty="0" smtClean="0">
                <a:solidFill>
                  <a:srgbClr val="000090"/>
                </a:solidFill>
                <a:latin typeface="Comic Sans MS"/>
                <a:cs typeface="Comic Sans MS"/>
              </a:rPr>
              <a:t> polarized electron machine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to RHIC with 250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600" u="sng" dirty="0" smtClean="0">
                <a:solidFill>
                  <a:srgbClr val="000090"/>
                </a:solidFill>
                <a:latin typeface="Comic Sans MS"/>
                <a:cs typeface="Comic Sans MS"/>
              </a:rPr>
              <a:t>polarized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protons and 100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GeV/u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ions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CM energy 15-200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Luminosity L~10</a:t>
            </a:r>
            <a:r>
              <a:rPr lang="en-US" sz="16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32 -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10</a:t>
            </a:r>
            <a:r>
              <a:rPr lang="en-US" sz="16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34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is based on demonstrated hadron beam parameters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First eRHIC paper, 1999, I. Ben.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Zvi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et al.,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First BNL Workshop on eRHIC, EPIC workshop at Indiana University, 1999. </a:t>
            </a:r>
          </a:p>
          <a:p>
            <a:pPr>
              <a:spcAft>
                <a:spcPts val="600"/>
              </a:spcAft>
            </a:pPr>
            <a:r>
              <a:rPr lang="en-US" sz="12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“eRHIC </a:t>
            </a:r>
            <a:r>
              <a:rPr lang="en-US" sz="12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Zeroth</a:t>
            </a:r>
            <a:r>
              <a:rPr lang="en-US" sz="12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-Order Design Report” and cost estimate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BNL 2004 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2007 – after detailed studies we found that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linac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-ring has 5-10 fold higher luminosity – it became the main option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March 2008 – first staging option of eRHIC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2009 – focus on 4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MeRHIC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technical design, staging and cost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estimates, first release – Fall 2009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Regular semiannual EIC collaboration meeting (together with ELIC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) since 2004 and EICAC (advisory committee) meetings starting Feb. 2009</a:t>
            </a: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9148" y="653990"/>
            <a:ext cx="978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eRHIC</a:t>
            </a: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5782" y="673100"/>
            <a:ext cx="817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LHeC</a:t>
            </a: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24400" y="1054100"/>
            <a:ext cx="4419600" cy="533400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u="sng" dirty="0" smtClean="0">
                <a:solidFill>
                  <a:srgbClr val="000090"/>
                </a:solidFill>
                <a:latin typeface="Comic Sans MS"/>
                <a:cs typeface="Comic Sans MS"/>
              </a:rPr>
              <a:t>Add 50-150 </a:t>
            </a:r>
            <a:r>
              <a:rPr lang="en-US" sz="1600" u="sng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GeV</a:t>
            </a:r>
            <a:r>
              <a:rPr lang="en-US" sz="1600" u="sng" dirty="0" smtClean="0">
                <a:solidFill>
                  <a:srgbClr val="000090"/>
                </a:solidFill>
                <a:latin typeface="Comic Sans MS"/>
                <a:cs typeface="Comic Sans MS"/>
              </a:rPr>
              <a:t>  polarized electron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machine to 7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TeV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protons and 3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TeV/u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ions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CM energy 0.5-2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TeV</a:t>
            </a:r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Luminosity L~10</a:t>
            </a:r>
            <a:r>
              <a:rPr lang="en-US" sz="16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32 -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10</a:t>
            </a:r>
            <a:r>
              <a:rPr lang="en-US" sz="160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34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is based on LHC hadron beam parameters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baseline="0" dirty="0" smtClean="0">
                <a:solidFill>
                  <a:srgbClr val="000090"/>
                </a:solidFill>
                <a:latin typeface="Comic Sans MS"/>
                <a:cs typeface="Comic Sans MS"/>
              </a:rPr>
              <a:t>First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LHeC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paper in 1997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- E.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Keil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“LHC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ep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option”, LHC-Project-Report-093, CERN Geneva 1997</a:t>
            </a:r>
            <a:endParaRPr lang="en-US" sz="1600" baseline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1600" baseline="0" dirty="0" smtClean="0">
                <a:solidFill>
                  <a:srgbClr val="000090"/>
                </a:solidFill>
                <a:latin typeface="Comic Sans MS"/>
                <a:cs typeface="Comic Sans MS"/>
              </a:rPr>
              <a:t>First </a:t>
            </a:r>
            <a:r>
              <a:rPr lang="en-US" sz="1600" baseline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LHeC</a:t>
            </a:r>
            <a:r>
              <a:rPr lang="en-US" sz="1600" baseline="0" dirty="0" smtClean="0">
                <a:solidFill>
                  <a:srgbClr val="000090"/>
                </a:solidFill>
                <a:latin typeface="Comic Sans MS"/>
                <a:cs typeface="Comic Sans MS"/>
              </a:rPr>
              <a:t> workshop – 2008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Pursues both ring-ring and linac-ring </a:t>
            </a: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options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The 2</a:t>
            </a:r>
            <a:r>
              <a:rPr lang="en-US" sz="12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nd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LHeC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workshop will take place on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1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-3  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September, 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2009 at </a:t>
            </a:r>
            <a:r>
              <a:rPr lang="en-US" sz="12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Divonne</a:t>
            </a:r>
            <a:r>
              <a:rPr lang="en-US" sz="1200" b="1" dirty="0" smtClean="0"/>
              <a:t> </a:t>
            </a:r>
            <a:endParaRPr lang="en-US" sz="1200" dirty="0" smtClean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Two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workshops (2008 and 2009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) under the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auspices of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ECFA with the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goal of having a Conceptual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Design Report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on the accelerator, the experiment and the physics.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A Technical 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Design report will then follow if appropriate</a:t>
            </a:r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65532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ENC/EIC workshop, GSI, May 28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9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054" y="11140"/>
            <a:ext cx="765946" cy="73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0"/>
            <a:ext cx="8813800" cy="1143000"/>
          </a:xfrm>
        </p:spPr>
        <p:txBody>
          <a:bodyPr anchor="t"/>
          <a:lstStyle/>
          <a:p>
            <a:r>
              <a:rPr lang="en-US" b="1" u="sng" dirty="0">
                <a:solidFill>
                  <a:srgbClr val="000099"/>
                </a:solidFill>
                <a:latin typeface="Comic Sans MS"/>
                <a:ea typeface="ＭＳ Ｐゴシック" pitchFamily="-110" charset="-128"/>
                <a:cs typeface="Comic Sans MS"/>
              </a:rPr>
              <a:t>eRHIC Scope -QCD Factory</a:t>
            </a:r>
            <a:endParaRPr lang="en-US" dirty="0">
              <a:latin typeface="Comic Sans MS"/>
              <a:ea typeface="ＭＳ Ｐゴシック" pitchFamily="-110" charset="-128"/>
              <a:cs typeface="Comic Sans MS"/>
            </a:endParaRPr>
          </a:p>
        </p:txBody>
      </p:sp>
      <p:sp>
        <p:nvSpPr>
          <p:cNvPr id="19459" name="Oval 4"/>
          <p:cNvSpPr>
            <a:spLocks noChangeAspect="1" noChangeArrowheads="1"/>
          </p:cNvSpPr>
          <p:nvPr/>
        </p:nvSpPr>
        <p:spPr bwMode="auto">
          <a:xfrm>
            <a:off x="2400300" y="2946400"/>
            <a:ext cx="304800" cy="304800"/>
          </a:xfrm>
          <a:prstGeom prst="ellipse">
            <a:avLst/>
          </a:prstGeom>
          <a:solidFill>
            <a:srgbClr val="84AC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</a:p>
        </p:txBody>
      </p:sp>
      <p:sp>
        <p:nvSpPr>
          <p:cNvPr id="19460" name="Oval 5"/>
          <p:cNvSpPr>
            <a:spLocks noChangeAspect="1" noChangeArrowheads="1"/>
          </p:cNvSpPr>
          <p:nvPr/>
        </p:nvSpPr>
        <p:spPr bwMode="auto">
          <a:xfrm>
            <a:off x="2400300" y="3505200"/>
            <a:ext cx="304800" cy="304800"/>
          </a:xfrm>
          <a:prstGeom prst="ellipse">
            <a:avLst/>
          </a:prstGeom>
          <a:solidFill>
            <a:srgbClr val="62D1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+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562600" y="1841500"/>
            <a:ext cx="990600" cy="2819400"/>
            <a:chOff x="3264" y="1536"/>
            <a:chExt cx="624" cy="1776"/>
          </a:xfrm>
        </p:grpSpPr>
        <p:sp>
          <p:nvSpPr>
            <p:cNvPr id="19481" name="Oval 7"/>
            <p:cNvSpPr>
              <a:spLocks noChangeAspect="1" noChangeArrowheads="1"/>
            </p:cNvSpPr>
            <p:nvPr/>
          </p:nvSpPr>
          <p:spPr bwMode="auto">
            <a:xfrm>
              <a:off x="3456" y="1536"/>
              <a:ext cx="240" cy="240"/>
            </a:xfrm>
            <a:prstGeom prst="ellipse">
              <a:avLst/>
            </a:prstGeom>
            <a:solidFill>
              <a:srgbClr val="2C07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>
                  <a:solidFill>
                    <a:schemeClr val="tx1"/>
                  </a:solidFill>
                  <a:latin typeface="Comic Sans MS"/>
                  <a:cs typeface="Comic Sans MS"/>
                </a:rPr>
                <a:t>p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264" y="2064"/>
              <a:ext cx="624" cy="576"/>
              <a:chOff x="3264" y="2064"/>
              <a:chExt cx="624" cy="576"/>
            </a:xfrm>
          </p:grpSpPr>
          <p:sp>
            <p:nvSpPr>
              <p:cNvPr id="19487" name="Oval 9"/>
              <p:cNvSpPr>
                <a:spLocks noChangeAspect="1" noChangeArrowheads="1"/>
              </p:cNvSpPr>
              <p:nvPr/>
            </p:nvSpPr>
            <p:spPr bwMode="auto">
              <a:xfrm>
                <a:off x="3360" y="206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8" name="Oval 10"/>
              <p:cNvSpPr>
                <a:spLocks noChangeAspect="1" noChangeArrowheads="1"/>
              </p:cNvSpPr>
              <p:nvPr/>
            </p:nvSpPr>
            <p:spPr bwMode="auto">
              <a:xfrm>
                <a:off x="3648" y="240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9" name="Oval 11"/>
              <p:cNvSpPr>
                <a:spLocks noChangeAspect="1" noChangeArrowheads="1"/>
              </p:cNvSpPr>
              <p:nvPr/>
            </p:nvSpPr>
            <p:spPr bwMode="auto">
              <a:xfrm>
                <a:off x="3648" y="2112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0" name="Oval 12"/>
              <p:cNvSpPr>
                <a:spLocks noChangeAspect="1" noChangeArrowheads="1"/>
              </p:cNvSpPr>
              <p:nvPr/>
            </p:nvSpPr>
            <p:spPr bwMode="auto">
              <a:xfrm>
                <a:off x="3504" y="2400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1" name="Oval 13"/>
              <p:cNvSpPr>
                <a:spLocks noChangeAspect="1" noChangeArrowheads="1"/>
              </p:cNvSpPr>
              <p:nvPr/>
            </p:nvSpPr>
            <p:spPr bwMode="auto">
              <a:xfrm>
                <a:off x="3360" y="240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2" name="Oval 14"/>
              <p:cNvSpPr>
                <a:spLocks noChangeAspect="1" noChangeArrowheads="1"/>
              </p:cNvSpPr>
              <p:nvPr/>
            </p:nvSpPr>
            <p:spPr bwMode="auto">
              <a:xfrm>
                <a:off x="3264" y="230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3" name="Oval 15"/>
              <p:cNvSpPr>
                <a:spLocks noChangeAspect="1" noChangeArrowheads="1"/>
              </p:cNvSpPr>
              <p:nvPr/>
            </p:nvSpPr>
            <p:spPr bwMode="auto">
              <a:xfrm>
                <a:off x="3264" y="2160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4" name="Oval 16"/>
              <p:cNvSpPr>
                <a:spLocks noChangeAspect="1" noChangeArrowheads="1"/>
              </p:cNvSpPr>
              <p:nvPr/>
            </p:nvSpPr>
            <p:spPr bwMode="auto">
              <a:xfrm>
                <a:off x="3552" y="2064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5" name="Oval 17"/>
              <p:cNvSpPr>
                <a:spLocks noChangeAspect="1" noChangeArrowheads="1"/>
              </p:cNvSpPr>
              <p:nvPr/>
            </p:nvSpPr>
            <p:spPr bwMode="auto">
              <a:xfrm>
                <a:off x="3648" y="2256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96" name="Oval 18"/>
              <p:cNvSpPr>
                <a:spLocks noChangeAspect="1" noChangeArrowheads="1"/>
              </p:cNvSpPr>
              <p:nvPr/>
            </p:nvSpPr>
            <p:spPr bwMode="auto">
              <a:xfrm>
                <a:off x="3456" y="2208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360" y="2880"/>
              <a:ext cx="384" cy="432"/>
              <a:chOff x="3504" y="2784"/>
              <a:chExt cx="384" cy="432"/>
            </a:xfrm>
          </p:grpSpPr>
          <p:sp>
            <p:nvSpPr>
              <p:cNvPr id="19484" name="Oval 20"/>
              <p:cNvSpPr>
                <a:spLocks noChangeAspect="1" noChangeArrowheads="1"/>
              </p:cNvSpPr>
              <p:nvPr/>
            </p:nvSpPr>
            <p:spPr bwMode="auto">
              <a:xfrm>
                <a:off x="3504" y="2928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5" name="Oval 21"/>
              <p:cNvSpPr>
                <a:spLocks noChangeAspect="1" noChangeArrowheads="1"/>
              </p:cNvSpPr>
              <p:nvPr/>
            </p:nvSpPr>
            <p:spPr bwMode="auto">
              <a:xfrm>
                <a:off x="3648" y="2976"/>
                <a:ext cx="240" cy="240"/>
              </a:xfrm>
              <a:prstGeom prst="ellipse">
                <a:avLst/>
              </a:prstGeom>
              <a:solidFill>
                <a:srgbClr val="B6063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9486" name="Oval 22"/>
              <p:cNvSpPr>
                <a:spLocks noChangeAspect="1" noChangeArrowheads="1"/>
              </p:cNvSpPr>
              <p:nvPr/>
            </p:nvSpPr>
            <p:spPr bwMode="auto">
              <a:xfrm>
                <a:off x="3600" y="2784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80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19462" name="Text Box 23"/>
          <p:cNvSpPr txBox="1">
            <a:spLocks noChangeArrowheads="1"/>
          </p:cNvSpPr>
          <p:nvPr/>
        </p:nvSpPr>
        <p:spPr bwMode="auto">
          <a:xfrm>
            <a:off x="177800" y="2503488"/>
            <a:ext cx="20653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Unpolarized and</a:t>
            </a:r>
          </a:p>
          <a:p>
            <a:pPr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polarized leptons</a:t>
            </a:r>
          </a:p>
          <a:p>
            <a:pPr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4-20 (</a:t>
            </a:r>
            <a:r>
              <a:rPr lang="en-US" sz="1800">
                <a:latin typeface="Comic Sans MS"/>
                <a:cs typeface="Comic Sans MS"/>
              </a:rPr>
              <a:t>30)</a:t>
            </a:r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 GeV</a:t>
            </a:r>
          </a:p>
        </p:txBody>
      </p:sp>
      <p:sp>
        <p:nvSpPr>
          <p:cNvPr id="19463" name="Text Box 24"/>
          <p:cNvSpPr txBox="1">
            <a:spLocks noChangeArrowheads="1"/>
          </p:cNvSpPr>
          <p:nvPr/>
        </p:nvSpPr>
        <p:spPr bwMode="auto">
          <a:xfrm>
            <a:off x="6764338" y="3943350"/>
            <a:ext cx="2327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Polarized light ions (He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3</a:t>
            </a:r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)  215 GeV/u</a:t>
            </a:r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6721475" y="2832100"/>
            <a:ext cx="2333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latin typeface="Comic Sans MS"/>
                <a:cs typeface="Comic Sans MS"/>
              </a:rPr>
              <a:t>Light ions (</a:t>
            </a:r>
            <a:r>
              <a:rPr lang="en-US" dirty="0" err="1" smtClean="0">
                <a:latin typeface="Comic Sans MS"/>
                <a:cs typeface="Comic Sans MS"/>
              </a:rPr>
              <a:t>d,Si,Cu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</a:p>
          <a:p>
            <a:pPr eaLnBrk="0" hangingPunct="0"/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Heavy 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ions (</a:t>
            </a:r>
            <a:r>
              <a:rPr lang="en-US" sz="18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Au,U</a:t>
            </a:r>
            <a:r>
              <a:rPr lang="en-US" sz="1800" dirty="0" smtClean="0">
                <a:solidFill>
                  <a:schemeClr val="tx1"/>
                </a:solidFill>
                <a:latin typeface="Comic Sans MS"/>
                <a:cs typeface="Comic Sans MS"/>
              </a:rPr>
              <a:t>)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50-100 (</a:t>
            </a:r>
            <a:r>
              <a:rPr lang="en-US" sz="1800" dirty="0">
                <a:latin typeface="Comic Sans MS"/>
                <a:cs typeface="Comic Sans MS"/>
              </a:rPr>
              <a:t>130)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GeV/u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65" name="Text Box 26"/>
          <p:cNvSpPr txBox="1">
            <a:spLocks noChangeArrowheads="1"/>
          </p:cNvSpPr>
          <p:nvPr/>
        </p:nvSpPr>
        <p:spPr bwMode="auto">
          <a:xfrm>
            <a:off x="6516688" y="1762125"/>
            <a:ext cx="25443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Polarized protons</a:t>
            </a:r>
          </a:p>
          <a:p>
            <a:pPr eaLnBrk="0" hangingPunct="0"/>
            <a:r>
              <a:rPr lang="en-US" sz="1800" baseline="-25000" dirty="0">
                <a:solidFill>
                  <a:schemeClr val="tx1"/>
                </a:solidFill>
                <a:latin typeface="Comic Sans MS"/>
                <a:cs typeface="Comic Sans MS"/>
              </a:rPr>
              <a:t>25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  <a:sym typeface="Symbol" pitchFamily="-110" charset="2"/>
              </a:rPr>
              <a:t>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 50-250 (</a:t>
            </a:r>
            <a:r>
              <a:rPr lang="en-US" sz="1800" dirty="0">
                <a:latin typeface="Comic Sans MS"/>
                <a:cs typeface="Comic Sans MS"/>
              </a:rPr>
              <a:t>325)</a:t>
            </a:r>
            <a:r>
              <a:rPr lang="en-US" sz="18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mic Sans MS"/>
                <a:cs typeface="Comic Sans MS"/>
              </a:rPr>
              <a:t>GeV</a:t>
            </a:r>
            <a:endParaRPr lang="en-US" sz="18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9466" name="AutoShape 27"/>
          <p:cNvSpPr>
            <a:spLocks/>
          </p:cNvSpPr>
          <p:nvPr/>
        </p:nvSpPr>
        <p:spPr bwMode="auto">
          <a:xfrm>
            <a:off x="2895600" y="2374900"/>
            <a:ext cx="76200" cy="1447800"/>
          </a:xfrm>
          <a:prstGeom prst="rightBrace">
            <a:avLst>
              <a:gd name="adj1" fmla="val 158333"/>
              <a:gd name="adj2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67" name="AutoShape 28"/>
          <p:cNvSpPr>
            <a:spLocks/>
          </p:cNvSpPr>
          <p:nvPr/>
        </p:nvSpPr>
        <p:spPr bwMode="auto">
          <a:xfrm>
            <a:off x="5410200" y="1612900"/>
            <a:ext cx="76200" cy="2971800"/>
          </a:xfrm>
          <a:prstGeom prst="leftBrace">
            <a:avLst>
              <a:gd name="adj1" fmla="val 325000"/>
              <a:gd name="adj2" fmla="val 50000"/>
            </a:avLst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68" name="Line 29"/>
          <p:cNvSpPr>
            <a:spLocks noChangeShapeType="1"/>
          </p:cNvSpPr>
          <p:nvPr/>
        </p:nvSpPr>
        <p:spPr bwMode="auto">
          <a:xfrm>
            <a:off x="3048000" y="3136900"/>
            <a:ext cx="838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69" name="Line 30"/>
          <p:cNvSpPr>
            <a:spLocks noChangeShapeType="1"/>
          </p:cNvSpPr>
          <p:nvPr/>
        </p:nvSpPr>
        <p:spPr bwMode="auto">
          <a:xfrm flipH="1">
            <a:off x="4419600" y="3136900"/>
            <a:ext cx="838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0" name="Line 31"/>
          <p:cNvSpPr>
            <a:spLocks noChangeShapeType="1"/>
          </p:cNvSpPr>
          <p:nvPr/>
        </p:nvSpPr>
        <p:spPr bwMode="auto">
          <a:xfrm flipV="1">
            <a:off x="2197100" y="2984500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1" name="Line 32"/>
          <p:cNvSpPr>
            <a:spLocks noChangeShapeType="1"/>
          </p:cNvSpPr>
          <p:nvPr/>
        </p:nvSpPr>
        <p:spPr bwMode="auto">
          <a:xfrm flipV="1">
            <a:off x="2235200" y="3505200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2" name="Line 33"/>
          <p:cNvSpPr>
            <a:spLocks noChangeShapeType="1"/>
          </p:cNvSpPr>
          <p:nvPr/>
        </p:nvSpPr>
        <p:spPr bwMode="auto">
          <a:xfrm flipV="1">
            <a:off x="6324600" y="1841500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3" name="Line 34"/>
          <p:cNvSpPr>
            <a:spLocks noChangeShapeType="1"/>
          </p:cNvSpPr>
          <p:nvPr/>
        </p:nvSpPr>
        <p:spPr bwMode="auto">
          <a:xfrm flipV="1">
            <a:off x="6400800" y="4127500"/>
            <a:ext cx="0" cy="304800"/>
          </a:xfrm>
          <a:prstGeom prst="line">
            <a:avLst/>
          </a:prstGeom>
          <a:noFill/>
          <a:ln w="28575">
            <a:solidFill>
              <a:srgbClr val="F7360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19474" name="Text Box 35"/>
          <p:cNvSpPr txBox="1">
            <a:spLocks noChangeArrowheads="1"/>
          </p:cNvSpPr>
          <p:nvPr/>
        </p:nvSpPr>
        <p:spPr bwMode="auto">
          <a:xfrm>
            <a:off x="319088" y="1182688"/>
            <a:ext cx="41398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>
                <a:solidFill>
                  <a:srgbClr val="FF0000"/>
                </a:solidFill>
                <a:latin typeface="Comic Sans MS"/>
                <a:cs typeface="Comic Sans MS"/>
              </a:rPr>
              <a:t>Electron accelerator</a:t>
            </a:r>
          </a:p>
        </p:txBody>
      </p:sp>
      <p:sp>
        <p:nvSpPr>
          <p:cNvPr id="19475" name="Text Box 36"/>
          <p:cNvSpPr txBox="1">
            <a:spLocks noChangeArrowheads="1"/>
          </p:cNvSpPr>
          <p:nvPr/>
        </p:nvSpPr>
        <p:spPr bwMode="auto">
          <a:xfrm>
            <a:off x="6781800" y="1033463"/>
            <a:ext cx="10986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FF0000"/>
                </a:solidFill>
                <a:latin typeface="Comic Sans MS"/>
                <a:cs typeface="Comic Sans MS"/>
              </a:rPr>
              <a:t>RHIC</a:t>
            </a:r>
          </a:p>
        </p:txBody>
      </p:sp>
      <p:sp>
        <p:nvSpPr>
          <p:cNvPr id="19476" name="AutoShape 37"/>
          <p:cNvSpPr>
            <a:spLocks noChangeArrowheads="1"/>
          </p:cNvSpPr>
          <p:nvPr/>
        </p:nvSpPr>
        <p:spPr bwMode="auto">
          <a:xfrm>
            <a:off x="3886200" y="2832100"/>
            <a:ext cx="533400" cy="609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omic Sans MS"/>
              <a:cs typeface="Comic Sans MS"/>
            </a:endParaRPr>
          </a:p>
        </p:txBody>
      </p:sp>
      <p:sp>
        <p:nvSpPr>
          <p:cNvPr id="19477" name="Text Box 38"/>
          <p:cNvSpPr txBox="1">
            <a:spLocks noChangeArrowheads="1"/>
          </p:cNvSpPr>
          <p:nvPr/>
        </p:nvSpPr>
        <p:spPr bwMode="auto">
          <a:xfrm>
            <a:off x="152400" y="3975100"/>
            <a:ext cx="3657600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70% beam polarization goal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Positrons at low intensities</a:t>
            </a:r>
          </a:p>
        </p:txBody>
      </p:sp>
      <p:sp>
        <p:nvSpPr>
          <p:cNvPr id="19478" name="Text Box 39"/>
          <p:cNvSpPr txBox="1">
            <a:spLocks noChangeArrowheads="1"/>
          </p:cNvSpPr>
          <p:nvPr/>
        </p:nvSpPr>
        <p:spPr bwMode="auto">
          <a:xfrm>
            <a:off x="185738" y="4694238"/>
            <a:ext cx="86169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99"/>
                </a:solidFill>
                <a:latin typeface="Comic Sans MS"/>
                <a:cs typeface="Comic Sans MS"/>
              </a:rPr>
              <a:t>Center mass energy range: 15-200</a:t>
            </a:r>
            <a:r>
              <a:rPr lang="en-US" sz="2400" dirty="0">
                <a:solidFill>
                  <a:srgbClr val="000099"/>
                </a:solidFill>
                <a:latin typeface="Comic Sans MS"/>
                <a:cs typeface="Comic Sans MS"/>
                <a:sym typeface="Monotype Sorts" pitchFamily="-110" charset="2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Comic Sans MS"/>
                <a:cs typeface="Comic Sans MS"/>
              </a:rPr>
              <a:t>GeV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eaLnBrk="0" hangingPunct="0"/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program for eRHIC needs as high as possible energies of electron beams even with a trade-off for the luminosity. </a:t>
            </a:r>
          </a:p>
          <a:p>
            <a:pPr eaLnBrk="0" hangingPunct="0"/>
            <a:r>
              <a:rPr lang="en-US" sz="1800" b="0" u="sng" dirty="0">
                <a:solidFill>
                  <a:srgbClr val="FF0000"/>
                </a:solidFill>
                <a:latin typeface="Comic Sans MS"/>
                <a:cs typeface="Comic Sans MS"/>
              </a:rPr>
              <a:t>20 </a:t>
            </a:r>
            <a:r>
              <a:rPr lang="en-US" sz="1800" b="0" u="sng" dirty="0" err="1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r>
              <a:rPr lang="en-US" sz="1800" b="0" u="sng" dirty="0">
                <a:solidFill>
                  <a:srgbClr val="FF0000"/>
                </a:solidFill>
                <a:latin typeface="Comic Sans MS"/>
                <a:cs typeface="Comic Sans MS"/>
              </a:rPr>
              <a:t> is absolutely essential and 30 </a:t>
            </a:r>
            <a:r>
              <a:rPr lang="en-US" sz="1800" b="0" u="sng" dirty="0" err="1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r>
              <a:rPr lang="en-US" sz="1800" b="0" u="sng" dirty="0">
                <a:solidFill>
                  <a:srgbClr val="FF0000"/>
                </a:solidFill>
                <a:latin typeface="Comic Sans MS"/>
                <a:cs typeface="Comic Sans MS"/>
              </a:rPr>
              <a:t> is strongly </a:t>
            </a:r>
            <a:r>
              <a:rPr lang="en-US" sz="1800" b="0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desirable</a:t>
            </a:r>
          </a:p>
          <a:p>
            <a:pPr eaLnBrk="0" hangingPunct="0"/>
            <a:r>
              <a:rPr lang="en-US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Potential of future upgrading RHIC energy to 800 </a:t>
            </a:r>
            <a:r>
              <a:rPr lang="en-US" u="sng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GeV</a:t>
            </a:r>
            <a:r>
              <a:rPr lang="en-US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9479" name="Oval 40"/>
          <p:cNvSpPr>
            <a:spLocks noChangeAspect="1" noChangeArrowheads="1"/>
          </p:cNvSpPr>
          <p:nvPr/>
        </p:nvSpPr>
        <p:spPr bwMode="auto">
          <a:xfrm>
            <a:off x="2362200" y="2438400"/>
            <a:ext cx="304800" cy="304800"/>
          </a:xfrm>
          <a:prstGeom prst="ellipse">
            <a:avLst/>
          </a:prstGeom>
          <a:solidFill>
            <a:srgbClr val="84AC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solidFill>
                  <a:schemeClr val="tx1"/>
                </a:solidFill>
                <a:latin typeface="Comic Sans MS"/>
                <a:cs typeface="Comic Sans MS"/>
              </a:rPr>
              <a:t>e</a:t>
            </a:r>
            <a:r>
              <a:rPr lang="en-US" sz="1800" baseline="30000">
                <a:solidFill>
                  <a:schemeClr val="tx1"/>
                </a:solidFill>
                <a:latin typeface="Comic Sans MS"/>
                <a:cs typeface="Comic Sans MS"/>
              </a:rPr>
              <a:t>-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42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9693" y="1782384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2007</a:t>
            </a:r>
            <a:r>
              <a:rPr lang="en-US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Choosing </a:t>
            </a:r>
            <a:r>
              <a:rPr lang="en-US" sz="3600" b="1" dirty="0">
                <a:solidFill>
                  <a:srgbClr val="FF0000"/>
                </a:solidFill>
                <a:latin typeface="Comic Sans MS"/>
                <a:cs typeface="Comic Sans MS"/>
              </a:rPr>
              <a:t>the focus: </a:t>
            </a:r>
            <a:br>
              <a:rPr lang="en-US" sz="3600" b="1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3600" b="1" dirty="0">
                <a:solidFill>
                  <a:srgbClr val="FF0000"/>
                </a:solidFill>
                <a:latin typeface="Comic Sans MS"/>
                <a:cs typeface="Comic Sans MS"/>
              </a:rPr>
              <a:t>ERL or ring for electrons?</a:t>
            </a:r>
            <a:endParaRPr lang="en-US" sz="3600" b="1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381000" y="15748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800" dirty="0">
              <a:latin typeface="Comic Sans MS"/>
              <a:cs typeface="Comic Sans MS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omic Sans MS"/>
                <a:cs typeface="Comic Sans MS"/>
              </a:rPr>
              <a:t>Two main design options for eRHIC: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endParaRPr lang="en-US" sz="2800" dirty="0">
              <a:latin typeface="Comic Sans MS"/>
              <a:cs typeface="Comic Sans M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>
                <a:latin typeface="Comic Sans MS"/>
                <a:ea typeface="ＭＳ Ｐゴシック" charset="-128"/>
                <a:cs typeface="Comic Sans MS"/>
              </a:rPr>
              <a:t>Ring-ring: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400" dirty="0">
                <a:latin typeface="Comic Sans MS"/>
                <a:ea typeface="ＭＳ Ｐゴシック" charset="-128"/>
                <a:cs typeface="Comic Sans MS"/>
              </a:rPr>
              <a:t>    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endParaRPr lang="en-US" sz="2400" dirty="0">
              <a:latin typeface="Comic Sans MS"/>
              <a:ea typeface="ＭＳ Ｐゴシック" charset="-128"/>
              <a:cs typeface="Comic Sans M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endParaRPr lang="en-US" sz="2400" dirty="0">
              <a:latin typeface="Comic Sans MS"/>
              <a:ea typeface="ＭＳ Ｐゴシック" charset="-128"/>
              <a:cs typeface="Comic Sans M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endParaRPr lang="en-US" sz="2400" dirty="0">
              <a:latin typeface="Comic Sans MS"/>
              <a:ea typeface="ＭＳ Ｐゴシック" charset="-128"/>
              <a:cs typeface="Comic Sans MS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2400" dirty="0">
                <a:latin typeface="Comic Sans MS"/>
                <a:ea typeface="ＭＳ Ｐゴシック" charset="-128"/>
                <a:cs typeface="Comic Sans MS"/>
              </a:rPr>
              <a:t>Linac-ring: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400" dirty="0">
                <a:latin typeface="Comic Sans MS"/>
                <a:ea typeface="ＭＳ Ｐゴシック" charset="-128"/>
                <a:cs typeface="Comic Sans MS"/>
              </a:rPr>
              <a:t>   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8000" y="2770188"/>
            <a:ext cx="4457700" cy="1014412"/>
            <a:chOff x="2256" y="2481"/>
            <a:chExt cx="2808" cy="639"/>
          </a:xfrm>
        </p:grpSpPr>
        <p:sp>
          <p:nvSpPr>
            <p:cNvPr id="68614" name="Oval 6"/>
            <p:cNvSpPr>
              <a:spLocks noChangeArrowheads="1"/>
            </p:cNvSpPr>
            <p:nvPr/>
          </p:nvSpPr>
          <p:spPr bwMode="auto">
            <a:xfrm>
              <a:off x="3216" y="2784"/>
              <a:ext cx="576" cy="288"/>
            </a:xfrm>
            <a:prstGeom prst="ellips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256" y="2640"/>
              <a:ext cx="960" cy="480"/>
              <a:chOff x="2256" y="2640"/>
              <a:chExt cx="960" cy="480"/>
            </a:xfrm>
          </p:grpSpPr>
          <p:sp>
            <p:nvSpPr>
              <p:cNvPr id="68616" name="Oval 8"/>
              <p:cNvSpPr>
                <a:spLocks noChangeArrowheads="1"/>
              </p:cNvSpPr>
              <p:nvPr/>
            </p:nvSpPr>
            <p:spPr bwMode="auto">
              <a:xfrm>
                <a:off x="2256" y="2688"/>
                <a:ext cx="960" cy="432"/>
              </a:xfrm>
              <a:prstGeom prst="ellipse">
                <a:avLst/>
              </a:prstGeom>
              <a:noFill/>
              <a:ln w="38100">
                <a:solidFill>
                  <a:srgbClr val="2C07B5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800">
                    <a:latin typeface="Comic Sans MS"/>
                    <a:cs typeface="Comic Sans MS"/>
                  </a:rPr>
                  <a:t>RHIC</a:t>
                </a:r>
              </a:p>
            </p:txBody>
          </p:sp>
          <p:sp>
            <p:nvSpPr>
              <p:cNvPr id="68617" name="Line 9"/>
              <p:cNvSpPr>
                <a:spLocks noChangeShapeType="1"/>
              </p:cNvSpPr>
              <p:nvPr/>
            </p:nvSpPr>
            <p:spPr bwMode="auto">
              <a:xfrm>
                <a:off x="2928" y="264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2C07B5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68618" name="Line 10"/>
            <p:cNvSpPr>
              <a:spLocks noChangeShapeType="1"/>
            </p:cNvSpPr>
            <p:nvPr/>
          </p:nvSpPr>
          <p:spPr bwMode="auto">
            <a:xfrm flipH="1" flipV="1">
              <a:off x="3264" y="3072"/>
              <a:ext cx="144" cy="48"/>
            </a:xfrm>
            <a:prstGeom prst="lin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8619" name="Text Box 11"/>
            <p:cNvSpPr txBox="1">
              <a:spLocks noChangeArrowheads="1"/>
            </p:cNvSpPr>
            <p:nvPr/>
          </p:nvSpPr>
          <p:spPr bwMode="auto">
            <a:xfrm>
              <a:off x="3504" y="2481"/>
              <a:ext cx="15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omic Sans MS"/>
                  <a:cs typeface="Comic Sans MS"/>
                </a:rPr>
                <a:t>Electron storage ring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971800" y="4598988"/>
            <a:ext cx="4972050" cy="906462"/>
            <a:chOff x="2304" y="1445"/>
            <a:chExt cx="3132" cy="571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304" y="1536"/>
              <a:ext cx="960" cy="480"/>
              <a:chOff x="2256" y="2640"/>
              <a:chExt cx="960" cy="480"/>
            </a:xfrm>
          </p:grpSpPr>
          <p:sp>
            <p:nvSpPr>
              <p:cNvPr id="68622" name="Oval 14"/>
              <p:cNvSpPr>
                <a:spLocks noChangeArrowheads="1"/>
              </p:cNvSpPr>
              <p:nvPr/>
            </p:nvSpPr>
            <p:spPr bwMode="auto">
              <a:xfrm>
                <a:off x="2256" y="2688"/>
                <a:ext cx="960" cy="432"/>
              </a:xfrm>
              <a:prstGeom prst="ellipse">
                <a:avLst/>
              </a:prstGeom>
              <a:noFill/>
              <a:ln w="38100">
                <a:solidFill>
                  <a:srgbClr val="2C07B5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800">
                    <a:latin typeface="Comic Sans MS"/>
                    <a:cs typeface="Comic Sans MS"/>
                  </a:rPr>
                  <a:t>RHIC</a:t>
                </a:r>
              </a:p>
            </p:txBody>
          </p:sp>
          <p:sp>
            <p:nvSpPr>
              <p:cNvPr id="68623" name="Line 15"/>
              <p:cNvSpPr>
                <a:spLocks noChangeShapeType="1"/>
              </p:cNvSpPr>
              <p:nvPr/>
            </p:nvSpPr>
            <p:spPr bwMode="auto">
              <a:xfrm>
                <a:off x="2928" y="264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2C07B5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68624" name="Line 16"/>
            <p:cNvSpPr>
              <a:spLocks noChangeShapeType="1"/>
            </p:cNvSpPr>
            <p:nvPr/>
          </p:nvSpPr>
          <p:spPr bwMode="auto">
            <a:xfrm flipH="1">
              <a:off x="3456" y="1872"/>
              <a:ext cx="576" cy="0"/>
            </a:xfrm>
            <a:prstGeom prst="line">
              <a:avLst/>
            </a:prstGeom>
            <a:noFill/>
            <a:ln w="76200">
              <a:solidFill>
                <a:srgbClr val="F7360F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8625" name="Freeform 17"/>
            <p:cNvSpPr>
              <a:spLocks/>
            </p:cNvSpPr>
            <p:nvPr/>
          </p:nvSpPr>
          <p:spPr bwMode="auto">
            <a:xfrm>
              <a:off x="3264" y="1668"/>
              <a:ext cx="192" cy="204"/>
            </a:xfrm>
            <a:custGeom>
              <a:avLst/>
              <a:gdLst/>
              <a:ahLst/>
              <a:cxnLst>
                <a:cxn ang="0">
                  <a:pos x="192" y="204"/>
                </a:cxn>
                <a:cxn ang="0">
                  <a:pos x="30" y="180"/>
                </a:cxn>
                <a:cxn ang="0">
                  <a:pos x="18" y="72"/>
                </a:cxn>
                <a:cxn ang="0">
                  <a:pos x="138" y="0"/>
                </a:cxn>
              </a:cxnLst>
              <a:rect l="0" t="0" r="r" b="b"/>
              <a:pathLst>
                <a:path w="192" h="204">
                  <a:moveTo>
                    <a:pt x="192" y="204"/>
                  </a:moveTo>
                  <a:cubicBezTo>
                    <a:pt x="165" y="200"/>
                    <a:pt x="59" y="202"/>
                    <a:pt x="30" y="180"/>
                  </a:cubicBezTo>
                  <a:cubicBezTo>
                    <a:pt x="1" y="158"/>
                    <a:pt x="0" y="102"/>
                    <a:pt x="18" y="72"/>
                  </a:cubicBezTo>
                  <a:cubicBezTo>
                    <a:pt x="36" y="42"/>
                    <a:pt x="113" y="15"/>
                    <a:pt x="138" y="0"/>
                  </a:cubicBezTo>
                </a:path>
              </a:pathLst>
            </a:custGeom>
            <a:noFill/>
            <a:ln w="28575" cmpd="sng">
              <a:solidFill>
                <a:srgbClr val="F7360F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8626" name="Line 18"/>
            <p:cNvSpPr>
              <a:spLocks noChangeShapeType="1"/>
            </p:cNvSpPr>
            <p:nvPr/>
          </p:nvSpPr>
          <p:spPr bwMode="auto">
            <a:xfrm flipH="1">
              <a:off x="3504" y="1968"/>
              <a:ext cx="192" cy="0"/>
            </a:xfrm>
            <a:prstGeom prst="lin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8627" name="Text Box 19"/>
            <p:cNvSpPr txBox="1">
              <a:spLocks noChangeArrowheads="1"/>
            </p:cNvSpPr>
            <p:nvPr/>
          </p:nvSpPr>
          <p:spPr bwMode="auto">
            <a:xfrm>
              <a:off x="3494" y="1445"/>
              <a:ext cx="19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Electron linear accelerator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36206" y="4219485"/>
            <a:ext cx="1907794" cy="1888362"/>
            <a:chOff x="7236206" y="4219485"/>
            <a:chExt cx="1907794" cy="1888362"/>
          </a:xfrm>
        </p:grpSpPr>
        <p:sp>
          <p:nvSpPr>
            <p:cNvPr id="19" name="TextBox 18"/>
            <p:cNvSpPr txBox="1"/>
            <p:nvPr/>
          </p:nvSpPr>
          <p:spPr>
            <a:xfrm>
              <a:off x="7943620" y="4219485"/>
              <a:ext cx="96598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</a:rPr>
                <a:t>✔</a:t>
              </a:r>
              <a:endParaRPr lang="en-US" sz="7200" dirty="0">
                <a:solidFill>
                  <a:srgbClr val="008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36206" y="5276850"/>
              <a:ext cx="19077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rgbClr val="008000"/>
                  </a:solidFill>
                  <a:latin typeface="Comic Sans MS"/>
                  <a:ea typeface="Zapf Dingbats"/>
                  <a:cs typeface="Comic Sans MS"/>
                </a:rPr>
                <a:t>L </a:t>
              </a:r>
              <a:r>
                <a:rPr lang="en-US" sz="4800" dirty="0" err="1" smtClean="0">
                  <a:solidFill>
                    <a:srgbClr val="008000"/>
                  </a:solidFill>
                  <a:latin typeface="Comic Sans MS"/>
                  <a:ea typeface="Zapf Dingbats"/>
                  <a:cs typeface="Comic Sans MS"/>
                </a:rPr>
                <a:t>x</a:t>
              </a:r>
              <a:r>
                <a:rPr lang="en-US" sz="4800" dirty="0" smtClean="0">
                  <a:solidFill>
                    <a:srgbClr val="008000"/>
                  </a:solidFill>
                  <a:latin typeface="Comic Sans MS"/>
                  <a:ea typeface="Zapf Dingbats"/>
                  <a:cs typeface="Comic Sans MS"/>
                </a:rPr>
                <a:t> 10</a:t>
              </a:r>
              <a:endParaRPr lang="en-US" sz="4800" dirty="0">
                <a:solidFill>
                  <a:srgbClr val="008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204802" name="Object 2"/>
          <p:cNvGraphicFramePr>
            <a:graphicFrameLocks noChangeAspect="1"/>
          </p:cNvGraphicFramePr>
          <p:nvPr/>
        </p:nvGraphicFramePr>
        <p:xfrm>
          <a:off x="519113" y="3301206"/>
          <a:ext cx="2405062" cy="636588"/>
        </p:xfrm>
        <a:graphic>
          <a:graphicData uri="http://schemas.openxmlformats.org/presentationml/2006/ole">
            <p:oleObj spid="_x0000_s204802" name="Equation" r:id="rId4" imgW="1727200" imgH="457200" progId="Equation.3">
              <p:embed/>
            </p:oleObj>
          </a:graphicData>
        </a:graphic>
      </p:graphicFrame>
      <p:graphicFrame>
        <p:nvGraphicFramePr>
          <p:cNvPr id="204803" name="Object 3"/>
          <p:cNvGraphicFramePr>
            <a:graphicFrameLocks noChangeAspect="1"/>
          </p:cNvGraphicFramePr>
          <p:nvPr/>
        </p:nvGraphicFramePr>
        <p:xfrm>
          <a:off x="793750" y="5170488"/>
          <a:ext cx="1749425" cy="688975"/>
        </p:xfrm>
        <a:graphic>
          <a:graphicData uri="http://schemas.openxmlformats.org/presentationml/2006/ole">
            <p:oleObj spid="_x0000_s204803" name="Equation" r:id="rId5" imgW="1041400" imgH="406400" progId="Equation.3">
              <p:embed/>
            </p:oleObj>
          </a:graphicData>
        </a:graphic>
      </p:graphicFrame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0834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42863"/>
            <a:ext cx="9144000" cy="614363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2008: Staging </a:t>
            </a:r>
            <a:r>
              <a:rPr lang="en-US" sz="2800" b="1" dirty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of </a:t>
            </a:r>
            <a:r>
              <a:rPr lang="en-US" sz="2800" b="1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eRHIC</a:t>
            </a:r>
            <a:endParaRPr lang="en-US" sz="2800" b="1" dirty="0">
              <a:solidFill>
                <a:srgbClr val="0000FF"/>
              </a:solidFill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649288"/>
            <a:ext cx="9029700" cy="6208712"/>
          </a:xfrm>
        </p:spPr>
        <p:txBody>
          <a:bodyPr/>
          <a:lstStyle/>
          <a:p>
            <a:pPr eaLnBrk="1" hangingPunct="1"/>
            <a:r>
              <a:rPr lang="en-US" sz="2400" b="1" dirty="0" err="1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MeRHIC</a:t>
            </a:r>
            <a:r>
              <a:rPr lang="en-US" sz="2400" dirty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: Medium Energy</a:t>
            </a:r>
            <a:r>
              <a:rPr lang="en-US" sz="2400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eRHIC</a:t>
            </a:r>
          </a:p>
          <a:p>
            <a:pPr lvl="1" eaLnBrk="1" hangingPunct="1"/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Both Accelerator and Detector are located at IP2 of RHIC</a:t>
            </a:r>
            <a:endParaRPr lang="en-US" sz="1800" dirty="0">
              <a:solidFill>
                <a:srgbClr val="000090"/>
              </a:solidFill>
              <a:latin typeface="Comic Sans MS" pitchFamily="-110" charset="0"/>
            </a:endParaRPr>
          </a:p>
          <a:p>
            <a:pPr lvl="1" eaLnBrk="1" hangingPunct="1"/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4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e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-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x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250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p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(45 or 63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c.m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.), 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L ~ 10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32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-10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33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cm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</a:rPr>
              <a:t>-2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sec 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</a:rPr>
              <a:t>-1</a:t>
            </a:r>
            <a:endParaRPr lang="en-US" sz="2000" dirty="0" smtClean="0">
              <a:solidFill>
                <a:srgbClr val="000090"/>
              </a:solidFill>
              <a:latin typeface="Comic Sans MS" pitchFamily="-110" charset="0"/>
            </a:endParaRPr>
          </a:p>
          <a:p>
            <a:pPr lvl="1" eaLnBrk="1" hangingPunct="1"/>
            <a:r>
              <a:rPr lang="en-US" sz="2000" dirty="0" smtClean="0">
                <a:solidFill>
                  <a:srgbClr val="000090"/>
                </a:solidFill>
                <a:latin typeface="Comic Sans MS" pitchFamily="-110" charset="0"/>
              </a:rPr>
              <a:t>90% of hardware will be used for HE eRHIC</a:t>
            </a:r>
            <a:endParaRPr lang="en-US" sz="1600" baseline="30000" dirty="0" smtClean="0">
              <a:solidFill>
                <a:srgbClr val="000090"/>
              </a:solidFill>
              <a:latin typeface="Comic Sans MS" pitchFamily="-110" charset="0"/>
            </a:endParaRPr>
          </a:p>
          <a:p>
            <a:pPr eaLnBrk="1" hangingPunct="1"/>
            <a:r>
              <a:rPr lang="en-US" sz="2400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eRHIC, 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High energy and luminosity phase</a:t>
            </a:r>
            <a:r>
              <a:rPr lang="en-US" sz="2000" b="1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US" sz="2000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inside RHIC tunnel</a:t>
            </a:r>
            <a:r>
              <a:rPr lang="en-US" sz="2400" b="1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2400" b="1" dirty="0" smtClean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	</a:t>
            </a:r>
            <a:r>
              <a:rPr lang="en-US" sz="2400" b="1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000" b="1" u="sng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Full energy, nominal luminosity</a:t>
            </a:r>
            <a:r>
              <a:rPr lang="en-US" sz="2000" u="sng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000" b="1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endParaRPr lang="en-US" sz="2400" dirty="0">
              <a:solidFill>
                <a:srgbClr val="000090"/>
              </a:solidFill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lvl="1" eaLnBrk="1" hangingPunct="1"/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Polarized  20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e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-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x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325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p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(160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c.m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),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L ~ 10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33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-10</a:t>
            </a:r>
            <a:r>
              <a:rPr lang="en-US" sz="2000" baseline="30000" dirty="0">
                <a:solidFill>
                  <a:srgbClr val="000090"/>
                </a:solidFill>
                <a:latin typeface="Comic Sans MS" pitchFamily="-110" charset="0"/>
              </a:rPr>
              <a:t>34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cm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</a:rPr>
              <a:t>-2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sec 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</a:rPr>
              <a:t>-1</a:t>
            </a:r>
            <a:endParaRPr lang="en-US" sz="2000" baseline="30000" dirty="0">
              <a:solidFill>
                <a:srgbClr val="000090"/>
              </a:solidFill>
              <a:latin typeface="Comic Sans MS" pitchFamily="-110" charset="0"/>
            </a:endParaRPr>
          </a:p>
          <a:p>
            <a:pPr lvl="1" eaLnBrk="1" hangingPunct="1"/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30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e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x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120 </a:t>
            </a:r>
            <a:r>
              <a:rPr lang="en-US" sz="2000" dirty="0" err="1">
                <a:solidFill>
                  <a:srgbClr val="000090"/>
                </a:solidFill>
                <a:latin typeface="Comic Sans MS" pitchFamily="-110" charset="0"/>
              </a:rPr>
              <a:t>GeV/n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 Au 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(120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c.m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.)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</a:rPr>
              <a:t>, ~1/5 of full luminosity</a:t>
            </a:r>
            <a:endParaRPr lang="en-US" sz="2000" baseline="30000" dirty="0">
              <a:solidFill>
                <a:srgbClr val="000090"/>
              </a:solidFill>
              <a:latin typeface="Comic Sans MS" pitchFamily="-110" charset="0"/>
            </a:endParaRPr>
          </a:p>
          <a:p>
            <a:pPr lvl="1" eaLnBrk="1" hangingPunct="1"/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and 20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e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x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120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GeV/n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 Au 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</a:rPr>
              <a:t>(120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</a:rPr>
              <a:t>GeV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</a:rPr>
              <a:t>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</a:rPr>
              <a:t>c.m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</a:rPr>
              <a:t>.)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</a:rPr>
              <a:t>, full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</a:rPr>
              <a:t>liminosity</a:t>
            </a:r>
            <a:endParaRPr lang="en-US" sz="2000" dirty="0">
              <a:solidFill>
                <a:srgbClr val="000090"/>
              </a:solidFill>
              <a:latin typeface="Comic Sans MS" pitchFamily="-110" charset="0"/>
            </a:endParaRPr>
          </a:p>
          <a:p>
            <a:pPr eaLnBrk="1" hangingPunct="1"/>
            <a:r>
              <a:rPr lang="en-US" sz="2400" b="1" dirty="0">
                <a:solidFill>
                  <a:srgbClr val="0000FF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eRHIC up-grades – if needed</a:t>
            </a:r>
            <a:r>
              <a:rPr lang="en-US" sz="2000" b="1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US" sz="2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inside RHIC tunnel</a:t>
            </a:r>
            <a:r>
              <a:rPr lang="en-US" sz="2400" b="1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2400" b="1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   </a:t>
            </a:r>
            <a:r>
              <a:rPr lang="en-US" sz="2000" b="1" u="sng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Higher luminosity at reduced energy</a:t>
            </a:r>
            <a:endParaRPr lang="en-US" sz="2400" u="sng" dirty="0">
              <a:solidFill>
                <a:srgbClr val="000090"/>
              </a:solidFill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lvl="2" eaLnBrk="1" hangingPunct="1"/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Polarized  10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e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x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325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p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, L ~ 10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35 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cm</a:t>
            </a:r>
            <a:r>
              <a:rPr lang="en-US" sz="12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-2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sec </a:t>
            </a:r>
            <a:r>
              <a:rPr lang="en-US" sz="12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-1</a:t>
            </a:r>
            <a:endParaRPr lang="en-US" sz="1600" dirty="0">
              <a:solidFill>
                <a:srgbClr val="000090"/>
              </a:solidFill>
              <a:latin typeface="Comic Sans MS" pitchFamily="-110" charset="0"/>
              <a:ea typeface="ＭＳ Ｐゴシック" pitchFamily="-110" charset="-128"/>
            </a:endParaRPr>
          </a:p>
          <a:p>
            <a:pPr lvl="1" eaLnBrk="1" hangingPunct="1">
              <a:buFontTx/>
              <a:buNone/>
            </a:pPr>
            <a:r>
              <a:rPr lang="en-US" sz="2000" b="1" u="sng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Or Higher energy operation with one new 800 </a:t>
            </a:r>
            <a:r>
              <a:rPr lang="en-US" sz="2000" b="1" u="sng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GeV</a:t>
            </a:r>
            <a:r>
              <a:rPr lang="en-US" sz="2000" b="1" u="sng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t> RHIC ring</a:t>
            </a:r>
          </a:p>
          <a:p>
            <a:pPr lvl="2" eaLnBrk="1" hangingPunct="1"/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Polarized  20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e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x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800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p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(~300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c.m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),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L ~ 10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34 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cm</a:t>
            </a:r>
            <a:r>
              <a:rPr lang="en-US" sz="12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-2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sec </a:t>
            </a:r>
            <a:r>
              <a:rPr lang="en-US" sz="12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-1</a:t>
            </a:r>
            <a:endParaRPr lang="en-US" sz="1600" baseline="30000" dirty="0">
              <a:solidFill>
                <a:srgbClr val="000090"/>
              </a:solidFill>
              <a:latin typeface="Comic Sans MS" pitchFamily="-110" charset="0"/>
              <a:ea typeface="ＭＳ Ｐゴシック" pitchFamily="-110" charset="-128"/>
            </a:endParaRPr>
          </a:p>
          <a:p>
            <a:pPr lvl="2" eaLnBrk="1" hangingPunct="1"/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30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e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x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300 </a:t>
            </a:r>
            <a:r>
              <a:rPr lang="en-US" sz="16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GeV/n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Au (~200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GeV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</a:t>
            </a:r>
            <a:r>
              <a:rPr lang="en-US" sz="1200" dirty="0" err="1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c.m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.)</a:t>
            </a:r>
            <a:r>
              <a:rPr lang="en-US" sz="16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, L ~ 10</a:t>
            </a:r>
            <a:r>
              <a:rPr lang="en-US" sz="16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32 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cm</a:t>
            </a:r>
            <a:r>
              <a:rPr lang="en-US" sz="12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-2</a:t>
            </a:r>
            <a:r>
              <a:rPr lang="en-US" sz="12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 sec </a:t>
            </a:r>
            <a:r>
              <a:rPr lang="en-US" sz="1200" baseline="30000" dirty="0">
                <a:solidFill>
                  <a:srgbClr val="000090"/>
                </a:solidFill>
                <a:latin typeface="Comic Sans MS" pitchFamily="-110" charset="0"/>
                <a:ea typeface="ＭＳ Ｐゴシック" pitchFamily="-110" charset="-128"/>
              </a:rPr>
              <a:t>-1</a:t>
            </a:r>
            <a:endParaRPr lang="en-US" sz="1600" dirty="0">
              <a:solidFill>
                <a:srgbClr val="000090"/>
              </a:solidFill>
              <a:latin typeface="Comic Sans MS" pitchFamily="-110" charset="0"/>
              <a:ea typeface="ＭＳ Ｐゴシック" pitchFamily="-110" charset="-128"/>
            </a:endParaRPr>
          </a:p>
          <a:p>
            <a:pPr lvl="1" eaLnBrk="1" hangingPunct="1">
              <a:buFontTx/>
              <a:buNone/>
            </a:pPr>
            <a:endParaRPr lang="en-US" sz="2000" dirty="0">
              <a:solidFill>
                <a:srgbClr val="000090"/>
              </a:solidFill>
              <a:latin typeface="Comic Sans MS" pitchFamily="-110" charset="0"/>
            </a:endParaRPr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3D37D7E-9942-2F4E-BFC0-B64F4A230105}" type="slidenum">
              <a:rPr lang="en-US" smtClean="0">
                <a:latin typeface="Comic Sans MS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8</a:t>
            </a:fld>
            <a:endParaRPr lang="en-US" smtClean="0">
              <a:latin typeface="Comic Sans MS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0834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8" name="Rectangle 1026"/>
          <p:cNvSpPr>
            <a:spLocks noChangeArrowheads="1"/>
          </p:cNvSpPr>
          <p:nvPr/>
        </p:nvSpPr>
        <p:spPr bwMode="auto">
          <a:xfrm>
            <a:off x="322263" y="0"/>
            <a:ext cx="8523287" cy="569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kumimoji="1" lang="en-US" sz="2000" dirty="0" err="1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MeRHIC</a:t>
            </a:r>
            <a:r>
              <a:rPr kumimoji="1" lang="en-US" sz="2000" dirty="0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 with 4 </a:t>
            </a:r>
            <a:r>
              <a:rPr kumimoji="1" lang="en-US" sz="2000" dirty="0" err="1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GeV</a:t>
            </a:r>
            <a:r>
              <a:rPr kumimoji="1" lang="en-US" sz="2000" dirty="0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 ERL at </a:t>
            </a:r>
            <a:r>
              <a:rPr kumimoji="1" lang="en-US" sz="2000" dirty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2 </a:t>
            </a:r>
            <a:r>
              <a:rPr kumimoji="1" lang="en-US" sz="2000" b="1" dirty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o’clock</a:t>
            </a:r>
            <a:r>
              <a:rPr kumimoji="1" lang="en-US" sz="2000" dirty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 </a:t>
            </a:r>
            <a:r>
              <a:rPr kumimoji="1" lang="en-US" sz="2000" dirty="0" smtClean="0">
                <a:solidFill>
                  <a:srgbClr val="000090"/>
                </a:solidFill>
                <a:latin typeface="Comic Sans MS"/>
                <a:ea typeface="Comic Sans MS" pitchFamily="-110" charset="0"/>
                <a:cs typeface="Comic Sans MS"/>
              </a:rPr>
              <a:t>IR of RHIC</a:t>
            </a:r>
            <a:endParaRPr kumimoji="1" lang="en-US" sz="2000" dirty="0">
              <a:solidFill>
                <a:srgbClr val="000090"/>
              </a:solidFill>
              <a:latin typeface="Comic Sans MS"/>
              <a:ea typeface="Comic Sans MS" pitchFamily="-110" charset="0"/>
              <a:cs typeface="Comic Sans M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241374" y="3486706"/>
            <a:ext cx="1052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dirty="0" smtClean="0">
                <a:solidFill>
                  <a:srgbClr val="000090"/>
                </a:solidFill>
                <a:ea typeface="Comic Sans MS" pitchFamily="-110" charset="0"/>
                <a:cs typeface="Comic Sans MS" pitchFamily="-110" charset="0"/>
              </a:rPr>
              <a:t>(April 09)</a:t>
            </a:r>
            <a:endParaRPr kumimoji="1" lang="en-US" dirty="0">
              <a:solidFill>
                <a:srgbClr val="000090"/>
              </a:solidFill>
              <a:ea typeface="Comic Sans MS" pitchFamily="-110" charset="0"/>
              <a:cs typeface="Comic Sans MS" pitchFamily="-110" charset="0"/>
            </a:endParaRPr>
          </a:p>
        </p:txBody>
      </p:sp>
      <p:pic>
        <p:nvPicPr>
          <p:cNvPr id="80" name="Picture 79" descr="MeRHIC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4708525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4493169" y="1078468"/>
            <a:ext cx="83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4493169" y="2438400"/>
            <a:ext cx="83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8310681" y="1600200"/>
            <a:ext cx="83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84" name="Arc 83"/>
          <p:cNvSpPr/>
          <p:nvPr/>
        </p:nvSpPr>
        <p:spPr bwMode="auto">
          <a:xfrm>
            <a:off x="7023100" y="1684181"/>
            <a:ext cx="1225296" cy="1224119"/>
          </a:xfrm>
          <a:prstGeom prst="arc">
            <a:avLst>
              <a:gd name="adj1" fmla="val 16200000"/>
              <a:gd name="adj2" fmla="val 5004791"/>
            </a:avLst>
          </a:prstGeom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/>
              <a:cs typeface="Comic Sans MS"/>
            </a:endParaRPr>
          </a:p>
        </p:txBody>
      </p:sp>
      <p:sp>
        <p:nvSpPr>
          <p:cNvPr id="107" name="Arc 106"/>
          <p:cNvSpPr/>
          <p:nvPr/>
        </p:nvSpPr>
        <p:spPr bwMode="auto">
          <a:xfrm flipH="1">
            <a:off x="235204" y="1638300"/>
            <a:ext cx="1225296" cy="1224119"/>
          </a:xfrm>
          <a:prstGeom prst="arc">
            <a:avLst>
              <a:gd name="adj1" fmla="val 16200000"/>
              <a:gd name="adj2" fmla="val 5004791"/>
            </a:avLst>
          </a:prstGeom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/>
              <a:cs typeface="Comic Sans MS"/>
            </a:endParaRPr>
          </a:p>
        </p:txBody>
      </p:sp>
      <p:sp>
        <p:nvSpPr>
          <p:cNvPr id="125" name="Rectangle 124"/>
          <p:cNvSpPr>
            <a:spLocks noChangeAspect="1"/>
          </p:cNvSpPr>
          <p:nvPr/>
        </p:nvSpPr>
        <p:spPr bwMode="auto">
          <a:xfrm>
            <a:off x="2344420" y="1447800"/>
            <a:ext cx="259080" cy="723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/>
            </a:endParaRPr>
          </a:p>
        </p:txBody>
      </p:sp>
      <p:cxnSp>
        <p:nvCxnSpPr>
          <p:cNvPr id="138" name="Curved Connector 137"/>
          <p:cNvCxnSpPr>
            <a:stCxn id="125" idx="3"/>
          </p:cNvCxnSpPr>
          <p:nvPr/>
        </p:nvCxnSpPr>
        <p:spPr>
          <a:xfrm>
            <a:off x="2603500" y="1483998"/>
            <a:ext cx="444500" cy="14504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838200" y="1631950"/>
            <a:ext cx="25420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urved Connector 142"/>
          <p:cNvCxnSpPr/>
          <p:nvPr/>
        </p:nvCxnSpPr>
        <p:spPr>
          <a:xfrm flipH="1">
            <a:off x="1899920" y="1483998"/>
            <a:ext cx="444500" cy="14504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Freeform 143"/>
          <p:cNvSpPr/>
          <p:nvPr/>
        </p:nvSpPr>
        <p:spPr>
          <a:xfrm>
            <a:off x="793750" y="2813050"/>
            <a:ext cx="2546350" cy="101600"/>
          </a:xfrm>
          <a:custGeom>
            <a:avLst/>
            <a:gdLst>
              <a:gd name="connsiteX0" fmla="*/ 0 w 2546350"/>
              <a:gd name="connsiteY0" fmla="*/ 76200 h 101600"/>
              <a:gd name="connsiteX1" fmla="*/ 685800 w 2546350"/>
              <a:gd name="connsiteY1" fmla="*/ 101600 h 101600"/>
              <a:gd name="connsiteX2" fmla="*/ 914400 w 2546350"/>
              <a:gd name="connsiteY2" fmla="*/ 6350 h 101600"/>
              <a:gd name="connsiteX3" fmla="*/ 1644650 w 2546350"/>
              <a:gd name="connsiteY3" fmla="*/ 0 h 101600"/>
              <a:gd name="connsiteX4" fmla="*/ 1949450 w 2546350"/>
              <a:gd name="connsiteY4" fmla="*/ 101600 h 101600"/>
              <a:gd name="connsiteX5" fmla="*/ 2546350 w 2546350"/>
              <a:gd name="connsiteY5" fmla="*/ 95250 h 101600"/>
              <a:gd name="connsiteX6" fmla="*/ 2546350 w 2546350"/>
              <a:gd name="connsiteY6" fmla="*/ 9525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6350" h="101600">
                <a:moveTo>
                  <a:pt x="0" y="76200"/>
                </a:moveTo>
                <a:lnTo>
                  <a:pt x="685800" y="101600"/>
                </a:lnTo>
                <a:lnTo>
                  <a:pt x="914400" y="6350"/>
                </a:lnTo>
                <a:lnTo>
                  <a:pt x="1644650" y="0"/>
                </a:lnTo>
                <a:lnTo>
                  <a:pt x="1949450" y="101600"/>
                </a:lnTo>
                <a:lnTo>
                  <a:pt x="2546350" y="95250"/>
                </a:lnTo>
                <a:lnTo>
                  <a:pt x="2546350" y="9525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46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460" y="2891790"/>
            <a:ext cx="586740" cy="38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7" name="Rectangle 156"/>
          <p:cNvSpPr/>
          <p:nvPr/>
        </p:nvSpPr>
        <p:spPr>
          <a:xfrm>
            <a:off x="838200" y="2990850"/>
            <a:ext cx="685800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2362200" y="2990850"/>
            <a:ext cx="685800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Curved Connector 153"/>
          <p:cNvCxnSpPr/>
          <p:nvPr/>
        </p:nvCxnSpPr>
        <p:spPr>
          <a:xfrm flipV="1">
            <a:off x="2166939" y="2914650"/>
            <a:ext cx="881061" cy="14070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urved Connector 157"/>
          <p:cNvCxnSpPr/>
          <p:nvPr/>
        </p:nvCxnSpPr>
        <p:spPr>
          <a:xfrm rot="10800000">
            <a:off x="838200" y="2891791"/>
            <a:ext cx="937260" cy="16356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rot="10800000" flipV="1">
            <a:off x="235204" y="3029510"/>
            <a:ext cx="7549896" cy="2743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5" name="Picture 3" descr="InteractionReg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588" y="3475566"/>
            <a:ext cx="3177986" cy="3135311"/>
          </a:xfrm>
          <a:prstGeom prst="rect">
            <a:avLst/>
          </a:prstGeom>
          <a:noFill/>
        </p:spPr>
      </p:pic>
      <p:sp>
        <p:nvSpPr>
          <p:cNvPr id="166" name="Text Box 4"/>
          <p:cNvSpPr txBox="1">
            <a:spLocks noChangeArrowheads="1"/>
          </p:cNvSpPr>
          <p:nvPr/>
        </p:nvSpPr>
        <p:spPr bwMode="auto">
          <a:xfrm>
            <a:off x="3480485" y="706531"/>
            <a:ext cx="4487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Comic Sans MS"/>
                <a:cs typeface="Comic Sans MS"/>
              </a:rPr>
              <a:t>Lattice and IR by </a:t>
            </a:r>
            <a:r>
              <a:rPr lang="en-US" sz="1800" dirty="0" err="1" smtClean="0">
                <a:latin typeface="Comic Sans MS"/>
                <a:cs typeface="Comic Sans MS"/>
              </a:rPr>
              <a:t>D</a:t>
            </a:r>
            <a:r>
              <a:rPr lang="en-US" sz="1800" dirty="0" err="1">
                <a:latin typeface="Comic Sans MS"/>
                <a:cs typeface="Comic Sans MS"/>
              </a:rPr>
              <a:t>.</a:t>
            </a:r>
            <a:r>
              <a:rPr lang="en-US" sz="1800" dirty="0" err="1" smtClean="0">
                <a:latin typeface="Comic Sans MS"/>
                <a:cs typeface="Comic Sans MS"/>
              </a:rPr>
              <a:t>Trbojevic</a:t>
            </a:r>
            <a:r>
              <a:rPr lang="en-US" sz="1800" dirty="0" smtClean="0">
                <a:latin typeface="Comic Sans MS"/>
                <a:cs typeface="Comic Sans MS"/>
              </a:rPr>
              <a:t>, </a:t>
            </a:r>
            <a:r>
              <a:rPr lang="en-US" sz="1800" dirty="0" err="1" smtClean="0">
                <a:latin typeface="Comic Sans MS"/>
                <a:cs typeface="Comic Sans MS"/>
              </a:rPr>
              <a:t>D.Kayran</a:t>
            </a:r>
            <a:endParaRPr lang="en-US" sz="1800" dirty="0">
              <a:latin typeface="Comic Sans MS"/>
              <a:cs typeface="Comic Sans MS"/>
            </a:endParaRPr>
          </a:p>
        </p:txBody>
      </p:sp>
      <p:sp>
        <p:nvSpPr>
          <p:cNvPr id="26" name="Rectangle 25"/>
          <p:cNvSpPr/>
          <p:nvPr/>
        </p:nvSpPr>
        <p:spPr>
          <a:xfrm rot="1806215">
            <a:off x="2141541" y="1401237"/>
            <a:ext cx="160336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9278882">
            <a:off x="2629831" y="1409202"/>
            <a:ext cx="160336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765300" y="6586835"/>
            <a:ext cx="543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V.N. Litvinenko, </a:t>
            </a:r>
            <a:r>
              <a:rPr lang="en-US" sz="1200" dirty="0" err="1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Europhysics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ea typeface="Lucida Grande"/>
                <a:cs typeface="Comic Sans MS"/>
              </a:rPr>
              <a:t> HEP Conference</a:t>
            </a:r>
            <a:r>
              <a:rPr lang="en-US" sz="1200" dirty="0" smtClean="0">
                <a:solidFill>
                  <a:srgbClr val="000090"/>
                </a:solidFill>
                <a:latin typeface="Comic Sans MS"/>
                <a:cs typeface="Comic Sans MS"/>
              </a:rPr>
              <a:t>, Krakow, July 17, 2009</a:t>
            </a:r>
            <a:endParaRPr lang="en-US" sz="12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200" y="3407842"/>
            <a:ext cx="4165600" cy="3124200"/>
          </a:xfrm>
          <a:prstGeom prst="rect">
            <a:avLst/>
          </a:prstGeom>
        </p:spPr>
      </p:pic>
      <p:sp>
        <p:nvSpPr>
          <p:cNvPr id="31" name="Text Box 55"/>
          <p:cNvSpPr txBox="1">
            <a:spLocks noChangeArrowheads="1"/>
          </p:cNvSpPr>
          <p:nvPr/>
        </p:nvSpPr>
        <p:spPr bwMode="auto">
          <a:xfrm>
            <a:off x="6161059" y="3450223"/>
            <a:ext cx="18051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©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J.Bebee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-Wang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28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053166" cy="52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79.1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3.2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5867</Words>
  <Application>Microsoft Macintosh PowerPoint</Application>
  <PresentationFormat>On-screen Show (4:3)</PresentationFormat>
  <Paragraphs>942</Paragraphs>
  <Slides>49</Slides>
  <Notes>18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Office Theme</vt:lpstr>
      <vt:lpstr>Document</vt:lpstr>
      <vt:lpstr>Photo Editor Photo</vt:lpstr>
      <vt:lpstr>Equation</vt:lpstr>
      <vt:lpstr>Chart</vt:lpstr>
      <vt:lpstr>Microsoft Equation</vt:lpstr>
      <vt:lpstr>eRHIC and LHeC  Vladimir N. Litvinenko Brookhaven National Laboratory, Upton, NY, USA Stony Brook University, Stony Brook, NY, USA Center for Accelerator Science and Education </vt:lpstr>
      <vt:lpstr>Materials are from eRHIC R&amp;D group at C-AD, BNL and LHeC Co </vt:lpstr>
      <vt:lpstr>Position paper on eA collider  by Thomas Ullrich at al. </vt:lpstr>
      <vt:lpstr>Slide 4</vt:lpstr>
      <vt:lpstr>Many common features</vt:lpstr>
      <vt:lpstr>eRHIC Scope -QCD Factory</vt:lpstr>
      <vt:lpstr>Slide 7</vt:lpstr>
      <vt:lpstr>2008: Staging of eRHIC</vt:lpstr>
      <vt:lpstr>Slide 9</vt:lpstr>
      <vt:lpstr>Slide 10</vt:lpstr>
      <vt:lpstr>Slide 11</vt:lpstr>
      <vt:lpstr>Slide 12</vt:lpstr>
      <vt:lpstr>eRHIC parameters</vt:lpstr>
      <vt:lpstr>LHeC Scope</vt:lpstr>
      <vt:lpstr>Slide 15</vt:lpstr>
      <vt:lpstr>Slide 16</vt:lpstr>
      <vt:lpstr>Slide 17</vt:lpstr>
      <vt:lpstr>Slide 18</vt:lpstr>
      <vt:lpstr>Slide 19</vt:lpstr>
      <vt:lpstr>Slide 20</vt:lpstr>
      <vt:lpstr>Conclusions</vt:lpstr>
      <vt:lpstr>Back up</vt:lpstr>
      <vt:lpstr>Slide 23</vt:lpstr>
      <vt:lpstr>Slide 24</vt:lpstr>
      <vt:lpstr>Slide 25</vt:lpstr>
      <vt:lpstr>Detector field layout MeRHIC 4 GeV e x 250 GeV p/100 GeV Au</vt:lpstr>
      <vt:lpstr>ERL spin transparency at all energies</vt:lpstr>
      <vt:lpstr>Slide 28</vt:lpstr>
      <vt:lpstr>Slide 29</vt:lpstr>
      <vt:lpstr>Slide 30</vt:lpstr>
      <vt:lpstr>Challenges and Advantages</vt:lpstr>
      <vt:lpstr>MeRHIC Linac Design </vt:lpstr>
      <vt:lpstr>TBBU stability (©E. Pozdeyev) </vt:lpstr>
      <vt:lpstr>Beam Disruption</vt:lpstr>
      <vt:lpstr>Slide 35</vt:lpstr>
      <vt:lpstr>Compact spreaders/combiners</vt:lpstr>
      <vt:lpstr>Slide 37</vt:lpstr>
      <vt:lpstr>eRHIC timeline</vt:lpstr>
      <vt:lpstr>Slide 39</vt:lpstr>
      <vt:lpstr>ERL-based eRHIC Design</vt:lpstr>
      <vt:lpstr>Advantages &amp; Challenges of ERL based eRHIC</vt:lpstr>
      <vt:lpstr>Slide 42</vt:lpstr>
      <vt:lpstr>Advantages &amp; Disadvantages</vt:lpstr>
      <vt:lpstr>Luminosity with e-cooling</vt:lpstr>
      <vt:lpstr>Slide 45</vt:lpstr>
      <vt:lpstr>Advantages &amp; Challenges of ERL based eRHIC</vt:lpstr>
      <vt:lpstr>MeRHIC parameters for e-p collisions</vt:lpstr>
      <vt:lpstr>Slide 48</vt:lpstr>
      <vt:lpstr>Slide 49</vt:lpstr>
    </vt:vector>
  </TitlesOfParts>
  <Company>Brookhaven National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Vladimir Litvinenko</dc:creator>
  <cp:lastModifiedBy>Vladimir Litvinenko</cp:lastModifiedBy>
  <cp:revision>350</cp:revision>
  <cp:lastPrinted>2009-07-17T10:55:21Z</cp:lastPrinted>
  <dcterms:created xsi:type="dcterms:W3CDTF">2009-07-17T10:11:18Z</dcterms:created>
  <dcterms:modified xsi:type="dcterms:W3CDTF">2009-07-17T10:55:27Z</dcterms:modified>
</cp:coreProperties>
</file>